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 id="2147483668" r:id="rId5"/>
    <p:sldMasterId id="2147483680" r:id="rId6"/>
    <p:sldMasterId id="2147483692" r:id="rId7"/>
    <p:sldMasterId id="2147483746" r:id="rId8"/>
    <p:sldMasterId id="2147483766" r:id="rId9"/>
    <p:sldMasterId id="2147483767" r:id="rId10"/>
    <p:sldMasterId id="2147483776" r:id="rId11"/>
  </p:sldMasterIdLst>
  <p:notesMasterIdLst>
    <p:notesMasterId r:id="rId202"/>
  </p:notesMasterIdLst>
  <p:handoutMasterIdLst>
    <p:handoutMasterId r:id="rId203"/>
  </p:handoutMasterIdLst>
  <p:sldIdLst>
    <p:sldId id="275" r:id="rId12"/>
    <p:sldId id="2134958656" r:id="rId13"/>
    <p:sldId id="2134958655" r:id="rId14"/>
    <p:sldId id="2134958654" r:id="rId15"/>
    <p:sldId id="2134958652" r:id="rId16"/>
    <p:sldId id="2134958646" r:id="rId17"/>
    <p:sldId id="2134958650" r:id="rId18"/>
    <p:sldId id="2134958649" r:id="rId19"/>
    <p:sldId id="2134958657" r:id="rId20"/>
    <p:sldId id="265" r:id="rId21"/>
    <p:sldId id="266" r:id="rId22"/>
    <p:sldId id="287" r:id="rId23"/>
    <p:sldId id="296" r:id="rId24"/>
    <p:sldId id="288" r:id="rId25"/>
    <p:sldId id="294" r:id="rId26"/>
    <p:sldId id="293" r:id="rId27"/>
    <p:sldId id="289" r:id="rId28"/>
    <p:sldId id="290" r:id="rId29"/>
    <p:sldId id="291" r:id="rId30"/>
    <p:sldId id="295" r:id="rId31"/>
    <p:sldId id="292" r:id="rId32"/>
    <p:sldId id="270" r:id="rId33"/>
    <p:sldId id="276" r:id="rId34"/>
    <p:sldId id="297" r:id="rId35"/>
    <p:sldId id="277" r:id="rId36"/>
    <p:sldId id="278" r:id="rId37"/>
    <p:sldId id="279" r:id="rId38"/>
    <p:sldId id="280" r:id="rId39"/>
    <p:sldId id="281" r:id="rId40"/>
    <p:sldId id="937" r:id="rId41"/>
    <p:sldId id="938" r:id="rId42"/>
    <p:sldId id="1375" r:id="rId43"/>
    <p:sldId id="2147471225" r:id="rId44"/>
    <p:sldId id="2147471226" r:id="rId45"/>
    <p:sldId id="983" r:id="rId46"/>
    <p:sldId id="2147471227" r:id="rId47"/>
    <p:sldId id="984" r:id="rId48"/>
    <p:sldId id="2147471228" r:id="rId49"/>
    <p:sldId id="1002" r:id="rId50"/>
    <p:sldId id="2147471229" r:id="rId51"/>
    <p:sldId id="2147471230" r:id="rId52"/>
    <p:sldId id="2147471231" r:id="rId53"/>
    <p:sldId id="2147471232" r:id="rId54"/>
    <p:sldId id="2147471233" r:id="rId55"/>
    <p:sldId id="300" r:id="rId56"/>
    <p:sldId id="2147471234" r:id="rId57"/>
    <p:sldId id="301" r:id="rId58"/>
    <p:sldId id="2147471235" r:id="rId59"/>
    <p:sldId id="284" r:id="rId60"/>
    <p:sldId id="2147471236" r:id="rId61"/>
    <p:sldId id="2147471237" r:id="rId62"/>
    <p:sldId id="286" r:id="rId63"/>
    <p:sldId id="2147471238" r:id="rId64"/>
    <p:sldId id="299" r:id="rId65"/>
    <p:sldId id="303" r:id="rId66"/>
    <p:sldId id="304" r:id="rId67"/>
    <p:sldId id="305" r:id="rId68"/>
    <p:sldId id="306" r:id="rId69"/>
    <p:sldId id="285" r:id="rId70"/>
    <p:sldId id="2147471239" r:id="rId71"/>
    <p:sldId id="307" r:id="rId72"/>
    <p:sldId id="282" r:id="rId73"/>
    <p:sldId id="283" r:id="rId74"/>
    <p:sldId id="2147471240" r:id="rId75"/>
    <p:sldId id="2147471241" r:id="rId76"/>
    <p:sldId id="2147471242" r:id="rId77"/>
    <p:sldId id="2147471243" r:id="rId78"/>
    <p:sldId id="2147471244" r:id="rId79"/>
    <p:sldId id="2147471245" r:id="rId80"/>
    <p:sldId id="2147471246" r:id="rId81"/>
    <p:sldId id="2147471247" r:id="rId82"/>
    <p:sldId id="2147471248" r:id="rId83"/>
    <p:sldId id="2147471249" r:id="rId84"/>
    <p:sldId id="2147471250" r:id="rId85"/>
    <p:sldId id="298" r:id="rId86"/>
    <p:sldId id="302" r:id="rId87"/>
    <p:sldId id="308" r:id="rId88"/>
    <p:sldId id="2147471251" r:id="rId89"/>
    <p:sldId id="2147471252" r:id="rId90"/>
    <p:sldId id="2147471253" r:id="rId91"/>
    <p:sldId id="2147471254" r:id="rId92"/>
    <p:sldId id="2147471255" r:id="rId93"/>
    <p:sldId id="2147471256" r:id="rId94"/>
    <p:sldId id="2147471257" r:id="rId95"/>
    <p:sldId id="2147471258" r:id="rId96"/>
    <p:sldId id="2147471259" r:id="rId97"/>
    <p:sldId id="2147471260" r:id="rId98"/>
    <p:sldId id="2147471261" r:id="rId99"/>
    <p:sldId id="2147471262" r:id="rId100"/>
    <p:sldId id="2147471263" r:id="rId101"/>
    <p:sldId id="2147471264" r:id="rId102"/>
    <p:sldId id="2147471265" r:id="rId103"/>
    <p:sldId id="2147471266" r:id="rId104"/>
    <p:sldId id="2147471267" r:id="rId105"/>
    <p:sldId id="2147471268" r:id="rId106"/>
    <p:sldId id="2147471269" r:id="rId107"/>
    <p:sldId id="2147471270" r:id="rId108"/>
    <p:sldId id="2147471271" r:id="rId109"/>
    <p:sldId id="2147471272" r:id="rId110"/>
    <p:sldId id="2147471273" r:id="rId111"/>
    <p:sldId id="2147471274" r:id="rId112"/>
    <p:sldId id="2147471275" r:id="rId113"/>
    <p:sldId id="2147471276" r:id="rId114"/>
    <p:sldId id="259" r:id="rId115"/>
    <p:sldId id="260" r:id="rId116"/>
    <p:sldId id="2147471277" r:id="rId117"/>
    <p:sldId id="268" r:id="rId118"/>
    <p:sldId id="269" r:id="rId119"/>
    <p:sldId id="271" r:id="rId120"/>
    <p:sldId id="273" r:id="rId121"/>
    <p:sldId id="272" r:id="rId122"/>
    <p:sldId id="274" r:id="rId123"/>
    <p:sldId id="2147471278" r:id="rId124"/>
    <p:sldId id="2147471279" r:id="rId125"/>
    <p:sldId id="2147471280" r:id="rId126"/>
    <p:sldId id="2147471281" r:id="rId127"/>
    <p:sldId id="2147471282" r:id="rId128"/>
    <p:sldId id="2147471283" r:id="rId129"/>
    <p:sldId id="2147471284" r:id="rId130"/>
    <p:sldId id="2147471285" r:id="rId131"/>
    <p:sldId id="2147471286" r:id="rId132"/>
    <p:sldId id="2147471287" r:id="rId133"/>
    <p:sldId id="2147471288" r:id="rId134"/>
    <p:sldId id="2147471289" r:id="rId135"/>
    <p:sldId id="2147471290" r:id="rId136"/>
    <p:sldId id="2147471291" r:id="rId137"/>
    <p:sldId id="2147471292" r:id="rId138"/>
    <p:sldId id="2147471293" r:id="rId139"/>
    <p:sldId id="2147471294" r:id="rId140"/>
    <p:sldId id="2147471295" r:id="rId141"/>
    <p:sldId id="2147471296" r:id="rId142"/>
    <p:sldId id="2147471297" r:id="rId143"/>
    <p:sldId id="2147471298" r:id="rId144"/>
    <p:sldId id="2147471299" r:id="rId145"/>
    <p:sldId id="2147471300" r:id="rId146"/>
    <p:sldId id="2147471301" r:id="rId147"/>
    <p:sldId id="2147471302" r:id="rId148"/>
    <p:sldId id="2147471303" r:id="rId149"/>
    <p:sldId id="2147471304" r:id="rId150"/>
    <p:sldId id="2147471305" r:id="rId151"/>
    <p:sldId id="2147471306" r:id="rId152"/>
    <p:sldId id="2147471307" r:id="rId153"/>
    <p:sldId id="256" r:id="rId154"/>
    <p:sldId id="257" r:id="rId155"/>
    <p:sldId id="2134959115" r:id="rId156"/>
    <p:sldId id="2134959119" r:id="rId157"/>
    <p:sldId id="2147471308" r:id="rId158"/>
    <p:sldId id="261" r:id="rId159"/>
    <p:sldId id="262" r:id="rId160"/>
    <p:sldId id="263" r:id="rId161"/>
    <p:sldId id="2147471309" r:id="rId162"/>
    <p:sldId id="2134959120" r:id="rId163"/>
    <p:sldId id="2147471310" r:id="rId164"/>
    <p:sldId id="267" r:id="rId165"/>
    <p:sldId id="2147471311" r:id="rId166"/>
    <p:sldId id="2147471312" r:id="rId167"/>
    <p:sldId id="2147471313" r:id="rId168"/>
    <p:sldId id="2147471314" r:id="rId169"/>
    <p:sldId id="2147471315" r:id="rId170"/>
    <p:sldId id="2147471316" r:id="rId171"/>
    <p:sldId id="2134959121" r:id="rId172"/>
    <p:sldId id="2147471317" r:id="rId173"/>
    <p:sldId id="2147471318" r:id="rId174"/>
    <p:sldId id="2134959122" r:id="rId175"/>
    <p:sldId id="6664" r:id="rId176"/>
    <p:sldId id="2147471319" r:id="rId177"/>
    <p:sldId id="2147471320" r:id="rId178"/>
    <p:sldId id="2147471321" r:id="rId179"/>
    <p:sldId id="2147471322" r:id="rId180"/>
    <p:sldId id="2147471323" r:id="rId181"/>
    <p:sldId id="2147471324" r:id="rId182"/>
    <p:sldId id="2147471325" r:id="rId183"/>
    <p:sldId id="2147471326" r:id="rId184"/>
    <p:sldId id="2147471327" r:id="rId185"/>
    <p:sldId id="2147471328" r:id="rId186"/>
    <p:sldId id="2147471329" r:id="rId187"/>
    <p:sldId id="2147471330" r:id="rId188"/>
    <p:sldId id="2147471331" r:id="rId189"/>
    <p:sldId id="2147471332" r:id="rId190"/>
    <p:sldId id="2147471333" r:id="rId191"/>
    <p:sldId id="2147471334" r:id="rId192"/>
    <p:sldId id="2147471335" r:id="rId193"/>
    <p:sldId id="2147471336" r:id="rId194"/>
    <p:sldId id="2147471337" r:id="rId195"/>
    <p:sldId id="2147471338" r:id="rId196"/>
    <p:sldId id="2147471339" r:id="rId197"/>
    <p:sldId id="2147471340" r:id="rId198"/>
    <p:sldId id="2147471341" r:id="rId199"/>
    <p:sldId id="2147471342" r:id="rId200"/>
    <p:sldId id="2147471343" r:id="rId201"/>
  </p:sldIdLst>
  <p:sldSz cx="9144000" cy="514826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595A95F7-0374-400E-B773-54FCE98CA555}">
          <p14:sldIdLst>
            <p14:sldId id="275"/>
            <p14:sldId id="2134958656"/>
            <p14:sldId id="2134958655"/>
            <p14:sldId id="2134958654"/>
            <p14:sldId id="2134958652"/>
            <p14:sldId id="2134958646"/>
            <p14:sldId id="2134958650"/>
            <p14:sldId id="2134958649"/>
            <p14:sldId id="2134958657"/>
            <p14:sldId id="265"/>
            <p14:sldId id="266"/>
            <p14:sldId id="287"/>
            <p14:sldId id="296"/>
            <p14:sldId id="288"/>
            <p14:sldId id="294"/>
            <p14:sldId id="293"/>
            <p14:sldId id="289"/>
            <p14:sldId id="290"/>
            <p14:sldId id="291"/>
            <p14:sldId id="295"/>
            <p14:sldId id="292"/>
            <p14:sldId id="270"/>
            <p14:sldId id="276"/>
            <p14:sldId id="297"/>
            <p14:sldId id="277"/>
            <p14:sldId id="278"/>
            <p14:sldId id="279"/>
            <p14:sldId id="280"/>
            <p14:sldId id="281"/>
            <p14:sldId id="937"/>
            <p14:sldId id="938"/>
            <p14:sldId id="1375"/>
            <p14:sldId id="2147471225"/>
            <p14:sldId id="2147471226"/>
            <p14:sldId id="983"/>
            <p14:sldId id="2147471227"/>
            <p14:sldId id="984"/>
            <p14:sldId id="2147471228"/>
            <p14:sldId id="1002"/>
            <p14:sldId id="2147471229"/>
          </p14:sldIdLst>
        </p14:section>
        <p14:section name="MAIN PRESENTATION" id="{AC22C522-3B45-314A-B78F-E49D0F9B3D20}">
          <p14:sldIdLst>
            <p14:sldId id="2147471230"/>
            <p14:sldId id="2147471231"/>
            <p14:sldId id="2147471232"/>
            <p14:sldId id="2147471233"/>
            <p14:sldId id="300"/>
            <p14:sldId id="2147471234"/>
            <p14:sldId id="301"/>
            <p14:sldId id="2147471235"/>
            <p14:sldId id="284"/>
            <p14:sldId id="2147471236"/>
            <p14:sldId id="2147471237"/>
            <p14:sldId id="286"/>
            <p14:sldId id="2147471238"/>
            <p14:sldId id="299"/>
            <p14:sldId id="303"/>
            <p14:sldId id="304"/>
            <p14:sldId id="305"/>
            <p14:sldId id="306"/>
            <p14:sldId id="285"/>
            <p14:sldId id="2147471239"/>
            <p14:sldId id="307"/>
            <p14:sldId id="282"/>
            <p14:sldId id="283"/>
            <p14:sldId id="2147471240"/>
          </p14:sldIdLst>
        </p14:section>
        <p14:section name="Commands Full Analysis" id="{05A062B4-1F7D-C349-A661-BF907B954A96}">
          <p14:sldIdLst>
            <p14:sldId id="2147471241"/>
            <p14:sldId id="2147471242"/>
            <p14:sldId id="2147471243"/>
            <p14:sldId id="2147471244"/>
            <p14:sldId id="2147471245"/>
            <p14:sldId id="2147471246"/>
            <p14:sldId id="2147471247"/>
            <p14:sldId id="2147471248"/>
            <p14:sldId id="2147471249"/>
            <p14:sldId id="2147471250"/>
            <p14:sldId id="298"/>
            <p14:sldId id="302"/>
            <p14:sldId id="308"/>
            <p14:sldId id="2147471251"/>
            <p14:sldId id="2147471252"/>
            <p14:sldId id="2147471253"/>
            <p14:sldId id="2147471254"/>
            <p14:sldId id="2147471255"/>
            <p14:sldId id="2147471256"/>
            <p14:sldId id="2147471257"/>
            <p14:sldId id="2147471258"/>
            <p14:sldId id="2147471259"/>
            <p14:sldId id="2147471260"/>
            <p14:sldId id="2147471261"/>
            <p14:sldId id="2147471262"/>
            <p14:sldId id="2147471263"/>
            <p14:sldId id="2147471264"/>
            <p14:sldId id="2147471265"/>
            <p14:sldId id="2147471266"/>
            <p14:sldId id="2147471267"/>
            <p14:sldId id="2147471268"/>
            <p14:sldId id="2147471269"/>
            <p14:sldId id="2147471270"/>
            <p14:sldId id="2147471271"/>
            <p14:sldId id="2147471272"/>
            <p14:sldId id="2147471273"/>
            <p14:sldId id="2147471274"/>
            <p14:sldId id="2147471275"/>
            <p14:sldId id="2147471276"/>
            <p14:sldId id="259"/>
            <p14:sldId id="260"/>
            <p14:sldId id="2147471277"/>
            <p14:sldId id="268"/>
            <p14:sldId id="269"/>
            <p14:sldId id="271"/>
            <p14:sldId id="273"/>
            <p14:sldId id="272"/>
            <p14:sldId id="274"/>
            <p14:sldId id="2147471278"/>
            <p14:sldId id="2147471279"/>
            <p14:sldId id="2147471280"/>
            <p14:sldId id="2147471281"/>
            <p14:sldId id="2147471282"/>
            <p14:sldId id="2147471283"/>
            <p14:sldId id="2147471284"/>
            <p14:sldId id="2147471285"/>
            <p14:sldId id="2147471286"/>
            <p14:sldId id="2147471287"/>
            <p14:sldId id="2147471288"/>
            <p14:sldId id="2147471289"/>
            <p14:sldId id="2147471290"/>
            <p14:sldId id="2147471291"/>
            <p14:sldId id="2147471292"/>
            <p14:sldId id="2147471293"/>
            <p14:sldId id="2147471294"/>
            <p14:sldId id="2147471295"/>
            <p14:sldId id="2147471296"/>
            <p14:sldId id="2147471297"/>
            <p14:sldId id="2147471298"/>
            <p14:sldId id="2147471299"/>
            <p14:sldId id="2147471300"/>
            <p14:sldId id="2147471301"/>
            <p14:sldId id="2147471302"/>
            <p14:sldId id="2147471303"/>
            <p14:sldId id="2147471304"/>
            <p14:sldId id="2147471305"/>
            <p14:sldId id="2147471306"/>
            <p14:sldId id="2147471307"/>
            <p14:sldId id="256"/>
            <p14:sldId id="257"/>
            <p14:sldId id="2134959115"/>
            <p14:sldId id="2134959119"/>
            <p14:sldId id="2147471308"/>
            <p14:sldId id="261"/>
            <p14:sldId id="262"/>
            <p14:sldId id="263"/>
            <p14:sldId id="2147471309"/>
            <p14:sldId id="2134959120"/>
            <p14:sldId id="2147471310"/>
            <p14:sldId id="267"/>
            <p14:sldId id="2147471311"/>
            <p14:sldId id="2147471312"/>
            <p14:sldId id="2147471313"/>
            <p14:sldId id="2147471314"/>
            <p14:sldId id="2147471315"/>
            <p14:sldId id="2147471316"/>
            <p14:sldId id="2134959121"/>
            <p14:sldId id="2147471317"/>
            <p14:sldId id="2147471318"/>
            <p14:sldId id="2134959122"/>
            <p14:sldId id="6664"/>
            <p14:sldId id="2147471319"/>
            <p14:sldId id="2147471320"/>
            <p14:sldId id="2147471321"/>
            <p14:sldId id="2147471322"/>
            <p14:sldId id="2147471323"/>
            <p14:sldId id="2147471324"/>
            <p14:sldId id="2147471325"/>
            <p14:sldId id="2147471326"/>
            <p14:sldId id="2147471327"/>
            <p14:sldId id="2147471328"/>
            <p14:sldId id="2147471329"/>
            <p14:sldId id="2147471330"/>
            <p14:sldId id="2147471331"/>
            <p14:sldId id="2147471332"/>
            <p14:sldId id="2147471333"/>
            <p14:sldId id="2147471334"/>
            <p14:sldId id="2147471335"/>
            <p14:sldId id="2147471336"/>
            <p14:sldId id="2147471337"/>
            <p14:sldId id="2147471338"/>
            <p14:sldId id="2147471339"/>
            <p14:sldId id="2147471340"/>
            <p14:sldId id="2147471341"/>
            <p14:sldId id="2147471342"/>
            <p14:sldId id="2147471343"/>
          </p14:sldIdLst>
        </p14:section>
      </p14:sectionLst>
    </p:ext>
    <p:ext uri="{EFAFB233-063F-42B5-8137-9DF3F51BA10A}">
      <p15:sldGuideLst xmlns:p15="http://schemas.microsoft.com/office/powerpoint/2012/main">
        <p15:guide id="1" orient="horz" pos="1622">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82C"/>
    <a:srgbClr val="FFC92A"/>
    <a:srgbClr val="002E51"/>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1B8029-E9DE-4D31-B6DB-6263891A104D}" v="7" dt="2024-01-12T14:47:02.853"/>
    <p1510:client id="{BCDCF358-B24E-4A6C-8DC2-D558359D877B}" v="7" dt="2024-01-11T16:30:13.0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36" autoAdjust="0"/>
    <p:restoredTop sz="94694"/>
  </p:normalViewPr>
  <p:slideViewPr>
    <p:cSldViewPr snapToGrid="0" snapToObjects="1">
      <p:cViewPr varScale="1">
        <p:scale>
          <a:sx n="138" d="100"/>
          <a:sy n="138" d="100"/>
        </p:scale>
        <p:origin x="618" y="-42"/>
      </p:cViewPr>
      <p:guideLst>
        <p:guide orient="horz" pos="1622"/>
        <p:guide pos="2880"/>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slide" Target="slides/slide127.xml"/><Relationship Id="rId159" Type="http://schemas.openxmlformats.org/officeDocument/2006/relationships/slide" Target="slides/slide148.xml"/><Relationship Id="rId170" Type="http://schemas.openxmlformats.org/officeDocument/2006/relationships/slide" Target="slides/slide159.xml"/><Relationship Id="rId191" Type="http://schemas.openxmlformats.org/officeDocument/2006/relationships/slide" Target="slides/slide180.xml"/><Relationship Id="rId205" Type="http://schemas.openxmlformats.org/officeDocument/2006/relationships/viewProps" Target="viewProps.xml"/><Relationship Id="rId107" Type="http://schemas.openxmlformats.org/officeDocument/2006/relationships/slide" Target="slides/slide96.xml"/><Relationship Id="rId11" Type="http://schemas.openxmlformats.org/officeDocument/2006/relationships/slideMaster" Target="slideMasters/slideMaster8.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openxmlformats.org/officeDocument/2006/relationships/slide" Target="slides/slide138.xml"/><Relationship Id="rId5" Type="http://schemas.openxmlformats.org/officeDocument/2006/relationships/slideMaster" Target="slideMasters/slideMaster2.xml"/><Relationship Id="rId95" Type="http://schemas.openxmlformats.org/officeDocument/2006/relationships/slide" Target="slides/slide84.xml"/><Relationship Id="rId160" Type="http://schemas.openxmlformats.org/officeDocument/2006/relationships/slide" Target="slides/slide149.xml"/><Relationship Id="rId181" Type="http://schemas.openxmlformats.org/officeDocument/2006/relationships/slide" Target="slides/slide170.xml"/><Relationship Id="rId22" Type="http://schemas.openxmlformats.org/officeDocument/2006/relationships/slide" Target="slides/slide11.xml"/><Relationship Id="rId43" Type="http://schemas.openxmlformats.org/officeDocument/2006/relationships/slide" Target="slides/slide32.xml"/><Relationship Id="rId64" Type="http://schemas.openxmlformats.org/officeDocument/2006/relationships/slide" Target="slides/slide53.xml"/><Relationship Id="rId118" Type="http://schemas.openxmlformats.org/officeDocument/2006/relationships/slide" Target="slides/slide107.xml"/><Relationship Id="rId139" Type="http://schemas.openxmlformats.org/officeDocument/2006/relationships/slide" Target="slides/slide128.xml"/><Relationship Id="rId85" Type="http://schemas.openxmlformats.org/officeDocument/2006/relationships/slide" Target="slides/slide74.xml"/><Relationship Id="rId150" Type="http://schemas.openxmlformats.org/officeDocument/2006/relationships/slide" Target="slides/slide139.xml"/><Relationship Id="rId171" Type="http://schemas.openxmlformats.org/officeDocument/2006/relationships/slide" Target="slides/slide160.xml"/><Relationship Id="rId192" Type="http://schemas.openxmlformats.org/officeDocument/2006/relationships/slide" Target="slides/slide181.xml"/><Relationship Id="rId206" Type="http://schemas.openxmlformats.org/officeDocument/2006/relationships/theme" Target="theme/theme1.xml"/><Relationship Id="rId12" Type="http://schemas.openxmlformats.org/officeDocument/2006/relationships/slide" Target="slides/slide1.xml"/><Relationship Id="rId33" Type="http://schemas.openxmlformats.org/officeDocument/2006/relationships/slide" Target="slides/slide22.xml"/><Relationship Id="rId108" Type="http://schemas.openxmlformats.org/officeDocument/2006/relationships/slide" Target="slides/slide97.xml"/><Relationship Id="rId129" Type="http://schemas.openxmlformats.org/officeDocument/2006/relationships/slide" Target="slides/slide118.xml"/><Relationship Id="rId54" Type="http://schemas.openxmlformats.org/officeDocument/2006/relationships/slide" Target="slides/slide43.xml"/><Relationship Id="rId75" Type="http://schemas.openxmlformats.org/officeDocument/2006/relationships/slide" Target="slides/slide64.xml"/><Relationship Id="rId96" Type="http://schemas.openxmlformats.org/officeDocument/2006/relationships/slide" Target="slides/slide85.xml"/><Relationship Id="rId140" Type="http://schemas.openxmlformats.org/officeDocument/2006/relationships/slide" Target="slides/slide129.xml"/><Relationship Id="rId161" Type="http://schemas.openxmlformats.org/officeDocument/2006/relationships/slide" Target="slides/slide150.xml"/><Relationship Id="rId182" Type="http://schemas.openxmlformats.org/officeDocument/2006/relationships/slide" Target="slides/slide171.xml"/><Relationship Id="rId6" Type="http://schemas.openxmlformats.org/officeDocument/2006/relationships/slideMaster" Target="slideMasters/slideMaster3.xml"/><Relationship Id="rId23" Type="http://schemas.openxmlformats.org/officeDocument/2006/relationships/slide" Target="slides/slide12.xml"/><Relationship Id="rId119" Type="http://schemas.openxmlformats.org/officeDocument/2006/relationships/slide" Target="slides/slide108.xml"/><Relationship Id="rId44" Type="http://schemas.openxmlformats.org/officeDocument/2006/relationships/slide" Target="slides/slide33.xml"/><Relationship Id="rId65" Type="http://schemas.openxmlformats.org/officeDocument/2006/relationships/slide" Target="slides/slide54.xml"/><Relationship Id="rId86" Type="http://schemas.openxmlformats.org/officeDocument/2006/relationships/slide" Target="slides/slide75.xml"/><Relationship Id="rId130" Type="http://schemas.openxmlformats.org/officeDocument/2006/relationships/slide" Target="slides/slide119.xml"/><Relationship Id="rId151" Type="http://schemas.openxmlformats.org/officeDocument/2006/relationships/slide" Target="slides/slide140.xml"/><Relationship Id="rId172" Type="http://schemas.openxmlformats.org/officeDocument/2006/relationships/slide" Target="slides/slide161.xml"/><Relationship Id="rId193" Type="http://schemas.openxmlformats.org/officeDocument/2006/relationships/slide" Target="slides/slide182.xml"/><Relationship Id="rId207" Type="http://schemas.openxmlformats.org/officeDocument/2006/relationships/tableStyles" Target="tableStyles.xml"/><Relationship Id="rId13" Type="http://schemas.openxmlformats.org/officeDocument/2006/relationships/slide" Target="slides/slide2.xml"/><Relationship Id="rId109" Type="http://schemas.openxmlformats.org/officeDocument/2006/relationships/slide" Target="slides/slide98.xml"/><Relationship Id="rId34" Type="http://schemas.openxmlformats.org/officeDocument/2006/relationships/slide" Target="slides/slide23.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20" Type="http://schemas.openxmlformats.org/officeDocument/2006/relationships/slide" Target="slides/slide109.xml"/><Relationship Id="rId141" Type="http://schemas.openxmlformats.org/officeDocument/2006/relationships/slide" Target="slides/slide130.xml"/><Relationship Id="rId7" Type="http://schemas.openxmlformats.org/officeDocument/2006/relationships/slideMaster" Target="slideMasters/slideMaster4.xml"/><Relationship Id="rId162" Type="http://schemas.openxmlformats.org/officeDocument/2006/relationships/slide" Target="slides/slide151.xml"/><Relationship Id="rId183" Type="http://schemas.openxmlformats.org/officeDocument/2006/relationships/slide" Target="slides/slide172.xml"/><Relationship Id="rId24" Type="http://schemas.openxmlformats.org/officeDocument/2006/relationships/slide" Target="slides/slide13.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31" Type="http://schemas.openxmlformats.org/officeDocument/2006/relationships/slide" Target="slides/slide120.xml"/><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slide" Target="slides/slide141.xml"/><Relationship Id="rId173" Type="http://schemas.openxmlformats.org/officeDocument/2006/relationships/slide" Target="slides/slide162.xml"/><Relationship Id="rId194" Type="http://schemas.openxmlformats.org/officeDocument/2006/relationships/slide" Target="slides/slide183.xml"/><Relationship Id="rId199" Type="http://schemas.openxmlformats.org/officeDocument/2006/relationships/slide" Target="slides/slide188.xml"/><Relationship Id="rId203" Type="http://schemas.openxmlformats.org/officeDocument/2006/relationships/handoutMaster" Target="handoutMasters/handoutMaster1.xml"/><Relationship Id="rId208" Type="http://schemas.microsoft.com/office/2016/11/relationships/changesInfo" Target="changesInfos/changesInfo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184" Type="http://schemas.openxmlformats.org/officeDocument/2006/relationships/slide" Target="slides/slide173.xml"/><Relationship Id="rId189" Type="http://schemas.openxmlformats.org/officeDocument/2006/relationships/slide" Target="slides/slide178.xml"/><Relationship Id="rId3" Type="http://schemas.openxmlformats.org/officeDocument/2006/relationships/customXml" Target="../customXml/item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slide" Target="slides/slide163.xml"/><Relationship Id="rId179" Type="http://schemas.openxmlformats.org/officeDocument/2006/relationships/slide" Target="slides/slide168.xml"/><Relationship Id="rId195" Type="http://schemas.openxmlformats.org/officeDocument/2006/relationships/slide" Target="slides/slide184.xml"/><Relationship Id="rId209" Type="http://schemas.microsoft.com/office/2015/10/relationships/revisionInfo" Target="revisionInfo.xml"/><Relationship Id="rId190" Type="http://schemas.openxmlformats.org/officeDocument/2006/relationships/slide" Target="slides/slide179.xml"/><Relationship Id="rId204" Type="http://schemas.openxmlformats.org/officeDocument/2006/relationships/presProps" Target="presProps.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7.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164" Type="http://schemas.openxmlformats.org/officeDocument/2006/relationships/slide" Target="slides/slide153.xml"/><Relationship Id="rId169" Type="http://schemas.openxmlformats.org/officeDocument/2006/relationships/slide" Target="slides/slide158.xml"/><Relationship Id="rId185" Type="http://schemas.openxmlformats.org/officeDocument/2006/relationships/slide" Target="slides/slide174.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69.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75" Type="http://schemas.openxmlformats.org/officeDocument/2006/relationships/slide" Target="slides/slide164.xml"/><Relationship Id="rId196" Type="http://schemas.openxmlformats.org/officeDocument/2006/relationships/slide" Target="slides/slide185.xml"/><Relationship Id="rId200" Type="http://schemas.openxmlformats.org/officeDocument/2006/relationships/slide" Target="slides/slide189.xml"/><Relationship Id="rId16" Type="http://schemas.openxmlformats.org/officeDocument/2006/relationships/slide" Target="slides/slide5.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 Id="rId165" Type="http://schemas.openxmlformats.org/officeDocument/2006/relationships/slide" Target="slides/slide154.xml"/><Relationship Id="rId186" Type="http://schemas.openxmlformats.org/officeDocument/2006/relationships/slide" Target="slides/slide175.xml"/><Relationship Id="rId27" Type="http://schemas.openxmlformats.org/officeDocument/2006/relationships/slide" Target="slides/slide16.xml"/><Relationship Id="rId48" Type="http://schemas.openxmlformats.org/officeDocument/2006/relationships/slide" Target="slides/slide37.xml"/><Relationship Id="rId69" Type="http://schemas.openxmlformats.org/officeDocument/2006/relationships/slide" Target="slides/slide58.xml"/><Relationship Id="rId113" Type="http://schemas.openxmlformats.org/officeDocument/2006/relationships/slide" Target="slides/slide102.xml"/><Relationship Id="rId134" Type="http://schemas.openxmlformats.org/officeDocument/2006/relationships/slide" Target="slides/slide123.xml"/><Relationship Id="rId80" Type="http://schemas.openxmlformats.org/officeDocument/2006/relationships/slide" Target="slides/slide69.xml"/><Relationship Id="rId155" Type="http://schemas.openxmlformats.org/officeDocument/2006/relationships/slide" Target="slides/slide144.xml"/><Relationship Id="rId176" Type="http://schemas.openxmlformats.org/officeDocument/2006/relationships/slide" Target="slides/slide165.xml"/><Relationship Id="rId197" Type="http://schemas.openxmlformats.org/officeDocument/2006/relationships/slide" Target="slides/slide186.xml"/><Relationship Id="rId201" Type="http://schemas.openxmlformats.org/officeDocument/2006/relationships/slide" Target="slides/slide190.xml"/><Relationship Id="rId17" Type="http://schemas.openxmlformats.org/officeDocument/2006/relationships/slide" Target="slides/slide6.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24" Type="http://schemas.openxmlformats.org/officeDocument/2006/relationships/slide" Target="slides/slide113.xml"/><Relationship Id="rId70" Type="http://schemas.openxmlformats.org/officeDocument/2006/relationships/slide" Target="slides/slide59.xml"/><Relationship Id="rId91" Type="http://schemas.openxmlformats.org/officeDocument/2006/relationships/slide" Target="slides/slide80.xml"/><Relationship Id="rId145" Type="http://schemas.openxmlformats.org/officeDocument/2006/relationships/slide" Target="slides/slide134.xml"/><Relationship Id="rId166" Type="http://schemas.openxmlformats.org/officeDocument/2006/relationships/slide" Target="slides/slide155.xml"/><Relationship Id="rId187" Type="http://schemas.openxmlformats.org/officeDocument/2006/relationships/slide" Target="slides/slide176.xml"/><Relationship Id="rId1" Type="http://schemas.openxmlformats.org/officeDocument/2006/relationships/customXml" Target="../customXml/item1.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60" Type="http://schemas.openxmlformats.org/officeDocument/2006/relationships/slide" Target="slides/slide49.xml"/><Relationship Id="rId81" Type="http://schemas.openxmlformats.org/officeDocument/2006/relationships/slide" Target="slides/slide70.xml"/><Relationship Id="rId135" Type="http://schemas.openxmlformats.org/officeDocument/2006/relationships/slide" Target="slides/slide124.xml"/><Relationship Id="rId156" Type="http://schemas.openxmlformats.org/officeDocument/2006/relationships/slide" Target="slides/slide145.xml"/><Relationship Id="rId177" Type="http://schemas.openxmlformats.org/officeDocument/2006/relationships/slide" Target="slides/slide166.xml"/><Relationship Id="rId198" Type="http://schemas.openxmlformats.org/officeDocument/2006/relationships/slide" Target="slides/slide187.xml"/><Relationship Id="rId202" Type="http://schemas.openxmlformats.org/officeDocument/2006/relationships/notesMaster" Target="notesMasters/notesMaster1.xml"/><Relationship Id="rId18" Type="http://schemas.openxmlformats.org/officeDocument/2006/relationships/slide" Target="slides/slide7.xml"/><Relationship Id="rId39" Type="http://schemas.openxmlformats.org/officeDocument/2006/relationships/slide" Target="slides/slide28.xml"/><Relationship Id="rId50" Type="http://schemas.openxmlformats.org/officeDocument/2006/relationships/slide" Target="slides/slide39.xml"/><Relationship Id="rId104" Type="http://schemas.openxmlformats.org/officeDocument/2006/relationships/slide" Target="slides/slide93.xml"/><Relationship Id="rId125" Type="http://schemas.openxmlformats.org/officeDocument/2006/relationships/slide" Target="slides/slide114.xml"/><Relationship Id="rId146" Type="http://schemas.openxmlformats.org/officeDocument/2006/relationships/slide" Target="slides/slide135.xml"/><Relationship Id="rId167" Type="http://schemas.openxmlformats.org/officeDocument/2006/relationships/slide" Target="slides/slide156.xml"/><Relationship Id="rId188" Type="http://schemas.openxmlformats.org/officeDocument/2006/relationships/slide" Target="slides/slide17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29" Type="http://schemas.openxmlformats.org/officeDocument/2006/relationships/slide" Target="slides/slide18.xml"/><Relationship Id="rId40" Type="http://schemas.openxmlformats.org/officeDocument/2006/relationships/slide" Target="slides/slide29.xml"/><Relationship Id="rId115" Type="http://schemas.openxmlformats.org/officeDocument/2006/relationships/slide" Target="slides/slide104.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slide" Target="slides/slide16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an Gallagher" userId="577446c3-45ae-4097-b8f0-9d862fa3a0df" providerId="ADAL" clId="{5E1B8029-E9DE-4D31-B6DB-6263891A104D}"/>
    <pc:docChg chg="custSel addSld delSld modSld modSection">
      <pc:chgData name="Sean Gallagher" userId="577446c3-45ae-4097-b8f0-9d862fa3a0df" providerId="ADAL" clId="{5E1B8029-E9DE-4D31-B6DB-6263891A104D}" dt="2024-01-12T14:47:02.838" v="150"/>
      <pc:docMkLst>
        <pc:docMk/>
      </pc:docMkLst>
      <pc:sldChg chg="add">
        <pc:chgData name="Sean Gallagher" userId="577446c3-45ae-4097-b8f0-9d862fa3a0df" providerId="ADAL" clId="{5E1B8029-E9DE-4D31-B6DB-6263891A104D}" dt="2024-01-12T14:40:28.245" v="148"/>
        <pc:sldMkLst>
          <pc:docMk/>
          <pc:sldMk cId="0" sldId="256"/>
        </pc:sldMkLst>
      </pc:sldChg>
      <pc:sldChg chg="add">
        <pc:chgData name="Sean Gallagher" userId="577446c3-45ae-4097-b8f0-9d862fa3a0df" providerId="ADAL" clId="{5E1B8029-E9DE-4D31-B6DB-6263891A104D}" dt="2024-01-12T14:40:28.245" v="148"/>
        <pc:sldMkLst>
          <pc:docMk/>
          <pc:sldMk cId="0" sldId="257"/>
        </pc:sldMkLst>
      </pc:sldChg>
      <pc:sldChg chg="add">
        <pc:chgData name="Sean Gallagher" userId="577446c3-45ae-4097-b8f0-9d862fa3a0df" providerId="ADAL" clId="{5E1B8029-E9DE-4D31-B6DB-6263891A104D}" dt="2024-01-12T14:39:47.987" v="146"/>
        <pc:sldMkLst>
          <pc:docMk/>
          <pc:sldMk cId="3365890224" sldId="259"/>
        </pc:sldMkLst>
      </pc:sldChg>
      <pc:sldChg chg="add">
        <pc:chgData name="Sean Gallagher" userId="577446c3-45ae-4097-b8f0-9d862fa3a0df" providerId="ADAL" clId="{5E1B8029-E9DE-4D31-B6DB-6263891A104D}" dt="2024-01-12T14:39:47.987" v="146"/>
        <pc:sldMkLst>
          <pc:docMk/>
          <pc:sldMk cId="3894040818" sldId="260"/>
        </pc:sldMkLst>
      </pc:sldChg>
      <pc:sldChg chg="add">
        <pc:chgData name="Sean Gallagher" userId="577446c3-45ae-4097-b8f0-9d862fa3a0df" providerId="ADAL" clId="{5E1B8029-E9DE-4D31-B6DB-6263891A104D}" dt="2024-01-12T14:40:28.245" v="148"/>
        <pc:sldMkLst>
          <pc:docMk/>
          <pc:sldMk cId="0" sldId="261"/>
        </pc:sldMkLst>
      </pc:sldChg>
      <pc:sldChg chg="modSp add mod">
        <pc:chgData name="Sean Gallagher" userId="577446c3-45ae-4097-b8f0-9d862fa3a0df" providerId="ADAL" clId="{5E1B8029-E9DE-4D31-B6DB-6263891A104D}" dt="2024-01-12T14:40:28.562" v="149" actId="27636"/>
        <pc:sldMkLst>
          <pc:docMk/>
          <pc:sldMk cId="0" sldId="262"/>
        </pc:sldMkLst>
        <pc:spChg chg="mod">
          <ac:chgData name="Sean Gallagher" userId="577446c3-45ae-4097-b8f0-9d862fa3a0df" providerId="ADAL" clId="{5E1B8029-E9DE-4D31-B6DB-6263891A104D}" dt="2024-01-12T14:40:28.562" v="149" actId="27636"/>
          <ac:spMkLst>
            <pc:docMk/>
            <pc:sldMk cId="0" sldId="262"/>
            <ac:spMk id="112" creationId="{00000000-0000-0000-0000-000000000000}"/>
          </ac:spMkLst>
        </pc:spChg>
      </pc:sldChg>
      <pc:sldChg chg="add">
        <pc:chgData name="Sean Gallagher" userId="577446c3-45ae-4097-b8f0-9d862fa3a0df" providerId="ADAL" clId="{5E1B8029-E9DE-4D31-B6DB-6263891A104D}" dt="2024-01-12T14:40:28.245" v="148"/>
        <pc:sldMkLst>
          <pc:docMk/>
          <pc:sldMk cId="0" sldId="263"/>
        </pc:sldMkLst>
      </pc:sldChg>
      <pc:sldChg chg="add">
        <pc:chgData name="Sean Gallagher" userId="577446c3-45ae-4097-b8f0-9d862fa3a0df" providerId="ADAL" clId="{5E1B8029-E9DE-4D31-B6DB-6263891A104D}" dt="2024-01-12T14:22:48.166" v="0"/>
        <pc:sldMkLst>
          <pc:docMk/>
          <pc:sldMk cId="1643160523" sldId="265"/>
        </pc:sldMkLst>
      </pc:sldChg>
      <pc:sldChg chg="add">
        <pc:chgData name="Sean Gallagher" userId="577446c3-45ae-4097-b8f0-9d862fa3a0df" providerId="ADAL" clId="{5E1B8029-E9DE-4D31-B6DB-6263891A104D}" dt="2024-01-12T14:22:48.166" v="0"/>
        <pc:sldMkLst>
          <pc:docMk/>
          <pc:sldMk cId="1249712676" sldId="266"/>
        </pc:sldMkLst>
      </pc:sldChg>
      <pc:sldChg chg="add">
        <pc:chgData name="Sean Gallagher" userId="577446c3-45ae-4097-b8f0-9d862fa3a0df" providerId="ADAL" clId="{5E1B8029-E9DE-4D31-B6DB-6263891A104D}" dt="2024-01-12T14:40:28.245" v="148"/>
        <pc:sldMkLst>
          <pc:docMk/>
          <pc:sldMk cId="0" sldId="267"/>
        </pc:sldMkLst>
      </pc:sldChg>
      <pc:sldChg chg="add">
        <pc:chgData name="Sean Gallagher" userId="577446c3-45ae-4097-b8f0-9d862fa3a0df" providerId="ADAL" clId="{5E1B8029-E9DE-4D31-B6DB-6263891A104D}" dt="2024-01-12T14:39:47.987" v="146"/>
        <pc:sldMkLst>
          <pc:docMk/>
          <pc:sldMk cId="3292624385" sldId="268"/>
        </pc:sldMkLst>
      </pc:sldChg>
      <pc:sldChg chg="add">
        <pc:chgData name="Sean Gallagher" userId="577446c3-45ae-4097-b8f0-9d862fa3a0df" providerId="ADAL" clId="{5E1B8029-E9DE-4D31-B6DB-6263891A104D}" dt="2024-01-12T14:39:47.987" v="146"/>
        <pc:sldMkLst>
          <pc:docMk/>
          <pc:sldMk cId="4041546378" sldId="269"/>
        </pc:sldMkLst>
      </pc:sldChg>
      <pc:sldChg chg="add">
        <pc:chgData name="Sean Gallagher" userId="577446c3-45ae-4097-b8f0-9d862fa3a0df" providerId="ADAL" clId="{5E1B8029-E9DE-4D31-B6DB-6263891A104D}" dt="2024-01-12T14:22:48.166" v="0"/>
        <pc:sldMkLst>
          <pc:docMk/>
          <pc:sldMk cId="1037678653" sldId="270"/>
        </pc:sldMkLst>
      </pc:sldChg>
      <pc:sldChg chg="add">
        <pc:chgData name="Sean Gallagher" userId="577446c3-45ae-4097-b8f0-9d862fa3a0df" providerId="ADAL" clId="{5E1B8029-E9DE-4D31-B6DB-6263891A104D}" dt="2024-01-12T14:39:47.987" v="146"/>
        <pc:sldMkLst>
          <pc:docMk/>
          <pc:sldMk cId="268822042" sldId="271"/>
        </pc:sldMkLst>
      </pc:sldChg>
      <pc:sldChg chg="add">
        <pc:chgData name="Sean Gallagher" userId="577446c3-45ae-4097-b8f0-9d862fa3a0df" providerId="ADAL" clId="{5E1B8029-E9DE-4D31-B6DB-6263891A104D}" dt="2024-01-12T14:39:47.987" v="146"/>
        <pc:sldMkLst>
          <pc:docMk/>
          <pc:sldMk cId="3689461154" sldId="272"/>
        </pc:sldMkLst>
      </pc:sldChg>
      <pc:sldChg chg="add">
        <pc:chgData name="Sean Gallagher" userId="577446c3-45ae-4097-b8f0-9d862fa3a0df" providerId="ADAL" clId="{5E1B8029-E9DE-4D31-B6DB-6263891A104D}" dt="2024-01-12T14:39:47.987" v="146"/>
        <pc:sldMkLst>
          <pc:docMk/>
          <pc:sldMk cId="1349560670" sldId="273"/>
        </pc:sldMkLst>
      </pc:sldChg>
      <pc:sldChg chg="add">
        <pc:chgData name="Sean Gallagher" userId="577446c3-45ae-4097-b8f0-9d862fa3a0df" providerId="ADAL" clId="{5E1B8029-E9DE-4D31-B6DB-6263891A104D}" dt="2024-01-12T14:39:47.987" v="146"/>
        <pc:sldMkLst>
          <pc:docMk/>
          <pc:sldMk cId="3273463826" sldId="274"/>
        </pc:sldMkLst>
      </pc:sldChg>
      <pc:sldChg chg="add">
        <pc:chgData name="Sean Gallagher" userId="577446c3-45ae-4097-b8f0-9d862fa3a0df" providerId="ADAL" clId="{5E1B8029-E9DE-4D31-B6DB-6263891A104D}" dt="2024-01-12T14:22:48.166" v="0"/>
        <pc:sldMkLst>
          <pc:docMk/>
          <pc:sldMk cId="1499892393" sldId="276"/>
        </pc:sldMkLst>
      </pc:sldChg>
      <pc:sldChg chg="add">
        <pc:chgData name="Sean Gallagher" userId="577446c3-45ae-4097-b8f0-9d862fa3a0df" providerId="ADAL" clId="{5E1B8029-E9DE-4D31-B6DB-6263891A104D}" dt="2024-01-12T14:22:48.166" v="0"/>
        <pc:sldMkLst>
          <pc:docMk/>
          <pc:sldMk cId="262348574" sldId="277"/>
        </pc:sldMkLst>
      </pc:sldChg>
      <pc:sldChg chg="add">
        <pc:chgData name="Sean Gallagher" userId="577446c3-45ae-4097-b8f0-9d862fa3a0df" providerId="ADAL" clId="{5E1B8029-E9DE-4D31-B6DB-6263891A104D}" dt="2024-01-12T14:22:48.166" v="0"/>
        <pc:sldMkLst>
          <pc:docMk/>
          <pc:sldMk cId="63130580" sldId="278"/>
        </pc:sldMkLst>
      </pc:sldChg>
      <pc:sldChg chg="add">
        <pc:chgData name="Sean Gallagher" userId="577446c3-45ae-4097-b8f0-9d862fa3a0df" providerId="ADAL" clId="{5E1B8029-E9DE-4D31-B6DB-6263891A104D}" dt="2024-01-12T14:22:48.166" v="0"/>
        <pc:sldMkLst>
          <pc:docMk/>
          <pc:sldMk cId="1255968780" sldId="279"/>
        </pc:sldMkLst>
      </pc:sldChg>
      <pc:sldChg chg="add">
        <pc:chgData name="Sean Gallagher" userId="577446c3-45ae-4097-b8f0-9d862fa3a0df" providerId="ADAL" clId="{5E1B8029-E9DE-4D31-B6DB-6263891A104D}" dt="2024-01-12T14:22:48.166" v="0"/>
        <pc:sldMkLst>
          <pc:docMk/>
          <pc:sldMk cId="2553166326" sldId="280"/>
        </pc:sldMkLst>
      </pc:sldChg>
      <pc:sldChg chg="add">
        <pc:chgData name="Sean Gallagher" userId="577446c3-45ae-4097-b8f0-9d862fa3a0df" providerId="ADAL" clId="{5E1B8029-E9DE-4D31-B6DB-6263891A104D}" dt="2024-01-12T14:22:48.166" v="0"/>
        <pc:sldMkLst>
          <pc:docMk/>
          <pc:sldMk cId="3276361568" sldId="281"/>
        </pc:sldMkLst>
      </pc:sldChg>
      <pc:sldChg chg="add">
        <pc:chgData name="Sean Gallagher" userId="577446c3-45ae-4097-b8f0-9d862fa3a0df" providerId="ADAL" clId="{5E1B8029-E9DE-4D31-B6DB-6263891A104D}" dt="2024-01-12T14:38:34.259" v="144"/>
        <pc:sldMkLst>
          <pc:docMk/>
          <pc:sldMk cId="1858028112" sldId="282"/>
        </pc:sldMkLst>
      </pc:sldChg>
      <pc:sldChg chg="add">
        <pc:chgData name="Sean Gallagher" userId="577446c3-45ae-4097-b8f0-9d862fa3a0df" providerId="ADAL" clId="{5E1B8029-E9DE-4D31-B6DB-6263891A104D}" dt="2024-01-12T14:38:34.259" v="144"/>
        <pc:sldMkLst>
          <pc:docMk/>
          <pc:sldMk cId="4048841124" sldId="283"/>
        </pc:sldMkLst>
      </pc:sldChg>
      <pc:sldChg chg="add">
        <pc:chgData name="Sean Gallagher" userId="577446c3-45ae-4097-b8f0-9d862fa3a0df" providerId="ADAL" clId="{5E1B8029-E9DE-4D31-B6DB-6263891A104D}" dt="2024-01-12T14:38:34.259" v="144"/>
        <pc:sldMkLst>
          <pc:docMk/>
          <pc:sldMk cId="2523018972" sldId="284"/>
        </pc:sldMkLst>
      </pc:sldChg>
      <pc:sldChg chg="add">
        <pc:chgData name="Sean Gallagher" userId="577446c3-45ae-4097-b8f0-9d862fa3a0df" providerId="ADAL" clId="{5E1B8029-E9DE-4D31-B6DB-6263891A104D}" dt="2024-01-12T14:38:34.259" v="144"/>
        <pc:sldMkLst>
          <pc:docMk/>
          <pc:sldMk cId="2786069015" sldId="285"/>
        </pc:sldMkLst>
      </pc:sldChg>
      <pc:sldChg chg="add">
        <pc:chgData name="Sean Gallagher" userId="577446c3-45ae-4097-b8f0-9d862fa3a0df" providerId="ADAL" clId="{5E1B8029-E9DE-4D31-B6DB-6263891A104D}" dt="2024-01-12T14:38:34.259" v="144"/>
        <pc:sldMkLst>
          <pc:docMk/>
          <pc:sldMk cId="2985403963" sldId="286"/>
        </pc:sldMkLst>
      </pc:sldChg>
      <pc:sldChg chg="add">
        <pc:chgData name="Sean Gallagher" userId="577446c3-45ae-4097-b8f0-9d862fa3a0df" providerId="ADAL" clId="{5E1B8029-E9DE-4D31-B6DB-6263891A104D}" dt="2024-01-12T14:22:48.166" v="0"/>
        <pc:sldMkLst>
          <pc:docMk/>
          <pc:sldMk cId="3056131709" sldId="287"/>
        </pc:sldMkLst>
      </pc:sldChg>
      <pc:sldChg chg="add">
        <pc:chgData name="Sean Gallagher" userId="577446c3-45ae-4097-b8f0-9d862fa3a0df" providerId="ADAL" clId="{5E1B8029-E9DE-4D31-B6DB-6263891A104D}" dt="2024-01-12T14:22:48.166" v="0"/>
        <pc:sldMkLst>
          <pc:docMk/>
          <pc:sldMk cId="852324325" sldId="288"/>
        </pc:sldMkLst>
      </pc:sldChg>
      <pc:sldChg chg="add">
        <pc:chgData name="Sean Gallagher" userId="577446c3-45ae-4097-b8f0-9d862fa3a0df" providerId="ADAL" clId="{5E1B8029-E9DE-4D31-B6DB-6263891A104D}" dt="2024-01-12T14:22:48.166" v="0"/>
        <pc:sldMkLst>
          <pc:docMk/>
          <pc:sldMk cId="3875349764" sldId="289"/>
        </pc:sldMkLst>
      </pc:sldChg>
      <pc:sldChg chg="add">
        <pc:chgData name="Sean Gallagher" userId="577446c3-45ae-4097-b8f0-9d862fa3a0df" providerId="ADAL" clId="{5E1B8029-E9DE-4D31-B6DB-6263891A104D}" dt="2024-01-12T14:22:48.166" v="0"/>
        <pc:sldMkLst>
          <pc:docMk/>
          <pc:sldMk cId="1601008408" sldId="290"/>
        </pc:sldMkLst>
      </pc:sldChg>
      <pc:sldChg chg="add">
        <pc:chgData name="Sean Gallagher" userId="577446c3-45ae-4097-b8f0-9d862fa3a0df" providerId="ADAL" clId="{5E1B8029-E9DE-4D31-B6DB-6263891A104D}" dt="2024-01-12T14:22:48.166" v="0"/>
        <pc:sldMkLst>
          <pc:docMk/>
          <pc:sldMk cId="870669544" sldId="291"/>
        </pc:sldMkLst>
      </pc:sldChg>
      <pc:sldChg chg="add">
        <pc:chgData name="Sean Gallagher" userId="577446c3-45ae-4097-b8f0-9d862fa3a0df" providerId="ADAL" clId="{5E1B8029-E9DE-4D31-B6DB-6263891A104D}" dt="2024-01-12T14:22:48.166" v="0"/>
        <pc:sldMkLst>
          <pc:docMk/>
          <pc:sldMk cId="3577733245" sldId="292"/>
        </pc:sldMkLst>
      </pc:sldChg>
      <pc:sldChg chg="add">
        <pc:chgData name="Sean Gallagher" userId="577446c3-45ae-4097-b8f0-9d862fa3a0df" providerId="ADAL" clId="{5E1B8029-E9DE-4D31-B6DB-6263891A104D}" dt="2024-01-12T14:22:48.166" v="0"/>
        <pc:sldMkLst>
          <pc:docMk/>
          <pc:sldMk cId="667630666" sldId="293"/>
        </pc:sldMkLst>
      </pc:sldChg>
      <pc:sldChg chg="add">
        <pc:chgData name="Sean Gallagher" userId="577446c3-45ae-4097-b8f0-9d862fa3a0df" providerId="ADAL" clId="{5E1B8029-E9DE-4D31-B6DB-6263891A104D}" dt="2024-01-12T14:22:48.166" v="0"/>
        <pc:sldMkLst>
          <pc:docMk/>
          <pc:sldMk cId="2356874027" sldId="294"/>
        </pc:sldMkLst>
      </pc:sldChg>
      <pc:sldChg chg="add">
        <pc:chgData name="Sean Gallagher" userId="577446c3-45ae-4097-b8f0-9d862fa3a0df" providerId="ADAL" clId="{5E1B8029-E9DE-4D31-B6DB-6263891A104D}" dt="2024-01-12T14:22:48.166" v="0"/>
        <pc:sldMkLst>
          <pc:docMk/>
          <pc:sldMk cId="3335502113" sldId="295"/>
        </pc:sldMkLst>
      </pc:sldChg>
      <pc:sldChg chg="add">
        <pc:chgData name="Sean Gallagher" userId="577446c3-45ae-4097-b8f0-9d862fa3a0df" providerId="ADAL" clId="{5E1B8029-E9DE-4D31-B6DB-6263891A104D}" dt="2024-01-12T14:22:48.166" v="0"/>
        <pc:sldMkLst>
          <pc:docMk/>
          <pc:sldMk cId="1893039113" sldId="296"/>
        </pc:sldMkLst>
      </pc:sldChg>
      <pc:sldChg chg="add">
        <pc:chgData name="Sean Gallagher" userId="577446c3-45ae-4097-b8f0-9d862fa3a0df" providerId="ADAL" clId="{5E1B8029-E9DE-4D31-B6DB-6263891A104D}" dt="2024-01-12T14:22:48.166" v="0"/>
        <pc:sldMkLst>
          <pc:docMk/>
          <pc:sldMk cId="2187220103" sldId="297"/>
        </pc:sldMkLst>
      </pc:sldChg>
      <pc:sldChg chg="add">
        <pc:chgData name="Sean Gallagher" userId="577446c3-45ae-4097-b8f0-9d862fa3a0df" providerId="ADAL" clId="{5E1B8029-E9DE-4D31-B6DB-6263891A104D}" dt="2024-01-12T14:38:34.259" v="144"/>
        <pc:sldMkLst>
          <pc:docMk/>
          <pc:sldMk cId="3933113300" sldId="298"/>
        </pc:sldMkLst>
      </pc:sldChg>
      <pc:sldChg chg="add">
        <pc:chgData name="Sean Gallagher" userId="577446c3-45ae-4097-b8f0-9d862fa3a0df" providerId="ADAL" clId="{5E1B8029-E9DE-4D31-B6DB-6263891A104D}" dt="2024-01-12T14:38:34.259" v="144"/>
        <pc:sldMkLst>
          <pc:docMk/>
          <pc:sldMk cId="370522027" sldId="299"/>
        </pc:sldMkLst>
      </pc:sldChg>
      <pc:sldChg chg="add">
        <pc:chgData name="Sean Gallagher" userId="577446c3-45ae-4097-b8f0-9d862fa3a0df" providerId="ADAL" clId="{5E1B8029-E9DE-4D31-B6DB-6263891A104D}" dt="2024-01-12T14:38:34.259" v="144"/>
        <pc:sldMkLst>
          <pc:docMk/>
          <pc:sldMk cId="1642694577" sldId="300"/>
        </pc:sldMkLst>
      </pc:sldChg>
      <pc:sldChg chg="add">
        <pc:chgData name="Sean Gallagher" userId="577446c3-45ae-4097-b8f0-9d862fa3a0df" providerId="ADAL" clId="{5E1B8029-E9DE-4D31-B6DB-6263891A104D}" dt="2024-01-12T14:38:34.259" v="144"/>
        <pc:sldMkLst>
          <pc:docMk/>
          <pc:sldMk cId="2900582413" sldId="301"/>
        </pc:sldMkLst>
      </pc:sldChg>
      <pc:sldChg chg="add">
        <pc:chgData name="Sean Gallagher" userId="577446c3-45ae-4097-b8f0-9d862fa3a0df" providerId="ADAL" clId="{5E1B8029-E9DE-4D31-B6DB-6263891A104D}" dt="2024-01-12T14:38:34.259" v="144"/>
        <pc:sldMkLst>
          <pc:docMk/>
          <pc:sldMk cId="3852590839" sldId="302"/>
        </pc:sldMkLst>
      </pc:sldChg>
      <pc:sldChg chg="add">
        <pc:chgData name="Sean Gallagher" userId="577446c3-45ae-4097-b8f0-9d862fa3a0df" providerId="ADAL" clId="{5E1B8029-E9DE-4D31-B6DB-6263891A104D}" dt="2024-01-12T14:38:34.259" v="144"/>
        <pc:sldMkLst>
          <pc:docMk/>
          <pc:sldMk cId="2852812832" sldId="303"/>
        </pc:sldMkLst>
      </pc:sldChg>
      <pc:sldChg chg="add">
        <pc:chgData name="Sean Gallagher" userId="577446c3-45ae-4097-b8f0-9d862fa3a0df" providerId="ADAL" clId="{5E1B8029-E9DE-4D31-B6DB-6263891A104D}" dt="2024-01-12T14:38:34.259" v="144"/>
        <pc:sldMkLst>
          <pc:docMk/>
          <pc:sldMk cId="2582984172" sldId="304"/>
        </pc:sldMkLst>
      </pc:sldChg>
      <pc:sldChg chg="add">
        <pc:chgData name="Sean Gallagher" userId="577446c3-45ae-4097-b8f0-9d862fa3a0df" providerId="ADAL" clId="{5E1B8029-E9DE-4D31-B6DB-6263891A104D}" dt="2024-01-12T14:38:34.259" v="144"/>
        <pc:sldMkLst>
          <pc:docMk/>
          <pc:sldMk cId="787968335" sldId="305"/>
        </pc:sldMkLst>
      </pc:sldChg>
      <pc:sldChg chg="add">
        <pc:chgData name="Sean Gallagher" userId="577446c3-45ae-4097-b8f0-9d862fa3a0df" providerId="ADAL" clId="{5E1B8029-E9DE-4D31-B6DB-6263891A104D}" dt="2024-01-12T14:38:34.259" v="144"/>
        <pc:sldMkLst>
          <pc:docMk/>
          <pc:sldMk cId="688713770" sldId="306"/>
        </pc:sldMkLst>
      </pc:sldChg>
      <pc:sldChg chg="add">
        <pc:chgData name="Sean Gallagher" userId="577446c3-45ae-4097-b8f0-9d862fa3a0df" providerId="ADAL" clId="{5E1B8029-E9DE-4D31-B6DB-6263891A104D}" dt="2024-01-12T14:38:34.259" v="144"/>
        <pc:sldMkLst>
          <pc:docMk/>
          <pc:sldMk cId="2857187225" sldId="307"/>
        </pc:sldMkLst>
      </pc:sldChg>
      <pc:sldChg chg="add">
        <pc:chgData name="Sean Gallagher" userId="577446c3-45ae-4097-b8f0-9d862fa3a0df" providerId="ADAL" clId="{5E1B8029-E9DE-4D31-B6DB-6263891A104D}" dt="2024-01-12T14:38:34.259" v="144"/>
        <pc:sldMkLst>
          <pc:docMk/>
          <pc:sldMk cId="3315957002" sldId="308"/>
        </pc:sldMkLst>
      </pc:sldChg>
      <pc:sldChg chg="add del">
        <pc:chgData name="Sean Gallagher" userId="577446c3-45ae-4097-b8f0-9d862fa3a0df" providerId="ADAL" clId="{5E1B8029-E9DE-4D31-B6DB-6263891A104D}" dt="2024-01-12T14:38:38.745" v="145" actId="47"/>
        <pc:sldMkLst>
          <pc:docMk/>
          <pc:sldMk cId="2364555041" sldId="309"/>
        </pc:sldMkLst>
      </pc:sldChg>
      <pc:sldChg chg="modSp add mod">
        <pc:chgData name="Sean Gallagher" userId="577446c3-45ae-4097-b8f0-9d862fa3a0df" providerId="ADAL" clId="{5E1B8029-E9DE-4D31-B6DB-6263891A104D}" dt="2024-01-12T14:25:02.340" v="35" actId="1076"/>
        <pc:sldMkLst>
          <pc:docMk/>
          <pc:sldMk cId="3283340272" sldId="937"/>
        </pc:sldMkLst>
        <pc:spChg chg="mod">
          <ac:chgData name="Sean Gallagher" userId="577446c3-45ae-4097-b8f0-9d862fa3a0df" providerId="ADAL" clId="{5E1B8029-E9DE-4D31-B6DB-6263891A104D}" dt="2024-01-12T14:23:56.475" v="16" actId="20577"/>
          <ac:spMkLst>
            <pc:docMk/>
            <pc:sldMk cId="3283340272" sldId="937"/>
            <ac:spMk id="3" creationId="{00000000-0000-0000-0000-000000000000}"/>
          </ac:spMkLst>
        </pc:spChg>
        <pc:spChg chg="mod">
          <ac:chgData name="Sean Gallagher" userId="577446c3-45ae-4097-b8f0-9d862fa3a0df" providerId="ADAL" clId="{5E1B8029-E9DE-4D31-B6DB-6263891A104D}" dt="2024-01-12T14:25:02.340" v="35" actId="1076"/>
          <ac:spMkLst>
            <pc:docMk/>
            <pc:sldMk cId="3283340272" sldId="937"/>
            <ac:spMk id="9" creationId="{00000000-0000-0000-0000-000000000000}"/>
          </ac:spMkLst>
        </pc:spChg>
        <pc:picChg chg="mod">
          <ac:chgData name="Sean Gallagher" userId="577446c3-45ae-4097-b8f0-9d862fa3a0df" providerId="ADAL" clId="{5E1B8029-E9DE-4D31-B6DB-6263891A104D}" dt="2024-01-12T14:25:00.352" v="34" actId="1076"/>
          <ac:picMkLst>
            <pc:docMk/>
            <pc:sldMk cId="3283340272" sldId="937"/>
            <ac:picMk id="10" creationId="{00000000-0000-0000-0000-000000000000}"/>
          </ac:picMkLst>
        </pc:picChg>
        <pc:picChg chg="mod">
          <ac:chgData name="Sean Gallagher" userId="577446c3-45ae-4097-b8f0-9d862fa3a0df" providerId="ADAL" clId="{5E1B8029-E9DE-4D31-B6DB-6263891A104D}" dt="2024-01-12T14:23:50.196" v="14" actId="1076"/>
          <ac:picMkLst>
            <pc:docMk/>
            <pc:sldMk cId="3283340272" sldId="937"/>
            <ac:picMk id="2052" creationId="{00000000-0000-0000-0000-000000000000}"/>
          </ac:picMkLst>
        </pc:picChg>
      </pc:sldChg>
      <pc:sldChg chg="modSp add mod">
        <pc:chgData name="Sean Gallagher" userId="577446c3-45ae-4097-b8f0-9d862fa3a0df" providerId="ADAL" clId="{5E1B8029-E9DE-4D31-B6DB-6263891A104D}" dt="2024-01-12T14:24:57.379" v="33" actId="1076"/>
        <pc:sldMkLst>
          <pc:docMk/>
          <pc:sldMk cId="2430868521" sldId="938"/>
        </pc:sldMkLst>
        <pc:spChg chg="mod">
          <ac:chgData name="Sean Gallagher" userId="577446c3-45ae-4097-b8f0-9d862fa3a0df" providerId="ADAL" clId="{5E1B8029-E9DE-4D31-B6DB-6263891A104D}" dt="2024-01-12T14:24:50.811" v="31" actId="14100"/>
          <ac:spMkLst>
            <pc:docMk/>
            <pc:sldMk cId="2430868521" sldId="938"/>
            <ac:spMk id="3" creationId="{00000000-0000-0000-0000-000000000000}"/>
          </ac:spMkLst>
        </pc:spChg>
        <pc:spChg chg="mod">
          <ac:chgData name="Sean Gallagher" userId="577446c3-45ae-4097-b8f0-9d862fa3a0df" providerId="ADAL" clId="{5E1B8029-E9DE-4D31-B6DB-6263891A104D}" dt="2024-01-12T14:24:57.379" v="33" actId="1076"/>
          <ac:spMkLst>
            <pc:docMk/>
            <pc:sldMk cId="2430868521" sldId="938"/>
            <ac:spMk id="9" creationId="{00000000-0000-0000-0000-000000000000}"/>
          </ac:spMkLst>
        </pc:spChg>
        <pc:picChg chg="mod">
          <ac:chgData name="Sean Gallagher" userId="577446c3-45ae-4097-b8f0-9d862fa3a0df" providerId="ADAL" clId="{5E1B8029-E9DE-4D31-B6DB-6263891A104D}" dt="2024-01-12T14:24:54.486" v="32" actId="1076"/>
          <ac:picMkLst>
            <pc:docMk/>
            <pc:sldMk cId="2430868521" sldId="938"/>
            <ac:picMk id="10" creationId="{00000000-0000-0000-0000-000000000000}"/>
          </ac:picMkLst>
        </pc:picChg>
      </pc:sldChg>
      <pc:sldChg chg="modSp add mod">
        <pc:chgData name="Sean Gallagher" userId="577446c3-45ae-4097-b8f0-9d862fa3a0df" providerId="ADAL" clId="{5E1B8029-E9DE-4D31-B6DB-6263891A104D}" dt="2024-01-12T14:31:13.370" v="103" actId="1076"/>
        <pc:sldMkLst>
          <pc:docMk/>
          <pc:sldMk cId="2011334410" sldId="983"/>
        </pc:sldMkLst>
        <pc:spChg chg="mod">
          <ac:chgData name="Sean Gallagher" userId="577446c3-45ae-4097-b8f0-9d862fa3a0df" providerId="ADAL" clId="{5E1B8029-E9DE-4D31-B6DB-6263891A104D}" dt="2024-01-12T14:31:01.744" v="101" actId="404"/>
          <ac:spMkLst>
            <pc:docMk/>
            <pc:sldMk cId="2011334410" sldId="983"/>
            <ac:spMk id="3" creationId="{00000000-0000-0000-0000-000000000000}"/>
          </ac:spMkLst>
        </pc:spChg>
        <pc:spChg chg="mod">
          <ac:chgData name="Sean Gallagher" userId="577446c3-45ae-4097-b8f0-9d862fa3a0df" providerId="ADAL" clId="{5E1B8029-E9DE-4D31-B6DB-6263891A104D}" dt="2024-01-12T14:31:13.370" v="103" actId="1076"/>
          <ac:spMkLst>
            <pc:docMk/>
            <pc:sldMk cId="2011334410" sldId="983"/>
            <ac:spMk id="9" creationId="{00000000-0000-0000-0000-000000000000}"/>
          </ac:spMkLst>
        </pc:spChg>
        <pc:picChg chg="mod">
          <ac:chgData name="Sean Gallagher" userId="577446c3-45ae-4097-b8f0-9d862fa3a0df" providerId="ADAL" clId="{5E1B8029-E9DE-4D31-B6DB-6263891A104D}" dt="2024-01-12T14:31:10.328" v="102" actId="1076"/>
          <ac:picMkLst>
            <pc:docMk/>
            <pc:sldMk cId="2011334410" sldId="983"/>
            <ac:picMk id="10" creationId="{00000000-0000-0000-0000-000000000000}"/>
          </ac:picMkLst>
        </pc:picChg>
      </pc:sldChg>
      <pc:sldChg chg="modSp add mod">
        <pc:chgData name="Sean Gallagher" userId="577446c3-45ae-4097-b8f0-9d862fa3a0df" providerId="ADAL" clId="{5E1B8029-E9DE-4D31-B6DB-6263891A104D}" dt="2024-01-12T14:37:15.906" v="116" actId="1076"/>
        <pc:sldMkLst>
          <pc:docMk/>
          <pc:sldMk cId="1826066975" sldId="984"/>
        </pc:sldMkLst>
        <pc:spChg chg="mod">
          <ac:chgData name="Sean Gallagher" userId="577446c3-45ae-4097-b8f0-9d862fa3a0df" providerId="ADAL" clId="{5E1B8029-E9DE-4D31-B6DB-6263891A104D}" dt="2024-01-12T14:37:09.757" v="114" actId="20577"/>
          <ac:spMkLst>
            <pc:docMk/>
            <pc:sldMk cId="1826066975" sldId="984"/>
            <ac:spMk id="3" creationId="{00000000-0000-0000-0000-000000000000}"/>
          </ac:spMkLst>
        </pc:spChg>
        <pc:spChg chg="mod">
          <ac:chgData name="Sean Gallagher" userId="577446c3-45ae-4097-b8f0-9d862fa3a0df" providerId="ADAL" clId="{5E1B8029-E9DE-4D31-B6DB-6263891A104D}" dt="2024-01-12T14:37:15.906" v="116" actId="1076"/>
          <ac:spMkLst>
            <pc:docMk/>
            <pc:sldMk cId="1826066975" sldId="984"/>
            <ac:spMk id="9" creationId="{00000000-0000-0000-0000-000000000000}"/>
          </ac:spMkLst>
        </pc:spChg>
        <pc:picChg chg="mod">
          <ac:chgData name="Sean Gallagher" userId="577446c3-45ae-4097-b8f0-9d862fa3a0df" providerId="ADAL" clId="{5E1B8029-E9DE-4D31-B6DB-6263891A104D}" dt="2024-01-12T14:37:13.518" v="115" actId="1076"/>
          <ac:picMkLst>
            <pc:docMk/>
            <pc:sldMk cId="1826066975" sldId="984"/>
            <ac:picMk id="10" creationId="{00000000-0000-0000-0000-000000000000}"/>
          </ac:picMkLst>
        </pc:picChg>
      </pc:sldChg>
      <pc:sldChg chg="modSp add mod">
        <pc:chgData name="Sean Gallagher" userId="577446c3-45ae-4097-b8f0-9d862fa3a0df" providerId="ADAL" clId="{5E1B8029-E9DE-4D31-B6DB-6263891A104D}" dt="2024-01-12T14:38:03.019" v="139" actId="1076"/>
        <pc:sldMkLst>
          <pc:docMk/>
          <pc:sldMk cId="3643031402" sldId="1002"/>
        </pc:sldMkLst>
        <pc:spChg chg="mod">
          <ac:chgData name="Sean Gallagher" userId="577446c3-45ae-4097-b8f0-9d862fa3a0df" providerId="ADAL" clId="{5E1B8029-E9DE-4D31-B6DB-6263891A104D}" dt="2024-01-12T14:37:36.217" v="134" actId="20577"/>
          <ac:spMkLst>
            <pc:docMk/>
            <pc:sldMk cId="3643031402" sldId="1002"/>
            <ac:spMk id="3" creationId="{00000000-0000-0000-0000-000000000000}"/>
          </ac:spMkLst>
        </pc:spChg>
        <pc:spChg chg="mod">
          <ac:chgData name="Sean Gallagher" userId="577446c3-45ae-4097-b8f0-9d862fa3a0df" providerId="ADAL" clId="{5E1B8029-E9DE-4D31-B6DB-6263891A104D}" dt="2024-01-12T14:38:03.019" v="139" actId="1076"/>
          <ac:spMkLst>
            <pc:docMk/>
            <pc:sldMk cId="3643031402" sldId="1002"/>
            <ac:spMk id="9" creationId="{00000000-0000-0000-0000-000000000000}"/>
          </ac:spMkLst>
        </pc:spChg>
        <pc:picChg chg="mod">
          <ac:chgData name="Sean Gallagher" userId="577446c3-45ae-4097-b8f0-9d862fa3a0df" providerId="ADAL" clId="{5E1B8029-E9DE-4D31-B6DB-6263891A104D}" dt="2024-01-12T14:38:00.014" v="138" actId="1076"/>
          <ac:picMkLst>
            <pc:docMk/>
            <pc:sldMk cId="3643031402" sldId="1002"/>
            <ac:picMk id="10" creationId="{00000000-0000-0000-0000-000000000000}"/>
          </ac:picMkLst>
        </pc:picChg>
      </pc:sldChg>
      <pc:sldChg chg="modSp add mod">
        <pc:chgData name="Sean Gallagher" userId="577446c3-45ae-4097-b8f0-9d862fa3a0df" providerId="ADAL" clId="{5E1B8029-E9DE-4D31-B6DB-6263891A104D}" dt="2024-01-12T14:26:49.383" v="67" actId="1076"/>
        <pc:sldMkLst>
          <pc:docMk/>
          <pc:sldMk cId="1669437552" sldId="1375"/>
        </pc:sldMkLst>
        <pc:spChg chg="mod">
          <ac:chgData name="Sean Gallagher" userId="577446c3-45ae-4097-b8f0-9d862fa3a0df" providerId="ADAL" clId="{5E1B8029-E9DE-4D31-B6DB-6263891A104D}" dt="2024-01-12T14:26:02.246" v="54" actId="404"/>
          <ac:spMkLst>
            <pc:docMk/>
            <pc:sldMk cId="1669437552" sldId="1375"/>
            <ac:spMk id="3" creationId="{00000000-0000-0000-0000-000000000000}"/>
          </ac:spMkLst>
        </pc:spChg>
        <pc:spChg chg="mod">
          <ac:chgData name="Sean Gallagher" userId="577446c3-45ae-4097-b8f0-9d862fa3a0df" providerId="ADAL" clId="{5E1B8029-E9DE-4D31-B6DB-6263891A104D}" dt="2024-01-12T14:25:48.840" v="51" actId="1076"/>
          <ac:spMkLst>
            <pc:docMk/>
            <pc:sldMk cId="1669437552" sldId="1375"/>
            <ac:spMk id="7" creationId="{356073F4-1E89-A140-A4A6-CC52A8E08EB2}"/>
          </ac:spMkLst>
        </pc:spChg>
        <pc:spChg chg="mod">
          <ac:chgData name="Sean Gallagher" userId="577446c3-45ae-4097-b8f0-9d862fa3a0df" providerId="ADAL" clId="{5E1B8029-E9DE-4D31-B6DB-6263891A104D}" dt="2024-01-12T14:26:49.383" v="67" actId="1076"/>
          <ac:spMkLst>
            <pc:docMk/>
            <pc:sldMk cId="1669437552" sldId="1375"/>
            <ac:spMk id="9" creationId="{00000000-0000-0000-0000-000000000000}"/>
          </ac:spMkLst>
        </pc:spChg>
        <pc:spChg chg="mod">
          <ac:chgData name="Sean Gallagher" userId="577446c3-45ae-4097-b8f0-9d862fa3a0df" providerId="ADAL" clId="{5E1B8029-E9DE-4D31-B6DB-6263891A104D}" dt="2024-01-12T14:26:17.343" v="57" actId="1076"/>
          <ac:spMkLst>
            <pc:docMk/>
            <pc:sldMk cId="1669437552" sldId="1375"/>
            <ac:spMk id="11" creationId="{526847EB-F8F9-304F-8DAB-38DD7BCA1C7F}"/>
          </ac:spMkLst>
        </pc:spChg>
        <pc:spChg chg="mod">
          <ac:chgData name="Sean Gallagher" userId="577446c3-45ae-4097-b8f0-9d862fa3a0df" providerId="ADAL" clId="{5E1B8029-E9DE-4D31-B6DB-6263891A104D}" dt="2024-01-12T14:26:20.894" v="58" actId="1076"/>
          <ac:spMkLst>
            <pc:docMk/>
            <pc:sldMk cId="1669437552" sldId="1375"/>
            <ac:spMk id="12" creationId="{A58464AD-D9FF-5941-971E-6A03A73063C8}"/>
          </ac:spMkLst>
        </pc:spChg>
        <pc:spChg chg="mod">
          <ac:chgData name="Sean Gallagher" userId="577446c3-45ae-4097-b8f0-9d862fa3a0df" providerId="ADAL" clId="{5E1B8029-E9DE-4D31-B6DB-6263891A104D}" dt="2024-01-12T14:25:51.854" v="52" actId="1076"/>
          <ac:spMkLst>
            <pc:docMk/>
            <pc:sldMk cId="1669437552" sldId="1375"/>
            <ac:spMk id="13" creationId="{A79FF780-B169-0943-B7EA-BD2F417CAD52}"/>
          </ac:spMkLst>
        </pc:spChg>
        <pc:spChg chg="mod">
          <ac:chgData name="Sean Gallagher" userId="577446c3-45ae-4097-b8f0-9d862fa3a0df" providerId="ADAL" clId="{5E1B8029-E9DE-4D31-B6DB-6263891A104D}" dt="2024-01-12T14:26:25.687" v="59" actId="1076"/>
          <ac:spMkLst>
            <pc:docMk/>
            <pc:sldMk cId="1669437552" sldId="1375"/>
            <ac:spMk id="14" creationId="{53FE1923-F0F4-F442-918D-D21DB5642E1A}"/>
          </ac:spMkLst>
        </pc:spChg>
        <pc:spChg chg="mod">
          <ac:chgData name="Sean Gallagher" userId="577446c3-45ae-4097-b8f0-9d862fa3a0df" providerId="ADAL" clId="{5E1B8029-E9DE-4D31-B6DB-6263891A104D}" dt="2024-01-12T14:26:31.530" v="60" actId="1076"/>
          <ac:spMkLst>
            <pc:docMk/>
            <pc:sldMk cId="1669437552" sldId="1375"/>
            <ac:spMk id="15" creationId="{AAEEBC56-3AE6-B840-A241-0BE7180DB877}"/>
          </ac:spMkLst>
        </pc:spChg>
        <pc:spChg chg="mod">
          <ac:chgData name="Sean Gallagher" userId="577446c3-45ae-4097-b8f0-9d862fa3a0df" providerId="ADAL" clId="{5E1B8029-E9DE-4D31-B6DB-6263891A104D}" dt="2024-01-12T14:26:45.204" v="65" actId="1076"/>
          <ac:spMkLst>
            <pc:docMk/>
            <pc:sldMk cId="1669437552" sldId="1375"/>
            <ac:spMk id="16" creationId="{52F6E1CB-D9FA-134D-AD22-175CDC2947ED}"/>
          </ac:spMkLst>
        </pc:spChg>
        <pc:picChg chg="mod">
          <ac:chgData name="Sean Gallagher" userId="577446c3-45ae-4097-b8f0-9d862fa3a0df" providerId="ADAL" clId="{5E1B8029-E9DE-4D31-B6DB-6263891A104D}" dt="2024-01-12T14:26:47.168" v="66" actId="1076"/>
          <ac:picMkLst>
            <pc:docMk/>
            <pc:sldMk cId="1669437552" sldId="1375"/>
            <ac:picMk id="10" creationId="{00000000-0000-0000-0000-000000000000}"/>
          </ac:picMkLst>
        </pc:picChg>
      </pc:sldChg>
      <pc:sldChg chg="add">
        <pc:chgData name="Sean Gallagher" userId="577446c3-45ae-4097-b8f0-9d862fa3a0df" providerId="ADAL" clId="{5E1B8029-E9DE-4D31-B6DB-6263891A104D}" dt="2024-01-12T14:40:28.245" v="148"/>
        <pc:sldMkLst>
          <pc:docMk/>
          <pc:sldMk cId="2840214423" sldId="6664"/>
        </pc:sldMkLst>
      </pc:sldChg>
      <pc:sldChg chg="add">
        <pc:chgData name="Sean Gallagher" userId="577446c3-45ae-4097-b8f0-9d862fa3a0df" providerId="ADAL" clId="{5E1B8029-E9DE-4D31-B6DB-6263891A104D}" dt="2024-01-12T14:22:48.166" v="0"/>
        <pc:sldMkLst>
          <pc:docMk/>
          <pc:sldMk cId="169850066" sldId="2134958657"/>
        </pc:sldMkLst>
      </pc:sldChg>
      <pc:sldChg chg="add">
        <pc:chgData name="Sean Gallagher" userId="577446c3-45ae-4097-b8f0-9d862fa3a0df" providerId="ADAL" clId="{5E1B8029-E9DE-4D31-B6DB-6263891A104D}" dt="2024-01-12T14:40:28.245" v="148"/>
        <pc:sldMkLst>
          <pc:docMk/>
          <pc:sldMk cId="2781739326" sldId="2134959115"/>
        </pc:sldMkLst>
      </pc:sldChg>
      <pc:sldChg chg="add">
        <pc:chgData name="Sean Gallagher" userId="577446c3-45ae-4097-b8f0-9d862fa3a0df" providerId="ADAL" clId="{5E1B8029-E9DE-4D31-B6DB-6263891A104D}" dt="2024-01-12T14:40:28.245" v="148"/>
        <pc:sldMkLst>
          <pc:docMk/>
          <pc:sldMk cId="4136122304" sldId="2134959119"/>
        </pc:sldMkLst>
      </pc:sldChg>
      <pc:sldChg chg="add">
        <pc:chgData name="Sean Gallagher" userId="577446c3-45ae-4097-b8f0-9d862fa3a0df" providerId="ADAL" clId="{5E1B8029-E9DE-4D31-B6DB-6263891A104D}" dt="2024-01-12T14:40:28.245" v="148"/>
        <pc:sldMkLst>
          <pc:docMk/>
          <pc:sldMk cId="2833870252" sldId="2134959120"/>
        </pc:sldMkLst>
      </pc:sldChg>
      <pc:sldChg chg="add">
        <pc:chgData name="Sean Gallagher" userId="577446c3-45ae-4097-b8f0-9d862fa3a0df" providerId="ADAL" clId="{5E1B8029-E9DE-4D31-B6DB-6263891A104D}" dt="2024-01-12T14:40:28.245" v="148"/>
        <pc:sldMkLst>
          <pc:docMk/>
          <pc:sldMk cId="2448246463" sldId="2134959121"/>
        </pc:sldMkLst>
      </pc:sldChg>
      <pc:sldChg chg="add">
        <pc:chgData name="Sean Gallagher" userId="577446c3-45ae-4097-b8f0-9d862fa3a0df" providerId="ADAL" clId="{5E1B8029-E9DE-4D31-B6DB-6263891A104D}" dt="2024-01-12T14:40:28.245" v="148"/>
        <pc:sldMkLst>
          <pc:docMk/>
          <pc:sldMk cId="626936183" sldId="2134959122"/>
        </pc:sldMkLst>
      </pc:sldChg>
      <pc:sldChg chg="modSp add mod">
        <pc:chgData name="Sean Gallagher" userId="577446c3-45ae-4097-b8f0-9d862fa3a0df" providerId="ADAL" clId="{5E1B8029-E9DE-4D31-B6DB-6263891A104D}" dt="2024-01-12T14:30:35.391" v="96" actId="1076"/>
        <pc:sldMkLst>
          <pc:docMk/>
          <pc:sldMk cId="88323384" sldId="2147471225"/>
        </pc:sldMkLst>
        <pc:spChg chg="mod">
          <ac:chgData name="Sean Gallagher" userId="577446c3-45ae-4097-b8f0-9d862fa3a0df" providerId="ADAL" clId="{5E1B8029-E9DE-4D31-B6DB-6263891A104D}" dt="2024-01-12T14:27:29.791" v="84" actId="404"/>
          <ac:spMkLst>
            <pc:docMk/>
            <pc:sldMk cId="88323384" sldId="2147471225"/>
            <ac:spMk id="3" creationId="{00000000-0000-0000-0000-000000000000}"/>
          </ac:spMkLst>
        </pc:spChg>
        <pc:spChg chg="mod">
          <ac:chgData name="Sean Gallagher" userId="577446c3-45ae-4097-b8f0-9d862fa3a0df" providerId="ADAL" clId="{5E1B8029-E9DE-4D31-B6DB-6263891A104D}" dt="2024-01-12T14:27:24.131" v="82" actId="14100"/>
          <ac:spMkLst>
            <pc:docMk/>
            <pc:sldMk cId="88323384" sldId="2147471225"/>
            <ac:spMk id="7" creationId="{356073F4-1E89-A140-A4A6-CC52A8E08EB2}"/>
          </ac:spMkLst>
        </pc:spChg>
        <pc:spChg chg="mod">
          <ac:chgData name="Sean Gallagher" userId="577446c3-45ae-4097-b8f0-9d862fa3a0df" providerId="ADAL" clId="{5E1B8029-E9DE-4D31-B6DB-6263891A104D}" dt="2024-01-12T14:30:35.391" v="96" actId="1076"/>
          <ac:spMkLst>
            <pc:docMk/>
            <pc:sldMk cId="88323384" sldId="2147471225"/>
            <ac:spMk id="9" creationId="{00000000-0000-0000-0000-000000000000}"/>
          </ac:spMkLst>
        </pc:spChg>
        <pc:spChg chg="mod">
          <ac:chgData name="Sean Gallagher" userId="577446c3-45ae-4097-b8f0-9d862fa3a0df" providerId="ADAL" clId="{5E1B8029-E9DE-4D31-B6DB-6263891A104D}" dt="2024-01-12T14:27:41.857" v="87" actId="1076"/>
          <ac:spMkLst>
            <pc:docMk/>
            <pc:sldMk cId="88323384" sldId="2147471225"/>
            <ac:spMk id="11" creationId="{526847EB-F8F9-304F-8DAB-38DD7BCA1C7F}"/>
          </ac:spMkLst>
        </pc:spChg>
        <pc:spChg chg="mod">
          <ac:chgData name="Sean Gallagher" userId="577446c3-45ae-4097-b8f0-9d862fa3a0df" providerId="ADAL" clId="{5E1B8029-E9DE-4D31-B6DB-6263891A104D}" dt="2024-01-12T14:27:48.195" v="88" actId="1076"/>
          <ac:spMkLst>
            <pc:docMk/>
            <pc:sldMk cId="88323384" sldId="2147471225"/>
            <ac:spMk id="12" creationId="{A58464AD-D9FF-5941-971E-6A03A73063C8}"/>
          </ac:spMkLst>
        </pc:spChg>
        <pc:spChg chg="mod">
          <ac:chgData name="Sean Gallagher" userId="577446c3-45ae-4097-b8f0-9d862fa3a0df" providerId="ADAL" clId="{5E1B8029-E9DE-4D31-B6DB-6263891A104D}" dt="2024-01-12T14:30:29.242" v="94" actId="1076"/>
          <ac:spMkLst>
            <pc:docMk/>
            <pc:sldMk cId="88323384" sldId="2147471225"/>
            <ac:spMk id="16" creationId="{52F6E1CB-D9FA-134D-AD22-175CDC2947ED}"/>
          </ac:spMkLst>
        </pc:spChg>
        <pc:picChg chg="mod">
          <ac:chgData name="Sean Gallagher" userId="577446c3-45ae-4097-b8f0-9d862fa3a0df" providerId="ADAL" clId="{5E1B8029-E9DE-4D31-B6DB-6263891A104D}" dt="2024-01-12T14:30:32.164" v="95" actId="1076"/>
          <ac:picMkLst>
            <pc:docMk/>
            <pc:sldMk cId="88323384" sldId="2147471225"/>
            <ac:picMk id="10" creationId="{00000000-0000-0000-0000-000000000000}"/>
          </ac:picMkLst>
        </pc:picChg>
      </pc:sldChg>
      <pc:sldChg chg="modSp add mod">
        <pc:chgData name="Sean Gallagher" userId="577446c3-45ae-4097-b8f0-9d862fa3a0df" providerId="ADAL" clId="{5E1B8029-E9DE-4D31-B6DB-6263891A104D}" dt="2024-01-12T14:30:53.851" v="100" actId="1076"/>
        <pc:sldMkLst>
          <pc:docMk/>
          <pc:sldMk cId="3270327369" sldId="2147471226"/>
        </pc:sldMkLst>
        <pc:spChg chg="mod">
          <ac:chgData name="Sean Gallagher" userId="577446c3-45ae-4097-b8f0-9d862fa3a0df" providerId="ADAL" clId="{5E1B8029-E9DE-4D31-B6DB-6263891A104D}" dt="2024-01-12T14:30:46.596" v="98" actId="404"/>
          <ac:spMkLst>
            <pc:docMk/>
            <pc:sldMk cId="3270327369" sldId="2147471226"/>
            <ac:spMk id="3" creationId="{00000000-0000-0000-0000-000000000000}"/>
          </ac:spMkLst>
        </pc:spChg>
        <pc:spChg chg="mod">
          <ac:chgData name="Sean Gallagher" userId="577446c3-45ae-4097-b8f0-9d862fa3a0df" providerId="ADAL" clId="{5E1B8029-E9DE-4D31-B6DB-6263891A104D}" dt="2024-01-12T14:30:53.851" v="100" actId="1076"/>
          <ac:spMkLst>
            <pc:docMk/>
            <pc:sldMk cId="3270327369" sldId="2147471226"/>
            <ac:spMk id="9" creationId="{00000000-0000-0000-0000-000000000000}"/>
          </ac:spMkLst>
        </pc:spChg>
        <pc:picChg chg="mod">
          <ac:chgData name="Sean Gallagher" userId="577446c3-45ae-4097-b8f0-9d862fa3a0df" providerId="ADAL" clId="{5E1B8029-E9DE-4D31-B6DB-6263891A104D}" dt="2024-01-12T14:30:50.087" v="99" actId="1076"/>
          <ac:picMkLst>
            <pc:docMk/>
            <pc:sldMk cId="3270327369" sldId="2147471226"/>
            <ac:picMk id="10" creationId="{00000000-0000-0000-0000-000000000000}"/>
          </ac:picMkLst>
        </pc:picChg>
      </pc:sldChg>
      <pc:sldChg chg="modSp add mod">
        <pc:chgData name="Sean Gallagher" userId="577446c3-45ae-4097-b8f0-9d862fa3a0df" providerId="ADAL" clId="{5E1B8029-E9DE-4D31-B6DB-6263891A104D}" dt="2024-01-12T14:38:13.711" v="143" actId="1076"/>
        <pc:sldMkLst>
          <pc:docMk/>
          <pc:sldMk cId="2843308544" sldId="2147471227"/>
        </pc:sldMkLst>
        <pc:spChg chg="mod">
          <ac:chgData name="Sean Gallagher" userId="577446c3-45ae-4097-b8f0-9d862fa3a0df" providerId="ADAL" clId="{5E1B8029-E9DE-4D31-B6DB-6263891A104D}" dt="2024-01-12T14:33:05.607" v="104" actId="404"/>
          <ac:spMkLst>
            <pc:docMk/>
            <pc:sldMk cId="2843308544" sldId="2147471227"/>
            <ac:spMk id="3" creationId="{00000000-0000-0000-0000-000000000000}"/>
          </ac:spMkLst>
        </pc:spChg>
        <pc:spChg chg="mod">
          <ac:chgData name="Sean Gallagher" userId="577446c3-45ae-4097-b8f0-9d862fa3a0df" providerId="ADAL" clId="{5E1B8029-E9DE-4D31-B6DB-6263891A104D}" dt="2024-01-12T14:38:13.711" v="143" actId="1076"/>
          <ac:spMkLst>
            <pc:docMk/>
            <pc:sldMk cId="2843308544" sldId="2147471227"/>
            <ac:spMk id="9" creationId="{00000000-0000-0000-0000-000000000000}"/>
          </ac:spMkLst>
        </pc:spChg>
        <pc:picChg chg="mod">
          <ac:chgData name="Sean Gallagher" userId="577446c3-45ae-4097-b8f0-9d862fa3a0df" providerId="ADAL" clId="{5E1B8029-E9DE-4D31-B6DB-6263891A104D}" dt="2024-01-12T14:38:12.028" v="142" actId="1076"/>
          <ac:picMkLst>
            <pc:docMk/>
            <pc:sldMk cId="2843308544" sldId="2147471227"/>
            <ac:picMk id="10" creationId="{00000000-0000-0000-0000-000000000000}"/>
          </ac:picMkLst>
        </pc:picChg>
      </pc:sldChg>
      <pc:sldChg chg="modSp add mod">
        <pc:chgData name="Sean Gallagher" userId="577446c3-45ae-4097-b8f0-9d862fa3a0df" providerId="ADAL" clId="{5E1B8029-E9DE-4D31-B6DB-6263891A104D}" dt="2024-01-12T14:38:07.453" v="141" actId="1076"/>
        <pc:sldMkLst>
          <pc:docMk/>
          <pc:sldMk cId="2170320540" sldId="2147471228"/>
        </pc:sldMkLst>
        <pc:spChg chg="mod">
          <ac:chgData name="Sean Gallagher" userId="577446c3-45ae-4097-b8f0-9d862fa3a0df" providerId="ADAL" clId="{5E1B8029-E9DE-4D31-B6DB-6263891A104D}" dt="2024-01-12T14:37:19.946" v="117" actId="404"/>
          <ac:spMkLst>
            <pc:docMk/>
            <pc:sldMk cId="2170320540" sldId="2147471228"/>
            <ac:spMk id="3" creationId="{00000000-0000-0000-0000-000000000000}"/>
          </ac:spMkLst>
        </pc:spChg>
        <pc:spChg chg="mod">
          <ac:chgData name="Sean Gallagher" userId="577446c3-45ae-4097-b8f0-9d862fa3a0df" providerId="ADAL" clId="{5E1B8029-E9DE-4D31-B6DB-6263891A104D}" dt="2024-01-12T14:38:07.453" v="141" actId="1076"/>
          <ac:spMkLst>
            <pc:docMk/>
            <pc:sldMk cId="2170320540" sldId="2147471228"/>
            <ac:spMk id="9" creationId="{00000000-0000-0000-0000-000000000000}"/>
          </ac:spMkLst>
        </pc:spChg>
        <pc:picChg chg="mod">
          <ac:chgData name="Sean Gallagher" userId="577446c3-45ae-4097-b8f0-9d862fa3a0df" providerId="ADAL" clId="{5E1B8029-E9DE-4D31-B6DB-6263891A104D}" dt="2024-01-12T14:38:05.597" v="140" actId="1076"/>
          <ac:picMkLst>
            <pc:docMk/>
            <pc:sldMk cId="2170320540" sldId="2147471228"/>
            <ac:picMk id="10" creationId="{00000000-0000-0000-0000-000000000000}"/>
          </ac:picMkLst>
        </pc:picChg>
      </pc:sldChg>
      <pc:sldChg chg="modSp add mod">
        <pc:chgData name="Sean Gallagher" userId="577446c3-45ae-4097-b8f0-9d862fa3a0df" providerId="ADAL" clId="{5E1B8029-E9DE-4D31-B6DB-6263891A104D}" dt="2024-01-12T14:37:57.674" v="137" actId="1076"/>
        <pc:sldMkLst>
          <pc:docMk/>
          <pc:sldMk cId="3143928714" sldId="2147471229"/>
        </pc:sldMkLst>
        <pc:spChg chg="mod">
          <ac:chgData name="Sean Gallagher" userId="577446c3-45ae-4097-b8f0-9d862fa3a0df" providerId="ADAL" clId="{5E1B8029-E9DE-4D31-B6DB-6263891A104D}" dt="2024-01-12T14:37:49.121" v="135" actId="404"/>
          <ac:spMkLst>
            <pc:docMk/>
            <pc:sldMk cId="3143928714" sldId="2147471229"/>
            <ac:spMk id="3" creationId="{00000000-0000-0000-0000-000000000000}"/>
          </ac:spMkLst>
        </pc:spChg>
        <pc:spChg chg="mod">
          <ac:chgData name="Sean Gallagher" userId="577446c3-45ae-4097-b8f0-9d862fa3a0df" providerId="ADAL" clId="{5E1B8029-E9DE-4D31-B6DB-6263891A104D}" dt="2024-01-12T14:37:57.674" v="137" actId="1076"/>
          <ac:spMkLst>
            <pc:docMk/>
            <pc:sldMk cId="3143928714" sldId="2147471229"/>
            <ac:spMk id="9" creationId="{00000000-0000-0000-0000-000000000000}"/>
          </ac:spMkLst>
        </pc:spChg>
        <pc:picChg chg="mod">
          <ac:chgData name="Sean Gallagher" userId="577446c3-45ae-4097-b8f0-9d862fa3a0df" providerId="ADAL" clId="{5E1B8029-E9DE-4D31-B6DB-6263891A104D}" dt="2024-01-12T14:37:54.813" v="136" actId="1076"/>
          <ac:picMkLst>
            <pc:docMk/>
            <pc:sldMk cId="3143928714" sldId="2147471229"/>
            <ac:picMk id="10" creationId="{00000000-0000-0000-0000-000000000000}"/>
          </ac:picMkLst>
        </pc:picChg>
      </pc:sldChg>
      <pc:sldChg chg="add">
        <pc:chgData name="Sean Gallagher" userId="577446c3-45ae-4097-b8f0-9d862fa3a0df" providerId="ADAL" clId="{5E1B8029-E9DE-4D31-B6DB-6263891A104D}" dt="2024-01-12T14:38:34.259" v="144"/>
        <pc:sldMkLst>
          <pc:docMk/>
          <pc:sldMk cId="2277712754" sldId="2147471230"/>
        </pc:sldMkLst>
      </pc:sldChg>
      <pc:sldChg chg="add">
        <pc:chgData name="Sean Gallagher" userId="577446c3-45ae-4097-b8f0-9d862fa3a0df" providerId="ADAL" clId="{5E1B8029-E9DE-4D31-B6DB-6263891A104D}" dt="2024-01-12T14:38:34.259" v="144"/>
        <pc:sldMkLst>
          <pc:docMk/>
          <pc:sldMk cId="3495103519" sldId="2147471231"/>
        </pc:sldMkLst>
      </pc:sldChg>
      <pc:sldChg chg="add">
        <pc:chgData name="Sean Gallagher" userId="577446c3-45ae-4097-b8f0-9d862fa3a0df" providerId="ADAL" clId="{5E1B8029-E9DE-4D31-B6DB-6263891A104D}" dt="2024-01-12T14:38:34.259" v="144"/>
        <pc:sldMkLst>
          <pc:docMk/>
          <pc:sldMk cId="2702484375" sldId="2147471232"/>
        </pc:sldMkLst>
      </pc:sldChg>
      <pc:sldChg chg="add">
        <pc:chgData name="Sean Gallagher" userId="577446c3-45ae-4097-b8f0-9d862fa3a0df" providerId="ADAL" clId="{5E1B8029-E9DE-4D31-B6DB-6263891A104D}" dt="2024-01-12T14:38:34.259" v="144"/>
        <pc:sldMkLst>
          <pc:docMk/>
          <pc:sldMk cId="628621166" sldId="2147471233"/>
        </pc:sldMkLst>
      </pc:sldChg>
      <pc:sldChg chg="add">
        <pc:chgData name="Sean Gallagher" userId="577446c3-45ae-4097-b8f0-9d862fa3a0df" providerId="ADAL" clId="{5E1B8029-E9DE-4D31-B6DB-6263891A104D}" dt="2024-01-12T14:38:34.259" v="144"/>
        <pc:sldMkLst>
          <pc:docMk/>
          <pc:sldMk cId="2380771846" sldId="2147471234"/>
        </pc:sldMkLst>
      </pc:sldChg>
      <pc:sldChg chg="add">
        <pc:chgData name="Sean Gallagher" userId="577446c3-45ae-4097-b8f0-9d862fa3a0df" providerId="ADAL" clId="{5E1B8029-E9DE-4D31-B6DB-6263891A104D}" dt="2024-01-12T14:38:34.259" v="144"/>
        <pc:sldMkLst>
          <pc:docMk/>
          <pc:sldMk cId="1496187787" sldId="2147471235"/>
        </pc:sldMkLst>
      </pc:sldChg>
      <pc:sldChg chg="add">
        <pc:chgData name="Sean Gallagher" userId="577446c3-45ae-4097-b8f0-9d862fa3a0df" providerId="ADAL" clId="{5E1B8029-E9DE-4D31-B6DB-6263891A104D}" dt="2024-01-12T14:38:34.259" v="144"/>
        <pc:sldMkLst>
          <pc:docMk/>
          <pc:sldMk cId="3330168580" sldId="2147471236"/>
        </pc:sldMkLst>
      </pc:sldChg>
      <pc:sldChg chg="add">
        <pc:chgData name="Sean Gallagher" userId="577446c3-45ae-4097-b8f0-9d862fa3a0df" providerId="ADAL" clId="{5E1B8029-E9DE-4D31-B6DB-6263891A104D}" dt="2024-01-12T14:38:34.259" v="144"/>
        <pc:sldMkLst>
          <pc:docMk/>
          <pc:sldMk cId="1284690388" sldId="2147471237"/>
        </pc:sldMkLst>
      </pc:sldChg>
      <pc:sldChg chg="add">
        <pc:chgData name="Sean Gallagher" userId="577446c3-45ae-4097-b8f0-9d862fa3a0df" providerId="ADAL" clId="{5E1B8029-E9DE-4D31-B6DB-6263891A104D}" dt="2024-01-12T14:38:34.259" v="144"/>
        <pc:sldMkLst>
          <pc:docMk/>
          <pc:sldMk cId="1875960538" sldId="2147471238"/>
        </pc:sldMkLst>
      </pc:sldChg>
      <pc:sldChg chg="add">
        <pc:chgData name="Sean Gallagher" userId="577446c3-45ae-4097-b8f0-9d862fa3a0df" providerId="ADAL" clId="{5E1B8029-E9DE-4D31-B6DB-6263891A104D}" dt="2024-01-12T14:38:34.259" v="144"/>
        <pc:sldMkLst>
          <pc:docMk/>
          <pc:sldMk cId="2498317905" sldId="2147471239"/>
        </pc:sldMkLst>
      </pc:sldChg>
      <pc:sldChg chg="add">
        <pc:chgData name="Sean Gallagher" userId="577446c3-45ae-4097-b8f0-9d862fa3a0df" providerId="ADAL" clId="{5E1B8029-E9DE-4D31-B6DB-6263891A104D}" dt="2024-01-12T14:38:34.259" v="144"/>
        <pc:sldMkLst>
          <pc:docMk/>
          <pc:sldMk cId="3079142539" sldId="2147471240"/>
        </pc:sldMkLst>
      </pc:sldChg>
      <pc:sldChg chg="add">
        <pc:chgData name="Sean Gallagher" userId="577446c3-45ae-4097-b8f0-9d862fa3a0df" providerId="ADAL" clId="{5E1B8029-E9DE-4D31-B6DB-6263891A104D}" dt="2024-01-12T14:38:34.259" v="144"/>
        <pc:sldMkLst>
          <pc:docMk/>
          <pc:sldMk cId="2259592154" sldId="2147471241"/>
        </pc:sldMkLst>
      </pc:sldChg>
      <pc:sldChg chg="add">
        <pc:chgData name="Sean Gallagher" userId="577446c3-45ae-4097-b8f0-9d862fa3a0df" providerId="ADAL" clId="{5E1B8029-E9DE-4D31-B6DB-6263891A104D}" dt="2024-01-12T14:38:34.259" v="144"/>
        <pc:sldMkLst>
          <pc:docMk/>
          <pc:sldMk cId="88548434" sldId="2147471242"/>
        </pc:sldMkLst>
      </pc:sldChg>
      <pc:sldChg chg="add">
        <pc:chgData name="Sean Gallagher" userId="577446c3-45ae-4097-b8f0-9d862fa3a0df" providerId="ADAL" clId="{5E1B8029-E9DE-4D31-B6DB-6263891A104D}" dt="2024-01-12T14:38:34.259" v="144"/>
        <pc:sldMkLst>
          <pc:docMk/>
          <pc:sldMk cId="2830406086" sldId="2147471243"/>
        </pc:sldMkLst>
      </pc:sldChg>
      <pc:sldChg chg="add">
        <pc:chgData name="Sean Gallagher" userId="577446c3-45ae-4097-b8f0-9d862fa3a0df" providerId="ADAL" clId="{5E1B8029-E9DE-4D31-B6DB-6263891A104D}" dt="2024-01-12T14:38:34.259" v="144"/>
        <pc:sldMkLst>
          <pc:docMk/>
          <pc:sldMk cId="133316401" sldId="2147471244"/>
        </pc:sldMkLst>
      </pc:sldChg>
      <pc:sldChg chg="add">
        <pc:chgData name="Sean Gallagher" userId="577446c3-45ae-4097-b8f0-9d862fa3a0df" providerId="ADAL" clId="{5E1B8029-E9DE-4D31-B6DB-6263891A104D}" dt="2024-01-12T14:38:34.259" v="144"/>
        <pc:sldMkLst>
          <pc:docMk/>
          <pc:sldMk cId="2016476457" sldId="2147471245"/>
        </pc:sldMkLst>
      </pc:sldChg>
      <pc:sldChg chg="add">
        <pc:chgData name="Sean Gallagher" userId="577446c3-45ae-4097-b8f0-9d862fa3a0df" providerId="ADAL" clId="{5E1B8029-E9DE-4D31-B6DB-6263891A104D}" dt="2024-01-12T14:38:34.259" v="144"/>
        <pc:sldMkLst>
          <pc:docMk/>
          <pc:sldMk cId="3179126348" sldId="2147471246"/>
        </pc:sldMkLst>
      </pc:sldChg>
      <pc:sldChg chg="add">
        <pc:chgData name="Sean Gallagher" userId="577446c3-45ae-4097-b8f0-9d862fa3a0df" providerId="ADAL" clId="{5E1B8029-E9DE-4D31-B6DB-6263891A104D}" dt="2024-01-12T14:38:34.259" v="144"/>
        <pc:sldMkLst>
          <pc:docMk/>
          <pc:sldMk cId="1011316201" sldId="2147471247"/>
        </pc:sldMkLst>
      </pc:sldChg>
      <pc:sldChg chg="add">
        <pc:chgData name="Sean Gallagher" userId="577446c3-45ae-4097-b8f0-9d862fa3a0df" providerId="ADAL" clId="{5E1B8029-E9DE-4D31-B6DB-6263891A104D}" dt="2024-01-12T14:38:34.259" v="144"/>
        <pc:sldMkLst>
          <pc:docMk/>
          <pc:sldMk cId="1192184028" sldId="2147471248"/>
        </pc:sldMkLst>
      </pc:sldChg>
      <pc:sldChg chg="add">
        <pc:chgData name="Sean Gallagher" userId="577446c3-45ae-4097-b8f0-9d862fa3a0df" providerId="ADAL" clId="{5E1B8029-E9DE-4D31-B6DB-6263891A104D}" dt="2024-01-12T14:38:34.259" v="144"/>
        <pc:sldMkLst>
          <pc:docMk/>
          <pc:sldMk cId="31971819" sldId="2147471249"/>
        </pc:sldMkLst>
      </pc:sldChg>
      <pc:sldChg chg="add">
        <pc:chgData name="Sean Gallagher" userId="577446c3-45ae-4097-b8f0-9d862fa3a0df" providerId="ADAL" clId="{5E1B8029-E9DE-4D31-B6DB-6263891A104D}" dt="2024-01-12T14:38:34.259" v="144"/>
        <pc:sldMkLst>
          <pc:docMk/>
          <pc:sldMk cId="3246464990" sldId="2147471250"/>
        </pc:sldMkLst>
      </pc:sldChg>
      <pc:sldChg chg="add">
        <pc:chgData name="Sean Gallagher" userId="577446c3-45ae-4097-b8f0-9d862fa3a0df" providerId="ADAL" clId="{5E1B8029-E9DE-4D31-B6DB-6263891A104D}" dt="2024-01-12T14:39:47.987" v="146"/>
        <pc:sldMkLst>
          <pc:docMk/>
          <pc:sldMk cId="1389949949" sldId="2147471251"/>
        </pc:sldMkLst>
      </pc:sldChg>
      <pc:sldChg chg="add">
        <pc:chgData name="Sean Gallagher" userId="577446c3-45ae-4097-b8f0-9d862fa3a0df" providerId="ADAL" clId="{5E1B8029-E9DE-4D31-B6DB-6263891A104D}" dt="2024-01-12T14:39:47.987" v="146"/>
        <pc:sldMkLst>
          <pc:docMk/>
          <pc:sldMk cId="1025196507" sldId="2147471252"/>
        </pc:sldMkLst>
      </pc:sldChg>
      <pc:sldChg chg="add">
        <pc:chgData name="Sean Gallagher" userId="577446c3-45ae-4097-b8f0-9d862fa3a0df" providerId="ADAL" clId="{5E1B8029-E9DE-4D31-B6DB-6263891A104D}" dt="2024-01-12T14:39:47.987" v="146"/>
        <pc:sldMkLst>
          <pc:docMk/>
          <pc:sldMk cId="1999580383" sldId="2147471253"/>
        </pc:sldMkLst>
      </pc:sldChg>
      <pc:sldChg chg="add">
        <pc:chgData name="Sean Gallagher" userId="577446c3-45ae-4097-b8f0-9d862fa3a0df" providerId="ADAL" clId="{5E1B8029-E9DE-4D31-B6DB-6263891A104D}" dt="2024-01-12T14:39:47.987" v="146"/>
        <pc:sldMkLst>
          <pc:docMk/>
          <pc:sldMk cId="2059869854" sldId="2147471254"/>
        </pc:sldMkLst>
      </pc:sldChg>
      <pc:sldChg chg="add">
        <pc:chgData name="Sean Gallagher" userId="577446c3-45ae-4097-b8f0-9d862fa3a0df" providerId="ADAL" clId="{5E1B8029-E9DE-4D31-B6DB-6263891A104D}" dt="2024-01-12T14:39:47.987" v="146"/>
        <pc:sldMkLst>
          <pc:docMk/>
          <pc:sldMk cId="694754794" sldId="2147471255"/>
        </pc:sldMkLst>
      </pc:sldChg>
      <pc:sldChg chg="add">
        <pc:chgData name="Sean Gallagher" userId="577446c3-45ae-4097-b8f0-9d862fa3a0df" providerId="ADAL" clId="{5E1B8029-E9DE-4D31-B6DB-6263891A104D}" dt="2024-01-12T14:39:47.987" v="146"/>
        <pc:sldMkLst>
          <pc:docMk/>
          <pc:sldMk cId="430895366" sldId="2147471256"/>
        </pc:sldMkLst>
      </pc:sldChg>
      <pc:sldChg chg="add">
        <pc:chgData name="Sean Gallagher" userId="577446c3-45ae-4097-b8f0-9d862fa3a0df" providerId="ADAL" clId="{5E1B8029-E9DE-4D31-B6DB-6263891A104D}" dt="2024-01-12T14:39:47.987" v="146"/>
        <pc:sldMkLst>
          <pc:docMk/>
          <pc:sldMk cId="3702442594" sldId="2147471257"/>
        </pc:sldMkLst>
      </pc:sldChg>
      <pc:sldChg chg="add">
        <pc:chgData name="Sean Gallagher" userId="577446c3-45ae-4097-b8f0-9d862fa3a0df" providerId="ADAL" clId="{5E1B8029-E9DE-4D31-B6DB-6263891A104D}" dt="2024-01-12T14:39:47.987" v="146"/>
        <pc:sldMkLst>
          <pc:docMk/>
          <pc:sldMk cId="1896014131" sldId="2147471258"/>
        </pc:sldMkLst>
      </pc:sldChg>
      <pc:sldChg chg="add">
        <pc:chgData name="Sean Gallagher" userId="577446c3-45ae-4097-b8f0-9d862fa3a0df" providerId="ADAL" clId="{5E1B8029-E9DE-4D31-B6DB-6263891A104D}" dt="2024-01-12T14:39:47.987" v="146"/>
        <pc:sldMkLst>
          <pc:docMk/>
          <pc:sldMk cId="3266132533" sldId="2147471259"/>
        </pc:sldMkLst>
      </pc:sldChg>
      <pc:sldChg chg="add">
        <pc:chgData name="Sean Gallagher" userId="577446c3-45ae-4097-b8f0-9d862fa3a0df" providerId="ADAL" clId="{5E1B8029-E9DE-4D31-B6DB-6263891A104D}" dt="2024-01-12T14:39:47.987" v="146"/>
        <pc:sldMkLst>
          <pc:docMk/>
          <pc:sldMk cId="1410995425" sldId="2147471260"/>
        </pc:sldMkLst>
      </pc:sldChg>
      <pc:sldChg chg="add">
        <pc:chgData name="Sean Gallagher" userId="577446c3-45ae-4097-b8f0-9d862fa3a0df" providerId="ADAL" clId="{5E1B8029-E9DE-4D31-B6DB-6263891A104D}" dt="2024-01-12T14:39:47.987" v="146"/>
        <pc:sldMkLst>
          <pc:docMk/>
          <pc:sldMk cId="3281299321" sldId="2147471261"/>
        </pc:sldMkLst>
      </pc:sldChg>
      <pc:sldChg chg="add">
        <pc:chgData name="Sean Gallagher" userId="577446c3-45ae-4097-b8f0-9d862fa3a0df" providerId="ADAL" clId="{5E1B8029-E9DE-4D31-B6DB-6263891A104D}" dt="2024-01-12T14:39:47.987" v="146"/>
        <pc:sldMkLst>
          <pc:docMk/>
          <pc:sldMk cId="1403964763" sldId="2147471262"/>
        </pc:sldMkLst>
      </pc:sldChg>
      <pc:sldChg chg="add">
        <pc:chgData name="Sean Gallagher" userId="577446c3-45ae-4097-b8f0-9d862fa3a0df" providerId="ADAL" clId="{5E1B8029-E9DE-4D31-B6DB-6263891A104D}" dt="2024-01-12T14:39:47.987" v="146"/>
        <pc:sldMkLst>
          <pc:docMk/>
          <pc:sldMk cId="3069832281" sldId="2147471263"/>
        </pc:sldMkLst>
      </pc:sldChg>
      <pc:sldChg chg="add">
        <pc:chgData name="Sean Gallagher" userId="577446c3-45ae-4097-b8f0-9d862fa3a0df" providerId="ADAL" clId="{5E1B8029-E9DE-4D31-B6DB-6263891A104D}" dt="2024-01-12T14:39:47.987" v="146"/>
        <pc:sldMkLst>
          <pc:docMk/>
          <pc:sldMk cId="272776657" sldId="2147471264"/>
        </pc:sldMkLst>
      </pc:sldChg>
      <pc:sldChg chg="add">
        <pc:chgData name="Sean Gallagher" userId="577446c3-45ae-4097-b8f0-9d862fa3a0df" providerId="ADAL" clId="{5E1B8029-E9DE-4D31-B6DB-6263891A104D}" dt="2024-01-12T14:39:47.987" v="146"/>
        <pc:sldMkLst>
          <pc:docMk/>
          <pc:sldMk cId="356708710" sldId="2147471265"/>
        </pc:sldMkLst>
      </pc:sldChg>
      <pc:sldChg chg="add">
        <pc:chgData name="Sean Gallagher" userId="577446c3-45ae-4097-b8f0-9d862fa3a0df" providerId="ADAL" clId="{5E1B8029-E9DE-4D31-B6DB-6263891A104D}" dt="2024-01-12T14:39:47.987" v="146"/>
        <pc:sldMkLst>
          <pc:docMk/>
          <pc:sldMk cId="195653054" sldId="2147471266"/>
        </pc:sldMkLst>
      </pc:sldChg>
      <pc:sldChg chg="add">
        <pc:chgData name="Sean Gallagher" userId="577446c3-45ae-4097-b8f0-9d862fa3a0df" providerId="ADAL" clId="{5E1B8029-E9DE-4D31-B6DB-6263891A104D}" dt="2024-01-12T14:39:47.987" v="146"/>
        <pc:sldMkLst>
          <pc:docMk/>
          <pc:sldMk cId="2033922065" sldId="2147471267"/>
        </pc:sldMkLst>
      </pc:sldChg>
      <pc:sldChg chg="add">
        <pc:chgData name="Sean Gallagher" userId="577446c3-45ae-4097-b8f0-9d862fa3a0df" providerId="ADAL" clId="{5E1B8029-E9DE-4D31-B6DB-6263891A104D}" dt="2024-01-12T14:39:47.987" v="146"/>
        <pc:sldMkLst>
          <pc:docMk/>
          <pc:sldMk cId="162948272" sldId="2147471268"/>
        </pc:sldMkLst>
      </pc:sldChg>
      <pc:sldChg chg="add">
        <pc:chgData name="Sean Gallagher" userId="577446c3-45ae-4097-b8f0-9d862fa3a0df" providerId="ADAL" clId="{5E1B8029-E9DE-4D31-B6DB-6263891A104D}" dt="2024-01-12T14:39:47.987" v="146"/>
        <pc:sldMkLst>
          <pc:docMk/>
          <pc:sldMk cId="939096313" sldId="2147471269"/>
        </pc:sldMkLst>
      </pc:sldChg>
      <pc:sldChg chg="add">
        <pc:chgData name="Sean Gallagher" userId="577446c3-45ae-4097-b8f0-9d862fa3a0df" providerId="ADAL" clId="{5E1B8029-E9DE-4D31-B6DB-6263891A104D}" dt="2024-01-12T14:39:47.987" v="146"/>
        <pc:sldMkLst>
          <pc:docMk/>
          <pc:sldMk cId="4245770163" sldId="2147471270"/>
        </pc:sldMkLst>
      </pc:sldChg>
      <pc:sldChg chg="add">
        <pc:chgData name="Sean Gallagher" userId="577446c3-45ae-4097-b8f0-9d862fa3a0df" providerId="ADAL" clId="{5E1B8029-E9DE-4D31-B6DB-6263891A104D}" dt="2024-01-12T14:39:47.987" v="146"/>
        <pc:sldMkLst>
          <pc:docMk/>
          <pc:sldMk cId="1503630431" sldId="2147471271"/>
        </pc:sldMkLst>
      </pc:sldChg>
      <pc:sldChg chg="add">
        <pc:chgData name="Sean Gallagher" userId="577446c3-45ae-4097-b8f0-9d862fa3a0df" providerId="ADAL" clId="{5E1B8029-E9DE-4D31-B6DB-6263891A104D}" dt="2024-01-12T14:39:47.987" v="146"/>
        <pc:sldMkLst>
          <pc:docMk/>
          <pc:sldMk cId="1239245405" sldId="2147471272"/>
        </pc:sldMkLst>
      </pc:sldChg>
      <pc:sldChg chg="add">
        <pc:chgData name="Sean Gallagher" userId="577446c3-45ae-4097-b8f0-9d862fa3a0df" providerId="ADAL" clId="{5E1B8029-E9DE-4D31-B6DB-6263891A104D}" dt="2024-01-12T14:39:47.987" v="146"/>
        <pc:sldMkLst>
          <pc:docMk/>
          <pc:sldMk cId="3082527462" sldId="2147471273"/>
        </pc:sldMkLst>
      </pc:sldChg>
      <pc:sldChg chg="add">
        <pc:chgData name="Sean Gallagher" userId="577446c3-45ae-4097-b8f0-9d862fa3a0df" providerId="ADAL" clId="{5E1B8029-E9DE-4D31-B6DB-6263891A104D}" dt="2024-01-12T14:39:47.987" v="146"/>
        <pc:sldMkLst>
          <pc:docMk/>
          <pc:sldMk cId="613350024" sldId="2147471274"/>
        </pc:sldMkLst>
      </pc:sldChg>
      <pc:sldChg chg="add">
        <pc:chgData name="Sean Gallagher" userId="577446c3-45ae-4097-b8f0-9d862fa3a0df" providerId="ADAL" clId="{5E1B8029-E9DE-4D31-B6DB-6263891A104D}" dt="2024-01-12T14:39:47.987" v="146"/>
        <pc:sldMkLst>
          <pc:docMk/>
          <pc:sldMk cId="251271972" sldId="2147471275"/>
        </pc:sldMkLst>
      </pc:sldChg>
      <pc:sldChg chg="add">
        <pc:chgData name="Sean Gallagher" userId="577446c3-45ae-4097-b8f0-9d862fa3a0df" providerId="ADAL" clId="{5E1B8029-E9DE-4D31-B6DB-6263891A104D}" dt="2024-01-12T14:39:47.987" v="146"/>
        <pc:sldMkLst>
          <pc:docMk/>
          <pc:sldMk cId="2955369548" sldId="2147471276"/>
        </pc:sldMkLst>
      </pc:sldChg>
      <pc:sldChg chg="add">
        <pc:chgData name="Sean Gallagher" userId="577446c3-45ae-4097-b8f0-9d862fa3a0df" providerId="ADAL" clId="{5E1B8029-E9DE-4D31-B6DB-6263891A104D}" dt="2024-01-12T14:39:47.987" v="146"/>
        <pc:sldMkLst>
          <pc:docMk/>
          <pc:sldMk cId="3773157767" sldId="2147471277"/>
        </pc:sldMkLst>
      </pc:sldChg>
      <pc:sldChg chg="add">
        <pc:chgData name="Sean Gallagher" userId="577446c3-45ae-4097-b8f0-9d862fa3a0df" providerId="ADAL" clId="{5E1B8029-E9DE-4D31-B6DB-6263891A104D}" dt="2024-01-12T14:39:47.987" v="146"/>
        <pc:sldMkLst>
          <pc:docMk/>
          <pc:sldMk cId="2411635116" sldId="2147471278"/>
        </pc:sldMkLst>
      </pc:sldChg>
      <pc:sldChg chg="add">
        <pc:chgData name="Sean Gallagher" userId="577446c3-45ae-4097-b8f0-9d862fa3a0df" providerId="ADAL" clId="{5E1B8029-E9DE-4D31-B6DB-6263891A104D}" dt="2024-01-12T14:39:47.987" v="146"/>
        <pc:sldMkLst>
          <pc:docMk/>
          <pc:sldMk cId="2015387892" sldId="2147471279"/>
        </pc:sldMkLst>
      </pc:sldChg>
      <pc:sldChg chg="add">
        <pc:chgData name="Sean Gallagher" userId="577446c3-45ae-4097-b8f0-9d862fa3a0df" providerId="ADAL" clId="{5E1B8029-E9DE-4D31-B6DB-6263891A104D}" dt="2024-01-12T14:39:47.987" v="146"/>
        <pc:sldMkLst>
          <pc:docMk/>
          <pc:sldMk cId="3604003384" sldId="2147471280"/>
        </pc:sldMkLst>
      </pc:sldChg>
      <pc:sldChg chg="add">
        <pc:chgData name="Sean Gallagher" userId="577446c3-45ae-4097-b8f0-9d862fa3a0df" providerId="ADAL" clId="{5E1B8029-E9DE-4D31-B6DB-6263891A104D}" dt="2024-01-12T14:39:47.987" v="146"/>
        <pc:sldMkLst>
          <pc:docMk/>
          <pc:sldMk cId="3786056860" sldId="2147471281"/>
        </pc:sldMkLst>
      </pc:sldChg>
      <pc:sldChg chg="add">
        <pc:chgData name="Sean Gallagher" userId="577446c3-45ae-4097-b8f0-9d862fa3a0df" providerId="ADAL" clId="{5E1B8029-E9DE-4D31-B6DB-6263891A104D}" dt="2024-01-12T14:39:47.987" v="146"/>
        <pc:sldMkLst>
          <pc:docMk/>
          <pc:sldMk cId="2125414822" sldId="2147471282"/>
        </pc:sldMkLst>
      </pc:sldChg>
      <pc:sldChg chg="add">
        <pc:chgData name="Sean Gallagher" userId="577446c3-45ae-4097-b8f0-9d862fa3a0df" providerId="ADAL" clId="{5E1B8029-E9DE-4D31-B6DB-6263891A104D}" dt="2024-01-12T14:39:47.987" v="146"/>
        <pc:sldMkLst>
          <pc:docMk/>
          <pc:sldMk cId="1169188214" sldId="2147471283"/>
        </pc:sldMkLst>
      </pc:sldChg>
      <pc:sldChg chg="add">
        <pc:chgData name="Sean Gallagher" userId="577446c3-45ae-4097-b8f0-9d862fa3a0df" providerId="ADAL" clId="{5E1B8029-E9DE-4D31-B6DB-6263891A104D}" dt="2024-01-12T14:39:47.987" v="146"/>
        <pc:sldMkLst>
          <pc:docMk/>
          <pc:sldMk cId="3055188448" sldId="2147471284"/>
        </pc:sldMkLst>
      </pc:sldChg>
      <pc:sldChg chg="add">
        <pc:chgData name="Sean Gallagher" userId="577446c3-45ae-4097-b8f0-9d862fa3a0df" providerId="ADAL" clId="{5E1B8029-E9DE-4D31-B6DB-6263891A104D}" dt="2024-01-12T14:40:12.082" v="147"/>
        <pc:sldMkLst>
          <pc:docMk/>
          <pc:sldMk cId="2115788622" sldId="2147471285"/>
        </pc:sldMkLst>
      </pc:sldChg>
      <pc:sldChg chg="add">
        <pc:chgData name="Sean Gallagher" userId="577446c3-45ae-4097-b8f0-9d862fa3a0df" providerId="ADAL" clId="{5E1B8029-E9DE-4D31-B6DB-6263891A104D}" dt="2024-01-12T14:40:12.082" v="147"/>
        <pc:sldMkLst>
          <pc:docMk/>
          <pc:sldMk cId="699336172" sldId="2147471286"/>
        </pc:sldMkLst>
      </pc:sldChg>
      <pc:sldChg chg="add">
        <pc:chgData name="Sean Gallagher" userId="577446c3-45ae-4097-b8f0-9d862fa3a0df" providerId="ADAL" clId="{5E1B8029-E9DE-4D31-B6DB-6263891A104D}" dt="2024-01-12T14:40:12.082" v="147"/>
        <pc:sldMkLst>
          <pc:docMk/>
          <pc:sldMk cId="3101919976" sldId="2147471287"/>
        </pc:sldMkLst>
      </pc:sldChg>
      <pc:sldChg chg="add">
        <pc:chgData name="Sean Gallagher" userId="577446c3-45ae-4097-b8f0-9d862fa3a0df" providerId="ADAL" clId="{5E1B8029-E9DE-4D31-B6DB-6263891A104D}" dt="2024-01-12T14:40:12.082" v="147"/>
        <pc:sldMkLst>
          <pc:docMk/>
          <pc:sldMk cId="4267449022" sldId="2147471288"/>
        </pc:sldMkLst>
      </pc:sldChg>
      <pc:sldChg chg="add">
        <pc:chgData name="Sean Gallagher" userId="577446c3-45ae-4097-b8f0-9d862fa3a0df" providerId="ADAL" clId="{5E1B8029-E9DE-4D31-B6DB-6263891A104D}" dt="2024-01-12T14:40:12.082" v="147"/>
        <pc:sldMkLst>
          <pc:docMk/>
          <pc:sldMk cId="3367246451" sldId="2147471289"/>
        </pc:sldMkLst>
      </pc:sldChg>
      <pc:sldChg chg="add">
        <pc:chgData name="Sean Gallagher" userId="577446c3-45ae-4097-b8f0-9d862fa3a0df" providerId="ADAL" clId="{5E1B8029-E9DE-4D31-B6DB-6263891A104D}" dt="2024-01-12T14:40:12.082" v="147"/>
        <pc:sldMkLst>
          <pc:docMk/>
          <pc:sldMk cId="296174656" sldId="2147471290"/>
        </pc:sldMkLst>
      </pc:sldChg>
      <pc:sldChg chg="add">
        <pc:chgData name="Sean Gallagher" userId="577446c3-45ae-4097-b8f0-9d862fa3a0df" providerId="ADAL" clId="{5E1B8029-E9DE-4D31-B6DB-6263891A104D}" dt="2024-01-12T14:40:12.082" v="147"/>
        <pc:sldMkLst>
          <pc:docMk/>
          <pc:sldMk cId="913836266" sldId="2147471291"/>
        </pc:sldMkLst>
      </pc:sldChg>
      <pc:sldChg chg="add">
        <pc:chgData name="Sean Gallagher" userId="577446c3-45ae-4097-b8f0-9d862fa3a0df" providerId="ADAL" clId="{5E1B8029-E9DE-4D31-B6DB-6263891A104D}" dt="2024-01-12T14:40:12.082" v="147"/>
        <pc:sldMkLst>
          <pc:docMk/>
          <pc:sldMk cId="999675830" sldId="2147471292"/>
        </pc:sldMkLst>
      </pc:sldChg>
      <pc:sldChg chg="add">
        <pc:chgData name="Sean Gallagher" userId="577446c3-45ae-4097-b8f0-9d862fa3a0df" providerId="ADAL" clId="{5E1B8029-E9DE-4D31-B6DB-6263891A104D}" dt="2024-01-12T14:40:12.082" v="147"/>
        <pc:sldMkLst>
          <pc:docMk/>
          <pc:sldMk cId="4010019956" sldId="2147471293"/>
        </pc:sldMkLst>
      </pc:sldChg>
      <pc:sldChg chg="add">
        <pc:chgData name="Sean Gallagher" userId="577446c3-45ae-4097-b8f0-9d862fa3a0df" providerId="ADAL" clId="{5E1B8029-E9DE-4D31-B6DB-6263891A104D}" dt="2024-01-12T14:40:12.082" v="147"/>
        <pc:sldMkLst>
          <pc:docMk/>
          <pc:sldMk cId="3730625765" sldId="2147471294"/>
        </pc:sldMkLst>
      </pc:sldChg>
      <pc:sldChg chg="add">
        <pc:chgData name="Sean Gallagher" userId="577446c3-45ae-4097-b8f0-9d862fa3a0df" providerId="ADAL" clId="{5E1B8029-E9DE-4D31-B6DB-6263891A104D}" dt="2024-01-12T14:40:12.082" v="147"/>
        <pc:sldMkLst>
          <pc:docMk/>
          <pc:sldMk cId="1131232994" sldId="2147471295"/>
        </pc:sldMkLst>
      </pc:sldChg>
      <pc:sldChg chg="add">
        <pc:chgData name="Sean Gallagher" userId="577446c3-45ae-4097-b8f0-9d862fa3a0df" providerId="ADAL" clId="{5E1B8029-E9DE-4D31-B6DB-6263891A104D}" dt="2024-01-12T14:40:12.082" v="147"/>
        <pc:sldMkLst>
          <pc:docMk/>
          <pc:sldMk cId="674466604" sldId="2147471296"/>
        </pc:sldMkLst>
      </pc:sldChg>
      <pc:sldChg chg="add">
        <pc:chgData name="Sean Gallagher" userId="577446c3-45ae-4097-b8f0-9d862fa3a0df" providerId="ADAL" clId="{5E1B8029-E9DE-4D31-B6DB-6263891A104D}" dt="2024-01-12T14:40:12.082" v="147"/>
        <pc:sldMkLst>
          <pc:docMk/>
          <pc:sldMk cId="1521823423" sldId="2147471297"/>
        </pc:sldMkLst>
      </pc:sldChg>
      <pc:sldChg chg="add">
        <pc:chgData name="Sean Gallagher" userId="577446c3-45ae-4097-b8f0-9d862fa3a0df" providerId="ADAL" clId="{5E1B8029-E9DE-4D31-B6DB-6263891A104D}" dt="2024-01-12T14:40:12.082" v="147"/>
        <pc:sldMkLst>
          <pc:docMk/>
          <pc:sldMk cId="1684817151" sldId="2147471298"/>
        </pc:sldMkLst>
      </pc:sldChg>
      <pc:sldChg chg="add">
        <pc:chgData name="Sean Gallagher" userId="577446c3-45ae-4097-b8f0-9d862fa3a0df" providerId="ADAL" clId="{5E1B8029-E9DE-4D31-B6DB-6263891A104D}" dt="2024-01-12T14:40:12.082" v="147"/>
        <pc:sldMkLst>
          <pc:docMk/>
          <pc:sldMk cId="3041688316" sldId="2147471299"/>
        </pc:sldMkLst>
      </pc:sldChg>
      <pc:sldChg chg="add">
        <pc:chgData name="Sean Gallagher" userId="577446c3-45ae-4097-b8f0-9d862fa3a0df" providerId="ADAL" clId="{5E1B8029-E9DE-4D31-B6DB-6263891A104D}" dt="2024-01-12T14:40:12.082" v="147"/>
        <pc:sldMkLst>
          <pc:docMk/>
          <pc:sldMk cId="972640577" sldId="2147471300"/>
        </pc:sldMkLst>
      </pc:sldChg>
      <pc:sldChg chg="add">
        <pc:chgData name="Sean Gallagher" userId="577446c3-45ae-4097-b8f0-9d862fa3a0df" providerId="ADAL" clId="{5E1B8029-E9DE-4D31-B6DB-6263891A104D}" dt="2024-01-12T14:40:12.082" v="147"/>
        <pc:sldMkLst>
          <pc:docMk/>
          <pc:sldMk cId="1862423265" sldId="2147471301"/>
        </pc:sldMkLst>
      </pc:sldChg>
      <pc:sldChg chg="add">
        <pc:chgData name="Sean Gallagher" userId="577446c3-45ae-4097-b8f0-9d862fa3a0df" providerId="ADAL" clId="{5E1B8029-E9DE-4D31-B6DB-6263891A104D}" dt="2024-01-12T14:40:12.082" v="147"/>
        <pc:sldMkLst>
          <pc:docMk/>
          <pc:sldMk cId="2083627245" sldId="2147471302"/>
        </pc:sldMkLst>
      </pc:sldChg>
      <pc:sldChg chg="add">
        <pc:chgData name="Sean Gallagher" userId="577446c3-45ae-4097-b8f0-9d862fa3a0df" providerId="ADAL" clId="{5E1B8029-E9DE-4D31-B6DB-6263891A104D}" dt="2024-01-12T14:40:12.082" v="147"/>
        <pc:sldMkLst>
          <pc:docMk/>
          <pc:sldMk cId="2899002046" sldId="2147471303"/>
        </pc:sldMkLst>
      </pc:sldChg>
      <pc:sldChg chg="add">
        <pc:chgData name="Sean Gallagher" userId="577446c3-45ae-4097-b8f0-9d862fa3a0df" providerId="ADAL" clId="{5E1B8029-E9DE-4D31-B6DB-6263891A104D}" dt="2024-01-12T14:40:12.082" v="147"/>
        <pc:sldMkLst>
          <pc:docMk/>
          <pc:sldMk cId="157714769" sldId="2147471304"/>
        </pc:sldMkLst>
      </pc:sldChg>
      <pc:sldChg chg="add">
        <pc:chgData name="Sean Gallagher" userId="577446c3-45ae-4097-b8f0-9d862fa3a0df" providerId="ADAL" clId="{5E1B8029-E9DE-4D31-B6DB-6263891A104D}" dt="2024-01-12T14:40:12.082" v="147"/>
        <pc:sldMkLst>
          <pc:docMk/>
          <pc:sldMk cId="3077287600" sldId="2147471305"/>
        </pc:sldMkLst>
      </pc:sldChg>
      <pc:sldChg chg="add">
        <pc:chgData name="Sean Gallagher" userId="577446c3-45ae-4097-b8f0-9d862fa3a0df" providerId="ADAL" clId="{5E1B8029-E9DE-4D31-B6DB-6263891A104D}" dt="2024-01-12T14:40:12.082" v="147"/>
        <pc:sldMkLst>
          <pc:docMk/>
          <pc:sldMk cId="2727272614" sldId="2147471306"/>
        </pc:sldMkLst>
      </pc:sldChg>
      <pc:sldChg chg="add">
        <pc:chgData name="Sean Gallagher" userId="577446c3-45ae-4097-b8f0-9d862fa3a0df" providerId="ADAL" clId="{5E1B8029-E9DE-4D31-B6DB-6263891A104D}" dt="2024-01-12T14:40:12.082" v="147"/>
        <pc:sldMkLst>
          <pc:docMk/>
          <pc:sldMk cId="614167397" sldId="2147471307"/>
        </pc:sldMkLst>
      </pc:sldChg>
      <pc:sldChg chg="add">
        <pc:chgData name="Sean Gallagher" userId="577446c3-45ae-4097-b8f0-9d862fa3a0df" providerId="ADAL" clId="{5E1B8029-E9DE-4D31-B6DB-6263891A104D}" dt="2024-01-12T14:40:28.245" v="148"/>
        <pc:sldMkLst>
          <pc:docMk/>
          <pc:sldMk cId="0" sldId="2147471308"/>
        </pc:sldMkLst>
      </pc:sldChg>
      <pc:sldChg chg="add">
        <pc:chgData name="Sean Gallagher" userId="577446c3-45ae-4097-b8f0-9d862fa3a0df" providerId="ADAL" clId="{5E1B8029-E9DE-4D31-B6DB-6263891A104D}" dt="2024-01-12T14:40:28.245" v="148"/>
        <pc:sldMkLst>
          <pc:docMk/>
          <pc:sldMk cId="0" sldId="2147471309"/>
        </pc:sldMkLst>
      </pc:sldChg>
      <pc:sldChg chg="add">
        <pc:chgData name="Sean Gallagher" userId="577446c3-45ae-4097-b8f0-9d862fa3a0df" providerId="ADAL" clId="{5E1B8029-E9DE-4D31-B6DB-6263891A104D}" dt="2024-01-12T14:40:28.245" v="148"/>
        <pc:sldMkLst>
          <pc:docMk/>
          <pc:sldMk cId="0" sldId="2147471310"/>
        </pc:sldMkLst>
      </pc:sldChg>
      <pc:sldChg chg="add">
        <pc:chgData name="Sean Gallagher" userId="577446c3-45ae-4097-b8f0-9d862fa3a0df" providerId="ADAL" clId="{5E1B8029-E9DE-4D31-B6DB-6263891A104D}" dt="2024-01-12T14:40:28.245" v="148"/>
        <pc:sldMkLst>
          <pc:docMk/>
          <pc:sldMk cId="0" sldId="2147471311"/>
        </pc:sldMkLst>
      </pc:sldChg>
      <pc:sldChg chg="add">
        <pc:chgData name="Sean Gallagher" userId="577446c3-45ae-4097-b8f0-9d862fa3a0df" providerId="ADAL" clId="{5E1B8029-E9DE-4D31-B6DB-6263891A104D}" dt="2024-01-12T14:40:28.245" v="148"/>
        <pc:sldMkLst>
          <pc:docMk/>
          <pc:sldMk cId="0" sldId="2147471312"/>
        </pc:sldMkLst>
      </pc:sldChg>
      <pc:sldChg chg="add">
        <pc:chgData name="Sean Gallagher" userId="577446c3-45ae-4097-b8f0-9d862fa3a0df" providerId="ADAL" clId="{5E1B8029-E9DE-4D31-B6DB-6263891A104D}" dt="2024-01-12T14:40:28.245" v="148"/>
        <pc:sldMkLst>
          <pc:docMk/>
          <pc:sldMk cId="0" sldId="2147471313"/>
        </pc:sldMkLst>
      </pc:sldChg>
      <pc:sldChg chg="add">
        <pc:chgData name="Sean Gallagher" userId="577446c3-45ae-4097-b8f0-9d862fa3a0df" providerId="ADAL" clId="{5E1B8029-E9DE-4D31-B6DB-6263891A104D}" dt="2024-01-12T14:40:28.245" v="148"/>
        <pc:sldMkLst>
          <pc:docMk/>
          <pc:sldMk cId="0" sldId="2147471314"/>
        </pc:sldMkLst>
      </pc:sldChg>
      <pc:sldChg chg="add">
        <pc:chgData name="Sean Gallagher" userId="577446c3-45ae-4097-b8f0-9d862fa3a0df" providerId="ADAL" clId="{5E1B8029-E9DE-4D31-B6DB-6263891A104D}" dt="2024-01-12T14:40:28.245" v="148"/>
        <pc:sldMkLst>
          <pc:docMk/>
          <pc:sldMk cId="0" sldId="2147471315"/>
        </pc:sldMkLst>
      </pc:sldChg>
      <pc:sldChg chg="add">
        <pc:chgData name="Sean Gallagher" userId="577446c3-45ae-4097-b8f0-9d862fa3a0df" providerId="ADAL" clId="{5E1B8029-E9DE-4D31-B6DB-6263891A104D}" dt="2024-01-12T14:40:28.245" v="148"/>
        <pc:sldMkLst>
          <pc:docMk/>
          <pc:sldMk cId="0" sldId="2147471316"/>
        </pc:sldMkLst>
      </pc:sldChg>
      <pc:sldChg chg="add">
        <pc:chgData name="Sean Gallagher" userId="577446c3-45ae-4097-b8f0-9d862fa3a0df" providerId="ADAL" clId="{5E1B8029-E9DE-4D31-B6DB-6263891A104D}" dt="2024-01-12T14:40:28.245" v="148"/>
        <pc:sldMkLst>
          <pc:docMk/>
          <pc:sldMk cId="0" sldId="2147471317"/>
        </pc:sldMkLst>
      </pc:sldChg>
      <pc:sldChg chg="add">
        <pc:chgData name="Sean Gallagher" userId="577446c3-45ae-4097-b8f0-9d862fa3a0df" providerId="ADAL" clId="{5E1B8029-E9DE-4D31-B6DB-6263891A104D}" dt="2024-01-12T14:40:28.245" v="148"/>
        <pc:sldMkLst>
          <pc:docMk/>
          <pc:sldMk cId="0" sldId="2147471318"/>
        </pc:sldMkLst>
      </pc:sldChg>
      <pc:sldChg chg="add">
        <pc:chgData name="Sean Gallagher" userId="577446c3-45ae-4097-b8f0-9d862fa3a0df" providerId="ADAL" clId="{5E1B8029-E9DE-4D31-B6DB-6263891A104D}" dt="2024-01-12T14:47:02.838" v="150"/>
        <pc:sldMkLst>
          <pc:docMk/>
          <pc:sldMk cId="4246361942" sldId="2147471319"/>
        </pc:sldMkLst>
      </pc:sldChg>
      <pc:sldChg chg="add">
        <pc:chgData name="Sean Gallagher" userId="577446c3-45ae-4097-b8f0-9d862fa3a0df" providerId="ADAL" clId="{5E1B8029-E9DE-4D31-B6DB-6263891A104D}" dt="2024-01-12T14:47:02.838" v="150"/>
        <pc:sldMkLst>
          <pc:docMk/>
          <pc:sldMk cId="2912997479" sldId="2147471320"/>
        </pc:sldMkLst>
      </pc:sldChg>
      <pc:sldChg chg="add">
        <pc:chgData name="Sean Gallagher" userId="577446c3-45ae-4097-b8f0-9d862fa3a0df" providerId="ADAL" clId="{5E1B8029-E9DE-4D31-B6DB-6263891A104D}" dt="2024-01-12T14:47:02.838" v="150"/>
        <pc:sldMkLst>
          <pc:docMk/>
          <pc:sldMk cId="1334116749" sldId="2147471321"/>
        </pc:sldMkLst>
      </pc:sldChg>
      <pc:sldChg chg="add">
        <pc:chgData name="Sean Gallagher" userId="577446c3-45ae-4097-b8f0-9d862fa3a0df" providerId="ADAL" clId="{5E1B8029-E9DE-4D31-B6DB-6263891A104D}" dt="2024-01-12T14:47:02.838" v="150"/>
        <pc:sldMkLst>
          <pc:docMk/>
          <pc:sldMk cId="1210587456" sldId="2147471322"/>
        </pc:sldMkLst>
      </pc:sldChg>
      <pc:sldChg chg="add">
        <pc:chgData name="Sean Gallagher" userId="577446c3-45ae-4097-b8f0-9d862fa3a0df" providerId="ADAL" clId="{5E1B8029-E9DE-4D31-B6DB-6263891A104D}" dt="2024-01-12T14:47:02.838" v="150"/>
        <pc:sldMkLst>
          <pc:docMk/>
          <pc:sldMk cId="960539056" sldId="2147471323"/>
        </pc:sldMkLst>
      </pc:sldChg>
      <pc:sldChg chg="add">
        <pc:chgData name="Sean Gallagher" userId="577446c3-45ae-4097-b8f0-9d862fa3a0df" providerId="ADAL" clId="{5E1B8029-E9DE-4D31-B6DB-6263891A104D}" dt="2024-01-12T14:47:02.838" v="150"/>
        <pc:sldMkLst>
          <pc:docMk/>
          <pc:sldMk cId="0" sldId="2147471324"/>
        </pc:sldMkLst>
      </pc:sldChg>
      <pc:sldChg chg="add">
        <pc:chgData name="Sean Gallagher" userId="577446c3-45ae-4097-b8f0-9d862fa3a0df" providerId="ADAL" clId="{5E1B8029-E9DE-4D31-B6DB-6263891A104D}" dt="2024-01-12T14:47:02.838" v="150"/>
        <pc:sldMkLst>
          <pc:docMk/>
          <pc:sldMk cId="3271262221" sldId="2147471325"/>
        </pc:sldMkLst>
      </pc:sldChg>
      <pc:sldChg chg="add">
        <pc:chgData name="Sean Gallagher" userId="577446c3-45ae-4097-b8f0-9d862fa3a0df" providerId="ADAL" clId="{5E1B8029-E9DE-4D31-B6DB-6263891A104D}" dt="2024-01-12T14:47:02.838" v="150"/>
        <pc:sldMkLst>
          <pc:docMk/>
          <pc:sldMk cId="2117163119" sldId="2147471326"/>
        </pc:sldMkLst>
      </pc:sldChg>
      <pc:sldChg chg="add">
        <pc:chgData name="Sean Gallagher" userId="577446c3-45ae-4097-b8f0-9d862fa3a0df" providerId="ADAL" clId="{5E1B8029-E9DE-4D31-B6DB-6263891A104D}" dt="2024-01-12T14:47:02.838" v="150"/>
        <pc:sldMkLst>
          <pc:docMk/>
          <pc:sldMk cId="2123992388" sldId="2147471327"/>
        </pc:sldMkLst>
      </pc:sldChg>
      <pc:sldChg chg="add">
        <pc:chgData name="Sean Gallagher" userId="577446c3-45ae-4097-b8f0-9d862fa3a0df" providerId="ADAL" clId="{5E1B8029-E9DE-4D31-B6DB-6263891A104D}" dt="2024-01-12T14:47:02.838" v="150"/>
        <pc:sldMkLst>
          <pc:docMk/>
          <pc:sldMk cId="3890117468" sldId="2147471328"/>
        </pc:sldMkLst>
      </pc:sldChg>
      <pc:sldChg chg="add">
        <pc:chgData name="Sean Gallagher" userId="577446c3-45ae-4097-b8f0-9d862fa3a0df" providerId="ADAL" clId="{5E1B8029-E9DE-4D31-B6DB-6263891A104D}" dt="2024-01-12T14:47:02.838" v="150"/>
        <pc:sldMkLst>
          <pc:docMk/>
          <pc:sldMk cId="546490848" sldId="2147471329"/>
        </pc:sldMkLst>
      </pc:sldChg>
      <pc:sldChg chg="add">
        <pc:chgData name="Sean Gallagher" userId="577446c3-45ae-4097-b8f0-9d862fa3a0df" providerId="ADAL" clId="{5E1B8029-E9DE-4D31-B6DB-6263891A104D}" dt="2024-01-12T14:47:02.838" v="150"/>
        <pc:sldMkLst>
          <pc:docMk/>
          <pc:sldMk cId="3067949830" sldId="2147471330"/>
        </pc:sldMkLst>
      </pc:sldChg>
      <pc:sldChg chg="add">
        <pc:chgData name="Sean Gallagher" userId="577446c3-45ae-4097-b8f0-9d862fa3a0df" providerId="ADAL" clId="{5E1B8029-E9DE-4D31-B6DB-6263891A104D}" dt="2024-01-12T14:47:02.838" v="150"/>
        <pc:sldMkLst>
          <pc:docMk/>
          <pc:sldMk cId="3483705379" sldId="2147471331"/>
        </pc:sldMkLst>
      </pc:sldChg>
      <pc:sldChg chg="add">
        <pc:chgData name="Sean Gallagher" userId="577446c3-45ae-4097-b8f0-9d862fa3a0df" providerId="ADAL" clId="{5E1B8029-E9DE-4D31-B6DB-6263891A104D}" dt="2024-01-12T14:47:02.838" v="150"/>
        <pc:sldMkLst>
          <pc:docMk/>
          <pc:sldMk cId="2278986802" sldId="2147471332"/>
        </pc:sldMkLst>
      </pc:sldChg>
      <pc:sldChg chg="add">
        <pc:chgData name="Sean Gallagher" userId="577446c3-45ae-4097-b8f0-9d862fa3a0df" providerId="ADAL" clId="{5E1B8029-E9DE-4D31-B6DB-6263891A104D}" dt="2024-01-12T14:47:02.838" v="150"/>
        <pc:sldMkLst>
          <pc:docMk/>
          <pc:sldMk cId="2986514161" sldId="2147471333"/>
        </pc:sldMkLst>
      </pc:sldChg>
      <pc:sldChg chg="add">
        <pc:chgData name="Sean Gallagher" userId="577446c3-45ae-4097-b8f0-9d862fa3a0df" providerId="ADAL" clId="{5E1B8029-E9DE-4D31-B6DB-6263891A104D}" dt="2024-01-12T14:47:02.838" v="150"/>
        <pc:sldMkLst>
          <pc:docMk/>
          <pc:sldMk cId="1118196312" sldId="2147471334"/>
        </pc:sldMkLst>
      </pc:sldChg>
      <pc:sldChg chg="add">
        <pc:chgData name="Sean Gallagher" userId="577446c3-45ae-4097-b8f0-9d862fa3a0df" providerId="ADAL" clId="{5E1B8029-E9DE-4D31-B6DB-6263891A104D}" dt="2024-01-12T14:47:02.838" v="150"/>
        <pc:sldMkLst>
          <pc:docMk/>
          <pc:sldMk cId="3942124275" sldId="2147471335"/>
        </pc:sldMkLst>
      </pc:sldChg>
      <pc:sldChg chg="add">
        <pc:chgData name="Sean Gallagher" userId="577446c3-45ae-4097-b8f0-9d862fa3a0df" providerId="ADAL" clId="{5E1B8029-E9DE-4D31-B6DB-6263891A104D}" dt="2024-01-12T14:47:02.838" v="150"/>
        <pc:sldMkLst>
          <pc:docMk/>
          <pc:sldMk cId="2121679825" sldId="2147471336"/>
        </pc:sldMkLst>
      </pc:sldChg>
      <pc:sldChg chg="add">
        <pc:chgData name="Sean Gallagher" userId="577446c3-45ae-4097-b8f0-9d862fa3a0df" providerId="ADAL" clId="{5E1B8029-E9DE-4D31-B6DB-6263891A104D}" dt="2024-01-12T14:47:02.838" v="150"/>
        <pc:sldMkLst>
          <pc:docMk/>
          <pc:sldMk cId="1100822446" sldId="2147471337"/>
        </pc:sldMkLst>
      </pc:sldChg>
      <pc:sldChg chg="add">
        <pc:chgData name="Sean Gallagher" userId="577446c3-45ae-4097-b8f0-9d862fa3a0df" providerId="ADAL" clId="{5E1B8029-E9DE-4D31-B6DB-6263891A104D}" dt="2024-01-12T14:47:02.838" v="150"/>
        <pc:sldMkLst>
          <pc:docMk/>
          <pc:sldMk cId="3398913778" sldId="2147471338"/>
        </pc:sldMkLst>
      </pc:sldChg>
      <pc:sldChg chg="add">
        <pc:chgData name="Sean Gallagher" userId="577446c3-45ae-4097-b8f0-9d862fa3a0df" providerId="ADAL" clId="{5E1B8029-E9DE-4D31-B6DB-6263891A104D}" dt="2024-01-12T14:47:02.838" v="150"/>
        <pc:sldMkLst>
          <pc:docMk/>
          <pc:sldMk cId="1171960920" sldId="2147471339"/>
        </pc:sldMkLst>
      </pc:sldChg>
      <pc:sldChg chg="add">
        <pc:chgData name="Sean Gallagher" userId="577446c3-45ae-4097-b8f0-9d862fa3a0df" providerId="ADAL" clId="{5E1B8029-E9DE-4D31-B6DB-6263891A104D}" dt="2024-01-12T14:47:02.838" v="150"/>
        <pc:sldMkLst>
          <pc:docMk/>
          <pc:sldMk cId="2068708439" sldId="2147471340"/>
        </pc:sldMkLst>
      </pc:sldChg>
      <pc:sldChg chg="add">
        <pc:chgData name="Sean Gallagher" userId="577446c3-45ae-4097-b8f0-9d862fa3a0df" providerId="ADAL" clId="{5E1B8029-E9DE-4D31-B6DB-6263891A104D}" dt="2024-01-12T14:47:02.838" v="150"/>
        <pc:sldMkLst>
          <pc:docMk/>
          <pc:sldMk cId="2885084465" sldId="2147471341"/>
        </pc:sldMkLst>
      </pc:sldChg>
      <pc:sldChg chg="add">
        <pc:chgData name="Sean Gallagher" userId="577446c3-45ae-4097-b8f0-9d862fa3a0df" providerId="ADAL" clId="{5E1B8029-E9DE-4D31-B6DB-6263891A104D}" dt="2024-01-12T14:47:02.838" v="150"/>
        <pc:sldMkLst>
          <pc:docMk/>
          <pc:sldMk cId="4286996365" sldId="2147471342"/>
        </pc:sldMkLst>
      </pc:sldChg>
      <pc:sldChg chg="add">
        <pc:chgData name="Sean Gallagher" userId="577446c3-45ae-4097-b8f0-9d862fa3a0df" providerId="ADAL" clId="{5E1B8029-E9DE-4D31-B6DB-6263891A104D}" dt="2024-01-12T14:47:02.838" v="150"/>
        <pc:sldMkLst>
          <pc:docMk/>
          <pc:sldMk cId="2640998757" sldId="2147471343"/>
        </pc:sldMkLst>
      </pc:sldChg>
    </pc:docChg>
  </pc:docChgLst>
  <pc:docChgLst>
    <pc:chgData name="Sean Gallagher" userId="577446c3-45ae-4097-b8f0-9d862fa3a0df" providerId="ADAL" clId="{BCDCF358-B24E-4A6C-8DC2-D558359D877B}"/>
    <pc:docChg chg="custSel addSld delSld modSld sldOrd modMainMaster">
      <pc:chgData name="Sean Gallagher" userId="577446c3-45ae-4097-b8f0-9d862fa3a0df" providerId="ADAL" clId="{BCDCF358-B24E-4A6C-8DC2-D558359D877B}" dt="2024-01-11T16:33:04.423" v="139" actId="20577"/>
      <pc:docMkLst>
        <pc:docMk/>
      </pc:docMkLst>
      <pc:sldChg chg="addSp delSp modSp del mod">
        <pc:chgData name="Sean Gallagher" userId="577446c3-45ae-4097-b8f0-9d862fa3a0df" providerId="ADAL" clId="{BCDCF358-B24E-4A6C-8DC2-D558359D877B}" dt="2024-01-11T16:27:18.786" v="41" actId="47"/>
        <pc:sldMkLst>
          <pc:docMk/>
          <pc:sldMk cId="1770905082" sldId="269"/>
        </pc:sldMkLst>
        <pc:spChg chg="mod">
          <ac:chgData name="Sean Gallagher" userId="577446c3-45ae-4097-b8f0-9d862fa3a0df" providerId="ADAL" clId="{BCDCF358-B24E-4A6C-8DC2-D558359D877B}" dt="2024-01-11T16:26:46.019" v="40" actId="20577"/>
          <ac:spMkLst>
            <pc:docMk/>
            <pc:sldMk cId="1770905082" sldId="269"/>
            <ac:spMk id="36" creationId="{A1B4A22D-3BE1-6C4A-812D-C1E98E8E0076}"/>
          </ac:spMkLst>
        </pc:spChg>
        <pc:picChg chg="del">
          <ac:chgData name="Sean Gallagher" userId="577446c3-45ae-4097-b8f0-9d862fa3a0df" providerId="ADAL" clId="{BCDCF358-B24E-4A6C-8DC2-D558359D877B}" dt="2024-01-11T16:26:21.856" v="14" actId="478"/>
          <ac:picMkLst>
            <pc:docMk/>
            <pc:sldMk cId="1770905082" sldId="269"/>
            <ac:picMk id="4" creationId="{FADC6D4E-DA06-B0D5-5D07-C416E3C8648B}"/>
          </ac:picMkLst>
        </pc:picChg>
        <pc:picChg chg="add mod">
          <ac:chgData name="Sean Gallagher" userId="577446c3-45ae-4097-b8f0-9d862fa3a0df" providerId="ADAL" clId="{BCDCF358-B24E-4A6C-8DC2-D558359D877B}" dt="2024-01-11T16:26:29.920" v="19" actId="27614"/>
          <ac:picMkLst>
            <pc:docMk/>
            <pc:sldMk cId="1770905082" sldId="269"/>
            <ac:picMk id="6" creationId="{DC1076BB-7910-3FAB-0ECA-B9B61602D87F}"/>
          </ac:picMkLst>
        </pc:picChg>
        <pc:picChg chg="mod">
          <ac:chgData name="Sean Gallagher" userId="577446c3-45ae-4097-b8f0-9d862fa3a0df" providerId="ADAL" clId="{BCDCF358-B24E-4A6C-8DC2-D558359D877B}" dt="2024-01-11T16:26:29.920" v="20" actId="962"/>
          <ac:picMkLst>
            <pc:docMk/>
            <pc:sldMk cId="1770905082" sldId="269"/>
            <ac:picMk id="7" creationId="{7ECE685F-3E0A-4645-A5C2-F8F5499F2E26}"/>
          </ac:picMkLst>
        </pc:picChg>
      </pc:sldChg>
      <pc:sldChg chg="add ord">
        <pc:chgData name="Sean Gallagher" userId="577446c3-45ae-4097-b8f0-9d862fa3a0df" providerId="ADAL" clId="{BCDCF358-B24E-4A6C-8DC2-D558359D877B}" dt="2024-01-11T16:27:23.722" v="44"/>
        <pc:sldMkLst>
          <pc:docMk/>
          <pc:sldMk cId="1433664020" sldId="275"/>
        </pc:sldMkLst>
      </pc:sldChg>
      <pc:sldChg chg="modSp mod">
        <pc:chgData name="Sean Gallagher" userId="577446c3-45ae-4097-b8f0-9d862fa3a0df" providerId="ADAL" clId="{BCDCF358-B24E-4A6C-8DC2-D558359D877B}" dt="2024-01-11T16:33:04.423" v="139" actId="20577"/>
        <pc:sldMkLst>
          <pc:docMk/>
          <pc:sldMk cId="3111996064" sldId="2134958649"/>
        </pc:sldMkLst>
        <pc:spChg chg="mod">
          <ac:chgData name="Sean Gallagher" userId="577446c3-45ae-4097-b8f0-9d862fa3a0df" providerId="ADAL" clId="{BCDCF358-B24E-4A6C-8DC2-D558359D877B}" dt="2024-01-11T16:33:04.423" v="139" actId="20577"/>
          <ac:spMkLst>
            <pc:docMk/>
            <pc:sldMk cId="3111996064" sldId="2134958649"/>
            <ac:spMk id="3" creationId="{AE7567E0-9FB4-E2D0-F57B-56251EA6FA1C}"/>
          </ac:spMkLst>
        </pc:spChg>
      </pc:sldChg>
      <pc:sldChg chg="addSp delSp modSp mod">
        <pc:chgData name="Sean Gallagher" userId="577446c3-45ae-4097-b8f0-9d862fa3a0df" providerId="ADAL" clId="{BCDCF358-B24E-4A6C-8DC2-D558359D877B}" dt="2024-01-11T16:30:30.965" v="75" actId="1076"/>
        <pc:sldMkLst>
          <pc:docMk/>
          <pc:sldMk cId="4281471524" sldId="2134958655"/>
        </pc:sldMkLst>
        <pc:picChg chg="del">
          <ac:chgData name="Sean Gallagher" userId="577446c3-45ae-4097-b8f0-9d862fa3a0df" providerId="ADAL" clId="{BCDCF358-B24E-4A6C-8DC2-D558359D877B}" dt="2024-01-11T16:29:31.673" v="51" actId="478"/>
          <ac:picMkLst>
            <pc:docMk/>
            <pc:sldMk cId="4281471524" sldId="2134958655"/>
            <ac:picMk id="3" creationId="{68693916-6A76-8EAB-BCA1-29D906795EE4}"/>
          </ac:picMkLst>
        </pc:picChg>
        <pc:picChg chg="add mod">
          <ac:chgData name="Sean Gallagher" userId="577446c3-45ae-4097-b8f0-9d862fa3a0df" providerId="ADAL" clId="{BCDCF358-B24E-4A6C-8DC2-D558359D877B}" dt="2024-01-11T16:30:22.012" v="71" actId="1076"/>
          <ac:picMkLst>
            <pc:docMk/>
            <pc:sldMk cId="4281471524" sldId="2134958655"/>
            <ac:picMk id="5" creationId="{62188F98-DBE7-0829-C1F9-297CAE3F3583}"/>
          </ac:picMkLst>
        </pc:picChg>
        <pc:picChg chg="del">
          <ac:chgData name="Sean Gallagher" userId="577446c3-45ae-4097-b8f0-9d862fa3a0df" providerId="ADAL" clId="{BCDCF358-B24E-4A6C-8DC2-D558359D877B}" dt="2024-01-11T16:29:31.279" v="50" actId="478"/>
          <ac:picMkLst>
            <pc:docMk/>
            <pc:sldMk cId="4281471524" sldId="2134958655"/>
            <ac:picMk id="7" creationId="{5F418658-5493-A8A1-F75E-D85E2C5FFE8D}"/>
          </ac:picMkLst>
        </pc:picChg>
        <pc:picChg chg="del">
          <ac:chgData name="Sean Gallagher" userId="577446c3-45ae-4097-b8f0-9d862fa3a0df" providerId="ADAL" clId="{BCDCF358-B24E-4A6C-8DC2-D558359D877B}" dt="2024-01-11T16:29:30.034" v="48" actId="478"/>
          <ac:picMkLst>
            <pc:docMk/>
            <pc:sldMk cId="4281471524" sldId="2134958655"/>
            <ac:picMk id="8" creationId="{77AF75E9-8743-794D-5E44-1F4C34773734}"/>
          </ac:picMkLst>
        </pc:picChg>
        <pc:picChg chg="add mod">
          <ac:chgData name="Sean Gallagher" userId="577446c3-45ae-4097-b8f0-9d862fa3a0df" providerId="ADAL" clId="{BCDCF358-B24E-4A6C-8DC2-D558359D877B}" dt="2024-01-11T16:30:24.274" v="72" actId="1076"/>
          <ac:picMkLst>
            <pc:docMk/>
            <pc:sldMk cId="4281471524" sldId="2134958655"/>
            <ac:picMk id="9" creationId="{EE1C309A-1686-BBB7-A4DC-5C2886596D86}"/>
          </ac:picMkLst>
        </pc:picChg>
        <pc:picChg chg="del">
          <ac:chgData name="Sean Gallagher" userId="577446c3-45ae-4097-b8f0-9d862fa3a0df" providerId="ADAL" clId="{BCDCF358-B24E-4A6C-8DC2-D558359D877B}" dt="2024-01-11T16:29:30.694" v="49" actId="478"/>
          <ac:picMkLst>
            <pc:docMk/>
            <pc:sldMk cId="4281471524" sldId="2134958655"/>
            <ac:picMk id="10" creationId="{63D11F7A-DE07-20D9-96AF-583F552F7304}"/>
          </ac:picMkLst>
        </pc:picChg>
        <pc:picChg chg="add mod">
          <ac:chgData name="Sean Gallagher" userId="577446c3-45ae-4097-b8f0-9d862fa3a0df" providerId="ADAL" clId="{BCDCF358-B24E-4A6C-8DC2-D558359D877B}" dt="2024-01-11T16:30:30.965" v="75" actId="1076"/>
          <ac:picMkLst>
            <pc:docMk/>
            <pc:sldMk cId="4281471524" sldId="2134958655"/>
            <ac:picMk id="12" creationId="{A61DDC87-C2B3-CF17-EF76-BC4BD29D1714}"/>
          </ac:picMkLst>
        </pc:picChg>
      </pc:sldChg>
      <pc:sldChg chg="modSp mod">
        <pc:chgData name="Sean Gallagher" userId="577446c3-45ae-4097-b8f0-9d862fa3a0df" providerId="ADAL" clId="{BCDCF358-B24E-4A6C-8DC2-D558359D877B}" dt="2024-01-11T16:27:49.395" v="47" actId="113"/>
        <pc:sldMkLst>
          <pc:docMk/>
          <pc:sldMk cId="1250068653" sldId="2134958656"/>
        </pc:sldMkLst>
        <pc:spChg chg="mod">
          <ac:chgData name="Sean Gallagher" userId="577446c3-45ae-4097-b8f0-9d862fa3a0df" providerId="ADAL" clId="{BCDCF358-B24E-4A6C-8DC2-D558359D877B}" dt="2024-01-11T16:27:49.395" v="47" actId="113"/>
          <ac:spMkLst>
            <pc:docMk/>
            <pc:sldMk cId="1250068653" sldId="2134958656"/>
            <ac:spMk id="2" creationId="{00000000-0000-0000-0000-000000000000}"/>
          </ac:spMkLst>
        </pc:spChg>
      </pc:sldChg>
      <pc:sldMasterChg chg="addSp delSp modSp mod">
        <pc:chgData name="Sean Gallagher" userId="577446c3-45ae-4097-b8f0-9d862fa3a0df" providerId="ADAL" clId="{BCDCF358-B24E-4A6C-8DC2-D558359D877B}" dt="2024-01-11T16:25:32.849" v="13" actId="1076"/>
        <pc:sldMasterMkLst>
          <pc:docMk/>
          <pc:sldMasterMk cId="1070809925" sldId="2147483659"/>
        </pc:sldMasterMkLst>
        <pc:picChg chg="del">
          <ac:chgData name="Sean Gallagher" userId="577446c3-45ae-4097-b8f0-9d862fa3a0df" providerId="ADAL" clId="{BCDCF358-B24E-4A6C-8DC2-D558359D877B}" dt="2024-01-11T16:25:24.509" v="7" actId="478"/>
          <ac:picMkLst>
            <pc:docMk/>
            <pc:sldMasterMk cId="1070809925" sldId="2147483659"/>
            <ac:picMk id="4" creationId="{86B9C6DC-7D9A-1CAB-01C5-ADEBD58AD97B}"/>
          </ac:picMkLst>
        </pc:picChg>
        <pc:picChg chg="add mod">
          <ac:chgData name="Sean Gallagher" userId="577446c3-45ae-4097-b8f0-9d862fa3a0df" providerId="ADAL" clId="{BCDCF358-B24E-4A6C-8DC2-D558359D877B}" dt="2024-01-11T16:25:32.849" v="13" actId="1076"/>
          <ac:picMkLst>
            <pc:docMk/>
            <pc:sldMasterMk cId="1070809925" sldId="2147483659"/>
            <ac:picMk id="6" creationId="{E88297A9-8349-176E-B213-A078F1792AE8}"/>
          </ac:picMkLst>
        </pc:picChg>
      </pc:sldMasterChg>
      <pc:sldMasterChg chg="addSp delSp modSp mod">
        <pc:chgData name="Sean Gallagher" userId="577446c3-45ae-4097-b8f0-9d862fa3a0df" providerId="ADAL" clId="{BCDCF358-B24E-4A6C-8DC2-D558359D877B}" dt="2024-01-11T16:25:09.744" v="6" actId="1076"/>
        <pc:sldMasterMkLst>
          <pc:docMk/>
          <pc:sldMasterMk cId="1070809925" sldId="2147483692"/>
        </pc:sldMasterMkLst>
        <pc:picChg chg="del">
          <ac:chgData name="Sean Gallagher" userId="577446c3-45ae-4097-b8f0-9d862fa3a0df" providerId="ADAL" clId="{BCDCF358-B24E-4A6C-8DC2-D558359D877B}" dt="2024-01-11T16:25:02.061" v="0" actId="478"/>
          <ac:picMkLst>
            <pc:docMk/>
            <pc:sldMasterMk cId="1070809925" sldId="2147483692"/>
            <ac:picMk id="3" creationId="{C10087DA-64A1-8C98-2319-2B5DF551EDB3}"/>
          </ac:picMkLst>
        </pc:picChg>
        <pc:picChg chg="add mod">
          <ac:chgData name="Sean Gallagher" userId="577446c3-45ae-4097-b8f0-9d862fa3a0df" providerId="ADAL" clId="{BCDCF358-B24E-4A6C-8DC2-D558359D877B}" dt="2024-01-11T16:25:09.744" v="6" actId="1076"/>
          <ac:picMkLst>
            <pc:docMk/>
            <pc:sldMasterMk cId="1070809925" sldId="2147483692"/>
            <ac:picMk id="4" creationId="{0806B83A-681A-B58E-034F-AB89BFBCA8A3}"/>
          </ac:picMkLst>
        </pc:picChg>
      </pc:sldMasterChg>
    </pc:docChg>
  </pc:docChgLst>
  <pc:docChgLst>
    <pc:chgData name="Sean Gallagher" userId="577446c3-45ae-4097-b8f0-9d862fa3a0df" providerId="ADAL" clId="{DAFDA841-9028-4C06-AD0D-BD3CBFFB1AEA}"/>
    <pc:docChg chg="custSel addSld delSld modSld sldOrd modMainMaster">
      <pc:chgData name="Sean Gallagher" userId="577446c3-45ae-4097-b8f0-9d862fa3a0df" providerId="ADAL" clId="{DAFDA841-9028-4C06-AD0D-BD3CBFFB1AEA}" dt="2023-11-16T14:28:44.375" v="26" actId="113"/>
      <pc:docMkLst>
        <pc:docMk/>
      </pc:docMkLst>
      <pc:sldChg chg="add del ord">
        <pc:chgData name="Sean Gallagher" userId="577446c3-45ae-4097-b8f0-9d862fa3a0df" providerId="ADAL" clId="{DAFDA841-9028-4C06-AD0D-BD3CBFFB1AEA}" dt="2023-11-16T14:23:52.785" v="3"/>
        <pc:sldMkLst>
          <pc:docMk/>
          <pc:sldMk cId="1770905082" sldId="269"/>
        </pc:sldMkLst>
      </pc:sldChg>
      <pc:sldChg chg="modSp mod">
        <pc:chgData name="Sean Gallagher" userId="577446c3-45ae-4097-b8f0-9d862fa3a0df" providerId="ADAL" clId="{DAFDA841-9028-4C06-AD0D-BD3CBFFB1AEA}" dt="2023-11-16T14:28:44.375" v="26" actId="113"/>
        <pc:sldMkLst>
          <pc:docMk/>
          <pc:sldMk cId="3111996064" sldId="2134958649"/>
        </pc:sldMkLst>
        <pc:spChg chg="mod">
          <ac:chgData name="Sean Gallagher" userId="577446c3-45ae-4097-b8f0-9d862fa3a0df" providerId="ADAL" clId="{DAFDA841-9028-4C06-AD0D-BD3CBFFB1AEA}" dt="2023-11-16T14:28:44.375" v="26" actId="113"/>
          <ac:spMkLst>
            <pc:docMk/>
            <pc:sldMk cId="3111996064" sldId="2134958649"/>
            <ac:spMk id="3" creationId="{AE7567E0-9FB4-E2D0-F57B-56251EA6FA1C}"/>
          </ac:spMkLst>
        </pc:spChg>
      </pc:sldChg>
      <pc:sldChg chg="del">
        <pc:chgData name="Sean Gallagher" userId="577446c3-45ae-4097-b8f0-9d862fa3a0df" providerId="ADAL" clId="{DAFDA841-9028-4C06-AD0D-BD3CBFFB1AEA}" dt="2023-11-16T14:27:40.243" v="23" actId="2696"/>
        <pc:sldMkLst>
          <pc:docMk/>
          <pc:sldMk cId="486879857" sldId="2134958653"/>
        </pc:sldMkLst>
      </pc:sldChg>
      <pc:sldChg chg="addSp delSp modSp mod">
        <pc:chgData name="Sean Gallagher" userId="577446c3-45ae-4097-b8f0-9d862fa3a0df" providerId="ADAL" clId="{DAFDA841-9028-4C06-AD0D-BD3CBFFB1AEA}" dt="2023-11-16T14:27:32.858" v="22" actId="1076"/>
        <pc:sldMkLst>
          <pc:docMk/>
          <pc:sldMk cId="4281471524" sldId="2134958655"/>
        </pc:sldMkLst>
        <pc:picChg chg="add mod">
          <ac:chgData name="Sean Gallagher" userId="577446c3-45ae-4097-b8f0-9d862fa3a0df" providerId="ADAL" clId="{DAFDA841-9028-4C06-AD0D-BD3CBFFB1AEA}" dt="2023-11-16T14:27:08.568" v="20" actId="1076"/>
          <ac:picMkLst>
            <pc:docMk/>
            <pc:sldMk cId="4281471524" sldId="2134958655"/>
            <ac:picMk id="3" creationId="{ED02AC07-F3D1-86B8-DC81-70A99996243D}"/>
          </ac:picMkLst>
        </pc:picChg>
        <pc:picChg chg="del">
          <ac:chgData name="Sean Gallagher" userId="577446c3-45ae-4097-b8f0-9d862fa3a0df" providerId="ADAL" clId="{DAFDA841-9028-4C06-AD0D-BD3CBFFB1AEA}" dt="2023-11-16T14:26:03.347" v="13" actId="478"/>
          <ac:picMkLst>
            <pc:docMk/>
            <pc:sldMk cId="4281471524" sldId="2134958655"/>
            <ac:picMk id="5" creationId="{B6DC9DF2-A34A-6251-9DEF-C03E95784EC0}"/>
          </ac:picMkLst>
        </pc:picChg>
        <pc:picChg chg="add mod">
          <ac:chgData name="Sean Gallagher" userId="577446c3-45ae-4097-b8f0-9d862fa3a0df" providerId="ADAL" clId="{DAFDA841-9028-4C06-AD0D-BD3CBFFB1AEA}" dt="2023-11-16T14:27:32.858" v="22" actId="1076"/>
          <ac:picMkLst>
            <pc:docMk/>
            <pc:sldMk cId="4281471524" sldId="2134958655"/>
            <ac:picMk id="7" creationId="{8CD9A6B2-6DCE-B52D-867E-9F515BD2D776}"/>
          </ac:picMkLst>
        </pc:picChg>
        <pc:picChg chg="del">
          <ac:chgData name="Sean Gallagher" userId="577446c3-45ae-4097-b8f0-9d862fa3a0df" providerId="ADAL" clId="{DAFDA841-9028-4C06-AD0D-BD3CBFFB1AEA}" dt="2023-11-16T14:26:03.973" v="14" actId="478"/>
          <ac:picMkLst>
            <pc:docMk/>
            <pc:sldMk cId="4281471524" sldId="2134958655"/>
            <ac:picMk id="10" creationId="{FF1CA5D2-3F0F-4E39-8E73-66DAA69BC1A7}"/>
          </ac:picMkLst>
        </pc:picChg>
      </pc:sldChg>
      <pc:sldChg chg="modSp mod">
        <pc:chgData name="Sean Gallagher" userId="577446c3-45ae-4097-b8f0-9d862fa3a0df" providerId="ADAL" clId="{DAFDA841-9028-4C06-AD0D-BD3CBFFB1AEA}" dt="2023-11-16T14:25:52.359" v="12" actId="113"/>
        <pc:sldMkLst>
          <pc:docMk/>
          <pc:sldMk cId="1250068653" sldId="2134958656"/>
        </pc:sldMkLst>
        <pc:spChg chg="mod">
          <ac:chgData name="Sean Gallagher" userId="577446c3-45ae-4097-b8f0-9d862fa3a0df" providerId="ADAL" clId="{DAFDA841-9028-4C06-AD0D-BD3CBFFB1AEA}" dt="2023-11-16T14:25:52.359" v="12" actId="113"/>
          <ac:spMkLst>
            <pc:docMk/>
            <pc:sldMk cId="1250068653" sldId="2134958656"/>
            <ac:spMk id="2" creationId="{00000000-0000-0000-0000-000000000000}"/>
          </ac:spMkLst>
        </pc:spChg>
      </pc:sldChg>
      <pc:sldChg chg="del">
        <pc:chgData name="Sean Gallagher" userId="577446c3-45ae-4097-b8f0-9d862fa3a0df" providerId="ADAL" clId="{DAFDA841-9028-4C06-AD0D-BD3CBFFB1AEA}" dt="2023-11-16T14:28:04.556" v="24" actId="2696"/>
        <pc:sldMkLst>
          <pc:docMk/>
          <pc:sldMk cId="343432579" sldId="2134958657"/>
        </pc:sldMkLst>
      </pc:sldChg>
      <pc:sldMasterChg chg="addSp delSp modSp mod">
        <pc:chgData name="Sean Gallagher" userId="577446c3-45ae-4097-b8f0-9d862fa3a0df" providerId="ADAL" clId="{DAFDA841-9028-4C06-AD0D-BD3CBFFB1AEA}" dt="2023-11-16T14:24:19.413" v="6" actId="1076"/>
        <pc:sldMasterMkLst>
          <pc:docMk/>
          <pc:sldMasterMk cId="1070809925" sldId="2147483659"/>
        </pc:sldMasterMkLst>
        <pc:picChg chg="del">
          <ac:chgData name="Sean Gallagher" userId="577446c3-45ae-4097-b8f0-9d862fa3a0df" providerId="ADAL" clId="{DAFDA841-9028-4C06-AD0D-BD3CBFFB1AEA}" dt="2023-11-16T14:24:15.227" v="4" actId="478"/>
          <ac:picMkLst>
            <pc:docMk/>
            <pc:sldMasterMk cId="1070809925" sldId="2147483659"/>
            <ac:picMk id="3" creationId="{91B8ACD5-476B-7D03-6800-A38AD0397A1E}"/>
          </ac:picMkLst>
        </pc:picChg>
        <pc:picChg chg="add mod">
          <ac:chgData name="Sean Gallagher" userId="577446c3-45ae-4097-b8f0-9d862fa3a0df" providerId="ADAL" clId="{DAFDA841-9028-4C06-AD0D-BD3CBFFB1AEA}" dt="2023-11-16T14:24:19.413" v="6" actId="1076"/>
          <ac:picMkLst>
            <pc:docMk/>
            <pc:sldMasterMk cId="1070809925" sldId="2147483659"/>
            <ac:picMk id="4" creationId="{86B9C6DC-7D9A-1CAB-01C5-ADEBD58AD97B}"/>
          </ac:picMkLst>
        </pc:picChg>
      </pc:sldMasterChg>
      <pc:sldMasterChg chg="addSp delSp modSp mod">
        <pc:chgData name="Sean Gallagher" userId="577446c3-45ae-4097-b8f0-9d862fa3a0df" providerId="ADAL" clId="{DAFDA841-9028-4C06-AD0D-BD3CBFFB1AEA}" dt="2023-11-16T14:24:44.328" v="9" actId="1076"/>
        <pc:sldMasterMkLst>
          <pc:docMk/>
          <pc:sldMasterMk cId="1070809925" sldId="2147483692"/>
        </pc:sldMasterMkLst>
        <pc:picChg chg="add mod">
          <ac:chgData name="Sean Gallagher" userId="577446c3-45ae-4097-b8f0-9d862fa3a0df" providerId="ADAL" clId="{DAFDA841-9028-4C06-AD0D-BD3CBFFB1AEA}" dt="2023-11-16T14:24:44.328" v="9" actId="1076"/>
          <ac:picMkLst>
            <pc:docMk/>
            <pc:sldMasterMk cId="1070809925" sldId="2147483692"/>
            <ac:picMk id="2" creationId="{79B93425-7BC3-2C35-A2EE-03F7007D943E}"/>
          </ac:picMkLst>
        </pc:picChg>
        <pc:picChg chg="del">
          <ac:chgData name="Sean Gallagher" userId="577446c3-45ae-4097-b8f0-9d862fa3a0df" providerId="ADAL" clId="{DAFDA841-9028-4C06-AD0D-BD3CBFFB1AEA}" dt="2023-11-16T14:24:37.067" v="7" actId="478"/>
          <ac:picMkLst>
            <pc:docMk/>
            <pc:sldMasterMk cId="1070809925" sldId="2147483692"/>
            <ac:picMk id="3" creationId="{C17D2D5C-E70F-05D9-F55F-B1ADCD95241D}"/>
          </ac:picMkLst>
        </pc:picChg>
      </pc:sldMasterChg>
    </pc:docChg>
  </pc:docChgLst>
  <pc:docChgLst>
    <pc:chgData name="Sean Gallagher" userId="577446c3-45ae-4097-b8f0-9d862fa3a0df" providerId="ADAL" clId="{9530ACC8-2DC6-4010-9AB3-5AD5E9E17FF6}"/>
    <pc:docChg chg="undo custSel addSld delSld modSld sldOrd modMainMaster">
      <pc:chgData name="Sean Gallagher" userId="577446c3-45ae-4097-b8f0-9d862fa3a0df" providerId="ADAL" clId="{9530ACC8-2DC6-4010-9AB3-5AD5E9E17FF6}" dt="2023-11-28T14:59:15.875" v="235" actId="20577"/>
      <pc:docMkLst>
        <pc:docMk/>
      </pc:docMkLst>
      <pc:sldChg chg="add del ord">
        <pc:chgData name="Sean Gallagher" userId="577446c3-45ae-4097-b8f0-9d862fa3a0df" providerId="ADAL" clId="{9530ACC8-2DC6-4010-9AB3-5AD5E9E17FF6}" dt="2023-11-28T14:50:47.386" v="3"/>
        <pc:sldMkLst>
          <pc:docMk/>
          <pc:sldMk cId="1770905082" sldId="269"/>
        </pc:sldMkLst>
      </pc:sldChg>
      <pc:sldChg chg="modSp mod">
        <pc:chgData name="Sean Gallagher" userId="577446c3-45ae-4097-b8f0-9d862fa3a0df" providerId="ADAL" clId="{9530ACC8-2DC6-4010-9AB3-5AD5E9E17FF6}" dt="2023-11-28T14:59:15.875" v="235" actId="20577"/>
        <pc:sldMkLst>
          <pc:docMk/>
          <pc:sldMk cId="3111996064" sldId="2134958649"/>
        </pc:sldMkLst>
        <pc:spChg chg="mod">
          <ac:chgData name="Sean Gallagher" userId="577446c3-45ae-4097-b8f0-9d862fa3a0df" providerId="ADAL" clId="{9530ACC8-2DC6-4010-9AB3-5AD5E9E17FF6}" dt="2023-11-28T14:59:15.875" v="235" actId="20577"/>
          <ac:spMkLst>
            <pc:docMk/>
            <pc:sldMk cId="3111996064" sldId="2134958649"/>
            <ac:spMk id="3" creationId="{AE7567E0-9FB4-E2D0-F57B-56251EA6FA1C}"/>
          </ac:spMkLst>
        </pc:spChg>
      </pc:sldChg>
      <pc:sldChg chg="addSp delSp modSp mod">
        <pc:chgData name="Sean Gallagher" userId="577446c3-45ae-4097-b8f0-9d862fa3a0df" providerId="ADAL" clId="{9530ACC8-2DC6-4010-9AB3-5AD5E9E17FF6}" dt="2023-11-28T14:56:10.341" v="46" actId="1076"/>
        <pc:sldMkLst>
          <pc:docMk/>
          <pc:sldMk cId="4281471524" sldId="2134958655"/>
        </pc:sldMkLst>
        <pc:picChg chg="del">
          <ac:chgData name="Sean Gallagher" userId="577446c3-45ae-4097-b8f0-9d862fa3a0df" providerId="ADAL" clId="{9530ACC8-2DC6-4010-9AB3-5AD5E9E17FF6}" dt="2023-11-28T14:54:38.558" v="19" actId="478"/>
          <ac:picMkLst>
            <pc:docMk/>
            <pc:sldMk cId="4281471524" sldId="2134958655"/>
            <ac:picMk id="3" creationId="{ED02AC07-F3D1-86B8-DC81-70A99996243D}"/>
          </ac:picMkLst>
        </pc:picChg>
        <pc:picChg chg="add mod">
          <ac:chgData name="Sean Gallagher" userId="577446c3-45ae-4097-b8f0-9d862fa3a0df" providerId="ADAL" clId="{9530ACC8-2DC6-4010-9AB3-5AD5E9E17FF6}" dt="2023-11-28T14:55:48.585" v="37" actId="1076"/>
          <ac:picMkLst>
            <pc:docMk/>
            <pc:sldMk cId="4281471524" sldId="2134958655"/>
            <ac:picMk id="5" creationId="{B9E12EA1-AA94-8202-2181-843995F10958}"/>
          </ac:picMkLst>
        </pc:picChg>
        <pc:picChg chg="del">
          <ac:chgData name="Sean Gallagher" userId="577446c3-45ae-4097-b8f0-9d862fa3a0df" providerId="ADAL" clId="{9530ACC8-2DC6-4010-9AB3-5AD5E9E17FF6}" dt="2023-11-28T14:54:39.179" v="20" actId="478"/>
          <ac:picMkLst>
            <pc:docMk/>
            <pc:sldMk cId="4281471524" sldId="2134958655"/>
            <ac:picMk id="7" creationId="{8CD9A6B2-6DCE-B52D-867E-9F515BD2D776}"/>
          </ac:picMkLst>
        </pc:picChg>
        <pc:picChg chg="add mod">
          <ac:chgData name="Sean Gallagher" userId="577446c3-45ae-4097-b8f0-9d862fa3a0df" providerId="ADAL" clId="{9530ACC8-2DC6-4010-9AB3-5AD5E9E17FF6}" dt="2023-11-28T14:55:50.549" v="38" actId="1076"/>
          <ac:picMkLst>
            <pc:docMk/>
            <pc:sldMk cId="4281471524" sldId="2134958655"/>
            <ac:picMk id="8" creationId="{77AF75E9-8743-794D-5E44-1F4C34773734}"/>
          </ac:picMkLst>
        </pc:picChg>
        <pc:picChg chg="add mod">
          <ac:chgData name="Sean Gallagher" userId="577446c3-45ae-4097-b8f0-9d862fa3a0df" providerId="ADAL" clId="{9530ACC8-2DC6-4010-9AB3-5AD5E9E17FF6}" dt="2023-11-28T14:55:55.668" v="41" actId="1076"/>
          <ac:picMkLst>
            <pc:docMk/>
            <pc:sldMk cId="4281471524" sldId="2134958655"/>
            <ac:picMk id="10" creationId="{63D11F7A-DE07-20D9-96AF-583F552F7304}"/>
          </ac:picMkLst>
        </pc:picChg>
        <pc:picChg chg="add mod">
          <ac:chgData name="Sean Gallagher" userId="577446c3-45ae-4097-b8f0-9d862fa3a0df" providerId="ADAL" clId="{9530ACC8-2DC6-4010-9AB3-5AD5E9E17FF6}" dt="2023-11-28T14:56:10.341" v="46" actId="1076"/>
          <ac:picMkLst>
            <pc:docMk/>
            <pc:sldMk cId="4281471524" sldId="2134958655"/>
            <ac:picMk id="12" creationId="{DDC78594-340B-F41F-2625-5EB7230C08D9}"/>
          </ac:picMkLst>
        </pc:picChg>
      </pc:sldChg>
      <pc:sldChg chg="addSp delSp modSp mod">
        <pc:chgData name="Sean Gallagher" userId="577446c3-45ae-4097-b8f0-9d862fa3a0df" providerId="ADAL" clId="{9530ACC8-2DC6-4010-9AB3-5AD5E9E17FF6}" dt="2023-11-28T14:54:23.574" v="18" actId="113"/>
        <pc:sldMkLst>
          <pc:docMk/>
          <pc:sldMk cId="1250068653" sldId="2134958656"/>
        </pc:sldMkLst>
        <pc:spChg chg="mod">
          <ac:chgData name="Sean Gallagher" userId="577446c3-45ae-4097-b8f0-9d862fa3a0df" providerId="ADAL" clId="{9530ACC8-2DC6-4010-9AB3-5AD5E9E17FF6}" dt="2023-11-28T14:54:23.574" v="18" actId="113"/>
          <ac:spMkLst>
            <pc:docMk/>
            <pc:sldMk cId="1250068653" sldId="2134958656"/>
            <ac:spMk id="2" creationId="{00000000-0000-0000-0000-000000000000}"/>
          </ac:spMkLst>
        </pc:spChg>
        <pc:picChg chg="add del">
          <ac:chgData name="Sean Gallagher" userId="577446c3-45ae-4097-b8f0-9d862fa3a0df" providerId="ADAL" clId="{9530ACC8-2DC6-4010-9AB3-5AD5E9E17FF6}" dt="2023-11-28T14:54:06.003" v="12" actId="478"/>
          <ac:picMkLst>
            <pc:docMk/>
            <pc:sldMk cId="1250068653" sldId="2134958656"/>
            <ac:picMk id="5" creationId="{97D53134-939C-3BAC-2272-4B84189D1896}"/>
          </ac:picMkLst>
        </pc:picChg>
      </pc:sldChg>
      <pc:sldMasterChg chg="addSp delSp modSp mod">
        <pc:chgData name="Sean Gallagher" userId="577446c3-45ae-4097-b8f0-9d862fa3a0df" providerId="ADAL" clId="{9530ACC8-2DC6-4010-9AB3-5AD5E9E17FF6}" dt="2023-11-28T14:51:35.112" v="8" actId="1076"/>
        <pc:sldMasterMkLst>
          <pc:docMk/>
          <pc:sldMasterMk cId="1070809925" sldId="2147483692"/>
        </pc:sldMasterMkLst>
        <pc:picChg chg="del">
          <ac:chgData name="Sean Gallagher" userId="577446c3-45ae-4097-b8f0-9d862fa3a0df" providerId="ADAL" clId="{9530ACC8-2DC6-4010-9AB3-5AD5E9E17FF6}" dt="2023-11-28T14:51:25.637" v="4" actId="478"/>
          <ac:picMkLst>
            <pc:docMk/>
            <pc:sldMasterMk cId="1070809925" sldId="2147483692"/>
            <ac:picMk id="2" creationId="{79B93425-7BC3-2C35-A2EE-03F7007D943E}"/>
          </ac:picMkLst>
        </pc:picChg>
        <pc:picChg chg="add mod">
          <ac:chgData name="Sean Gallagher" userId="577446c3-45ae-4097-b8f0-9d862fa3a0df" providerId="ADAL" clId="{9530ACC8-2DC6-4010-9AB3-5AD5E9E17FF6}" dt="2023-11-28T14:51:35.112" v="8" actId="1076"/>
          <ac:picMkLst>
            <pc:docMk/>
            <pc:sldMasterMk cId="1070809925" sldId="2147483692"/>
            <ac:picMk id="4" creationId="{52CCD6C4-9F58-3616-2E9B-9119F46CD5E5}"/>
          </ac:picMkLst>
        </pc:picChg>
      </pc:sldMasterChg>
    </pc:docChg>
  </pc:docChgLst>
  <pc:docChgLst>
    <pc:chgData name="Sean Gallagher" userId="577446c3-45ae-4097-b8f0-9d862fa3a0df" providerId="ADAL" clId="{ACC44D45-7AAF-4F89-AE4D-9E5BDA7FB0C9}"/>
    <pc:docChg chg="custSel addSld delSld modSld sldOrd modMainMaster">
      <pc:chgData name="Sean Gallagher" userId="577446c3-45ae-4097-b8f0-9d862fa3a0df" providerId="ADAL" clId="{ACC44D45-7AAF-4F89-AE4D-9E5BDA7FB0C9}" dt="2023-11-30T15:15:15.114" v="118" actId="1076"/>
      <pc:docMkLst>
        <pc:docMk/>
      </pc:docMkLst>
      <pc:sldChg chg="add del ord">
        <pc:chgData name="Sean Gallagher" userId="577446c3-45ae-4097-b8f0-9d862fa3a0df" providerId="ADAL" clId="{ACC44D45-7AAF-4F89-AE4D-9E5BDA7FB0C9}" dt="2023-11-30T14:40:46.572" v="3"/>
        <pc:sldMkLst>
          <pc:docMk/>
          <pc:sldMk cId="1770905082" sldId="269"/>
        </pc:sldMkLst>
      </pc:sldChg>
      <pc:sldChg chg="modSp mod">
        <pc:chgData name="Sean Gallagher" userId="577446c3-45ae-4097-b8f0-9d862fa3a0df" providerId="ADAL" clId="{ACC44D45-7AAF-4F89-AE4D-9E5BDA7FB0C9}" dt="2023-11-30T15:13:15.778" v="107" actId="20577"/>
        <pc:sldMkLst>
          <pc:docMk/>
          <pc:sldMk cId="3111996064" sldId="2134958649"/>
        </pc:sldMkLst>
        <pc:spChg chg="mod">
          <ac:chgData name="Sean Gallagher" userId="577446c3-45ae-4097-b8f0-9d862fa3a0df" providerId="ADAL" clId="{ACC44D45-7AAF-4F89-AE4D-9E5BDA7FB0C9}" dt="2023-11-30T15:13:15.778" v="107" actId="20577"/>
          <ac:spMkLst>
            <pc:docMk/>
            <pc:sldMk cId="3111996064" sldId="2134958649"/>
            <ac:spMk id="3" creationId="{AE7567E0-9FB4-E2D0-F57B-56251EA6FA1C}"/>
          </ac:spMkLst>
        </pc:spChg>
      </pc:sldChg>
      <pc:sldChg chg="modSp mod">
        <pc:chgData name="Sean Gallagher" userId="577446c3-45ae-4097-b8f0-9d862fa3a0df" providerId="ADAL" clId="{ACC44D45-7AAF-4F89-AE4D-9E5BDA7FB0C9}" dt="2023-11-30T15:15:15.114" v="118" actId="1076"/>
        <pc:sldMkLst>
          <pc:docMk/>
          <pc:sldMk cId="548871033" sldId="2134958650"/>
        </pc:sldMkLst>
        <pc:picChg chg="mod">
          <ac:chgData name="Sean Gallagher" userId="577446c3-45ae-4097-b8f0-9d862fa3a0df" providerId="ADAL" clId="{ACC44D45-7AAF-4F89-AE4D-9E5BDA7FB0C9}" dt="2023-11-30T15:15:15.114" v="118" actId="1076"/>
          <ac:picMkLst>
            <pc:docMk/>
            <pc:sldMk cId="548871033" sldId="2134958650"/>
            <ac:picMk id="5" creationId="{B7E43BC3-672D-24DC-CC75-0B51AD1CD7C1}"/>
          </ac:picMkLst>
        </pc:picChg>
      </pc:sldChg>
      <pc:sldChg chg="addSp delSp modSp mod">
        <pc:chgData name="Sean Gallagher" userId="577446c3-45ae-4097-b8f0-9d862fa3a0df" providerId="ADAL" clId="{ACC44D45-7AAF-4F89-AE4D-9E5BDA7FB0C9}" dt="2023-11-30T14:59:30.605" v="23" actId="1076"/>
        <pc:sldMkLst>
          <pc:docMk/>
          <pc:sldMk cId="4281471524" sldId="2134958655"/>
        </pc:sldMkLst>
        <pc:picChg chg="add mod">
          <ac:chgData name="Sean Gallagher" userId="577446c3-45ae-4097-b8f0-9d862fa3a0df" providerId="ADAL" clId="{ACC44D45-7AAF-4F89-AE4D-9E5BDA7FB0C9}" dt="2023-11-30T14:59:30.605" v="23" actId="1076"/>
          <ac:picMkLst>
            <pc:docMk/>
            <pc:sldMk cId="4281471524" sldId="2134958655"/>
            <ac:picMk id="3" creationId="{68693916-6A76-8EAB-BCA1-29D906795EE4}"/>
          </ac:picMkLst>
        </pc:picChg>
        <pc:picChg chg="del">
          <ac:chgData name="Sean Gallagher" userId="577446c3-45ae-4097-b8f0-9d862fa3a0df" providerId="ADAL" clId="{ACC44D45-7AAF-4F89-AE4D-9E5BDA7FB0C9}" dt="2023-11-30T14:53:05.804" v="7" actId="478"/>
          <ac:picMkLst>
            <pc:docMk/>
            <pc:sldMk cId="4281471524" sldId="2134958655"/>
            <ac:picMk id="5" creationId="{B9E12EA1-AA94-8202-2181-843995F10958}"/>
          </ac:picMkLst>
        </pc:picChg>
        <pc:picChg chg="add mod">
          <ac:chgData name="Sean Gallagher" userId="577446c3-45ae-4097-b8f0-9d862fa3a0df" providerId="ADAL" clId="{ACC44D45-7AAF-4F89-AE4D-9E5BDA7FB0C9}" dt="2023-11-30T14:59:22.471" v="22" actId="1076"/>
          <ac:picMkLst>
            <pc:docMk/>
            <pc:sldMk cId="4281471524" sldId="2134958655"/>
            <ac:picMk id="7" creationId="{5F418658-5493-A8A1-F75E-D85E2C5FFE8D}"/>
          </ac:picMkLst>
        </pc:picChg>
        <pc:picChg chg="mod">
          <ac:chgData name="Sean Gallagher" userId="577446c3-45ae-4097-b8f0-9d862fa3a0df" providerId="ADAL" clId="{ACC44D45-7AAF-4F89-AE4D-9E5BDA7FB0C9}" dt="2023-11-30T14:59:19.328" v="21" actId="1076"/>
          <ac:picMkLst>
            <pc:docMk/>
            <pc:sldMk cId="4281471524" sldId="2134958655"/>
            <ac:picMk id="8" creationId="{77AF75E9-8743-794D-5E44-1F4C34773734}"/>
          </ac:picMkLst>
        </pc:picChg>
        <pc:picChg chg="del">
          <ac:chgData name="Sean Gallagher" userId="577446c3-45ae-4097-b8f0-9d862fa3a0df" providerId="ADAL" clId="{ACC44D45-7AAF-4F89-AE4D-9E5BDA7FB0C9}" dt="2023-11-30T14:53:06.239" v="8" actId="478"/>
          <ac:picMkLst>
            <pc:docMk/>
            <pc:sldMk cId="4281471524" sldId="2134958655"/>
            <ac:picMk id="12" creationId="{DDC78594-340B-F41F-2625-5EB7230C08D9}"/>
          </ac:picMkLst>
        </pc:picChg>
      </pc:sldChg>
      <pc:sldChg chg="modSp mod">
        <pc:chgData name="Sean Gallagher" userId="577446c3-45ae-4097-b8f0-9d862fa3a0df" providerId="ADAL" clId="{ACC44D45-7AAF-4F89-AE4D-9E5BDA7FB0C9}" dt="2023-11-30T14:51:57.433" v="6" actId="113"/>
        <pc:sldMkLst>
          <pc:docMk/>
          <pc:sldMk cId="1250068653" sldId="2134958656"/>
        </pc:sldMkLst>
        <pc:spChg chg="mod">
          <ac:chgData name="Sean Gallagher" userId="577446c3-45ae-4097-b8f0-9d862fa3a0df" providerId="ADAL" clId="{ACC44D45-7AAF-4F89-AE4D-9E5BDA7FB0C9}" dt="2023-11-30T14:51:57.433" v="6" actId="113"/>
          <ac:spMkLst>
            <pc:docMk/>
            <pc:sldMk cId="1250068653" sldId="2134958656"/>
            <ac:spMk id="2" creationId="{00000000-0000-0000-0000-000000000000}"/>
          </ac:spMkLst>
        </pc:spChg>
      </pc:sldChg>
      <pc:sldMasterChg chg="addSp delSp modSp mod">
        <pc:chgData name="Sean Gallagher" userId="577446c3-45ae-4097-b8f0-9d862fa3a0df" providerId="ADAL" clId="{ACC44D45-7AAF-4F89-AE4D-9E5BDA7FB0C9}" dt="2023-11-30T15:14:49.902" v="115" actId="1076"/>
        <pc:sldMasterMkLst>
          <pc:docMk/>
          <pc:sldMasterMk cId="1070809925" sldId="2147483692"/>
        </pc:sldMasterMkLst>
        <pc:picChg chg="add mod">
          <ac:chgData name="Sean Gallagher" userId="577446c3-45ae-4097-b8f0-9d862fa3a0df" providerId="ADAL" clId="{ACC44D45-7AAF-4F89-AE4D-9E5BDA7FB0C9}" dt="2023-11-30T15:14:49.902" v="115" actId="1076"/>
          <ac:picMkLst>
            <pc:docMk/>
            <pc:sldMasterMk cId="1070809925" sldId="2147483692"/>
            <ac:picMk id="3" creationId="{C10087DA-64A1-8C98-2319-2B5DF551EDB3}"/>
          </ac:picMkLst>
        </pc:picChg>
        <pc:picChg chg="del">
          <ac:chgData name="Sean Gallagher" userId="577446c3-45ae-4097-b8f0-9d862fa3a0df" providerId="ADAL" clId="{ACC44D45-7AAF-4F89-AE4D-9E5BDA7FB0C9}" dt="2023-11-30T15:14:30.341" v="108" actId="478"/>
          <ac:picMkLst>
            <pc:docMk/>
            <pc:sldMasterMk cId="1070809925" sldId="2147483692"/>
            <ac:picMk id="4" creationId="{52CCD6C4-9F58-3616-2E9B-9119F46CD5E5}"/>
          </ac:picMkLst>
        </pc:pic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071E41-BA49-904F-ADCF-FB790347D335}" type="doc">
      <dgm:prSet loTypeId="urn:microsoft.com/office/officeart/2005/8/layout/chevron1" loCatId="" qsTypeId="urn:microsoft.com/office/officeart/2005/8/quickstyle/simple1" qsCatId="simple" csTypeId="urn:microsoft.com/office/officeart/2005/8/colors/colorful5" csCatId="colorful" phldr="1"/>
      <dgm:spPr/>
      <dgm:t>
        <a:bodyPr/>
        <a:lstStyle/>
        <a:p>
          <a:endParaRPr lang="en-US"/>
        </a:p>
      </dgm:t>
    </dgm:pt>
    <dgm:pt modelId="{D6E2A255-AB1B-4943-AAE4-AB4ADA694FC3}">
      <dgm:prSet phldrT="[Text]" custT="1"/>
      <dgm:spPr/>
      <dgm:t>
        <a:bodyPr/>
        <a:lstStyle/>
        <a:p>
          <a:r>
            <a:rPr lang="en-US" sz="800" b="1" u="sng" dirty="0">
              <a:solidFill>
                <a:srgbClr val="FF0000"/>
              </a:solidFill>
            </a:rPr>
            <a:t>2011</a:t>
          </a:r>
        </a:p>
        <a:p>
          <a:r>
            <a:rPr lang="en-US" sz="800" dirty="0" err="1">
              <a:solidFill>
                <a:srgbClr val="FF0000"/>
              </a:solidFill>
            </a:rPr>
            <a:t>Ruxolitinib</a:t>
          </a:r>
          <a:endParaRPr lang="en-US" sz="800" dirty="0">
            <a:solidFill>
              <a:srgbClr val="FF0000"/>
            </a:solidFill>
          </a:endParaRPr>
        </a:p>
        <a:p>
          <a:r>
            <a:rPr lang="en-US" sz="800" dirty="0">
              <a:solidFill>
                <a:srgbClr val="FF0000"/>
              </a:solidFill>
            </a:rPr>
            <a:t>(JAK1&amp;JAK2)</a:t>
          </a:r>
        </a:p>
      </dgm:t>
    </dgm:pt>
    <dgm:pt modelId="{174AE85E-05DB-5E45-926D-65CDCF3C9157}" type="parTrans" cxnId="{A1C67306-F777-9241-AD69-09C12A95AEA5}">
      <dgm:prSet/>
      <dgm:spPr/>
      <dgm:t>
        <a:bodyPr/>
        <a:lstStyle/>
        <a:p>
          <a:endParaRPr lang="en-US"/>
        </a:p>
      </dgm:t>
    </dgm:pt>
    <dgm:pt modelId="{A69E69C1-9C51-0242-BC69-9A2FAD12B218}" type="sibTrans" cxnId="{A1C67306-F777-9241-AD69-09C12A95AEA5}">
      <dgm:prSet/>
      <dgm:spPr/>
      <dgm:t>
        <a:bodyPr/>
        <a:lstStyle/>
        <a:p>
          <a:endParaRPr lang="en-US"/>
        </a:p>
      </dgm:t>
    </dgm:pt>
    <dgm:pt modelId="{4D1AF0BC-4B63-9B49-8E88-5A5E9F34991C}">
      <dgm:prSet phldrT="[Text]" custT="1"/>
      <dgm:spPr/>
      <dgm:t>
        <a:bodyPr/>
        <a:lstStyle/>
        <a:p>
          <a:r>
            <a:rPr lang="en-US" sz="800" b="1" u="sng" dirty="0">
              <a:solidFill>
                <a:srgbClr val="FF0000"/>
              </a:solidFill>
            </a:rPr>
            <a:t>2019</a:t>
          </a:r>
        </a:p>
        <a:p>
          <a:r>
            <a:rPr lang="en-US" sz="800" dirty="0" err="1">
              <a:solidFill>
                <a:srgbClr val="FF0000"/>
              </a:solidFill>
            </a:rPr>
            <a:t>Fedratinib</a:t>
          </a:r>
          <a:r>
            <a:rPr lang="en-US" sz="800" dirty="0">
              <a:solidFill>
                <a:srgbClr val="FF0000"/>
              </a:solidFill>
            </a:rPr>
            <a:t> </a:t>
          </a:r>
        </a:p>
        <a:p>
          <a:r>
            <a:rPr lang="en-US" sz="800" dirty="0">
              <a:solidFill>
                <a:srgbClr val="FF0000"/>
              </a:solidFill>
            </a:rPr>
            <a:t>(JAK1, JAK2, FLT3, BRD4)</a:t>
          </a:r>
        </a:p>
      </dgm:t>
    </dgm:pt>
    <dgm:pt modelId="{3BAB3500-A909-BC4C-AEA0-0523C8C2D5EA}" type="parTrans" cxnId="{2C90A4F0-4104-194C-90BE-BE96E27305BC}">
      <dgm:prSet/>
      <dgm:spPr/>
      <dgm:t>
        <a:bodyPr/>
        <a:lstStyle/>
        <a:p>
          <a:endParaRPr lang="en-US"/>
        </a:p>
      </dgm:t>
    </dgm:pt>
    <dgm:pt modelId="{84151141-694F-604D-86C5-4087FE100CAF}" type="sibTrans" cxnId="{2C90A4F0-4104-194C-90BE-BE96E27305BC}">
      <dgm:prSet/>
      <dgm:spPr/>
      <dgm:t>
        <a:bodyPr/>
        <a:lstStyle/>
        <a:p>
          <a:endParaRPr lang="en-US"/>
        </a:p>
      </dgm:t>
    </dgm:pt>
    <dgm:pt modelId="{151ED9C8-DA5E-D84E-B429-4AC1792768E7}">
      <dgm:prSet phldrT="[Text]" custT="1"/>
      <dgm:spPr/>
      <dgm:t>
        <a:bodyPr/>
        <a:lstStyle/>
        <a:p>
          <a:r>
            <a:rPr lang="en-US" sz="800" b="1" u="sng" dirty="0">
              <a:solidFill>
                <a:srgbClr val="FF0000"/>
              </a:solidFill>
            </a:rPr>
            <a:t>2022</a:t>
          </a:r>
        </a:p>
        <a:p>
          <a:r>
            <a:rPr lang="en-US" sz="800" b="0" u="none" dirty="0" err="1">
              <a:solidFill>
                <a:srgbClr val="FF0000"/>
              </a:solidFill>
            </a:rPr>
            <a:t>Pacritinib</a:t>
          </a:r>
          <a:endParaRPr lang="en-US" sz="800" b="0" u="none" dirty="0">
            <a:solidFill>
              <a:srgbClr val="FF0000"/>
            </a:solidFill>
          </a:endParaRPr>
        </a:p>
        <a:p>
          <a:r>
            <a:rPr lang="en-US" sz="800" b="0" u="none" dirty="0">
              <a:solidFill>
                <a:srgbClr val="FF0000"/>
              </a:solidFill>
            </a:rPr>
            <a:t>(JAK1, JAK2, IRAK4, ACVR1)</a:t>
          </a:r>
        </a:p>
      </dgm:t>
    </dgm:pt>
    <dgm:pt modelId="{65B9E12A-822E-494D-9C17-6C522C8A3920}" type="parTrans" cxnId="{262536E2-B090-3D4C-B0B2-1A2D9B840E7E}">
      <dgm:prSet/>
      <dgm:spPr/>
      <dgm:t>
        <a:bodyPr/>
        <a:lstStyle/>
        <a:p>
          <a:endParaRPr lang="en-US"/>
        </a:p>
      </dgm:t>
    </dgm:pt>
    <dgm:pt modelId="{E63681CE-3D17-534D-BAAE-AB4CB5703464}" type="sibTrans" cxnId="{262536E2-B090-3D4C-B0B2-1A2D9B840E7E}">
      <dgm:prSet/>
      <dgm:spPr/>
      <dgm:t>
        <a:bodyPr/>
        <a:lstStyle/>
        <a:p>
          <a:endParaRPr lang="en-US"/>
        </a:p>
      </dgm:t>
    </dgm:pt>
    <dgm:pt modelId="{E244BE83-F09E-2B45-B199-6ABC66C90973}">
      <dgm:prSet custT="1"/>
      <dgm:spPr/>
      <dgm:t>
        <a:bodyPr/>
        <a:lstStyle/>
        <a:p>
          <a:r>
            <a:rPr lang="en-US" sz="800" b="1" u="sng" dirty="0">
              <a:solidFill>
                <a:srgbClr val="FF0000"/>
              </a:solidFill>
            </a:rPr>
            <a:t>2023</a:t>
          </a:r>
        </a:p>
        <a:p>
          <a:r>
            <a:rPr lang="en-US" sz="800" dirty="0" err="1">
              <a:solidFill>
                <a:srgbClr val="FF0000"/>
              </a:solidFill>
            </a:rPr>
            <a:t>Momelotnib</a:t>
          </a:r>
          <a:endParaRPr lang="en-US" sz="800" dirty="0">
            <a:solidFill>
              <a:srgbClr val="FF0000"/>
            </a:solidFill>
          </a:endParaRPr>
        </a:p>
        <a:p>
          <a:r>
            <a:rPr lang="en-US" sz="800" dirty="0">
              <a:solidFill>
                <a:srgbClr val="FF0000"/>
              </a:solidFill>
            </a:rPr>
            <a:t>(JAK1, JAK2, ACVR1)</a:t>
          </a:r>
        </a:p>
      </dgm:t>
    </dgm:pt>
    <dgm:pt modelId="{46527840-16A4-0444-8E71-9749827B54FB}" type="parTrans" cxnId="{8A55CD20-8490-5146-B6E3-A857B262A028}">
      <dgm:prSet/>
      <dgm:spPr/>
      <dgm:t>
        <a:bodyPr/>
        <a:lstStyle/>
        <a:p>
          <a:endParaRPr lang="en-US"/>
        </a:p>
      </dgm:t>
    </dgm:pt>
    <dgm:pt modelId="{4473F20E-9942-9047-AAF0-2D6072D2C996}" type="sibTrans" cxnId="{8A55CD20-8490-5146-B6E3-A857B262A028}">
      <dgm:prSet/>
      <dgm:spPr/>
      <dgm:t>
        <a:bodyPr/>
        <a:lstStyle/>
        <a:p>
          <a:endParaRPr lang="en-US"/>
        </a:p>
      </dgm:t>
    </dgm:pt>
    <dgm:pt modelId="{842473E6-5E45-DA43-BF0C-FD21A7A6C467}" type="pres">
      <dgm:prSet presAssocID="{57071E41-BA49-904F-ADCF-FB790347D335}" presName="Name0" presStyleCnt="0">
        <dgm:presLayoutVars>
          <dgm:dir/>
          <dgm:animLvl val="lvl"/>
          <dgm:resizeHandles val="exact"/>
        </dgm:presLayoutVars>
      </dgm:prSet>
      <dgm:spPr/>
    </dgm:pt>
    <dgm:pt modelId="{0D1E7EE0-9FFE-B74E-ACEB-93D31F54B137}" type="pres">
      <dgm:prSet presAssocID="{D6E2A255-AB1B-4943-AAE4-AB4ADA694FC3}" presName="parTxOnly" presStyleLbl="node1" presStyleIdx="0" presStyleCnt="4">
        <dgm:presLayoutVars>
          <dgm:chMax val="0"/>
          <dgm:chPref val="0"/>
          <dgm:bulletEnabled val="1"/>
        </dgm:presLayoutVars>
      </dgm:prSet>
      <dgm:spPr/>
    </dgm:pt>
    <dgm:pt modelId="{CFF68DE4-F76A-C84E-9A2B-2175E11D872E}" type="pres">
      <dgm:prSet presAssocID="{A69E69C1-9C51-0242-BC69-9A2FAD12B218}" presName="parTxOnlySpace" presStyleCnt="0"/>
      <dgm:spPr/>
    </dgm:pt>
    <dgm:pt modelId="{34C509DF-C71A-C04E-9AD2-78828681A306}" type="pres">
      <dgm:prSet presAssocID="{4D1AF0BC-4B63-9B49-8E88-5A5E9F34991C}" presName="parTxOnly" presStyleLbl="node1" presStyleIdx="1" presStyleCnt="4">
        <dgm:presLayoutVars>
          <dgm:chMax val="0"/>
          <dgm:chPref val="0"/>
          <dgm:bulletEnabled val="1"/>
        </dgm:presLayoutVars>
      </dgm:prSet>
      <dgm:spPr/>
    </dgm:pt>
    <dgm:pt modelId="{7C119793-BFC6-2D44-9452-E3C8AB609F04}" type="pres">
      <dgm:prSet presAssocID="{84151141-694F-604D-86C5-4087FE100CAF}" presName="parTxOnlySpace" presStyleCnt="0"/>
      <dgm:spPr/>
    </dgm:pt>
    <dgm:pt modelId="{80F6A1DC-AAAA-CF48-8543-A273F685D422}" type="pres">
      <dgm:prSet presAssocID="{151ED9C8-DA5E-D84E-B429-4AC1792768E7}" presName="parTxOnly" presStyleLbl="node1" presStyleIdx="2" presStyleCnt="4">
        <dgm:presLayoutVars>
          <dgm:chMax val="0"/>
          <dgm:chPref val="0"/>
          <dgm:bulletEnabled val="1"/>
        </dgm:presLayoutVars>
      </dgm:prSet>
      <dgm:spPr/>
    </dgm:pt>
    <dgm:pt modelId="{3F3E2B60-8DF4-8549-BA33-12B7194AF69B}" type="pres">
      <dgm:prSet presAssocID="{E63681CE-3D17-534D-BAAE-AB4CB5703464}" presName="parTxOnlySpace" presStyleCnt="0"/>
      <dgm:spPr/>
    </dgm:pt>
    <dgm:pt modelId="{61D467FC-B4BA-8044-A05C-5F6257F18F73}" type="pres">
      <dgm:prSet presAssocID="{E244BE83-F09E-2B45-B199-6ABC66C90973}" presName="parTxOnly" presStyleLbl="node1" presStyleIdx="3" presStyleCnt="4">
        <dgm:presLayoutVars>
          <dgm:chMax val="0"/>
          <dgm:chPref val="0"/>
          <dgm:bulletEnabled val="1"/>
        </dgm:presLayoutVars>
      </dgm:prSet>
      <dgm:spPr/>
    </dgm:pt>
  </dgm:ptLst>
  <dgm:cxnLst>
    <dgm:cxn modelId="{A1C67306-F777-9241-AD69-09C12A95AEA5}" srcId="{57071E41-BA49-904F-ADCF-FB790347D335}" destId="{D6E2A255-AB1B-4943-AAE4-AB4ADA694FC3}" srcOrd="0" destOrd="0" parTransId="{174AE85E-05DB-5E45-926D-65CDCF3C9157}" sibTransId="{A69E69C1-9C51-0242-BC69-9A2FAD12B218}"/>
    <dgm:cxn modelId="{4210D707-79C6-544E-B29C-078E24D47A24}" type="presOf" srcId="{D6E2A255-AB1B-4943-AAE4-AB4ADA694FC3}" destId="{0D1E7EE0-9FFE-B74E-ACEB-93D31F54B137}" srcOrd="0" destOrd="0" presId="urn:microsoft.com/office/officeart/2005/8/layout/chevron1"/>
    <dgm:cxn modelId="{E8A79111-CB52-0A4C-821C-0BCA23D47827}" type="presOf" srcId="{E244BE83-F09E-2B45-B199-6ABC66C90973}" destId="{61D467FC-B4BA-8044-A05C-5F6257F18F73}" srcOrd="0" destOrd="0" presId="urn:microsoft.com/office/officeart/2005/8/layout/chevron1"/>
    <dgm:cxn modelId="{8A55CD20-8490-5146-B6E3-A857B262A028}" srcId="{57071E41-BA49-904F-ADCF-FB790347D335}" destId="{E244BE83-F09E-2B45-B199-6ABC66C90973}" srcOrd="3" destOrd="0" parTransId="{46527840-16A4-0444-8E71-9749827B54FB}" sibTransId="{4473F20E-9942-9047-AAF0-2D6072D2C996}"/>
    <dgm:cxn modelId="{95667126-7C20-024F-990D-9B8A4CBABE3E}" type="presOf" srcId="{151ED9C8-DA5E-D84E-B429-4AC1792768E7}" destId="{80F6A1DC-AAAA-CF48-8543-A273F685D422}" srcOrd="0" destOrd="0" presId="urn:microsoft.com/office/officeart/2005/8/layout/chevron1"/>
    <dgm:cxn modelId="{2F46E22C-9E7F-CF4C-A6BF-841D0B61FA56}" type="presOf" srcId="{4D1AF0BC-4B63-9B49-8E88-5A5E9F34991C}" destId="{34C509DF-C71A-C04E-9AD2-78828681A306}" srcOrd="0" destOrd="0" presId="urn:microsoft.com/office/officeart/2005/8/layout/chevron1"/>
    <dgm:cxn modelId="{E7B44E57-10BC-F940-BDB6-2C2468EB693E}" type="presOf" srcId="{57071E41-BA49-904F-ADCF-FB790347D335}" destId="{842473E6-5E45-DA43-BF0C-FD21A7A6C467}" srcOrd="0" destOrd="0" presId="urn:microsoft.com/office/officeart/2005/8/layout/chevron1"/>
    <dgm:cxn modelId="{262536E2-B090-3D4C-B0B2-1A2D9B840E7E}" srcId="{57071E41-BA49-904F-ADCF-FB790347D335}" destId="{151ED9C8-DA5E-D84E-B429-4AC1792768E7}" srcOrd="2" destOrd="0" parTransId="{65B9E12A-822E-494D-9C17-6C522C8A3920}" sibTransId="{E63681CE-3D17-534D-BAAE-AB4CB5703464}"/>
    <dgm:cxn modelId="{2C90A4F0-4104-194C-90BE-BE96E27305BC}" srcId="{57071E41-BA49-904F-ADCF-FB790347D335}" destId="{4D1AF0BC-4B63-9B49-8E88-5A5E9F34991C}" srcOrd="1" destOrd="0" parTransId="{3BAB3500-A909-BC4C-AEA0-0523C8C2D5EA}" sibTransId="{84151141-694F-604D-86C5-4087FE100CAF}"/>
    <dgm:cxn modelId="{5A6AF8B9-CB26-BA48-AA8E-ECBD7305A9BE}" type="presParOf" srcId="{842473E6-5E45-DA43-BF0C-FD21A7A6C467}" destId="{0D1E7EE0-9FFE-B74E-ACEB-93D31F54B137}" srcOrd="0" destOrd="0" presId="urn:microsoft.com/office/officeart/2005/8/layout/chevron1"/>
    <dgm:cxn modelId="{95F7FCF9-BFD6-544D-9E17-27F04DFEDDD9}" type="presParOf" srcId="{842473E6-5E45-DA43-BF0C-FD21A7A6C467}" destId="{CFF68DE4-F76A-C84E-9A2B-2175E11D872E}" srcOrd="1" destOrd="0" presId="urn:microsoft.com/office/officeart/2005/8/layout/chevron1"/>
    <dgm:cxn modelId="{BC002A05-896C-8B4B-A053-9066F912B1EE}" type="presParOf" srcId="{842473E6-5E45-DA43-BF0C-FD21A7A6C467}" destId="{34C509DF-C71A-C04E-9AD2-78828681A306}" srcOrd="2" destOrd="0" presId="urn:microsoft.com/office/officeart/2005/8/layout/chevron1"/>
    <dgm:cxn modelId="{D5B02C07-8D65-B744-8C61-9262B8C4AF55}" type="presParOf" srcId="{842473E6-5E45-DA43-BF0C-FD21A7A6C467}" destId="{7C119793-BFC6-2D44-9452-E3C8AB609F04}" srcOrd="3" destOrd="0" presId="urn:microsoft.com/office/officeart/2005/8/layout/chevron1"/>
    <dgm:cxn modelId="{AD2A0AF5-3CF3-044E-A1E7-BC7FB94BDD17}" type="presParOf" srcId="{842473E6-5E45-DA43-BF0C-FD21A7A6C467}" destId="{80F6A1DC-AAAA-CF48-8543-A273F685D422}" srcOrd="4" destOrd="0" presId="urn:microsoft.com/office/officeart/2005/8/layout/chevron1"/>
    <dgm:cxn modelId="{D05D1767-1401-F941-B146-617750F6AAAE}" type="presParOf" srcId="{842473E6-5E45-DA43-BF0C-FD21A7A6C467}" destId="{3F3E2B60-8DF4-8549-BA33-12B7194AF69B}" srcOrd="5" destOrd="0" presId="urn:microsoft.com/office/officeart/2005/8/layout/chevron1"/>
    <dgm:cxn modelId="{34EE14A1-139B-DD4B-A95A-FE5E80400D83}" type="presParOf" srcId="{842473E6-5E45-DA43-BF0C-FD21A7A6C467}" destId="{61D467FC-B4BA-8044-A05C-5F6257F18F73}"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9D09B43E-68D4-F04E-AE61-2235179FEE59}" type="doc">
      <dgm:prSet loTypeId="urn:microsoft.com/office/officeart/2005/8/layout/hierarchy2" loCatId="" qsTypeId="urn:microsoft.com/office/officeart/2005/8/quickstyle/simple1" qsCatId="simple" csTypeId="urn:microsoft.com/office/officeart/2005/8/colors/accent1_2" csCatId="accent1" phldr="1"/>
      <dgm:spPr/>
      <dgm:t>
        <a:bodyPr/>
        <a:lstStyle/>
        <a:p>
          <a:endParaRPr lang="en-US"/>
        </a:p>
      </dgm:t>
    </dgm:pt>
    <dgm:pt modelId="{F97B648B-4022-7643-B5EF-0F436239A4C9}">
      <dgm:prSet phldrT="[Text]" custT="1"/>
      <dgm:spPr/>
      <dgm:t>
        <a:bodyPr/>
        <a:lstStyle/>
        <a:p>
          <a:pPr>
            <a:buFont typeface="Arial" panose="020B0604020202020204" pitchFamily="34" charset="0"/>
            <a:buChar char="•"/>
          </a:pPr>
          <a:r>
            <a:rPr lang="en-US" sz="1600" b="1" i="0" dirty="0">
              <a:solidFill>
                <a:srgbClr val="1A1A1A"/>
              </a:solidFill>
              <a:effectLst/>
              <a:latin typeface="acumin-pro"/>
            </a:rPr>
            <a:t>Intervention:</a:t>
          </a:r>
        </a:p>
        <a:p>
          <a:pPr>
            <a:buFont typeface="Arial" panose="020B0604020202020204" pitchFamily="34" charset="0"/>
            <a:buChar char="•"/>
          </a:pPr>
          <a:r>
            <a:rPr lang="en-US" sz="1200" b="0" i="0" dirty="0" err="1">
              <a:solidFill>
                <a:srgbClr val="1A1A1A"/>
              </a:solidFill>
              <a:effectLst/>
              <a:latin typeface="acumin-pro"/>
            </a:rPr>
            <a:t>rhTPO</a:t>
          </a:r>
          <a:r>
            <a:rPr lang="en-US" sz="1200" b="0" i="0" dirty="0">
              <a:solidFill>
                <a:srgbClr val="1A1A1A"/>
              </a:solidFill>
              <a:effectLst/>
              <a:latin typeface="acumin-pro"/>
            </a:rPr>
            <a:t> initial dose: 150 U/kg </a:t>
          </a:r>
          <a:r>
            <a:rPr lang="en-US" sz="1200" b="0" i="0" dirty="0" err="1">
              <a:solidFill>
                <a:srgbClr val="1A1A1A"/>
              </a:solidFill>
              <a:effectLst/>
              <a:latin typeface="acumin-pro"/>
            </a:rPr>
            <a:t>subQ</a:t>
          </a:r>
          <a:r>
            <a:rPr lang="en-US" sz="1200" b="0" i="0" dirty="0">
              <a:solidFill>
                <a:srgbClr val="1A1A1A"/>
              </a:solidFill>
              <a:effectLst/>
              <a:latin typeface="acumin-pro"/>
            </a:rPr>
            <a:t> QD for 28 days and IVIg 400 mg/kg per day for 5 days</a:t>
          </a:r>
          <a:endParaRPr lang="en-US" sz="1200" dirty="0"/>
        </a:p>
      </dgm:t>
    </dgm:pt>
    <dgm:pt modelId="{F7B7C9DC-5683-9E41-B7E8-4B7AE56EE307}" type="parTrans" cxnId="{A7C4F51D-9ACC-B84A-B4D2-8F93E3527BAC}">
      <dgm:prSet/>
      <dgm:spPr/>
      <dgm:t>
        <a:bodyPr/>
        <a:lstStyle/>
        <a:p>
          <a:endParaRPr lang="en-US"/>
        </a:p>
      </dgm:t>
    </dgm:pt>
    <dgm:pt modelId="{617BDB92-0FCD-8A4A-9DF0-F2F8A8B7D742}" type="sibTrans" cxnId="{A7C4F51D-9ACC-B84A-B4D2-8F93E3527BAC}">
      <dgm:prSet/>
      <dgm:spPr/>
      <dgm:t>
        <a:bodyPr/>
        <a:lstStyle/>
        <a:p>
          <a:endParaRPr lang="en-US"/>
        </a:p>
      </dgm:t>
    </dgm:pt>
    <dgm:pt modelId="{D4EF32B8-1521-404E-BFF2-CA2BC17785F9}">
      <dgm:prSet phldrT="[Text]"/>
      <dgm:spPr/>
      <dgm:t>
        <a:bodyPr/>
        <a:lstStyle/>
        <a:p>
          <a:r>
            <a:rPr lang="en-US" dirty="0">
              <a:solidFill>
                <a:srgbClr val="002E51"/>
              </a:solidFill>
            </a:rPr>
            <a:t>Platelets 30-50K</a:t>
          </a:r>
        </a:p>
      </dgm:t>
    </dgm:pt>
    <dgm:pt modelId="{CAEDD577-D122-B246-B9E7-47D83F5B7407}" type="parTrans" cxnId="{EB253E96-92AA-B247-A0E9-A3361FA7316B}">
      <dgm:prSet/>
      <dgm:spPr/>
      <dgm:t>
        <a:bodyPr/>
        <a:lstStyle/>
        <a:p>
          <a:endParaRPr lang="en-US"/>
        </a:p>
      </dgm:t>
    </dgm:pt>
    <dgm:pt modelId="{6B526312-A672-7C45-9B36-19E29FC65465}" type="sibTrans" cxnId="{EB253E96-92AA-B247-A0E9-A3361FA7316B}">
      <dgm:prSet/>
      <dgm:spPr/>
      <dgm:t>
        <a:bodyPr/>
        <a:lstStyle/>
        <a:p>
          <a:endParaRPr lang="en-US"/>
        </a:p>
      </dgm:t>
    </dgm:pt>
    <dgm:pt modelId="{B8643478-4DD3-6F4C-A1A9-ADA35A44114C}">
      <dgm:prSet phldrT="[Text]"/>
      <dgm:spPr/>
      <dgm:t>
        <a:bodyPr/>
        <a:lstStyle/>
        <a:p>
          <a:r>
            <a:rPr lang="en-US" dirty="0">
              <a:solidFill>
                <a:srgbClr val="002E51"/>
              </a:solidFill>
            </a:rPr>
            <a:t>Combination repeated</a:t>
          </a:r>
          <a:endParaRPr lang="en-US" dirty="0"/>
        </a:p>
      </dgm:t>
    </dgm:pt>
    <dgm:pt modelId="{F1B82085-7DA0-6A4C-A5C8-A3A8CD987B61}" type="parTrans" cxnId="{BF935CF2-5314-C043-81D8-1294AC38613A}">
      <dgm:prSet/>
      <dgm:spPr/>
      <dgm:t>
        <a:bodyPr/>
        <a:lstStyle/>
        <a:p>
          <a:endParaRPr lang="en-US"/>
        </a:p>
      </dgm:t>
    </dgm:pt>
    <dgm:pt modelId="{5DD62DEB-EDD8-474A-983C-4F4DB7121CD4}" type="sibTrans" cxnId="{BF935CF2-5314-C043-81D8-1294AC38613A}">
      <dgm:prSet/>
      <dgm:spPr/>
      <dgm:t>
        <a:bodyPr/>
        <a:lstStyle/>
        <a:p>
          <a:endParaRPr lang="en-US"/>
        </a:p>
      </dgm:t>
    </dgm:pt>
    <dgm:pt modelId="{55AB98CF-0276-0A48-BE30-FD6D57110B3E}">
      <dgm:prSet phldrT="[Text]"/>
      <dgm:spPr/>
      <dgm:t>
        <a:bodyPr/>
        <a:lstStyle/>
        <a:p>
          <a:pPr>
            <a:buFont typeface="Arial" panose="020B0604020202020204" pitchFamily="34" charset="0"/>
            <a:buChar char="•"/>
          </a:pPr>
          <a:r>
            <a:rPr lang="en-US" b="0" i="0" dirty="0">
              <a:solidFill>
                <a:srgbClr val="1A1A1A"/>
              </a:solidFill>
              <a:effectLst/>
              <a:latin typeface="acumin-pro"/>
            </a:rPr>
            <a:t>platelet counts exceeded 100 × 10^9/L. </a:t>
          </a:r>
          <a:endParaRPr lang="en-US" dirty="0"/>
        </a:p>
      </dgm:t>
    </dgm:pt>
    <dgm:pt modelId="{485A9876-E585-FA4C-A53F-7CA23089A0C5}" type="parTrans" cxnId="{E507823D-53B1-3740-95C5-B6B63C929A49}">
      <dgm:prSet/>
      <dgm:spPr/>
      <dgm:t>
        <a:bodyPr/>
        <a:lstStyle/>
        <a:p>
          <a:endParaRPr lang="en-US"/>
        </a:p>
      </dgm:t>
    </dgm:pt>
    <dgm:pt modelId="{BE5B19D5-FEA3-5D47-836F-3E5865E07FF8}" type="sibTrans" cxnId="{E507823D-53B1-3740-95C5-B6B63C929A49}">
      <dgm:prSet/>
      <dgm:spPr/>
      <dgm:t>
        <a:bodyPr/>
        <a:lstStyle/>
        <a:p>
          <a:endParaRPr lang="en-US"/>
        </a:p>
      </dgm:t>
    </dgm:pt>
    <dgm:pt modelId="{A543B296-41EA-214B-92BB-1F7CED583259}">
      <dgm:prSet phldrT="[Text]"/>
      <dgm:spPr/>
      <dgm:t>
        <a:bodyPr/>
        <a:lstStyle/>
        <a:p>
          <a:r>
            <a:rPr lang="en-US" dirty="0">
              <a:solidFill>
                <a:srgbClr val="002E51"/>
              </a:solidFill>
            </a:rPr>
            <a:t>Treatment discontinued</a:t>
          </a:r>
        </a:p>
      </dgm:t>
    </dgm:pt>
    <dgm:pt modelId="{A744D5F2-F8DD-AB48-A2E6-FE8476A2D5EF}" type="parTrans" cxnId="{C4306799-AE7A-9D4F-AFB5-ECE894225885}">
      <dgm:prSet/>
      <dgm:spPr/>
      <dgm:t>
        <a:bodyPr/>
        <a:lstStyle/>
        <a:p>
          <a:endParaRPr lang="en-US"/>
        </a:p>
      </dgm:t>
    </dgm:pt>
    <dgm:pt modelId="{4859D430-879E-8B47-B467-D071CDDB5FD0}" type="sibTrans" cxnId="{C4306799-AE7A-9D4F-AFB5-ECE894225885}">
      <dgm:prSet/>
      <dgm:spPr/>
      <dgm:t>
        <a:bodyPr/>
        <a:lstStyle/>
        <a:p>
          <a:endParaRPr lang="en-US"/>
        </a:p>
      </dgm:t>
    </dgm:pt>
    <dgm:pt modelId="{0C03E0F4-B00F-9548-86CC-A536D75818AE}">
      <dgm:prSet phldrT="[Text]"/>
      <dgm:spPr/>
      <dgm:t>
        <a:bodyPr/>
        <a:lstStyle/>
        <a:p>
          <a:pPr>
            <a:buFont typeface="Arial" panose="020B0604020202020204" pitchFamily="34" charset="0"/>
            <a:buChar char="•"/>
          </a:pPr>
          <a:r>
            <a:rPr lang="en-US" b="0" i="0" dirty="0">
              <a:solidFill>
                <a:srgbClr val="1A1A1A"/>
              </a:solidFill>
              <a:effectLst/>
              <a:latin typeface="acumin-pro"/>
            </a:rPr>
            <a:t>Platelet count 50-100 × 10^9/L</a:t>
          </a:r>
          <a:endParaRPr lang="en-US" dirty="0"/>
        </a:p>
      </dgm:t>
    </dgm:pt>
    <dgm:pt modelId="{647CC6F4-2552-CE4E-8C12-7BE5C273EDDB}" type="sibTrans" cxnId="{4927060E-7366-E44B-A155-0588D4A569CB}">
      <dgm:prSet/>
      <dgm:spPr/>
      <dgm:t>
        <a:bodyPr/>
        <a:lstStyle/>
        <a:p>
          <a:endParaRPr lang="en-US"/>
        </a:p>
      </dgm:t>
    </dgm:pt>
    <dgm:pt modelId="{4AC282DF-5E7A-F74F-95CD-07B2FB57EA40}" type="parTrans" cxnId="{4927060E-7366-E44B-A155-0588D4A569CB}">
      <dgm:prSet/>
      <dgm:spPr/>
      <dgm:t>
        <a:bodyPr/>
        <a:lstStyle/>
        <a:p>
          <a:endParaRPr lang="en-US"/>
        </a:p>
      </dgm:t>
    </dgm:pt>
    <dgm:pt modelId="{EC1278CC-1180-AD48-B5CB-DB13A338B415}">
      <dgm:prSet phldrT="[Text]"/>
      <dgm:spPr/>
      <dgm:t>
        <a:bodyPr/>
        <a:lstStyle/>
        <a:p>
          <a:r>
            <a:rPr lang="en-US" dirty="0">
              <a:solidFill>
                <a:srgbClr val="1A1A1A"/>
              </a:solidFill>
              <a:latin typeface="acumin-pro"/>
            </a:rPr>
            <a:t>M</a:t>
          </a:r>
          <a:r>
            <a:rPr lang="en-US" b="0" i="0" dirty="0">
              <a:solidFill>
                <a:srgbClr val="1A1A1A"/>
              </a:solidFill>
              <a:effectLst/>
              <a:latin typeface="acumin-pro"/>
            </a:rPr>
            <a:t>aintenance therapy:150 U/kg per day </a:t>
          </a:r>
          <a:endParaRPr lang="en-US" dirty="0"/>
        </a:p>
      </dgm:t>
    </dgm:pt>
    <dgm:pt modelId="{CA17E9DB-8700-E24D-8352-0E47B82480FB}" type="parTrans" cxnId="{FFA35A79-26D1-374D-BE28-FBEB5D36D708}">
      <dgm:prSet/>
      <dgm:spPr/>
      <dgm:t>
        <a:bodyPr/>
        <a:lstStyle/>
        <a:p>
          <a:endParaRPr lang="en-US"/>
        </a:p>
      </dgm:t>
    </dgm:pt>
    <dgm:pt modelId="{625DE51D-D048-0B46-99B1-AC3A797D072A}" type="sibTrans" cxnId="{FFA35A79-26D1-374D-BE28-FBEB5D36D708}">
      <dgm:prSet/>
      <dgm:spPr/>
      <dgm:t>
        <a:bodyPr/>
        <a:lstStyle/>
        <a:p>
          <a:endParaRPr lang="en-US"/>
        </a:p>
      </dgm:t>
    </dgm:pt>
    <dgm:pt modelId="{F4330B6B-2C93-8642-B0C1-EFF7159A5D08}">
      <dgm:prSet phldrT="[Text]"/>
      <dgm:spPr/>
      <dgm:t>
        <a:bodyPr/>
        <a:lstStyle/>
        <a:p>
          <a:r>
            <a:rPr lang="en-US" b="0" i="0" dirty="0">
              <a:solidFill>
                <a:srgbClr val="1A1A1A"/>
              </a:solidFill>
              <a:effectLst/>
              <a:latin typeface="acumin-pro"/>
            </a:rPr>
            <a:t>If did not achieve a count of 30 × 10^9/L within 4 weeks</a:t>
          </a:r>
          <a:endParaRPr lang="en-US" dirty="0"/>
        </a:p>
      </dgm:t>
    </dgm:pt>
    <dgm:pt modelId="{EDBAA374-F3A5-7841-9441-496F1CE296AA}" type="parTrans" cxnId="{584B2AD2-22AC-2842-807D-ED16E9E9B1B1}">
      <dgm:prSet/>
      <dgm:spPr/>
      <dgm:t>
        <a:bodyPr/>
        <a:lstStyle/>
        <a:p>
          <a:endParaRPr lang="en-US"/>
        </a:p>
      </dgm:t>
    </dgm:pt>
    <dgm:pt modelId="{500053D3-CD81-5E48-851B-6AC43AEE351D}" type="sibTrans" cxnId="{584B2AD2-22AC-2842-807D-ED16E9E9B1B1}">
      <dgm:prSet/>
      <dgm:spPr/>
      <dgm:t>
        <a:bodyPr/>
        <a:lstStyle/>
        <a:p>
          <a:endParaRPr lang="en-US"/>
        </a:p>
      </dgm:t>
    </dgm:pt>
    <dgm:pt modelId="{0DFB980B-19D4-7549-A87C-1A87DB0D230A}">
      <dgm:prSet phldrT="[Text]"/>
      <dgm:spPr/>
      <dgm:t>
        <a:bodyPr/>
        <a:lstStyle/>
        <a:p>
          <a:r>
            <a:rPr lang="en-US" b="0" i="0" dirty="0">
              <a:solidFill>
                <a:srgbClr val="1A1A1A"/>
              </a:solidFill>
              <a:effectLst/>
              <a:latin typeface="acumin-pro"/>
            </a:rPr>
            <a:t>Treatment was discontinued </a:t>
          </a:r>
          <a:endParaRPr lang="en-US" dirty="0"/>
        </a:p>
      </dgm:t>
    </dgm:pt>
    <dgm:pt modelId="{F6E70185-E2DD-1948-A6F4-02943F6350A3}" type="parTrans" cxnId="{11703BD9-0F60-9444-8E24-71997999E1B2}">
      <dgm:prSet/>
      <dgm:spPr/>
      <dgm:t>
        <a:bodyPr/>
        <a:lstStyle/>
        <a:p>
          <a:endParaRPr lang="en-US"/>
        </a:p>
      </dgm:t>
    </dgm:pt>
    <dgm:pt modelId="{8CA2812A-1B2F-464C-A644-303204991CF4}" type="sibTrans" cxnId="{11703BD9-0F60-9444-8E24-71997999E1B2}">
      <dgm:prSet/>
      <dgm:spPr/>
      <dgm:t>
        <a:bodyPr/>
        <a:lstStyle/>
        <a:p>
          <a:endParaRPr lang="en-US"/>
        </a:p>
      </dgm:t>
    </dgm:pt>
    <dgm:pt modelId="{425ADE06-AC1F-D642-9EF1-58105BE0C852}" type="pres">
      <dgm:prSet presAssocID="{9D09B43E-68D4-F04E-AE61-2235179FEE59}" presName="diagram" presStyleCnt="0">
        <dgm:presLayoutVars>
          <dgm:chPref val="1"/>
          <dgm:dir/>
          <dgm:animOne val="branch"/>
          <dgm:animLvl val="lvl"/>
          <dgm:resizeHandles val="exact"/>
        </dgm:presLayoutVars>
      </dgm:prSet>
      <dgm:spPr/>
    </dgm:pt>
    <dgm:pt modelId="{AEFA9873-661E-8F4F-9D6F-F082FF5AAFD8}" type="pres">
      <dgm:prSet presAssocID="{F97B648B-4022-7643-B5EF-0F436239A4C9}" presName="root1" presStyleCnt="0"/>
      <dgm:spPr/>
    </dgm:pt>
    <dgm:pt modelId="{9B0C3A11-1893-6D41-AAF7-97E70B0E94EB}" type="pres">
      <dgm:prSet presAssocID="{F97B648B-4022-7643-B5EF-0F436239A4C9}" presName="LevelOneTextNode" presStyleLbl="node0" presStyleIdx="0" presStyleCnt="1" custScaleX="175265" custScaleY="166816">
        <dgm:presLayoutVars>
          <dgm:chPref val="3"/>
        </dgm:presLayoutVars>
      </dgm:prSet>
      <dgm:spPr/>
    </dgm:pt>
    <dgm:pt modelId="{9152E8DD-8F8D-4140-A15E-47FB864FF065}" type="pres">
      <dgm:prSet presAssocID="{F97B648B-4022-7643-B5EF-0F436239A4C9}" presName="level2hierChild" presStyleCnt="0"/>
      <dgm:spPr/>
    </dgm:pt>
    <dgm:pt modelId="{8A8FF166-71FB-724A-A1FA-D789225D232F}" type="pres">
      <dgm:prSet presAssocID="{CAEDD577-D122-B246-B9E7-47D83F5B7407}" presName="conn2-1" presStyleLbl="parChTrans1D2" presStyleIdx="0" presStyleCnt="4"/>
      <dgm:spPr/>
    </dgm:pt>
    <dgm:pt modelId="{536FD940-9E9F-7A4B-AD36-C401B24333D5}" type="pres">
      <dgm:prSet presAssocID="{CAEDD577-D122-B246-B9E7-47D83F5B7407}" presName="connTx" presStyleLbl="parChTrans1D2" presStyleIdx="0" presStyleCnt="4"/>
      <dgm:spPr/>
    </dgm:pt>
    <dgm:pt modelId="{03D904A8-9ED8-0F41-8408-F204D53A8AC5}" type="pres">
      <dgm:prSet presAssocID="{D4EF32B8-1521-404E-BFF2-CA2BC17785F9}" presName="root2" presStyleCnt="0"/>
      <dgm:spPr/>
    </dgm:pt>
    <dgm:pt modelId="{ADBF99F2-3EDD-7943-BC68-A6CC383981D6}" type="pres">
      <dgm:prSet presAssocID="{D4EF32B8-1521-404E-BFF2-CA2BC17785F9}" presName="LevelTwoTextNode" presStyleLbl="node2" presStyleIdx="0" presStyleCnt="4">
        <dgm:presLayoutVars>
          <dgm:chPref val="3"/>
        </dgm:presLayoutVars>
      </dgm:prSet>
      <dgm:spPr/>
    </dgm:pt>
    <dgm:pt modelId="{5ED07A6E-4A93-DC49-8E93-923FEAE89126}" type="pres">
      <dgm:prSet presAssocID="{D4EF32B8-1521-404E-BFF2-CA2BC17785F9}" presName="level3hierChild" presStyleCnt="0"/>
      <dgm:spPr/>
    </dgm:pt>
    <dgm:pt modelId="{747747B7-CAC5-DC47-B5D0-E436D630AB90}" type="pres">
      <dgm:prSet presAssocID="{F1B82085-7DA0-6A4C-A5C8-A3A8CD987B61}" presName="conn2-1" presStyleLbl="parChTrans1D3" presStyleIdx="0" presStyleCnt="4"/>
      <dgm:spPr/>
    </dgm:pt>
    <dgm:pt modelId="{EEBD7236-4D45-284A-B995-41C452FC8E37}" type="pres">
      <dgm:prSet presAssocID="{F1B82085-7DA0-6A4C-A5C8-A3A8CD987B61}" presName="connTx" presStyleLbl="parChTrans1D3" presStyleIdx="0" presStyleCnt="4"/>
      <dgm:spPr/>
    </dgm:pt>
    <dgm:pt modelId="{5165AB27-6811-6A43-BBB8-1C34FD8E6F14}" type="pres">
      <dgm:prSet presAssocID="{B8643478-4DD3-6F4C-A1A9-ADA35A44114C}" presName="root2" presStyleCnt="0"/>
      <dgm:spPr/>
    </dgm:pt>
    <dgm:pt modelId="{D75FA2F3-F441-6145-9A32-EE6B1F703DC3}" type="pres">
      <dgm:prSet presAssocID="{B8643478-4DD3-6F4C-A1A9-ADA35A44114C}" presName="LevelTwoTextNode" presStyleLbl="node3" presStyleIdx="0" presStyleCnt="4">
        <dgm:presLayoutVars>
          <dgm:chPref val="3"/>
        </dgm:presLayoutVars>
      </dgm:prSet>
      <dgm:spPr/>
    </dgm:pt>
    <dgm:pt modelId="{1CE08A50-6125-754F-A4ED-E968932BA861}" type="pres">
      <dgm:prSet presAssocID="{B8643478-4DD3-6F4C-A1A9-ADA35A44114C}" presName="level3hierChild" presStyleCnt="0"/>
      <dgm:spPr/>
    </dgm:pt>
    <dgm:pt modelId="{5C4EDFEB-4666-A648-BEA9-F608CBF068CD}" type="pres">
      <dgm:prSet presAssocID="{4AC282DF-5E7A-F74F-95CD-07B2FB57EA40}" presName="conn2-1" presStyleLbl="parChTrans1D2" presStyleIdx="1" presStyleCnt="4"/>
      <dgm:spPr/>
    </dgm:pt>
    <dgm:pt modelId="{44C18B66-40A9-3D4C-AEC4-5FC9C3572DCD}" type="pres">
      <dgm:prSet presAssocID="{4AC282DF-5E7A-F74F-95CD-07B2FB57EA40}" presName="connTx" presStyleLbl="parChTrans1D2" presStyleIdx="1" presStyleCnt="4"/>
      <dgm:spPr/>
    </dgm:pt>
    <dgm:pt modelId="{78BB90F1-6331-A940-95CC-B22BAE23CD86}" type="pres">
      <dgm:prSet presAssocID="{0C03E0F4-B00F-9548-86CC-A536D75818AE}" presName="root2" presStyleCnt="0"/>
      <dgm:spPr/>
    </dgm:pt>
    <dgm:pt modelId="{5332628C-7CCC-6246-9512-BC6B2273792E}" type="pres">
      <dgm:prSet presAssocID="{0C03E0F4-B00F-9548-86CC-A536D75818AE}" presName="LevelTwoTextNode" presStyleLbl="node2" presStyleIdx="1" presStyleCnt="4">
        <dgm:presLayoutVars>
          <dgm:chPref val="3"/>
        </dgm:presLayoutVars>
      </dgm:prSet>
      <dgm:spPr/>
    </dgm:pt>
    <dgm:pt modelId="{54D518CA-69C4-E941-B22C-3BC995101CC1}" type="pres">
      <dgm:prSet presAssocID="{0C03E0F4-B00F-9548-86CC-A536D75818AE}" presName="level3hierChild" presStyleCnt="0"/>
      <dgm:spPr/>
    </dgm:pt>
    <dgm:pt modelId="{6CB467AD-33BC-7A4F-BD72-212E8F0E9421}" type="pres">
      <dgm:prSet presAssocID="{CA17E9DB-8700-E24D-8352-0E47B82480FB}" presName="conn2-1" presStyleLbl="parChTrans1D3" presStyleIdx="1" presStyleCnt="4"/>
      <dgm:spPr/>
    </dgm:pt>
    <dgm:pt modelId="{48AEF0D3-4C13-D345-9F92-DB5C43598DB6}" type="pres">
      <dgm:prSet presAssocID="{CA17E9DB-8700-E24D-8352-0E47B82480FB}" presName="connTx" presStyleLbl="parChTrans1D3" presStyleIdx="1" presStyleCnt="4"/>
      <dgm:spPr/>
    </dgm:pt>
    <dgm:pt modelId="{8C9EAD48-EFD6-3543-9F13-52FA7FA450B4}" type="pres">
      <dgm:prSet presAssocID="{EC1278CC-1180-AD48-B5CB-DB13A338B415}" presName="root2" presStyleCnt="0"/>
      <dgm:spPr/>
    </dgm:pt>
    <dgm:pt modelId="{DB69DC45-BEF7-7D49-8DC0-EDAD899F235E}" type="pres">
      <dgm:prSet presAssocID="{EC1278CC-1180-AD48-B5CB-DB13A338B415}" presName="LevelTwoTextNode" presStyleLbl="node3" presStyleIdx="1" presStyleCnt="4">
        <dgm:presLayoutVars>
          <dgm:chPref val="3"/>
        </dgm:presLayoutVars>
      </dgm:prSet>
      <dgm:spPr/>
    </dgm:pt>
    <dgm:pt modelId="{D7FD392F-BCEC-E447-989C-9621EE0382BB}" type="pres">
      <dgm:prSet presAssocID="{EC1278CC-1180-AD48-B5CB-DB13A338B415}" presName="level3hierChild" presStyleCnt="0"/>
      <dgm:spPr/>
    </dgm:pt>
    <dgm:pt modelId="{CAEA4A74-1120-9E43-95A6-89DC1D2767D1}" type="pres">
      <dgm:prSet presAssocID="{485A9876-E585-FA4C-A53F-7CA23089A0C5}" presName="conn2-1" presStyleLbl="parChTrans1D2" presStyleIdx="2" presStyleCnt="4"/>
      <dgm:spPr/>
    </dgm:pt>
    <dgm:pt modelId="{90B557FF-FE58-AE46-BC5C-91AC53199AF2}" type="pres">
      <dgm:prSet presAssocID="{485A9876-E585-FA4C-A53F-7CA23089A0C5}" presName="connTx" presStyleLbl="parChTrans1D2" presStyleIdx="2" presStyleCnt="4"/>
      <dgm:spPr/>
    </dgm:pt>
    <dgm:pt modelId="{5958C386-4BF9-F14F-AD07-ACA56553CF0B}" type="pres">
      <dgm:prSet presAssocID="{55AB98CF-0276-0A48-BE30-FD6D57110B3E}" presName="root2" presStyleCnt="0"/>
      <dgm:spPr/>
    </dgm:pt>
    <dgm:pt modelId="{E85E4E9B-C874-824D-B09A-48D1CE599BBE}" type="pres">
      <dgm:prSet presAssocID="{55AB98CF-0276-0A48-BE30-FD6D57110B3E}" presName="LevelTwoTextNode" presStyleLbl="node2" presStyleIdx="2" presStyleCnt="4">
        <dgm:presLayoutVars>
          <dgm:chPref val="3"/>
        </dgm:presLayoutVars>
      </dgm:prSet>
      <dgm:spPr/>
    </dgm:pt>
    <dgm:pt modelId="{CC9F1828-5228-2C41-A5AC-C37EFEC25260}" type="pres">
      <dgm:prSet presAssocID="{55AB98CF-0276-0A48-BE30-FD6D57110B3E}" presName="level3hierChild" presStyleCnt="0"/>
      <dgm:spPr/>
    </dgm:pt>
    <dgm:pt modelId="{A6831B23-4593-9A44-8D1B-E8D05CD19971}" type="pres">
      <dgm:prSet presAssocID="{F6E70185-E2DD-1948-A6F4-02943F6350A3}" presName="conn2-1" presStyleLbl="parChTrans1D3" presStyleIdx="2" presStyleCnt="4"/>
      <dgm:spPr/>
    </dgm:pt>
    <dgm:pt modelId="{29B40D10-35AB-D841-91BB-C7A8E7180B0F}" type="pres">
      <dgm:prSet presAssocID="{F6E70185-E2DD-1948-A6F4-02943F6350A3}" presName="connTx" presStyleLbl="parChTrans1D3" presStyleIdx="2" presStyleCnt="4"/>
      <dgm:spPr/>
    </dgm:pt>
    <dgm:pt modelId="{5A65C6E8-9D6A-A340-895B-737D6503340F}" type="pres">
      <dgm:prSet presAssocID="{0DFB980B-19D4-7549-A87C-1A87DB0D230A}" presName="root2" presStyleCnt="0"/>
      <dgm:spPr/>
    </dgm:pt>
    <dgm:pt modelId="{90A4AC62-D58A-5742-835B-9C8E28E5F2DC}" type="pres">
      <dgm:prSet presAssocID="{0DFB980B-19D4-7549-A87C-1A87DB0D230A}" presName="LevelTwoTextNode" presStyleLbl="node3" presStyleIdx="2" presStyleCnt="4">
        <dgm:presLayoutVars>
          <dgm:chPref val="3"/>
        </dgm:presLayoutVars>
      </dgm:prSet>
      <dgm:spPr/>
    </dgm:pt>
    <dgm:pt modelId="{EBA8D35D-365A-7949-AC76-C8172B0F78FD}" type="pres">
      <dgm:prSet presAssocID="{0DFB980B-19D4-7549-A87C-1A87DB0D230A}" presName="level3hierChild" presStyleCnt="0"/>
      <dgm:spPr/>
    </dgm:pt>
    <dgm:pt modelId="{5197F8AA-E41D-5B49-8F08-9D6EC5A38FF4}" type="pres">
      <dgm:prSet presAssocID="{EDBAA374-F3A5-7841-9441-496F1CE296AA}" presName="conn2-1" presStyleLbl="parChTrans1D2" presStyleIdx="3" presStyleCnt="4"/>
      <dgm:spPr/>
    </dgm:pt>
    <dgm:pt modelId="{2BD14EEA-8935-DA40-8512-8080BBF32D9E}" type="pres">
      <dgm:prSet presAssocID="{EDBAA374-F3A5-7841-9441-496F1CE296AA}" presName="connTx" presStyleLbl="parChTrans1D2" presStyleIdx="3" presStyleCnt="4"/>
      <dgm:spPr/>
    </dgm:pt>
    <dgm:pt modelId="{24E687FD-10D6-D445-8B26-22603E892579}" type="pres">
      <dgm:prSet presAssocID="{F4330B6B-2C93-8642-B0C1-EFF7159A5D08}" presName="root2" presStyleCnt="0"/>
      <dgm:spPr/>
    </dgm:pt>
    <dgm:pt modelId="{6CCBDE27-08B1-6E44-ABB8-BEDE7E967DAC}" type="pres">
      <dgm:prSet presAssocID="{F4330B6B-2C93-8642-B0C1-EFF7159A5D08}" presName="LevelTwoTextNode" presStyleLbl="node2" presStyleIdx="3" presStyleCnt="4">
        <dgm:presLayoutVars>
          <dgm:chPref val="3"/>
        </dgm:presLayoutVars>
      </dgm:prSet>
      <dgm:spPr/>
    </dgm:pt>
    <dgm:pt modelId="{995AC362-A6D5-B146-9D33-B167B4135A54}" type="pres">
      <dgm:prSet presAssocID="{F4330B6B-2C93-8642-B0C1-EFF7159A5D08}" presName="level3hierChild" presStyleCnt="0"/>
      <dgm:spPr/>
    </dgm:pt>
    <dgm:pt modelId="{4BC50177-72E6-0548-8A77-792335E1288E}" type="pres">
      <dgm:prSet presAssocID="{A744D5F2-F8DD-AB48-A2E6-FE8476A2D5EF}" presName="conn2-1" presStyleLbl="parChTrans1D3" presStyleIdx="3" presStyleCnt="4"/>
      <dgm:spPr/>
    </dgm:pt>
    <dgm:pt modelId="{901A168E-E884-EA48-A8FA-B7B2E7A822D3}" type="pres">
      <dgm:prSet presAssocID="{A744D5F2-F8DD-AB48-A2E6-FE8476A2D5EF}" presName="connTx" presStyleLbl="parChTrans1D3" presStyleIdx="3" presStyleCnt="4"/>
      <dgm:spPr/>
    </dgm:pt>
    <dgm:pt modelId="{7705802C-B22D-3B4C-8E8F-0C05BF749F4E}" type="pres">
      <dgm:prSet presAssocID="{A543B296-41EA-214B-92BB-1F7CED583259}" presName="root2" presStyleCnt="0"/>
      <dgm:spPr/>
    </dgm:pt>
    <dgm:pt modelId="{D6D84E6E-9A7B-9C47-90B7-5DCBF81BB86D}" type="pres">
      <dgm:prSet presAssocID="{A543B296-41EA-214B-92BB-1F7CED583259}" presName="LevelTwoTextNode" presStyleLbl="node3" presStyleIdx="3" presStyleCnt="4">
        <dgm:presLayoutVars>
          <dgm:chPref val="3"/>
        </dgm:presLayoutVars>
      </dgm:prSet>
      <dgm:spPr/>
    </dgm:pt>
    <dgm:pt modelId="{6F6B665B-604B-2F43-B2D6-95250BF5FC26}" type="pres">
      <dgm:prSet presAssocID="{A543B296-41EA-214B-92BB-1F7CED583259}" presName="level3hierChild" presStyleCnt="0"/>
      <dgm:spPr/>
    </dgm:pt>
  </dgm:ptLst>
  <dgm:cxnLst>
    <dgm:cxn modelId="{4927060E-7366-E44B-A155-0588D4A569CB}" srcId="{F97B648B-4022-7643-B5EF-0F436239A4C9}" destId="{0C03E0F4-B00F-9548-86CC-A536D75818AE}" srcOrd="1" destOrd="0" parTransId="{4AC282DF-5E7A-F74F-95CD-07B2FB57EA40}" sibTransId="{647CC6F4-2552-CE4E-8C12-7BE5C273EDDB}"/>
    <dgm:cxn modelId="{6D565411-03BE-634B-A4AB-111E1E116149}" type="presOf" srcId="{F97B648B-4022-7643-B5EF-0F436239A4C9}" destId="{9B0C3A11-1893-6D41-AAF7-97E70B0E94EB}" srcOrd="0" destOrd="0" presId="urn:microsoft.com/office/officeart/2005/8/layout/hierarchy2"/>
    <dgm:cxn modelId="{936CB31C-400C-3F43-B51C-78B8FBCAB151}" type="presOf" srcId="{A543B296-41EA-214B-92BB-1F7CED583259}" destId="{D6D84E6E-9A7B-9C47-90B7-5DCBF81BB86D}" srcOrd="0" destOrd="0" presId="urn:microsoft.com/office/officeart/2005/8/layout/hierarchy2"/>
    <dgm:cxn modelId="{A7C4F51D-9ACC-B84A-B4D2-8F93E3527BAC}" srcId="{9D09B43E-68D4-F04E-AE61-2235179FEE59}" destId="{F97B648B-4022-7643-B5EF-0F436239A4C9}" srcOrd="0" destOrd="0" parTransId="{F7B7C9DC-5683-9E41-B7E8-4B7AE56EE307}" sibTransId="{617BDB92-0FCD-8A4A-9DF0-F2F8A8B7D742}"/>
    <dgm:cxn modelId="{34FF2432-A0BB-3046-940F-27DE774E520E}" type="presOf" srcId="{EDBAA374-F3A5-7841-9441-496F1CE296AA}" destId="{2BD14EEA-8935-DA40-8512-8080BBF32D9E}" srcOrd="1" destOrd="0" presId="urn:microsoft.com/office/officeart/2005/8/layout/hierarchy2"/>
    <dgm:cxn modelId="{A4591A38-ECEF-EE4A-81D4-2567142C1AF1}" type="presOf" srcId="{F1B82085-7DA0-6A4C-A5C8-A3A8CD987B61}" destId="{EEBD7236-4D45-284A-B995-41C452FC8E37}" srcOrd="1" destOrd="0" presId="urn:microsoft.com/office/officeart/2005/8/layout/hierarchy2"/>
    <dgm:cxn modelId="{E507823D-53B1-3740-95C5-B6B63C929A49}" srcId="{F97B648B-4022-7643-B5EF-0F436239A4C9}" destId="{55AB98CF-0276-0A48-BE30-FD6D57110B3E}" srcOrd="2" destOrd="0" parTransId="{485A9876-E585-FA4C-A53F-7CA23089A0C5}" sibTransId="{BE5B19D5-FEA3-5D47-836F-3E5865E07FF8}"/>
    <dgm:cxn modelId="{150E8242-D123-844D-9187-D190FCDCF6A9}" type="presOf" srcId="{CAEDD577-D122-B246-B9E7-47D83F5B7407}" destId="{8A8FF166-71FB-724A-A1FA-D789225D232F}" srcOrd="0" destOrd="0" presId="urn:microsoft.com/office/officeart/2005/8/layout/hierarchy2"/>
    <dgm:cxn modelId="{0B1B1C45-AC19-5844-A0AD-1E1A2FED4798}" type="presOf" srcId="{A744D5F2-F8DD-AB48-A2E6-FE8476A2D5EF}" destId="{4BC50177-72E6-0548-8A77-792335E1288E}" srcOrd="0" destOrd="0" presId="urn:microsoft.com/office/officeart/2005/8/layout/hierarchy2"/>
    <dgm:cxn modelId="{15F8A466-2A76-2449-A966-21D836CFDE48}" type="presOf" srcId="{D4EF32B8-1521-404E-BFF2-CA2BC17785F9}" destId="{ADBF99F2-3EDD-7943-BC68-A6CC383981D6}" srcOrd="0" destOrd="0" presId="urn:microsoft.com/office/officeart/2005/8/layout/hierarchy2"/>
    <dgm:cxn modelId="{6DD9C26E-0A88-0946-9C16-FBE5907994E8}" type="presOf" srcId="{A744D5F2-F8DD-AB48-A2E6-FE8476A2D5EF}" destId="{901A168E-E884-EA48-A8FA-B7B2E7A822D3}" srcOrd="1" destOrd="0" presId="urn:microsoft.com/office/officeart/2005/8/layout/hierarchy2"/>
    <dgm:cxn modelId="{AF38E550-0E48-6D47-A533-A428CF66331A}" type="presOf" srcId="{CAEDD577-D122-B246-B9E7-47D83F5B7407}" destId="{536FD940-9E9F-7A4B-AD36-C401B24333D5}" srcOrd="1" destOrd="0" presId="urn:microsoft.com/office/officeart/2005/8/layout/hierarchy2"/>
    <dgm:cxn modelId="{DC681E79-5464-8042-A7BC-5644D3B253A5}" type="presOf" srcId="{4AC282DF-5E7A-F74F-95CD-07B2FB57EA40}" destId="{5C4EDFEB-4666-A648-BEA9-F608CBF068CD}" srcOrd="0" destOrd="0" presId="urn:microsoft.com/office/officeart/2005/8/layout/hierarchy2"/>
    <dgm:cxn modelId="{FFA35A79-26D1-374D-BE28-FBEB5D36D708}" srcId="{0C03E0F4-B00F-9548-86CC-A536D75818AE}" destId="{EC1278CC-1180-AD48-B5CB-DB13A338B415}" srcOrd="0" destOrd="0" parTransId="{CA17E9DB-8700-E24D-8352-0E47B82480FB}" sibTransId="{625DE51D-D048-0B46-99B1-AC3A797D072A}"/>
    <dgm:cxn modelId="{AE605F85-70DF-504F-B922-7DEB1E4F41CB}" type="presOf" srcId="{CA17E9DB-8700-E24D-8352-0E47B82480FB}" destId="{48AEF0D3-4C13-D345-9F92-DB5C43598DB6}" srcOrd="1" destOrd="0" presId="urn:microsoft.com/office/officeart/2005/8/layout/hierarchy2"/>
    <dgm:cxn modelId="{5FC35F87-5572-5D45-9C4F-AE7C168E7DAF}" type="presOf" srcId="{55AB98CF-0276-0A48-BE30-FD6D57110B3E}" destId="{E85E4E9B-C874-824D-B09A-48D1CE599BBE}" srcOrd="0" destOrd="0" presId="urn:microsoft.com/office/officeart/2005/8/layout/hierarchy2"/>
    <dgm:cxn modelId="{DE893D8C-3FA3-E44F-BA21-6E5D52A07FF9}" type="presOf" srcId="{F1B82085-7DA0-6A4C-A5C8-A3A8CD987B61}" destId="{747747B7-CAC5-DC47-B5D0-E436D630AB90}" srcOrd="0" destOrd="0" presId="urn:microsoft.com/office/officeart/2005/8/layout/hierarchy2"/>
    <dgm:cxn modelId="{EB253E96-92AA-B247-A0E9-A3361FA7316B}" srcId="{F97B648B-4022-7643-B5EF-0F436239A4C9}" destId="{D4EF32B8-1521-404E-BFF2-CA2BC17785F9}" srcOrd="0" destOrd="0" parTransId="{CAEDD577-D122-B246-B9E7-47D83F5B7407}" sibTransId="{6B526312-A672-7C45-9B36-19E29FC65465}"/>
    <dgm:cxn modelId="{C4306799-AE7A-9D4F-AFB5-ECE894225885}" srcId="{F4330B6B-2C93-8642-B0C1-EFF7159A5D08}" destId="{A543B296-41EA-214B-92BB-1F7CED583259}" srcOrd="0" destOrd="0" parTransId="{A744D5F2-F8DD-AB48-A2E6-FE8476A2D5EF}" sibTransId="{4859D430-879E-8B47-B467-D071CDDB5FD0}"/>
    <dgm:cxn modelId="{C4A2CF9A-D120-1449-8B0B-6BA47A73025F}" type="presOf" srcId="{CA17E9DB-8700-E24D-8352-0E47B82480FB}" destId="{6CB467AD-33BC-7A4F-BD72-212E8F0E9421}" srcOrd="0" destOrd="0" presId="urn:microsoft.com/office/officeart/2005/8/layout/hierarchy2"/>
    <dgm:cxn modelId="{E0B1E3AB-092B-1846-9A88-E441D9396DA8}" type="presOf" srcId="{EDBAA374-F3A5-7841-9441-496F1CE296AA}" destId="{5197F8AA-E41D-5B49-8F08-9D6EC5A38FF4}" srcOrd="0" destOrd="0" presId="urn:microsoft.com/office/officeart/2005/8/layout/hierarchy2"/>
    <dgm:cxn modelId="{A3F656AD-6F53-174C-B9EE-27F0716DE03E}" type="presOf" srcId="{485A9876-E585-FA4C-A53F-7CA23089A0C5}" destId="{90B557FF-FE58-AE46-BC5C-91AC53199AF2}" srcOrd="1" destOrd="0" presId="urn:microsoft.com/office/officeart/2005/8/layout/hierarchy2"/>
    <dgm:cxn modelId="{10FC36AE-4884-EF40-9DA9-4A11FFCEA714}" type="presOf" srcId="{B8643478-4DD3-6F4C-A1A9-ADA35A44114C}" destId="{D75FA2F3-F441-6145-9A32-EE6B1F703DC3}" srcOrd="0" destOrd="0" presId="urn:microsoft.com/office/officeart/2005/8/layout/hierarchy2"/>
    <dgm:cxn modelId="{642152B0-25E1-4344-A82A-47A82DED8CE2}" type="presOf" srcId="{F4330B6B-2C93-8642-B0C1-EFF7159A5D08}" destId="{6CCBDE27-08B1-6E44-ABB8-BEDE7E967DAC}" srcOrd="0" destOrd="0" presId="urn:microsoft.com/office/officeart/2005/8/layout/hierarchy2"/>
    <dgm:cxn modelId="{35168AB3-EC80-244E-AF66-A29C4CFFDE9B}" type="presOf" srcId="{9D09B43E-68D4-F04E-AE61-2235179FEE59}" destId="{425ADE06-AC1F-D642-9EF1-58105BE0C852}" srcOrd="0" destOrd="0" presId="urn:microsoft.com/office/officeart/2005/8/layout/hierarchy2"/>
    <dgm:cxn modelId="{C41535B5-0CB3-5341-BA73-6C470BB5BB94}" type="presOf" srcId="{485A9876-E585-FA4C-A53F-7CA23089A0C5}" destId="{CAEA4A74-1120-9E43-95A6-89DC1D2767D1}" srcOrd="0" destOrd="0" presId="urn:microsoft.com/office/officeart/2005/8/layout/hierarchy2"/>
    <dgm:cxn modelId="{8552BBB7-06DD-0240-B307-89422554E262}" type="presOf" srcId="{0C03E0F4-B00F-9548-86CC-A536D75818AE}" destId="{5332628C-7CCC-6246-9512-BC6B2273792E}" srcOrd="0" destOrd="0" presId="urn:microsoft.com/office/officeart/2005/8/layout/hierarchy2"/>
    <dgm:cxn modelId="{06A51AD2-9E34-6D49-B4C0-C3EBF0145091}" type="presOf" srcId="{0DFB980B-19D4-7549-A87C-1A87DB0D230A}" destId="{90A4AC62-D58A-5742-835B-9C8E28E5F2DC}" srcOrd="0" destOrd="0" presId="urn:microsoft.com/office/officeart/2005/8/layout/hierarchy2"/>
    <dgm:cxn modelId="{584B2AD2-22AC-2842-807D-ED16E9E9B1B1}" srcId="{F97B648B-4022-7643-B5EF-0F436239A4C9}" destId="{F4330B6B-2C93-8642-B0C1-EFF7159A5D08}" srcOrd="3" destOrd="0" parTransId="{EDBAA374-F3A5-7841-9441-496F1CE296AA}" sibTransId="{500053D3-CD81-5E48-851B-6AC43AEE351D}"/>
    <dgm:cxn modelId="{1BDDC9D5-A230-EE4C-93CE-C6C735BB21B2}" type="presOf" srcId="{F6E70185-E2DD-1948-A6F4-02943F6350A3}" destId="{29B40D10-35AB-D841-91BB-C7A8E7180B0F}" srcOrd="1" destOrd="0" presId="urn:microsoft.com/office/officeart/2005/8/layout/hierarchy2"/>
    <dgm:cxn modelId="{11703BD9-0F60-9444-8E24-71997999E1B2}" srcId="{55AB98CF-0276-0A48-BE30-FD6D57110B3E}" destId="{0DFB980B-19D4-7549-A87C-1A87DB0D230A}" srcOrd="0" destOrd="0" parTransId="{F6E70185-E2DD-1948-A6F4-02943F6350A3}" sibTransId="{8CA2812A-1B2F-464C-A644-303204991CF4}"/>
    <dgm:cxn modelId="{513E01DA-B7D4-6E47-9D0B-4F3E99C3BAF1}" type="presOf" srcId="{F6E70185-E2DD-1948-A6F4-02943F6350A3}" destId="{A6831B23-4593-9A44-8D1B-E8D05CD19971}" srcOrd="0" destOrd="0" presId="urn:microsoft.com/office/officeart/2005/8/layout/hierarchy2"/>
    <dgm:cxn modelId="{D2DD39E1-9A98-0A43-AB63-32B3602C5864}" type="presOf" srcId="{4AC282DF-5E7A-F74F-95CD-07B2FB57EA40}" destId="{44C18B66-40A9-3D4C-AEC4-5FC9C3572DCD}" srcOrd="1" destOrd="0" presId="urn:microsoft.com/office/officeart/2005/8/layout/hierarchy2"/>
    <dgm:cxn modelId="{BF935CF2-5314-C043-81D8-1294AC38613A}" srcId="{D4EF32B8-1521-404E-BFF2-CA2BC17785F9}" destId="{B8643478-4DD3-6F4C-A1A9-ADA35A44114C}" srcOrd="0" destOrd="0" parTransId="{F1B82085-7DA0-6A4C-A5C8-A3A8CD987B61}" sibTransId="{5DD62DEB-EDD8-474A-983C-4F4DB7121CD4}"/>
    <dgm:cxn modelId="{CFF47AFE-6937-2943-B8CB-75F4CBAE44E9}" type="presOf" srcId="{EC1278CC-1180-AD48-B5CB-DB13A338B415}" destId="{DB69DC45-BEF7-7D49-8DC0-EDAD899F235E}" srcOrd="0" destOrd="0" presId="urn:microsoft.com/office/officeart/2005/8/layout/hierarchy2"/>
    <dgm:cxn modelId="{2BA7E345-1C57-FD4F-AC36-6700986B6DE8}" type="presParOf" srcId="{425ADE06-AC1F-D642-9EF1-58105BE0C852}" destId="{AEFA9873-661E-8F4F-9D6F-F082FF5AAFD8}" srcOrd="0" destOrd="0" presId="urn:microsoft.com/office/officeart/2005/8/layout/hierarchy2"/>
    <dgm:cxn modelId="{5D25A8C5-A257-6044-BA42-66D233B55F1B}" type="presParOf" srcId="{AEFA9873-661E-8F4F-9D6F-F082FF5AAFD8}" destId="{9B0C3A11-1893-6D41-AAF7-97E70B0E94EB}" srcOrd="0" destOrd="0" presId="urn:microsoft.com/office/officeart/2005/8/layout/hierarchy2"/>
    <dgm:cxn modelId="{96208CA2-A03D-7A42-A826-56E09600895D}" type="presParOf" srcId="{AEFA9873-661E-8F4F-9D6F-F082FF5AAFD8}" destId="{9152E8DD-8F8D-4140-A15E-47FB864FF065}" srcOrd="1" destOrd="0" presId="urn:microsoft.com/office/officeart/2005/8/layout/hierarchy2"/>
    <dgm:cxn modelId="{54EC7862-B64E-0E42-8941-E65AF85E2DF4}" type="presParOf" srcId="{9152E8DD-8F8D-4140-A15E-47FB864FF065}" destId="{8A8FF166-71FB-724A-A1FA-D789225D232F}" srcOrd="0" destOrd="0" presId="urn:microsoft.com/office/officeart/2005/8/layout/hierarchy2"/>
    <dgm:cxn modelId="{01F97A8A-2986-474B-A928-39208A9059CB}" type="presParOf" srcId="{8A8FF166-71FB-724A-A1FA-D789225D232F}" destId="{536FD940-9E9F-7A4B-AD36-C401B24333D5}" srcOrd="0" destOrd="0" presId="urn:microsoft.com/office/officeart/2005/8/layout/hierarchy2"/>
    <dgm:cxn modelId="{4E81C901-15B8-684F-BAD9-AE015B7179B6}" type="presParOf" srcId="{9152E8DD-8F8D-4140-A15E-47FB864FF065}" destId="{03D904A8-9ED8-0F41-8408-F204D53A8AC5}" srcOrd="1" destOrd="0" presId="urn:microsoft.com/office/officeart/2005/8/layout/hierarchy2"/>
    <dgm:cxn modelId="{3AFE55D2-CBD7-EE4E-8AC3-59097EE1F302}" type="presParOf" srcId="{03D904A8-9ED8-0F41-8408-F204D53A8AC5}" destId="{ADBF99F2-3EDD-7943-BC68-A6CC383981D6}" srcOrd="0" destOrd="0" presId="urn:microsoft.com/office/officeart/2005/8/layout/hierarchy2"/>
    <dgm:cxn modelId="{FC5EAF4F-2EF1-E14A-8707-B5D07EBB0729}" type="presParOf" srcId="{03D904A8-9ED8-0F41-8408-F204D53A8AC5}" destId="{5ED07A6E-4A93-DC49-8E93-923FEAE89126}" srcOrd="1" destOrd="0" presId="urn:microsoft.com/office/officeart/2005/8/layout/hierarchy2"/>
    <dgm:cxn modelId="{3CCB3F1D-D806-2B46-89AD-DBE3BFD2559D}" type="presParOf" srcId="{5ED07A6E-4A93-DC49-8E93-923FEAE89126}" destId="{747747B7-CAC5-DC47-B5D0-E436D630AB90}" srcOrd="0" destOrd="0" presId="urn:microsoft.com/office/officeart/2005/8/layout/hierarchy2"/>
    <dgm:cxn modelId="{03D289A7-3507-C146-9C69-A4D3FD850EA7}" type="presParOf" srcId="{747747B7-CAC5-DC47-B5D0-E436D630AB90}" destId="{EEBD7236-4D45-284A-B995-41C452FC8E37}" srcOrd="0" destOrd="0" presId="urn:microsoft.com/office/officeart/2005/8/layout/hierarchy2"/>
    <dgm:cxn modelId="{90747EC1-E14A-8745-8315-516957EF3590}" type="presParOf" srcId="{5ED07A6E-4A93-DC49-8E93-923FEAE89126}" destId="{5165AB27-6811-6A43-BBB8-1C34FD8E6F14}" srcOrd="1" destOrd="0" presId="urn:microsoft.com/office/officeart/2005/8/layout/hierarchy2"/>
    <dgm:cxn modelId="{B439EBC4-F1EF-E843-B377-F4D23721AE25}" type="presParOf" srcId="{5165AB27-6811-6A43-BBB8-1C34FD8E6F14}" destId="{D75FA2F3-F441-6145-9A32-EE6B1F703DC3}" srcOrd="0" destOrd="0" presId="urn:microsoft.com/office/officeart/2005/8/layout/hierarchy2"/>
    <dgm:cxn modelId="{6F28B533-366A-294F-B16C-789078ACF955}" type="presParOf" srcId="{5165AB27-6811-6A43-BBB8-1C34FD8E6F14}" destId="{1CE08A50-6125-754F-A4ED-E968932BA861}" srcOrd="1" destOrd="0" presId="urn:microsoft.com/office/officeart/2005/8/layout/hierarchy2"/>
    <dgm:cxn modelId="{4E67CF10-9008-8644-B571-BA3D79227D4B}" type="presParOf" srcId="{9152E8DD-8F8D-4140-A15E-47FB864FF065}" destId="{5C4EDFEB-4666-A648-BEA9-F608CBF068CD}" srcOrd="2" destOrd="0" presId="urn:microsoft.com/office/officeart/2005/8/layout/hierarchy2"/>
    <dgm:cxn modelId="{9566F3A7-D8C9-6148-A29C-2E19C96D8B03}" type="presParOf" srcId="{5C4EDFEB-4666-A648-BEA9-F608CBF068CD}" destId="{44C18B66-40A9-3D4C-AEC4-5FC9C3572DCD}" srcOrd="0" destOrd="0" presId="urn:microsoft.com/office/officeart/2005/8/layout/hierarchy2"/>
    <dgm:cxn modelId="{5A2B2F6B-E714-5A42-8897-BE3F5200D935}" type="presParOf" srcId="{9152E8DD-8F8D-4140-A15E-47FB864FF065}" destId="{78BB90F1-6331-A940-95CC-B22BAE23CD86}" srcOrd="3" destOrd="0" presId="urn:microsoft.com/office/officeart/2005/8/layout/hierarchy2"/>
    <dgm:cxn modelId="{7E2FCEB6-DE65-4141-A97F-FC86D726FD98}" type="presParOf" srcId="{78BB90F1-6331-A940-95CC-B22BAE23CD86}" destId="{5332628C-7CCC-6246-9512-BC6B2273792E}" srcOrd="0" destOrd="0" presId="urn:microsoft.com/office/officeart/2005/8/layout/hierarchy2"/>
    <dgm:cxn modelId="{775DE54F-CB0D-5442-A533-EA86786D6256}" type="presParOf" srcId="{78BB90F1-6331-A940-95CC-B22BAE23CD86}" destId="{54D518CA-69C4-E941-B22C-3BC995101CC1}" srcOrd="1" destOrd="0" presId="urn:microsoft.com/office/officeart/2005/8/layout/hierarchy2"/>
    <dgm:cxn modelId="{B473688A-7B1A-C043-BD62-AA3971412B56}" type="presParOf" srcId="{54D518CA-69C4-E941-B22C-3BC995101CC1}" destId="{6CB467AD-33BC-7A4F-BD72-212E8F0E9421}" srcOrd="0" destOrd="0" presId="urn:microsoft.com/office/officeart/2005/8/layout/hierarchy2"/>
    <dgm:cxn modelId="{04A02B7D-7D3B-DB4F-8CDF-A803A2800C51}" type="presParOf" srcId="{6CB467AD-33BC-7A4F-BD72-212E8F0E9421}" destId="{48AEF0D3-4C13-D345-9F92-DB5C43598DB6}" srcOrd="0" destOrd="0" presId="urn:microsoft.com/office/officeart/2005/8/layout/hierarchy2"/>
    <dgm:cxn modelId="{B893D9D7-FDAD-584B-884C-ED03D65469CB}" type="presParOf" srcId="{54D518CA-69C4-E941-B22C-3BC995101CC1}" destId="{8C9EAD48-EFD6-3543-9F13-52FA7FA450B4}" srcOrd="1" destOrd="0" presId="urn:microsoft.com/office/officeart/2005/8/layout/hierarchy2"/>
    <dgm:cxn modelId="{F3E1228A-AFBF-204D-AFEF-E88781CE0F5D}" type="presParOf" srcId="{8C9EAD48-EFD6-3543-9F13-52FA7FA450B4}" destId="{DB69DC45-BEF7-7D49-8DC0-EDAD899F235E}" srcOrd="0" destOrd="0" presId="urn:microsoft.com/office/officeart/2005/8/layout/hierarchy2"/>
    <dgm:cxn modelId="{F513C3FE-A005-6A48-B269-1D78402C4F9C}" type="presParOf" srcId="{8C9EAD48-EFD6-3543-9F13-52FA7FA450B4}" destId="{D7FD392F-BCEC-E447-989C-9621EE0382BB}" srcOrd="1" destOrd="0" presId="urn:microsoft.com/office/officeart/2005/8/layout/hierarchy2"/>
    <dgm:cxn modelId="{538E8702-1D66-C745-A8F3-19B0D6E18436}" type="presParOf" srcId="{9152E8DD-8F8D-4140-A15E-47FB864FF065}" destId="{CAEA4A74-1120-9E43-95A6-89DC1D2767D1}" srcOrd="4" destOrd="0" presId="urn:microsoft.com/office/officeart/2005/8/layout/hierarchy2"/>
    <dgm:cxn modelId="{4B1F0731-D9C3-7449-8AD7-8410286A387A}" type="presParOf" srcId="{CAEA4A74-1120-9E43-95A6-89DC1D2767D1}" destId="{90B557FF-FE58-AE46-BC5C-91AC53199AF2}" srcOrd="0" destOrd="0" presId="urn:microsoft.com/office/officeart/2005/8/layout/hierarchy2"/>
    <dgm:cxn modelId="{9D2AB35F-7182-0F41-860E-98403F851E8F}" type="presParOf" srcId="{9152E8DD-8F8D-4140-A15E-47FB864FF065}" destId="{5958C386-4BF9-F14F-AD07-ACA56553CF0B}" srcOrd="5" destOrd="0" presId="urn:microsoft.com/office/officeart/2005/8/layout/hierarchy2"/>
    <dgm:cxn modelId="{DE6E62B5-952C-E04A-858A-4BF5BE8CFC4F}" type="presParOf" srcId="{5958C386-4BF9-F14F-AD07-ACA56553CF0B}" destId="{E85E4E9B-C874-824D-B09A-48D1CE599BBE}" srcOrd="0" destOrd="0" presId="urn:microsoft.com/office/officeart/2005/8/layout/hierarchy2"/>
    <dgm:cxn modelId="{2EE833A2-6DEE-8643-B835-46486E42E9B5}" type="presParOf" srcId="{5958C386-4BF9-F14F-AD07-ACA56553CF0B}" destId="{CC9F1828-5228-2C41-A5AC-C37EFEC25260}" srcOrd="1" destOrd="0" presId="urn:microsoft.com/office/officeart/2005/8/layout/hierarchy2"/>
    <dgm:cxn modelId="{E3428B1C-4E5C-2D46-AE42-13D16020A74A}" type="presParOf" srcId="{CC9F1828-5228-2C41-A5AC-C37EFEC25260}" destId="{A6831B23-4593-9A44-8D1B-E8D05CD19971}" srcOrd="0" destOrd="0" presId="urn:microsoft.com/office/officeart/2005/8/layout/hierarchy2"/>
    <dgm:cxn modelId="{F7C7A42E-718D-0B4A-A067-9D5073EE9E44}" type="presParOf" srcId="{A6831B23-4593-9A44-8D1B-E8D05CD19971}" destId="{29B40D10-35AB-D841-91BB-C7A8E7180B0F}" srcOrd="0" destOrd="0" presId="urn:microsoft.com/office/officeart/2005/8/layout/hierarchy2"/>
    <dgm:cxn modelId="{8737FBD4-4A0E-5D4C-8B7B-7ADFDCD7E3D7}" type="presParOf" srcId="{CC9F1828-5228-2C41-A5AC-C37EFEC25260}" destId="{5A65C6E8-9D6A-A340-895B-737D6503340F}" srcOrd="1" destOrd="0" presId="urn:microsoft.com/office/officeart/2005/8/layout/hierarchy2"/>
    <dgm:cxn modelId="{4268A081-1EA6-8B4B-87BC-1A498E0C1A88}" type="presParOf" srcId="{5A65C6E8-9D6A-A340-895B-737D6503340F}" destId="{90A4AC62-D58A-5742-835B-9C8E28E5F2DC}" srcOrd="0" destOrd="0" presId="urn:microsoft.com/office/officeart/2005/8/layout/hierarchy2"/>
    <dgm:cxn modelId="{537DB386-E8B4-AF46-A15D-6204F262684E}" type="presParOf" srcId="{5A65C6E8-9D6A-A340-895B-737D6503340F}" destId="{EBA8D35D-365A-7949-AC76-C8172B0F78FD}" srcOrd="1" destOrd="0" presId="urn:microsoft.com/office/officeart/2005/8/layout/hierarchy2"/>
    <dgm:cxn modelId="{64E3AE28-A401-0949-B38C-FCF9602849DB}" type="presParOf" srcId="{9152E8DD-8F8D-4140-A15E-47FB864FF065}" destId="{5197F8AA-E41D-5B49-8F08-9D6EC5A38FF4}" srcOrd="6" destOrd="0" presId="urn:microsoft.com/office/officeart/2005/8/layout/hierarchy2"/>
    <dgm:cxn modelId="{A96FF85B-EA7E-7E4F-9D20-71C209A94EA3}" type="presParOf" srcId="{5197F8AA-E41D-5B49-8F08-9D6EC5A38FF4}" destId="{2BD14EEA-8935-DA40-8512-8080BBF32D9E}" srcOrd="0" destOrd="0" presId="urn:microsoft.com/office/officeart/2005/8/layout/hierarchy2"/>
    <dgm:cxn modelId="{82AC9998-C4CC-974F-ADD8-6AD7E4C07EBF}" type="presParOf" srcId="{9152E8DD-8F8D-4140-A15E-47FB864FF065}" destId="{24E687FD-10D6-D445-8B26-22603E892579}" srcOrd="7" destOrd="0" presId="urn:microsoft.com/office/officeart/2005/8/layout/hierarchy2"/>
    <dgm:cxn modelId="{CA57E28B-5F04-3A4D-A23A-FF772AC985DF}" type="presParOf" srcId="{24E687FD-10D6-D445-8B26-22603E892579}" destId="{6CCBDE27-08B1-6E44-ABB8-BEDE7E967DAC}" srcOrd="0" destOrd="0" presId="urn:microsoft.com/office/officeart/2005/8/layout/hierarchy2"/>
    <dgm:cxn modelId="{EDEC87D9-0D99-DB48-9B1E-1901802B423E}" type="presParOf" srcId="{24E687FD-10D6-D445-8B26-22603E892579}" destId="{995AC362-A6D5-B146-9D33-B167B4135A54}" srcOrd="1" destOrd="0" presId="urn:microsoft.com/office/officeart/2005/8/layout/hierarchy2"/>
    <dgm:cxn modelId="{5E6DBA29-689B-8C42-A626-B492331A37A7}" type="presParOf" srcId="{995AC362-A6D5-B146-9D33-B167B4135A54}" destId="{4BC50177-72E6-0548-8A77-792335E1288E}" srcOrd="0" destOrd="0" presId="urn:microsoft.com/office/officeart/2005/8/layout/hierarchy2"/>
    <dgm:cxn modelId="{32CDB2A7-76B1-A845-9CDB-4FAF8E2E8E2C}" type="presParOf" srcId="{4BC50177-72E6-0548-8A77-792335E1288E}" destId="{901A168E-E884-EA48-A8FA-B7B2E7A822D3}" srcOrd="0" destOrd="0" presId="urn:microsoft.com/office/officeart/2005/8/layout/hierarchy2"/>
    <dgm:cxn modelId="{5DA78857-AAE6-4B44-92EA-69F826BF92D0}" type="presParOf" srcId="{995AC362-A6D5-B146-9D33-B167B4135A54}" destId="{7705802C-B22D-3B4C-8E8F-0C05BF749F4E}" srcOrd="1" destOrd="0" presId="urn:microsoft.com/office/officeart/2005/8/layout/hierarchy2"/>
    <dgm:cxn modelId="{8E5A1361-ACD6-C94D-9D90-AAA847B1899B}" type="presParOf" srcId="{7705802C-B22D-3B4C-8E8F-0C05BF749F4E}" destId="{D6D84E6E-9A7B-9C47-90B7-5DCBF81BB86D}" srcOrd="0" destOrd="0" presId="urn:microsoft.com/office/officeart/2005/8/layout/hierarchy2"/>
    <dgm:cxn modelId="{BE1A01D6-11EE-B04F-82A6-F0C38A31B01D}" type="presParOf" srcId="{7705802C-B22D-3B4C-8E8F-0C05BF749F4E}" destId="{6F6B665B-604B-2F43-B2D6-95250BF5FC26}"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1E7EE0-9FFE-B74E-ACEB-93D31F54B137}">
      <dsp:nvSpPr>
        <dsp:cNvPr id="0" name=""/>
        <dsp:cNvSpPr/>
      </dsp:nvSpPr>
      <dsp:spPr>
        <a:xfrm>
          <a:off x="3534" y="1057002"/>
          <a:ext cx="2057174" cy="822869"/>
        </a:xfrm>
        <a:prstGeom prst="chevr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1" u="sng" kern="1200" dirty="0">
              <a:solidFill>
                <a:srgbClr val="FF0000"/>
              </a:solidFill>
            </a:rPr>
            <a:t>2011</a:t>
          </a:r>
        </a:p>
        <a:p>
          <a:pPr marL="0" lvl="0" indent="0" algn="ctr" defTabSz="355600">
            <a:lnSpc>
              <a:spcPct val="90000"/>
            </a:lnSpc>
            <a:spcBef>
              <a:spcPct val="0"/>
            </a:spcBef>
            <a:spcAft>
              <a:spcPct val="35000"/>
            </a:spcAft>
            <a:buNone/>
          </a:pPr>
          <a:r>
            <a:rPr lang="en-US" sz="800" kern="1200" dirty="0" err="1">
              <a:solidFill>
                <a:srgbClr val="FF0000"/>
              </a:solidFill>
            </a:rPr>
            <a:t>Ruxolitinib</a:t>
          </a:r>
          <a:endParaRPr lang="en-US" sz="800" kern="1200" dirty="0">
            <a:solidFill>
              <a:srgbClr val="FF0000"/>
            </a:solidFill>
          </a:endParaRPr>
        </a:p>
        <a:p>
          <a:pPr marL="0" lvl="0" indent="0" algn="ctr" defTabSz="355600">
            <a:lnSpc>
              <a:spcPct val="90000"/>
            </a:lnSpc>
            <a:spcBef>
              <a:spcPct val="0"/>
            </a:spcBef>
            <a:spcAft>
              <a:spcPct val="35000"/>
            </a:spcAft>
            <a:buNone/>
          </a:pPr>
          <a:r>
            <a:rPr lang="en-US" sz="800" kern="1200" dirty="0">
              <a:solidFill>
                <a:srgbClr val="FF0000"/>
              </a:solidFill>
            </a:rPr>
            <a:t>(JAK1&amp;JAK2)</a:t>
          </a:r>
        </a:p>
      </dsp:txBody>
      <dsp:txXfrm>
        <a:off x="414969" y="1057002"/>
        <a:ext cx="1234305" cy="822869"/>
      </dsp:txXfrm>
    </dsp:sp>
    <dsp:sp modelId="{34C509DF-C71A-C04E-9AD2-78828681A306}">
      <dsp:nvSpPr>
        <dsp:cNvPr id="0" name=""/>
        <dsp:cNvSpPr/>
      </dsp:nvSpPr>
      <dsp:spPr>
        <a:xfrm>
          <a:off x="1854991" y="1057002"/>
          <a:ext cx="2057174" cy="822869"/>
        </a:xfrm>
        <a:prstGeom prst="chevron">
          <a:avLst/>
        </a:prstGeom>
        <a:solidFill>
          <a:schemeClr val="accent5">
            <a:hueOff val="1085675"/>
            <a:satOff val="3732"/>
            <a:lumOff val="-1790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1" u="sng" kern="1200" dirty="0">
              <a:solidFill>
                <a:srgbClr val="FF0000"/>
              </a:solidFill>
            </a:rPr>
            <a:t>2019</a:t>
          </a:r>
        </a:p>
        <a:p>
          <a:pPr marL="0" lvl="0" indent="0" algn="ctr" defTabSz="355600">
            <a:lnSpc>
              <a:spcPct val="90000"/>
            </a:lnSpc>
            <a:spcBef>
              <a:spcPct val="0"/>
            </a:spcBef>
            <a:spcAft>
              <a:spcPct val="35000"/>
            </a:spcAft>
            <a:buNone/>
          </a:pPr>
          <a:r>
            <a:rPr lang="en-US" sz="800" kern="1200" dirty="0" err="1">
              <a:solidFill>
                <a:srgbClr val="FF0000"/>
              </a:solidFill>
            </a:rPr>
            <a:t>Fedratinib</a:t>
          </a:r>
          <a:r>
            <a:rPr lang="en-US" sz="800" kern="1200" dirty="0">
              <a:solidFill>
                <a:srgbClr val="FF0000"/>
              </a:solidFill>
            </a:rPr>
            <a:t> </a:t>
          </a:r>
        </a:p>
        <a:p>
          <a:pPr marL="0" lvl="0" indent="0" algn="ctr" defTabSz="355600">
            <a:lnSpc>
              <a:spcPct val="90000"/>
            </a:lnSpc>
            <a:spcBef>
              <a:spcPct val="0"/>
            </a:spcBef>
            <a:spcAft>
              <a:spcPct val="35000"/>
            </a:spcAft>
            <a:buNone/>
          </a:pPr>
          <a:r>
            <a:rPr lang="en-US" sz="800" kern="1200" dirty="0">
              <a:solidFill>
                <a:srgbClr val="FF0000"/>
              </a:solidFill>
            </a:rPr>
            <a:t>(JAK1, JAK2, FLT3, BRD4)</a:t>
          </a:r>
        </a:p>
      </dsp:txBody>
      <dsp:txXfrm>
        <a:off x="2266426" y="1057002"/>
        <a:ext cx="1234305" cy="822869"/>
      </dsp:txXfrm>
    </dsp:sp>
    <dsp:sp modelId="{80F6A1DC-AAAA-CF48-8543-A273F685D422}">
      <dsp:nvSpPr>
        <dsp:cNvPr id="0" name=""/>
        <dsp:cNvSpPr/>
      </dsp:nvSpPr>
      <dsp:spPr>
        <a:xfrm>
          <a:off x="3706448" y="1057002"/>
          <a:ext cx="2057174" cy="822869"/>
        </a:xfrm>
        <a:prstGeom prst="chevron">
          <a:avLst/>
        </a:prstGeom>
        <a:solidFill>
          <a:schemeClr val="accent5">
            <a:hueOff val="2171351"/>
            <a:satOff val="7464"/>
            <a:lumOff val="-358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1" u="sng" kern="1200" dirty="0">
              <a:solidFill>
                <a:srgbClr val="FF0000"/>
              </a:solidFill>
            </a:rPr>
            <a:t>2022</a:t>
          </a:r>
        </a:p>
        <a:p>
          <a:pPr marL="0" lvl="0" indent="0" algn="ctr" defTabSz="355600">
            <a:lnSpc>
              <a:spcPct val="90000"/>
            </a:lnSpc>
            <a:spcBef>
              <a:spcPct val="0"/>
            </a:spcBef>
            <a:spcAft>
              <a:spcPct val="35000"/>
            </a:spcAft>
            <a:buNone/>
          </a:pPr>
          <a:r>
            <a:rPr lang="en-US" sz="800" b="0" u="none" kern="1200" dirty="0" err="1">
              <a:solidFill>
                <a:srgbClr val="FF0000"/>
              </a:solidFill>
            </a:rPr>
            <a:t>Pacritinib</a:t>
          </a:r>
          <a:endParaRPr lang="en-US" sz="800" b="0" u="none" kern="1200" dirty="0">
            <a:solidFill>
              <a:srgbClr val="FF0000"/>
            </a:solidFill>
          </a:endParaRPr>
        </a:p>
        <a:p>
          <a:pPr marL="0" lvl="0" indent="0" algn="ctr" defTabSz="355600">
            <a:lnSpc>
              <a:spcPct val="90000"/>
            </a:lnSpc>
            <a:spcBef>
              <a:spcPct val="0"/>
            </a:spcBef>
            <a:spcAft>
              <a:spcPct val="35000"/>
            </a:spcAft>
            <a:buNone/>
          </a:pPr>
          <a:r>
            <a:rPr lang="en-US" sz="800" b="0" u="none" kern="1200" dirty="0">
              <a:solidFill>
                <a:srgbClr val="FF0000"/>
              </a:solidFill>
            </a:rPr>
            <a:t>(JAK1, JAK2, IRAK4, ACVR1)</a:t>
          </a:r>
        </a:p>
      </dsp:txBody>
      <dsp:txXfrm>
        <a:off x="4117883" y="1057002"/>
        <a:ext cx="1234305" cy="822869"/>
      </dsp:txXfrm>
    </dsp:sp>
    <dsp:sp modelId="{61D467FC-B4BA-8044-A05C-5F6257F18F73}">
      <dsp:nvSpPr>
        <dsp:cNvPr id="0" name=""/>
        <dsp:cNvSpPr/>
      </dsp:nvSpPr>
      <dsp:spPr>
        <a:xfrm>
          <a:off x="5557906" y="1057002"/>
          <a:ext cx="2057174" cy="822869"/>
        </a:xfrm>
        <a:prstGeom prst="chevron">
          <a:avLst/>
        </a:prstGeom>
        <a:solidFill>
          <a:schemeClr val="accent5">
            <a:hueOff val="3257026"/>
            <a:satOff val="11196"/>
            <a:lumOff val="-53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0668" rIns="10668" bIns="10668" numCol="1" spcCol="1270" anchor="ctr" anchorCtr="0">
          <a:noAutofit/>
        </a:bodyPr>
        <a:lstStyle/>
        <a:p>
          <a:pPr marL="0" lvl="0" indent="0" algn="ctr" defTabSz="355600">
            <a:lnSpc>
              <a:spcPct val="90000"/>
            </a:lnSpc>
            <a:spcBef>
              <a:spcPct val="0"/>
            </a:spcBef>
            <a:spcAft>
              <a:spcPct val="35000"/>
            </a:spcAft>
            <a:buNone/>
          </a:pPr>
          <a:r>
            <a:rPr lang="en-US" sz="800" b="1" u="sng" kern="1200" dirty="0">
              <a:solidFill>
                <a:srgbClr val="FF0000"/>
              </a:solidFill>
            </a:rPr>
            <a:t>2023</a:t>
          </a:r>
        </a:p>
        <a:p>
          <a:pPr marL="0" lvl="0" indent="0" algn="ctr" defTabSz="355600">
            <a:lnSpc>
              <a:spcPct val="90000"/>
            </a:lnSpc>
            <a:spcBef>
              <a:spcPct val="0"/>
            </a:spcBef>
            <a:spcAft>
              <a:spcPct val="35000"/>
            </a:spcAft>
            <a:buNone/>
          </a:pPr>
          <a:r>
            <a:rPr lang="en-US" sz="800" kern="1200" dirty="0" err="1">
              <a:solidFill>
                <a:srgbClr val="FF0000"/>
              </a:solidFill>
            </a:rPr>
            <a:t>Momelotnib</a:t>
          </a:r>
          <a:endParaRPr lang="en-US" sz="800" kern="1200" dirty="0">
            <a:solidFill>
              <a:srgbClr val="FF0000"/>
            </a:solidFill>
          </a:endParaRPr>
        </a:p>
        <a:p>
          <a:pPr marL="0" lvl="0" indent="0" algn="ctr" defTabSz="355600">
            <a:lnSpc>
              <a:spcPct val="90000"/>
            </a:lnSpc>
            <a:spcBef>
              <a:spcPct val="0"/>
            </a:spcBef>
            <a:spcAft>
              <a:spcPct val="35000"/>
            </a:spcAft>
            <a:buNone/>
          </a:pPr>
          <a:r>
            <a:rPr lang="en-US" sz="800" kern="1200" dirty="0">
              <a:solidFill>
                <a:srgbClr val="FF0000"/>
              </a:solidFill>
            </a:rPr>
            <a:t>(JAK1, JAK2, ACVR1)</a:t>
          </a:r>
        </a:p>
      </dsp:txBody>
      <dsp:txXfrm>
        <a:off x="5969341" y="1057002"/>
        <a:ext cx="1234305" cy="8228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261D6C-14C5-3A44-8E3A-4D465321ED47}" type="datetimeFigureOut">
              <a:rPr lang="en-US" smtClean="0"/>
              <a:t>1/12/2024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34FCD-2836-494B-A704-E09BD8379176}" type="slidenum">
              <a:rPr lang="en-US" smtClean="0"/>
              <a:t>‹#›</a:t>
            </a:fld>
            <a:endParaRPr lang="en-US" dirty="0"/>
          </a:p>
        </p:txBody>
      </p:sp>
    </p:spTree>
    <p:extLst>
      <p:ext uri="{BB962C8B-B14F-4D97-AF65-F5344CB8AC3E}">
        <p14:creationId xmlns:p14="http://schemas.microsoft.com/office/powerpoint/2010/main" val="16288014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E80E03-59A3-E642-9C0D-E919381BCDC5}" type="datetimeFigureOut">
              <a:rPr lang="en-US" smtClean="0"/>
              <a:t>1/12/2024</a:t>
            </a:fld>
            <a:endParaRPr lang="en-US" dirty="0"/>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A96171-A15F-AF4E-B7C5-E1453CAAF64D}"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thelancet.com/journals/lancet/article/PIIS0140-6736(23)01724-5/fulltext#sec1"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slide" Target="../slides/slide171.xml"/><Relationship Id="rId4"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doi.org/10.1182/blood-2023-182050" TargetMode="External"/><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505050"/>
                </a:solidFill>
                <a:effectLst/>
                <a:latin typeface="Arial" panose="020B0604020202020204" pitchFamily="34" charset="0"/>
                <a:ea typeface="Times New Roman" panose="02020603050405020304" pitchFamily="18" charset="0"/>
              </a:rPr>
              <a:t>However, superiority of </a:t>
            </a:r>
            <a:r>
              <a:rPr lang="en-US" sz="1800" dirty="0" err="1">
                <a:solidFill>
                  <a:srgbClr val="505050"/>
                </a:solidFill>
                <a:effectLst/>
                <a:latin typeface="Arial" panose="020B0604020202020204" pitchFamily="34" charset="0"/>
                <a:ea typeface="Times New Roman" panose="02020603050405020304" pitchFamily="18" charset="0"/>
              </a:rPr>
              <a:t>momelotinib</a:t>
            </a:r>
            <a:r>
              <a:rPr lang="en-US" sz="1800" dirty="0">
                <a:solidFill>
                  <a:srgbClr val="505050"/>
                </a:solidFill>
                <a:effectLst/>
                <a:latin typeface="Arial" panose="020B0604020202020204" pitchFamily="34" charset="0"/>
                <a:ea typeface="Times New Roman" panose="02020603050405020304" pitchFamily="18" charset="0"/>
              </a:rPr>
              <a:t> in providing additional spleen volume reductions of at least 35% immediately following </a:t>
            </a:r>
            <a:r>
              <a:rPr lang="en-US" sz="1800" dirty="0" err="1">
                <a:solidFill>
                  <a:srgbClr val="505050"/>
                </a:solidFill>
                <a:effectLst/>
                <a:latin typeface="Arial" panose="020B0604020202020204" pitchFamily="34" charset="0"/>
                <a:ea typeface="Times New Roman" panose="02020603050405020304" pitchFamily="18" charset="0"/>
              </a:rPr>
              <a:t>ruxolitinib</a:t>
            </a:r>
            <a:r>
              <a:rPr lang="en-US" sz="1800" dirty="0">
                <a:solidFill>
                  <a:srgbClr val="505050"/>
                </a:solidFill>
                <a:effectLst/>
                <a:latin typeface="Arial" panose="020B0604020202020204" pitchFamily="34" charset="0"/>
                <a:ea typeface="Times New Roman" panose="02020603050405020304" pitchFamily="18" charset="0"/>
              </a:rPr>
              <a:t> treatment without washout was not achieved in SIMPLIFY-2, necessitating a third, redesigned phase 3 study to fully understand the clinical profile of </a:t>
            </a:r>
            <a:r>
              <a:rPr lang="en-US" sz="1800" dirty="0" err="1">
                <a:solidFill>
                  <a:srgbClr val="505050"/>
                </a:solidFill>
                <a:effectLst/>
                <a:latin typeface="Arial" panose="020B0604020202020204" pitchFamily="34" charset="0"/>
                <a:ea typeface="Times New Roman" panose="02020603050405020304" pitchFamily="18" charset="0"/>
              </a:rPr>
              <a:t>momelotinib</a:t>
            </a:r>
            <a:r>
              <a:rPr lang="en-US" sz="1800" dirty="0">
                <a:solidFill>
                  <a:srgbClr val="505050"/>
                </a:solidFill>
                <a:effectLst/>
                <a:latin typeface="Arial" panose="020B0604020202020204" pitchFamily="34" charset="0"/>
                <a:ea typeface="Times New Roman" panose="02020603050405020304" pitchFamily="18" charset="0"/>
              </a:rPr>
              <a:t> in myelofibrosis.</a:t>
            </a: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21</a:t>
            </a:fld>
            <a:endParaRPr lang="en-US" dirty="0"/>
          </a:p>
        </p:txBody>
      </p:sp>
    </p:spTree>
    <p:extLst>
      <p:ext uri="{BB962C8B-B14F-4D97-AF65-F5344CB8AC3E}">
        <p14:creationId xmlns:p14="http://schemas.microsoft.com/office/powerpoint/2010/main" val="2999460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Momentum: P3 study planned as SIMPLIFY 2 DID NOT meet its primary endpoint </a:t>
            </a:r>
          </a:p>
        </p:txBody>
      </p:sp>
      <p:sp>
        <p:nvSpPr>
          <p:cNvPr id="4" name="Slide Number Placeholder 3"/>
          <p:cNvSpPr>
            <a:spLocks noGrp="1"/>
          </p:cNvSpPr>
          <p:nvPr>
            <p:ph type="sldNum" sz="quarter" idx="5"/>
          </p:nvPr>
        </p:nvSpPr>
        <p:spPr/>
        <p:txBody>
          <a:bodyPr/>
          <a:lstStyle/>
          <a:p>
            <a:fld id="{B3A96171-A15F-AF4E-B7C5-E1453CAAF64D}" type="slidenum">
              <a:rPr lang="en-US" smtClean="0"/>
              <a:t>22</a:t>
            </a:fld>
            <a:endParaRPr lang="en-US" dirty="0"/>
          </a:p>
        </p:txBody>
      </p:sp>
    </p:spTree>
    <p:extLst>
      <p:ext uri="{BB962C8B-B14F-4D97-AF65-F5344CB8AC3E}">
        <p14:creationId xmlns:p14="http://schemas.microsoft.com/office/powerpoint/2010/main" val="700496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Rate defined by not requiring transfusion in 12 weeks </a:t>
            </a:r>
          </a:p>
        </p:txBody>
      </p:sp>
      <p:sp>
        <p:nvSpPr>
          <p:cNvPr id="4" name="Slide Number Placeholder 3"/>
          <p:cNvSpPr>
            <a:spLocks noGrp="1"/>
          </p:cNvSpPr>
          <p:nvPr>
            <p:ph type="sldNum" sz="quarter" idx="5"/>
          </p:nvPr>
        </p:nvSpPr>
        <p:spPr/>
        <p:txBody>
          <a:bodyPr/>
          <a:lstStyle/>
          <a:p>
            <a:fld id="{B3A96171-A15F-AF4E-B7C5-E1453CAAF64D}" type="slidenum">
              <a:rPr lang="en-US" smtClean="0"/>
              <a:t>26</a:t>
            </a:fld>
            <a:endParaRPr lang="en-US" dirty="0"/>
          </a:p>
        </p:txBody>
      </p:sp>
    </p:spTree>
    <p:extLst>
      <p:ext uri="{BB962C8B-B14F-4D97-AF65-F5344CB8AC3E}">
        <p14:creationId xmlns:p14="http://schemas.microsoft.com/office/powerpoint/2010/main" val="3551037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have superior SVR</a:t>
            </a:r>
          </a:p>
          <a:p>
            <a:r>
              <a:rPr lang="en-US" dirty="0"/>
              <a:t>Navitoclax included higher risk by DIPSS</a:t>
            </a:r>
          </a:p>
          <a:p>
            <a:r>
              <a:rPr lang="en-US" dirty="0" err="1"/>
              <a:t>Palebresib</a:t>
            </a:r>
            <a:r>
              <a:rPr lang="en-US" dirty="0"/>
              <a:t> may make absolute change in TSS with longer follow up </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28</a:t>
            </a:fld>
            <a:endParaRPr lang="en-US" dirty="0"/>
          </a:p>
        </p:txBody>
      </p:sp>
    </p:spTree>
    <p:extLst>
      <p:ext uri="{BB962C8B-B14F-4D97-AF65-F5344CB8AC3E}">
        <p14:creationId xmlns:p14="http://schemas.microsoft.com/office/powerpoint/2010/main" val="1476900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42</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44</a:t>
            </a:fld>
            <a:endParaRPr lang="en-US" dirty="0"/>
          </a:p>
        </p:txBody>
      </p:sp>
    </p:spTree>
    <p:extLst>
      <p:ext uri="{BB962C8B-B14F-4D97-AF65-F5344CB8AC3E}">
        <p14:creationId xmlns:p14="http://schemas.microsoft.com/office/powerpoint/2010/main" val="3421601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Roboto" panose="02000000000000000000" pitchFamily="2" charset="0"/>
              </a:rPr>
              <a:t>https://</a:t>
            </a:r>
            <a:r>
              <a:rPr lang="en-US" b="0" i="0" dirty="0" err="1">
                <a:solidFill>
                  <a:srgbClr val="000000"/>
                </a:solidFill>
                <a:effectLst/>
                <a:latin typeface="Roboto" panose="02000000000000000000" pitchFamily="2" charset="0"/>
              </a:rPr>
              <a:t>ash.confex.com</a:t>
            </a:r>
            <a:r>
              <a:rPr lang="en-US" b="0" i="0" dirty="0">
                <a:solidFill>
                  <a:srgbClr val="000000"/>
                </a:solidFill>
                <a:effectLst/>
                <a:latin typeface="Roboto" panose="02000000000000000000" pitchFamily="2" charset="0"/>
              </a:rPr>
              <a:t>/ash/2023/</a:t>
            </a:r>
            <a:r>
              <a:rPr lang="en-US" b="0" i="0" dirty="0" err="1">
                <a:solidFill>
                  <a:srgbClr val="000000"/>
                </a:solidFill>
                <a:effectLst/>
                <a:latin typeface="Roboto" panose="02000000000000000000" pitchFamily="2" charset="0"/>
              </a:rPr>
              <a:t>webprogram</a:t>
            </a:r>
            <a:r>
              <a:rPr lang="en-US" b="0" i="0" dirty="0">
                <a:solidFill>
                  <a:srgbClr val="000000"/>
                </a:solidFill>
                <a:effectLst/>
                <a:latin typeface="Roboto" panose="02000000000000000000" pitchFamily="2" charset="0"/>
              </a:rPr>
              <a:t>/Paper186580.html</a:t>
            </a:r>
          </a:p>
          <a:p>
            <a:endParaRPr lang="en-US" b="1" i="0" dirty="0">
              <a:solidFill>
                <a:srgbClr val="000000"/>
              </a:solidFill>
              <a:effectLst/>
              <a:latin typeface="Roboto" panose="02000000000000000000" pitchFamily="2" charset="0"/>
            </a:endParaRPr>
          </a:p>
          <a:p>
            <a:r>
              <a:rPr lang="en-US" b="1" i="0" dirty="0">
                <a:solidFill>
                  <a:srgbClr val="4F4F4F"/>
                </a:solidFill>
                <a:effectLst/>
                <a:latin typeface="Roboto" panose="02000000000000000000" pitchFamily="2" charset="0"/>
              </a:rPr>
              <a:t>Retrospective international cohorts of patients with a diagnosis of MDS (n=7017) and AML (n=1002) according to WHO 2016 criteria. </a:t>
            </a:r>
            <a:r>
              <a:rPr lang="en-US" b="0" i="0" dirty="0">
                <a:solidFill>
                  <a:srgbClr val="000000"/>
                </a:solidFill>
                <a:effectLst/>
                <a:latin typeface="Roboto" panose="02000000000000000000" pitchFamily="2" charset="0"/>
              </a:rPr>
              <a:t>A modified Delphi Process consensus approach is currently ongoing among </a:t>
            </a:r>
            <a:r>
              <a:rPr lang="en-US" b="0" i="0" dirty="0" err="1">
                <a:solidFill>
                  <a:srgbClr val="000000"/>
                </a:solidFill>
                <a:effectLst/>
                <a:latin typeface="Roboto" panose="02000000000000000000" pitchFamily="2" charset="0"/>
              </a:rPr>
              <a:t>icMDS</a:t>
            </a:r>
            <a:r>
              <a:rPr lang="en-US" b="0" i="0" dirty="0">
                <a:solidFill>
                  <a:srgbClr val="000000"/>
                </a:solidFill>
                <a:effectLst/>
                <a:latin typeface="Roboto" panose="02000000000000000000" pitchFamily="2" charset="0"/>
              </a:rPr>
              <a:t> experts to finalize a harmonized MDS classification scheme</a:t>
            </a:r>
            <a:endParaRPr lang="en-US" b="1" i="0" dirty="0">
              <a:solidFill>
                <a:srgbClr val="000000"/>
              </a:solidFill>
              <a:effectLst/>
              <a:latin typeface="Roboto" panose="02000000000000000000" pitchFamily="2" charset="0"/>
            </a:endParaRPr>
          </a:p>
          <a:p>
            <a:endParaRPr lang="en-US" b="0" i="0" dirty="0">
              <a:solidFill>
                <a:srgbClr val="000000"/>
              </a:solidFill>
              <a:effectLst/>
              <a:latin typeface="Roboto" panose="02000000000000000000" pitchFamily="2" charset="0"/>
            </a:endParaRPr>
          </a:p>
          <a:p>
            <a:r>
              <a:rPr lang="en-US" b="0" i="0" dirty="0">
                <a:solidFill>
                  <a:srgbClr val="000000"/>
                </a:solidFill>
                <a:effectLst/>
                <a:latin typeface="Roboto" panose="02000000000000000000" pitchFamily="2" charset="0"/>
              </a:rPr>
              <a:t> inclusion of gene mutations and chromosomal abnormalities in the 2022 WHO and ICC Classifications of MDS has enhanced diagnostic precision and is expected to improve clinical decision-making process. Although these two systems share similarities, clinically relevant discrepancies still exist and potentially cause inconsistency in their adoption in a clinical setting. </a:t>
            </a: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45</a:t>
            </a:fld>
            <a:endParaRPr lang="en-US" dirty="0"/>
          </a:p>
        </p:txBody>
      </p:sp>
    </p:spTree>
    <p:extLst>
      <p:ext uri="{BB962C8B-B14F-4D97-AF65-F5344CB8AC3E}">
        <p14:creationId xmlns:p14="http://schemas.microsoft.com/office/powerpoint/2010/main" val="927313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RESULTS</a:t>
            </a:r>
          </a:p>
          <a:p>
            <a:r>
              <a:rPr lang="en-US" dirty="0"/>
              <a:t>6 categories – VL with excellent OS. 31 genes included. </a:t>
            </a:r>
          </a:p>
          <a:p>
            <a:endParaRPr lang="en-US" dirty="0"/>
          </a:p>
          <a:p>
            <a:r>
              <a:rPr lang="en-US" dirty="0"/>
              <a:t>Multivariable analysis identified TP53 </a:t>
            </a:r>
            <a:r>
              <a:rPr lang="en-US" dirty="0" err="1"/>
              <a:t>multihit</a:t>
            </a:r>
            <a:r>
              <a:rPr lang="en-US" dirty="0"/>
              <a:t>, FLT3 mutations, and MLLPTD as top genetic predictors of adverse outcomes.</a:t>
            </a:r>
          </a:p>
          <a:p>
            <a:endParaRPr lang="en-US" dirty="0"/>
          </a:p>
          <a:p>
            <a:r>
              <a:rPr lang="en-US" dirty="0"/>
              <a:t>Conversely, SF3B1 mutations were associated with favorable outcomes, but this was modulated by patterns of </a:t>
            </a:r>
            <a:r>
              <a:rPr lang="en-US" dirty="0" err="1"/>
              <a:t>comutation</a:t>
            </a:r>
            <a:r>
              <a:rPr lang="en-US" dirty="0"/>
              <a:t>. </a:t>
            </a:r>
          </a:p>
          <a:p>
            <a:endParaRPr lang="en-US" dirty="0"/>
          </a:p>
          <a:p>
            <a:r>
              <a:rPr lang="en-US" dirty="0"/>
              <a:t>Using hematologic parameters, cytogenetic abnormalities, and somatic mutations of 31 genes, the IPSS-M resulted in a unique risk score for individual patients. </a:t>
            </a:r>
          </a:p>
          <a:p>
            <a:endParaRPr lang="en-US" dirty="0"/>
          </a:p>
          <a:p>
            <a:r>
              <a:rPr lang="en-US" dirty="0"/>
              <a:t>We further derived six IPSS-M risk categories with prognostic differences. Compared with the IPSS-R, the IPSS-M improved prognostic discrimination across all clinical end points and </a:t>
            </a:r>
            <a:r>
              <a:rPr lang="en-US" dirty="0" err="1"/>
              <a:t>restratified</a:t>
            </a:r>
            <a:r>
              <a:rPr lang="en-US" dirty="0"/>
              <a:t> 46% of patients. The IPSS-M was applicable in primary and secondary/therapy-related MDS. </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46</a:t>
            </a:fld>
            <a:endParaRPr lang="en-US" dirty="0"/>
          </a:p>
        </p:txBody>
      </p:sp>
    </p:spTree>
    <p:extLst>
      <p:ext uri="{BB962C8B-B14F-4D97-AF65-F5344CB8AC3E}">
        <p14:creationId xmlns:p14="http://schemas.microsoft.com/office/powerpoint/2010/main" val="2006548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ASCERTAIN- </a:t>
            </a:r>
            <a:r>
              <a:rPr lang="en-US" b="0" i="0" dirty="0">
                <a:solidFill>
                  <a:srgbClr val="4F4F4F"/>
                </a:solidFill>
                <a:effectLst/>
                <a:latin typeface="Roboto" panose="02000000000000000000" pitchFamily="2" charset="0"/>
              </a:rPr>
              <a:t>Reclassification from IPSS to IPSS-R or IPSS-M upgraded multiple subjects from a LR to a HR category, describing the ASCERTAIN patient population as a majority higher risk population with worse prognosis than previously assumed based on the IPSS. The efficacy as measured by the CR rates did not change when the LR and HR categories were defined by the different risk stratification systems. In contrast, the c-index improves with migration from IPSS to IPSS-R to IPSS-M, indicating an increased discriminatory ability of IPSS-M score in comparison to IPSS and IPSS-R, to predict patient outcomes.</a:t>
            </a: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47</a:t>
            </a:fld>
            <a:endParaRPr lang="en-US" dirty="0"/>
          </a:p>
        </p:txBody>
      </p:sp>
    </p:spTree>
    <p:extLst>
      <p:ext uri="{BB962C8B-B14F-4D97-AF65-F5344CB8AC3E}">
        <p14:creationId xmlns:p14="http://schemas.microsoft.com/office/powerpoint/2010/main" val="635896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0000"/>
                </a:solidFill>
                <a:effectLst/>
                <a:latin typeface="Helvetica" panose="020B0604020202020204" pitchFamily="34" charset="0"/>
                <a:ea typeface="Calibri" panose="020F0502020204030204" pitchFamily="34" charset="0"/>
              </a:rPr>
              <a:t>Luspatercept</a:t>
            </a:r>
            <a:r>
              <a:rPr lang="en-US" sz="1200" dirty="0">
                <a:solidFill>
                  <a:srgbClr val="000000"/>
                </a:solidFill>
                <a:effectLst/>
                <a:latin typeface="Helvetica" panose="020B0604020202020204" pitchFamily="34" charset="0"/>
                <a:ea typeface="Calibri" panose="020F0502020204030204" pitchFamily="34" charset="0"/>
              </a:rPr>
              <a:t> an erythrocyte maturation agent that improves anemia by affecting late-stage erythropoiesis and is most effective in in adult patients with LR-MDS with ring </a:t>
            </a:r>
            <a:r>
              <a:rPr lang="en-US" sz="1200" dirty="0" err="1">
                <a:solidFill>
                  <a:srgbClr val="000000"/>
                </a:solidFill>
                <a:effectLst/>
                <a:latin typeface="Helvetica" panose="020B0604020202020204" pitchFamily="34" charset="0"/>
                <a:ea typeface="Calibri" panose="020F0502020204030204" pitchFamily="34" charset="0"/>
              </a:rPr>
              <a:t>sideroblasts</a:t>
            </a:r>
            <a:r>
              <a:rPr lang="en-US" sz="1200" dirty="0">
                <a:solidFill>
                  <a:srgbClr val="000000"/>
                </a:solidFill>
                <a:effectLst/>
                <a:latin typeface="Helvetica" panose="020B0604020202020204" pitchFamily="34" charset="0"/>
                <a:ea typeface="Calibri" panose="020F0502020204030204" pitchFamily="34" charset="0"/>
              </a:rPr>
              <a:t> (MDS-RS) or with myelodysplastic/myeloproliferative neoplasm with ring </a:t>
            </a:r>
            <a:r>
              <a:rPr lang="en-US" sz="1200" dirty="0" err="1">
                <a:solidFill>
                  <a:srgbClr val="000000"/>
                </a:solidFill>
                <a:effectLst/>
                <a:latin typeface="Helvetica" panose="020B0604020202020204" pitchFamily="34" charset="0"/>
                <a:ea typeface="Calibri" panose="020F0502020204030204" pitchFamily="34" charset="0"/>
              </a:rPr>
              <a:t>sideroblasts</a:t>
            </a:r>
            <a:r>
              <a:rPr lang="en-US" sz="1200" dirty="0">
                <a:solidFill>
                  <a:srgbClr val="000000"/>
                </a:solidFill>
                <a:effectLst/>
                <a:latin typeface="Helvetica" panose="020B0604020202020204" pitchFamily="34" charset="0"/>
                <a:ea typeface="Calibri" panose="020F0502020204030204" pitchFamily="34" charset="0"/>
              </a:rPr>
              <a:t> and thrombocytosis (MDS/MPN-RS-T) </a:t>
            </a:r>
            <a:r>
              <a:rPr lang="en-US" sz="1200" baseline="30000" dirty="0">
                <a:solidFill>
                  <a:srgbClr val="000000"/>
                </a:solidFill>
                <a:effectLst/>
                <a:latin typeface="Helvetica" panose="020B0604020202020204" pitchFamily="34" charset="0"/>
                <a:ea typeface="Calibri" panose="020F0502020204030204" pitchFamily="34" charset="0"/>
              </a:rPr>
              <a:t>17</a:t>
            </a:r>
            <a:r>
              <a:rPr lang="en-US" sz="1200" dirty="0">
                <a:solidFill>
                  <a:srgbClr val="FF0000"/>
                </a:solidFill>
                <a:effectLst/>
                <a:latin typeface="Helvetica" panose="020B0604020202020204" pitchFamily="34" charset="0"/>
                <a:ea typeface="Calibri" panose="020F0502020204030204" pitchFamily="34" charset="0"/>
              </a:rPr>
              <a:t>. </a:t>
            </a:r>
            <a:endParaRPr lang="en-US" b="1" dirty="0"/>
          </a:p>
          <a:p>
            <a:endParaRPr lang="en-US" dirty="0"/>
          </a:p>
          <a:p>
            <a:r>
              <a:rPr lang="en-US" dirty="0"/>
              <a:t>Recombinant fusion protein</a:t>
            </a:r>
            <a:r>
              <a:rPr lang="en-US" dirty="0">
                <a:sym typeface="Wingdings" panose="05000000000000000000" pitchFamily="2" charset="2"/>
              </a:rPr>
              <a:t> Binds TGF beta reduce SMAD2/3 signaling pathway regulates cellular growth. Initial approval in 2020 with a label expansion in 2023 </a:t>
            </a: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51</a:t>
            </a:fld>
            <a:endParaRPr lang="en-US" dirty="0"/>
          </a:p>
        </p:txBody>
      </p:sp>
    </p:spTree>
    <p:extLst>
      <p:ext uri="{BB962C8B-B14F-4D97-AF65-F5344CB8AC3E}">
        <p14:creationId xmlns:p14="http://schemas.microsoft.com/office/powerpoint/2010/main" val="1244481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10</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GB" sz="1900" dirty="0"/>
              <a:t>The primary endpoint was achieved by 110 (60.4%) patients in the </a:t>
            </a:r>
            <a:r>
              <a:rPr lang="en-GB" sz="1900" dirty="0" err="1"/>
              <a:t>luspatercept</a:t>
            </a:r>
            <a:r>
              <a:rPr lang="en-GB" sz="1900" dirty="0"/>
              <a:t> arm versus 63 (34.8%) patients in the epoetin alfa arm (</a:t>
            </a:r>
            <a:r>
              <a:rPr lang="en-GB" sz="1900" i="1" dirty="0"/>
              <a:t>P</a:t>
            </a:r>
            <a:r>
              <a:rPr lang="en-GB" sz="1900" dirty="0"/>
              <a:t> &lt; 0.0001)</a:t>
            </a:r>
          </a:p>
          <a:p>
            <a:pPr lvl="1"/>
            <a:r>
              <a:rPr lang="en-GB" sz="1700" b="1" dirty="0"/>
              <a:t>Subgroup analysis of the primary endpoint showed greater response rates with </a:t>
            </a:r>
            <a:r>
              <a:rPr lang="en-GB" sz="1700" b="1" dirty="0" err="1"/>
              <a:t>luspatercept</a:t>
            </a:r>
            <a:r>
              <a:rPr lang="en-GB" sz="1700" b="1" dirty="0"/>
              <a:t> regardless of baseline TB, </a:t>
            </a:r>
            <a:r>
              <a:rPr lang="en-GB" sz="1700" b="1" dirty="0" err="1"/>
              <a:t>sEPO</a:t>
            </a:r>
            <a:r>
              <a:rPr lang="en-GB" sz="1700" b="1" dirty="0"/>
              <a:t> category, or </a:t>
            </a:r>
            <a:r>
              <a:rPr lang="en-GB" sz="1700" b="1" i="1" dirty="0"/>
              <a:t>SF3B1 </a:t>
            </a:r>
            <a:r>
              <a:rPr lang="en-GB" sz="1700" b="1" dirty="0"/>
              <a:t>mutation status</a:t>
            </a:r>
          </a:p>
          <a:p>
            <a:pPr lvl="1"/>
            <a:endParaRPr lang="en-GB" sz="1700" b="1" dirty="0"/>
          </a:p>
          <a:p>
            <a:pPr lvl="1"/>
            <a:endParaRPr lang="en-US" sz="1700" b="1" dirty="0"/>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rgbClr val="5E5E5E"/>
                </a:solidFill>
                <a:latin typeface="Trebuchet MS" panose="020B0603020202020204" pitchFamily="34" charset="0"/>
              </a:rPr>
              <a:t>The response rates for the primary endpoint in this full analysis are similar to those reported for the interim analysis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rgbClr val="5E5E5E"/>
                </a:solidFill>
                <a:latin typeface="Trebuchet MS" panose="020B0603020202020204" pitchFamily="34" charset="0"/>
              </a:rPr>
              <a:t>In the </a:t>
            </a:r>
            <a:r>
              <a:rPr lang="en-GB" dirty="0" err="1">
                <a:solidFill>
                  <a:srgbClr val="5E5E5E"/>
                </a:solidFill>
                <a:latin typeface="Trebuchet MS" panose="020B0603020202020204" pitchFamily="34" charset="0"/>
              </a:rPr>
              <a:t>preplanned</a:t>
            </a:r>
            <a:r>
              <a:rPr lang="en-GB" dirty="0">
                <a:solidFill>
                  <a:srgbClr val="5E5E5E"/>
                </a:solidFill>
                <a:latin typeface="Trebuchet MS" panose="020B0603020202020204" pitchFamily="34" charset="0"/>
              </a:rPr>
              <a:t> interim analysis, 86/147 (58.5%) of patients treated with </a:t>
            </a:r>
            <a:r>
              <a:rPr lang="en-GB" dirty="0" err="1">
                <a:solidFill>
                  <a:srgbClr val="5E5E5E"/>
                </a:solidFill>
                <a:latin typeface="Trebuchet MS" panose="020B0603020202020204" pitchFamily="34" charset="0"/>
              </a:rPr>
              <a:t>luspatercept</a:t>
            </a:r>
            <a:r>
              <a:rPr lang="en-GB" dirty="0">
                <a:solidFill>
                  <a:srgbClr val="5E5E5E"/>
                </a:solidFill>
                <a:latin typeface="Trebuchet MS" panose="020B0603020202020204" pitchFamily="34" charset="0"/>
              </a:rPr>
              <a:t> and 48/154 (31.2%) of patients treated with epoetin alfa achieved the primary endpoint </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53</a:t>
            </a:fld>
            <a:endParaRPr lang="en-US" dirty="0"/>
          </a:p>
        </p:txBody>
      </p:sp>
    </p:spTree>
    <p:extLst>
      <p:ext uri="{BB962C8B-B14F-4D97-AF65-F5344CB8AC3E}">
        <p14:creationId xmlns:p14="http://schemas.microsoft.com/office/powerpoint/2010/main" val="3071022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solidFill>
                  <a:srgbClr val="5E5E5E"/>
                </a:solidFill>
                <a:latin typeface="Trebuchet MS" panose="020B0603020202020204" pitchFamily="34" charset="0"/>
              </a:rPr>
              <a:t>NOT SHOWN</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5E5E5E"/>
                </a:solidFill>
                <a:latin typeface="Trebuchet MS" panose="020B0603020202020204" pitchFamily="34" charset="0"/>
              </a:rPr>
              <a:t>As of September 28, 2023, the duration of RBC-TI for </a:t>
            </a:r>
            <a:r>
              <a:rPr lang="en-GB" sz="1200" dirty="0">
                <a:solidFill>
                  <a:schemeClr val="tx1"/>
                </a:solidFill>
              </a:rPr>
              <a:t>≥ 1</a:t>
            </a:r>
            <a:r>
              <a:rPr lang="en-GB" sz="1200" dirty="0">
                <a:solidFill>
                  <a:srgbClr val="5E5E5E"/>
                </a:solidFill>
                <a:latin typeface="Trebuchet MS" panose="020B0603020202020204" pitchFamily="34" charset="0"/>
              </a:rPr>
              <a:t>2 weeks (from week 1 until EOT) was longer with </a:t>
            </a:r>
            <a:r>
              <a:rPr lang="en-GB" sz="1200" dirty="0" err="1">
                <a:solidFill>
                  <a:srgbClr val="5E5E5E"/>
                </a:solidFill>
                <a:latin typeface="Trebuchet MS" panose="020B0603020202020204" pitchFamily="34" charset="0"/>
              </a:rPr>
              <a:t>luspatercept</a:t>
            </a:r>
            <a:r>
              <a:rPr lang="en-GB" sz="1200" dirty="0">
                <a:solidFill>
                  <a:srgbClr val="5E5E5E"/>
                </a:solidFill>
                <a:latin typeface="Trebuchet MS" panose="020B0603020202020204" pitchFamily="34" charset="0"/>
              </a:rPr>
              <a:t> (126.6 weeks) than with epoetin alfa (89.7 weeks), similar to the </a:t>
            </a:r>
            <a:r>
              <a:rPr lang="en-GB" sz="1200" dirty="0" err="1">
                <a:solidFill>
                  <a:srgbClr val="5E5E5E"/>
                </a:solidFill>
                <a:latin typeface="Trebuchet MS" panose="020B0603020202020204" pitchFamily="34" charset="0"/>
              </a:rPr>
              <a:t>preplanned</a:t>
            </a:r>
            <a:r>
              <a:rPr lang="en-GB" sz="1200" dirty="0">
                <a:solidFill>
                  <a:srgbClr val="5E5E5E"/>
                </a:solidFill>
                <a:latin typeface="Trebuchet MS" panose="020B0603020202020204" pitchFamily="34" charset="0"/>
              </a:rPr>
              <a:t> interim analysis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5E5E5E"/>
                </a:solidFill>
                <a:latin typeface="Trebuchet MS" panose="020B0603020202020204" pitchFamily="34" charset="0"/>
              </a:rPr>
              <a:t>In the </a:t>
            </a:r>
            <a:r>
              <a:rPr lang="en-GB" sz="1200" dirty="0" err="1">
                <a:solidFill>
                  <a:srgbClr val="5E5E5E"/>
                </a:solidFill>
                <a:latin typeface="Trebuchet MS" panose="020B0603020202020204" pitchFamily="34" charset="0"/>
              </a:rPr>
              <a:t>preplanned</a:t>
            </a:r>
            <a:r>
              <a:rPr lang="en-GB" sz="1200" dirty="0">
                <a:solidFill>
                  <a:srgbClr val="5E5E5E"/>
                </a:solidFill>
                <a:latin typeface="Trebuchet MS" panose="020B0603020202020204" pitchFamily="34" charset="0"/>
              </a:rPr>
              <a:t> interim analysis, the duration of RBC-TI for </a:t>
            </a:r>
            <a:r>
              <a:rPr kumimoji="0" lang="en-GB" sz="1200" b="0" i="0" u="none" strike="noStrike" kern="1200" cap="none" spc="0" normalizeH="0" baseline="0" noProof="0" dirty="0">
                <a:ln>
                  <a:noFill/>
                </a:ln>
                <a:solidFill>
                  <a:prstClr val="black"/>
                </a:solidFill>
                <a:effectLst/>
                <a:uLnTx/>
                <a:uFillTx/>
                <a:latin typeface="Calibri"/>
                <a:ea typeface="+mn-ea"/>
                <a:cs typeface="+mn-cs"/>
              </a:rPr>
              <a:t>≥</a:t>
            </a:r>
            <a:r>
              <a:rPr lang="en-GB" sz="1200" dirty="0">
                <a:solidFill>
                  <a:srgbClr val="5E5E5E"/>
                </a:solidFill>
                <a:latin typeface="Trebuchet MS" panose="020B0603020202020204" pitchFamily="34" charset="0"/>
              </a:rPr>
              <a:t> 12 weeks (from week 1 until EOT) was 126.6 weeks with </a:t>
            </a:r>
            <a:r>
              <a:rPr lang="en-GB" sz="1200" dirty="0" err="1">
                <a:solidFill>
                  <a:srgbClr val="5E5E5E"/>
                </a:solidFill>
                <a:latin typeface="Trebuchet MS" panose="020B0603020202020204" pitchFamily="34" charset="0"/>
              </a:rPr>
              <a:t>luspatercept</a:t>
            </a:r>
            <a:r>
              <a:rPr lang="en-GB" sz="1200" dirty="0">
                <a:solidFill>
                  <a:srgbClr val="5E5E5E"/>
                </a:solidFill>
                <a:latin typeface="Trebuchet MS" panose="020B0603020202020204" pitchFamily="34" charset="0"/>
              </a:rPr>
              <a:t> and 77.0 weeks with epoetin alfa</a:t>
            </a:r>
          </a:p>
          <a:p>
            <a:endParaRPr lang="en-US" dirty="0"/>
          </a:p>
          <a:p>
            <a:endParaRPr lang="en-US" dirty="0"/>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rgbClr val="5E5E5E"/>
                </a:solidFill>
                <a:latin typeface="Trebuchet MS" panose="020B0603020202020204" pitchFamily="34" charset="0"/>
              </a:rPr>
              <a:t>The median duration of RBC-TI ≥ 12 weeks in RS+ and RS− patients was longer in the </a:t>
            </a:r>
            <a:r>
              <a:rPr lang="en-GB" dirty="0" err="1">
                <a:solidFill>
                  <a:srgbClr val="5E5E5E"/>
                </a:solidFill>
                <a:latin typeface="Trebuchet MS" panose="020B0603020202020204" pitchFamily="34" charset="0"/>
              </a:rPr>
              <a:t>luspatercept</a:t>
            </a:r>
            <a:r>
              <a:rPr lang="en-GB" dirty="0">
                <a:solidFill>
                  <a:srgbClr val="5E5E5E"/>
                </a:solidFill>
                <a:latin typeface="Trebuchet MS" panose="020B0603020202020204" pitchFamily="34" charset="0"/>
              </a:rPr>
              <a:t> arm than in the epoetin alfa arm, similar to the </a:t>
            </a:r>
            <a:r>
              <a:rPr lang="en-GB" dirty="0" err="1">
                <a:solidFill>
                  <a:srgbClr val="5E5E5E"/>
                </a:solidFill>
                <a:latin typeface="Trebuchet MS" panose="020B0603020202020204" pitchFamily="34" charset="0"/>
              </a:rPr>
              <a:t>preplanned</a:t>
            </a:r>
            <a:r>
              <a:rPr lang="en-GB" dirty="0">
                <a:solidFill>
                  <a:srgbClr val="5E5E5E"/>
                </a:solidFill>
                <a:latin typeface="Trebuchet MS" panose="020B0603020202020204" pitchFamily="34" charset="0"/>
              </a:rPr>
              <a:t> interim analysis</a:t>
            </a:r>
            <a:endParaRPr lang="en-US" i="0" dirty="0">
              <a:solidFill>
                <a:srgbClr val="5E5E5E"/>
              </a:solidFill>
              <a:effectLst/>
              <a:latin typeface="Trebuchet MS" panose="020B0603020202020204" pitchFamily="34" charset="0"/>
            </a:endParaRPr>
          </a:p>
          <a:p>
            <a:pPr marL="895335" marR="0" lvl="1" indent="-285750" algn="l" defTabSz="1219170" rtl="0" eaLnBrk="1" fontAlgn="auto" latinLnBrk="0" hangingPunct="1">
              <a:lnSpc>
                <a:spcPct val="100000"/>
              </a:lnSpc>
              <a:spcBef>
                <a:spcPts val="0"/>
              </a:spcBef>
              <a:spcAft>
                <a:spcPts val="0"/>
              </a:spcAft>
              <a:buClrTx/>
              <a:buSzTx/>
              <a:buFont typeface="Trebuchet MS" panose="020B0603020202020204" pitchFamily="34" charset="0"/>
              <a:buChar char="—"/>
              <a:tabLst/>
              <a:defRPr/>
            </a:pPr>
            <a:r>
              <a:rPr lang="en-GB" i="0" dirty="0">
                <a:solidFill>
                  <a:srgbClr val="5E5E5E"/>
                </a:solidFill>
                <a:effectLst/>
                <a:latin typeface="Trebuchet MS" panose="020B0603020202020204" pitchFamily="34" charset="0"/>
                <a:ea typeface="Times New Roman" panose="02020603050405020304" pitchFamily="18" charset="0"/>
              </a:rPr>
              <a:t>Analysis of erythroid precursors in the bone marrow has shown that they continue to increase beyond 24 weeks of treatment with </a:t>
            </a:r>
            <a:r>
              <a:rPr lang="en-GB" i="0" dirty="0" err="1">
                <a:solidFill>
                  <a:srgbClr val="5E5E5E"/>
                </a:solidFill>
                <a:effectLst/>
                <a:latin typeface="Trebuchet MS" panose="020B0603020202020204" pitchFamily="34" charset="0"/>
                <a:ea typeface="Times New Roman" panose="02020603050405020304" pitchFamily="18" charset="0"/>
              </a:rPr>
              <a:t>luspatercept</a:t>
            </a:r>
            <a:r>
              <a:rPr lang="en-GB" i="0" dirty="0">
                <a:solidFill>
                  <a:srgbClr val="5E5E5E"/>
                </a:solidFill>
                <a:effectLst/>
                <a:latin typeface="Trebuchet MS" panose="020B0603020202020204" pitchFamily="34" charset="0"/>
                <a:ea typeface="Times New Roman" panose="02020603050405020304" pitchFamily="18" charset="0"/>
              </a:rPr>
              <a:t> (compared with baseline) </a:t>
            </a:r>
          </a:p>
          <a:p>
            <a:pPr marL="895335" marR="0" lvl="1" indent="-285750" algn="l" defTabSz="1219170" rtl="0" eaLnBrk="1" fontAlgn="auto" latinLnBrk="0" hangingPunct="1">
              <a:lnSpc>
                <a:spcPct val="100000"/>
              </a:lnSpc>
              <a:spcBef>
                <a:spcPts val="0"/>
              </a:spcBef>
              <a:spcAft>
                <a:spcPts val="0"/>
              </a:spcAft>
              <a:buClrTx/>
              <a:buSzTx/>
              <a:buFont typeface="Trebuchet MS" panose="020B0603020202020204" pitchFamily="34" charset="0"/>
              <a:buChar char="—"/>
              <a:tabLst/>
              <a:defRPr/>
            </a:pPr>
            <a:r>
              <a:rPr lang="en-GB" i="0" dirty="0">
                <a:solidFill>
                  <a:srgbClr val="5E5E5E"/>
                </a:solidFill>
                <a:effectLst/>
                <a:latin typeface="Trebuchet MS" panose="020B0603020202020204" pitchFamily="34" charset="0"/>
                <a:ea typeface="Times New Roman" panose="02020603050405020304" pitchFamily="18" charset="0"/>
              </a:rPr>
              <a:t>There is a gradual and sustained increase of both reticulocytes and Hb from baseline to week 24 and week 48</a:t>
            </a:r>
            <a:endParaRPr lang="en-NL">
              <a:solidFill>
                <a:srgbClr val="5E5E5E"/>
              </a:solidFill>
              <a:effectLst/>
              <a:latin typeface="Trebuchet MS" panose="020B060302020202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54</a:t>
            </a:fld>
            <a:endParaRPr lang="en-US" dirty="0"/>
          </a:p>
        </p:txBody>
      </p:sp>
    </p:spTree>
    <p:extLst>
      <p:ext uri="{BB962C8B-B14F-4D97-AF65-F5344CB8AC3E}">
        <p14:creationId xmlns:p14="http://schemas.microsoft.com/office/powerpoint/2010/main" val="13482053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Google Sans"/>
              </a:rPr>
              <a:t> </a:t>
            </a:r>
            <a:r>
              <a:rPr lang="en-US" b="0" i="0" dirty="0" err="1">
                <a:solidFill>
                  <a:srgbClr val="202124"/>
                </a:solidFill>
                <a:effectLst/>
                <a:latin typeface="Google Sans"/>
              </a:rPr>
              <a:t>Imetelstat</a:t>
            </a:r>
            <a:r>
              <a:rPr lang="en-US" b="0" i="0" dirty="0">
                <a:solidFill>
                  <a:srgbClr val="202124"/>
                </a:solidFill>
                <a:effectLst/>
                <a:latin typeface="Google Sans"/>
              </a:rPr>
              <a:t> is a first-in-class telomerase inhibitor. Possible MOA</a:t>
            </a:r>
            <a:r>
              <a:rPr lang="en-US" b="0" i="0" dirty="0">
                <a:solidFill>
                  <a:srgbClr val="202124"/>
                </a:solidFill>
                <a:effectLst/>
                <a:latin typeface="Google Sans"/>
                <a:sym typeface="Wingdings" panose="05000000000000000000" pitchFamily="2" charset="2"/>
              </a:rPr>
              <a:t> </a:t>
            </a:r>
            <a:r>
              <a:rPr lang="en-US" b="0" i="0" dirty="0">
                <a:solidFill>
                  <a:srgbClr val="202124"/>
                </a:solidFill>
                <a:effectLst/>
                <a:latin typeface="Google Sans"/>
              </a:rPr>
              <a:t>could have selective pressure on the clonal cells within patients with MDS, leading to the killing of the MDS clone and the recovery of the count in those patients</a:t>
            </a: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55</a:t>
            </a:fld>
            <a:endParaRPr lang="en-US" dirty="0"/>
          </a:p>
        </p:txBody>
      </p:sp>
    </p:spTree>
    <p:extLst>
      <p:ext uri="{BB962C8B-B14F-4D97-AF65-F5344CB8AC3E}">
        <p14:creationId xmlns:p14="http://schemas.microsoft.com/office/powerpoint/2010/main" val="14192423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https://www.thelancet.com/journals/lancet/article/PIIS0140-6736(23)01724-5/fulltext</a:t>
            </a:r>
          </a:p>
          <a:p>
            <a:endParaRPr lang="en-US" dirty="0"/>
          </a:p>
          <a:p>
            <a:endParaRPr lang="en-US" dirty="0"/>
          </a:p>
          <a:p>
            <a:r>
              <a:rPr lang="en-US" b="0" i="0" dirty="0">
                <a:solidFill>
                  <a:srgbClr val="505050"/>
                </a:solidFill>
                <a:effectLst/>
                <a:latin typeface="Source Sans Pro" panose="020B0503030403020204" pitchFamily="34" charset="0"/>
              </a:rPr>
              <a:t>178 patients enrolled and randomly assigned </a:t>
            </a:r>
          </a:p>
          <a:p>
            <a:endParaRPr lang="en-US" b="0" i="0" dirty="0">
              <a:solidFill>
                <a:srgbClr val="505050"/>
              </a:solidFill>
              <a:effectLst/>
              <a:latin typeface="Source Sans Pro" panose="020B0503030403020204" pitchFamily="34" charset="0"/>
            </a:endParaRPr>
          </a:p>
          <a:p>
            <a:r>
              <a:rPr lang="en-US" b="1" i="0" dirty="0">
                <a:solidFill>
                  <a:srgbClr val="505050"/>
                </a:solidFill>
                <a:effectLst/>
                <a:latin typeface="Source Sans Pro" panose="020B0503030403020204" pitchFamily="34" charset="0"/>
              </a:rPr>
              <a:t>The primary endpoint of RBC-TI </a:t>
            </a:r>
            <a:r>
              <a:rPr lang="en-US" b="0" i="0" dirty="0">
                <a:solidFill>
                  <a:srgbClr val="505050"/>
                </a:solidFill>
                <a:effectLst/>
                <a:latin typeface="Source Sans Pro" panose="020B0503030403020204" pitchFamily="34" charset="0"/>
              </a:rPr>
              <a:t>for at least 8 weeks </a:t>
            </a:r>
            <a:r>
              <a:rPr lang="en-US" b="0" i="0" dirty="0">
                <a:solidFill>
                  <a:srgbClr val="505050"/>
                </a:solidFill>
                <a:effectLst/>
                <a:latin typeface="Source Sans Pro" panose="020B0503030403020204" pitchFamily="34" charset="0"/>
                <a:sym typeface="Wingdings" panose="05000000000000000000" pitchFamily="2" charset="2"/>
              </a:rPr>
              <a:t> </a:t>
            </a:r>
            <a:r>
              <a:rPr lang="en-US" b="0" i="0" dirty="0">
                <a:solidFill>
                  <a:srgbClr val="505050"/>
                </a:solidFill>
                <a:effectLst/>
                <a:latin typeface="Source Sans Pro" panose="020B0503030403020204" pitchFamily="34" charset="0"/>
              </a:rPr>
              <a:t>40% v. 15% in the placebo group </a:t>
            </a:r>
          </a:p>
          <a:p>
            <a:r>
              <a:rPr lang="en-US" b="1" i="0" dirty="0">
                <a:solidFill>
                  <a:srgbClr val="505050"/>
                </a:solidFill>
                <a:effectLst/>
                <a:latin typeface="Source Sans Pro" panose="020B0503030403020204" pitchFamily="34" charset="0"/>
              </a:rPr>
              <a:t>RBC-TI was sustained </a:t>
            </a:r>
          </a:p>
          <a:p>
            <a:r>
              <a:rPr lang="en-US" b="1" i="0" dirty="0">
                <a:solidFill>
                  <a:srgbClr val="505050"/>
                </a:solidFill>
                <a:effectLst/>
                <a:latin typeface="Source Sans Pro" panose="020B0503030403020204" pitchFamily="34" charset="0"/>
              </a:rPr>
              <a:t>45%  (v. 19%) with RBC-TI in RS+ </a:t>
            </a:r>
          </a:p>
          <a:p>
            <a:r>
              <a:rPr lang="en-US" b="1" i="0" dirty="0">
                <a:solidFill>
                  <a:srgbClr val="505050"/>
                </a:solidFill>
                <a:effectLst/>
                <a:latin typeface="Source Sans Pro" panose="020B0503030403020204" pitchFamily="34" charset="0"/>
              </a:rPr>
              <a:t>32% (v. 9%) in RS- </a:t>
            </a:r>
          </a:p>
          <a:p>
            <a:endParaRPr lang="en-US" b="0" i="0" dirty="0">
              <a:solidFill>
                <a:srgbClr val="505050"/>
              </a:solidFill>
              <a:effectLst/>
              <a:latin typeface="Source Sans Pro" panose="020B0503030403020204" pitchFamily="34" charset="0"/>
            </a:endParaRPr>
          </a:p>
          <a:p>
            <a:r>
              <a:rPr lang="en-US" b="0" i="0" dirty="0">
                <a:solidFill>
                  <a:srgbClr val="505050"/>
                </a:solidFill>
                <a:effectLst/>
                <a:latin typeface="Source Sans Pro" panose="020B0503030403020204" pitchFamily="34" charset="0"/>
              </a:rPr>
              <a:t>without ring </a:t>
            </a:r>
            <a:r>
              <a:rPr lang="en-US" b="0" i="0" dirty="0" err="1">
                <a:solidFill>
                  <a:srgbClr val="505050"/>
                </a:solidFill>
                <a:effectLst/>
                <a:latin typeface="Source Sans Pro" panose="020B0503030403020204" pitchFamily="34" charset="0"/>
              </a:rPr>
              <a:t>sideroblasts</a:t>
            </a:r>
            <a:r>
              <a:rPr lang="en-US" b="0" i="0" dirty="0">
                <a:solidFill>
                  <a:srgbClr val="505050"/>
                </a:solidFill>
                <a:effectLst/>
                <a:latin typeface="Source Sans Pro" panose="020B0503030403020204" pitchFamily="34" charset="0"/>
              </a:rPr>
              <a:t> in the </a:t>
            </a:r>
            <a:r>
              <a:rPr lang="en-US" b="0" i="0" dirty="0" err="1">
                <a:solidFill>
                  <a:srgbClr val="505050"/>
                </a:solidFill>
                <a:effectLst/>
                <a:latin typeface="Source Sans Pro" panose="020B0503030403020204" pitchFamily="34" charset="0"/>
              </a:rPr>
              <a:t>imetelstat</a:t>
            </a:r>
            <a:r>
              <a:rPr lang="en-US" b="0" i="0" dirty="0">
                <a:solidFill>
                  <a:srgbClr val="505050"/>
                </a:solidFill>
                <a:effectLst/>
                <a:latin typeface="Source Sans Pro" panose="020B0503030403020204" pitchFamily="34" charset="0"/>
              </a:rPr>
              <a:t> group versus seven (19%) of 37 patients with ring </a:t>
            </a:r>
            <a:r>
              <a:rPr lang="en-US" b="0" i="0" dirty="0" err="1">
                <a:solidFill>
                  <a:srgbClr val="505050"/>
                </a:solidFill>
                <a:effectLst/>
                <a:latin typeface="Source Sans Pro" panose="020B0503030403020204" pitchFamily="34" charset="0"/>
              </a:rPr>
              <a:t>sideroblasts</a:t>
            </a:r>
            <a:r>
              <a:rPr lang="en-US" b="0" i="0" dirty="0">
                <a:solidFill>
                  <a:srgbClr val="505050"/>
                </a:solidFill>
                <a:effectLst/>
                <a:latin typeface="Source Sans Pro" panose="020B0503030403020204" pitchFamily="34" charset="0"/>
              </a:rPr>
              <a:t> (rate difference 26%, 5·9 to 42·2) and two (9%) of 23 patients without ring </a:t>
            </a:r>
            <a:r>
              <a:rPr lang="en-US" b="0" i="0" dirty="0" err="1">
                <a:solidFill>
                  <a:srgbClr val="505050"/>
                </a:solidFill>
                <a:effectLst/>
                <a:latin typeface="Source Sans Pro" panose="020B0503030403020204" pitchFamily="34" charset="0"/>
              </a:rPr>
              <a:t>sideroblasts</a:t>
            </a:r>
            <a:r>
              <a:rPr lang="en-US" b="0" i="0" dirty="0">
                <a:solidFill>
                  <a:srgbClr val="505050"/>
                </a:solidFill>
                <a:effectLst/>
                <a:latin typeface="Source Sans Pro" panose="020B0503030403020204" pitchFamily="34" charset="0"/>
              </a:rPr>
              <a:t> (rate difference 23%, –1·3 to 40·6) in the placebo group (</a:t>
            </a:r>
            <a:r>
              <a:rPr lang="en-US" b="0" i="0" u="none" strike="noStrike" dirty="0">
                <a:solidFill>
                  <a:srgbClr val="00549E"/>
                </a:solidFill>
                <a:effectLst/>
                <a:latin typeface="Source Sans Pro" panose="020B0503030403020204" pitchFamily="34" charset="0"/>
                <a:hlinkClick r:id="rId3"/>
              </a:rPr>
              <a:t>appendix p 15</a:t>
            </a:r>
            <a:r>
              <a:rPr lang="en-US" b="0" i="0" dirty="0">
                <a:solidFill>
                  <a:srgbClr val="505050"/>
                </a:solidFill>
                <a:effectLst/>
                <a:latin typeface="Source Sans Pro" panose="020B0503030403020204" pitchFamily="34" charset="0"/>
              </a:rPr>
              <a:t>). When evaluated on the basis of previous RBC transfusion burden, RBC-TI for at least 8 weeks occurred more frequently in the </a:t>
            </a:r>
            <a:r>
              <a:rPr lang="en-US" b="0" i="0" dirty="0" err="1">
                <a:solidFill>
                  <a:srgbClr val="505050"/>
                </a:solidFill>
                <a:effectLst/>
                <a:latin typeface="Source Sans Pro" panose="020B0503030403020204" pitchFamily="34" charset="0"/>
              </a:rPr>
              <a:t>imetelstat</a:t>
            </a:r>
            <a:r>
              <a:rPr lang="en-US" b="0" i="0" dirty="0">
                <a:solidFill>
                  <a:srgbClr val="505050"/>
                </a:solidFill>
                <a:effectLst/>
                <a:latin typeface="Source Sans Pro" panose="020B0503030403020204" pitchFamily="34" charset="0"/>
              </a:rPr>
              <a:t> group: 28 (45%) of 62 patients with 4–6 units over 8 weeks and 19 (34%) of 56 patients with more than 6 units over 8 weeks had RBC-TI for at least 8 weeks, compared with seven (21%) of 33 patients with 4–6 units over 8 weeks (rate difference 24%, 1·9 to 41·4) and two (7%) of 27 patients with more than 6 units over 8 weeks (rate difference 27%, 4·7 to 41·8) in the placebo group (</a:t>
            </a:r>
            <a:r>
              <a:rPr lang="en-US" b="0" i="0" u="none" strike="noStrike" dirty="0">
                <a:solidFill>
                  <a:srgbClr val="00549E"/>
                </a:solidFill>
                <a:effectLst/>
                <a:latin typeface="Source Sans Pro" panose="020B0503030403020204" pitchFamily="34" charset="0"/>
                <a:hlinkClick r:id="rId3"/>
              </a:rPr>
              <a:t>appendix p 15</a:t>
            </a:r>
            <a:r>
              <a:rPr lang="en-US" b="0" i="0" dirty="0">
                <a:solidFill>
                  <a:srgbClr val="505050"/>
                </a:solidFill>
                <a:effectLst/>
                <a:latin typeface="Source Sans Pro" panose="020B0503030403020204" pitchFamily="34" charset="0"/>
              </a:rPr>
              <a:t>). A greater proportion of patients with an IPSS scoring of low risk (32 [40%] of 80 in the </a:t>
            </a:r>
            <a:r>
              <a:rPr lang="en-US" b="0" i="0" dirty="0" err="1">
                <a:solidFill>
                  <a:srgbClr val="505050"/>
                </a:solidFill>
                <a:effectLst/>
                <a:latin typeface="Source Sans Pro" panose="020B0503030403020204" pitchFamily="34" charset="0"/>
              </a:rPr>
              <a:t>imetelstat</a:t>
            </a:r>
            <a:r>
              <a:rPr lang="en-US" b="0" i="0" dirty="0">
                <a:solidFill>
                  <a:srgbClr val="505050"/>
                </a:solidFill>
                <a:effectLst/>
                <a:latin typeface="Source Sans Pro" panose="020B0503030403020204" pitchFamily="34" charset="0"/>
              </a:rPr>
              <a:t> group </a:t>
            </a:r>
            <a:r>
              <a:rPr lang="en-US" b="0" i="1" dirty="0">
                <a:solidFill>
                  <a:srgbClr val="505050"/>
                </a:solidFill>
                <a:effectLst/>
                <a:latin typeface="Source Sans Pro" panose="020B0503030403020204" pitchFamily="34" charset="0"/>
              </a:rPr>
              <a:t>vs</a:t>
            </a:r>
            <a:r>
              <a:rPr lang="en-US" b="0" i="0" dirty="0">
                <a:solidFill>
                  <a:srgbClr val="505050"/>
                </a:solidFill>
                <a:effectLst/>
                <a:latin typeface="Source Sans Pro" panose="020B0503030403020204" pitchFamily="34" charset="0"/>
              </a:rPr>
              <a:t> eight [21%] of 39 in the placebo group; rate difference 19%, 95% CI −0·1 to 35·2) and intermediate-1 risk (15 [40%] of 38 </a:t>
            </a:r>
            <a:r>
              <a:rPr lang="en-US" b="0" i="1" dirty="0">
                <a:solidFill>
                  <a:srgbClr val="505050"/>
                </a:solidFill>
                <a:effectLst/>
                <a:latin typeface="Source Sans Pro" panose="020B0503030403020204" pitchFamily="34" charset="0"/>
              </a:rPr>
              <a:t>vs</a:t>
            </a:r>
            <a:r>
              <a:rPr lang="en-US" b="0" i="0" dirty="0">
                <a:solidFill>
                  <a:srgbClr val="505050"/>
                </a:solidFill>
                <a:effectLst/>
                <a:latin typeface="Source Sans Pro" panose="020B0503030403020204" pitchFamily="34" charset="0"/>
              </a:rPr>
              <a:t> one [5%] of 21; rate difference 35%, 8·8 to 52·4) had RBC-TI for at least 8 weeks in the </a:t>
            </a:r>
            <a:r>
              <a:rPr lang="en-US" b="0" i="0" dirty="0" err="1">
                <a:solidFill>
                  <a:srgbClr val="505050"/>
                </a:solidFill>
                <a:effectLst/>
                <a:latin typeface="Source Sans Pro" panose="020B0503030403020204" pitchFamily="34" charset="0"/>
              </a:rPr>
              <a:t>imetelstat</a:t>
            </a:r>
            <a:r>
              <a:rPr lang="en-US" b="0" i="0" dirty="0">
                <a:solidFill>
                  <a:srgbClr val="505050"/>
                </a:solidFill>
                <a:effectLst/>
                <a:latin typeface="Source Sans Pro" panose="020B0503030403020204" pitchFamily="34" charset="0"/>
              </a:rPr>
              <a:t> group versus the placebo group (</a:t>
            </a:r>
            <a:r>
              <a:rPr lang="en-US" b="0" i="0" u="none" strike="noStrike" dirty="0">
                <a:solidFill>
                  <a:srgbClr val="00549E"/>
                </a:solidFill>
                <a:effectLst/>
                <a:latin typeface="Source Sans Pro" panose="020B0503030403020204" pitchFamily="34" charset="0"/>
                <a:hlinkClick r:id="rId3"/>
              </a:rPr>
              <a:t>appendix p 15</a:t>
            </a:r>
            <a:r>
              <a:rPr lang="en-US" b="0" i="0" dirty="0">
                <a:solidFill>
                  <a:srgbClr val="505050"/>
                </a:solidFill>
                <a:effectLst/>
                <a:latin typeface="Source Sans Pro" panose="020B0503030403020204" pitchFamily="34" charset="0"/>
              </a:rPr>
              <a:t>).</a:t>
            </a: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56</a:t>
            </a:fld>
            <a:endParaRPr lang="en-US" dirty="0"/>
          </a:p>
        </p:txBody>
      </p:sp>
    </p:spTree>
    <p:extLst>
      <p:ext uri="{BB962C8B-B14F-4D97-AF65-F5344CB8AC3E}">
        <p14:creationId xmlns:p14="http://schemas.microsoft.com/office/powerpoint/2010/main" val="3552033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then </a:t>
            </a:r>
            <a:r>
              <a:rPr lang="en-US" dirty="0" err="1"/>
              <a:t>analysed</a:t>
            </a:r>
            <a:r>
              <a:rPr lang="en-US" dirty="0"/>
              <a:t> by IPSS/ IPSS-R and IPSS-M, with </a:t>
            </a:r>
            <a:r>
              <a:rPr lang="en-US" dirty="0" err="1"/>
              <a:t>imtel</a:t>
            </a:r>
            <a:r>
              <a:rPr lang="en-US" dirty="0"/>
              <a:t> doing better than placebo in all subgroups including those that were upstaged to higher IPSS-M </a:t>
            </a:r>
          </a:p>
        </p:txBody>
      </p:sp>
      <p:sp>
        <p:nvSpPr>
          <p:cNvPr id="4" name="Slide Number Placeholder 3"/>
          <p:cNvSpPr>
            <a:spLocks noGrp="1"/>
          </p:cNvSpPr>
          <p:nvPr>
            <p:ph type="sldNum" sz="quarter" idx="5"/>
          </p:nvPr>
        </p:nvSpPr>
        <p:spPr/>
        <p:txBody>
          <a:bodyPr/>
          <a:lstStyle/>
          <a:p>
            <a:fld id="{B3A96171-A15F-AF4E-B7C5-E1453CAAF64D}" type="slidenum">
              <a:rPr lang="en-US" smtClean="0"/>
              <a:t>57</a:t>
            </a:fld>
            <a:endParaRPr lang="en-US" dirty="0"/>
          </a:p>
        </p:txBody>
      </p:sp>
    </p:spTree>
    <p:extLst>
      <p:ext uri="{BB962C8B-B14F-4D97-AF65-F5344CB8AC3E}">
        <p14:creationId xmlns:p14="http://schemas.microsoft.com/office/powerpoint/2010/main" val="5465955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Roxadostat</a:t>
            </a:r>
            <a:r>
              <a:rPr lang="en-US" dirty="0"/>
              <a:t>: HIF prolyl-hydroxylase inhibitor that increases endogenous production of erythropoietin and stimulates production of RBC</a:t>
            </a:r>
          </a:p>
          <a:p>
            <a:endParaRPr lang="en-US" dirty="0"/>
          </a:p>
          <a:p>
            <a:r>
              <a:rPr lang="en-US" dirty="0"/>
              <a:t>This study was stopped early since it did not meet its endpoint, but what is interesting is that it did have efficacy in patients who has a higher transfusion dependence, suggesting that this agent could have efficacy with better patient selection/ without enrichment of those with a very low transfusion burden. </a:t>
            </a:r>
          </a:p>
        </p:txBody>
      </p:sp>
      <p:sp>
        <p:nvSpPr>
          <p:cNvPr id="4" name="Slide Number Placeholder 3"/>
          <p:cNvSpPr>
            <a:spLocks noGrp="1"/>
          </p:cNvSpPr>
          <p:nvPr>
            <p:ph type="sldNum" sz="quarter" idx="5"/>
          </p:nvPr>
        </p:nvSpPr>
        <p:spPr/>
        <p:txBody>
          <a:bodyPr/>
          <a:lstStyle/>
          <a:p>
            <a:fld id="{B3A96171-A15F-AF4E-B7C5-E1453CAAF64D}" type="slidenum">
              <a:rPr lang="en-US" smtClean="0"/>
              <a:t>58</a:t>
            </a:fld>
            <a:endParaRPr lang="en-US" dirty="0"/>
          </a:p>
        </p:txBody>
      </p:sp>
    </p:spTree>
    <p:extLst>
      <p:ext uri="{BB962C8B-B14F-4D97-AF65-F5344CB8AC3E}">
        <p14:creationId xmlns:p14="http://schemas.microsoft.com/office/powerpoint/2010/main" val="12654984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60</a:t>
            </a:fld>
            <a:endParaRPr lang="en-US" dirty="0"/>
          </a:p>
        </p:txBody>
      </p:sp>
    </p:spTree>
    <p:extLst>
      <p:ext uri="{BB962C8B-B14F-4D97-AF65-F5344CB8AC3E}">
        <p14:creationId xmlns:p14="http://schemas.microsoft.com/office/powerpoint/2010/main" val="98858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2020: FDA approved an oral combination of decitabine and </a:t>
            </a:r>
            <a:r>
              <a:rPr lang="en-US" dirty="0" err="1"/>
              <a:t>cedazuridine</a:t>
            </a:r>
            <a:r>
              <a:rPr lang="en-US" dirty="0"/>
              <a:t> (INQOVI, </a:t>
            </a:r>
            <a:r>
              <a:rPr lang="en-US" dirty="0" err="1"/>
              <a:t>Astex</a:t>
            </a:r>
            <a:r>
              <a:rPr lang="en-US" dirty="0"/>
              <a:t> Pharmaceuticals, Inc.) for adult patients with myelodysplastic syndromes (MDS) including the following:</a:t>
            </a:r>
          </a:p>
          <a:p>
            <a:endParaRPr lang="en-US" dirty="0"/>
          </a:p>
          <a:p>
            <a:r>
              <a:rPr lang="en-US" b="1" dirty="0"/>
              <a:t>previously treated and untreated, de novo and secondary MDS </a:t>
            </a:r>
            <a:r>
              <a:rPr lang="en-US" dirty="0"/>
              <a:t>with the following French-American-British subtypes (refractory anemia, refractory anemia with ringed </a:t>
            </a:r>
            <a:r>
              <a:rPr lang="en-US" dirty="0" err="1"/>
              <a:t>sideroblasts</a:t>
            </a:r>
            <a:r>
              <a:rPr lang="en-US" dirty="0"/>
              <a:t>, refractory anemia with excess blasts, and chronic myelomonocytic leukemia [CMML]) and</a:t>
            </a:r>
          </a:p>
          <a:p>
            <a:r>
              <a:rPr lang="en-US" dirty="0"/>
              <a:t>intermediate-1, intermediate-2, and high-risk International Prognostic Scoring System groups.</a:t>
            </a:r>
          </a:p>
        </p:txBody>
      </p:sp>
      <p:sp>
        <p:nvSpPr>
          <p:cNvPr id="4" name="Slide Number Placeholder 3"/>
          <p:cNvSpPr>
            <a:spLocks noGrp="1"/>
          </p:cNvSpPr>
          <p:nvPr>
            <p:ph type="sldNum" sz="quarter" idx="5"/>
          </p:nvPr>
        </p:nvSpPr>
        <p:spPr/>
        <p:txBody>
          <a:bodyPr/>
          <a:lstStyle/>
          <a:p>
            <a:fld id="{B3A96171-A15F-AF4E-B7C5-E1453CAAF64D}" type="slidenum">
              <a:rPr lang="en-US" smtClean="0"/>
              <a:t>61</a:t>
            </a:fld>
            <a:endParaRPr lang="en-US" dirty="0"/>
          </a:p>
        </p:txBody>
      </p:sp>
    </p:spTree>
    <p:extLst>
      <p:ext uri="{BB962C8B-B14F-4D97-AF65-F5344CB8AC3E}">
        <p14:creationId xmlns:p14="http://schemas.microsoft.com/office/powerpoint/2010/main" val="22539820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05050"/>
                </a:solidFill>
                <a:effectLst/>
                <a:latin typeface="Georgia" panose="02040502050405020303" pitchFamily="18" charset="0"/>
              </a:rPr>
              <a:t>Oral decitabine–</a:t>
            </a:r>
            <a:r>
              <a:rPr lang="en-US" b="0" i="0" dirty="0" err="1">
                <a:solidFill>
                  <a:srgbClr val="505050"/>
                </a:solidFill>
                <a:effectLst/>
                <a:latin typeface="Georgia" panose="02040502050405020303" pitchFamily="18" charset="0"/>
              </a:rPr>
              <a:t>cedazuridine</a:t>
            </a:r>
            <a:r>
              <a:rPr lang="en-US" b="0" i="0" dirty="0">
                <a:solidFill>
                  <a:srgbClr val="505050"/>
                </a:solidFill>
                <a:effectLst/>
                <a:latin typeface="Georgia" panose="02040502050405020303" pitchFamily="18" charset="0"/>
              </a:rPr>
              <a:t> emulates the pharmacokinetics and pharmacodynamics of intravenous decitabine and appears to have similar clinical activity, potentially reducing the adverse effects of parenteral therapy (</a:t>
            </a:r>
            <a:r>
              <a:rPr lang="en-US" b="0" i="0" dirty="0" err="1">
                <a:solidFill>
                  <a:srgbClr val="505050"/>
                </a:solidFill>
                <a:effectLst/>
                <a:latin typeface="Georgia" panose="02040502050405020303" pitchFamily="18" charset="0"/>
              </a:rPr>
              <a:t>eg</a:t>
            </a:r>
            <a:r>
              <a:rPr lang="en-US" b="0" i="0" dirty="0">
                <a:solidFill>
                  <a:srgbClr val="505050"/>
                </a:solidFill>
                <a:effectLst/>
                <a:latin typeface="Georgia" panose="02040502050405020303" pitchFamily="18" charset="0"/>
              </a:rPr>
              <a:t>, effects of intravenous or subcutaneous administration, effects of intravenous devices, infection, and pain) and resource use, and eliminating some of the clinic visits needed for intravenous administration, particularly for individuals who maintain a response for more than 6 months.</a:t>
            </a: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62</a:t>
            </a:fld>
            <a:endParaRPr lang="en-US" dirty="0"/>
          </a:p>
        </p:txBody>
      </p:sp>
    </p:spTree>
    <p:extLst>
      <p:ext uri="{BB962C8B-B14F-4D97-AF65-F5344CB8AC3E}">
        <p14:creationId xmlns:p14="http://schemas.microsoft.com/office/powerpoint/2010/main" val="2929214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dirty="0">
                <a:solidFill>
                  <a:srgbClr val="5E5E5E"/>
                </a:solidFill>
                <a:latin typeface="Trebuchet MS" panose="020B0603020202020204" pitchFamily="34" charset="0"/>
              </a:rPr>
              <a:t>A total of 356 patients were included in the </a:t>
            </a:r>
            <a:r>
              <a:rPr lang="en-GB" dirty="0" err="1">
                <a:solidFill>
                  <a:srgbClr val="5E5E5E"/>
                </a:solidFill>
                <a:latin typeface="Trebuchet MS" panose="020B0603020202020204" pitchFamily="34" charset="0"/>
              </a:rPr>
              <a:t>preplanned</a:t>
            </a:r>
            <a:r>
              <a:rPr lang="en-GB" dirty="0">
                <a:solidFill>
                  <a:srgbClr val="5E5E5E"/>
                </a:solidFill>
                <a:latin typeface="Trebuchet MS" panose="020B0603020202020204" pitchFamily="34" charset="0"/>
              </a:rPr>
              <a:t> interim analysis of the COMMANDS study, whereas the full analysis includes a total of 363 patients</a:t>
            </a:r>
          </a:p>
          <a:p>
            <a:pPr marL="285750" indent="-285750">
              <a:buFont typeface="Arial" panose="020B0604020202020204" pitchFamily="34" charset="0"/>
              <a:buChar char="•"/>
            </a:pPr>
            <a:r>
              <a:rPr lang="en-GB" dirty="0">
                <a:solidFill>
                  <a:srgbClr val="5E5E5E"/>
                </a:solidFill>
                <a:latin typeface="Trebuchet MS" panose="020B0603020202020204" pitchFamily="34" charset="0"/>
              </a:rPr>
              <a:t>The proportion of RS− patients in the full analysis did not change compared with the </a:t>
            </a:r>
            <a:r>
              <a:rPr lang="en-GB" dirty="0" err="1">
                <a:solidFill>
                  <a:srgbClr val="5E5E5E"/>
                </a:solidFill>
                <a:latin typeface="Trebuchet MS" panose="020B0603020202020204" pitchFamily="34" charset="0"/>
              </a:rPr>
              <a:t>preplanned</a:t>
            </a:r>
            <a:r>
              <a:rPr lang="en-GB" dirty="0">
                <a:solidFill>
                  <a:srgbClr val="5E5E5E"/>
                </a:solidFill>
                <a:latin typeface="Trebuchet MS" panose="020B0603020202020204" pitchFamily="34" charset="0"/>
              </a:rPr>
              <a:t> interim analysis</a:t>
            </a:r>
          </a:p>
          <a:p>
            <a:pPr marL="895335" lvl="1" indent="-285750">
              <a:buFont typeface="Trebuchet MS" panose="020B0603020202020204" pitchFamily="34" charset="0"/>
              <a:buChar char="—"/>
            </a:pPr>
            <a:r>
              <a:rPr lang="en-GB" dirty="0">
                <a:solidFill>
                  <a:srgbClr val="5E5E5E"/>
                </a:solidFill>
                <a:latin typeface="Trebuchet MS" panose="020B0603020202020204" pitchFamily="34" charset="0"/>
              </a:rPr>
              <a:t>There are now 99 RS− patients included in this full analysis (97 RS− patients were included in the interim analysis)</a:t>
            </a:r>
          </a:p>
          <a:p>
            <a:pPr marL="285750" indent="-285750">
              <a:buFont typeface="Arial" panose="020B0604020202020204" pitchFamily="34" charset="0"/>
              <a:buChar char="•"/>
            </a:pPr>
            <a:r>
              <a:rPr lang="en-GB" dirty="0">
                <a:solidFill>
                  <a:srgbClr val="5E5E5E"/>
                </a:solidFill>
                <a:latin typeface="Trebuchet MS" panose="020B0603020202020204" pitchFamily="34" charset="0"/>
              </a:rPr>
              <a:t>Overall, baseline characteristics were well balanced between the 2 treatment arms, similar to the </a:t>
            </a:r>
            <a:r>
              <a:rPr lang="en-GB" dirty="0" err="1">
                <a:solidFill>
                  <a:srgbClr val="5E5E5E"/>
                </a:solidFill>
                <a:latin typeface="Trebuchet MS" panose="020B0603020202020204" pitchFamily="34" charset="0"/>
              </a:rPr>
              <a:t>preplanned</a:t>
            </a:r>
            <a:r>
              <a:rPr lang="en-GB" dirty="0">
                <a:solidFill>
                  <a:srgbClr val="5E5E5E"/>
                </a:solidFill>
                <a:latin typeface="Trebuchet MS" panose="020B0603020202020204" pitchFamily="34" charset="0"/>
              </a:rPr>
              <a:t> interim analysis previously presented at ASCO 2023</a:t>
            </a:r>
          </a:p>
          <a:p>
            <a:pPr marL="285750" indent="-285750">
              <a:buFont typeface="Arial" panose="020B0604020202020204" pitchFamily="34" charset="0"/>
              <a:buChar char="•"/>
            </a:pPr>
            <a:endParaRPr lang="en-GB" dirty="0">
              <a:solidFill>
                <a:srgbClr val="5E5E5E"/>
              </a:solidFill>
              <a:latin typeface="Trebuchet MS" panose="020B0603020202020204" pitchFamily="34" charset="0"/>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rgbClr val="5E5E5E"/>
                </a:solidFill>
                <a:latin typeface="Trebuchet MS" panose="020B0603020202020204" pitchFamily="34" charset="0"/>
              </a:rPr>
              <a:t>The response rates for the primary endpoint in this full analysis are similar to those reported for the interim analysis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rgbClr val="5E5E5E"/>
                </a:solidFill>
                <a:latin typeface="Trebuchet MS" panose="020B0603020202020204" pitchFamily="34" charset="0"/>
              </a:rPr>
              <a:t>In the </a:t>
            </a:r>
            <a:r>
              <a:rPr lang="en-GB" dirty="0" err="1">
                <a:solidFill>
                  <a:srgbClr val="5E5E5E"/>
                </a:solidFill>
                <a:latin typeface="Trebuchet MS" panose="020B0603020202020204" pitchFamily="34" charset="0"/>
              </a:rPr>
              <a:t>preplanned</a:t>
            </a:r>
            <a:r>
              <a:rPr lang="en-GB" dirty="0">
                <a:solidFill>
                  <a:srgbClr val="5E5E5E"/>
                </a:solidFill>
                <a:latin typeface="Trebuchet MS" panose="020B0603020202020204" pitchFamily="34" charset="0"/>
              </a:rPr>
              <a:t> interim analysis, 86/147 (58.5%) of patients treated with </a:t>
            </a:r>
            <a:r>
              <a:rPr lang="en-GB" dirty="0" err="1">
                <a:solidFill>
                  <a:srgbClr val="5E5E5E"/>
                </a:solidFill>
                <a:latin typeface="Trebuchet MS" panose="020B0603020202020204" pitchFamily="34" charset="0"/>
              </a:rPr>
              <a:t>luspatercept</a:t>
            </a:r>
            <a:r>
              <a:rPr lang="en-GB" dirty="0">
                <a:solidFill>
                  <a:srgbClr val="5E5E5E"/>
                </a:solidFill>
                <a:latin typeface="Trebuchet MS" panose="020B0603020202020204" pitchFamily="34" charset="0"/>
              </a:rPr>
              <a:t> and 48/154 (31.2%) of patients treated with epoetin alfa achieved the primary endpoint </a:t>
            </a:r>
          </a:p>
          <a:p>
            <a:pPr marL="285750" indent="-285750">
              <a:buFont typeface="Arial" panose="020B0604020202020204" pitchFamily="34" charset="0"/>
              <a:buChar char="•"/>
            </a:pPr>
            <a:endParaRPr lang="en-GB" dirty="0">
              <a:solidFill>
                <a:srgbClr val="5E5E5E"/>
              </a:solidFill>
              <a:latin typeface="Trebuchet MS" panose="020B0603020202020204" pitchFamily="34" charset="0"/>
            </a:endParaRP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65</a:t>
            </a:fld>
            <a:endParaRPr lang="en-US" dirty="0"/>
          </a:p>
        </p:txBody>
      </p:sp>
    </p:spTree>
    <p:extLst>
      <p:ext uri="{BB962C8B-B14F-4D97-AF65-F5344CB8AC3E}">
        <p14:creationId xmlns:p14="http://schemas.microsoft.com/office/powerpoint/2010/main" val="2591926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Paratrabecular</a:t>
            </a:r>
            <a:r>
              <a:rPr lang="en-US" dirty="0"/>
              <a:t> megakaryocyte clustering</a:t>
            </a:r>
          </a:p>
          <a:p>
            <a:r>
              <a:rPr lang="en-US" dirty="0"/>
              <a:t>G3 reticulin fibrosis </a:t>
            </a:r>
          </a:p>
        </p:txBody>
      </p:sp>
      <p:sp>
        <p:nvSpPr>
          <p:cNvPr id="4" name="Slide Number Placeholder 3"/>
          <p:cNvSpPr>
            <a:spLocks noGrp="1"/>
          </p:cNvSpPr>
          <p:nvPr>
            <p:ph type="sldNum" sz="quarter" idx="5"/>
          </p:nvPr>
        </p:nvSpPr>
        <p:spPr/>
        <p:txBody>
          <a:bodyPr/>
          <a:lstStyle/>
          <a:p>
            <a:fld id="{B3A96171-A15F-AF4E-B7C5-E1453CAAF64D}" type="slidenum">
              <a:rPr lang="en-US" smtClean="0"/>
              <a:t>13</a:t>
            </a:fld>
            <a:endParaRPr lang="en-US" dirty="0"/>
          </a:p>
        </p:txBody>
      </p:sp>
    </p:spTree>
    <p:extLst>
      <p:ext uri="{BB962C8B-B14F-4D97-AF65-F5344CB8AC3E}">
        <p14:creationId xmlns:p14="http://schemas.microsoft.com/office/powerpoint/2010/main" val="28283798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5E5E5E"/>
                </a:solidFill>
                <a:latin typeface="Trebuchet MS" panose="020B0603020202020204" pitchFamily="34" charset="0"/>
              </a:rPr>
              <a:t>Similar to the preplanned interim analysis, the response rates of the analyzed secondary endpoints (weeks 1–24) were significantly greater in the </a:t>
            </a:r>
            <a:r>
              <a:rPr lang="en-US" baseline="0" dirty="0" err="1">
                <a:solidFill>
                  <a:srgbClr val="5E5E5E"/>
                </a:solidFill>
                <a:latin typeface="Trebuchet MS" panose="020B0603020202020204" pitchFamily="34" charset="0"/>
              </a:rPr>
              <a:t>luspatercept</a:t>
            </a:r>
            <a:r>
              <a:rPr lang="en-US" baseline="0" dirty="0">
                <a:solidFill>
                  <a:srgbClr val="5E5E5E"/>
                </a:solidFill>
                <a:latin typeface="Trebuchet MS" panose="020B0603020202020204" pitchFamily="34" charset="0"/>
              </a:rPr>
              <a:t> arm versus the epoetin alfa arm</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66</a:t>
            </a:fld>
            <a:endParaRPr lang="en-US" dirty="0"/>
          </a:p>
        </p:txBody>
      </p:sp>
    </p:spTree>
    <p:extLst>
      <p:ext uri="{BB962C8B-B14F-4D97-AF65-F5344CB8AC3E}">
        <p14:creationId xmlns:p14="http://schemas.microsoft.com/office/powerpoint/2010/main" val="11776847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5E5E5E"/>
                </a:solidFill>
                <a:latin typeface="Trebuchet MS" panose="020B0603020202020204" pitchFamily="34" charset="0"/>
              </a:rPr>
              <a:t>Response rates in RS+ patients were also greater with </a:t>
            </a:r>
            <a:r>
              <a:rPr lang="en-GB" dirty="0" err="1">
                <a:solidFill>
                  <a:srgbClr val="5E5E5E"/>
                </a:solidFill>
                <a:latin typeface="Trebuchet MS" panose="020B0603020202020204" pitchFamily="34" charset="0"/>
              </a:rPr>
              <a:t>luspatercept</a:t>
            </a:r>
            <a:r>
              <a:rPr lang="en-GB" dirty="0">
                <a:solidFill>
                  <a:srgbClr val="5E5E5E"/>
                </a:solidFill>
                <a:latin typeface="Trebuchet MS" panose="020B0603020202020204" pitchFamily="34" charset="0"/>
              </a:rPr>
              <a:t> than with epoetin alfa (67.7% vs 39.2%) and were comparable in RS− patients (53.1% vs 50.0%)</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67</a:t>
            </a:fld>
            <a:endParaRPr lang="en-US" dirty="0"/>
          </a:p>
        </p:txBody>
      </p:sp>
    </p:spTree>
    <p:extLst>
      <p:ext uri="{BB962C8B-B14F-4D97-AF65-F5344CB8AC3E}">
        <p14:creationId xmlns:p14="http://schemas.microsoft.com/office/powerpoint/2010/main" val="31931576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5E5E5E"/>
                </a:solidFill>
                <a:latin typeface="Trebuchet MS" panose="020B0603020202020204" pitchFamily="34" charset="0"/>
              </a:rPr>
              <a:t>As of September 28, 2023, the duration of RBC-TI for </a:t>
            </a:r>
            <a:r>
              <a:rPr lang="en-GB" sz="1200" dirty="0">
                <a:solidFill>
                  <a:schemeClr val="tx1"/>
                </a:solidFill>
              </a:rPr>
              <a:t>≥ 1</a:t>
            </a:r>
            <a:r>
              <a:rPr lang="en-GB" sz="1200" dirty="0">
                <a:solidFill>
                  <a:srgbClr val="5E5E5E"/>
                </a:solidFill>
                <a:latin typeface="Trebuchet MS" panose="020B0603020202020204" pitchFamily="34" charset="0"/>
              </a:rPr>
              <a:t>2 weeks (from week 1 until EOT) was longer with </a:t>
            </a:r>
            <a:r>
              <a:rPr lang="en-GB" sz="1200" dirty="0" err="1">
                <a:solidFill>
                  <a:srgbClr val="5E5E5E"/>
                </a:solidFill>
                <a:latin typeface="Trebuchet MS" panose="020B0603020202020204" pitchFamily="34" charset="0"/>
              </a:rPr>
              <a:t>luspatercept</a:t>
            </a:r>
            <a:r>
              <a:rPr lang="en-GB" sz="1200" dirty="0">
                <a:solidFill>
                  <a:srgbClr val="5E5E5E"/>
                </a:solidFill>
                <a:latin typeface="Trebuchet MS" panose="020B0603020202020204" pitchFamily="34" charset="0"/>
              </a:rPr>
              <a:t> (126.6 weeks) than with epoetin alfa (89.7 weeks), similar to the </a:t>
            </a:r>
            <a:r>
              <a:rPr lang="en-GB" sz="1200" dirty="0" err="1">
                <a:solidFill>
                  <a:srgbClr val="5E5E5E"/>
                </a:solidFill>
                <a:latin typeface="Trebuchet MS" panose="020B0603020202020204" pitchFamily="34" charset="0"/>
              </a:rPr>
              <a:t>preplanned</a:t>
            </a:r>
            <a:r>
              <a:rPr lang="en-GB" sz="1200" dirty="0">
                <a:solidFill>
                  <a:srgbClr val="5E5E5E"/>
                </a:solidFill>
                <a:latin typeface="Trebuchet MS" panose="020B0603020202020204" pitchFamily="34" charset="0"/>
              </a:rPr>
              <a:t> interim analysis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5E5E5E"/>
                </a:solidFill>
                <a:latin typeface="Trebuchet MS" panose="020B0603020202020204" pitchFamily="34" charset="0"/>
              </a:rPr>
              <a:t>In the </a:t>
            </a:r>
            <a:r>
              <a:rPr lang="en-GB" sz="1200" dirty="0" err="1">
                <a:solidFill>
                  <a:srgbClr val="5E5E5E"/>
                </a:solidFill>
                <a:latin typeface="Trebuchet MS" panose="020B0603020202020204" pitchFamily="34" charset="0"/>
              </a:rPr>
              <a:t>preplanned</a:t>
            </a:r>
            <a:r>
              <a:rPr lang="en-GB" sz="1200" dirty="0">
                <a:solidFill>
                  <a:srgbClr val="5E5E5E"/>
                </a:solidFill>
                <a:latin typeface="Trebuchet MS" panose="020B0603020202020204" pitchFamily="34" charset="0"/>
              </a:rPr>
              <a:t> interim analysis, the duration of RBC-TI for </a:t>
            </a:r>
            <a:r>
              <a:rPr kumimoji="0" lang="en-GB" sz="1200" b="0" i="0" u="none" strike="noStrike" kern="1200" cap="none" spc="0" normalizeH="0" baseline="0" noProof="0" dirty="0">
                <a:ln>
                  <a:noFill/>
                </a:ln>
                <a:solidFill>
                  <a:prstClr val="black"/>
                </a:solidFill>
                <a:effectLst/>
                <a:uLnTx/>
                <a:uFillTx/>
                <a:latin typeface="Calibri"/>
                <a:ea typeface="+mn-ea"/>
                <a:cs typeface="+mn-cs"/>
              </a:rPr>
              <a:t>≥</a:t>
            </a:r>
            <a:r>
              <a:rPr lang="en-GB" sz="1200" dirty="0">
                <a:solidFill>
                  <a:srgbClr val="5E5E5E"/>
                </a:solidFill>
                <a:latin typeface="Trebuchet MS" panose="020B0603020202020204" pitchFamily="34" charset="0"/>
              </a:rPr>
              <a:t> 12 weeks (from week 1 until EOT) was 126.6 weeks with </a:t>
            </a:r>
            <a:r>
              <a:rPr lang="en-GB" sz="1200" dirty="0" err="1">
                <a:solidFill>
                  <a:srgbClr val="5E5E5E"/>
                </a:solidFill>
                <a:latin typeface="Trebuchet MS" panose="020B0603020202020204" pitchFamily="34" charset="0"/>
              </a:rPr>
              <a:t>luspatercept</a:t>
            </a:r>
            <a:r>
              <a:rPr lang="en-GB" sz="1200" dirty="0">
                <a:solidFill>
                  <a:srgbClr val="5E5E5E"/>
                </a:solidFill>
                <a:latin typeface="Trebuchet MS" panose="020B0603020202020204" pitchFamily="34" charset="0"/>
              </a:rPr>
              <a:t> and 77.0 weeks with epoetin alfa</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68</a:t>
            </a:fld>
            <a:endParaRPr lang="en-US" dirty="0"/>
          </a:p>
        </p:txBody>
      </p:sp>
    </p:spTree>
    <p:extLst>
      <p:ext uri="{BB962C8B-B14F-4D97-AF65-F5344CB8AC3E}">
        <p14:creationId xmlns:p14="http://schemas.microsoft.com/office/powerpoint/2010/main" val="23314645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rgbClr val="5E5E5E"/>
                </a:solidFill>
                <a:latin typeface="Trebuchet MS" panose="020B0603020202020204" pitchFamily="34" charset="0"/>
              </a:rPr>
              <a:t>The median duration of RBC-TI ≥ 12 weeks in RS+ and RS− patients was longer in the </a:t>
            </a:r>
            <a:r>
              <a:rPr lang="en-GB" dirty="0" err="1">
                <a:solidFill>
                  <a:srgbClr val="5E5E5E"/>
                </a:solidFill>
                <a:latin typeface="Trebuchet MS" panose="020B0603020202020204" pitchFamily="34" charset="0"/>
              </a:rPr>
              <a:t>luspatercept</a:t>
            </a:r>
            <a:r>
              <a:rPr lang="en-GB" dirty="0">
                <a:solidFill>
                  <a:srgbClr val="5E5E5E"/>
                </a:solidFill>
                <a:latin typeface="Trebuchet MS" panose="020B0603020202020204" pitchFamily="34" charset="0"/>
              </a:rPr>
              <a:t> arm than in the epoetin alfa arm, similar to the </a:t>
            </a:r>
            <a:r>
              <a:rPr lang="en-GB" dirty="0" err="1">
                <a:solidFill>
                  <a:srgbClr val="5E5E5E"/>
                </a:solidFill>
                <a:latin typeface="Trebuchet MS" panose="020B0603020202020204" pitchFamily="34" charset="0"/>
              </a:rPr>
              <a:t>preplanned</a:t>
            </a:r>
            <a:r>
              <a:rPr lang="en-GB" dirty="0">
                <a:solidFill>
                  <a:srgbClr val="5E5E5E"/>
                </a:solidFill>
                <a:latin typeface="Trebuchet MS" panose="020B0603020202020204" pitchFamily="34" charset="0"/>
              </a:rPr>
              <a:t> interim analysis</a:t>
            </a:r>
            <a:endParaRPr lang="en-US" i="0" dirty="0">
              <a:solidFill>
                <a:srgbClr val="5E5E5E"/>
              </a:solidFill>
              <a:effectLst/>
              <a:latin typeface="Trebuchet MS" panose="020B0603020202020204" pitchFamily="34" charset="0"/>
            </a:endParaRPr>
          </a:p>
          <a:p>
            <a:pPr marL="895335" marR="0" lvl="1" indent="-285750" algn="l" defTabSz="1219170" rtl="0" eaLnBrk="1" fontAlgn="auto" latinLnBrk="0" hangingPunct="1">
              <a:lnSpc>
                <a:spcPct val="100000"/>
              </a:lnSpc>
              <a:spcBef>
                <a:spcPts val="0"/>
              </a:spcBef>
              <a:spcAft>
                <a:spcPts val="0"/>
              </a:spcAft>
              <a:buClrTx/>
              <a:buSzTx/>
              <a:buFont typeface="Trebuchet MS" panose="020B0603020202020204" pitchFamily="34" charset="0"/>
              <a:buChar char="—"/>
              <a:tabLst/>
              <a:defRPr/>
            </a:pPr>
            <a:r>
              <a:rPr lang="en-GB" i="0" dirty="0">
                <a:solidFill>
                  <a:srgbClr val="5E5E5E"/>
                </a:solidFill>
                <a:effectLst/>
                <a:latin typeface="Trebuchet MS" panose="020B0603020202020204" pitchFamily="34" charset="0"/>
                <a:ea typeface="Times New Roman" panose="02020603050405020304" pitchFamily="18" charset="0"/>
              </a:rPr>
              <a:t>Analysis of erythroid precursors in the bone marrow has shown that they continue to increase beyond 24 weeks of treatment with </a:t>
            </a:r>
            <a:r>
              <a:rPr lang="en-GB" i="0" dirty="0" err="1">
                <a:solidFill>
                  <a:srgbClr val="5E5E5E"/>
                </a:solidFill>
                <a:effectLst/>
                <a:latin typeface="Trebuchet MS" panose="020B0603020202020204" pitchFamily="34" charset="0"/>
                <a:ea typeface="Times New Roman" panose="02020603050405020304" pitchFamily="18" charset="0"/>
              </a:rPr>
              <a:t>luspatercept</a:t>
            </a:r>
            <a:r>
              <a:rPr lang="en-GB" i="0" dirty="0">
                <a:solidFill>
                  <a:srgbClr val="5E5E5E"/>
                </a:solidFill>
                <a:effectLst/>
                <a:latin typeface="Trebuchet MS" panose="020B0603020202020204" pitchFamily="34" charset="0"/>
                <a:ea typeface="Times New Roman" panose="02020603050405020304" pitchFamily="18" charset="0"/>
              </a:rPr>
              <a:t> (compared with baseline) </a:t>
            </a:r>
          </a:p>
          <a:p>
            <a:pPr marL="895335" marR="0" lvl="1" indent="-285750" algn="l" defTabSz="1219170" rtl="0" eaLnBrk="1" fontAlgn="auto" latinLnBrk="0" hangingPunct="1">
              <a:lnSpc>
                <a:spcPct val="100000"/>
              </a:lnSpc>
              <a:spcBef>
                <a:spcPts val="0"/>
              </a:spcBef>
              <a:spcAft>
                <a:spcPts val="0"/>
              </a:spcAft>
              <a:buClrTx/>
              <a:buSzTx/>
              <a:buFont typeface="Trebuchet MS" panose="020B0603020202020204" pitchFamily="34" charset="0"/>
              <a:buChar char="—"/>
              <a:tabLst/>
              <a:defRPr/>
            </a:pPr>
            <a:r>
              <a:rPr lang="en-GB" i="0" dirty="0">
                <a:solidFill>
                  <a:srgbClr val="5E5E5E"/>
                </a:solidFill>
                <a:effectLst/>
                <a:latin typeface="Trebuchet MS" panose="020B0603020202020204" pitchFamily="34" charset="0"/>
                <a:ea typeface="Times New Roman" panose="02020603050405020304" pitchFamily="18" charset="0"/>
              </a:rPr>
              <a:t>There is a gradual and sustained increase of both reticulocytes and Hb from baseline to week 24 and week 48</a:t>
            </a:r>
            <a:endParaRPr lang="en-NL">
              <a:solidFill>
                <a:srgbClr val="5E5E5E"/>
              </a:solidFill>
              <a:effectLst/>
              <a:latin typeface="Trebuchet MS" panose="020B060302020202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69</a:t>
            </a:fld>
            <a:endParaRPr lang="en-US" dirty="0"/>
          </a:p>
        </p:txBody>
      </p:sp>
    </p:spTree>
    <p:extLst>
      <p:ext uri="{BB962C8B-B14F-4D97-AF65-F5344CB8AC3E}">
        <p14:creationId xmlns:p14="http://schemas.microsoft.com/office/powerpoint/2010/main" val="15151944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solidFill>
                  <a:srgbClr val="5E5E5E"/>
                </a:solidFill>
                <a:latin typeface="Trebuchet MS" panose="020B0603020202020204" pitchFamily="34" charset="0"/>
              </a:rPr>
              <a:t>Similar to the preplanned interim analysis, the duration of </a:t>
            </a:r>
            <a:r>
              <a:rPr lang="en-US" sz="1200" dirty="0">
                <a:solidFill>
                  <a:srgbClr val="5E5E5E"/>
                </a:solidFill>
                <a:latin typeface="Trebuchet MS" panose="020B0603020202020204" pitchFamily="34" charset="0"/>
              </a:rPr>
              <a:t>RBC-TI ≥ 12 weeks by </a:t>
            </a:r>
            <a:r>
              <a:rPr lang="en-US" sz="1200" dirty="0" err="1">
                <a:solidFill>
                  <a:srgbClr val="5E5E5E"/>
                </a:solidFill>
                <a:latin typeface="Trebuchet MS" panose="020B0603020202020204" pitchFamily="34" charset="0"/>
              </a:rPr>
              <a:t>sEPO</a:t>
            </a:r>
            <a:r>
              <a:rPr lang="en-US" sz="1200" dirty="0">
                <a:solidFill>
                  <a:srgbClr val="5E5E5E"/>
                </a:solidFill>
                <a:latin typeface="Trebuchet MS" panose="020B0603020202020204" pitchFamily="34" charset="0"/>
              </a:rPr>
              <a:t> subgroups was longer with </a:t>
            </a:r>
            <a:r>
              <a:rPr lang="en-US" sz="1200" dirty="0" err="1">
                <a:solidFill>
                  <a:srgbClr val="5E5E5E"/>
                </a:solidFill>
                <a:latin typeface="Trebuchet MS" panose="020B0603020202020204" pitchFamily="34" charset="0"/>
              </a:rPr>
              <a:t>luspatercept</a:t>
            </a:r>
            <a:r>
              <a:rPr lang="en-US" sz="1200" dirty="0">
                <a:solidFill>
                  <a:srgbClr val="5E5E5E"/>
                </a:solidFill>
                <a:latin typeface="Trebuchet MS" panose="020B0603020202020204" pitchFamily="34" charset="0"/>
              </a:rPr>
              <a:t> than with epoetin alfa</a:t>
            </a:r>
          </a:p>
          <a:p>
            <a:pPr marL="0" indent="0">
              <a:buFont typeface="Arial" panose="020B0604020202020204" pitchFamily="34" charset="0"/>
              <a:buNone/>
            </a:pPr>
            <a:endParaRPr lang="en-US" sz="1200" dirty="0"/>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70</a:t>
            </a:fld>
            <a:endParaRPr lang="en-US" dirty="0"/>
          </a:p>
        </p:txBody>
      </p:sp>
    </p:spTree>
    <p:extLst>
      <p:ext uri="{BB962C8B-B14F-4D97-AF65-F5344CB8AC3E}">
        <p14:creationId xmlns:p14="http://schemas.microsoft.com/office/powerpoint/2010/main" val="15661036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5E5E5E"/>
                </a:solidFill>
                <a:latin typeface="Trebuchet MS" panose="020B0603020202020204" pitchFamily="34" charset="0"/>
              </a:rPr>
              <a:t>The duration of </a:t>
            </a:r>
            <a:r>
              <a:rPr lang="en-US" sz="1200" dirty="0">
                <a:solidFill>
                  <a:srgbClr val="5E5E5E"/>
                </a:solidFill>
                <a:latin typeface="Trebuchet MS" panose="020B0603020202020204" pitchFamily="34" charset="0"/>
              </a:rPr>
              <a:t>RBC-TI ≥ 12 weeks by TB subgroups and </a:t>
            </a:r>
            <a:r>
              <a:rPr lang="en-US" sz="1200" i="1" dirty="0">
                <a:solidFill>
                  <a:srgbClr val="5E5E5E"/>
                </a:solidFill>
                <a:latin typeface="Trebuchet MS" panose="020B0603020202020204" pitchFamily="34" charset="0"/>
              </a:rPr>
              <a:t>SF3B1 </a:t>
            </a:r>
            <a:r>
              <a:rPr lang="en-US" sz="1200" dirty="0">
                <a:solidFill>
                  <a:srgbClr val="5E5E5E"/>
                </a:solidFill>
                <a:latin typeface="Trebuchet MS" panose="020B0603020202020204" pitchFamily="34" charset="0"/>
              </a:rPr>
              <a:t>mutation status was longer with </a:t>
            </a:r>
            <a:r>
              <a:rPr lang="en-US" sz="1200" dirty="0" err="1">
                <a:solidFill>
                  <a:srgbClr val="5E5E5E"/>
                </a:solidFill>
                <a:latin typeface="Trebuchet MS" panose="020B0603020202020204" pitchFamily="34" charset="0"/>
              </a:rPr>
              <a:t>luspatercept</a:t>
            </a:r>
            <a:r>
              <a:rPr lang="en-US" sz="1200" dirty="0">
                <a:solidFill>
                  <a:srgbClr val="5E5E5E"/>
                </a:solidFill>
                <a:latin typeface="Trebuchet MS" panose="020B0603020202020204" pitchFamily="34" charset="0"/>
              </a:rPr>
              <a:t> than with epoetin alfa in the full analysis, s</a:t>
            </a:r>
            <a:r>
              <a:rPr lang="en-US" dirty="0">
                <a:solidFill>
                  <a:srgbClr val="5E5E5E"/>
                </a:solidFill>
                <a:latin typeface="Trebuchet MS" panose="020B0603020202020204" pitchFamily="34" charset="0"/>
              </a:rPr>
              <a:t>imilar to the preplanned interim analysis</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71</a:t>
            </a:fld>
            <a:endParaRPr lang="en-US" dirty="0"/>
          </a:p>
        </p:txBody>
      </p:sp>
    </p:spTree>
    <p:extLst>
      <p:ext uri="{BB962C8B-B14F-4D97-AF65-F5344CB8AC3E}">
        <p14:creationId xmlns:p14="http://schemas.microsoft.com/office/powerpoint/2010/main" val="40431406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5E5E5E"/>
                </a:solidFill>
                <a:latin typeface="Trebuchet MS" panose="020B0603020202020204" pitchFamily="34" charset="0"/>
              </a:rPr>
              <a:t>Full analysis of the safety data did not reveal any new safety concerns or differences and the results were comparable to those at the interim analysis presented previously at ASCO 2023</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72</a:t>
            </a:fld>
            <a:endParaRPr lang="en-US" dirty="0"/>
          </a:p>
        </p:txBody>
      </p:sp>
    </p:spTree>
    <p:extLst>
      <p:ext uri="{BB962C8B-B14F-4D97-AF65-F5344CB8AC3E}">
        <p14:creationId xmlns:p14="http://schemas.microsoft.com/office/powerpoint/2010/main" val="34192951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defTabSz="1402040">
              <a:buFont typeface="Arial" panose="020B0604020202020204" pitchFamily="34" charset="0"/>
              <a:buChar char="•"/>
              <a:defRPr/>
            </a:pPr>
            <a:r>
              <a:rPr lang="en-US" baseline="0" dirty="0">
                <a:solidFill>
                  <a:srgbClr val="5E5E5E"/>
                </a:solidFill>
                <a:latin typeface="Trebuchet MS" panose="020B0603020202020204" pitchFamily="34" charset="0"/>
              </a:rPr>
              <a:t>Reported rates of asthenia are higher in the </a:t>
            </a:r>
            <a:r>
              <a:rPr lang="en-US" baseline="0" dirty="0" err="1">
                <a:solidFill>
                  <a:srgbClr val="5E5E5E"/>
                </a:solidFill>
                <a:latin typeface="Trebuchet MS" panose="020B0603020202020204" pitchFamily="34" charset="0"/>
              </a:rPr>
              <a:t>luspatercept</a:t>
            </a:r>
            <a:r>
              <a:rPr lang="en-US" baseline="0" dirty="0">
                <a:solidFill>
                  <a:srgbClr val="5E5E5E"/>
                </a:solidFill>
                <a:latin typeface="Trebuchet MS" panose="020B0603020202020204" pitchFamily="34" charset="0"/>
              </a:rPr>
              <a:t> arm compared with the epoetin alfa arm</a:t>
            </a:r>
          </a:p>
          <a:p>
            <a:pPr marL="285750" indent="-285750" defTabSz="1402040">
              <a:buFont typeface="Arial" panose="020B0604020202020204" pitchFamily="34" charset="0"/>
              <a:buChar char="•"/>
              <a:defRPr/>
            </a:pPr>
            <a:r>
              <a:rPr lang="en-US" baseline="0" dirty="0">
                <a:solidFill>
                  <a:srgbClr val="5E5E5E"/>
                </a:solidFill>
                <a:latin typeface="Trebuchet MS" panose="020B0603020202020204" pitchFamily="34" charset="0"/>
              </a:rPr>
              <a:t>However, after adjusting for exposure (which is ~ 1.5 times longer in the </a:t>
            </a:r>
            <a:r>
              <a:rPr lang="en-US" baseline="0" dirty="0" err="1">
                <a:solidFill>
                  <a:srgbClr val="5E5E5E"/>
                </a:solidFill>
                <a:latin typeface="Trebuchet MS" panose="020B0603020202020204" pitchFamily="34" charset="0"/>
              </a:rPr>
              <a:t>luspatercept</a:t>
            </a:r>
            <a:r>
              <a:rPr lang="en-US" baseline="0" dirty="0">
                <a:solidFill>
                  <a:srgbClr val="5E5E5E"/>
                </a:solidFill>
                <a:latin typeface="Trebuchet MS" panose="020B0603020202020204" pitchFamily="34" charset="0"/>
              </a:rPr>
              <a:t> treatment arm), asthenia rates are comparable between the 2 treatment arms (30.9 per 100 PY vs 31.2 per 100 PY)</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73</a:t>
            </a:fld>
            <a:endParaRPr lang="en-US" dirty="0"/>
          </a:p>
        </p:txBody>
      </p:sp>
    </p:spTree>
    <p:extLst>
      <p:ext uri="{BB962C8B-B14F-4D97-AF65-F5344CB8AC3E}">
        <p14:creationId xmlns:p14="http://schemas.microsoft.com/office/powerpoint/2010/main" val="20254181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74</a:t>
            </a:fld>
            <a:endParaRPr lang="en-US" dirty="0"/>
          </a:p>
        </p:txBody>
      </p:sp>
    </p:spTree>
    <p:extLst>
      <p:ext uri="{BB962C8B-B14F-4D97-AF65-F5344CB8AC3E}">
        <p14:creationId xmlns:p14="http://schemas.microsoft.com/office/powerpoint/2010/main" val="5912940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79</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Ruxolitinib</a:t>
            </a:r>
            <a:r>
              <a:rPr lang="en-US" dirty="0"/>
              <a:t>: Int/High Risk MF</a:t>
            </a:r>
          </a:p>
          <a:p>
            <a:r>
              <a:rPr lang="en-US" dirty="0" err="1"/>
              <a:t>Fedratinib</a:t>
            </a:r>
            <a:r>
              <a:rPr lang="en-US" dirty="0"/>
              <a:t>: Int/High Risk MF</a:t>
            </a:r>
          </a:p>
          <a:p>
            <a:r>
              <a:rPr lang="en-US" dirty="0" err="1"/>
              <a:t>Pacritinib</a:t>
            </a:r>
            <a:r>
              <a:rPr lang="en-US" dirty="0"/>
              <a:t>: Int/High Risk MF with thrombocytopenia (&lt;50k) – TN or prior </a:t>
            </a:r>
            <a:r>
              <a:rPr lang="en-US" dirty="0" err="1"/>
              <a:t>JAKi</a:t>
            </a:r>
            <a:endParaRPr lang="en-US" dirty="0"/>
          </a:p>
          <a:p>
            <a:r>
              <a:rPr lang="en-US" dirty="0" err="1"/>
              <a:t>Momelotinib</a:t>
            </a:r>
            <a:r>
              <a:rPr lang="en-US" dirty="0"/>
              <a:t>: Int/High Risk MF with anemia - TN or prior </a:t>
            </a:r>
            <a:r>
              <a:rPr lang="en-US" dirty="0" err="1"/>
              <a:t>JAKi</a:t>
            </a: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14</a:t>
            </a:fld>
            <a:endParaRPr lang="en-US" dirty="0"/>
          </a:p>
        </p:txBody>
      </p:sp>
    </p:spTree>
    <p:extLst>
      <p:ext uri="{BB962C8B-B14F-4D97-AF65-F5344CB8AC3E}">
        <p14:creationId xmlns:p14="http://schemas.microsoft.com/office/powerpoint/2010/main" val="36770575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112</a:t>
            </a:fld>
            <a:endParaRPr lang="en-US" dirty="0"/>
          </a:p>
        </p:txBody>
      </p:sp>
    </p:spTree>
    <p:extLst>
      <p:ext uri="{BB962C8B-B14F-4D97-AF65-F5344CB8AC3E}">
        <p14:creationId xmlns:p14="http://schemas.microsoft.com/office/powerpoint/2010/main" val="38137758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121</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124</a:t>
            </a:fld>
            <a:endParaRPr lang="en-US" dirty="0"/>
          </a:p>
        </p:txBody>
      </p:sp>
    </p:spTree>
    <p:extLst>
      <p:ext uri="{BB962C8B-B14F-4D97-AF65-F5344CB8AC3E}">
        <p14:creationId xmlns:p14="http://schemas.microsoft.com/office/powerpoint/2010/main" val="5257890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Preclinical studies implicating CD79b dependent vulnerability of ABC DLBCLs</a:t>
            </a:r>
          </a:p>
        </p:txBody>
      </p:sp>
      <p:sp>
        <p:nvSpPr>
          <p:cNvPr id="4" name="Slide Number Placeholder 3"/>
          <p:cNvSpPr>
            <a:spLocks noGrp="1"/>
          </p:cNvSpPr>
          <p:nvPr>
            <p:ph type="sldNum" sz="quarter" idx="5"/>
          </p:nvPr>
        </p:nvSpPr>
        <p:spPr/>
        <p:txBody>
          <a:bodyPr/>
          <a:lstStyle/>
          <a:p>
            <a:fld id="{B3A96171-A15F-AF4E-B7C5-E1453CAAF64D}" type="slidenum">
              <a:rPr lang="en-US" smtClean="0"/>
              <a:t>126</a:t>
            </a:fld>
            <a:endParaRPr lang="en-US" dirty="0"/>
          </a:p>
        </p:txBody>
      </p:sp>
    </p:spTree>
    <p:extLst>
      <p:ext uri="{BB962C8B-B14F-4D97-AF65-F5344CB8AC3E}">
        <p14:creationId xmlns:p14="http://schemas.microsoft.com/office/powerpoint/2010/main" val="29064875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Genomic alterations of patients with distinct genetic subtypes. Mutational status of 18 genes of the simplified 20-gene algorithm, 3 gene re-arrangements by FISH analysis, cell of origin classification by RNA-seq analysis, and MYC/BCL2 double expression status by immunohistochemistry are shown</a:t>
            </a:r>
          </a:p>
        </p:txBody>
      </p:sp>
      <p:sp>
        <p:nvSpPr>
          <p:cNvPr id="4" name="Slide Number Placeholder 3"/>
          <p:cNvSpPr>
            <a:spLocks noGrp="1"/>
          </p:cNvSpPr>
          <p:nvPr>
            <p:ph type="sldNum" sz="quarter" idx="5"/>
          </p:nvPr>
        </p:nvSpPr>
        <p:spPr/>
        <p:txBody>
          <a:bodyPr/>
          <a:lstStyle/>
          <a:p>
            <a:fld id="{B3A96171-A15F-AF4E-B7C5-E1453CAAF64D}" type="slidenum">
              <a:rPr lang="en-US" smtClean="0"/>
              <a:t>128</a:t>
            </a:fld>
            <a:endParaRPr lang="en-US" dirty="0"/>
          </a:p>
        </p:txBody>
      </p:sp>
    </p:spTree>
    <p:extLst>
      <p:ext uri="{BB962C8B-B14F-4D97-AF65-F5344CB8AC3E}">
        <p14:creationId xmlns:p14="http://schemas.microsoft.com/office/powerpoint/2010/main" val="38542031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 name="Google Shape;68;p1: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2: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 name="Google Shape;7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144</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4: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5:notes"/>
          <p:cNvSpPr>
            <a:spLocks noGrp="1" noRot="1" noChangeAspect="1"/>
          </p:cNvSpPr>
          <p:nvPr>
            <p:ph type="sldImg" idx="2"/>
          </p:nvPr>
        </p:nvSpPr>
        <p:spPr>
          <a:xfrm>
            <a:off x="644525" y="914400"/>
            <a:ext cx="5567363" cy="3135313"/>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02" name="Google Shape;102;p5:notes"/>
          <p:cNvSpPr txBox="1">
            <a:spLocks noGrp="1"/>
          </p:cNvSpPr>
          <p:nvPr>
            <p:ph type="body" idx="1"/>
          </p:nvPr>
        </p:nvSpPr>
        <p:spPr>
          <a:xfrm>
            <a:off x="1046163" y="4352925"/>
            <a:ext cx="4770437" cy="3478213"/>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latin typeface="Times"/>
              <a:ea typeface="Times"/>
              <a:cs typeface="Times"/>
              <a:sym typeface="Time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6: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points on this slide – if thrombocytopenia – </a:t>
            </a:r>
            <a:r>
              <a:rPr lang="en-US" dirty="0" err="1"/>
              <a:t>pacritinib</a:t>
            </a:r>
            <a:r>
              <a:rPr lang="en-US" dirty="0"/>
              <a:t> or MOM</a:t>
            </a:r>
          </a:p>
        </p:txBody>
      </p:sp>
      <p:sp>
        <p:nvSpPr>
          <p:cNvPr id="4" name="Slide Number Placeholder 3"/>
          <p:cNvSpPr>
            <a:spLocks noGrp="1"/>
          </p:cNvSpPr>
          <p:nvPr>
            <p:ph type="sldNum" sz="quarter" idx="5"/>
          </p:nvPr>
        </p:nvSpPr>
        <p:spPr/>
        <p:txBody>
          <a:bodyPr/>
          <a:lstStyle/>
          <a:p>
            <a:fld id="{B3A96171-A15F-AF4E-B7C5-E1453CAAF64D}" type="slidenum">
              <a:rPr lang="en-US" smtClean="0"/>
              <a:t>15</a:t>
            </a:fld>
            <a:endParaRPr lang="en-US" dirty="0"/>
          </a:p>
        </p:txBody>
      </p:sp>
    </p:spTree>
    <p:extLst>
      <p:ext uri="{BB962C8B-B14F-4D97-AF65-F5344CB8AC3E}">
        <p14:creationId xmlns:p14="http://schemas.microsoft.com/office/powerpoint/2010/main" val="31785013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7: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9: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adc58634ea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g2adc58634ea_0_21: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10: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1: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628650" marR="0" lvl="1" indent="-114300" algn="l" rtl="0">
              <a:lnSpc>
                <a:spcPct val="100000"/>
              </a:lnSpc>
              <a:spcBef>
                <a:spcPts val="0"/>
              </a:spcBef>
              <a:spcAft>
                <a:spcPts val="0"/>
              </a:spcAft>
              <a:buClr>
                <a:schemeClr val="dk1"/>
              </a:buClr>
              <a:buSzPts val="900"/>
              <a:buFont typeface="Noto Sans Symbols"/>
              <a:buNone/>
            </a:pPr>
            <a:endParaRPr dirty="0"/>
          </a:p>
        </p:txBody>
      </p:sp>
      <p:sp>
        <p:nvSpPr>
          <p:cNvPr id="144" name="Google Shape;14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155</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12: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p13: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adc58634ea_0_15: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adc58634ea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g2adc58634ea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158</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19: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0" name="Google Shape;260;p30: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Momelotinib</a:t>
            </a:r>
            <a:r>
              <a:rPr lang="en-US" dirty="0"/>
              <a:t> application is broad – treatment naïve in anemia or anemia which develops on prior </a:t>
            </a:r>
            <a:r>
              <a:rPr lang="en-US" dirty="0" err="1"/>
              <a:t>JAKi</a:t>
            </a: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16</a:t>
            </a:fld>
            <a:endParaRPr lang="en-US" dirty="0"/>
          </a:p>
        </p:txBody>
      </p:sp>
    </p:spTree>
    <p:extLst>
      <p:ext uri="{BB962C8B-B14F-4D97-AF65-F5344CB8AC3E}">
        <p14:creationId xmlns:p14="http://schemas.microsoft.com/office/powerpoint/2010/main" val="37054069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p32: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85675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9" name="Google Shape;279;p33: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34: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be focusing my talk on non-malignant hematologic issues in pregnancy</a:t>
            </a:r>
          </a:p>
        </p:txBody>
      </p:sp>
      <p:sp>
        <p:nvSpPr>
          <p:cNvPr id="4" name="Slide Number Placeholder 3"/>
          <p:cNvSpPr>
            <a:spLocks noGrp="1"/>
          </p:cNvSpPr>
          <p:nvPr>
            <p:ph type="sldNum" sz="quarter" idx="5"/>
          </p:nvPr>
        </p:nvSpPr>
        <p:spPr/>
        <p:txBody>
          <a:bodyPr/>
          <a:lstStyle/>
          <a:p>
            <a:fld id="{B3A96171-A15F-AF4E-B7C5-E1453CAAF64D}" type="slidenum">
              <a:rPr lang="en-US" smtClean="0"/>
              <a:t>167</a:t>
            </a:fld>
            <a:endParaRPr lang="en-US" dirty="0"/>
          </a:p>
        </p:txBody>
      </p:sp>
    </p:spTree>
    <p:extLst>
      <p:ext uri="{BB962C8B-B14F-4D97-AF65-F5344CB8AC3E}">
        <p14:creationId xmlns:p14="http://schemas.microsoft.com/office/powerpoint/2010/main" val="26514909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chose to focus on these two topics because these are very common referrals that we receive from our colleagues in OB</a:t>
            </a:r>
          </a:p>
        </p:txBody>
      </p:sp>
      <p:sp>
        <p:nvSpPr>
          <p:cNvPr id="4" name="Slide Number Placeholder 3"/>
          <p:cNvSpPr>
            <a:spLocks noGrp="1"/>
          </p:cNvSpPr>
          <p:nvPr>
            <p:ph type="sldNum" sz="quarter" idx="5"/>
          </p:nvPr>
        </p:nvSpPr>
        <p:spPr/>
        <p:txBody>
          <a:bodyPr/>
          <a:lstStyle/>
          <a:p>
            <a:fld id="{B3A96171-A15F-AF4E-B7C5-E1453CAAF64D}" type="slidenum">
              <a:rPr lang="en-US" smtClean="0"/>
              <a:t>169</a:t>
            </a:fld>
            <a:endParaRPr lang="en-US" dirty="0"/>
          </a:p>
        </p:txBody>
      </p:sp>
    </p:spTree>
    <p:extLst>
      <p:ext uri="{BB962C8B-B14F-4D97-AF65-F5344CB8AC3E}">
        <p14:creationId xmlns:p14="http://schemas.microsoft.com/office/powerpoint/2010/main" val="8465580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a:buFont typeface="Arial" panose="020B0604020202020204" pitchFamily="34" charset="0"/>
              <a:buChar char="•"/>
            </a:pPr>
            <a:r>
              <a:rPr lang="en-US" sz="1200" b="0" i="0" dirty="0">
                <a:solidFill>
                  <a:srgbClr val="1A1A1A"/>
                </a:solidFill>
                <a:effectLst/>
                <a:latin typeface="acumin-pro"/>
              </a:rPr>
              <a:t>Global health problem</a:t>
            </a:r>
          </a:p>
        </p:txBody>
      </p:sp>
      <p:sp>
        <p:nvSpPr>
          <p:cNvPr id="4" name="Slide Number Placeholder 3"/>
          <p:cNvSpPr>
            <a:spLocks noGrp="1"/>
          </p:cNvSpPr>
          <p:nvPr>
            <p:ph type="sldNum" sz="quarter" idx="5"/>
          </p:nvPr>
        </p:nvSpPr>
        <p:spPr/>
        <p:txBody>
          <a:bodyPr/>
          <a:lstStyle/>
          <a:p>
            <a:fld id="{B3A96171-A15F-AF4E-B7C5-E1453CAAF64D}" type="slidenum">
              <a:rPr lang="en-US" smtClean="0"/>
              <a:t>170</a:t>
            </a:fld>
            <a:endParaRPr lang="en-US" dirty="0"/>
          </a:p>
        </p:txBody>
      </p:sp>
    </p:spTree>
    <p:extLst>
      <p:ext uri="{BB962C8B-B14F-4D97-AF65-F5344CB8AC3E}">
        <p14:creationId xmlns:p14="http://schemas.microsoft.com/office/powerpoint/2010/main" val="314132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0BDDA17C-D775-90D3-5720-B4C829B8FE13}"/>
              </a:ext>
            </a:extLst>
          </p:cNvPr>
          <p:cNvSpPr>
            <a:spLocks noGrp="1" noRot="1" noChangeAspect="1" noChangeArrowheads="1" noTextEdit="1"/>
          </p:cNvSpPr>
          <p:nvPr>
            <p:ph type="sldImg"/>
            <p:custDataLst>
              <p:tags r:id="rId1"/>
            </p:custDataLst>
          </p:nvPr>
        </p:nvSpPr>
        <p:spPr>
          <a:ln cap="flat">
            <a:headEnd type="none" w="med" len="med"/>
            <a:tailEnd type="none" w="med" len="med"/>
          </a:ln>
        </p:spPr>
      </p:sp>
      <p:sp>
        <p:nvSpPr>
          <p:cNvPr id="6147" name="Notes Placeholder 2">
            <a:extLst>
              <a:ext uri="{FF2B5EF4-FFF2-40B4-BE49-F238E27FC236}">
                <a16:creationId xmlns:a16="http://schemas.microsoft.com/office/drawing/2014/main" id="{93CE5D33-F988-1E47-BCC8-3666A9188B55}"/>
              </a:ext>
            </a:extLst>
          </p:cNvPr>
          <p:cNvSpPr>
            <a:spLocks noGrp="1" noChangeArrowheads="1"/>
          </p:cNvSpPr>
          <p:nvPr>
            <p:ph type="body" idx="1"/>
            <p:custDataLst>
              <p:tags r:id="rId2"/>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ltLang="en-US" b="1">
                <a:latin typeface="Helvetica" pitchFamily="2" charset="0"/>
                <a:ea typeface="ＭＳ Ｐゴシック" panose="020B0600070205080204" pitchFamily="34" charset="-128"/>
              </a:rPr>
              <a:t>Figure </a:t>
            </a:r>
            <a:r>
              <a:rPr lang="en-US" altLang="en-US" sz="1300" b="1">
                <a:latin typeface="Helvetica" pitchFamily="2" charset="0"/>
                <a:ea typeface="ＭＳ Ｐゴシック" panose="020B0600070205080204" pitchFamily="34" charset="-128"/>
              </a:rPr>
              <a:t>Legend</a:t>
            </a:r>
            <a:r>
              <a:rPr lang="en-US" altLang="en-US" b="1">
                <a:latin typeface="Helvetica" pitchFamily="2" charset="0"/>
                <a:ea typeface="ＭＳ Ｐゴシック" panose="020B0600070205080204" pitchFamily="34" charset="-128"/>
              </a:rPr>
              <a:t>:</a:t>
            </a:r>
          </a:p>
          <a:p>
            <a:endParaRPr lang="en-US" altLang="en-US">
              <a:latin typeface="Helvetica" pitchFamily="2" charset="0"/>
              <a:ea typeface="Helvetica" pitchFamily="2" charset="0"/>
              <a:cs typeface="Helvetica" pitchFamily="2" charset="0"/>
            </a:endParaRPr>
          </a:p>
        </p:txBody>
      </p:sp>
      <p:sp>
        <p:nvSpPr>
          <p:cNvPr id="6148" name="Slide Number Placeholder 3">
            <a:extLst>
              <a:ext uri="{FF2B5EF4-FFF2-40B4-BE49-F238E27FC236}">
                <a16:creationId xmlns:a16="http://schemas.microsoft.com/office/drawing/2014/main" id="{41F99681-EA5A-F0E5-18F8-5945AE4C2D7F}"/>
              </a:ext>
            </a:extLst>
          </p:cNvPr>
          <p:cNvSpPr>
            <a:spLocks noGrp="1" noChangeArrowheads="1"/>
          </p:cNvSpPr>
          <p:nvPr>
            <p:ph type="sldNum" sz="quarter" idx="5"/>
            <p:custDataLst>
              <p:tags r:id="rId3"/>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fld id="{BA7D0AFF-1CA8-C344-813B-70F1BD65B1FF}" type="slidenum">
              <a:rPr lang="en-US" altLang="en-US"/>
              <a:pPr eaLnBrk="1" hangingPunct="1"/>
              <a:t>171</a:t>
            </a:fld>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ferritin &lt;15</a:t>
            </a:r>
          </a:p>
          <a:p>
            <a:r>
              <a:rPr lang="en-US" dirty="0"/>
              <a:t>ACOG ferritin &lt;30</a:t>
            </a:r>
          </a:p>
          <a:p>
            <a:r>
              <a:rPr lang="en-US" b="0" i="0" dirty="0">
                <a:solidFill>
                  <a:srgbClr val="1A1A1A"/>
                </a:solidFill>
                <a:effectLst/>
                <a:latin typeface="acumin-pro"/>
              </a:rPr>
              <a:t>Iron deficiency anemia is also associated with increased risk of low birth weight, preterm birth, and small-for-gestational-age neonates</a:t>
            </a:r>
          </a:p>
          <a:p>
            <a:endParaRPr lang="en-US" b="0" i="0" dirty="0">
              <a:solidFill>
                <a:srgbClr val="1A1A1A"/>
              </a:solidFill>
              <a:effectLst/>
              <a:latin typeface="acumin-pro"/>
            </a:endParaRPr>
          </a:p>
          <a:p>
            <a:r>
              <a:rPr lang="en-US" b="0" i="0" dirty="0">
                <a:solidFill>
                  <a:srgbClr val="1A1A1A"/>
                </a:solidFill>
                <a:effectLst/>
                <a:latin typeface="acumin-pro"/>
              </a:rPr>
              <a:t>Fetal-neonatal iron deficiency has been linked to neurological impairments in infants</a:t>
            </a:r>
            <a:r>
              <a:rPr lang="en-US" b="0" i="0" baseline="30000" dirty="0">
                <a:solidFill>
                  <a:srgbClr val="1A1A1A"/>
                </a:solidFill>
                <a:effectLst/>
                <a:latin typeface="acumin-pro"/>
              </a:rPr>
              <a:t> </a:t>
            </a:r>
            <a:r>
              <a:rPr lang="en-US" b="0" i="0" dirty="0">
                <a:solidFill>
                  <a:srgbClr val="1A1A1A"/>
                </a:solidFill>
                <a:effectLst/>
                <a:latin typeface="acumin-pro"/>
              </a:rPr>
              <a:t> that may persist into adulthood</a:t>
            </a: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172</a:t>
            </a:fld>
            <a:endParaRPr lang="en-US" dirty="0"/>
          </a:p>
        </p:txBody>
      </p:sp>
    </p:spTree>
    <p:extLst>
      <p:ext uri="{BB962C8B-B14F-4D97-AF65-F5344CB8AC3E}">
        <p14:creationId xmlns:p14="http://schemas.microsoft.com/office/powerpoint/2010/main" val="2826328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providers give oral iron three times a day</a:t>
            </a:r>
          </a:p>
        </p:txBody>
      </p:sp>
      <p:sp>
        <p:nvSpPr>
          <p:cNvPr id="4" name="Slide Number Placeholder 3"/>
          <p:cNvSpPr>
            <a:spLocks noGrp="1"/>
          </p:cNvSpPr>
          <p:nvPr>
            <p:ph type="sldNum" sz="quarter" idx="5"/>
          </p:nvPr>
        </p:nvSpPr>
        <p:spPr/>
        <p:txBody>
          <a:bodyPr/>
          <a:lstStyle/>
          <a:p>
            <a:fld id="{B3A96171-A15F-AF4E-B7C5-E1453CAAF64D}" type="slidenum">
              <a:rPr lang="en-US" smtClean="0"/>
              <a:t>173</a:t>
            </a:fld>
            <a:endParaRPr lang="en-US" dirty="0"/>
          </a:p>
        </p:txBody>
      </p:sp>
    </p:spTree>
    <p:extLst>
      <p:ext uri="{BB962C8B-B14F-4D97-AF65-F5344CB8AC3E}">
        <p14:creationId xmlns:p14="http://schemas.microsoft.com/office/powerpoint/2010/main" val="8267435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002E51"/>
                </a:solidFill>
                <a:effectLst/>
              </a:rPr>
              <a:t>IDA defined by the WHO criteria as non-anemic (Hgb &gt;11 g/dL, mild (Hgb 10 to 10.9 g/dL), moderate (Hgb 7 to 9.9 g/dL), or severe (Hgb &lt; 7 g/dL)</a:t>
            </a: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176</a:t>
            </a:fld>
            <a:endParaRPr lang="en-US" dirty="0"/>
          </a:p>
        </p:txBody>
      </p:sp>
    </p:spTree>
    <p:extLst>
      <p:ext uri="{BB962C8B-B14F-4D97-AF65-F5344CB8AC3E}">
        <p14:creationId xmlns:p14="http://schemas.microsoft.com/office/powerpoint/2010/main" val="4200304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Inhibition of ACVR1 – decreases hepcidin – more iron available for erythropoiesis – improvement in anemia </a:t>
            </a:r>
          </a:p>
        </p:txBody>
      </p:sp>
      <p:sp>
        <p:nvSpPr>
          <p:cNvPr id="4" name="Slide Number Placeholder 3"/>
          <p:cNvSpPr>
            <a:spLocks noGrp="1"/>
          </p:cNvSpPr>
          <p:nvPr>
            <p:ph type="sldNum" sz="quarter" idx="5"/>
          </p:nvPr>
        </p:nvSpPr>
        <p:spPr/>
        <p:txBody>
          <a:bodyPr/>
          <a:lstStyle/>
          <a:p>
            <a:fld id="{B3A96171-A15F-AF4E-B7C5-E1453CAAF64D}" type="slidenum">
              <a:rPr lang="en-US" smtClean="0"/>
              <a:t>17</a:t>
            </a:fld>
            <a:endParaRPr lang="en-US" dirty="0"/>
          </a:p>
        </p:txBody>
      </p:sp>
    </p:spTree>
    <p:extLst>
      <p:ext uri="{BB962C8B-B14F-4D97-AF65-F5344CB8AC3E}">
        <p14:creationId xmlns:p14="http://schemas.microsoft.com/office/powerpoint/2010/main" val="32245483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17.8% received IS</a:t>
            </a:r>
          </a:p>
          <a:p>
            <a:r>
              <a:rPr lang="en-US" dirty="0"/>
              <a:t>1.5% FCM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 patients with reaction, none required epinephrine or ED </a:t>
            </a: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177</a:t>
            </a:fld>
            <a:endParaRPr lang="en-US" dirty="0"/>
          </a:p>
        </p:txBody>
      </p:sp>
    </p:spTree>
    <p:extLst>
      <p:ext uri="{BB962C8B-B14F-4D97-AF65-F5344CB8AC3E}">
        <p14:creationId xmlns:p14="http://schemas.microsoft.com/office/powerpoint/2010/main" val="19595917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patients with moderate anemia at presentation to L&amp;D got IS during pregnancy</a:t>
            </a:r>
          </a:p>
          <a:p>
            <a:r>
              <a:rPr lang="en-US" dirty="0"/>
              <a:t>Mean total Iron dose in iron sucrose group: 561mg vs 979mg in LMID group</a:t>
            </a:r>
          </a:p>
          <a:p>
            <a:r>
              <a:rPr lang="en-US" dirty="0"/>
              <a:t>More maternal composite morbidity in those who were anemic vs those who were not anemic</a:t>
            </a:r>
          </a:p>
        </p:txBody>
      </p:sp>
      <p:sp>
        <p:nvSpPr>
          <p:cNvPr id="4" name="Slide Number Placeholder 3"/>
          <p:cNvSpPr>
            <a:spLocks noGrp="1"/>
          </p:cNvSpPr>
          <p:nvPr>
            <p:ph type="sldNum" sz="quarter" idx="5"/>
          </p:nvPr>
        </p:nvSpPr>
        <p:spPr/>
        <p:txBody>
          <a:bodyPr/>
          <a:lstStyle/>
          <a:p>
            <a:fld id="{B3A96171-A15F-AF4E-B7C5-E1453CAAF64D}" type="slidenum">
              <a:rPr lang="en-US" smtClean="0"/>
              <a:t>178</a:t>
            </a:fld>
            <a:endParaRPr lang="en-US" dirty="0"/>
          </a:p>
        </p:txBody>
      </p:sp>
    </p:spTree>
    <p:extLst>
      <p:ext uri="{BB962C8B-B14F-4D97-AF65-F5344CB8AC3E}">
        <p14:creationId xmlns:p14="http://schemas.microsoft.com/office/powerpoint/2010/main" val="35650655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A1A1A"/>
                </a:solidFill>
                <a:effectLst/>
                <a:latin typeface="acumin-pro"/>
              </a:rPr>
              <a:t>most common cause of thrombocytopenia in the first and early second trimesters</a:t>
            </a: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179</a:t>
            </a:fld>
            <a:endParaRPr lang="en-US" dirty="0"/>
          </a:p>
        </p:txBody>
      </p:sp>
    </p:spTree>
    <p:extLst>
      <p:ext uri="{BB962C8B-B14F-4D97-AF65-F5344CB8AC3E}">
        <p14:creationId xmlns:p14="http://schemas.microsoft.com/office/powerpoint/2010/main" val="249695029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A1A1A"/>
                </a:solidFill>
                <a:effectLst/>
                <a:latin typeface="acumin-pro"/>
              </a:rPr>
              <a:t>Stephanie </a:t>
            </a:r>
            <a:r>
              <a:rPr lang="en-US" b="0" i="0" dirty="0" err="1">
                <a:solidFill>
                  <a:srgbClr val="1A1A1A"/>
                </a:solidFill>
                <a:effectLst/>
                <a:latin typeface="acumin-pro"/>
              </a:rPr>
              <a:t>Guillet</a:t>
            </a:r>
            <a:r>
              <a:rPr lang="en-US" b="0" i="0" dirty="0">
                <a:solidFill>
                  <a:srgbClr val="1A1A1A"/>
                </a:solidFill>
                <a:effectLst/>
                <a:latin typeface="acumin-pro"/>
              </a:rPr>
              <a:t>, Valentine </a:t>
            </a:r>
            <a:r>
              <a:rPr lang="en-US" b="0" i="0" dirty="0" err="1">
                <a:solidFill>
                  <a:srgbClr val="1A1A1A"/>
                </a:solidFill>
                <a:effectLst/>
                <a:latin typeface="acumin-pro"/>
              </a:rPr>
              <a:t>Loustau</a:t>
            </a:r>
            <a:r>
              <a:rPr lang="en-US" b="0" i="0" dirty="0">
                <a:solidFill>
                  <a:srgbClr val="1A1A1A"/>
                </a:solidFill>
                <a:effectLst/>
                <a:latin typeface="acumin-pro"/>
              </a:rPr>
              <a:t>, Emmanuelle Boutin, Odile </a:t>
            </a:r>
            <a:r>
              <a:rPr lang="en-US" b="0" i="0" dirty="0" err="1">
                <a:solidFill>
                  <a:srgbClr val="1A1A1A"/>
                </a:solidFill>
                <a:effectLst/>
                <a:latin typeface="acumin-pro"/>
              </a:rPr>
              <a:t>souchaud-Debouverie</a:t>
            </a:r>
            <a:r>
              <a:rPr lang="en-US" b="0" i="0" dirty="0">
                <a:solidFill>
                  <a:srgbClr val="1A1A1A"/>
                </a:solidFill>
                <a:effectLst/>
                <a:latin typeface="acumin-pro"/>
              </a:rPr>
              <a:t>, Nathalie </a:t>
            </a:r>
            <a:r>
              <a:rPr lang="en-US" b="0" i="0" dirty="0" err="1">
                <a:solidFill>
                  <a:srgbClr val="1A1A1A"/>
                </a:solidFill>
                <a:effectLst/>
                <a:latin typeface="acumin-pro"/>
              </a:rPr>
              <a:t>Costedoat</a:t>
            </a:r>
            <a:r>
              <a:rPr lang="en-US" b="0" i="0" dirty="0">
                <a:solidFill>
                  <a:srgbClr val="1A1A1A"/>
                </a:solidFill>
                <a:effectLst/>
                <a:latin typeface="acumin-pro"/>
              </a:rPr>
              <a:t>-Chalumeau, Manuel </a:t>
            </a:r>
            <a:r>
              <a:rPr lang="en-US" b="0" i="0" dirty="0" err="1">
                <a:solidFill>
                  <a:srgbClr val="1A1A1A"/>
                </a:solidFill>
                <a:effectLst/>
                <a:latin typeface="acumin-pro"/>
              </a:rPr>
              <a:t>Cliquennois</a:t>
            </a:r>
            <a:r>
              <a:rPr lang="en-US" b="0" i="0" dirty="0">
                <a:solidFill>
                  <a:srgbClr val="1A1A1A"/>
                </a:solidFill>
                <a:effectLst/>
                <a:latin typeface="acumin-pro"/>
              </a:rPr>
              <a:t>, Anne-Sophie Morin, Louis </a:t>
            </a:r>
            <a:r>
              <a:rPr lang="en-US" b="0" i="0" dirty="0" err="1">
                <a:solidFill>
                  <a:srgbClr val="1A1A1A"/>
                </a:solidFill>
                <a:effectLst/>
                <a:latin typeface="acumin-pro"/>
              </a:rPr>
              <a:t>Terriou</a:t>
            </a:r>
            <a:r>
              <a:rPr lang="en-US" b="0" i="0" dirty="0">
                <a:solidFill>
                  <a:srgbClr val="1A1A1A"/>
                </a:solidFill>
                <a:effectLst/>
                <a:latin typeface="acumin-pro"/>
              </a:rPr>
              <a:t>, Agathe </a:t>
            </a:r>
            <a:r>
              <a:rPr lang="en-US" b="0" i="0" dirty="0" err="1">
                <a:solidFill>
                  <a:srgbClr val="1A1A1A"/>
                </a:solidFill>
                <a:effectLst/>
                <a:latin typeface="acumin-pro"/>
              </a:rPr>
              <a:t>Masseau</a:t>
            </a:r>
            <a:r>
              <a:rPr lang="en-US" b="0" i="0" dirty="0">
                <a:solidFill>
                  <a:srgbClr val="1A1A1A"/>
                </a:solidFill>
                <a:effectLst/>
                <a:latin typeface="acumin-pro"/>
              </a:rPr>
              <a:t>, Thibault </a:t>
            </a:r>
            <a:r>
              <a:rPr lang="en-US" b="0" i="0" dirty="0" err="1">
                <a:solidFill>
                  <a:srgbClr val="1A1A1A"/>
                </a:solidFill>
                <a:effectLst/>
                <a:latin typeface="acumin-pro"/>
              </a:rPr>
              <a:t>Comont</a:t>
            </a:r>
            <a:r>
              <a:rPr lang="en-US" b="0" i="0" dirty="0">
                <a:solidFill>
                  <a:srgbClr val="1A1A1A"/>
                </a:solidFill>
                <a:effectLst/>
                <a:latin typeface="acumin-pro"/>
              </a:rPr>
              <a:t>, Bertrand </a:t>
            </a:r>
            <a:r>
              <a:rPr lang="en-US" b="0" i="0" dirty="0" err="1">
                <a:solidFill>
                  <a:srgbClr val="1A1A1A"/>
                </a:solidFill>
                <a:effectLst/>
                <a:latin typeface="acumin-pro"/>
              </a:rPr>
              <a:t>Lioger</a:t>
            </a:r>
            <a:r>
              <a:rPr lang="en-US" b="0" i="0" dirty="0">
                <a:solidFill>
                  <a:srgbClr val="1A1A1A"/>
                </a:solidFill>
                <a:effectLst/>
                <a:latin typeface="acumin-pro"/>
              </a:rPr>
              <a:t>, Jean-Christophe Lega, Matthieu </a:t>
            </a:r>
            <a:r>
              <a:rPr lang="en-US" b="0" i="0" dirty="0" err="1">
                <a:solidFill>
                  <a:srgbClr val="1A1A1A"/>
                </a:solidFill>
                <a:effectLst/>
                <a:latin typeface="acumin-pro"/>
              </a:rPr>
              <a:t>Mahevas</a:t>
            </a:r>
            <a:r>
              <a:rPr lang="en-US" b="0" i="0" dirty="0">
                <a:solidFill>
                  <a:srgbClr val="1A1A1A"/>
                </a:solidFill>
                <a:effectLst/>
                <a:latin typeface="acumin-pro"/>
              </a:rPr>
              <a:t>, Marc Michel, Florence </a:t>
            </a:r>
            <a:r>
              <a:rPr lang="en-US" b="0" i="0" dirty="0" err="1">
                <a:solidFill>
                  <a:srgbClr val="1A1A1A"/>
                </a:solidFill>
                <a:effectLst/>
                <a:latin typeface="acumin-pro"/>
              </a:rPr>
              <a:t>Canoui</a:t>
            </a:r>
            <a:r>
              <a:rPr lang="en-US" b="0" i="0" dirty="0">
                <a:solidFill>
                  <a:srgbClr val="1A1A1A"/>
                </a:solidFill>
                <a:effectLst/>
                <a:latin typeface="acumin-pro"/>
              </a:rPr>
              <a:t>-poitrine, Bertrand </a:t>
            </a:r>
            <a:r>
              <a:rPr lang="en-US" b="0" i="0" dirty="0" err="1">
                <a:solidFill>
                  <a:srgbClr val="1A1A1A"/>
                </a:solidFill>
                <a:effectLst/>
                <a:latin typeface="acumin-pro"/>
              </a:rPr>
              <a:t>Godeau</a:t>
            </a:r>
            <a:r>
              <a:rPr lang="en-US" b="0" i="0" dirty="0">
                <a:solidFill>
                  <a:srgbClr val="1A1A1A"/>
                </a:solidFill>
                <a:effectLst/>
                <a:latin typeface="acumin-pro"/>
              </a:rPr>
              <a:t>; </a:t>
            </a:r>
            <a:r>
              <a:rPr lang="en-US" b="0" i="1" dirty="0">
                <a:solidFill>
                  <a:srgbClr val="1A1A1A"/>
                </a:solidFill>
                <a:effectLst/>
                <a:latin typeface="acumin-pro"/>
              </a:rPr>
              <a:t>De Novo</a:t>
            </a:r>
            <a:r>
              <a:rPr lang="en-US" b="0" i="0" dirty="0">
                <a:solidFill>
                  <a:srgbClr val="1A1A1A"/>
                </a:solidFill>
                <a:effectLst/>
                <a:latin typeface="acumin-pro"/>
              </a:rPr>
              <a:t> ITP Diagnosed during Pregnancy : Outcome for the Mothers and the Neonates and Prospective Comparative Study with Chronic ITP Pregnant Women. </a:t>
            </a:r>
            <a:r>
              <a:rPr lang="en-US" b="0" i="1" dirty="0">
                <a:solidFill>
                  <a:srgbClr val="1A1A1A"/>
                </a:solidFill>
                <a:effectLst/>
                <a:latin typeface="acumin-pro"/>
              </a:rPr>
              <a:t>Blood</a:t>
            </a:r>
            <a:r>
              <a:rPr lang="en-US" b="0" i="0" dirty="0">
                <a:solidFill>
                  <a:srgbClr val="1A1A1A"/>
                </a:solidFill>
                <a:effectLst/>
                <a:latin typeface="acumin-pro"/>
              </a:rPr>
              <a:t> 2023; 142 (Supplement 1): 802. </a:t>
            </a:r>
            <a:r>
              <a:rPr lang="en-US" b="0" i="0" dirty="0" err="1">
                <a:solidFill>
                  <a:srgbClr val="1A1A1A"/>
                </a:solidFill>
                <a:effectLst/>
                <a:latin typeface="acumin-pro"/>
              </a:rPr>
              <a:t>doi</a:t>
            </a:r>
            <a:r>
              <a:rPr lang="en-US" b="0" i="0" dirty="0">
                <a:solidFill>
                  <a:srgbClr val="1A1A1A"/>
                </a:solidFill>
                <a:effectLst/>
                <a:latin typeface="acumin-pro"/>
              </a:rPr>
              <a:t>: </a:t>
            </a:r>
            <a:r>
              <a:rPr lang="en-US" b="0" i="0" u="none" strike="noStrike" dirty="0">
                <a:solidFill>
                  <a:srgbClr val="B7000F"/>
                </a:solidFill>
                <a:effectLst/>
                <a:latin typeface="acumin-pro"/>
                <a:hlinkClick r:id="rId3"/>
              </a:rPr>
              <a:t>https://doi.org/10.1182/blood-2023-182050</a:t>
            </a: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180</a:t>
            </a:fld>
            <a:endParaRPr lang="en-US" dirty="0"/>
          </a:p>
        </p:txBody>
      </p:sp>
    </p:spTree>
    <p:extLst>
      <p:ext uri="{BB962C8B-B14F-4D97-AF65-F5344CB8AC3E}">
        <p14:creationId xmlns:p14="http://schemas.microsoft.com/office/powerpoint/2010/main" val="18420477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was an oral presentation investigating acutely diagnosed ITP in pregnancy to women with chronic ITP.</a:t>
            </a:r>
          </a:p>
          <a:p>
            <a:endParaRPr lang="en-US" dirty="0"/>
          </a:p>
          <a:p>
            <a:r>
              <a:rPr lang="en-US" dirty="0"/>
              <a:t>NITP: neonatal ITP</a:t>
            </a:r>
          </a:p>
        </p:txBody>
      </p:sp>
      <p:sp>
        <p:nvSpPr>
          <p:cNvPr id="4" name="Slide Number Placeholder 3"/>
          <p:cNvSpPr>
            <a:spLocks noGrp="1"/>
          </p:cNvSpPr>
          <p:nvPr>
            <p:ph type="sldNum" sz="quarter" idx="5"/>
          </p:nvPr>
        </p:nvSpPr>
        <p:spPr/>
        <p:txBody>
          <a:bodyPr/>
          <a:lstStyle/>
          <a:p>
            <a:fld id="{B3A96171-A15F-AF4E-B7C5-E1453CAAF64D}" type="slidenum">
              <a:rPr lang="en-US" smtClean="0"/>
              <a:t>181</a:t>
            </a:fld>
            <a:endParaRPr lang="en-US" dirty="0"/>
          </a:p>
        </p:txBody>
      </p:sp>
    </p:spTree>
    <p:extLst>
      <p:ext uri="{BB962C8B-B14F-4D97-AF65-F5344CB8AC3E}">
        <p14:creationId xmlns:p14="http://schemas.microsoft.com/office/powerpoint/2010/main" val="29113865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182</a:t>
            </a:fld>
            <a:endParaRPr lang="en-US" dirty="0"/>
          </a:p>
        </p:txBody>
      </p:sp>
    </p:spTree>
    <p:extLst>
      <p:ext uri="{BB962C8B-B14F-4D97-AF65-F5344CB8AC3E}">
        <p14:creationId xmlns:p14="http://schemas.microsoft.com/office/powerpoint/2010/main" val="343844829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2E51"/>
                </a:solidFill>
                <a:effectLst/>
              </a:rPr>
              <a:t>Median follow-up of 6 months [5-7] after delivery, </a:t>
            </a:r>
            <a:r>
              <a:rPr lang="en-US" sz="1200" b="0" i="1" dirty="0">
                <a:solidFill>
                  <a:srgbClr val="002E51"/>
                </a:solidFill>
                <a:effectLst/>
              </a:rPr>
              <a:t>de novo</a:t>
            </a:r>
            <a:r>
              <a:rPr lang="en-US" sz="1200" b="0" i="0" dirty="0">
                <a:solidFill>
                  <a:srgbClr val="002E51"/>
                </a:solidFill>
                <a:effectLst/>
              </a:rPr>
              <a:t> ITP remained active for 25/34 women (73.5%)</a:t>
            </a:r>
            <a:endParaRPr lang="en-US" sz="1600" dirty="0">
              <a:solidFill>
                <a:srgbClr val="002E51"/>
              </a:solidFill>
            </a:endParaRPr>
          </a:p>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183</a:t>
            </a:fld>
            <a:endParaRPr lang="en-US" dirty="0"/>
          </a:p>
        </p:txBody>
      </p:sp>
    </p:spTree>
    <p:extLst>
      <p:ext uri="{BB962C8B-B14F-4D97-AF65-F5344CB8AC3E}">
        <p14:creationId xmlns:p14="http://schemas.microsoft.com/office/powerpoint/2010/main" val="2396951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NITP: neonatal ITP</a:t>
            </a:r>
          </a:p>
        </p:txBody>
      </p:sp>
      <p:sp>
        <p:nvSpPr>
          <p:cNvPr id="4" name="Slide Number Placeholder 3"/>
          <p:cNvSpPr>
            <a:spLocks noGrp="1"/>
          </p:cNvSpPr>
          <p:nvPr>
            <p:ph type="sldNum" sz="quarter" idx="5"/>
          </p:nvPr>
        </p:nvSpPr>
        <p:spPr/>
        <p:txBody>
          <a:bodyPr/>
          <a:lstStyle/>
          <a:p>
            <a:fld id="{B3A96171-A15F-AF4E-B7C5-E1453CAAF64D}" type="slidenum">
              <a:rPr lang="en-US" smtClean="0"/>
              <a:t>184</a:t>
            </a:fld>
            <a:endParaRPr lang="en-US" dirty="0"/>
          </a:p>
        </p:txBody>
      </p:sp>
    </p:spTree>
    <p:extLst>
      <p:ext uri="{BB962C8B-B14F-4D97-AF65-F5344CB8AC3E}">
        <p14:creationId xmlns:p14="http://schemas.microsoft.com/office/powerpoint/2010/main" val="307650090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A1A1A"/>
                </a:solidFill>
                <a:effectLst/>
                <a:latin typeface="acumin-pro"/>
              </a:rPr>
              <a:t>Noteworthy study because it was an interventional study in high risk patients with refractory ITP- a very difficult population of patients to treat</a:t>
            </a:r>
          </a:p>
          <a:p>
            <a:r>
              <a:rPr lang="en-US" b="0" i="0" dirty="0">
                <a:solidFill>
                  <a:srgbClr val="1A1A1A"/>
                </a:solidFill>
                <a:effectLst/>
                <a:latin typeface="acumin-pro"/>
              </a:rPr>
              <a:t>combination of IVIg and TPO mimetics: IVIg could reduce platelet destruction, whereas TPO mimetics could increase platelet production.</a:t>
            </a:r>
          </a:p>
          <a:p>
            <a:r>
              <a:rPr lang="en-US" b="0" i="0" dirty="0">
                <a:solidFill>
                  <a:srgbClr val="1A1A1A"/>
                </a:solidFill>
                <a:effectLst/>
                <a:latin typeface="acumin-pro"/>
              </a:rPr>
              <a:t>molecular weight of 90 000 Daltons</a:t>
            </a:r>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185</a:t>
            </a:fld>
            <a:endParaRPr lang="en-US" dirty="0"/>
          </a:p>
        </p:txBody>
      </p:sp>
    </p:spTree>
    <p:extLst>
      <p:ext uri="{BB962C8B-B14F-4D97-AF65-F5344CB8AC3E}">
        <p14:creationId xmlns:p14="http://schemas.microsoft.com/office/powerpoint/2010/main" val="241695791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paper abstract response criteria was not elucidated, and mean platelet count with treatment not shown </a:t>
            </a:r>
          </a:p>
        </p:txBody>
      </p:sp>
      <p:sp>
        <p:nvSpPr>
          <p:cNvPr id="4" name="Slide Number Placeholder 3"/>
          <p:cNvSpPr>
            <a:spLocks noGrp="1"/>
          </p:cNvSpPr>
          <p:nvPr>
            <p:ph type="sldNum" sz="quarter" idx="5"/>
          </p:nvPr>
        </p:nvSpPr>
        <p:spPr/>
        <p:txBody>
          <a:bodyPr/>
          <a:lstStyle/>
          <a:p>
            <a:fld id="{B3A96171-A15F-AF4E-B7C5-E1453CAAF64D}" type="slidenum">
              <a:rPr lang="en-US" smtClean="0"/>
              <a:t>188</a:t>
            </a:fld>
            <a:endParaRPr lang="en-US" dirty="0"/>
          </a:p>
        </p:txBody>
      </p:sp>
    </p:spTree>
    <p:extLst>
      <p:ext uri="{BB962C8B-B14F-4D97-AF65-F5344CB8AC3E}">
        <p14:creationId xmlns:p14="http://schemas.microsoft.com/office/powerpoint/2010/main" val="3181587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 SIMPLIFY1 came first – non-inferiority RUX vs MOM in TN MF – met non-inferiority on SVR but not on TSS50</a:t>
            </a:r>
          </a:p>
          <a:p>
            <a:r>
              <a:rPr lang="en-US" dirty="0"/>
              <a:t>Thus SIMPLIFY2 – MOM vs BAT in previously treated patients </a:t>
            </a:r>
          </a:p>
        </p:txBody>
      </p:sp>
      <p:sp>
        <p:nvSpPr>
          <p:cNvPr id="4" name="Slide Number Placeholder 3"/>
          <p:cNvSpPr>
            <a:spLocks noGrp="1"/>
          </p:cNvSpPr>
          <p:nvPr>
            <p:ph type="sldNum" sz="quarter" idx="5"/>
          </p:nvPr>
        </p:nvSpPr>
        <p:spPr/>
        <p:txBody>
          <a:bodyPr/>
          <a:lstStyle/>
          <a:p>
            <a:fld id="{B3A96171-A15F-AF4E-B7C5-E1453CAAF64D}" type="slidenum">
              <a:rPr lang="en-US" smtClean="0"/>
              <a:t>18</a:t>
            </a:fld>
            <a:endParaRPr lang="en-US" dirty="0"/>
          </a:p>
        </p:txBody>
      </p:sp>
    </p:spTree>
    <p:extLst>
      <p:ext uri="{BB962C8B-B14F-4D97-AF65-F5344CB8AC3E}">
        <p14:creationId xmlns:p14="http://schemas.microsoft.com/office/powerpoint/2010/main" val="3263119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 secondary endpoints  of TSS and RBC TI were contingent on type 1 error control on primary endpoint – as it was not statistically significant in non-inferiority, secondary endpoints were reported on superiority </a:t>
            </a:r>
          </a:p>
        </p:txBody>
      </p:sp>
      <p:sp>
        <p:nvSpPr>
          <p:cNvPr id="4" name="Slide Number Placeholder 3"/>
          <p:cNvSpPr>
            <a:spLocks noGrp="1"/>
          </p:cNvSpPr>
          <p:nvPr>
            <p:ph type="sldNum" sz="quarter" idx="5"/>
          </p:nvPr>
        </p:nvSpPr>
        <p:spPr/>
        <p:txBody>
          <a:bodyPr/>
          <a:lstStyle/>
          <a:p>
            <a:fld id="{B3A96171-A15F-AF4E-B7C5-E1453CAAF64D}" type="slidenum">
              <a:rPr lang="en-US" smtClean="0"/>
              <a:t>20</a:t>
            </a:fld>
            <a:endParaRPr lang="en-US" dirty="0"/>
          </a:p>
        </p:txBody>
      </p:sp>
    </p:spTree>
    <p:extLst>
      <p:ext uri="{BB962C8B-B14F-4D97-AF65-F5344CB8AC3E}">
        <p14:creationId xmlns:p14="http://schemas.microsoft.com/office/powerpoint/2010/main" val="3600270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B840F-DD3C-4025-8609-7921DD30B8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43B1B-5D1B-4585-BCA6-F5C4148917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C75597-F7DB-469A-B1CB-ABC60C4591C1}"/>
              </a:ext>
            </a:extLst>
          </p:cNvPr>
          <p:cNvSpPr>
            <a:spLocks noGrp="1"/>
          </p:cNvSpPr>
          <p:nvPr>
            <p:ph type="dt" sz="half" idx="10"/>
          </p:nvPr>
        </p:nvSpPr>
        <p:spPr/>
        <p:txBody>
          <a:bodyPr/>
          <a:lstStyle/>
          <a:p>
            <a:fld id="{AF14DFFF-BE29-4D39-830D-DDE47C3C97AE}" type="datetimeFigureOut">
              <a:rPr lang="en-US" smtClean="0"/>
              <a:t>1/12/2024</a:t>
            </a:fld>
            <a:endParaRPr lang="en-US"/>
          </a:p>
        </p:txBody>
      </p:sp>
      <p:sp>
        <p:nvSpPr>
          <p:cNvPr id="5" name="Footer Placeholder 4">
            <a:extLst>
              <a:ext uri="{FF2B5EF4-FFF2-40B4-BE49-F238E27FC236}">
                <a16:creationId xmlns:a16="http://schemas.microsoft.com/office/drawing/2014/main" id="{456C1D61-D90F-44D8-8197-4BE75896E4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653B4-2114-435A-A8E6-EB1111C19CBF}"/>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2764564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46D9A-EEED-4608-9155-05ECEADA9C0A}"/>
              </a:ext>
            </a:extLst>
          </p:cNvPr>
          <p:cNvSpPr>
            <a:spLocks noGrp="1"/>
          </p:cNvSpPr>
          <p:nvPr>
            <p:ph type="title"/>
          </p:nvPr>
        </p:nvSpPr>
        <p:spPr>
          <a:xfrm>
            <a:off x="623888" y="1282700"/>
            <a:ext cx="7886700" cy="214153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9F999B-2C83-4E36-B98C-75B5B7862835}"/>
              </a:ext>
            </a:extLst>
          </p:cNvPr>
          <p:cNvSpPr>
            <a:spLocks noGrp="1"/>
          </p:cNvSpPr>
          <p:nvPr>
            <p:ph type="body" idx="1"/>
          </p:nvPr>
        </p:nvSpPr>
        <p:spPr>
          <a:xfrm>
            <a:off x="623888" y="3444875"/>
            <a:ext cx="7886700" cy="11271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A3FCCB-D941-45B5-895F-63709397DD88}"/>
              </a:ext>
            </a:extLst>
          </p:cNvPr>
          <p:cNvSpPr>
            <a:spLocks noGrp="1"/>
          </p:cNvSpPr>
          <p:nvPr>
            <p:ph type="dt" sz="half" idx="10"/>
          </p:nvPr>
        </p:nvSpPr>
        <p:spPr/>
        <p:txBody>
          <a:bodyPr/>
          <a:lstStyle/>
          <a:p>
            <a:fld id="{AF14DFFF-BE29-4D39-830D-DDE47C3C97AE}" type="datetimeFigureOut">
              <a:rPr lang="en-US" smtClean="0"/>
              <a:t>1/12/2024</a:t>
            </a:fld>
            <a:endParaRPr lang="en-US"/>
          </a:p>
        </p:txBody>
      </p:sp>
      <p:sp>
        <p:nvSpPr>
          <p:cNvPr id="5" name="Footer Placeholder 4">
            <a:extLst>
              <a:ext uri="{FF2B5EF4-FFF2-40B4-BE49-F238E27FC236}">
                <a16:creationId xmlns:a16="http://schemas.microsoft.com/office/drawing/2014/main" id="{128FFC6C-D399-43AA-A065-486AA8AD57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641AF2-855C-4DD1-83C9-278A79439016}"/>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2796529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2AB87-0DC0-417B-8484-4A0B8DC314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473F18-898F-4CFD-98C6-DDC753244E46}"/>
              </a:ext>
            </a:extLst>
          </p:cNvPr>
          <p:cNvSpPr>
            <a:spLocks noGrp="1"/>
          </p:cNvSpPr>
          <p:nvPr>
            <p:ph sz="half" idx="1"/>
          </p:nvPr>
        </p:nvSpPr>
        <p:spPr>
          <a:xfrm>
            <a:off x="62865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1FD847-0123-49D8-86D2-022BE10C150F}"/>
              </a:ext>
            </a:extLst>
          </p:cNvPr>
          <p:cNvSpPr>
            <a:spLocks noGrp="1"/>
          </p:cNvSpPr>
          <p:nvPr>
            <p:ph sz="half" idx="2"/>
          </p:nvPr>
        </p:nvSpPr>
        <p:spPr>
          <a:xfrm>
            <a:off x="464820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B53343-64EB-4B6F-955D-38C8E7DC78A3}"/>
              </a:ext>
            </a:extLst>
          </p:cNvPr>
          <p:cNvSpPr>
            <a:spLocks noGrp="1"/>
          </p:cNvSpPr>
          <p:nvPr>
            <p:ph type="dt" sz="half" idx="10"/>
          </p:nvPr>
        </p:nvSpPr>
        <p:spPr/>
        <p:txBody>
          <a:bodyPr/>
          <a:lstStyle/>
          <a:p>
            <a:fld id="{AF14DFFF-BE29-4D39-830D-DDE47C3C97AE}" type="datetimeFigureOut">
              <a:rPr lang="en-US" smtClean="0"/>
              <a:t>1/12/2024</a:t>
            </a:fld>
            <a:endParaRPr lang="en-US"/>
          </a:p>
        </p:txBody>
      </p:sp>
      <p:sp>
        <p:nvSpPr>
          <p:cNvPr id="6" name="Footer Placeholder 5">
            <a:extLst>
              <a:ext uri="{FF2B5EF4-FFF2-40B4-BE49-F238E27FC236}">
                <a16:creationId xmlns:a16="http://schemas.microsoft.com/office/drawing/2014/main" id="{7EAD5855-98B8-41D0-8643-4454015225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837C90-7F71-4EDF-93C3-7BF72629A98C}"/>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1912256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00F37-846D-409E-B61F-0BA43EBC6713}"/>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56DE71-F999-457C-AFCF-7633ECBFD5EA}"/>
              </a:ext>
            </a:extLst>
          </p:cNvPr>
          <p:cNvSpPr>
            <a:spLocks noGrp="1"/>
          </p:cNvSpPr>
          <p:nvPr>
            <p:ph type="body" idx="1"/>
          </p:nvPr>
        </p:nvSpPr>
        <p:spPr>
          <a:xfrm>
            <a:off x="630238" y="1262063"/>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848B18-4B16-4563-85E2-9F46D60C08F0}"/>
              </a:ext>
            </a:extLst>
          </p:cNvPr>
          <p:cNvSpPr>
            <a:spLocks noGrp="1"/>
          </p:cNvSpPr>
          <p:nvPr>
            <p:ph sz="half" idx="2"/>
          </p:nvPr>
        </p:nvSpPr>
        <p:spPr>
          <a:xfrm>
            <a:off x="630238" y="1881188"/>
            <a:ext cx="3868737"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DFC2D2-5022-4218-AE1D-603E751FBF64}"/>
              </a:ext>
            </a:extLst>
          </p:cNvPr>
          <p:cNvSpPr>
            <a:spLocks noGrp="1"/>
          </p:cNvSpPr>
          <p:nvPr>
            <p:ph type="body" sz="quarter" idx="3"/>
          </p:nvPr>
        </p:nvSpPr>
        <p:spPr>
          <a:xfrm>
            <a:off x="4629150" y="1262063"/>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471805-1A87-4172-8B36-31020053A580}"/>
              </a:ext>
            </a:extLst>
          </p:cNvPr>
          <p:cNvSpPr>
            <a:spLocks noGrp="1"/>
          </p:cNvSpPr>
          <p:nvPr>
            <p:ph sz="quarter" idx="4"/>
          </p:nvPr>
        </p:nvSpPr>
        <p:spPr>
          <a:xfrm>
            <a:off x="4629150" y="1881188"/>
            <a:ext cx="3887788"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AFB294-79EC-4B17-BA19-B710F9DA9AE0}"/>
              </a:ext>
            </a:extLst>
          </p:cNvPr>
          <p:cNvSpPr>
            <a:spLocks noGrp="1"/>
          </p:cNvSpPr>
          <p:nvPr>
            <p:ph type="dt" sz="half" idx="10"/>
          </p:nvPr>
        </p:nvSpPr>
        <p:spPr/>
        <p:txBody>
          <a:bodyPr/>
          <a:lstStyle/>
          <a:p>
            <a:fld id="{AF14DFFF-BE29-4D39-830D-DDE47C3C97AE}" type="datetimeFigureOut">
              <a:rPr lang="en-US" smtClean="0"/>
              <a:t>1/12/2024</a:t>
            </a:fld>
            <a:endParaRPr lang="en-US"/>
          </a:p>
        </p:txBody>
      </p:sp>
      <p:sp>
        <p:nvSpPr>
          <p:cNvPr id="8" name="Footer Placeholder 7">
            <a:extLst>
              <a:ext uri="{FF2B5EF4-FFF2-40B4-BE49-F238E27FC236}">
                <a16:creationId xmlns:a16="http://schemas.microsoft.com/office/drawing/2014/main" id="{80D9DF68-74B6-4F37-BBD0-9EBA41F36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EB2735-345D-47BA-BF70-75C150E82153}"/>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1274128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6FED-23CF-4EE4-8693-27DDB4040A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52DB67-DBF9-465E-A03D-CEFBC68668BB}"/>
              </a:ext>
            </a:extLst>
          </p:cNvPr>
          <p:cNvSpPr>
            <a:spLocks noGrp="1"/>
          </p:cNvSpPr>
          <p:nvPr>
            <p:ph type="dt" sz="half" idx="10"/>
          </p:nvPr>
        </p:nvSpPr>
        <p:spPr/>
        <p:txBody>
          <a:bodyPr/>
          <a:lstStyle/>
          <a:p>
            <a:fld id="{AF14DFFF-BE29-4D39-830D-DDE47C3C97AE}" type="datetimeFigureOut">
              <a:rPr lang="en-US" smtClean="0"/>
              <a:t>1/12/2024</a:t>
            </a:fld>
            <a:endParaRPr lang="en-US"/>
          </a:p>
        </p:txBody>
      </p:sp>
      <p:sp>
        <p:nvSpPr>
          <p:cNvPr id="4" name="Footer Placeholder 3">
            <a:extLst>
              <a:ext uri="{FF2B5EF4-FFF2-40B4-BE49-F238E27FC236}">
                <a16:creationId xmlns:a16="http://schemas.microsoft.com/office/drawing/2014/main" id="{75A44DE0-A2FC-4C62-913B-63B5080CEC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ADA929-DC14-434B-AA8B-8F9708513F61}"/>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900392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27497F-685E-4A1D-A120-A48C46BF25A7}"/>
              </a:ext>
            </a:extLst>
          </p:cNvPr>
          <p:cNvSpPr>
            <a:spLocks noGrp="1"/>
          </p:cNvSpPr>
          <p:nvPr>
            <p:ph type="dt" sz="half" idx="10"/>
          </p:nvPr>
        </p:nvSpPr>
        <p:spPr/>
        <p:txBody>
          <a:bodyPr/>
          <a:lstStyle/>
          <a:p>
            <a:fld id="{AF14DFFF-BE29-4D39-830D-DDE47C3C97AE}" type="datetimeFigureOut">
              <a:rPr lang="en-US" smtClean="0"/>
              <a:t>1/12/2024</a:t>
            </a:fld>
            <a:endParaRPr lang="en-US"/>
          </a:p>
        </p:txBody>
      </p:sp>
      <p:sp>
        <p:nvSpPr>
          <p:cNvPr id="3" name="Footer Placeholder 2">
            <a:extLst>
              <a:ext uri="{FF2B5EF4-FFF2-40B4-BE49-F238E27FC236}">
                <a16:creationId xmlns:a16="http://schemas.microsoft.com/office/drawing/2014/main" id="{D6A479B3-83C7-440E-9289-762BA9D423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7D2715-D143-4AFC-9BE9-706148B15E0D}"/>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6704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4DA1F-3B7C-4E2B-8EC9-BC80E8097B50}"/>
              </a:ext>
            </a:extLst>
          </p:cNvPr>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126217-8714-427E-B85D-633A065EA701}"/>
              </a:ext>
            </a:extLst>
          </p:cNvPr>
          <p:cNvSpPr>
            <a:spLocks noGrp="1"/>
          </p:cNvSpPr>
          <p:nvPr>
            <p:ph idx="1"/>
          </p:nvPr>
        </p:nvSpPr>
        <p:spPr>
          <a:xfrm>
            <a:off x="3887788" y="741363"/>
            <a:ext cx="4629150" cy="36591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76E9F2-8CEF-4805-8C12-C2F958B52C20}"/>
              </a:ext>
            </a:extLst>
          </p:cNvPr>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9C7B35-3278-4931-8C41-2AC868ED02A5}"/>
              </a:ext>
            </a:extLst>
          </p:cNvPr>
          <p:cNvSpPr>
            <a:spLocks noGrp="1"/>
          </p:cNvSpPr>
          <p:nvPr>
            <p:ph type="dt" sz="half" idx="10"/>
          </p:nvPr>
        </p:nvSpPr>
        <p:spPr/>
        <p:txBody>
          <a:bodyPr/>
          <a:lstStyle/>
          <a:p>
            <a:fld id="{AF14DFFF-BE29-4D39-830D-DDE47C3C97AE}" type="datetimeFigureOut">
              <a:rPr lang="en-US" smtClean="0"/>
              <a:t>1/12/2024</a:t>
            </a:fld>
            <a:endParaRPr lang="en-US"/>
          </a:p>
        </p:txBody>
      </p:sp>
      <p:sp>
        <p:nvSpPr>
          <p:cNvPr id="6" name="Footer Placeholder 5">
            <a:extLst>
              <a:ext uri="{FF2B5EF4-FFF2-40B4-BE49-F238E27FC236}">
                <a16:creationId xmlns:a16="http://schemas.microsoft.com/office/drawing/2014/main" id="{DC140D36-F7DC-4D68-8298-FEC9299C4A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F0D363-CEFD-45EC-9E7C-DD9AA06C41E4}"/>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15347149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05CB5-43C3-4F78-B7FF-4F51C046A879}"/>
              </a:ext>
            </a:extLst>
          </p:cNvPr>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734898-36EE-4716-AD5F-E4D990A936E8}"/>
              </a:ext>
            </a:extLst>
          </p:cNvPr>
          <p:cNvSpPr>
            <a:spLocks noGrp="1"/>
          </p:cNvSpPr>
          <p:nvPr>
            <p:ph type="pic" idx="1"/>
          </p:nvPr>
        </p:nvSpPr>
        <p:spPr>
          <a:xfrm>
            <a:off x="3887788" y="741363"/>
            <a:ext cx="4629150" cy="36591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765EA0E-C4E3-4CE9-AF35-C8872AB4B848}"/>
              </a:ext>
            </a:extLst>
          </p:cNvPr>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5696CB-F650-4481-8A96-BC494131A107}"/>
              </a:ext>
            </a:extLst>
          </p:cNvPr>
          <p:cNvSpPr>
            <a:spLocks noGrp="1"/>
          </p:cNvSpPr>
          <p:nvPr>
            <p:ph type="dt" sz="half" idx="10"/>
          </p:nvPr>
        </p:nvSpPr>
        <p:spPr/>
        <p:txBody>
          <a:bodyPr/>
          <a:lstStyle/>
          <a:p>
            <a:fld id="{AF14DFFF-BE29-4D39-830D-DDE47C3C97AE}" type="datetimeFigureOut">
              <a:rPr lang="en-US" smtClean="0"/>
              <a:t>1/12/2024</a:t>
            </a:fld>
            <a:endParaRPr lang="en-US"/>
          </a:p>
        </p:txBody>
      </p:sp>
      <p:sp>
        <p:nvSpPr>
          <p:cNvPr id="6" name="Footer Placeholder 5">
            <a:extLst>
              <a:ext uri="{FF2B5EF4-FFF2-40B4-BE49-F238E27FC236}">
                <a16:creationId xmlns:a16="http://schemas.microsoft.com/office/drawing/2014/main" id="{E4E9697E-4D0A-4F33-8E12-F8AF2C5F81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836044-4949-48A0-A073-2312CFA7702D}"/>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0174302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D1AEF-5C89-4778-B3E1-B531FEE3A4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F1B8C1-968F-4288-9364-27870C850C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298B2E-2C47-4A67-AB81-4073EE032A48}"/>
              </a:ext>
            </a:extLst>
          </p:cNvPr>
          <p:cNvSpPr>
            <a:spLocks noGrp="1"/>
          </p:cNvSpPr>
          <p:nvPr>
            <p:ph type="dt" sz="half" idx="10"/>
          </p:nvPr>
        </p:nvSpPr>
        <p:spPr/>
        <p:txBody>
          <a:bodyPr/>
          <a:lstStyle/>
          <a:p>
            <a:fld id="{AF14DFFF-BE29-4D39-830D-DDE47C3C97AE}" type="datetimeFigureOut">
              <a:rPr lang="en-US" smtClean="0"/>
              <a:t>1/12/2024</a:t>
            </a:fld>
            <a:endParaRPr lang="en-US"/>
          </a:p>
        </p:txBody>
      </p:sp>
      <p:sp>
        <p:nvSpPr>
          <p:cNvPr id="5" name="Footer Placeholder 4">
            <a:extLst>
              <a:ext uri="{FF2B5EF4-FFF2-40B4-BE49-F238E27FC236}">
                <a16:creationId xmlns:a16="http://schemas.microsoft.com/office/drawing/2014/main" id="{A7702791-2E52-4276-B268-DEF6B02BEF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74196C-69EE-4251-9B06-4D386812241D}"/>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625172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3DA6D4-18A2-4859-932B-ECBF3E7823B5}"/>
              </a:ext>
            </a:extLst>
          </p:cNvPr>
          <p:cNvSpPr>
            <a:spLocks noGrp="1"/>
          </p:cNvSpPr>
          <p:nvPr>
            <p:ph type="title" orient="vert"/>
          </p:nvPr>
        </p:nvSpPr>
        <p:spPr>
          <a:xfrm>
            <a:off x="6543675" y="274638"/>
            <a:ext cx="1971675" cy="43624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F10EEA-9769-40F9-B5F3-C54B95E25DA5}"/>
              </a:ext>
            </a:extLst>
          </p:cNvPr>
          <p:cNvSpPr>
            <a:spLocks noGrp="1"/>
          </p:cNvSpPr>
          <p:nvPr>
            <p:ph type="body" orient="vert" idx="1"/>
          </p:nvPr>
        </p:nvSpPr>
        <p:spPr>
          <a:xfrm>
            <a:off x="628650" y="274638"/>
            <a:ext cx="5762625" cy="4362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F62FB3-44DA-4E8A-97B9-471DE9F90BEC}"/>
              </a:ext>
            </a:extLst>
          </p:cNvPr>
          <p:cNvSpPr>
            <a:spLocks noGrp="1"/>
          </p:cNvSpPr>
          <p:nvPr>
            <p:ph type="dt" sz="half" idx="10"/>
          </p:nvPr>
        </p:nvSpPr>
        <p:spPr/>
        <p:txBody>
          <a:bodyPr/>
          <a:lstStyle/>
          <a:p>
            <a:fld id="{AF14DFFF-BE29-4D39-830D-DDE47C3C97AE}" type="datetimeFigureOut">
              <a:rPr lang="en-US" smtClean="0"/>
              <a:t>1/12/2024</a:t>
            </a:fld>
            <a:endParaRPr lang="en-US"/>
          </a:p>
        </p:txBody>
      </p:sp>
      <p:sp>
        <p:nvSpPr>
          <p:cNvPr id="5" name="Footer Placeholder 4">
            <a:extLst>
              <a:ext uri="{FF2B5EF4-FFF2-40B4-BE49-F238E27FC236}">
                <a16:creationId xmlns:a16="http://schemas.microsoft.com/office/drawing/2014/main" id="{69E51F00-540E-442C-B734-7E730E3082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2D224-20D3-4BED-9B71-FFB38EE840C9}"/>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777788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1373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963"/>
            <a:ext cx="6858000" cy="1792287"/>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3513"/>
            <a:ext cx="6858000" cy="12430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2F41C86-81D1-154C-A238-A794744A1851}" type="datetimeFigureOut">
              <a:rPr lang="en-US" smtClean="0"/>
              <a:t>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3798418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456536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41538"/>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4875"/>
            <a:ext cx="7886700" cy="11271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F41C86-81D1-154C-A238-A794744A1851}" type="datetimeFigureOut">
              <a:rPr lang="en-US" smtClean="0"/>
              <a:t>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6825077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F41C86-81D1-154C-A238-A794744A1851}" type="datetimeFigureOut">
              <a:rPr lang="en-US" smtClean="0"/>
              <a:t>1/12/2024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1986413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2063"/>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81188"/>
            <a:ext cx="3868737"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2063"/>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81188"/>
            <a:ext cx="3887788" cy="2765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F41C86-81D1-154C-A238-A794744A1851}" type="datetimeFigureOut">
              <a:rPr lang="en-US" smtClean="0"/>
              <a:t>1/12/2024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7250770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F41C86-81D1-154C-A238-A794744A1851}" type="datetimeFigureOut">
              <a:rPr lang="en-US" smtClean="0"/>
              <a:t>1/12/2024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39146931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F41C86-81D1-154C-A238-A794744A1851}" type="datetimeFigureOut">
              <a:rPr lang="en-US" smtClean="0"/>
              <a:t>1/12/2024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318254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91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F41C86-81D1-154C-A238-A794744A1851}" type="datetimeFigureOut">
              <a:rPr lang="en-US" smtClean="0"/>
              <a:t>1/12/2024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6404970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173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91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1544638"/>
            <a:ext cx="2949575" cy="2860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F41C86-81D1-154C-A238-A794744A1851}" type="datetimeFigureOut">
              <a:rPr lang="en-US" smtClean="0"/>
              <a:t>1/12/2024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3123377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241819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62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62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41C86-81D1-154C-A238-A794744A1851}" type="datetimeFigureOut">
              <a:rPr lang="en-US" smtClean="0"/>
              <a:t>1/12/2024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618FE0-1B40-C740-86BA-BF2D640F8EB0}" type="slidenum">
              <a:rPr lang="en-US" smtClean="0"/>
              <a:t>‹#›</a:t>
            </a:fld>
            <a:endParaRPr lang="en-US" dirty="0"/>
          </a:p>
        </p:txBody>
      </p:sp>
    </p:spTree>
    <p:extLst>
      <p:ext uri="{BB962C8B-B14F-4D97-AF65-F5344CB8AC3E}">
        <p14:creationId xmlns:p14="http://schemas.microsoft.com/office/powerpoint/2010/main" val="28123207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13736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0430182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5637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434795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2123651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dirty="0"/>
          </a:p>
        </p:txBody>
      </p:sp>
    </p:spTree>
    <p:extLst>
      <p:ext uri="{BB962C8B-B14F-4D97-AF65-F5344CB8AC3E}">
        <p14:creationId xmlns:p14="http://schemas.microsoft.com/office/powerpoint/2010/main" val="5398710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LL">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B1B96D6-1054-EAFB-18A2-98214F3B8225}"/>
              </a:ext>
            </a:extLst>
          </p:cNvPr>
          <p:cNvPicPr>
            <a:picLocks noChangeAspect="1"/>
          </p:cNvPicPr>
          <p:nvPr userDrawn="1"/>
        </p:nvPicPr>
        <p:blipFill>
          <a:blip r:embed="rId2"/>
          <a:stretch>
            <a:fillRect/>
          </a:stretch>
        </p:blipFill>
        <p:spPr>
          <a:xfrm>
            <a:off x="-1" y="-12701"/>
            <a:ext cx="9129925" cy="5148263"/>
          </a:xfrm>
          <a:prstGeom prst="rect">
            <a:avLst/>
          </a:prstGeom>
        </p:spPr>
      </p:pic>
      <p:pic>
        <p:nvPicPr>
          <p:cNvPr id="4" name="Picture 3" descr="A black background with green text&#10;&#10;Description automatically generated">
            <a:extLst>
              <a:ext uri="{FF2B5EF4-FFF2-40B4-BE49-F238E27FC236}">
                <a16:creationId xmlns:a16="http://schemas.microsoft.com/office/drawing/2014/main" id="{DCFE2DB8-969D-B04C-BDB8-1B77C55F48DB}"/>
              </a:ext>
            </a:extLst>
          </p:cNvPr>
          <p:cNvPicPr>
            <a:picLocks noChangeAspect="1"/>
          </p:cNvPicPr>
          <p:nvPr userDrawn="1"/>
        </p:nvPicPr>
        <p:blipFill>
          <a:blip r:embed="rId3"/>
          <a:stretch>
            <a:fillRect/>
          </a:stretch>
        </p:blipFill>
        <p:spPr>
          <a:xfrm>
            <a:off x="7084974" y="4254229"/>
            <a:ext cx="1717417" cy="686967"/>
          </a:xfrm>
          <a:prstGeom prst="rect">
            <a:avLst/>
          </a:prstGeom>
        </p:spPr>
      </p:pic>
    </p:spTree>
    <p:extLst>
      <p:ext uri="{BB962C8B-B14F-4D97-AF65-F5344CB8AC3E}">
        <p14:creationId xmlns:p14="http://schemas.microsoft.com/office/powerpoint/2010/main" val="2671747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0430182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120FF0D-DE88-49AD-86AB-F9803C98F771}" type="datetime1">
              <a:rPr lang="en-US">
                <a:solidFill>
                  <a:srgbClr val="000000">
                    <a:tint val="75000"/>
                  </a:srgbClr>
                </a:solidFill>
                <a:latin typeface="Calibri"/>
              </a:rPr>
              <a:pPr>
                <a:defRPr/>
              </a:pPr>
              <a:t>1/12/2024</a:t>
            </a:fld>
            <a:endParaRPr lang="en-US">
              <a:solidFill>
                <a:srgbClr val="000000">
                  <a:tint val="75000"/>
                </a:srgb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B6A0413-BE5F-4D48-92A4-6C4B272E2800}" type="slidenum">
              <a:rPr lang="en-US">
                <a:solidFill>
                  <a:srgbClr val="000000">
                    <a:tint val="75000"/>
                  </a:srgbClr>
                </a:solidFill>
                <a:latin typeface="Calibri"/>
              </a:rPr>
              <a:pPr>
                <a:defRPr/>
              </a:pPr>
              <a:t>‹#›</a:t>
            </a:fld>
            <a:endParaRPr lang="en-US">
              <a:solidFill>
                <a:srgbClr val="000000">
                  <a:tint val="75000"/>
                </a:srgbClr>
              </a:solidFill>
              <a:latin typeface="Calibri"/>
            </a:endParaRPr>
          </a:p>
        </p:txBody>
      </p:sp>
    </p:spTree>
    <p:extLst>
      <p:ext uri="{BB962C8B-B14F-4D97-AF65-F5344CB8AC3E}">
        <p14:creationId xmlns:p14="http://schemas.microsoft.com/office/powerpoint/2010/main" val="32514329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F0728-36DE-3740-A786-2724CA835ECA}"/>
              </a:ext>
            </a:extLst>
          </p:cNvPr>
          <p:cNvSpPr>
            <a:spLocks noGrp="1"/>
          </p:cNvSpPr>
          <p:nvPr>
            <p:ph type="title"/>
          </p:nvPr>
        </p:nvSpPr>
        <p:spPr>
          <a:xfrm>
            <a:off x="629841" y="274098"/>
            <a:ext cx="7886700" cy="995093"/>
          </a:xfrm>
        </p:spPr>
        <p:txBody>
          <a:bodyPr>
            <a:normAutofit/>
          </a:bodyPr>
          <a:lstStyle>
            <a:lvl1pPr algn="ctr">
              <a:defRPr sz="2700" b="1">
                <a:solidFill>
                  <a:srgbClr val="923523"/>
                </a:solidFill>
                <a:effectLst/>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84A523C-701D-5447-8AEB-C87FC874FF37}"/>
              </a:ext>
            </a:extLst>
          </p:cNvPr>
          <p:cNvSpPr>
            <a:spLocks noGrp="1"/>
          </p:cNvSpPr>
          <p:nvPr>
            <p:ph type="body" idx="1"/>
          </p:nvPr>
        </p:nvSpPr>
        <p:spPr>
          <a:xfrm>
            <a:off x="629842" y="1262040"/>
            <a:ext cx="3868340" cy="618506"/>
          </a:xfrm>
        </p:spPr>
        <p:txBody>
          <a:bodyPr anchor="t">
            <a:noAutofit/>
          </a:bodyPr>
          <a:lstStyle>
            <a:lvl1pPr marL="0" indent="0">
              <a:buNone/>
              <a:defRPr sz="2100" b="1">
                <a:solidFill>
                  <a:srgbClr val="923523"/>
                </a:solidFill>
                <a:effectLst/>
                <a:latin typeface="Times New Roman" panose="02020603050405020304" pitchFamily="18" charset="0"/>
                <a:cs typeface="Times New Roman" panose="02020603050405020304" pitchFamily="18"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9D729AA-9FE8-C848-BA33-087A45659679}"/>
              </a:ext>
            </a:extLst>
          </p:cNvPr>
          <p:cNvSpPr>
            <a:spLocks noGrp="1"/>
          </p:cNvSpPr>
          <p:nvPr>
            <p:ph sz="half" idx="2"/>
          </p:nvPr>
        </p:nvSpPr>
        <p:spPr>
          <a:xfrm>
            <a:off x="629842" y="1880546"/>
            <a:ext cx="3868340" cy="2766000"/>
          </a:xfrm>
        </p:spPr>
        <p:txBody>
          <a:bodyPr anchor="t">
            <a:normAutofit/>
          </a:bodyPr>
          <a:lstStyle>
            <a:lvl1pPr>
              <a:defRPr sz="1800" b="0">
                <a:solidFill>
                  <a:schemeClr val="tx1"/>
                </a:solidFill>
                <a:effectLst/>
                <a:latin typeface="Times New Roman" panose="02020603050405020304" pitchFamily="18" charset="0"/>
                <a:cs typeface="Times New Roman" panose="02020603050405020304" pitchFamily="18" charset="0"/>
              </a:defRPr>
            </a:lvl1pPr>
            <a:lvl2pPr>
              <a:defRPr sz="1500" b="0">
                <a:solidFill>
                  <a:schemeClr val="tx1"/>
                </a:solidFill>
                <a:effectLst/>
                <a:latin typeface="Times New Roman" panose="02020603050405020304" pitchFamily="18" charset="0"/>
                <a:cs typeface="Times New Roman" panose="02020603050405020304" pitchFamily="18" charset="0"/>
              </a:defRPr>
            </a:lvl2pPr>
            <a:lvl3pPr>
              <a:defRPr sz="1350" b="0">
                <a:solidFill>
                  <a:schemeClr val="tx1"/>
                </a:solidFill>
                <a:effectLst/>
                <a:latin typeface="Times New Roman" panose="02020603050405020304" pitchFamily="18" charset="0"/>
                <a:cs typeface="Times New Roman" panose="02020603050405020304" pitchFamily="18" charset="0"/>
              </a:defRPr>
            </a:lvl3pPr>
            <a:lvl4pPr>
              <a:defRPr sz="1200" b="0">
                <a:solidFill>
                  <a:schemeClr val="tx1"/>
                </a:solidFill>
                <a:effectLst/>
                <a:latin typeface="Times New Roman" panose="02020603050405020304" pitchFamily="18" charset="0"/>
                <a:cs typeface="Times New Roman" panose="02020603050405020304" pitchFamily="18" charset="0"/>
              </a:defRPr>
            </a:lvl4pPr>
            <a:lvl5pPr>
              <a:defRPr sz="1200" b="0">
                <a:solidFill>
                  <a:schemeClr val="tx1"/>
                </a:solidFill>
                <a:effectLst/>
                <a:latin typeface="Times New Roman" panose="02020603050405020304" pitchFamily="18" charset="0"/>
                <a:cs typeface="Times New Roman" panose="0202060305040502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918FB29-784C-774C-B0C4-225D8484702C}"/>
              </a:ext>
            </a:extLst>
          </p:cNvPr>
          <p:cNvSpPr>
            <a:spLocks noGrp="1"/>
          </p:cNvSpPr>
          <p:nvPr>
            <p:ph type="body" sz="quarter" idx="3"/>
          </p:nvPr>
        </p:nvSpPr>
        <p:spPr>
          <a:xfrm>
            <a:off x="4629150" y="1262040"/>
            <a:ext cx="3887391" cy="618506"/>
          </a:xfrm>
        </p:spPr>
        <p:txBody>
          <a:bodyPr anchor="t">
            <a:noAutofit/>
          </a:bodyPr>
          <a:lstStyle>
            <a:lvl1pPr marL="0" indent="0">
              <a:buNone/>
              <a:defRPr sz="2100" b="1">
                <a:solidFill>
                  <a:srgbClr val="923523"/>
                </a:solidFill>
                <a:effectLst/>
                <a:latin typeface="Times New Roman" panose="02020603050405020304" pitchFamily="18" charset="0"/>
                <a:cs typeface="Times New Roman" panose="02020603050405020304" pitchFamily="18"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A0EFF2E-80C3-924A-AB1B-EFBB3327222A}"/>
              </a:ext>
            </a:extLst>
          </p:cNvPr>
          <p:cNvSpPr>
            <a:spLocks noGrp="1"/>
          </p:cNvSpPr>
          <p:nvPr>
            <p:ph sz="quarter" idx="4"/>
          </p:nvPr>
        </p:nvSpPr>
        <p:spPr>
          <a:xfrm>
            <a:off x="4629150" y="1880546"/>
            <a:ext cx="3887391" cy="2766000"/>
          </a:xfrm>
        </p:spPr>
        <p:txBody>
          <a:bodyPr anchor="t">
            <a:normAutofit/>
          </a:bodyPr>
          <a:lstStyle>
            <a:lvl1pPr>
              <a:defRPr sz="1800" b="0">
                <a:solidFill>
                  <a:schemeClr val="tx1"/>
                </a:solidFill>
                <a:effectLst/>
                <a:latin typeface="Times New Roman" panose="02020603050405020304" pitchFamily="18" charset="0"/>
                <a:cs typeface="Times New Roman" panose="02020603050405020304" pitchFamily="18" charset="0"/>
              </a:defRPr>
            </a:lvl1pPr>
            <a:lvl2pPr>
              <a:defRPr sz="1500" b="0">
                <a:solidFill>
                  <a:schemeClr val="tx1"/>
                </a:solidFill>
                <a:effectLst/>
                <a:latin typeface="Times New Roman" panose="02020603050405020304" pitchFamily="18" charset="0"/>
                <a:cs typeface="Times New Roman" panose="02020603050405020304" pitchFamily="18" charset="0"/>
              </a:defRPr>
            </a:lvl2pPr>
            <a:lvl3pPr>
              <a:defRPr sz="1350" b="0">
                <a:solidFill>
                  <a:schemeClr val="tx1"/>
                </a:solidFill>
                <a:effectLst/>
                <a:latin typeface="Times New Roman" panose="02020603050405020304" pitchFamily="18" charset="0"/>
                <a:cs typeface="Times New Roman" panose="02020603050405020304" pitchFamily="18" charset="0"/>
              </a:defRPr>
            </a:lvl3pPr>
            <a:lvl4pPr>
              <a:defRPr sz="1200" b="0">
                <a:solidFill>
                  <a:schemeClr val="tx1"/>
                </a:solidFill>
                <a:effectLst/>
                <a:latin typeface="Times New Roman" panose="02020603050405020304" pitchFamily="18" charset="0"/>
                <a:cs typeface="Times New Roman" panose="02020603050405020304" pitchFamily="18" charset="0"/>
              </a:defRPr>
            </a:lvl4pPr>
            <a:lvl5pPr>
              <a:defRPr sz="1200" b="0">
                <a:solidFill>
                  <a:schemeClr val="tx1"/>
                </a:solidFill>
                <a:effectLst/>
                <a:latin typeface="Times New Roman" panose="02020603050405020304" pitchFamily="18" charset="0"/>
                <a:cs typeface="Times New Roman" panose="0202060305040502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806767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63C68909-6AE9-FE26-0671-386AD90F1775}"/>
              </a:ext>
            </a:extLst>
          </p:cNvPr>
          <p:cNvSpPr>
            <a:spLocks noGrp="1" noChangeArrowheads="1"/>
          </p:cNvSpPr>
          <p:nvPr>
            <p:ph type="ftr" sz="quarter" idx="10"/>
          </p:nvPr>
        </p:nvSpPr>
        <p:spPr>
          <a:xfrm>
            <a:off x="0" y="4864632"/>
            <a:ext cx="9144000" cy="283631"/>
          </a:xfrm>
        </p:spPr>
        <p:txBody>
          <a:bodyPr/>
          <a:lstStyle>
            <a:lvl1pPr eaLnBrk="0" hangingPunct="0">
              <a:defRPr sz="751"/>
            </a:lvl1pPr>
          </a:lstStyle>
          <a:p>
            <a:endParaRPr lang="en-US" altLang="en-US"/>
          </a:p>
        </p:txBody>
      </p:sp>
    </p:spTree>
    <p:extLst>
      <p:ext uri="{BB962C8B-B14F-4D97-AF65-F5344CB8AC3E}">
        <p14:creationId xmlns:p14="http://schemas.microsoft.com/office/powerpoint/2010/main" val="310140353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8510E-5A84-C951-4F50-192368A0F5E0}"/>
              </a:ext>
            </a:extLst>
          </p:cNvPr>
          <p:cNvSpPr>
            <a:spLocks noGrp="1"/>
          </p:cNvSpPr>
          <p:nvPr>
            <p:ph type="ctrTitle"/>
          </p:nvPr>
        </p:nvSpPr>
        <p:spPr>
          <a:xfrm>
            <a:off x="1143000" y="842552"/>
            <a:ext cx="6858000" cy="1792358"/>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431A630-9F85-D9EC-D952-E8CF4C8934E9}"/>
              </a:ext>
            </a:extLst>
          </p:cNvPr>
          <p:cNvSpPr>
            <a:spLocks noGrp="1"/>
          </p:cNvSpPr>
          <p:nvPr>
            <p:ph type="subTitle" idx="1"/>
          </p:nvPr>
        </p:nvSpPr>
        <p:spPr>
          <a:xfrm>
            <a:off x="1143000" y="2704030"/>
            <a:ext cx="6858000" cy="124297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13442FB-82D7-AED9-2236-9E549B50AB25}"/>
              </a:ext>
            </a:extLst>
          </p:cNvPr>
          <p:cNvSpPr>
            <a:spLocks noGrp="1"/>
          </p:cNvSpPr>
          <p:nvPr>
            <p:ph type="dt" sz="half" idx="10"/>
          </p:nvPr>
        </p:nvSpPr>
        <p:spPr/>
        <p:txBody>
          <a:bodyPr/>
          <a:lstStyle/>
          <a:p>
            <a:fld id="{4DF9BD04-AC8F-C749-915B-B556DB5A4514}" type="datetimeFigureOut">
              <a:rPr lang="en-US" smtClean="0"/>
              <a:t>1/12/2024</a:t>
            </a:fld>
            <a:endParaRPr lang="en-US"/>
          </a:p>
        </p:txBody>
      </p:sp>
      <p:sp>
        <p:nvSpPr>
          <p:cNvPr id="5" name="Footer Placeholder 4">
            <a:extLst>
              <a:ext uri="{FF2B5EF4-FFF2-40B4-BE49-F238E27FC236}">
                <a16:creationId xmlns:a16="http://schemas.microsoft.com/office/drawing/2014/main" id="{F5B526D1-D75A-1BF9-EDEC-44B36BB1A9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0EF066-2F1D-E709-6819-686B859A012D}"/>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1140024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E7E44-E226-E7E0-B481-CB8BD4950B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BD17E1-030F-D645-B30F-E28BA754A3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21BCA2-29FA-30C5-E804-D8C163721BDE}"/>
              </a:ext>
            </a:extLst>
          </p:cNvPr>
          <p:cNvSpPr>
            <a:spLocks noGrp="1"/>
          </p:cNvSpPr>
          <p:nvPr>
            <p:ph type="dt" sz="half" idx="10"/>
          </p:nvPr>
        </p:nvSpPr>
        <p:spPr/>
        <p:txBody>
          <a:bodyPr/>
          <a:lstStyle/>
          <a:p>
            <a:fld id="{4DF9BD04-AC8F-C749-915B-B556DB5A4514}" type="datetimeFigureOut">
              <a:rPr lang="en-US" smtClean="0"/>
              <a:t>1/12/2024</a:t>
            </a:fld>
            <a:endParaRPr lang="en-US"/>
          </a:p>
        </p:txBody>
      </p:sp>
      <p:sp>
        <p:nvSpPr>
          <p:cNvPr id="5" name="Footer Placeholder 4">
            <a:extLst>
              <a:ext uri="{FF2B5EF4-FFF2-40B4-BE49-F238E27FC236}">
                <a16:creationId xmlns:a16="http://schemas.microsoft.com/office/drawing/2014/main" id="{9827A0F3-9CBF-E72D-4AEC-36D9C630A5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68455-034C-FC18-6EA1-AB4EC2030AA7}"/>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8221375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3924D-047C-E463-49AD-52F05370337D}"/>
              </a:ext>
            </a:extLst>
          </p:cNvPr>
          <p:cNvSpPr>
            <a:spLocks noGrp="1"/>
          </p:cNvSpPr>
          <p:nvPr>
            <p:ph type="title"/>
          </p:nvPr>
        </p:nvSpPr>
        <p:spPr>
          <a:xfrm>
            <a:off x="623888" y="1283491"/>
            <a:ext cx="7886700" cy="2141534"/>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8DC03561-D62A-CD3A-A9A2-A519B527B963}"/>
              </a:ext>
            </a:extLst>
          </p:cNvPr>
          <p:cNvSpPr>
            <a:spLocks noGrp="1"/>
          </p:cNvSpPr>
          <p:nvPr>
            <p:ph type="body" idx="1"/>
          </p:nvPr>
        </p:nvSpPr>
        <p:spPr>
          <a:xfrm>
            <a:off x="623888" y="3445285"/>
            <a:ext cx="7886700" cy="1126182"/>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7EDD7D-AFA6-E37C-579B-B39B664408D2}"/>
              </a:ext>
            </a:extLst>
          </p:cNvPr>
          <p:cNvSpPr>
            <a:spLocks noGrp="1"/>
          </p:cNvSpPr>
          <p:nvPr>
            <p:ph type="dt" sz="half" idx="10"/>
          </p:nvPr>
        </p:nvSpPr>
        <p:spPr/>
        <p:txBody>
          <a:bodyPr/>
          <a:lstStyle/>
          <a:p>
            <a:fld id="{4DF9BD04-AC8F-C749-915B-B556DB5A4514}" type="datetimeFigureOut">
              <a:rPr lang="en-US" smtClean="0"/>
              <a:t>1/12/2024</a:t>
            </a:fld>
            <a:endParaRPr lang="en-US"/>
          </a:p>
        </p:txBody>
      </p:sp>
      <p:sp>
        <p:nvSpPr>
          <p:cNvPr id="5" name="Footer Placeholder 4">
            <a:extLst>
              <a:ext uri="{FF2B5EF4-FFF2-40B4-BE49-F238E27FC236}">
                <a16:creationId xmlns:a16="http://schemas.microsoft.com/office/drawing/2014/main" id="{1F6269ED-84B8-B9AA-4E58-E117E5F6B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D1551-1D8B-2D96-E397-70B1000E4E10}"/>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10489291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6134B-04EF-AE48-89C1-C190B4E7B0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8A50EE-FEEA-BA77-462F-0CCCDB2D7907}"/>
              </a:ext>
            </a:extLst>
          </p:cNvPr>
          <p:cNvSpPr>
            <a:spLocks noGrp="1"/>
          </p:cNvSpPr>
          <p:nvPr>
            <p:ph sz="half" idx="1"/>
          </p:nvPr>
        </p:nvSpPr>
        <p:spPr>
          <a:xfrm>
            <a:off x="6286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4E3DC2-DDA2-992B-07A2-9A256EBBA5B5}"/>
              </a:ext>
            </a:extLst>
          </p:cNvPr>
          <p:cNvSpPr>
            <a:spLocks noGrp="1"/>
          </p:cNvSpPr>
          <p:nvPr>
            <p:ph sz="half" idx="2"/>
          </p:nvPr>
        </p:nvSpPr>
        <p:spPr>
          <a:xfrm>
            <a:off x="4629150" y="1370486"/>
            <a:ext cx="3886200" cy="32665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2D8B5F-D3F1-E9C0-7F28-71BB3572B581}"/>
              </a:ext>
            </a:extLst>
          </p:cNvPr>
          <p:cNvSpPr>
            <a:spLocks noGrp="1"/>
          </p:cNvSpPr>
          <p:nvPr>
            <p:ph type="dt" sz="half" idx="10"/>
          </p:nvPr>
        </p:nvSpPr>
        <p:spPr/>
        <p:txBody>
          <a:bodyPr/>
          <a:lstStyle/>
          <a:p>
            <a:fld id="{4DF9BD04-AC8F-C749-915B-B556DB5A4514}" type="datetimeFigureOut">
              <a:rPr lang="en-US" smtClean="0"/>
              <a:t>1/12/2024</a:t>
            </a:fld>
            <a:endParaRPr lang="en-US"/>
          </a:p>
        </p:txBody>
      </p:sp>
      <p:sp>
        <p:nvSpPr>
          <p:cNvPr id="6" name="Footer Placeholder 5">
            <a:extLst>
              <a:ext uri="{FF2B5EF4-FFF2-40B4-BE49-F238E27FC236}">
                <a16:creationId xmlns:a16="http://schemas.microsoft.com/office/drawing/2014/main" id="{5391BB21-39D4-B2F4-8DF2-D570C48989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DC5FFF-93E5-BD86-417F-40DEE5A0E7D7}"/>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4734774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C222E-1214-2521-3A45-8EEBFF4BB9B8}"/>
              </a:ext>
            </a:extLst>
          </p:cNvPr>
          <p:cNvSpPr>
            <a:spLocks noGrp="1"/>
          </p:cNvSpPr>
          <p:nvPr>
            <p:ph type="title"/>
          </p:nvPr>
        </p:nvSpPr>
        <p:spPr>
          <a:xfrm>
            <a:off x="629841" y="274098"/>
            <a:ext cx="7886700" cy="99509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74198C-EF6A-8093-7599-12935CC85844}"/>
              </a:ext>
            </a:extLst>
          </p:cNvPr>
          <p:cNvSpPr>
            <a:spLocks noGrp="1"/>
          </p:cNvSpPr>
          <p:nvPr>
            <p:ph type="body" idx="1"/>
          </p:nvPr>
        </p:nvSpPr>
        <p:spPr>
          <a:xfrm>
            <a:off x="629842" y="1262040"/>
            <a:ext cx="3868340"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C98D475-C8D7-800B-C73C-802416212C67}"/>
              </a:ext>
            </a:extLst>
          </p:cNvPr>
          <p:cNvSpPr>
            <a:spLocks noGrp="1"/>
          </p:cNvSpPr>
          <p:nvPr>
            <p:ph sz="half" idx="2"/>
          </p:nvPr>
        </p:nvSpPr>
        <p:spPr>
          <a:xfrm>
            <a:off x="629842" y="1880546"/>
            <a:ext cx="3868340"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D4FB2B-89FA-FB14-3847-363FF9FBDF10}"/>
              </a:ext>
            </a:extLst>
          </p:cNvPr>
          <p:cNvSpPr>
            <a:spLocks noGrp="1"/>
          </p:cNvSpPr>
          <p:nvPr>
            <p:ph type="body" sz="quarter" idx="3"/>
          </p:nvPr>
        </p:nvSpPr>
        <p:spPr>
          <a:xfrm>
            <a:off x="4629150" y="1262040"/>
            <a:ext cx="3887391"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3673424-0A50-A187-4A1D-5604A47B61DA}"/>
              </a:ext>
            </a:extLst>
          </p:cNvPr>
          <p:cNvSpPr>
            <a:spLocks noGrp="1"/>
          </p:cNvSpPr>
          <p:nvPr>
            <p:ph sz="quarter" idx="4"/>
          </p:nvPr>
        </p:nvSpPr>
        <p:spPr>
          <a:xfrm>
            <a:off x="4629150" y="1880546"/>
            <a:ext cx="3887391" cy="276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395349-3B8E-ECE4-9104-C48439770BFA}"/>
              </a:ext>
            </a:extLst>
          </p:cNvPr>
          <p:cNvSpPr>
            <a:spLocks noGrp="1"/>
          </p:cNvSpPr>
          <p:nvPr>
            <p:ph type="dt" sz="half" idx="10"/>
          </p:nvPr>
        </p:nvSpPr>
        <p:spPr/>
        <p:txBody>
          <a:bodyPr/>
          <a:lstStyle/>
          <a:p>
            <a:fld id="{4DF9BD04-AC8F-C749-915B-B556DB5A4514}" type="datetimeFigureOut">
              <a:rPr lang="en-US" smtClean="0"/>
              <a:t>1/12/2024</a:t>
            </a:fld>
            <a:endParaRPr lang="en-US"/>
          </a:p>
        </p:txBody>
      </p:sp>
      <p:sp>
        <p:nvSpPr>
          <p:cNvPr id="8" name="Footer Placeholder 7">
            <a:extLst>
              <a:ext uri="{FF2B5EF4-FFF2-40B4-BE49-F238E27FC236}">
                <a16:creationId xmlns:a16="http://schemas.microsoft.com/office/drawing/2014/main" id="{EC18CD1C-331F-6E30-F3B7-C44626C4A0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DAE133-FF72-37BE-1FE9-0CF118F43A01}"/>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4210228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A0D3E-F717-95A9-406B-B87FC5BBEC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8DD731-DBD3-A77D-2513-6BA374672E0E}"/>
              </a:ext>
            </a:extLst>
          </p:cNvPr>
          <p:cNvSpPr>
            <a:spLocks noGrp="1"/>
          </p:cNvSpPr>
          <p:nvPr>
            <p:ph type="dt" sz="half" idx="10"/>
          </p:nvPr>
        </p:nvSpPr>
        <p:spPr/>
        <p:txBody>
          <a:bodyPr/>
          <a:lstStyle/>
          <a:p>
            <a:fld id="{4DF9BD04-AC8F-C749-915B-B556DB5A4514}" type="datetimeFigureOut">
              <a:rPr lang="en-US" smtClean="0"/>
              <a:t>1/12/2024</a:t>
            </a:fld>
            <a:endParaRPr lang="en-US"/>
          </a:p>
        </p:txBody>
      </p:sp>
      <p:sp>
        <p:nvSpPr>
          <p:cNvPr id="4" name="Footer Placeholder 3">
            <a:extLst>
              <a:ext uri="{FF2B5EF4-FFF2-40B4-BE49-F238E27FC236}">
                <a16:creationId xmlns:a16="http://schemas.microsoft.com/office/drawing/2014/main" id="{1365685C-3ADE-C3EC-99F2-46AFC130D5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5878D6-BEAE-656D-9343-7EE081426336}"/>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17938019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6FB842-F39C-1F83-5AA4-5C49E5D317F5}"/>
              </a:ext>
            </a:extLst>
          </p:cNvPr>
          <p:cNvSpPr>
            <a:spLocks noGrp="1"/>
          </p:cNvSpPr>
          <p:nvPr>
            <p:ph type="dt" sz="half" idx="10"/>
          </p:nvPr>
        </p:nvSpPr>
        <p:spPr/>
        <p:txBody>
          <a:bodyPr/>
          <a:lstStyle/>
          <a:p>
            <a:fld id="{4DF9BD04-AC8F-C749-915B-B556DB5A4514}" type="datetimeFigureOut">
              <a:rPr lang="en-US" smtClean="0"/>
              <a:t>1/12/2024</a:t>
            </a:fld>
            <a:endParaRPr lang="en-US"/>
          </a:p>
        </p:txBody>
      </p:sp>
      <p:sp>
        <p:nvSpPr>
          <p:cNvPr id="3" name="Footer Placeholder 2">
            <a:extLst>
              <a:ext uri="{FF2B5EF4-FFF2-40B4-BE49-F238E27FC236}">
                <a16:creationId xmlns:a16="http://schemas.microsoft.com/office/drawing/2014/main" id="{A6FBF7D3-7EDE-D4A4-CD48-2B1507D929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585A54-2B8E-06AF-07CC-65F17C36E08B}"/>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213887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3485637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0E533-A7B4-5BDF-1A13-43E22B755258}"/>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FFF43EC-9DF5-A72A-464E-8A4C3AB2ABB4}"/>
              </a:ext>
            </a:extLst>
          </p:cNvPr>
          <p:cNvSpPr>
            <a:spLocks noGrp="1"/>
          </p:cNvSpPr>
          <p:nvPr>
            <p:ph idx="1"/>
          </p:nvPr>
        </p:nvSpPr>
        <p:spPr>
          <a:xfrm>
            <a:off x="3887391" y="741255"/>
            <a:ext cx="4629150" cy="365860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71E1D4-A0F6-51C5-E1B0-6CBC89C03FBA}"/>
              </a:ext>
            </a:extLst>
          </p:cNvPr>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3761531-2DBF-B4C4-C903-72535BF92773}"/>
              </a:ext>
            </a:extLst>
          </p:cNvPr>
          <p:cNvSpPr>
            <a:spLocks noGrp="1"/>
          </p:cNvSpPr>
          <p:nvPr>
            <p:ph type="dt" sz="half" idx="10"/>
          </p:nvPr>
        </p:nvSpPr>
        <p:spPr/>
        <p:txBody>
          <a:bodyPr/>
          <a:lstStyle/>
          <a:p>
            <a:fld id="{4DF9BD04-AC8F-C749-915B-B556DB5A4514}" type="datetimeFigureOut">
              <a:rPr lang="en-US" smtClean="0"/>
              <a:t>1/12/2024</a:t>
            </a:fld>
            <a:endParaRPr lang="en-US"/>
          </a:p>
        </p:txBody>
      </p:sp>
      <p:sp>
        <p:nvSpPr>
          <p:cNvPr id="6" name="Footer Placeholder 5">
            <a:extLst>
              <a:ext uri="{FF2B5EF4-FFF2-40B4-BE49-F238E27FC236}">
                <a16:creationId xmlns:a16="http://schemas.microsoft.com/office/drawing/2014/main" id="{E9104103-7CB4-2D3B-8A06-DE79412EDD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36C2DB-149C-AD6D-2022-887D8076C1EA}"/>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237556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872D-E5F7-B3B7-E2C7-C8D84CE0F82A}"/>
              </a:ext>
            </a:extLst>
          </p:cNvPr>
          <p:cNvSpPr>
            <a:spLocks noGrp="1"/>
          </p:cNvSpPr>
          <p:nvPr>
            <p:ph type="title"/>
          </p:nvPr>
        </p:nvSpPr>
        <p:spPr>
          <a:xfrm>
            <a:off x="629841" y="343218"/>
            <a:ext cx="2949178" cy="1201261"/>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EAEF418-3C23-760C-2B47-C4B7D79FD7C0}"/>
              </a:ext>
            </a:extLst>
          </p:cNvPr>
          <p:cNvSpPr>
            <a:spLocks noGrp="1"/>
          </p:cNvSpPr>
          <p:nvPr>
            <p:ph type="pic" idx="1"/>
          </p:nvPr>
        </p:nvSpPr>
        <p:spPr>
          <a:xfrm>
            <a:off x="3887391" y="741255"/>
            <a:ext cx="4629150" cy="365860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9A0B111-8E31-7ED7-23D8-4D3554DAE936}"/>
              </a:ext>
            </a:extLst>
          </p:cNvPr>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DDB22C9-5865-2F4C-E053-C9EDFD5024E0}"/>
              </a:ext>
            </a:extLst>
          </p:cNvPr>
          <p:cNvSpPr>
            <a:spLocks noGrp="1"/>
          </p:cNvSpPr>
          <p:nvPr>
            <p:ph type="dt" sz="half" idx="10"/>
          </p:nvPr>
        </p:nvSpPr>
        <p:spPr/>
        <p:txBody>
          <a:bodyPr/>
          <a:lstStyle/>
          <a:p>
            <a:fld id="{4DF9BD04-AC8F-C749-915B-B556DB5A4514}" type="datetimeFigureOut">
              <a:rPr lang="en-US" smtClean="0"/>
              <a:t>1/12/2024</a:t>
            </a:fld>
            <a:endParaRPr lang="en-US"/>
          </a:p>
        </p:txBody>
      </p:sp>
      <p:sp>
        <p:nvSpPr>
          <p:cNvPr id="6" name="Footer Placeholder 5">
            <a:extLst>
              <a:ext uri="{FF2B5EF4-FFF2-40B4-BE49-F238E27FC236}">
                <a16:creationId xmlns:a16="http://schemas.microsoft.com/office/drawing/2014/main" id="{BF66E4F0-C11D-E296-6593-F39B638834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4AAC20-7050-72AE-7F80-23117B2EE107}"/>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5532798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7A9D1-8453-691B-2B4C-D5FE736583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7A77F7-2F27-6F87-190E-1B0BAE5835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26B932-8DD0-B015-EF9A-027FFEF0038D}"/>
              </a:ext>
            </a:extLst>
          </p:cNvPr>
          <p:cNvSpPr>
            <a:spLocks noGrp="1"/>
          </p:cNvSpPr>
          <p:nvPr>
            <p:ph type="dt" sz="half" idx="10"/>
          </p:nvPr>
        </p:nvSpPr>
        <p:spPr/>
        <p:txBody>
          <a:bodyPr/>
          <a:lstStyle/>
          <a:p>
            <a:fld id="{4DF9BD04-AC8F-C749-915B-B556DB5A4514}" type="datetimeFigureOut">
              <a:rPr lang="en-US" smtClean="0"/>
              <a:t>1/12/2024</a:t>
            </a:fld>
            <a:endParaRPr lang="en-US"/>
          </a:p>
        </p:txBody>
      </p:sp>
      <p:sp>
        <p:nvSpPr>
          <p:cNvPr id="5" name="Footer Placeholder 4">
            <a:extLst>
              <a:ext uri="{FF2B5EF4-FFF2-40B4-BE49-F238E27FC236}">
                <a16:creationId xmlns:a16="http://schemas.microsoft.com/office/drawing/2014/main" id="{DCCCE6C2-1791-98E0-53BD-FE75ECA76B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172F3-7B56-AA78-E80E-FE7454E4E001}"/>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0662948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E2C164-6A2B-568B-8998-08B6D66490F8}"/>
              </a:ext>
            </a:extLst>
          </p:cNvPr>
          <p:cNvSpPr>
            <a:spLocks noGrp="1"/>
          </p:cNvSpPr>
          <p:nvPr>
            <p:ph type="title" orient="vert"/>
          </p:nvPr>
        </p:nvSpPr>
        <p:spPr>
          <a:xfrm>
            <a:off x="6543675" y="274097"/>
            <a:ext cx="1971675" cy="436291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393B59-437F-F44B-8CF8-8B1BD4D8BE90}"/>
              </a:ext>
            </a:extLst>
          </p:cNvPr>
          <p:cNvSpPr>
            <a:spLocks noGrp="1"/>
          </p:cNvSpPr>
          <p:nvPr>
            <p:ph type="body" orient="vert" idx="1"/>
          </p:nvPr>
        </p:nvSpPr>
        <p:spPr>
          <a:xfrm>
            <a:off x="628650" y="274097"/>
            <a:ext cx="5800725" cy="436291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A3FADE-E511-BCC2-B898-8D718509D8AC}"/>
              </a:ext>
            </a:extLst>
          </p:cNvPr>
          <p:cNvSpPr>
            <a:spLocks noGrp="1"/>
          </p:cNvSpPr>
          <p:nvPr>
            <p:ph type="dt" sz="half" idx="10"/>
          </p:nvPr>
        </p:nvSpPr>
        <p:spPr/>
        <p:txBody>
          <a:bodyPr/>
          <a:lstStyle/>
          <a:p>
            <a:fld id="{4DF9BD04-AC8F-C749-915B-B556DB5A4514}" type="datetimeFigureOut">
              <a:rPr lang="en-US" smtClean="0"/>
              <a:t>1/12/2024</a:t>
            </a:fld>
            <a:endParaRPr lang="en-US"/>
          </a:p>
        </p:txBody>
      </p:sp>
      <p:sp>
        <p:nvSpPr>
          <p:cNvPr id="5" name="Footer Placeholder 4">
            <a:extLst>
              <a:ext uri="{FF2B5EF4-FFF2-40B4-BE49-F238E27FC236}">
                <a16:creationId xmlns:a16="http://schemas.microsoft.com/office/drawing/2014/main" id="{4120FB9A-DA1B-4F18-7AFB-D32B746A57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07C1E1-7D12-4553-7B4B-C8C3EC0E2E21}"/>
              </a:ext>
            </a:extLst>
          </p:cNvPr>
          <p:cNvSpPr>
            <a:spLocks noGrp="1"/>
          </p:cNvSpPr>
          <p:nvPr>
            <p:ph type="sldNum" sz="quarter" idx="12"/>
          </p:nvPr>
        </p:nvSpPr>
        <p:spPr/>
        <p:txBody>
          <a:bodyPr/>
          <a:lstStyle/>
          <a:p>
            <a:fld id="{4284F903-39F6-7F40-986E-5F33C4BECFE0}" type="slidenum">
              <a:rPr lang="en-US" smtClean="0"/>
              <a:t>‹#›</a:t>
            </a:fld>
            <a:endParaRPr lang="en-US"/>
          </a:p>
        </p:txBody>
      </p:sp>
    </p:spTree>
    <p:extLst>
      <p:ext uri="{BB962C8B-B14F-4D97-AF65-F5344CB8AC3E}">
        <p14:creationId xmlns:p14="http://schemas.microsoft.com/office/powerpoint/2010/main" val="3722202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613736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0430182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563799"/>
      </p:ext>
    </p:extLst>
  </p:cSld>
  <p:clrMapOvr>
    <a:masterClrMapping/>
  </p:clrMapOvr>
  <p:extLst>
    <p:ext uri="{DCECCB84-F9BA-43D5-87BE-67443E8EF086}">
      <p15:sldGuideLst xmlns:p15="http://schemas.microsoft.com/office/powerpoint/2012/main">
        <p15:guide id="1" orient="horz" pos="1621" userDrawn="1">
          <p15:clr>
            <a:srgbClr val="FBAE40"/>
          </p15:clr>
        </p15:guide>
        <p15:guide id="2" pos="288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2643479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434795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a:p>
        </p:txBody>
      </p:sp>
    </p:spTree>
    <p:extLst>
      <p:ext uri="{BB962C8B-B14F-4D97-AF65-F5344CB8AC3E}">
        <p14:creationId xmlns:p14="http://schemas.microsoft.com/office/powerpoint/2010/main" val="12123651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a:p>
        </p:txBody>
      </p:sp>
    </p:spTree>
    <p:extLst>
      <p:ext uri="{BB962C8B-B14F-4D97-AF65-F5344CB8AC3E}">
        <p14:creationId xmlns:p14="http://schemas.microsoft.com/office/powerpoint/2010/main" val="5398710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25387304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37677059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22527680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8464767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377052"/>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30951996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2432589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dirty="0"/>
          </a:p>
        </p:txBody>
      </p:sp>
    </p:spTree>
    <p:extLst>
      <p:ext uri="{BB962C8B-B14F-4D97-AF65-F5344CB8AC3E}">
        <p14:creationId xmlns:p14="http://schemas.microsoft.com/office/powerpoint/2010/main" val="1819809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2123651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dder/RCC">
    <p:spTree>
      <p:nvGrpSpPr>
        <p:cNvPr id="1" name=""/>
        <p:cNvGrpSpPr/>
        <p:nvPr/>
      </p:nvGrpSpPr>
      <p:grpSpPr>
        <a:xfrm>
          <a:off x="0" y="0"/>
          <a:ext cx="0" cy="0"/>
          <a:chOff x="0" y="0"/>
          <a:chExt cx="0" cy="0"/>
        </a:xfrm>
      </p:grpSpPr>
      <p:pic>
        <p:nvPicPr>
          <p:cNvPr id="7" name="Picture 6" descr="Graphical user interface, website&#10;&#10;Description automatically generated">
            <a:extLst>
              <a:ext uri="{FF2B5EF4-FFF2-40B4-BE49-F238E27FC236}">
                <a16:creationId xmlns:a16="http://schemas.microsoft.com/office/drawing/2014/main" id="{26B5E6D9-A130-A85C-4BEC-0AEA72687438}"/>
              </a:ext>
            </a:extLst>
          </p:cNvPr>
          <p:cNvPicPr>
            <a:picLocks noChangeAspect="1"/>
          </p:cNvPicPr>
          <p:nvPr userDrawn="1"/>
        </p:nvPicPr>
        <p:blipFill>
          <a:blip r:embed="rId2"/>
          <a:stretch>
            <a:fillRect/>
          </a:stretch>
        </p:blipFill>
        <p:spPr>
          <a:xfrm>
            <a:off x="7037" y="-1"/>
            <a:ext cx="9129925" cy="5148263"/>
          </a:xfrm>
          <a:prstGeom prst="rect">
            <a:avLst/>
          </a:prstGeom>
        </p:spPr>
      </p:pic>
    </p:spTree>
    <p:extLst>
      <p:ext uri="{BB962C8B-B14F-4D97-AF65-F5344CB8AC3E}">
        <p14:creationId xmlns:p14="http://schemas.microsoft.com/office/powerpoint/2010/main" val="42597326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un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31D1E0C4-497D-B719-A531-EF18537B06A7}"/>
              </a:ext>
            </a:extLst>
          </p:cNvPr>
          <p:cNvPicPr>
            <a:picLocks noChangeAspect="1"/>
          </p:cNvPicPr>
          <p:nvPr userDrawn="1"/>
        </p:nvPicPr>
        <p:blipFill>
          <a:blip r:embed="rId2"/>
          <a:stretch>
            <a:fillRect/>
          </a:stretch>
        </p:blipFill>
        <p:spPr>
          <a:xfrm>
            <a:off x="7037" y="0"/>
            <a:ext cx="9129925" cy="5148263"/>
          </a:xfrm>
          <a:prstGeom prst="rect">
            <a:avLst/>
          </a:prstGeom>
        </p:spPr>
      </p:pic>
    </p:spTree>
    <p:extLst>
      <p:ext uri="{BB962C8B-B14F-4D97-AF65-F5344CB8AC3E}">
        <p14:creationId xmlns:p14="http://schemas.microsoft.com/office/powerpoint/2010/main" val="72427441"/>
      </p:ext>
    </p:extLst>
  </p:cSld>
  <p:clrMapOvr>
    <a:masterClrMapping/>
  </p:clrMapOvr>
  <p:extLst>
    <p:ext uri="{DCECCB84-F9BA-43D5-87BE-67443E8EF086}">
      <p15:sldGuideLst xmlns:p15="http://schemas.microsoft.com/office/powerpoint/2012/main">
        <p15:guide id="1" orient="horz" pos="1621">
          <p15:clr>
            <a:srgbClr val="FBAE40"/>
          </p15:clr>
        </p15:guide>
        <p15:guide id="2" pos="288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eople">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4DB8FDD-4B4D-2D77-1C61-26744F17FEFC}"/>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1682785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L">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B1B96D6-1054-EAFB-18A2-98214F3B8225}"/>
              </a:ext>
            </a:extLst>
          </p:cNvPr>
          <p:cNvPicPr>
            <a:picLocks noChangeAspect="1"/>
          </p:cNvPicPr>
          <p:nvPr userDrawn="1"/>
        </p:nvPicPr>
        <p:blipFill>
          <a:blip r:embed="rId2"/>
          <a:stretch>
            <a:fillRect/>
          </a:stretch>
        </p:blipFill>
        <p:spPr>
          <a:xfrm>
            <a:off x="-1" y="-12701"/>
            <a:ext cx="9129925" cy="5148263"/>
          </a:xfrm>
          <a:prstGeom prst="rect">
            <a:avLst/>
          </a:prstGeom>
        </p:spPr>
      </p:pic>
      <p:pic>
        <p:nvPicPr>
          <p:cNvPr id="4" name="Picture 3" descr="A black background with green text&#10;&#10;Description automatically generated">
            <a:extLst>
              <a:ext uri="{FF2B5EF4-FFF2-40B4-BE49-F238E27FC236}">
                <a16:creationId xmlns:a16="http://schemas.microsoft.com/office/drawing/2014/main" id="{DCFE2DB8-969D-B04C-BDB8-1B77C55F48DB}"/>
              </a:ext>
            </a:extLst>
          </p:cNvPr>
          <p:cNvPicPr>
            <a:picLocks noChangeAspect="1"/>
          </p:cNvPicPr>
          <p:nvPr userDrawn="1"/>
        </p:nvPicPr>
        <p:blipFill>
          <a:blip r:embed="rId3"/>
          <a:stretch>
            <a:fillRect/>
          </a:stretch>
        </p:blipFill>
        <p:spPr>
          <a:xfrm>
            <a:off x="7084974" y="4254229"/>
            <a:ext cx="1717417" cy="686967"/>
          </a:xfrm>
          <a:prstGeom prst="rect">
            <a:avLst/>
          </a:prstGeom>
        </p:spPr>
      </p:pic>
    </p:spTree>
    <p:extLst>
      <p:ext uri="{BB962C8B-B14F-4D97-AF65-F5344CB8AC3E}">
        <p14:creationId xmlns:p14="http://schemas.microsoft.com/office/powerpoint/2010/main" val="19630821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General1">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6E77DDD1-27EC-62E0-3AE9-D48E2F8586E0}"/>
              </a:ext>
            </a:extLst>
          </p:cNvPr>
          <p:cNvPicPr>
            <a:picLocks noChangeAspect="1"/>
          </p:cNvPicPr>
          <p:nvPr userDrawn="1"/>
        </p:nvPicPr>
        <p:blipFill>
          <a:blip r:embed="rId2"/>
          <a:stretch>
            <a:fillRect/>
          </a:stretch>
        </p:blipFill>
        <p:spPr>
          <a:xfrm>
            <a:off x="-1" y="0"/>
            <a:ext cx="9144001" cy="5148263"/>
          </a:xfrm>
          <a:prstGeom prst="rect">
            <a:avLst/>
          </a:prstGeom>
        </p:spPr>
      </p:pic>
    </p:spTree>
    <p:extLst>
      <p:ext uri="{BB962C8B-B14F-4D97-AF65-F5344CB8AC3E}">
        <p14:creationId xmlns:p14="http://schemas.microsoft.com/office/powerpoint/2010/main" val="18687730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General 2">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C8ED179C-DAF3-58C7-AF60-40726C5214A6}"/>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29364475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OV">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9F4D702C-5DAD-37D9-1048-A82F5E818EC7}"/>
              </a:ext>
            </a:extLst>
          </p:cNvPr>
          <p:cNvPicPr>
            <a:picLocks noChangeAspect="1"/>
          </p:cNvPicPr>
          <p:nvPr userDrawn="1"/>
        </p:nvPicPr>
        <p:blipFill>
          <a:blip r:embed="rId2"/>
          <a:stretch>
            <a:fillRect/>
          </a:stretch>
        </p:blipFill>
        <p:spPr>
          <a:xfrm>
            <a:off x="0" y="-1"/>
            <a:ext cx="9129925" cy="5148263"/>
          </a:xfrm>
          <a:prstGeom prst="rect">
            <a:avLst/>
          </a:prstGeom>
        </p:spPr>
      </p:pic>
    </p:spTree>
    <p:extLst>
      <p:ext uri="{BB962C8B-B14F-4D97-AF65-F5344CB8AC3E}">
        <p14:creationId xmlns:p14="http://schemas.microsoft.com/office/powerpoint/2010/main" val="18976371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reast">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CB0EEE4-9DF7-C036-5017-BB6D67525706}"/>
              </a:ext>
            </a:extLst>
          </p:cNvPr>
          <p:cNvPicPr>
            <a:picLocks noChangeAspect="1"/>
          </p:cNvPicPr>
          <p:nvPr userDrawn="1"/>
        </p:nvPicPr>
        <p:blipFill>
          <a:blip r:embed="rId2"/>
          <a:stretch>
            <a:fillRect/>
          </a:stretch>
        </p:blipFill>
        <p:spPr>
          <a:xfrm>
            <a:off x="14075" y="12699"/>
            <a:ext cx="9129925" cy="5148263"/>
          </a:xfrm>
          <a:prstGeom prst="rect">
            <a:avLst/>
          </a:prstGeom>
        </p:spPr>
      </p:pic>
    </p:spTree>
    <p:extLst>
      <p:ext uri="{BB962C8B-B14F-4D97-AF65-F5344CB8AC3E}">
        <p14:creationId xmlns:p14="http://schemas.microsoft.com/office/powerpoint/2010/main" val="29387692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I">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7C270E77-EA86-094A-28E0-3F97BD736AD3}"/>
              </a:ext>
            </a:extLst>
          </p:cNvPr>
          <p:cNvPicPr>
            <a:picLocks noChangeAspect="1"/>
          </p:cNvPicPr>
          <p:nvPr userDrawn="1"/>
        </p:nvPicPr>
        <p:blipFill>
          <a:blip r:embed="rId2"/>
          <a:stretch>
            <a:fillRect/>
          </a:stretch>
        </p:blipFill>
        <p:spPr>
          <a:xfrm>
            <a:off x="14075" y="-1"/>
            <a:ext cx="9129925" cy="5148263"/>
          </a:xfrm>
          <a:prstGeom prst="rect">
            <a:avLst/>
          </a:prstGeom>
        </p:spPr>
      </p:pic>
    </p:spTree>
    <p:extLst>
      <p:ext uri="{BB962C8B-B14F-4D97-AF65-F5344CB8AC3E}">
        <p14:creationId xmlns:p14="http://schemas.microsoft.com/office/powerpoint/2010/main" val="8667725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MM">
    <p:spTree>
      <p:nvGrpSpPr>
        <p:cNvPr id="1" name=""/>
        <p:cNvGrpSpPr/>
        <p:nvPr/>
      </p:nvGrpSpPr>
      <p:grpSpPr>
        <a:xfrm>
          <a:off x="0" y="0"/>
          <a:ext cx="0" cy="0"/>
          <a:chOff x="0" y="0"/>
          <a:chExt cx="0" cy="0"/>
        </a:xfrm>
      </p:grpSpPr>
      <p:pic>
        <p:nvPicPr>
          <p:cNvPr id="6" name="Picture 5" descr="A close-up of a blue and white card&#10;&#10;Description automatically generated">
            <a:extLst>
              <a:ext uri="{FF2B5EF4-FFF2-40B4-BE49-F238E27FC236}">
                <a16:creationId xmlns:a16="http://schemas.microsoft.com/office/drawing/2014/main" id="{B8F1D679-6C5D-ADD5-C9F6-A2E76137E187}"/>
              </a:ext>
            </a:extLst>
          </p:cNvPr>
          <p:cNvPicPr>
            <a:picLocks noChangeAspect="1"/>
          </p:cNvPicPr>
          <p:nvPr userDrawn="1"/>
        </p:nvPicPr>
        <p:blipFill>
          <a:blip r:embed="rId2"/>
          <a:stretch>
            <a:fillRect/>
          </a:stretch>
        </p:blipFill>
        <p:spPr>
          <a:xfrm>
            <a:off x="0" y="0"/>
            <a:ext cx="9144000" cy="5156199"/>
          </a:xfrm>
          <a:prstGeom prst="rect">
            <a:avLst/>
          </a:prstGeom>
        </p:spPr>
      </p:pic>
    </p:spTree>
    <p:extLst>
      <p:ext uri="{BB962C8B-B14F-4D97-AF65-F5344CB8AC3E}">
        <p14:creationId xmlns:p14="http://schemas.microsoft.com/office/powerpoint/2010/main" val="1628356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539871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A4820-497A-435A-90B3-6762B16EE5B3}"/>
              </a:ext>
            </a:extLst>
          </p:cNvPr>
          <p:cNvSpPr>
            <a:spLocks noGrp="1"/>
          </p:cNvSpPr>
          <p:nvPr>
            <p:ph type="ctrTitle"/>
          </p:nvPr>
        </p:nvSpPr>
        <p:spPr>
          <a:xfrm>
            <a:off x="1143000" y="842963"/>
            <a:ext cx="6858000" cy="1792287"/>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472A25-1FDC-4FB8-B1B0-354411B362D8}"/>
              </a:ext>
            </a:extLst>
          </p:cNvPr>
          <p:cNvSpPr>
            <a:spLocks noGrp="1"/>
          </p:cNvSpPr>
          <p:nvPr>
            <p:ph type="subTitle" idx="1"/>
          </p:nvPr>
        </p:nvSpPr>
        <p:spPr>
          <a:xfrm>
            <a:off x="1143000" y="2703513"/>
            <a:ext cx="6858000" cy="12430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E54908-8498-4367-941A-314BEAE435AA}"/>
              </a:ext>
            </a:extLst>
          </p:cNvPr>
          <p:cNvSpPr>
            <a:spLocks noGrp="1"/>
          </p:cNvSpPr>
          <p:nvPr>
            <p:ph type="dt" sz="half" idx="10"/>
          </p:nvPr>
        </p:nvSpPr>
        <p:spPr/>
        <p:txBody>
          <a:bodyPr/>
          <a:lstStyle/>
          <a:p>
            <a:fld id="{AF14DFFF-BE29-4D39-830D-DDE47C3C97AE}" type="datetimeFigureOut">
              <a:rPr lang="en-US" smtClean="0"/>
              <a:t>1/12/2024</a:t>
            </a:fld>
            <a:endParaRPr lang="en-US"/>
          </a:p>
        </p:txBody>
      </p:sp>
      <p:sp>
        <p:nvSpPr>
          <p:cNvPr id="5" name="Footer Placeholder 4">
            <a:extLst>
              <a:ext uri="{FF2B5EF4-FFF2-40B4-BE49-F238E27FC236}">
                <a16:creationId xmlns:a16="http://schemas.microsoft.com/office/drawing/2014/main" id="{AE7E209F-D2FC-42F6-8E13-54CC3BAEC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4B8C71-F5A9-4EF2-A230-87C227D78DD5}"/>
              </a:ext>
            </a:extLst>
          </p:cNvPr>
          <p:cNvSpPr>
            <a:spLocks noGrp="1"/>
          </p:cNvSpPr>
          <p:nvPr>
            <p:ph type="sldNum" sz="quarter" idx="12"/>
          </p:nvPr>
        </p:nvSpPr>
        <p:spPr/>
        <p:txBody>
          <a:bodyPr/>
          <a:lstStyle/>
          <a:p>
            <a:fld id="{2D994E03-0F88-49B3-B680-88EAF0B5195C}" type="slidenum">
              <a:rPr lang="en-US" smtClean="0"/>
              <a:t>‹#›</a:t>
            </a:fld>
            <a:endParaRPr lang="en-US"/>
          </a:p>
        </p:txBody>
      </p:sp>
    </p:spTree>
    <p:extLst>
      <p:ext uri="{BB962C8B-B14F-4D97-AF65-F5344CB8AC3E}">
        <p14:creationId xmlns:p14="http://schemas.microsoft.com/office/powerpoint/2010/main" val="3190318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2.pn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4.jpe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10" Type="http://schemas.openxmlformats.org/officeDocument/2006/relationships/image" Target="../media/image1.jpg"/><Relationship Id="rId4" Type="http://schemas.openxmlformats.org/officeDocument/2006/relationships/slideLayout" Target="../slideLayouts/slideLayout57.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image" Target="../media/image5.png"/><Relationship Id="rId5" Type="http://schemas.openxmlformats.org/officeDocument/2006/relationships/slideLayout" Target="../slideLayouts/slideLayout66.xml"/><Relationship Id="rId10" Type="http://schemas.openxmlformats.org/officeDocument/2006/relationships/image" Target="../media/image1.jpg"/><Relationship Id="rId4" Type="http://schemas.openxmlformats.org/officeDocument/2006/relationships/slideLayout" Target="../slideLayouts/slideLayout65.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theme" Target="../theme/theme8.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 name="Picture 13" descr="Graphical user interface, application&#10;&#10;Description automatically generated with medium confidence">
            <a:extLst>
              <a:ext uri="{FF2B5EF4-FFF2-40B4-BE49-F238E27FC236}">
                <a16:creationId xmlns:a16="http://schemas.microsoft.com/office/drawing/2014/main" id="{881B161A-BAD2-4FED-9737-E079EBD43CA4}"/>
              </a:ext>
            </a:extLst>
          </p:cNvPr>
          <p:cNvPicPr>
            <a:picLocks noChangeAspect="1"/>
          </p:cNvPicPr>
          <p:nvPr userDrawn="1"/>
        </p:nvPicPr>
        <p:blipFill>
          <a:blip r:embed="rId10"/>
          <a:stretch>
            <a:fillRect/>
          </a:stretch>
        </p:blipFill>
        <p:spPr>
          <a:xfrm>
            <a:off x="-16273" y="-40426"/>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3"/>
          </p:nvPr>
        </p:nvSpPr>
        <p:spPr>
          <a:xfrm>
            <a:off x="2897632" y="4593882"/>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cxnSp>
        <p:nvCxnSpPr>
          <p:cNvPr id="8" name="Straight Connector 7">
            <a:extLst>
              <a:ext uri="{FF2B5EF4-FFF2-40B4-BE49-F238E27FC236}">
                <a16:creationId xmlns:a16="http://schemas.microsoft.com/office/drawing/2014/main" id="{5F391403-AA08-384C-BF6A-9AE5185F6540}"/>
              </a:ext>
            </a:extLst>
          </p:cNvPr>
          <p:cNvCxnSpPr/>
          <p:nvPr userDrawn="1"/>
        </p:nvCxnSpPr>
        <p:spPr>
          <a:xfrm>
            <a:off x="0" y="4309607"/>
            <a:ext cx="9144000" cy="0"/>
          </a:xfrm>
          <a:prstGeom prst="line">
            <a:avLst/>
          </a:prstGeom>
          <a:ln w="28575">
            <a:solidFill>
              <a:srgbClr val="003767"/>
            </a:solidFill>
          </a:ln>
        </p:spPr>
        <p:style>
          <a:lnRef idx="1">
            <a:schemeClr val="accent1"/>
          </a:lnRef>
          <a:fillRef idx="0">
            <a:schemeClr val="accent1"/>
          </a:fillRef>
          <a:effectRef idx="0">
            <a:schemeClr val="accent1"/>
          </a:effectRef>
          <a:fontRef idx="minor">
            <a:schemeClr val="tx1"/>
          </a:fontRef>
        </p:style>
      </p:cxnSp>
      <p:pic>
        <p:nvPicPr>
          <p:cNvPr id="6" name="Picture 5" descr="A black background with green text&#10;&#10;Description automatically generated">
            <a:extLst>
              <a:ext uri="{FF2B5EF4-FFF2-40B4-BE49-F238E27FC236}">
                <a16:creationId xmlns:a16="http://schemas.microsoft.com/office/drawing/2014/main" id="{E88297A9-8349-176E-B213-A078F1792AE8}"/>
              </a:ext>
            </a:extLst>
          </p:cNvPr>
          <p:cNvPicPr>
            <a:picLocks noChangeAspect="1"/>
          </p:cNvPicPr>
          <p:nvPr userDrawn="1"/>
        </p:nvPicPr>
        <p:blipFill>
          <a:blip r:embed="rId11"/>
          <a:stretch>
            <a:fillRect/>
          </a:stretch>
        </p:blipFill>
        <p:spPr>
          <a:xfrm>
            <a:off x="6674860" y="4231627"/>
            <a:ext cx="2855057" cy="1142023"/>
          </a:xfrm>
          <a:prstGeom prst="rect">
            <a:avLst/>
          </a:prstGeom>
        </p:spPr>
      </p:pic>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AAC0E2-2BD2-4D82-96AB-D95E3AAD3B40}"/>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B36024-2F7B-4474-88EE-778994FD2F35}"/>
              </a:ext>
            </a:extLst>
          </p:cNvPr>
          <p:cNvSpPr>
            <a:spLocks noGrp="1"/>
          </p:cNvSpPr>
          <p:nvPr>
            <p:ph type="body" idx="1"/>
          </p:nvPr>
        </p:nvSpPr>
        <p:spPr>
          <a:xfrm>
            <a:off x="628650" y="1370013"/>
            <a:ext cx="7886700" cy="3267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B4B204-D270-46B4-881E-F62BBD9B281F}"/>
              </a:ext>
            </a:extLst>
          </p:cNvPr>
          <p:cNvSpPr>
            <a:spLocks noGrp="1"/>
          </p:cNvSpPr>
          <p:nvPr>
            <p:ph type="dt" sz="half" idx="2"/>
          </p:nvPr>
        </p:nvSpPr>
        <p:spPr>
          <a:xfrm>
            <a:off x="628650" y="4772025"/>
            <a:ext cx="2057400" cy="273050"/>
          </a:xfrm>
          <a:prstGeom prst="rect">
            <a:avLst/>
          </a:prstGeom>
        </p:spPr>
        <p:txBody>
          <a:bodyPr vert="horz" lIns="91440" tIns="45720" rIns="91440" bIns="45720" rtlCol="0" anchor="ctr"/>
          <a:lstStyle>
            <a:lvl1pPr algn="l">
              <a:defRPr sz="1200">
                <a:solidFill>
                  <a:schemeClr val="tx1">
                    <a:tint val="75000"/>
                  </a:schemeClr>
                </a:solidFill>
              </a:defRPr>
            </a:lvl1pPr>
          </a:lstStyle>
          <a:p>
            <a:fld id="{AF14DFFF-BE29-4D39-830D-DDE47C3C97AE}" type="datetimeFigureOut">
              <a:rPr lang="en-US" smtClean="0"/>
              <a:t>1/12/2024</a:t>
            </a:fld>
            <a:endParaRPr lang="en-US"/>
          </a:p>
        </p:txBody>
      </p:sp>
      <p:sp>
        <p:nvSpPr>
          <p:cNvPr id="5" name="Footer Placeholder 4">
            <a:extLst>
              <a:ext uri="{FF2B5EF4-FFF2-40B4-BE49-F238E27FC236}">
                <a16:creationId xmlns:a16="http://schemas.microsoft.com/office/drawing/2014/main" id="{1FB5AAC8-04F5-49FA-B6C4-1EFEA19B069F}"/>
              </a:ext>
            </a:extLst>
          </p:cNvPr>
          <p:cNvSpPr>
            <a:spLocks noGrp="1"/>
          </p:cNvSpPr>
          <p:nvPr>
            <p:ph type="ftr" sz="quarter" idx="3"/>
          </p:nvPr>
        </p:nvSpPr>
        <p:spPr>
          <a:xfrm>
            <a:off x="3028950" y="4772025"/>
            <a:ext cx="3086100" cy="273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FCDD64-4860-4CEA-BD36-233344B122CE}"/>
              </a:ext>
            </a:extLst>
          </p:cNvPr>
          <p:cNvSpPr>
            <a:spLocks noGrp="1"/>
          </p:cNvSpPr>
          <p:nvPr>
            <p:ph type="sldNum" sz="quarter" idx="4"/>
          </p:nvPr>
        </p:nvSpPr>
        <p:spPr>
          <a:xfrm>
            <a:off x="6457950" y="4772025"/>
            <a:ext cx="2057400" cy="273050"/>
          </a:xfrm>
          <a:prstGeom prst="rect">
            <a:avLst/>
          </a:prstGeom>
        </p:spPr>
        <p:txBody>
          <a:bodyPr vert="horz" lIns="91440" tIns="45720" rIns="91440" bIns="45720" rtlCol="0" anchor="ctr"/>
          <a:lstStyle>
            <a:lvl1pPr algn="r">
              <a:defRPr sz="1200">
                <a:solidFill>
                  <a:schemeClr val="tx1">
                    <a:tint val="75000"/>
                  </a:schemeClr>
                </a:solidFill>
              </a:defRPr>
            </a:lvl1pPr>
          </a:lstStyle>
          <a:p>
            <a:fld id="{2D994E03-0F88-49B3-B680-88EAF0B5195C}" type="slidenum">
              <a:rPr lang="en-US" smtClean="0"/>
              <a:t>‹#›</a:t>
            </a:fld>
            <a:endParaRPr lang="en-US"/>
          </a:p>
        </p:txBody>
      </p:sp>
    </p:spTree>
    <p:extLst>
      <p:ext uri="{BB962C8B-B14F-4D97-AF65-F5344CB8AC3E}">
        <p14:creationId xmlns:p14="http://schemas.microsoft.com/office/powerpoint/2010/main" val="276285900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7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72025"/>
            <a:ext cx="2057400" cy="273050"/>
          </a:xfrm>
          <a:prstGeom prst="rect">
            <a:avLst/>
          </a:prstGeom>
        </p:spPr>
        <p:txBody>
          <a:bodyPr vert="horz" lIns="91440" tIns="45720" rIns="91440" bIns="45720" rtlCol="0" anchor="ctr"/>
          <a:lstStyle>
            <a:lvl1pPr algn="l">
              <a:defRPr sz="1200">
                <a:solidFill>
                  <a:schemeClr val="tx1">
                    <a:tint val="75000"/>
                  </a:schemeClr>
                </a:solidFill>
              </a:defRPr>
            </a:lvl1pPr>
          </a:lstStyle>
          <a:p>
            <a:fld id="{42F41C86-81D1-154C-A238-A794744A1851}" type="datetimeFigureOut">
              <a:rPr lang="en-US" smtClean="0"/>
              <a:t>1/12/2024</a:t>
            </a:fld>
            <a:endParaRPr lang="en-US" dirty="0"/>
          </a:p>
        </p:txBody>
      </p:sp>
      <p:sp>
        <p:nvSpPr>
          <p:cNvPr id="5" name="Footer Placeholder 4"/>
          <p:cNvSpPr>
            <a:spLocks noGrp="1"/>
          </p:cNvSpPr>
          <p:nvPr>
            <p:ph type="ftr" sz="quarter" idx="3"/>
          </p:nvPr>
        </p:nvSpPr>
        <p:spPr>
          <a:xfrm>
            <a:off x="3028950" y="4772025"/>
            <a:ext cx="3086100" cy="273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72025"/>
            <a:ext cx="2057400" cy="273050"/>
          </a:xfrm>
          <a:prstGeom prst="rect">
            <a:avLst/>
          </a:prstGeom>
        </p:spPr>
        <p:txBody>
          <a:bodyPr vert="horz" lIns="91440" tIns="45720" rIns="91440" bIns="45720" rtlCol="0" anchor="ctr"/>
          <a:lstStyle>
            <a:lvl1pPr algn="r">
              <a:defRPr sz="1200">
                <a:solidFill>
                  <a:schemeClr val="tx1">
                    <a:tint val="75000"/>
                  </a:schemeClr>
                </a:solidFill>
              </a:defRPr>
            </a:lvl1pPr>
          </a:lstStyle>
          <a:p>
            <a:fld id="{C0618FE0-1B40-C740-86BA-BF2D640F8EB0}" type="slidenum">
              <a:rPr lang="en-US" smtClean="0"/>
              <a:t>‹#›</a:t>
            </a:fld>
            <a:endParaRPr lang="en-US" dirty="0"/>
          </a:p>
        </p:txBody>
      </p:sp>
    </p:spTree>
    <p:extLst>
      <p:ext uri="{BB962C8B-B14F-4D97-AF65-F5344CB8AC3E}">
        <p14:creationId xmlns:p14="http://schemas.microsoft.com/office/powerpoint/2010/main" val="67865230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4"/>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pic>
        <p:nvPicPr>
          <p:cNvPr id="4" name="Picture 3" descr="A black background with green text&#10;&#10;Description automatically generated">
            <a:extLst>
              <a:ext uri="{FF2B5EF4-FFF2-40B4-BE49-F238E27FC236}">
                <a16:creationId xmlns:a16="http://schemas.microsoft.com/office/drawing/2014/main" id="{0806B83A-681A-B58E-034F-AB89BFBCA8A3}"/>
              </a:ext>
            </a:extLst>
          </p:cNvPr>
          <p:cNvPicPr>
            <a:picLocks noChangeAspect="1"/>
          </p:cNvPicPr>
          <p:nvPr userDrawn="1"/>
        </p:nvPicPr>
        <p:blipFill>
          <a:blip r:embed="rId15"/>
          <a:stretch>
            <a:fillRect/>
          </a:stretch>
        </p:blipFill>
        <p:spPr>
          <a:xfrm>
            <a:off x="6728455" y="4362258"/>
            <a:ext cx="2499869" cy="999948"/>
          </a:xfrm>
          <a:prstGeom prst="rect">
            <a:avLst/>
          </a:prstGeom>
        </p:spPr>
      </p:pic>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87" r:id="rId9"/>
    <p:sldLayoutId id="2147483788" r:id="rId10"/>
    <p:sldLayoutId id="2147483789" r:id="rId11"/>
    <p:sldLayoutId id="2147483790" r:id="rId12"/>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80F6AA-0C77-248E-BC01-C872668947E5}"/>
              </a:ext>
            </a:extLst>
          </p:cNvPr>
          <p:cNvSpPr>
            <a:spLocks noGrp="1"/>
          </p:cNvSpPr>
          <p:nvPr>
            <p:ph type="title"/>
          </p:nvPr>
        </p:nvSpPr>
        <p:spPr>
          <a:xfrm>
            <a:off x="628650" y="274098"/>
            <a:ext cx="7886700" cy="99509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2030B1-97C4-E322-6C19-148E937B7E6F}"/>
              </a:ext>
            </a:extLst>
          </p:cNvPr>
          <p:cNvSpPr>
            <a:spLocks noGrp="1"/>
          </p:cNvSpPr>
          <p:nvPr>
            <p:ph type="body" idx="1"/>
          </p:nvPr>
        </p:nvSpPr>
        <p:spPr>
          <a:xfrm>
            <a:off x="628650" y="1370486"/>
            <a:ext cx="7886700" cy="326652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24295F-725D-1ECC-A471-FD9E2FC18FC9}"/>
              </a:ext>
            </a:extLst>
          </p:cNvPr>
          <p:cNvSpPr>
            <a:spLocks noGrp="1"/>
          </p:cNvSpPr>
          <p:nvPr>
            <p:ph type="dt" sz="half" idx="2"/>
          </p:nvPr>
        </p:nvSpPr>
        <p:spPr>
          <a:xfrm>
            <a:off x="628650" y="4771678"/>
            <a:ext cx="2057400" cy="274097"/>
          </a:xfrm>
          <a:prstGeom prst="rect">
            <a:avLst/>
          </a:prstGeom>
        </p:spPr>
        <p:txBody>
          <a:bodyPr vert="horz" lIns="91440" tIns="45720" rIns="91440" bIns="45720" rtlCol="0" anchor="ctr"/>
          <a:lstStyle>
            <a:lvl1pPr algn="l">
              <a:defRPr sz="900">
                <a:solidFill>
                  <a:schemeClr val="tx1">
                    <a:tint val="75000"/>
                  </a:schemeClr>
                </a:solidFill>
              </a:defRPr>
            </a:lvl1pPr>
          </a:lstStyle>
          <a:p>
            <a:fld id="{4DF9BD04-AC8F-C749-915B-B556DB5A4514}" type="datetimeFigureOut">
              <a:rPr lang="en-US" smtClean="0"/>
              <a:t>1/12/2024</a:t>
            </a:fld>
            <a:endParaRPr lang="en-US"/>
          </a:p>
        </p:txBody>
      </p:sp>
      <p:sp>
        <p:nvSpPr>
          <p:cNvPr id="5" name="Footer Placeholder 4">
            <a:extLst>
              <a:ext uri="{FF2B5EF4-FFF2-40B4-BE49-F238E27FC236}">
                <a16:creationId xmlns:a16="http://schemas.microsoft.com/office/drawing/2014/main" id="{83045624-CB77-3A7D-BD2B-A0963EAFBABF}"/>
              </a:ext>
            </a:extLst>
          </p:cNvPr>
          <p:cNvSpPr>
            <a:spLocks noGrp="1"/>
          </p:cNvSpPr>
          <p:nvPr>
            <p:ph type="ftr" sz="quarter" idx="3"/>
          </p:nvPr>
        </p:nvSpPr>
        <p:spPr>
          <a:xfrm>
            <a:off x="3028950" y="4771678"/>
            <a:ext cx="3086100" cy="274097"/>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DCCE28-89A4-23E5-B1EC-21BA7D44AB22}"/>
              </a:ext>
            </a:extLst>
          </p:cNvPr>
          <p:cNvSpPr>
            <a:spLocks noGrp="1"/>
          </p:cNvSpPr>
          <p:nvPr>
            <p:ph type="sldNum" sz="quarter" idx="4"/>
          </p:nvPr>
        </p:nvSpPr>
        <p:spPr>
          <a:xfrm>
            <a:off x="6457950" y="4771678"/>
            <a:ext cx="2057400" cy="274097"/>
          </a:xfrm>
          <a:prstGeom prst="rect">
            <a:avLst/>
          </a:prstGeom>
        </p:spPr>
        <p:txBody>
          <a:bodyPr vert="horz" lIns="91440" tIns="45720" rIns="91440" bIns="45720" rtlCol="0" anchor="ctr"/>
          <a:lstStyle>
            <a:lvl1pPr algn="r">
              <a:defRPr sz="900">
                <a:solidFill>
                  <a:schemeClr val="tx1">
                    <a:tint val="75000"/>
                  </a:schemeClr>
                </a:solidFill>
              </a:defRPr>
            </a:lvl1pPr>
          </a:lstStyle>
          <a:p>
            <a:fld id="{4284F903-39F6-7F40-986E-5F33C4BECFE0}" type="slidenum">
              <a:rPr lang="en-US" smtClean="0"/>
              <a:t>‹#›</a:t>
            </a:fld>
            <a:endParaRPr lang="en-US"/>
          </a:p>
        </p:txBody>
      </p:sp>
    </p:spTree>
    <p:extLst>
      <p:ext uri="{BB962C8B-B14F-4D97-AF65-F5344CB8AC3E}">
        <p14:creationId xmlns:p14="http://schemas.microsoft.com/office/powerpoint/2010/main" val="111464258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658" r:id="rId10"/>
    <p:sldLayoutId id="214748372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0"/>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a:t> </a:t>
            </a:r>
          </a:p>
        </p:txBody>
      </p:sp>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1" userDrawn="1">
          <p15:clr>
            <a:srgbClr val="F26B43"/>
          </p15:clr>
        </p15:guide>
        <p15:guide id="2" pos="288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0"/>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pic>
        <p:nvPicPr>
          <p:cNvPr id="2" name="Picture 1" descr="Blue text on a black background&#10;&#10;Description automatically generated">
            <a:extLst>
              <a:ext uri="{FF2B5EF4-FFF2-40B4-BE49-F238E27FC236}">
                <a16:creationId xmlns:a16="http://schemas.microsoft.com/office/drawing/2014/main" id="{9F3E36A3-74DF-DAA7-89E4-1F407521D555}"/>
              </a:ext>
            </a:extLst>
          </p:cNvPr>
          <p:cNvPicPr>
            <a:picLocks noChangeAspect="1"/>
          </p:cNvPicPr>
          <p:nvPr userDrawn="1"/>
        </p:nvPicPr>
        <p:blipFill>
          <a:blip r:embed="rId11"/>
          <a:stretch>
            <a:fillRect/>
          </a:stretch>
        </p:blipFill>
        <p:spPr>
          <a:xfrm>
            <a:off x="6781800" y="4690798"/>
            <a:ext cx="2012950" cy="228600"/>
          </a:xfrm>
          <a:prstGeom prst="rect">
            <a:avLst/>
          </a:prstGeom>
        </p:spPr>
      </p:pic>
    </p:spTree>
    <p:extLst>
      <p:ext uri="{BB962C8B-B14F-4D97-AF65-F5344CB8AC3E}">
        <p14:creationId xmlns:p14="http://schemas.microsoft.com/office/powerpoint/2010/main" val="1992809754"/>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465741"/>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100.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33.xml"/></Relationships>
</file>

<file path=ppt/slides/_rels/slide10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33.xml"/></Relationships>
</file>

<file path=ppt/slides/_rels/slide102.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33.xml"/></Relationships>
</file>

<file path=ppt/slides/_rels/slide103.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33.xml"/></Relationships>
</file>

<file path=ppt/slides/_rels/slide104.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40.xml"/></Relationships>
</file>

<file path=ppt/slides/_rels/slide105.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40.xml"/></Relationships>
</file>

<file path=ppt/slides/_rels/slide106.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40.xml"/></Relationships>
</file>

<file path=ppt/slides/_rels/slide107.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40.xml"/></Relationships>
</file>

<file path=ppt/slides/_rels/slide108.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40.xml"/></Relationships>
</file>

<file path=ppt/slides/_rels/slide109.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0.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40.xml"/></Relationships>
</file>

<file path=ppt/slides/_rels/slide111.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emf"/><Relationship Id="rId1" Type="http://schemas.openxmlformats.org/officeDocument/2006/relationships/slideLayout" Target="../slideLayouts/slideLayout40.xml"/></Relationships>
</file>

<file path=ppt/slides/_rels/slide112.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40.xml"/><Relationship Id="rId1" Type="http://schemas.openxmlformats.org/officeDocument/2006/relationships/slideLayout" Target="../slideLayouts/slideLayout40.xml"/><Relationship Id="rId4" Type="http://schemas.openxmlformats.org/officeDocument/2006/relationships/image" Target="../media/image99.emf"/></Relationships>
</file>

<file path=ppt/slides/_rels/slide113.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8.emf"/><Relationship Id="rId1" Type="http://schemas.openxmlformats.org/officeDocument/2006/relationships/slideLayout" Target="../slideLayouts/slideLayout40.xml"/></Relationships>
</file>

<file path=ppt/slides/_rels/slide11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g"/><Relationship Id="rId1" Type="http://schemas.openxmlformats.org/officeDocument/2006/relationships/slideLayout" Target="../slideLayouts/slideLayout40.xml"/></Relationships>
</file>

<file path=ppt/slides/_rels/slide115.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40.xml"/></Relationships>
</file>

<file path=ppt/slides/_rels/slide116.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40.xml"/></Relationships>
</file>

<file path=ppt/slides/_rels/slide117.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4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2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2.xml"/><Relationship Id="rId1" Type="http://schemas.openxmlformats.org/officeDocument/2006/relationships/slideLayout" Target="../slideLayouts/slideLayout31.xml"/><Relationship Id="rId5" Type="http://schemas.openxmlformats.org/officeDocument/2006/relationships/image" Target="../media/image108.png"/><Relationship Id="rId4" Type="http://schemas.openxmlformats.org/officeDocument/2006/relationships/image" Target="../media/image107.png"/></Relationships>
</file>

<file path=ppt/slides/_rels/slide12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5.xml"/></Relationships>
</file>

<file path=ppt/slides/_rels/slide12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3.xml"/><Relationship Id="rId1" Type="http://schemas.openxmlformats.org/officeDocument/2006/relationships/slideLayout" Target="../slideLayouts/slideLayout35.xml"/><Relationship Id="rId4" Type="http://schemas.openxmlformats.org/officeDocument/2006/relationships/image" Target="../media/image111.png"/></Relationships>
</file>

<file path=ppt/slides/_rels/slide12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1.xml"/></Relationships>
</file>

<file path=ppt/slides/_rels/slide12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4.xml"/><Relationship Id="rId1" Type="http://schemas.openxmlformats.org/officeDocument/2006/relationships/slideLayout" Target="../slideLayouts/slideLayout35.xml"/><Relationship Id="rId5" Type="http://schemas.openxmlformats.org/officeDocument/2006/relationships/image" Target="../media/image115.png"/><Relationship Id="rId4" Type="http://schemas.openxmlformats.org/officeDocument/2006/relationships/image" Target="../media/image114.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33.xml"/><Relationship Id="rId4" Type="http://schemas.openxmlformats.org/officeDocument/2006/relationships/image" Target="../media/image22.jpeg"/></Relationships>
</file>

<file path=ppt/slides/_rels/slide13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34.xml"/><Relationship Id="rId4" Type="http://schemas.openxmlformats.org/officeDocument/2006/relationships/image" Target="../media/image118.png"/></Relationships>
</file>

<file path=ppt/slides/_rels/slide13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35.xml"/></Relationships>
</file>

<file path=ppt/slides/_rels/slide13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5.xml"/></Relationships>
</file>

<file path=ppt/slides/_rels/slide13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4.xml"/></Relationships>
</file>

<file path=ppt/slides/_rels/slide13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34.xml"/><Relationship Id="rId4" Type="http://schemas.openxmlformats.org/officeDocument/2006/relationships/image" Target="../media/image124.png"/></Relationships>
</file>

<file path=ppt/slides/_rels/slide13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34.xml"/></Relationships>
</file>

<file path=ppt/slides/_rels/slide13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34.xml"/></Relationships>
</file>

<file path=ppt/slides/_rels/slide13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35.xml"/></Relationships>
</file>

<file path=ppt/slides/_rels/slide13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34.xml"/></Relationships>
</file>

<file path=ppt/slides/_rels/slide13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9.xml"/></Relationships>
</file>

<file path=ppt/slides/_rels/slide144.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46.xml"/><Relationship Id="rId1" Type="http://schemas.openxmlformats.org/officeDocument/2006/relationships/slideLayout" Target="../slideLayouts/slideLayout3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0.xml"/></Relationships>
</file>

<file path=ppt/slides/_rels/slide148.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48.xml"/><Relationship Id="rId1" Type="http://schemas.openxmlformats.org/officeDocument/2006/relationships/slideLayout" Target="../slideLayouts/slideLayout40.xml"/></Relationships>
</file>

<file path=ppt/slides/_rels/slide149.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49.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2.xml"/></Relationships>
</file>

<file path=ppt/slides/_rels/slide151.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51.xml"/><Relationship Id="rId1" Type="http://schemas.openxmlformats.org/officeDocument/2006/relationships/slideLayout" Target="../slideLayouts/slideLayout3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2.xml"/></Relationships>
</file>

<file path=ppt/slides/_rels/slide15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4.xml"/><Relationship Id="rId1" Type="http://schemas.openxmlformats.org/officeDocument/2006/relationships/slideLayout" Target="../slideLayouts/slideLayout34.xml"/><Relationship Id="rId4" Type="http://schemas.openxmlformats.org/officeDocument/2006/relationships/image" Target="../media/image136.jpg"/></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2.xml"/></Relationships>
</file>

<file path=ppt/slides/_rels/slide15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7.xml"/><Relationship Id="rId1" Type="http://schemas.openxmlformats.org/officeDocument/2006/relationships/slideLayout" Target="../slideLayouts/slideLayout35.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5.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3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170.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65.xml"/><Relationship Id="rId1" Type="http://schemas.openxmlformats.org/officeDocument/2006/relationships/slideLayout" Target="../slideLayouts/slideLayout31.xml"/></Relationships>
</file>

<file path=ppt/slides/_rels/slide17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66.xml"/><Relationship Id="rId1" Type="http://schemas.openxmlformats.org/officeDocument/2006/relationships/slideLayout" Target="../slideLayouts/slideLayout42.xml"/><Relationship Id="rId4" Type="http://schemas.openxmlformats.org/officeDocument/2006/relationships/image" Target="../media/image141.png"/></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1.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1.xml"/></Relationships>
</file>

<file path=ppt/slides/_rels/slide17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33.xml"/></Relationships>
</file>

<file path=ppt/slides/_rels/slide17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32.xml"/></Relationships>
</file>

<file path=ppt/slides/_rels/slide176.xml.rels><?xml version="1.0" encoding="UTF-8" standalone="yes"?>
<Relationships xmlns="http://schemas.openxmlformats.org/package/2006/relationships"><Relationship Id="rId3" Type="http://schemas.openxmlformats.org/officeDocument/2006/relationships/hyperlink" Target="https://doi.org/10.1182/blood-2023-178359" TargetMode="External"/><Relationship Id="rId2" Type="http://schemas.openxmlformats.org/officeDocument/2006/relationships/notesSlide" Target="../notesSlides/notesSlide69.xml"/><Relationship Id="rId1" Type="http://schemas.openxmlformats.org/officeDocument/2006/relationships/slideLayout" Target="../slideLayouts/slideLayout31.xml"/></Relationships>
</file>

<file path=ppt/slides/_rels/slide17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0.xml"/><Relationship Id="rId1" Type="http://schemas.openxmlformats.org/officeDocument/2006/relationships/slideLayout" Target="../slideLayouts/slideLayout33.xml"/></Relationships>
</file>

<file path=ppt/slides/_rels/slide178.xml.rels><?xml version="1.0" encoding="UTF-8" standalone="yes"?>
<Relationships xmlns="http://schemas.openxmlformats.org/package/2006/relationships"><Relationship Id="rId3" Type="http://schemas.openxmlformats.org/officeDocument/2006/relationships/hyperlink" Target="https://doi.org/10.1182/blood-2023-178359" TargetMode="External"/><Relationship Id="rId2" Type="http://schemas.openxmlformats.org/officeDocument/2006/relationships/notesSlide" Target="../notesSlides/notesSlide71.xml"/><Relationship Id="rId1" Type="http://schemas.openxmlformats.org/officeDocument/2006/relationships/slideLayout" Target="../slideLayouts/slideLayout33.xml"/><Relationship Id="rId4" Type="http://schemas.openxmlformats.org/officeDocument/2006/relationships/image" Target="../media/image145.png"/></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180.xml.rels><?xml version="1.0" encoding="UTF-8" standalone="yes"?>
<Relationships xmlns="http://schemas.openxmlformats.org/package/2006/relationships"><Relationship Id="rId3" Type="http://schemas.openxmlformats.org/officeDocument/2006/relationships/hyperlink" Target="https://doi.org/10.1182/blood-2023-182050" TargetMode="External"/><Relationship Id="rId2" Type="http://schemas.openxmlformats.org/officeDocument/2006/relationships/notesSlide" Target="../notesSlides/notesSlide73.xml"/><Relationship Id="rId1" Type="http://schemas.openxmlformats.org/officeDocument/2006/relationships/slideLayout" Target="../slideLayouts/slideLayout31.xml"/></Relationships>
</file>

<file path=ppt/slides/_rels/slide181.xml.rels><?xml version="1.0" encoding="UTF-8" standalone="yes"?>
<Relationships xmlns="http://schemas.openxmlformats.org/package/2006/relationships"><Relationship Id="rId3" Type="http://schemas.openxmlformats.org/officeDocument/2006/relationships/hyperlink" Target="https://doi.org/10.1182/blood-2023-182050" TargetMode="External"/><Relationship Id="rId2" Type="http://schemas.openxmlformats.org/officeDocument/2006/relationships/notesSlide" Target="../notesSlides/notesSlide74.xml"/><Relationship Id="rId1" Type="http://schemas.openxmlformats.org/officeDocument/2006/relationships/slideLayout" Target="../slideLayouts/slideLayout31.xml"/></Relationships>
</file>

<file path=ppt/slides/_rels/slide182.xml.rels><?xml version="1.0" encoding="UTF-8" standalone="yes"?>
<Relationships xmlns="http://schemas.openxmlformats.org/package/2006/relationships"><Relationship Id="rId3" Type="http://schemas.openxmlformats.org/officeDocument/2006/relationships/hyperlink" Target="https://doi.org/10.1182/blood-2023-182050" TargetMode="External"/><Relationship Id="rId2" Type="http://schemas.openxmlformats.org/officeDocument/2006/relationships/notesSlide" Target="../notesSlides/notesSlide75.xml"/><Relationship Id="rId1" Type="http://schemas.openxmlformats.org/officeDocument/2006/relationships/slideLayout" Target="../slideLayouts/slideLayout31.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1.xml"/></Relationships>
</file>

<file path=ppt/slides/_rels/slide184.xml.rels><?xml version="1.0" encoding="UTF-8" standalone="yes"?>
<Relationships xmlns="http://schemas.openxmlformats.org/package/2006/relationships"><Relationship Id="rId3" Type="http://schemas.openxmlformats.org/officeDocument/2006/relationships/hyperlink" Target="https://doi.org/10.1182/blood-2023-182050" TargetMode="External"/><Relationship Id="rId2" Type="http://schemas.openxmlformats.org/officeDocument/2006/relationships/notesSlide" Target="../notesSlides/notesSlide77.xml"/><Relationship Id="rId1" Type="http://schemas.openxmlformats.org/officeDocument/2006/relationships/slideLayout" Target="../slideLayouts/slideLayout31.xml"/></Relationships>
</file>

<file path=ppt/slides/_rels/slide185.xml.rels><?xml version="1.0" encoding="UTF-8" standalone="yes"?>
<Relationships xmlns="http://schemas.openxmlformats.org/package/2006/relationships"><Relationship Id="rId3" Type="http://schemas.openxmlformats.org/officeDocument/2006/relationships/hyperlink" Target="https://doi.org/10.1182/blood-2023-185453" TargetMode="External"/><Relationship Id="rId2" Type="http://schemas.openxmlformats.org/officeDocument/2006/relationships/notesSlide" Target="../notesSlides/notesSlide78.xml"/><Relationship Id="rId1" Type="http://schemas.openxmlformats.org/officeDocument/2006/relationships/slideLayout" Target="../slideLayouts/slideLayout31.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1.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1.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google.com/url?sa=i&amp;rct=j&amp;q=&amp;esrc=s&amp;source=images&amp;cd=&amp;cad=rja&amp;uact=8&amp;ved=0ahUKEwjAwNiF-KTKAhVK6yYKHRjyBp4QjRwIBw&amp;url=http://www.business2community.com/twitter/5-growth-hacks-to-build-your-twitter-following-01266467&amp;psig=AFQjCNESn95tiJS6XdNobH-nVerz6-kK1g&amp;ust=1452710861076369" TargetMode="External"/><Relationship Id="rId1" Type="http://schemas.openxmlformats.org/officeDocument/2006/relationships/slideLayout" Target="../slideLayouts/slideLayout40.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hyperlink" Target="https://www.google.com/url?sa=i&amp;rct=j&amp;q=&amp;esrc=s&amp;source=images&amp;cd=&amp;ved=2ahUKEwjuuNHE9o_lAhVCip4KHREyA9IQjRx6BAgBEAQ&amp;url=https://www.amsvans.com/blog/more-ohio-motorists-getting-handicapped-parking-placards/&amp;psig=AOvVaw1vSxt8QEQw_a4zStWJTreO&amp;ust=1570733951801163"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google.com/url?sa=i&amp;rct=j&amp;q=&amp;esrc=s&amp;source=images&amp;cd=&amp;cad=rja&amp;uact=8&amp;ved=0ahUKEwjAwNiF-KTKAhVK6yYKHRjyBp4QjRwIBw&amp;url=http://www.business2community.com/twitter/5-growth-hacks-to-build-your-twitter-following-01266467&amp;psig=AFQjCNESn95tiJS6XdNobH-nVerz6-kK1g&amp;ust=1452710861076369" TargetMode="External"/><Relationship Id="rId1" Type="http://schemas.openxmlformats.org/officeDocument/2006/relationships/slideLayout" Target="../slideLayouts/slideLayout40.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google.com/url?sa=i&amp;rct=j&amp;q=&amp;esrc=s&amp;source=images&amp;cd=&amp;cad=rja&amp;uact=8&amp;ved=0ahUKEwjAwNiF-KTKAhVK6yYKHRjyBp4QjRwIBw&amp;url=http://www.business2community.com/twitter/5-growth-hacks-to-build-your-twitter-following-01266467&amp;psig=AFQjCNESn95tiJS6XdNobH-nVerz6-kK1g&amp;ust=1452710861076369" TargetMode="External"/><Relationship Id="rId1" Type="http://schemas.openxmlformats.org/officeDocument/2006/relationships/slideLayout" Target="../slideLayouts/slideLayout40.xml"/><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google.com/url?sa=i&amp;rct=j&amp;q=&amp;esrc=s&amp;source=images&amp;cd=&amp;cad=rja&amp;uact=8&amp;ved=0ahUKEwjAwNiF-KTKAhVK6yYKHRjyBp4QjRwIBw&amp;url=http://www.business2community.com/twitter/5-growth-hacks-to-build-your-twitter-following-01266467&amp;psig=AFQjCNESn95tiJS6XdNobH-nVerz6-kK1g&amp;ust=1452710861076369" TargetMode="External"/><Relationship Id="rId1" Type="http://schemas.openxmlformats.org/officeDocument/2006/relationships/slideLayout" Target="../slideLayouts/slideLayout40.xm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google.com/url?sa=i&amp;rct=j&amp;q=&amp;esrc=s&amp;source=images&amp;cd=&amp;cad=rja&amp;uact=8&amp;ved=0ahUKEwjAwNiF-KTKAhVK6yYKHRjyBp4QjRwIBw&amp;url=http://www.business2community.com/twitter/5-growth-hacks-to-build-your-twitter-following-01266467&amp;psig=AFQjCNESn95tiJS6XdNobH-nVerz6-kK1g&amp;ust=1452710861076369" TargetMode="External"/><Relationship Id="rId1" Type="http://schemas.openxmlformats.org/officeDocument/2006/relationships/slideLayout" Target="../slideLayouts/slideLayout40.xml"/><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google.com/url?sa=i&amp;rct=j&amp;q=&amp;esrc=s&amp;source=images&amp;cd=&amp;cad=rja&amp;uact=8&amp;ved=0ahUKEwjAwNiF-KTKAhVK6yYKHRjyBp4QjRwIBw&amp;url=http://www.business2community.com/twitter/5-growth-hacks-to-build-your-twitter-following-01266467&amp;psig=AFQjCNESn95tiJS6XdNobH-nVerz6-kK1g&amp;ust=1452710861076369" TargetMode="External"/><Relationship Id="rId1" Type="http://schemas.openxmlformats.org/officeDocument/2006/relationships/slideLayout" Target="../slideLayouts/slideLayout40.xml"/><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google.com/url?sa=i&amp;rct=j&amp;q=&amp;esrc=s&amp;source=images&amp;cd=&amp;cad=rja&amp;uact=8&amp;ved=0ahUKEwjAwNiF-KTKAhVK6yYKHRjyBp4QjRwIBw&amp;url=http://www.business2community.com/twitter/5-growth-hacks-to-build-your-twitter-following-01266467&amp;psig=AFQjCNESn95tiJS6XdNobH-nVerz6-kK1g&amp;ust=1452710861076369" TargetMode="External"/><Relationship Id="rId1" Type="http://schemas.openxmlformats.org/officeDocument/2006/relationships/slideLayout" Target="../slideLayouts/slideLayout40.xml"/><Relationship Id="rId4" Type="http://schemas.openxmlformats.org/officeDocument/2006/relationships/image" Target="../media/image32.jpe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google.com/url?sa=i&amp;rct=j&amp;q=&amp;esrc=s&amp;source=images&amp;cd=&amp;cad=rja&amp;uact=8&amp;ved=0ahUKEwjAwNiF-KTKAhVK6yYKHRjyBp4QjRwIBw&amp;url=http://www.business2community.com/twitter/5-growth-hacks-to-build-your-twitter-following-01266467&amp;psig=AFQjCNESn95tiJS6XdNobH-nVerz6-kK1g&amp;ust=1452710861076369" TargetMode="External"/><Relationship Id="rId1" Type="http://schemas.openxmlformats.org/officeDocument/2006/relationships/slideLayout" Target="../slideLayouts/slideLayout40.xml"/><Relationship Id="rId4" Type="http://schemas.openxmlformats.org/officeDocument/2006/relationships/image" Target="../media/image32.jpe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google.com/url?sa=i&amp;rct=j&amp;q=&amp;esrc=s&amp;source=images&amp;cd=&amp;cad=rja&amp;uact=8&amp;ved=0ahUKEwjAwNiF-KTKAhVK6yYKHRjyBp4QjRwIBw&amp;url=http://www.business2community.com/twitter/5-growth-hacks-to-build-your-twitter-following-01266467&amp;psig=AFQjCNESn95tiJS6XdNobH-nVerz6-kK1g&amp;ust=1452710861076369" TargetMode="External"/><Relationship Id="rId1" Type="http://schemas.openxmlformats.org/officeDocument/2006/relationships/slideLayout" Target="../slideLayouts/slideLayout40.xml"/><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google.com/url?sa=i&amp;rct=j&amp;q=&amp;esrc=s&amp;source=images&amp;cd=&amp;cad=rja&amp;uact=8&amp;ved=0ahUKEwjAwNiF-KTKAhVK6yYKHRjyBp4QjRwIBw&amp;url=http://www.business2community.com/twitter/5-growth-hacks-to-build-your-twitter-following-01266467&amp;psig=AFQjCNESn95tiJS6XdNobH-nVerz6-kK1g&amp;ust=1452710861076369" TargetMode="External"/><Relationship Id="rId1" Type="http://schemas.openxmlformats.org/officeDocument/2006/relationships/slideLayout" Target="../slideLayouts/slideLayout40.xml"/><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google.com/url?sa=i&amp;rct=j&amp;q=&amp;esrc=s&amp;source=images&amp;cd=&amp;cad=rja&amp;uact=8&amp;ved=0ahUKEwjAwNiF-KTKAhVK6yYKHRjyBp4QjRwIBw&amp;url=http://www.business2community.com/twitter/5-growth-hacks-to-build-your-twitter-following-01266467&amp;psig=AFQjCNESn95tiJS6XdNobH-nVerz6-kK1g&amp;ust=1452710861076369" TargetMode="External"/><Relationship Id="rId1" Type="http://schemas.openxmlformats.org/officeDocument/2006/relationships/slideLayout" Target="../slideLayouts/slideLayout40.xml"/><Relationship Id="rId4" Type="http://schemas.openxmlformats.org/officeDocument/2006/relationships/image" Target="../media/image3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5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33.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32.xml"/><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33.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33.xml"/><Relationship Id="rId4" Type="http://schemas.openxmlformats.org/officeDocument/2006/relationships/image" Target="../media/image52.png"/></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33.xml"/><Relationship Id="rId4" Type="http://schemas.openxmlformats.org/officeDocument/2006/relationships/image" Target="../media/image5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3.xml"/></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32.xm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32.xml"/></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32.xml"/></Relationships>
</file>

<file path=ppt/slides/_rels/slide7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7.xml.rels><?xml version="1.0" encoding="UTF-8" standalone="yes"?>
<Relationships xmlns="http://schemas.openxmlformats.org/package/2006/relationships"><Relationship Id="rId8" Type="http://schemas.openxmlformats.org/officeDocument/2006/relationships/hyperlink" Target="https://ash.confex.com/ash/2023/webprogram/Paper180765.html" TargetMode="External"/><Relationship Id="rId13" Type="http://schemas.openxmlformats.org/officeDocument/2006/relationships/hyperlink" Target="https://ash.confex.com/ash/2023/webprogram/Paper186863.html" TargetMode="External"/><Relationship Id="rId3" Type="http://schemas.openxmlformats.org/officeDocument/2006/relationships/hyperlink" Target="https://ash.confex.com/ash/2023/webprogram/Paper178546.html" TargetMode="External"/><Relationship Id="rId7" Type="http://schemas.openxmlformats.org/officeDocument/2006/relationships/hyperlink" Target="https://ash.confex.com/ash/2023/webprogram/Paper187404.html" TargetMode="External"/><Relationship Id="rId12" Type="http://schemas.openxmlformats.org/officeDocument/2006/relationships/hyperlink" Target="https://ash.confex.com/ash/2023/webprogram/Paper189203.html" TargetMode="External"/><Relationship Id="rId2" Type="http://schemas.openxmlformats.org/officeDocument/2006/relationships/hyperlink" Target="https://ash.confex.com/ash/2023/webprogram/Paper178596.html" TargetMode="External"/><Relationship Id="rId16" Type="http://schemas.openxmlformats.org/officeDocument/2006/relationships/hyperlink" Target="https://ash.confex.com/ash/2023/webprogram/Paper180299.html" TargetMode="External"/><Relationship Id="rId1" Type="http://schemas.openxmlformats.org/officeDocument/2006/relationships/slideLayout" Target="../slideLayouts/slideLayout32.xml"/><Relationship Id="rId6" Type="http://schemas.openxmlformats.org/officeDocument/2006/relationships/hyperlink" Target="https://ash.confex.com/ash/2023/webprogram/Paper181237.html" TargetMode="External"/><Relationship Id="rId11" Type="http://schemas.openxmlformats.org/officeDocument/2006/relationships/hyperlink" Target="https://ash.confex.com/ash/2023/webprogram/Paper181795.html" TargetMode="External"/><Relationship Id="rId5" Type="http://schemas.openxmlformats.org/officeDocument/2006/relationships/hyperlink" Target="https://ash.confex.com/ash/2023/webprogram/Paper180974.html" TargetMode="External"/><Relationship Id="rId15" Type="http://schemas.openxmlformats.org/officeDocument/2006/relationships/hyperlink" Target="https://ash.confex.com/ash/2023/webprogram/Paper188258.html" TargetMode="External"/><Relationship Id="rId10" Type="http://schemas.openxmlformats.org/officeDocument/2006/relationships/hyperlink" Target="https://ash.confex.com/ash/2023/webprogram/Paper189446.html" TargetMode="External"/><Relationship Id="rId4" Type="http://schemas.openxmlformats.org/officeDocument/2006/relationships/hyperlink" Target="https://ash.confex.com/ash/2023/webprogram/Paper180749.html" TargetMode="External"/><Relationship Id="rId9" Type="http://schemas.openxmlformats.org/officeDocument/2006/relationships/hyperlink" Target="https://ash.confex.com/ash/2023/webprogram/Paper184690.html" TargetMode="External"/><Relationship Id="rId14" Type="http://schemas.openxmlformats.org/officeDocument/2006/relationships/hyperlink" Target="https://ash.confex.com/ash/2023/webprogram/Paper186580.html"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1.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33.xml"/></Relationships>
</file>

<file path=ppt/slides/_rels/slide8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33.xml"/></Relationships>
</file>

<file path=ppt/slides/_rels/slide8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33.xml"/></Relationships>
</file>

<file path=ppt/slides/_rels/slide84.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33.xml"/></Relationships>
</file>

<file path=ppt/slides/_rels/slide8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33.xml"/></Relationships>
</file>

<file path=ppt/slides/_rels/slide86.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33.xml"/></Relationships>
</file>

<file path=ppt/slides/_rels/slide87.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33.xml"/></Relationships>
</file>

<file path=ppt/slides/_rels/slide8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33.xml"/></Relationships>
</file>

<file path=ppt/slides/_rels/slide89.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0.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33.xml"/></Relationships>
</file>

<file path=ppt/slides/_rels/slide91.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33.xml"/></Relationships>
</file>

<file path=ppt/slides/_rels/slide92.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33.xml"/></Relationships>
</file>

<file path=ppt/slides/_rels/slide9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33.xml"/></Relationships>
</file>

<file path=ppt/slides/_rels/slide9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33.xml"/></Relationships>
</file>

<file path=ppt/slides/_rels/slide95.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33.xml"/></Relationships>
</file>

<file path=ppt/slides/_rels/slide96.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33.xml"/></Relationships>
</file>

<file path=ppt/slides/_rels/slide97.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33.xml"/></Relationships>
</file>

<file path=ppt/slides/_rels/slide9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33.xml"/></Relationships>
</file>

<file path=ppt/slides/_rels/slide99.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14FBF8-814D-078F-3BD5-7AEABF5A3525}"/>
              </a:ext>
            </a:extLst>
          </p:cNvPr>
          <p:cNvSpPr/>
          <p:nvPr/>
        </p:nvSpPr>
        <p:spPr>
          <a:xfrm>
            <a:off x="0" y="2586831"/>
            <a:ext cx="9129925"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600" normalizeH="0" baseline="0" noProof="0" dirty="0">
                <a:ln>
                  <a:noFill/>
                </a:ln>
                <a:solidFill>
                  <a:srgbClr val="FFC82C"/>
                </a:solidFill>
                <a:effectLst/>
                <a:uLnTx/>
                <a:uFillTx/>
                <a:latin typeface="Corporate A Medium" panose="02000503080000020004" pitchFamily="2" charset="0"/>
                <a:ea typeface="ＭＳ Ｐゴシック" charset="0"/>
              </a:rPr>
              <a:t>HEMATOLOGIC MALIGNANCIES</a:t>
            </a:r>
          </a:p>
        </p:txBody>
      </p:sp>
      <p:sp>
        <p:nvSpPr>
          <p:cNvPr id="3" name="Rectangle 2">
            <a:extLst>
              <a:ext uri="{FF2B5EF4-FFF2-40B4-BE49-F238E27FC236}">
                <a16:creationId xmlns:a16="http://schemas.microsoft.com/office/drawing/2014/main" id="{04D0B3D4-A1F3-CD14-3D64-A9979ABF7E26}"/>
              </a:ext>
            </a:extLst>
          </p:cNvPr>
          <p:cNvSpPr/>
          <p:nvPr/>
        </p:nvSpPr>
        <p:spPr>
          <a:xfrm>
            <a:off x="14075" y="3073896"/>
            <a:ext cx="9129925" cy="33855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rporate S Demi" panose="02020500000000000000" pitchFamily="18" charset="0"/>
                <a:ea typeface="ＭＳ Ｐゴシック" charset="0"/>
              </a:rPr>
              <a:t>January 11</a:t>
            </a:r>
            <a:r>
              <a:rPr kumimoji="0" lang="en-US" sz="1600" b="0" i="0" u="none" strike="noStrike" kern="1200" cap="none" spc="0" normalizeH="0" baseline="30000" noProof="0" dirty="0">
                <a:ln>
                  <a:noFill/>
                </a:ln>
                <a:solidFill>
                  <a:prstClr val="white"/>
                </a:solidFill>
                <a:effectLst/>
                <a:uLnTx/>
                <a:uFillTx/>
                <a:latin typeface="Corporate S Demi" panose="02020500000000000000" pitchFamily="18" charset="0"/>
                <a:ea typeface="ＭＳ Ｐゴシック" charset="0"/>
              </a:rPr>
              <a:t>th</a:t>
            </a:r>
            <a:r>
              <a:rPr kumimoji="0" lang="en-US" sz="1600" b="0" i="0" u="none" strike="noStrike" kern="1200" cap="none" spc="0" normalizeH="0" baseline="0" noProof="0" dirty="0">
                <a:ln>
                  <a:noFill/>
                </a:ln>
                <a:solidFill>
                  <a:prstClr val="white"/>
                </a:solidFill>
                <a:effectLst/>
                <a:uLnTx/>
                <a:uFillTx/>
                <a:latin typeface="Corporate S Demi" panose="02020500000000000000" pitchFamily="18" charset="0"/>
                <a:ea typeface="ＭＳ Ｐゴシック" charset="0"/>
              </a:rPr>
              <a:t>, 2024</a:t>
            </a:r>
          </a:p>
        </p:txBody>
      </p:sp>
    </p:spTree>
    <p:extLst>
      <p:ext uri="{BB962C8B-B14F-4D97-AF65-F5344CB8AC3E}">
        <p14:creationId xmlns:p14="http://schemas.microsoft.com/office/powerpoint/2010/main" val="1433664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Terrence Bradley, MD</a:t>
            </a:r>
          </a:p>
          <a:p>
            <a:r>
              <a:rPr lang="en-US" dirty="0">
                <a:solidFill>
                  <a:srgbClr val="002E51"/>
                </a:solidFill>
              </a:rPr>
              <a:t>Assistant Professor of Medicine</a:t>
            </a:r>
          </a:p>
          <a:p>
            <a:r>
              <a:rPr lang="en-US" dirty="0">
                <a:solidFill>
                  <a:srgbClr val="002E51"/>
                </a:solidFill>
              </a:rPr>
              <a:t>SCCC, University of Miami MSOM</a:t>
            </a:r>
          </a:p>
          <a:p>
            <a:r>
              <a:rPr lang="en-US" dirty="0">
                <a:solidFill>
                  <a:srgbClr val="002E51"/>
                </a:solidFill>
              </a:rPr>
              <a:t>Miami, Florida</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The Role of JAK Inhibitors in Myelofibrosis</a:t>
            </a:r>
          </a:p>
        </p:txBody>
      </p:sp>
    </p:spTree>
    <p:extLst>
      <p:ext uri="{BB962C8B-B14F-4D97-AF65-F5344CB8AC3E}">
        <p14:creationId xmlns:p14="http://schemas.microsoft.com/office/powerpoint/2010/main" val="16431605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graph&#10;&#10;Description automatically generated">
            <a:extLst>
              <a:ext uri="{FF2B5EF4-FFF2-40B4-BE49-F238E27FC236}">
                <a16:creationId xmlns:a16="http://schemas.microsoft.com/office/drawing/2014/main" id="{1A23C88D-0E62-0075-0CAB-240F0D6F0DA0}"/>
              </a:ext>
            </a:extLst>
          </p:cNvPr>
          <p:cNvPicPr>
            <a:picLocks noChangeAspect="1"/>
          </p:cNvPicPr>
          <p:nvPr/>
        </p:nvPicPr>
        <p:blipFill>
          <a:blip r:embed="rId2"/>
          <a:stretch>
            <a:fillRect/>
          </a:stretch>
        </p:blipFill>
        <p:spPr>
          <a:xfrm>
            <a:off x="977924" y="217282"/>
            <a:ext cx="7237956" cy="4071350"/>
          </a:xfrm>
          <a:prstGeom prst="rect">
            <a:avLst/>
          </a:prstGeom>
        </p:spPr>
      </p:pic>
      <p:sp>
        <p:nvSpPr>
          <p:cNvPr id="7" name="TextBox 6">
            <a:extLst>
              <a:ext uri="{FF2B5EF4-FFF2-40B4-BE49-F238E27FC236}">
                <a16:creationId xmlns:a16="http://schemas.microsoft.com/office/drawing/2014/main" id="{DB24E973-CA4C-8A99-621B-DDBF413880B9}"/>
              </a:ext>
            </a:extLst>
          </p:cNvPr>
          <p:cNvSpPr txBox="1"/>
          <p:nvPr/>
        </p:nvSpPr>
        <p:spPr>
          <a:xfrm>
            <a:off x="3333403" y="4623203"/>
            <a:ext cx="4231178" cy="307777"/>
          </a:xfrm>
          <a:prstGeom prst="rect">
            <a:avLst/>
          </a:prstGeom>
          <a:noFill/>
        </p:spPr>
        <p:txBody>
          <a:bodyPr wrap="square" rtlCol="0">
            <a:spAutoFit/>
          </a:bodyPr>
          <a:lstStyle/>
          <a:p>
            <a:pPr algn="ctr"/>
            <a:r>
              <a:rPr lang="en-US" sz="1400" dirty="0"/>
              <a:t>ASH 2023 </a:t>
            </a:r>
            <a:r>
              <a:rPr lang="en-US" sz="1400" dirty="0" err="1"/>
              <a:t>abstr</a:t>
            </a:r>
            <a:r>
              <a:rPr lang="en-US" sz="1400" dirty="0"/>
              <a:t> 631</a:t>
            </a:r>
          </a:p>
        </p:txBody>
      </p:sp>
    </p:spTree>
    <p:extLst>
      <p:ext uri="{BB962C8B-B14F-4D97-AF65-F5344CB8AC3E}">
        <p14:creationId xmlns:p14="http://schemas.microsoft.com/office/powerpoint/2010/main" val="30825274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study design&#10;&#10;Description automatically generated">
            <a:extLst>
              <a:ext uri="{FF2B5EF4-FFF2-40B4-BE49-F238E27FC236}">
                <a16:creationId xmlns:a16="http://schemas.microsoft.com/office/drawing/2014/main" id="{52FC6764-02D1-F843-B1F4-3645048EADFC}"/>
              </a:ext>
            </a:extLst>
          </p:cNvPr>
          <p:cNvPicPr>
            <a:picLocks noChangeAspect="1"/>
          </p:cNvPicPr>
          <p:nvPr/>
        </p:nvPicPr>
        <p:blipFill>
          <a:blip r:embed="rId2"/>
          <a:stretch>
            <a:fillRect/>
          </a:stretch>
        </p:blipFill>
        <p:spPr>
          <a:xfrm>
            <a:off x="977924" y="217281"/>
            <a:ext cx="7237956" cy="4071350"/>
          </a:xfrm>
          <a:prstGeom prst="rect">
            <a:avLst/>
          </a:prstGeom>
        </p:spPr>
      </p:pic>
      <p:sp>
        <p:nvSpPr>
          <p:cNvPr id="7" name="TextBox 6">
            <a:extLst>
              <a:ext uri="{FF2B5EF4-FFF2-40B4-BE49-F238E27FC236}">
                <a16:creationId xmlns:a16="http://schemas.microsoft.com/office/drawing/2014/main" id="{DB24E973-CA4C-8A99-621B-DDBF413880B9}"/>
              </a:ext>
            </a:extLst>
          </p:cNvPr>
          <p:cNvSpPr txBox="1"/>
          <p:nvPr/>
        </p:nvSpPr>
        <p:spPr>
          <a:xfrm>
            <a:off x="3333403" y="4623203"/>
            <a:ext cx="4231178" cy="307777"/>
          </a:xfrm>
          <a:prstGeom prst="rect">
            <a:avLst/>
          </a:prstGeom>
          <a:noFill/>
        </p:spPr>
        <p:txBody>
          <a:bodyPr wrap="square" rtlCol="0">
            <a:spAutoFit/>
          </a:bodyPr>
          <a:lstStyle/>
          <a:p>
            <a:pPr algn="ctr"/>
            <a:r>
              <a:rPr lang="en-US" sz="1400" dirty="0"/>
              <a:t>ASH 2023 </a:t>
            </a:r>
            <a:r>
              <a:rPr lang="en-US" sz="1400" dirty="0" err="1"/>
              <a:t>abstr</a:t>
            </a:r>
            <a:r>
              <a:rPr lang="en-US" sz="1400" dirty="0"/>
              <a:t> 633</a:t>
            </a:r>
          </a:p>
        </p:txBody>
      </p:sp>
    </p:spTree>
    <p:extLst>
      <p:ext uri="{BB962C8B-B14F-4D97-AF65-F5344CB8AC3E}">
        <p14:creationId xmlns:p14="http://schemas.microsoft.com/office/powerpoint/2010/main" val="61335002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graph&#10;&#10;Description automatically generated">
            <a:extLst>
              <a:ext uri="{FF2B5EF4-FFF2-40B4-BE49-F238E27FC236}">
                <a16:creationId xmlns:a16="http://schemas.microsoft.com/office/drawing/2014/main" id="{58C9282D-1F5A-0063-5A86-4EDF7DCA6A38}"/>
              </a:ext>
            </a:extLst>
          </p:cNvPr>
          <p:cNvPicPr>
            <a:picLocks noChangeAspect="1"/>
          </p:cNvPicPr>
          <p:nvPr/>
        </p:nvPicPr>
        <p:blipFill>
          <a:blip r:embed="rId2"/>
          <a:stretch>
            <a:fillRect/>
          </a:stretch>
        </p:blipFill>
        <p:spPr>
          <a:xfrm>
            <a:off x="977923" y="217281"/>
            <a:ext cx="7237957" cy="4071351"/>
          </a:xfrm>
          <a:prstGeom prst="rect">
            <a:avLst/>
          </a:prstGeom>
        </p:spPr>
      </p:pic>
      <p:sp>
        <p:nvSpPr>
          <p:cNvPr id="7" name="TextBox 6">
            <a:extLst>
              <a:ext uri="{FF2B5EF4-FFF2-40B4-BE49-F238E27FC236}">
                <a16:creationId xmlns:a16="http://schemas.microsoft.com/office/drawing/2014/main" id="{DB24E973-CA4C-8A99-621B-DDBF413880B9}"/>
              </a:ext>
            </a:extLst>
          </p:cNvPr>
          <p:cNvSpPr txBox="1"/>
          <p:nvPr/>
        </p:nvSpPr>
        <p:spPr>
          <a:xfrm>
            <a:off x="3333403" y="4623203"/>
            <a:ext cx="4231178" cy="307777"/>
          </a:xfrm>
          <a:prstGeom prst="rect">
            <a:avLst/>
          </a:prstGeom>
          <a:noFill/>
        </p:spPr>
        <p:txBody>
          <a:bodyPr wrap="square" rtlCol="0">
            <a:spAutoFit/>
          </a:bodyPr>
          <a:lstStyle/>
          <a:p>
            <a:pPr algn="ctr"/>
            <a:r>
              <a:rPr lang="en-US" sz="1400" dirty="0"/>
              <a:t>ASH 2023 </a:t>
            </a:r>
            <a:r>
              <a:rPr lang="en-US" sz="1400" dirty="0" err="1"/>
              <a:t>abstr</a:t>
            </a:r>
            <a:r>
              <a:rPr lang="en-US" sz="1400" dirty="0"/>
              <a:t> 633</a:t>
            </a:r>
          </a:p>
        </p:txBody>
      </p:sp>
    </p:spTree>
    <p:extLst>
      <p:ext uri="{BB962C8B-B14F-4D97-AF65-F5344CB8AC3E}">
        <p14:creationId xmlns:p14="http://schemas.microsoft.com/office/powerpoint/2010/main" val="25127197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medical report&#10;&#10;Description automatically generated">
            <a:extLst>
              <a:ext uri="{FF2B5EF4-FFF2-40B4-BE49-F238E27FC236}">
                <a16:creationId xmlns:a16="http://schemas.microsoft.com/office/drawing/2014/main" id="{D26D1B10-C6BB-1C1A-5428-46F08E7C6E08}"/>
              </a:ext>
            </a:extLst>
          </p:cNvPr>
          <p:cNvPicPr>
            <a:picLocks noChangeAspect="1"/>
          </p:cNvPicPr>
          <p:nvPr/>
        </p:nvPicPr>
        <p:blipFill>
          <a:blip r:embed="rId2"/>
          <a:stretch>
            <a:fillRect/>
          </a:stretch>
        </p:blipFill>
        <p:spPr>
          <a:xfrm>
            <a:off x="977923" y="217281"/>
            <a:ext cx="7237957" cy="4071351"/>
          </a:xfrm>
          <a:prstGeom prst="rect">
            <a:avLst/>
          </a:prstGeom>
        </p:spPr>
      </p:pic>
      <p:sp>
        <p:nvSpPr>
          <p:cNvPr id="7" name="TextBox 6">
            <a:extLst>
              <a:ext uri="{FF2B5EF4-FFF2-40B4-BE49-F238E27FC236}">
                <a16:creationId xmlns:a16="http://schemas.microsoft.com/office/drawing/2014/main" id="{DB24E973-CA4C-8A99-621B-DDBF413880B9}"/>
              </a:ext>
            </a:extLst>
          </p:cNvPr>
          <p:cNvSpPr txBox="1"/>
          <p:nvPr/>
        </p:nvSpPr>
        <p:spPr>
          <a:xfrm>
            <a:off x="3333403" y="4623203"/>
            <a:ext cx="4231178" cy="307777"/>
          </a:xfrm>
          <a:prstGeom prst="rect">
            <a:avLst/>
          </a:prstGeom>
          <a:noFill/>
        </p:spPr>
        <p:txBody>
          <a:bodyPr wrap="square" rtlCol="0">
            <a:spAutoFit/>
          </a:bodyPr>
          <a:lstStyle/>
          <a:p>
            <a:pPr algn="ctr"/>
            <a:r>
              <a:rPr lang="en-US" sz="1400" dirty="0"/>
              <a:t>ASH 2023 </a:t>
            </a:r>
            <a:r>
              <a:rPr lang="en-US" sz="1400" dirty="0" err="1"/>
              <a:t>abstr</a:t>
            </a:r>
            <a:r>
              <a:rPr lang="en-US" sz="1400" dirty="0"/>
              <a:t> 633</a:t>
            </a:r>
          </a:p>
        </p:txBody>
      </p:sp>
    </p:spTree>
    <p:extLst>
      <p:ext uri="{BB962C8B-B14F-4D97-AF65-F5344CB8AC3E}">
        <p14:creationId xmlns:p14="http://schemas.microsoft.com/office/powerpoint/2010/main" val="295536954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F97FC-B3A7-D3F6-1BAC-4BF44CA1E10E}"/>
              </a:ext>
            </a:extLst>
          </p:cNvPr>
          <p:cNvSpPr>
            <a:spLocks noGrp="1"/>
          </p:cNvSpPr>
          <p:nvPr>
            <p:ph type="title"/>
          </p:nvPr>
        </p:nvSpPr>
        <p:spPr>
          <a:xfrm>
            <a:off x="628650" y="7871"/>
            <a:ext cx="7886700" cy="994172"/>
          </a:xfrm>
        </p:spPr>
        <p:txBody>
          <a:bodyPr/>
          <a:lstStyle/>
          <a:p>
            <a:pPr algn="ctr"/>
            <a:r>
              <a:rPr lang="en-US" dirty="0" err="1">
                <a:solidFill>
                  <a:srgbClr val="002E51"/>
                </a:solidFill>
              </a:rPr>
              <a:t>Pirtobrutinib</a:t>
            </a:r>
            <a:endParaRPr lang="en-US" dirty="0">
              <a:solidFill>
                <a:srgbClr val="002E51"/>
              </a:solidFill>
            </a:endParaRPr>
          </a:p>
        </p:txBody>
      </p:sp>
      <p:sp>
        <p:nvSpPr>
          <p:cNvPr id="3" name="Content Placeholder 2">
            <a:extLst>
              <a:ext uri="{FF2B5EF4-FFF2-40B4-BE49-F238E27FC236}">
                <a16:creationId xmlns:a16="http://schemas.microsoft.com/office/drawing/2014/main" id="{7EB189D3-3CF2-CD11-43A5-51EABE5E3DF2}"/>
              </a:ext>
            </a:extLst>
          </p:cNvPr>
          <p:cNvSpPr>
            <a:spLocks noGrp="1"/>
          </p:cNvSpPr>
          <p:nvPr>
            <p:ph idx="1"/>
          </p:nvPr>
        </p:nvSpPr>
        <p:spPr>
          <a:xfrm>
            <a:off x="628650" y="728238"/>
            <a:ext cx="7886700" cy="3263504"/>
          </a:xfrm>
        </p:spPr>
        <p:txBody>
          <a:bodyPr/>
          <a:lstStyle/>
          <a:p>
            <a:r>
              <a:rPr lang="en-US" dirty="0"/>
              <a:t>Highly selective, non-covalent BTKi</a:t>
            </a:r>
          </a:p>
          <a:p>
            <a:pPr lvl="1"/>
            <a:r>
              <a:rPr lang="en-US" dirty="0"/>
              <a:t>WT and mutant C481 BTK</a:t>
            </a:r>
          </a:p>
          <a:p>
            <a:pPr lvl="1"/>
            <a:r>
              <a:rPr lang="en-US" dirty="0"/>
              <a:t>Stabilizes BTK in closed inactive conformation</a:t>
            </a:r>
          </a:p>
          <a:p>
            <a:pPr lvl="1"/>
            <a:r>
              <a:rPr lang="en-US" dirty="0"/>
              <a:t>Long half-life</a:t>
            </a:r>
          </a:p>
        </p:txBody>
      </p:sp>
      <p:sp>
        <p:nvSpPr>
          <p:cNvPr id="10" name="TextBox 9">
            <a:extLst>
              <a:ext uri="{FF2B5EF4-FFF2-40B4-BE49-F238E27FC236}">
                <a16:creationId xmlns:a16="http://schemas.microsoft.com/office/drawing/2014/main" id="{0AA15AA9-CE19-8731-F5F6-F5207ABE632A}"/>
              </a:ext>
            </a:extLst>
          </p:cNvPr>
          <p:cNvSpPr txBox="1"/>
          <p:nvPr/>
        </p:nvSpPr>
        <p:spPr>
          <a:xfrm>
            <a:off x="3400746" y="4602004"/>
            <a:ext cx="4085904" cy="338554"/>
          </a:xfrm>
          <a:prstGeom prst="rect">
            <a:avLst/>
          </a:prstGeom>
          <a:noFill/>
        </p:spPr>
        <p:txBody>
          <a:bodyPr wrap="square" rtlCol="0">
            <a:spAutoFit/>
          </a:bodyPr>
          <a:lstStyle/>
          <a:p>
            <a:pPr algn="ctr"/>
            <a:r>
              <a:rPr lang="en-US" sz="800" dirty="0"/>
              <a:t>Mato et al, Lancet 2021; 397: 892–901; </a:t>
            </a:r>
            <a:r>
              <a:rPr lang="en-US" sz="800" dirty="0" err="1"/>
              <a:t>Brandhuber</a:t>
            </a:r>
            <a:r>
              <a:rPr lang="en-US" sz="800" dirty="0"/>
              <a:t> et al. Clin Lymphoma Myeloma Leuk 2018; 18(Suppl.1):S216; Gomez et al. Blood.2023; 142(1):62-72.</a:t>
            </a:r>
          </a:p>
        </p:txBody>
      </p:sp>
      <p:pic>
        <p:nvPicPr>
          <p:cNvPr id="5" name="Picture 4">
            <a:extLst>
              <a:ext uri="{FF2B5EF4-FFF2-40B4-BE49-F238E27FC236}">
                <a16:creationId xmlns:a16="http://schemas.microsoft.com/office/drawing/2014/main" id="{0BBE2E64-80E8-54C0-AEEF-C53F19D002B7}"/>
              </a:ext>
            </a:extLst>
          </p:cNvPr>
          <p:cNvPicPr>
            <a:picLocks noChangeAspect="1"/>
          </p:cNvPicPr>
          <p:nvPr/>
        </p:nvPicPr>
        <p:blipFill rotWithShape="1">
          <a:blip r:embed="rId2"/>
          <a:srcRect t="14509" b="33431"/>
          <a:stretch/>
        </p:blipFill>
        <p:spPr>
          <a:xfrm>
            <a:off x="1657350" y="2435430"/>
            <a:ext cx="5829300" cy="1707047"/>
          </a:xfrm>
          <a:prstGeom prst="rect">
            <a:avLst/>
          </a:prstGeom>
        </p:spPr>
      </p:pic>
      <p:sp>
        <p:nvSpPr>
          <p:cNvPr id="6" name="Rectangle 5">
            <a:extLst>
              <a:ext uri="{FF2B5EF4-FFF2-40B4-BE49-F238E27FC236}">
                <a16:creationId xmlns:a16="http://schemas.microsoft.com/office/drawing/2014/main" id="{D031DC69-B5F8-AFD2-5B81-3E3AE320ADF3}"/>
              </a:ext>
            </a:extLst>
          </p:cNvPr>
          <p:cNvSpPr/>
          <p:nvPr/>
        </p:nvSpPr>
        <p:spPr>
          <a:xfrm>
            <a:off x="2951923" y="2495837"/>
            <a:ext cx="313082" cy="3021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07B1B0E6-143B-16A3-B378-712CAAC95096}"/>
              </a:ext>
            </a:extLst>
          </p:cNvPr>
          <p:cNvSpPr/>
          <p:nvPr/>
        </p:nvSpPr>
        <p:spPr>
          <a:xfrm>
            <a:off x="7031936" y="2734997"/>
            <a:ext cx="313082" cy="3021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3658902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31DC69-B5F8-AFD2-5B81-3E3AE320ADF3}"/>
              </a:ext>
            </a:extLst>
          </p:cNvPr>
          <p:cNvSpPr/>
          <p:nvPr/>
        </p:nvSpPr>
        <p:spPr>
          <a:xfrm>
            <a:off x="2951923" y="2495837"/>
            <a:ext cx="313082" cy="3021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07B1B0E6-143B-16A3-B378-712CAAC95096}"/>
              </a:ext>
            </a:extLst>
          </p:cNvPr>
          <p:cNvSpPr/>
          <p:nvPr/>
        </p:nvSpPr>
        <p:spPr>
          <a:xfrm>
            <a:off x="7031936" y="2734997"/>
            <a:ext cx="313082" cy="3021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a:extLst>
              <a:ext uri="{FF2B5EF4-FFF2-40B4-BE49-F238E27FC236}">
                <a16:creationId xmlns:a16="http://schemas.microsoft.com/office/drawing/2014/main" id="{E2F454C6-F495-55B0-86DE-F10CEFF2DB64}"/>
              </a:ext>
            </a:extLst>
          </p:cNvPr>
          <p:cNvPicPr>
            <a:picLocks noChangeAspect="1"/>
          </p:cNvPicPr>
          <p:nvPr/>
        </p:nvPicPr>
        <p:blipFill rotWithShape="1">
          <a:blip r:embed="rId2"/>
          <a:srcRect t="13640" b="3609"/>
          <a:stretch/>
        </p:blipFill>
        <p:spPr>
          <a:xfrm>
            <a:off x="1221261" y="936158"/>
            <a:ext cx="6701478" cy="3119358"/>
          </a:xfrm>
          <a:prstGeom prst="rect">
            <a:avLst/>
          </a:prstGeom>
        </p:spPr>
      </p:pic>
      <p:sp>
        <p:nvSpPr>
          <p:cNvPr id="12" name="TextBox 11">
            <a:extLst>
              <a:ext uri="{FF2B5EF4-FFF2-40B4-BE49-F238E27FC236}">
                <a16:creationId xmlns:a16="http://schemas.microsoft.com/office/drawing/2014/main" id="{25DC9F28-2B33-B760-DF02-DE1ADB4EFE80}"/>
              </a:ext>
            </a:extLst>
          </p:cNvPr>
          <p:cNvSpPr txBox="1"/>
          <p:nvPr/>
        </p:nvSpPr>
        <p:spPr>
          <a:xfrm>
            <a:off x="3369924" y="4673673"/>
            <a:ext cx="4119938" cy="276999"/>
          </a:xfrm>
          <a:prstGeom prst="rect">
            <a:avLst/>
          </a:prstGeom>
          <a:noFill/>
        </p:spPr>
        <p:txBody>
          <a:bodyPr wrap="square" rtlCol="0">
            <a:spAutoFit/>
          </a:bodyPr>
          <a:lstStyle/>
          <a:p>
            <a:pPr algn="ctr"/>
            <a:r>
              <a:rPr lang="en-US" sz="1200" dirty="0"/>
              <a:t>ASH 2023 </a:t>
            </a:r>
            <a:r>
              <a:rPr lang="en-US" sz="1200" dirty="0" err="1"/>
              <a:t>abstr</a:t>
            </a:r>
            <a:r>
              <a:rPr lang="en-US" sz="1200" dirty="0"/>
              <a:t> 325</a:t>
            </a:r>
          </a:p>
        </p:txBody>
      </p:sp>
      <p:sp>
        <p:nvSpPr>
          <p:cNvPr id="4" name="Title 3">
            <a:extLst>
              <a:ext uri="{FF2B5EF4-FFF2-40B4-BE49-F238E27FC236}">
                <a16:creationId xmlns:a16="http://schemas.microsoft.com/office/drawing/2014/main" id="{25827A17-8DFA-196A-D2F0-7548C0CD055F}"/>
              </a:ext>
            </a:extLst>
          </p:cNvPr>
          <p:cNvSpPr>
            <a:spLocks noGrp="1"/>
          </p:cNvSpPr>
          <p:nvPr>
            <p:ph type="title"/>
          </p:nvPr>
        </p:nvSpPr>
        <p:spPr/>
        <p:txBody>
          <a:bodyPr/>
          <a:lstStyle/>
          <a:p>
            <a:endParaRPr lang="en-US"/>
          </a:p>
        </p:txBody>
      </p:sp>
      <p:sp>
        <p:nvSpPr>
          <p:cNvPr id="5" name="Title 1">
            <a:extLst>
              <a:ext uri="{FF2B5EF4-FFF2-40B4-BE49-F238E27FC236}">
                <a16:creationId xmlns:a16="http://schemas.microsoft.com/office/drawing/2014/main" id="{31080995-B4FA-50C7-8F78-F97456B39EF7}"/>
              </a:ext>
            </a:extLst>
          </p:cNvPr>
          <p:cNvSpPr txBox="1">
            <a:spLocks/>
          </p:cNvSpPr>
          <p:nvPr/>
        </p:nvSpPr>
        <p:spPr>
          <a:xfrm>
            <a:off x="1" y="162812"/>
            <a:ext cx="9143999" cy="428781"/>
          </a:xfr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kern="0" dirty="0">
                <a:solidFill>
                  <a:srgbClr val="002E51"/>
                </a:solidFill>
              </a:rPr>
              <a:t>BRUIN</a:t>
            </a:r>
          </a:p>
        </p:txBody>
      </p:sp>
    </p:spTree>
    <p:extLst>
      <p:ext uri="{BB962C8B-B14F-4D97-AF65-F5344CB8AC3E}">
        <p14:creationId xmlns:p14="http://schemas.microsoft.com/office/powerpoint/2010/main" val="389404081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F97FC-B3A7-D3F6-1BAC-4BF44CA1E10E}"/>
              </a:ext>
            </a:extLst>
          </p:cNvPr>
          <p:cNvSpPr>
            <a:spLocks noGrp="1"/>
          </p:cNvSpPr>
          <p:nvPr>
            <p:ph type="title"/>
          </p:nvPr>
        </p:nvSpPr>
        <p:spPr>
          <a:xfrm>
            <a:off x="1" y="162812"/>
            <a:ext cx="9143999" cy="428781"/>
          </a:xfrm>
        </p:spPr>
        <p:txBody>
          <a:bodyPr/>
          <a:lstStyle/>
          <a:p>
            <a:pPr algn="ctr"/>
            <a:r>
              <a:rPr lang="en-US" sz="2400" dirty="0" err="1">
                <a:solidFill>
                  <a:srgbClr val="002E51"/>
                </a:solidFill>
              </a:rPr>
              <a:t>Pirtobrutinib</a:t>
            </a:r>
            <a:r>
              <a:rPr lang="en-US" sz="2400" dirty="0">
                <a:solidFill>
                  <a:srgbClr val="002E51"/>
                </a:solidFill>
              </a:rPr>
              <a:t> – longer f/u previous </a:t>
            </a:r>
            <a:r>
              <a:rPr lang="en-US" sz="2400" dirty="0" err="1">
                <a:solidFill>
                  <a:srgbClr val="002E51"/>
                </a:solidFill>
              </a:rPr>
              <a:t>cBTKi</a:t>
            </a:r>
            <a:r>
              <a:rPr lang="en-US" sz="2400" dirty="0">
                <a:solidFill>
                  <a:srgbClr val="002E51"/>
                </a:solidFill>
              </a:rPr>
              <a:t>/BCL2i</a:t>
            </a:r>
          </a:p>
        </p:txBody>
      </p:sp>
      <p:sp>
        <p:nvSpPr>
          <p:cNvPr id="6" name="Rectangle 5">
            <a:extLst>
              <a:ext uri="{FF2B5EF4-FFF2-40B4-BE49-F238E27FC236}">
                <a16:creationId xmlns:a16="http://schemas.microsoft.com/office/drawing/2014/main" id="{D031DC69-B5F8-AFD2-5B81-3E3AE320ADF3}"/>
              </a:ext>
            </a:extLst>
          </p:cNvPr>
          <p:cNvSpPr/>
          <p:nvPr/>
        </p:nvSpPr>
        <p:spPr>
          <a:xfrm>
            <a:off x="2951923" y="2495837"/>
            <a:ext cx="313082" cy="3021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07B1B0E6-143B-16A3-B378-712CAAC95096}"/>
              </a:ext>
            </a:extLst>
          </p:cNvPr>
          <p:cNvSpPr/>
          <p:nvPr/>
        </p:nvSpPr>
        <p:spPr>
          <a:xfrm>
            <a:off x="7031936" y="2734997"/>
            <a:ext cx="313082" cy="3021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94E23B91-54FC-E2B3-15BD-0D03009CF55C}"/>
              </a:ext>
            </a:extLst>
          </p:cNvPr>
          <p:cNvPicPr>
            <a:picLocks noChangeAspect="1"/>
          </p:cNvPicPr>
          <p:nvPr/>
        </p:nvPicPr>
        <p:blipFill rotWithShape="1">
          <a:blip r:embed="rId2"/>
          <a:srcRect t="15505" b="10162"/>
          <a:stretch/>
        </p:blipFill>
        <p:spPr>
          <a:xfrm>
            <a:off x="921263" y="1047670"/>
            <a:ext cx="7301473" cy="3052921"/>
          </a:xfrm>
          <a:prstGeom prst="rect">
            <a:avLst/>
          </a:prstGeom>
        </p:spPr>
      </p:pic>
      <p:sp>
        <p:nvSpPr>
          <p:cNvPr id="3" name="TextBox 2">
            <a:extLst>
              <a:ext uri="{FF2B5EF4-FFF2-40B4-BE49-F238E27FC236}">
                <a16:creationId xmlns:a16="http://schemas.microsoft.com/office/drawing/2014/main" id="{5B21E02B-AE37-E4A7-1EE5-83B15D15F550}"/>
              </a:ext>
            </a:extLst>
          </p:cNvPr>
          <p:cNvSpPr txBox="1"/>
          <p:nvPr/>
        </p:nvSpPr>
        <p:spPr>
          <a:xfrm>
            <a:off x="3369924" y="4673673"/>
            <a:ext cx="4119938" cy="276999"/>
          </a:xfrm>
          <a:prstGeom prst="rect">
            <a:avLst/>
          </a:prstGeom>
          <a:noFill/>
        </p:spPr>
        <p:txBody>
          <a:bodyPr wrap="square" rtlCol="0">
            <a:spAutoFit/>
          </a:bodyPr>
          <a:lstStyle/>
          <a:p>
            <a:pPr algn="ctr"/>
            <a:r>
              <a:rPr lang="en-US" sz="1200" dirty="0"/>
              <a:t>ASH 2023 </a:t>
            </a:r>
            <a:r>
              <a:rPr lang="en-US" sz="1200" dirty="0" err="1"/>
              <a:t>abstr</a:t>
            </a:r>
            <a:r>
              <a:rPr lang="en-US" sz="1200" dirty="0"/>
              <a:t> 325</a:t>
            </a:r>
          </a:p>
        </p:txBody>
      </p:sp>
    </p:spTree>
    <p:extLst>
      <p:ext uri="{BB962C8B-B14F-4D97-AF65-F5344CB8AC3E}">
        <p14:creationId xmlns:p14="http://schemas.microsoft.com/office/powerpoint/2010/main" val="377315776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31DC69-B5F8-AFD2-5B81-3E3AE320ADF3}"/>
              </a:ext>
            </a:extLst>
          </p:cNvPr>
          <p:cNvSpPr/>
          <p:nvPr/>
        </p:nvSpPr>
        <p:spPr>
          <a:xfrm>
            <a:off x="2951923" y="2495837"/>
            <a:ext cx="313082" cy="3021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07B1B0E6-143B-16A3-B378-712CAAC95096}"/>
              </a:ext>
            </a:extLst>
          </p:cNvPr>
          <p:cNvSpPr/>
          <p:nvPr/>
        </p:nvSpPr>
        <p:spPr>
          <a:xfrm>
            <a:off x="7031936" y="2734997"/>
            <a:ext cx="313082" cy="3021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a:extLst>
              <a:ext uri="{FF2B5EF4-FFF2-40B4-BE49-F238E27FC236}">
                <a16:creationId xmlns:a16="http://schemas.microsoft.com/office/drawing/2014/main" id="{58D29FC6-B665-2CBB-5710-4907578A3AAE}"/>
              </a:ext>
            </a:extLst>
          </p:cNvPr>
          <p:cNvPicPr>
            <a:picLocks noChangeAspect="1"/>
          </p:cNvPicPr>
          <p:nvPr/>
        </p:nvPicPr>
        <p:blipFill rotWithShape="1">
          <a:blip r:embed="rId2"/>
          <a:srcRect t="17505" b="7447"/>
          <a:stretch/>
        </p:blipFill>
        <p:spPr>
          <a:xfrm>
            <a:off x="606772" y="821950"/>
            <a:ext cx="7930455" cy="3347774"/>
          </a:xfrm>
          <a:prstGeom prst="rect">
            <a:avLst/>
          </a:prstGeom>
        </p:spPr>
      </p:pic>
      <p:sp>
        <p:nvSpPr>
          <p:cNvPr id="4" name="Title 3">
            <a:extLst>
              <a:ext uri="{FF2B5EF4-FFF2-40B4-BE49-F238E27FC236}">
                <a16:creationId xmlns:a16="http://schemas.microsoft.com/office/drawing/2014/main" id="{BC4A62B4-AE25-2818-10CB-B8492BB31502}"/>
              </a:ext>
            </a:extLst>
          </p:cNvPr>
          <p:cNvSpPr>
            <a:spLocks noGrp="1"/>
          </p:cNvSpPr>
          <p:nvPr>
            <p:ph type="title"/>
          </p:nvPr>
        </p:nvSpPr>
        <p:spPr/>
        <p:txBody>
          <a:bodyPr/>
          <a:lstStyle/>
          <a:p>
            <a:endParaRPr lang="en-US"/>
          </a:p>
        </p:txBody>
      </p:sp>
      <p:sp>
        <p:nvSpPr>
          <p:cNvPr id="8" name="Title 1">
            <a:extLst>
              <a:ext uri="{FF2B5EF4-FFF2-40B4-BE49-F238E27FC236}">
                <a16:creationId xmlns:a16="http://schemas.microsoft.com/office/drawing/2014/main" id="{E973A95B-D3B6-8832-3BAA-474B731A6ADA}"/>
              </a:ext>
            </a:extLst>
          </p:cNvPr>
          <p:cNvSpPr txBox="1">
            <a:spLocks/>
          </p:cNvSpPr>
          <p:nvPr/>
        </p:nvSpPr>
        <p:spPr>
          <a:xfrm>
            <a:off x="1" y="162812"/>
            <a:ext cx="9143999" cy="428781"/>
          </a:xfr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kern="0">
                <a:solidFill>
                  <a:srgbClr val="002E51"/>
                </a:solidFill>
              </a:rPr>
              <a:t>Pirtobrutinib – longer f/u previous cBTKi/BCL2i</a:t>
            </a:r>
            <a:endParaRPr lang="en-US" sz="2400" kern="0" dirty="0">
              <a:solidFill>
                <a:srgbClr val="002E51"/>
              </a:solidFill>
            </a:endParaRPr>
          </a:p>
        </p:txBody>
      </p:sp>
      <p:sp>
        <p:nvSpPr>
          <p:cNvPr id="9" name="TextBox 8">
            <a:extLst>
              <a:ext uri="{FF2B5EF4-FFF2-40B4-BE49-F238E27FC236}">
                <a16:creationId xmlns:a16="http://schemas.microsoft.com/office/drawing/2014/main" id="{6A97660E-F8ED-DE32-581D-F5A5D65C605A}"/>
              </a:ext>
            </a:extLst>
          </p:cNvPr>
          <p:cNvSpPr txBox="1"/>
          <p:nvPr/>
        </p:nvSpPr>
        <p:spPr>
          <a:xfrm>
            <a:off x="3369924" y="4673673"/>
            <a:ext cx="4119938" cy="276999"/>
          </a:xfrm>
          <a:prstGeom prst="rect">
            <a:avLst/>
          </a:prstGeom>
          <a:noFill/>
        </p:spPr>
        <p:txBody>
          <a:bodyPr wrap="square" rtlCol="0">
            <a:spAutoFit/>
          </a:bodyPr>
          <a:lstStyle/>
          <a:p>
            <a:pPr algn="ctr"/>
            <a:r>
              <a:rPr lang="en-US" sz="1200" dirty="0"/>
              <a:t>ASH 2023 </a:t>
            </a:r>
            <a:r>
              <a:rPr lang="en-US" sz="1200" dirty="0" err="1"/>
              <a:t>abstr</a:t>
            </a:r>
            <a:r>
              <a:rPr lang="en-US" sz="1200" dirty="0"/>
              <a:t> 325</a:t>
            </a:r>
          </a:p>
        </p:txBody>
      </p:sp>
    </p:spTree>
    <p:extLst>
      <p:ext uri="{BB962C8B-B14F-4D97-AF65-F5344CB8AC3E}">
        <p14:creationId xmlns:p14="http://schemas.microsoft.com/office/powerpoint/2010/main" val="329262438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31DC69-B5F8-AFD2-5B81-3E3AE320ADF3}"/>
              </a:ext>
            </a:extLst>
          </p:cNvPr>
          <p:cNvSpPr/>
          <p:nvPr/>
        </p:nvSpPr>
        <p:spPr>
          <a:xfrm>
            <a:off x="2951923" y="2495837"/>
            <a:ext cx="313082" cy="3021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07B1B0E6-143B-16A3-B378-712CAAC95096}"/>
              </a:ext>
            </a:extLst>
          </p:cNvPr>
          <p:cNvSpPr/>
          <p:nvPr/>
        </p:nvSpPr>
        <p:spPr>
          <a:xfrm>
            <a:off x="7031936" y="2734997"/>
            <a:ext cx="313082" cy="3021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1B259828-ECE0-7C13-8D55-3BE363EE69BC}"/>
              </a:ext>
            </a:extLst>
          </p:cNvPr>
          <p:cNvPicPr>
            <a:picLocks noChangeAspect="1"/>
          </p:cNvPicPr>
          <p:nvPr/>
        </p:nvPicPr>
        <p:blipFill rotWithShape="1">
          <a:blip r:embed="rId2"/>
          <a:srcRect t="16596" b="11338"/>
          <a:stretch/>
        </p:blipFill>
        <p:spPr>
          <a:xfrm>
            <a:off x="287372" y="758974"/>
            <a:ext cx="8569255" cy="3473726"/>
          </a:xfrm>
          <a:prstGeom prst="rect">
            <a:avLst/>
          </a:prstGeom>
        </p:spPr>
      </p:pic>
      <p:sp>
        <p:nvSpPr>
          <p:cNvPr id="3" name="TextBox 2">
            <a:extLst>
              <a:ext uri="{FF2B5EF4-FFF2-40B4-BE49-F238E27FC236}">
                <a16:creationId xmlns:a16="http://schemas.microsoft.com/office/drawing/2014/main" id="{F707AAC9-B889-1109-E0D9-A2031485DDA8}"/>
              </a:ext>
            </a:extLst>
          </p:cNvPr>
          <p:cNvSpPr txBox="1"/>
          <p:nvPr/>
        </p:nvSpPr>
        <p:spPr>
          <a:xfrm>
            <a:off x="3369924" y="4673673"/>
            <a:ext cx="4119938" cy="276999"/>
          </a:xfrm>
          <a:prstGeom prst="rect">
            <a:avLst/>
          </a:prstGeom>
          <a:noFill/>
        </p:spPr>
        <p:txBody>
          <a:bodyPr wrap="square" rtlCol="0">
            <a:spAutoFit/>
          </a:bodyPr>
          <a:lstStyle/>
          <a:p>
            <a:pPr algn="ctr"/>
            <a:r>
              <a:rPr lang="en-US" sz="1200" dirty="0"/>
              <a:t>ASH 2023 </a:t>
            </a:r>
            <a:r>
              <a:rPr lang="en-US" sz="1200" dirty="0" err="1"/>
              <a:t>abstr</a:t>
            </a:r>
            <a:r>
              <a:rPr lang="en-US" sz="1200" dirty="0"/>
              <a:t> 325</a:t>
            </a:r>
          </a:p>
        </p:txBody>
      </p:sp>
      <p:sp>
        <p:nvSpPr>
          <p:cNvPr id="8" name="Title 7">
            <a:extLst>
              <a:ext uri="{FF2B5EF4-FFF2-40B4-BE49-F238E27FC236}">
                <a16:creationId xmlns:a16="http://schemas.microsoft.com/office/drawing/2014/main" id="{3DFDB856-9239-D741-ABB5-EE06BDC481B0}"/>
              </a:ext>
            </a:extLst>
          </p:cNvPr>
          <p:cNvSpPr>
            <a:spLocks noGrp="1"/>
          </p:cNvSpPr>
          <p:nvPr>
            <p:ph type="title"/>
          </p:nvPr>
        </p:nvSpPr>
        <p:spPr/>
        <p:txBody>
          <a:bodyPr/>
          <a:lstStyle/>
          <a:p>
            <a:endParaRPr lang="en-US"/>
          </a:p>
        </p:txBody>
      </p:sp>
      <p:sp>
        <p:nvSpPr>
          <p:cNvPr id="9" name="Title 1">
            <a:extLst>
              <a:ext uri="{FF2B5EF4-FFF2-40B4-BE49-F238E27FC236}">
                <a16:creationId xmlns:a16="http://schemas.microsoft.com/office/drawing/2014/main" id="{28CCC952-7C76-2233-E808-1F15418E9996}"/>
              </a:ext>
            </a:extLst>
          </p:cNvPr>
          <p:cNvSpPr txBox="1">
            <a:spLocks/>
          </p:cNvSpPr>
          <p:nvPr/>
        </p:nvSpPr>
        <p:spPr>
          <a:xfrm>
            <a:off x="1" y="162812"/>
            <a:ext cx="9143999" cy="428781"/>
          </a:xfr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kern="0" dirty="0" err="1">
                <a:solidFill>
                  <a:srgbClr val="002E51"/>
                </a:solidFill>
              </a:rPr>
              <a:t>Pirtobrutinib</a:t>
            </a:r>
            <a:r>
              <a:rPr lang="en-US" sz="2400" kern="0" dirty="0">
                <a:solidFill>
                  <a:srgbClr val="002E51"/>
                </a:solidFill>
              </a:rPr>
              <a:t> – longer f/u previous </a:t>
            </a:r>
            <a:r>
              <a:rPr lang="en-US" sz="2400" kern="0" dirty="0" err="1">
                <a:solidFill>
                  <a:srgbClr val="002E51"/>
                </a:solidFill>
              </a:rPr>
              <a:t>cBTKi</a:t>
            </a:r>
            <a:r>
              <a:rPr lang="en-US" sz="2400" kern="0" dirty="0">
                <a:solidFill>
                  <a:srgbClr val="002E51"/>
                </a:solidFill>
              </a:rPr>
              <a:t>/BCL2i</a:t>
            </a:r>
          </a:p>
        </p:txBody>
      </p:sp>
    </p:spTree>
    <p:extLst>
      <p:ext uri="{BB962C8B-B14F-4D97-AF65-F5344CB8AC3E}">
        <p14:creationId xmlns:p14="http://schemas.microsoft.com/office/powerpoint/2010/main" val="40415463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31DC69-B5F8-AFD2-5B81-3E3AE320ADF3}"/>
              </a:ext>
            </a:extLst>
          </p:cNvPr>
          <p:cNvSpPr/>
          <p:nvPr/>
        </p:nvSpPr>
        <p:spPr>
          <a:xfrm>
            <a:off x="2951923" y="2495837"/>
            <a:ext cx="313082" cy="3021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07B1B0E6-143B-16A3-B378-712CAAC95096}"/>
              </a:ext>
            </a:extLst>
          </p:cNvPr>
          <p:cNvSpPr/>
          <p:nvPr/>
        </p:nvSpPr>
        <p:spPr>
          <a:xfrm>
            <a:off x="7031936" y="2734997"/>
            <a:ext cx="313082" cy="3021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a:extLst>
              <a:ext uri="{FF2B5EF4-FFF2-40B4-BE49-F238E27FC236}">
                <a16:creationId xmlns:a16="http://schemas.microsoft.com/office/drawing/2014/main" id="{1FFCC3E3-F7BE-0E06-14F8-86671EE78D4C}"/>
              </a:ext>
            </a:extLst>
          </p:cNvPr>
          <p:cNvPicPr>
            <a:picLocks noChangeAspect="1"/>
          </p:cNvPicPr>
          <p:nvPr/>
        </p:nvPicPr>
        <p:blipFill rotWithShape="1">
          <a:blip r:embed="rId2"/>
          <a:srcRect t="22734" b="16662"/>
          <a:stretch/>
        </p:blipFill>
        <p:spPr>
          <a:xfrm>
            <a:off x="277877" y="1110285"/>
            <a:ext cx="8588243" cy="2927693"/>
          </a:xfrm>
          <a:prstGeom prst="rect">
            <a:avLst/>
          </a:prstGeom>
        </p:spPr>
      </p:pic>
      <p:sp>
        <p:nvSpPr>
          <p:cNvPr id="3" name="TextBox 2">
            <a:extLst>
              <a:ext uri="{FF2B5EF4-FFF2-40B4-BE49-F238E27FC236}">
                <a16:creationId xmlns:a16="http://schemas.microsoft.com/office/drawing/2014/main" id="{F1E441B4-2050-DB2A-0AFA-5909CFA8827F}"/>
              </a:ext>
            </a:extLst>
          </p:cNvPr>
          <p:cNvSpPr txBox="1"/>
          <p:nvPr/>
        </p:nvSpPr>
        <p:spPr>
          <a:xfrm>
            <a:off x="3369924" y="4673673"/>
            <a:ext cx="4119938" cy="276999"/>
          </a:xfrm>
          <a:prstGeom prst="rect">
            <a:avLst/>
          </a:prstGeom>
          <a:noFill/>
        </p:spPr>
        <p:txBody>
          <a:bodyPr wrap="square" rtlCol="0">
            <a:spAutoFit/>
          </a:bodyPr>
          <a:lstStyle/>
          <a:p>
            <a:pPr algn="ctr"/>
            <a:r>
              <a:rPr lang="en-US" sz="1200" dirty="0"/>
              <a:t>ASH 2023 </a:t>
            </a:r>
            <a:r>
              <a:rPr lang="en-US" sz="1200" dirty="0" err="1"/>
              <a:t>abstr</a:t>
            </a:r>
            <a:r>
              <a:rPr lang="en-US" sz="1200" dirty="0"/>
              <a:t> 325</a:t>
            </a:r>
          </a:p>
        </p:txBody>
      </p:sp>
      <p:sp>
        <p:nvSpPr>
          <p:cNvPr id="8" name="Title 7">
            <a:extLst>
              <a:ext uri="{FF2B5EF4-FFF2-40B4-BE49-F238E27FC236}">
                <a16:creationId xmlns:a16="http://schemas.microsoft.com/office/drawing/2014/main" id="{70BA139C-0860-34AD-5618-A1AA011D94A5}"/>
              </a:ext>
            </a:extLst>
          </p:cNvPr>
          <p:cNvSpPr>
            <a:spLocks noGrp="1"/>
          </p:cNvSpPr>
          <p:nvPr>
            <p:ph type="title"/>
          </p:nvPr>
        </p:nvSpPr>
        <p:spPr/>
        <p:txBody>
          <a:bodyPr/>
          <a:lstStyle/>
          <a:p>
            <a:endParaRPr lang="en-US"/>
          </a:p>
        </p:txBody>
      </p:sp>
      <p:sp>
        <p:nvSpPr>
          <p:cNvPr id="9" name="Title 1">
            <a:extLst>
              <a:ext uri="{FF2B5EF4-FFF2-40B4-BE49-F238E27FC236}">
                <a16:creationId xmlns:a16="http://schemas.microsoft.com/office/drawing/2014/main" id="{07B55C2F-5BC5-CBF0-131C-5EB13FB92693}"/>
              </a:ext>
            </a:extLst>
          </p:cNvPr>
          <p:cNvSpPr txBox="1">
            <a:spLocks/>
          </p:cNvSpPr>
          <p:nvPr/>
        </p:nvSpPr>
        <p:spPr>
          <a:xfrm>
            <a:off x="1" y="162812"/>
            <a:ext cx="9143999" cy="428781"/>
          </a:xfr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kern="0" dirty="0" err="1">
                <a:solidFill>
                  <a:srgbClr val="002E51"/>
                </a:solidFill>
              </a:rPr>
              <a:t>Pirtobrutinib</a:t>
            </a:r>
            <a:r>
              <a:rPr lang="en-US" sz="2400" kern="0" dirty="0">
                <a:solidFill>
                  <a:srgbClr val="002E51"/>
                </a:solidFill>
              </a:rPr>
              <a:t> – longer f/u previous </a:t>
            </a:r>
            <a:r>
              <a:rPr lang="en-US" sz="2400" kern="0" dirty="0" err="1">
                <a:solidFill>
                  <a:srgbClr val="002E51"/>
                </a:solidFill>
              </a:rPr>
              <a:t>cBTKi</a:t>
            </a:r>
            <a:r>
              <a:rPr lang="en-US" sz="2400" kern="0" dirty="0">
                <a:solidFill>
                  <a:srgbClr val="002E51"/>
                </a:solidFill>
              </a:rPr>
              <a:t>/BCL2i</a:t>
            </a:r>
          </a:p>
        </p:txBody>
      </p:sp>
    </p:spTree>
    <p:extLst>
      <p:ext uri="{BB962C8B-B14F-4D97-AF65-F5344CB8AC3E}">
        <p14:creationId xmlns:p14="http://schemas.microsoft.com/office/powerpoint/2010/main" val="268822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pPr algn="l"/>
            <a:r>
              <a:rPr lang="en-US" dirty="0">
                <a:solidFill>
                  <a:srgbClr val="002E51"/>
                </a:solidFill>
              </a:rPr>
              <a:t>Advisory: Gilead, Novartis, </a:t>
            </a:r>
            <a:r>
              <a:rPr lang="en-US" dirty="0" err="1">
                <a:solidFill>
                  <a:srgbClr val="002E51"/>
                </a:solidFill>
              </a:rPr>
              <a:t>Sobi</a:t>
            </a:r>
            <a:r>
              <a:rPr lang="en-US" dirty="0">
                <a:solidFill>
                  <a:srgbClr val="002E51"/>
                </a:solidFill>
              </a:rPr>
              <a:t>, </a:t>
            </a:r>
            <a:r>
              <a:rPr lang="en-US" dirty="0" err="1">
                <a:solidFill>
                  <a:srgbClr val="002E51"/>
                </a:solidFill>
              </a:rPr>
              <a:t>MorphoSys</a:t>
            </a:r>
            <a:r>
              <a:rPr lang="en-US" dirty="0">
                <a:solidFill>
                  <a:srgbClr val="002E51"/>
                </a:solidFill>
              </a:rPr>
              <a:t>, </a:t>
            </a:r>
            <a:r>
              <a:rPr lang="en-US" dirty="0" err="1">
                <a:solidFill>
                  <a:srgbClr val="002E51"/>
                </a:solidFill>
              </a:rPr>
              <a:t>Servier</a:t>
            </a:r>
            <a:endParaRPr lang="en-US" dirty="0">
              <a:solidFill>
                <a:srgbClr val="002E51"/>
              </a:solidFill>
            </a:endParaRPr>
          </a:p>
          <a:p>
            <a:pPr algn="l"/>
            <a:endParaRPr lang="en-US" dirty="0">
              <a:solidFill>
                <a:srgbClr val="002E51"/>
              </a:solidFill>
            </a:endParaRPr>
          </a:p>
          <a:p>
            <a:pPr algn="l"/>
            <a:r>
              <a:rPr lang="en-US" dirty="0">
                <a:solidFill>
                  <a:srgbClr val="002E51"/>
                </a:solidFill>
              </a:rPr>
              <a:t>Consulting: Novartis, </a:t>
            </a:r>
            <a:r>
              <a:rPr lang="en-US" dirty="0" err="1">
                <a:solidFill>
                  <a:srgbClr val="002E51"/>
                </a:solidFill>
              </a:rPr>
              <a:t>MorphoSys</a:t>
            </a:r>
            <a:r>
              <a:rPr lang="en-US" dirty="0">
                <a:solidFill>
                  <a:srgbClr val="002E51"/>
                </a:solidFill>
              </a:rPr>
              <a:t> </a:t>
            </a:r>
          </a:p>
        </p:txBody>
      </p:sp>
      <p:sp>
        <p:nvSpPr>
          <p:cNvPr id="4" name="Title 3"/>
          <p:cNvSpPr>
            <a:spLocks noGrp="1"/>
          </p:cNvSpPr>
          <p:nvPr>
            <p:ph type="title"/>
          </p:nvPr>
        </p:nvSpPr>
        <p:spPr>
          <a:xfrm>
            <a:off x="0" y="127465"/>
            <a:ext cx="9144000" cy="807256"/>
          </a:xfrm>
        </p:spPr>
        <p:txBody>
          <a:bodyPr/>
          <a:lstStyle/>
          <a:p>
            <a:r>
              <a:rPr lang="en-US" b="1" dirty="0"/>
              <a:t>Disclosures </a:t>
            </a:r>
          </a:p>
        </p:txBody>
      </p:sp>
    </p:spTree>
    <p:extLst>
      <p:ext uri="{BB962C8B-B14F-4D97-AF65-F5344CB8AC3E}">
        <p14:creationId xmlns:p14="http://schemas.microsoft.com/office/powerpoint/2010/main" val="124971267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31DC69-B5F8-AFD2-5B81-3E3AE320ADF3}"/>
              </a:ext>
            </a:extLst>
          </p:cNvPr>
          <p:cNvSpPr/>
          <p:nvPr/>
        </p:nvSpPr>
        <p:spPr>
          <a:xfrm>
            <a:off x="2951923" y="2495837"/>
            <a:ext cx="313082" cy="3021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07B1B0E6-143B-16A3-B378-712CAAC95096}"/>
              </a:ext>
            </a:extLst>
          </p:cNvPr>
          <p:cNvSpPr/>
          <p:nvPr/>
        </p:nvSpPr>
        <p:spPr>
          <a:xfrm>
            <a:off x="7031936" y="2734997"/>
            <a:ext cx="313082" cy="3021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2748E8ED-E0B9-1B85-F8B4-860CB8031BB0}"/>
              </a:ext>
            </a:extLst>
          </p:cNvPr>
          <p:cNvPicPr>
            <a:picLocks noChangeAspect="1"/>
          </p:cNvPicPr>
          <p:nvPr/>
        </p:nvPicPr>
        <p:blipFill rotWithShape="1">
          <a:blip r:embed="rId2"/>
          <a:srcRect l="10741" t="11829" r="10486" b="19751"/>
          <a:stretch/>
        </p:blipFill>
        <p:spPr>
          <a:xfrm>
            <a:off x="1048854" y="774524"/>
            <a:ext cx="7046292" cy="3442626"/>
          </a:xfrm>
          <a:prstGeom prst="rect">
            <a:avLst/>
          </a:prstGeom>
        </p:spPr>
      </p:pic>
      <p:sp>
        <p:nvSpPr>
          <p:cNvPr id="3" name="TextBox 2">
            <a:extLst>
              <a:ext uri="{FF2B5EF4-FFF2-40B4-BE49-F238E27FC236}">
                <a16:creationId xmlns:a16="http://schemas.microsoft.com/office/drawing/2014/main" id="{7275A757-5DD0-9B04-6138-1E11ED4D7F2E}"/>
              </a:ext>
            </a:extLst>
          </p:cNvPr>
          <p:cNvSpPr txBox="1"/>
          <p:nvPr/>
        </p:nvSpPr>
        <p:spPr>
          <a:xfrm>
            <a:off x="3369924" y="4673673"/>
            <a:ext cx="4119938" cy="276999"/>
          </a:xfrm>
          <a:prstGeom prst="rect">
            <a:avLst/>
          </a:prstGeom>
          <a:noFill/>
        </p:spPr>
        <p:txBody>
          <a:bodyPr wrap="square" rtlCol="0">
            <a:spAutoFit/>
          </a:bodyPr>
          <a:lstStyle/>
          <a:p>
            <a:pPr algn="ctr"/>
            <a:r>
              <a:rPr lang="en-US" sz="1200" dirty="0"/>
              <a:t>ASH 2023 </a:t>
            </a:r>
            <a:r>
              <a:rPr lang="en-US" sz="1200" dirty="0" err="1"/>
              <a:t>abstr</a:t>
            </a:r>
            <a:r>
              <a:rPr lang="en-US" sz="1200" dirty="0"/>
              <a:t> 325</a:t>
            </a:r>
          </a:p>
        </p:txBody>
      </p:sp>
      <p:sp>
        <p:nvSpPr>
          <p:cNvPr id="8" name="Title 7">
            <a:extLst>
              <a:ext uri="{FF2B5EF4-FFF2-40B4-BE49-F238E27FC236}">
                <a16:creationId xmlns:a16="http://schemas.microsoft.com/office/drawing/2014/main" id="{A830FA13-F244-5C5B-56D0-A9DDCE3EF5C9}"/>
              </a:ext>
            </a:extLst>
          </p:cNvPr>
          <p:cNvSpPr>
            <a:spLocks noGrp="1"/>
          </p:cNvSpPr>
          <p:nvPr>
            <p:ph type="title"/>
          </p:nvPr>
        </p:nvSpPr>
        <p:spPr/>
        <p:txBody>
          <a:bodyPr/>
          <a:lstStyle/>
          <a:p>
            <a:endParaRPr lang="en-US"/>
          </a:p>
        </p:txBody>
      </p:sp>
      <p:sp>
        <p:nvSpPr>
          <p:cNvPr id="9" name="Title 1">
            <a:extLst>
              <a:ext uri="{FF2B5EF4-FFF2-40B4-BE49-F238E27FC236}">
                <a16:creationId xmlns:a16="http://schemas.microsoft.com/office/drawing/2014/main" id="{D026CF0A-482C-055C-285B-176CA31788E5}"/>
              </a:ext>
            </a:extLst>
          </p:cNvPr>
          <p:cNvSpPr txBox="1">
            <a:spLocks/>
          </p:cNvSpPr>
          <p:nvPr/>
        </p:nvSpPr>
        <p:spPr>
          <a:xfrm>
            <a:off x="1" y="162812"/>
            <a:ext cx="9143999" cy="428781"/>
          </a:xfr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kern="0" dirty="0" err="1">
                <a:solidFill>
                  <a:srgbClr val="002E51"/>
                </a:solidFill>
              </a:rPr>
              <a:t>Pirtobrutinib</a:t>
            </a:r>
            <a:r>
              <a:rPr lang="en-US" sz="2400" kern="0" dirty="0">
                <a:solidFill>
                  <a:srgbClr val="002E51"/>
                </a:solidFill>
              </a:rPr>
              <a:t> – longer f/u previous </a:t>
            </a:r>
            <a:r>
              <a:rPr lang="en-US" sz="2400" kern="0" dirty="0" err="1">
                <a:solidFill>
                  <a:srgbClr val="002E51"/>
                </a:solidFill>
              </a:rPr>
              <a:t>cBTKi</a:t>
            </a:r>
            <a:r>
              <a:rPr lang="en-US" sz="2400" kern="0" dirty="0">
                <a:solidFill>
                  <a:srgbClr val="002E51"/>
                </a:solidFill>
              </a:rPr>
              <a:t>/BCL2i</a:t>
            </a:r>
          </a:p>
        </p:txBody>
      </p:sp>
    </p:spTree>
    <p:extLst>
      <p:ext uri="{BB962C8B-B14F-4D97-AF65-F5344CB8AC3E}">
        <p14:creationId xmlns:p14="http://schemas.microsoft.com/office/powerpoint/2010/main" val="134956067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31DC69-B5F8-AFD2-5B81-3E3AE320ADF3}"/>
              </a:ext>
            </a:extLst>
          </p:cNvPr>
          <p:cNvSpPr/>
          <p:nvPr/>
        </p:nvSpPr>
        <p:spPr>
          <a:xfrm>
            <a:off x="2951923" y="2495837"/>
            <a:ext cx="313082" cy="3021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07B1B0E6-143B-16A3-B378-712CAAC95096}"/>
              </a:ext>
            </a:extLst>
          </p:cNvPr>
          <p:cNvSpPr/>
          <p:nvPr/>
        </p:nvSpPr>
        <p:spPr>
          <a:xfrm>
            <a:off x="7031936" y="2734997"/>
            <a:ext cx="313082" cy="3021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57C19F0B-7239-4FE1-955F-E95AC05EC7FD}"/>
              </a:ext>
            </a:extLst>
          </p:cNvPr>
          <p:cNvPicPr>
            <a:picLocks noChangeAspect="1"/>
          </p:cNvPicPr>
          <p:nvPr/>
        </p:nvPicPr>
        <p:blipFill rotWithShape="1">
          <a:blip r:embed="rId2"/>
          <a:srcRect l="26271" t="13729" r="50071" b="55382"/>
          <a:stretch/>
        </p:blipFill>
        <p:spPr>
          <a:xfrm>
            <a:off x="333770" y="646743"/>
            <a:ext cx="4119938" cy="3457523"/>
          </a:xfrm>
          <a:prstGeom prst="rect">
            <a:avLst/>
          </a:prstGeom>
        </p:spPr>
      </p:pic>
      <p:pic>
        <p:nvPicPr>
          <p:cNvPr id="11" name="Picture 10">
            <a:extLst>
              <a:ext uri="{FF2B5EF4-FFF2-40B4-BE49-F238E27FC236}">
                <a16:creationId xmlns:a16="http://schemas.microsoft.com/office/drawing/2014/main" id="{11C9B362-5E78-D0BA-5095-13FFC690D87C}"/>
              </a:ext>
            </a:extLst>
          </p:cNvPr>
          <p:cNvPicPr>
            <a:picLocks noChangeAspect="1"/>
          </p:cNvPicPr>
          <p:nvPr/>
        </p:nvPicPr>
        <p:blipFill rotWithShape="1">
          <a:blip r:embed="rId3"/>
          <a:srcRect l="26271" t="44448" r="51607" b="39204"/>
          <a:stretch/>
        </p:blipFill>
        <p:spPr>
          <a:xfrm>
            <a:off x="4572000" y="1438199"/>
            <a:ext cx="4453706" cy="2115276"/>
          </a:xfrm>
          <a:prstGeom prst="rect">
            <a:avLst/>
          </a:prstGeom>
        </p:spPr>
      </p:pic>
      <p:sp>
        <p:nvSpPr>
          <p:cNvPr id="3" name="TextBox 2">
            <a:extLst>
              <a:ext uri="{FF2B5EF4-FFF2-40B4-BE49-F238E27FC236}">
                <a16:creationId xmlns:a16="http://schemas.microsoft.com/office/drawing/2014/main" id="{A0663467-E36A-357D-9E8A-615888E69162}"/>
              </a:ext>
            </a:extLst>
          </p:cNvPr>
          <p:cNvSpPr txBox="1"/>
          <p:nvPr/>
        </p:nvSpPr>
        <p:spPr>
          <a:xfrm>
            <a:off x="3369924" y="4673673"/>
            <a:ext cx="4119938" cy="276999"/>
          </a:xfrm>
          <a:prstGeom prst="rect">
            <a:avLst/>
          </a:prstGeom>
          <a:noFill/>
        </p:spPr>
        <p:txBody>
          <a:bodyPr wrap="square" rtlCol="0">
            <a:spAutoFit/>
          </a:bodyPr>
          <a:lstStyle/>
          <a:p>
            <a:pPr algn="ctr"/>
            <a:r>
              <a:rPr lang="en-US" sz="1200" dirty="0"/>
              <a:t>ASH 2023 </a:t>
            </a:r>
            <a:r>
              <a:rPr lang="en-US" sz="1200" dirty="0" err="1"/>
              <a:t>abstr</a:t>
            </a:r>
            <a:r>
              <a:rPr lang="en-US" sz="1200" dirty="0"/>
              <a:t> 1737</a:t>
            </a:r>
          </a:p>
        </p:txBody>
      </p:sp>
      <p:sp>
        <p:nvSpPr>
          <p:cNvPr id="8" name="Title 7">
            <a:extLst>
              <a:ext uri="{FF2B5EF4-FFF2-40B4-BE49-F238E27FC236}">
                <a16:creationId xmlns:a16="http://schemas.microsoft.com/office/drawing/2014/main" id="{C5F75EFA-C5EB-5412-376E-805C4B4A2712}"/>
              </a:ext>
            </a:extLst>
          </p:cNvPr>
          <p:cNvSpPr>
            <a:spLocks noGrp="1"/>
          </p:cNvSpPr>
          <p:nvPr>
            <p:ph type="title"/>
          </p:nvPr>
        </p:nvSpPr>
        <p:spPr/>
        <p:txBody>
          <a:bodyPr/>
          <a:lstStyle/>
          <a:p>
            <a:endParaRPr lang="en-US"/>
          </a:p>
        </p:txBody>
      </p:sp>
      <p:sp>
        <p:nvSpPr>
          <p:cNvPr id="9" name="Title 1">
            <a:extLst>
              <a:ext uri="{FF2B5EF4-FFF2-40B4-BE49-F238E27FC236}">
                <a16:creationId xmlns:a16="http://schemas.microsoft.com/office/drawing/2014/main" id="{3ED083D1-F763-AE3D-B3CE-4CC963128CA7}"/>
              </a:ext>
            </a:extLst>
          </p:cNvPr>
          <p:cNvSpPr txBox="1">
            <a:spLocks/>
          </p:cNvSpPr>
          <p:nvPr/>
        </p:nvSpPr>
        <p:spPr>
          <a:xfrm>
            <a:off x="1" y="162812"/>
            <a:ext cx="9143999" cy="428781"/>
          </a:xfr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kern="0" dirty="0" err="1">
                <a:solidFill>
                  <a:srgbClr val="002E51"/>
                </a:solidFill>
              </a:rPr>
              <a:t>Pirtobrutinib</a:t>
            </a:r>
            <a:r>
              <a:rPr lang="en-US" sz="2400" kern="0" dirty="0">
                <a:solidFill>
                  <a:srgbClr val="002E51"/>
                </a:solidFill>
              </a:rPr>
              <a:t> – RT</a:t>
            </a:r>
          </a:p>
        </p:txBody>
      </p:sp>
    </p:spTree>
    <p:extLst>
      <p:ext uri="{BB962C8B-B14F-4D97-AF65-F5344CB8AC3E}">
        <p14:creationId xmlns:p14="http://schemas.microsoft.com/office/powerpoint/2010/main" val="368946115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31DC69-B5F8-AFD2-5B81-3E3AE320ADF3}"/>
              </a:ext>
            </a:extLst>
          </p:cNvPr>
          <p:cNvSpPr/>
          <p:nvPr/>
        </p:nvSpPr>
        <p:spPr>
          <a:xfrm>
            <a:off x="2951923" y="2495837"/>
            <a:ext cx="313082" cy="3021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07B1B0E6-143B-16A3-B378-712CAAC95096}"/>
              </a:ext>
            </a:extLst>
          </p:cNvPr>
          <p:cNvSpPr/>
          <p:nvPr/>
        </p:nvSpPr>
        <p:spPr>
          <a:xfrm>
            <a:off x="7031936" y="2734997"/>
            <a:ext cx="313082" cy="3021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8984DEB9-19B9-6429-1EBC-079A8A3FEF83}"/>
              </a:ext>
            </a:extLst>
          </p:cNvPr>
          <p:cNvPicPr>
            <a:picLocks noChangeAspect="1"/>
          </p:cNvPicPr>
          <p:nvPr/>
        </p:nvPicPr>
        <p:blipFill rotWithShape="1">
          <a:blip r:embed="rId3"/>
          <a:srcRect l="26101" t="62556" r="50242" b="10613"/>
          <a:stretch/>
        </p:blipFill>
        <p:spPr>
          <a:xfrm>
            <a:off x="264989" y="704738"/>
            <a:ext cx="4534628" cy="3305506"/>
          </a:xfrm>
          <a:prstGeom prst="rect">
            <a:avLst/>
          </a:prstGeom>
        </p:spPr>
      </p:pic>
      <p:pic>
        <p:nvPicPr>
          <p:cNvPr id="9" name="Picture 8">
            <a:extLst>
              <a:ext uri="{FF2B5EF4-FFF2-40B4-BE49-F238E27FC236}">
                <a16:creationId xmlns:a16="http://schemas.microsoft.com/office/drawing/2014/main" id="{AE364B88-EDA2-3318-D3BB-4E4E9776A2BA}"/>
              </a:ext>
            </a:extLst>
          </p:cNvPr>
          <p:cNvPicPr>
            <a:picLocks noChangeAspect="1"/>
          </p:cNvPicPr>
          <p:nvPr/>
        </p:nvPicPr>
        <p:blipFill rotWithShape="1">
          <a:blip r:embed="rId4"/>
          <a:srcRect l="50099" t="64529" r="24709" b="2385"/>
          <a:stretch/>
        </p:blipFill>
        <p:spPr>
          <a:xfrm>
            <a:off x="4866399" y="821384"/>
            <a:ext cx="3967173" cy="3348905"/>
          </a:xfrm>
          <a:prstGeom prst="rect">
            <a:avLst/>
          </a:prstGeom>
        </p:spPr>
      </p:pic>
      <p:sp>
        <p:nvSpPr>
          <p:cNvPr id="3" name="TextBox 2">
            <a:extLst>
              <a:ext uri="{FF2B5EF4-FFF2-40B4-BE49-F238E27FC236}">
                <a16:creationId xmlns:a16="http://schemas.microsoft.com/office/drawing/2014/main" id="{934C2AA3-6542-2C19-FE8F-860E6945DA78}"/>
              </a:ext>
            </a:extLst>
          </p:cNvPr>
          <p:cNvSpPr txBox="1"/>
          <p:nvPr/>
        </p:nvSpPr>
        <p:spPr>
          <a:xfrm>
            <a:off x="3369924" y="4673673"/>
            <a:ext cx="4119938" cy="276999"/>
          </a:xfrm>
          <a:prstGeom prst="rect">
            <a:avLst/>
          </a:prstGeom>
          <a:noFill/>
        </p:spPr>
        <p:txBody>
          <a:bodyPr wrap="square" rtlCol="0">
            <a:spAutoFit/>
          </a:bodyPr>
          <a:lstStyle/>
          <a:p>
            <a:pPr algn="ctr"/>
            <a:r>
              <a:rPr lang="en-US" sz="1200" dirty="0"/>
              <a:t>ASH 2023 </a:t>
            </a:r>
            <a:r>
              <a:rPr lang="en-US" sz="1200" dirty="0" err="1"/>
              <a:t>abstr</a:t>
            </a:r>
            <a:r>
              <a:rPr lang="en-US" sz="1200" dirty="0"/>
              <a:t> 1737</a:t>
            </a:r>
          </a:p>
        </p:txBody>
      </p:sp>
      <p:sp>
        <p:nvSpPr>
          <p:cNvPr id="5" name="Title 4">
            <a:extLst>
              <a:ext uri="{FF2B5EF4-FFF2-40B4-BE49-F238E27FC236}">
                <a16:creationId xmlns:a16="http://schemas.microsoft.com/office/drawing/2014/main" id="{72A54493-34C8-390D-7760-32D5A9FAC07E}"/>
              </a:ext>
            </a:extLst>
          </p:cNvPr>
          <p:cNvSpPr>
            <a:spLocks noGrp="1"/>
          </p:cNvSpPr>
          <p:nvPr>
            <p:ph type="title"/>
          </p:nvPr>
        </p:nvSpPr>
        <p:spPr/>
        <p:txBody>
          <a:bodyPr/>
          <a:lstStyle/>
          <a:p>
            <a:endParaRPr lang="en-US"/>
          </a:p>
        </p:txBody>
      </p:sp>
      <p:sp>
        <p:nvSpPr>
          <p:cNvPr id="10" name="Title 1">
            <a:extLst>
              <a:ext uri="{FF2B5EF4-FFF2-40B4-BE49-F238E27FC236}">
                <a16:creationId xmlns:a16="http://schemas.microsoft.com/office/drawing/2014/main" id="{45FBD258-7E8E-5A32-2603-2B21D59127D9}"/>
              </a:ext>
            </a:extLst>
          </p:cNvPr>
          <p:cNvSpPr txBox="1">
            <a:spLocks/>
          </p:cNvSpPr>
          <p:nvPr/>
        </p:nvSpPr>
        <p:spPr>
          <a:xfrm>
            <a:off x="1" y="162812"/>
            <a:ext cx="9143999" cy="428781"/>
          </a:xfr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kern="0" dirty="0" err="1">
                <a:solidFill>
                  <a:srgbClr val="002E51"/>
                </a:solidFill>
              </a:rPr>
              <a:t>Pirtobrutinib</a:t>
            </a:r>
            <a:r>
              <a:rPr lang="en-US" sz="2400" kern="0" dirty="0">
                <a:solidFill>
                  <a:srgbClr val="002E51"/>
                </a:solidFill>
              </a:rPr>
              <a:t> – RT</a:t>
            </a:r>
          </a:p>
        </p:txBody>
      </p:sp>
    </p:spTree>
    <p:extLst>
      <p:ext uri="{BB962C8B-B14F-4D97-AF65-F5344CB8AC3E}">
        <p14:creationId xmlns:p14="http://schemas.microsoft.com/office/powerpoint/2010/main" val="327346382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31DC69-B5F8-AFD2-5B81-3E3AE320ADF3}"/>
              </a:ext>
            </a:extLst>
          </p:cNvPr>
          <p:cNvSpPr/>
          <p:nvPr/>
        </p:nvSpPr>
        <p:spPr>
          <a:xfrm>
            <a:off x="2951923" y="2495837"/>
            <a:ext cx="313082" cy="3021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07B1B0E6-143B-16A3-B378-712CAAC95096}"/>
              </a:ext>
            </a:extLst>
          </p:cNvPr>
          <p:cNvSpPr/>
          <p:nvPr/>
        </p:nvSpPr>
        <p:spPr>
          <a:xfrm>
            <a:off x="7031936" y="2734997"/>
            <a:ext cx="313082" cy="3021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8984DEB9-19B9-6429-1EBC-079A8A3FEF83}"/>
              </a:ext>
            </a:extLst>
          </p:cNvPr>
          <p:cNvPicPr>
            <a:picLocks noChangeAspect="1"/>
          </p:cNvPicPr>
          <p:nvPr/>
        </p:nvPicPr>
        <p:blipFill rotWithShape="1">
          <a:blip r:embed="rId2"/>
          <a:srcRect l="26101" t="62556" r="50242" b="10613"/>
          <a:stretch/>
        </p:blipFill>
        <p:spPr>
          <a:xfrm>
            <a:off x="348997" y="754120"/>
            <a:ext cx="4778712" cy="3483431"/>
          </a:xfrm>
          <a:prstGeom prst="rect">
            <a:avLst/>
          </a:prstGeom>
        </p:spPr>
      </p:pic>
      <p:pic>
        <p:nvPicPr>
          <p:cNvPr id="10" name="Picture 9">
            <a:extLst>
              <a:ext uri="{FF2B5EF4-FFF2-40B4-BE49-F238E27FC236}">
                <a16:creationId xmlns:a16="http://schemas.microsoft.com/office/drawing/2014/main" id="{85800105-18DC-A48C-7F1C-62100BEE5ED3}"/>
              </a:ext>
            </a:extLst>
          </p:cNvPr>
          <p:cNvPicPr>
            <a:picLocks noChangeAspect="1"/>
          </p:cNvPicPr>
          <p:nvPr/>
        </p:nvPicPr>
        <p:blipFill rotWithShape="1">
          <a:blip r:embed="rId3"/>
          <a:srcRect l="75930" t="13795" r="1960" b="65765"/>
          <a:stretch/>
        </p:blipFill>
        <p:spPr>
          <a:xfrm>
            <a:off x="5127709" y="1346592"/>
            <a:ext cx="3868160" cy="2298489"/>
          </a:xfrm>
          <a:prstGeom prst="rect">
            <a:avLst/>
          </a:prstGeom>
        </p:spPr>
      </p:pic>
      <p:sp>
        <p:nvSpPr>
          <p:cNvPr id="3" name="TextBox 2">
            <a:extLst>
              <a:ext uri="{FF2B5EF4-FFF2-40B4-BE49-F238E27FC236}">
                <a16:creationId xmlns:a16="http://schemas.microsoft.com/office/drawing/2014/main" id="{3C8E1EB4-36E1-B843-935F-C438C989DA04}"/>
              </a:ext>
            </a:extLst>
          </p:cNvPr>
          <p:cNvSpPr txBox="1"/>
          <p:nvPr/>
        </p:nvSpPr>
        <p:spPr>
          <a:xfrm>
            <a:off x="3369924" y="4673673"/>
            <a:ext cx="4119938" cy="276999"/>
          </a:xfrm>
          <a:prstGeom prst="rect">
            <a:avLst/>
          </a:prstGeom>
          <a:noFill/>
        </p:spPr>
        <p:txBody>
          <a:bodyPr wrap="square" rtlCol="0">
            <a:spAutoFit/>
          </a:bodyPr>
          <a:lstStyle/>
          <a:p>
            <a:pPr algn="ctr"/>
            <a:r>
              <a:rPr lang="en-US" sz="1200" dirty="0"/>
              <a:t>ASH 2023 </a:t>
            </a:r>
            <a:r>
              <a:rPr lang="en-US" sz="1200" dirty="0" err="1"/>
              <a:t>abstr</a:t>
            </a:r>
            <a:r>
              <a:rPr lang="en-US" sz="1200" dirty="0"/>
              <a:t> 1737</a:t>
            </a:r>
          </a:p>
        </p:txBody>
      </p:sp>
      <p:sp>
        <p:nvSpPr>
          <p:cNvPr id="5" name="Title 4">
            <a:extLst>
              <a:ext uri="{FF2B5EF4-FFF2-40B4-BE49-F238E27FC236}">
                <a16:creationId xmlns:a16="http://schemas.microsoft.com/office/drawing/2014/main" id="{1815DD87-5FF2-D5F6-7A92-BA92CE18F900}"/>
              </a:ext>
            </a:extLst>
          </p:cNvPr>
          <p:cNvSpPr>
            <a:spLocks noGrp="1"/>
          </p:cNvSpPr>
          <p:nvPr>
            <p:ph type="title"/>
          </p:nvPr>
        </p:nvSpPr>
        <p:spPr/>
        <p:txBody>
          <a:bodyPr/>
          <a:lstStyle/>
          <a:p>
            <a:endParaRPr lang="en-US"/>
          </a:p>
        </p:txBody>
      </p:sp>
      <p:sp>
        <p:nvSpPr>
          <p:cNvPr id="9" name="Title 1">
            <a:extLst>
              <a:ext uri="{FF2B5EF4-FFF2-40B4-BE49-F238E27FC236}">
                <a16:creationId xmlns:a16="http://schemas.microsoft.com/office/drawing/2014/main" id="{4786A8E2-A8AA-24E9-0C0B-C0608BB3029B}"/>
              </a:ext>
            </a:extLst>
          </p:cNvPr>
          <p:cNvSpPr txBox="1">
            <a:spLocks/>
          </p:cNvSpPr>
          <p:nvPr/>
        </p:nvSpPr>
        <p:spPr>
          <a:xfrm>
            <a:off x="1" y="162812"/>
            <a:ext cx="9143999" cy="428781"/>
          </a:xfr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kern="0" dirty="0" err="1">
                <a:solidFill>
                  <a:srgbClr val="002E51"/>
                </a:solidFill>
              </a:rPr>
              <a:t>Pirtobrutinib</a:t>
            </a:r>
            <a:r>
              <a:rPr lang="en-US" sz="2400" kern="0" dirty="0">
                <a:solidFill>
                  <a:srgbClr val="002E51"/>
                </a:solidFill>
              </a:rPr>
              <a:t> – RT</a:t>
            </a:r>
          </a:p>
        </p:txBody>
      </p:sp>
    </p:spTree>
    <p:extLst>
      <p:ext uri="{BB962C8B-B14F-4D97-AF65-F5344CB8AC3E}">
        <p14:creationId xmlns:p14="http://schemas.microsoft.com/office/powerpoint/2010/main" val="241163511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31DC69-B5F8-AFD2-5B81-3E3AE320ADF3}"/>
              </a:ext>
            </a:extLst>
          </p:cNvPr>
          <p:cNvSpPr/>
          <p:nvPr/>
        </p:nvSpPr>
        <p:spPr>
          <a:xfrm>
            <a:off x="2951923" y="2495837"/>
            <a:ext cx="313082" cy="3021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07B1B0E6-143B-16A3-B378-712CAAC95096}"/>
              </a:ext>
            </a:extLst>
          </p:cNvPr>
          <p:cNvSpPr/>
          <p:nvPr/>
        </p:nvSpPr>
        <p:spPr>
          <a:xfrm>
            <a:off x="7031936" y="2734997"/>
            <a:ext cx="313082" cy="3021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Box 2">
            <a:extLst>
              <a:ext uri="{FF2B5EF4-FFF2-40B4-BE49-F238E27FC236}">
                <a16:creationId xmlns:a16="http://schemas.microsoft.com/office/drawing/2014/main" id="{3C8E1EB4-36E1-B843-935F-C438C989DA04}"/>
              </a:ext>
            </a:extLst>
          </p:cNvPr>
          <p:cNvSpPr txBox="1"/>
          <p:nvPr/>
        </p:nvSpPr>
        <p:spPr>
          <a:xfrm>
            <a:off x="3369924" y="4673673"/>
            <a:ext cx="4119938" cy="276999"/>
          </a:xfrm>
          <a:prstGeom prst="rect">
            <a:avLst/>
          </a:prstGeom>
          <a:noFill/>
        </p:spPr>
        <p:txBody>
          <a:bodyPr wrap="square" rtlCol="0">
            <a:spAutoFit/>
          </a:bodyPr>
          <a:lstStyle/>
          <a:p>
            <a:pPr algn="ctr"/>
            <a:r>
              <a:rPr lang="en-US" sz="1200" dirty="0"/>
              <a:t>ASH 2023 </a:t>
            </a:r>
            <a:r>
              <a:rPr lang="en-US" sz="1200" dirty="0" err="1"/>
              <a:t>abstr</a:t>
            </a:r>
            <a:r>
              <a:rPr lang="en-US" sz="1200" dirty="0"/>
              <a:t> 4473</a:t>
            </a:r>
          </a:p>
        </p:txBody>
      </p:sp>
      <p:sp>
        <p:nvSpPr>
          <p:cNvPr id="5" name="Title 4">
            <a:extLst>
              <a:ext uri="{FF2B5EF4-FFF2-40B4-BE49-F238E27FC236}">
                <a16:creationId xmlns:a16="http://schemas.microsoft.com/office/drawing/2014/main" id="{1815DD87-5FF2-D5F6-7A92-BA92CE18F900}"/>
              </a:ext>
            </a:extLst>
          </p:cNvPr>
          <p:cNvSpPr>
            <a:spLocks noGrp="1"/>
          </p:cNvSpPr>
          <p:nvPr>
            <p:ph type="title"/>
          </p:nvPr>
        </p:nvSpPr>
        <p:spPr/>
        <p:txBody>
          <a:bodyPr/>
          <a:lstStyle/>
          <a:p>
            <a:endParaRPr lang="en-US"/>
          </a:p>
        </p:txBody>
      </p:sp>
      <p:sp>
        <p:nvSpPr>
          <p:cNvPr id="9" name="Title 1">
            <a:extLst>
              <a:ext uri="{FF2B5EF4-FFF2-40B4-BE49-F238E27FC236}">
                <a16:creationId xmlns:a16="http://schemas.microsoft.com/office/drawing/2014/main" id="{4786A8E2-A8AA-24E9-0C0B-C0608BB3029B}"/>
              </a:ext>
            </a:extLst>
          </p:cNvPr>
          <p:cNvSpPr txBox="1">
            <a:spLocks/>
          </p:cNvSpPr>
          <p:nvPr/>
        </p:nvSpPr>
        <p:spPr>
          <a:xfrm>
            <a:off x="1" y="162812"/>
            <a:ext cx="9143999" cy="428781"/>
          </a:xfr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kern="0" dirty="0">
                <a:solidFill>
                  <a:srgbClr val="002E51"/>
                </a:solidFill>
              </a:rPr>
              <a:t>BTK degrader – NX-5948</a:t>
            </a:r>
          </a:p>
        </p:txBody>
      </p:sp>
      <p:pic>
        <p:nvPicPr>
          <p:cNvPr id="4" name="Picture 3" descr="A diagram of a cell cycle&#10;&#10;Description automatically generated">
            <a:extLst>
              <a:ext uri="{FF2B5EF4-FFF2-40B4-BE49-F238E27FC236}">
                <a16:creationId xmlns:a16="http://schemas.microsoft.com/office/drawing/2014/main" id="{9650928E-9105-27D4-AC78-32BCF8CBAAAA}"/>
              </a:ext>
            </a:extLst>
          </p:cNvPr>
          <p:cNvPicPr>
            <a:picLocks noChangeAspect="1"/>
          </p:cNvPicPr>
          <p:nvPr/>
        </p:nvPicPr>
        <p:blipFill rotWithShape="1">
          <a:blip r:embed="rId2"/>
          <a:srcRect l="17573" t="25418" r="18080"/>
          <a:stretch/>
        </p:blipFill>
        <p:spPr>
          <a:xfrm>
            <a:off x="714418" y="1174237"/>
            <a:ext cx="3914454" cy="2557435"/>
          </a:xfrm>
          <a:prstGeom prst="rect">
            <a:avLst/>
          </a:prstGeom>
        </p:spPr>
      </p:pic>
      <p:pic>
        <p:nvPicPr>
          <p:cNvPr id="11" name="Picture 10">
            <a:extLst>
              <a:ext uri="{FF2B5EF4-FFF2-40B4-BE49-F238E27FC236}">
                <a16:creationId xmlns:a16="http://schemas.microsoft.com/office/drawing/2014/main" id="{12801219-6D46-5388-3518-E912AA93CC3C}"/>
              </a:ext>
            </a:extLst>
          </p:cNvPr>
          <p:cNvPicPr>
            <a:picLocks noChangeAspect="1"/>
          </p:cNvPicPr>
          <p:nvPr/>
        </p:nvPicPr>
        <p:blipFill rotWithShape="1">
          <a:blip r:embed="rId3"/>
          <a:srcRect l="7387" t="14469" r="40315" b="15384"/>
          <a:stretch/>
        </p:blipFill>
        <p:spPr>
          <a:xfrm>
            <a:off x="5429893" y="647272"/>
            <a:ext cx="2080517" cy="3611367"/>
          </a:xfrm>
          <a:prstGeom prst="rect">
            <a:avLst/>
          </a:prstGeom>
        </p:spPr>
      </p:pic>
    </p:spTree>
    <p:extLst>
      <p:ext uri="{BB962C8B-B14F-4D97-AF65-F5344CB8AC3E}">
        <p14:creationId xmlns:p14="http://schemas.microsoft.com/office/powerpoint/2010/main" val="201538789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31DC69-B5F8-AFD2-5B81-3E3AE320ADF3}"/>
              </a:ext>
            </a:extLst>
          </p:cNvPr>
          <p:cNvSpPr/>
          <p:nvPr/>
        </p:nvSpPr>
        <p:spPr>
          <a:xfrm>
            <a:off x="2951923" y="2495837"/>
            <a:ext cx="313082" cy="3021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07B1B0E6-143B-16A3-B378-712CAAC95096}"/>
              </a:ext>
            </a:extLst>
          </p:cNvPr>
          <p:cNvSpPr/>
          <p:nvPr/>
        </p:nvSpPr>
        <p:spPr>
          <a:xfrm>
            <a:off x="7031936" y="2734997"/>
            <a:ext cx="313082" cy="3021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Box 2">
            <a:extLst>
              <a:ext uri="{FF2B5EF4-FFF2-40B4-BE49-F238E27FC236}">
                <a16:creationId xmlns:a16="http://schemas.microsoft.com/office/drawing/2014/main" id="{3C8E1EB4-36E1-B843-935F-C438C989DA04}"/>
              </a:ext>
            </a:extLst>
          </p:cNvPr>
          <p:cNvSpPr txBox="1"/>
          <p:nvPr/>
        </p:nvSpPr>
        <p:spPr>
          <a:xfrm>
            <a:off x="3369924" y="4673673"/>
            <a:ext cx="4119938" cy="276999"/>
          </a:xfrm>
          <a:prstGeom prst="rect">
            <a:avLst/>
          </a:prstGeom>
          <a:noFill/>
        </p:spPr>
        <p:txBody>
          <a:bodyPr wrap="square" rtlCol="0">
            <a:spAutoFit/>
          </a:bodyPr>
          <a:lstStyle/>
          <a:p>
            <a:pPr algn="ctr"/>
            <a:r>
              <a:rPr lang="en-US" sz="1200" dirty="0"/>
              <a:t>ASH 2023 </a:t>
            </a:r>
            <a:r>
              <a:rPr lang="en-US" sz="1200" dirty="0" err="1"/>
              <a:t>abstr</a:t>
            </a:r>
            <a:r>
              <a:rPr lang="en-US" sz="1200" dirty="0"/>
              <a:t> 330</a:t>
            </a:r>
          </a:p>
        </p:txBody>
      </p:sp>
      <p:sp>
        <p:nvSpPr>
          <p:cNvPr id="5" name="Title 4">
            <a:extLst>
              <a:ext uri="{FF2B5EF4-FFF2-40B4-BE49-F238E27FC236}">
                <a16:creationId xmlns:a16="http://schemas.microsoft.com/office/drawing/2014/main" id="{1815DD87-5FF2-D5F6-7A92-BA92CE18F900}"/>
              </a:ext>
            </a:extLst>
          </p:cNvPr>
          <p:cNvSpPr>
            <a:spLocks noGrp="1"/>
          </p:cNvSpPr>
          <p:nvPr>
            <p:ph type="title"/>
          </p:nvPr>
        </p:nvSpPr>
        <p:spPr/>
        <p:txBody>
          <a:bodyPr/>
          <a:lstStyle/>
          <a:p>
            <a:endParaRPr lang="en-US"/>
          </a:p>
        </p:txBody>
      </p:sp>
      <p:sp>
        <p:nvSpPr>
          <p:cNvPr id="9" name="Title 1">
            <a:extLst>
              <a:ext uri="{FF2B5EF4-FFF2-40B4-BE49-F238E27FC236}">
                <a16:creationId xmlns:a16="http://schemas.microsoft.com/office/drawing/2014/main" id="{4786A8E2-A8AA-24E9-0C0B-C0608BB3029B}"/>
              </a:ext>
            </a:extLst>
          </p:cNvPr>
          <p:cNvSpPr txBox="1">
            <a:spLocks/>
          </p:cNvSpPr>
          <p:nvPr/>
        </p:nvSpPr>
        <p:spPr>
          <a:xfrm>
            <a:off x="1" y="162812"/>
            <a:ext cx="9143999" cy="428781"/>
          </a:xfr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kern="0" dirty="0">
                <a:solidFill>
                  <a:srgbClr val="002E51"/>
                </a:solidFill>
              </a:rPr>
              <a:t>CAR-T cell therapy – </a:t>
            </a:r>
            <a:r>
              <a:rPr lang="en-US" sz="2400" kern="0" dirty="0" err="1">
                <a:solidFill>
                  <a:srgbClr val="002E51"/>
                </a:solidFill>
              </a:rPr>
              <a:t>Liso-cel</a:t>
            </a:r>
            <a:endParaRPr lang="en-US" sz="2400" kern="0" dirty="0">
              <a:solidFill>
                <a:srgbClr val="002E51"/>
              </a:solidFill>
            </a:endParaRPr>
          </a:p>
        </p:txBody>
      </p:sp>
      <p:pic>
        <p:nvPicPr>
          <p:cNvPr id="8" name="Picture 7" descr="A diagram of a patient's flow&#10;&#10;Description automatically generated">
            <a:extLst>
              <a:ext uri="{FF2B5EF4-FFF2-40B4-BE49-F238E27FC236}">
                <a16:creationId xmlns:a16="http://schemas.microsoft.com/office/drawing/2014/main" id="{A832F6F6-6C04-D255-2228-A40F05B37C21}"/>
              </a:ext>
            </a:extLst>
          </p:cNvPr>
          <p:cNvPicPr>
            <a:picLocks noChangeAspect="1"/>
          </p:cNvPicPr>
          <p:nvPr/>
        </p:nvPicPr>
        <p:blipFill>
          <a:blip r:embed="rId2"/>
          <a:stretch>
            <a:fillRect/>
          </a:stretch>
        </p:blipFill>
        <p:spPr>
          <a:xfrm>
            <a:off x="1524000" y="859631"/>
            <a:ext cx="6096000" cy="3429000"/>
          </a:xfrm>
          <a:prstGeom prst="rect">
            <a:avLst/>
          </a:prstGeom>
        </p:spPr>
      </p:pic>
    </p:spTree>
    <p:extLst>
      <p:ext uri="{BB962C8B-B14F-4D97-AF65-F5344CB8AC3E}">
        <p14:creationId xmlns:p14="http://schemas.microsoft.com/office/powerpoint/2010/main" val="360400338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medical report&#10;&#10;Description automatically generated">
            <a:extLst>
              <a:ext uri="{FF2B5EF4-FFF2-40B4-BE49-F238E27FC236}">
                <a16:creationId xmlns:a16="http://schemas.microsoft.com/office/drawing/2014/main" id="{ECB76DE0-8A8D-C921-E0A4-7643F935D98E}"/>
              </a:ext>
            </a:extLst>
          </p:cNvPr>
          <p:cNvPicPr>
            <a:picLocks noChangeAspect="1"/>
          </p:cNvPicPr>
          <p:nvPr/>
        </p:nvPicPr>
        <p:blipFill>
          <a:blip r:embed="rId2"/>
          <a:stretch>
            <a:fillRect/>
          </a:stretch>
        </p:blipFill>
        <p:spPr>
          <a:xfrm>
            <a:off x="1524000" y="859631"/>
            <a:ext cx="6096000" cy="3429000"/>
          </a:xfrm>
          <a:prstGeom prst="rect">
            <a:avLst/>
          </a:prstGeom>
        </p:spPr>
      </p:pic>
      <p:sp>
        <p:nvSpPr>
          <p:cNvPr id="7" name="Rectangle 6">
            <a:extLst>
              <a:ext uri="{FF2B5EF4-FFF2-40B4-BE49-F238E27FC236}">
                <a16:creationId xmlns:a16="http://schemas.microsoft.com/office/drawing/2014/main" id="{07B1B0E6-143B-16A3-B378-712CAAC95096}"/>
              </a:ext>
            </a:extLst>
          </p:cNvPr>
          <p:cNvSpPr/>
          <p:nvPr/>
        </p:nvSpPr>
        <p:spPr>
          <a:xfrm>
            <a:off x="7031936" y="2734997"/>
            <a:ext cx="313082" cy="3021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Box 2">
            <a:extLst>
              <a:ext uri="{FF2B5EF4-FFF2-40B4-BE49-F238E27FC236}">
                <a16:creationId xmlns:a16="http://schemas.microsoft.com/office/drawing/2014/main" id="{3C8E1EB4-36E1-B843-935F-C438C989DA04}"/>
              </a:ext>
            </a:extLst>
          </p:cNvPr>
          <p:cNvSpPr txBox="1"/>
          <p:nvPr/>
        </p:nvSpPr>
        <p:spPr>
          <a:xfrm>
            <a:off x="3369924" y="4673673"/>
            <a:ext cx="4119938" cy="276999"/>
          </a:xfrm>
          <a:prstGeom prst="rect">
            <a:avLst/>
          </a:prstGeom>
          <a:noFill/>
        </p:spPr>
        <p:txBody>
          <a:bodyPr wrap="square" rtlCol="0">
            <a:spAutoFit/>
          </a:bodyPr>
          <a:lstStyle/>
          <a:p>
            <a:pPr algn="ctr"/>
            <a:r>
              <a:rPr lang="en-US" sz="1200" dirty="0"/>
              <a:t>ASH 2023 </a:t>
            </a:r>
            <a:r>
              <a:rPr lang="en-US" sz="1200" dirty="0" err="1"/>
              <a:t>abstr</a:t>
            </a:r>
            <a:r>
              <a:rPr lang="en-US" sz="1200" dirty="0"/>
              <a:t> 330</a:t>
            </a:r>
          </a:p>
        </p:txBody>
      </p:sp>
      <p:sp>
        <p:nvSpPr>
          <p:cNvPr id="5" name="Title 4">
            <a:extLst>
              <a:ext uri="{FF2B5EF4-FFF2-40B4-BE49-F238E27FC236}">
                <a16:creationId xmlns:a16="http://schemas.microsoft.com/office/drawing/2014/main" id="{1815DD87-5FF2-D5F6-7A92-BA92CE18F900}"/>
              </a:ext>
            </a:extLst>
          </p:cNvPr>
          <p:cNvSpPr>
            <a:spLocks noGrp="1"/>
          </p:cNvSpPr>
          <p:nvPr>
            <p:ph type="title"/>
          </p:nvPr>
        </p:nvSpPr>
        <p:spPr/>
        <p:txBody>
          <a:bodyPr/>
          <a:lstStyle/>
          <a:p>
            <a:endParaRPr lang="en-US"/>
          </a:p>
        </p:txBody>
      </p:sp>
      <p:sp>
        <p:nvSpPr>
          <p:cNvPr id="9" name="Title 1">
            <a:extLst>
              <a:ext uri="{FF2B5EF4-FFF2-40B4-BE49-F238E27FC236}">
                <a16:creationId xmlns:a16="http://schemas.microsoft.com/office/drawing/2014/main" id="{4786A8E2-A8AA-24E9-0C0B-C0608BB3029B}"/>
              </a:ext>
            </a:extLst>
          </p:cNvPr>
          <p:cNvSpPr txBox="1">
            <a:spLocks/>
          </p:cNvSpPr>
          <p:nvPr/>
        </p:nvSpPr>
        <p:spPr>
          <a:xfrm>
            <a:off x="1" y="162812"/>
            <a:ext cx="9143999" cy="428781"/>
          </a:xfr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kern="0" dirty="0">
                <a:solidFill>
                  <a:srgbClr val="002E51"/>
                </a:solidFill>
              </a:rPr>
              <a:t>CAR-T cell therapy – </a:t>
            </a:r>
            <a:r>
              <a:rPr lang="en-US" sz="2400" kern="0" dirty="0" err="1">
                <a:solidFill>
                  <a:srgbClr val="002E51"/>
                </a:solidFill>
              </a:rPr>
              <a:t>Liso-cel</a:t>
            </a:r>
            <a:endParaRPr lang="en-US" sz="2400" kern="0" dirty="0">
              <a:solidFill>
                <a:srgbClr val="002E51"/>
              </a:solidFill>
            </a:endParaRPr>
          </a:p>
        </p:txBody>
      </p:sp>
    </p:spTree>
    <p:extLst>
      <p:ext uri="{BB962C8B-B14F-4D97-AF65-F5344CB8AC3E}">
        <p14:creationId xmlns:p14="http://schemas.microsoft.com/office/powerpoint/2010/main" val="378605686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aph of a patient's survival&#10;&#10;Description automatically generated with medium confidence">
            <a:extLst>
              <a:ext uri="{FF2B5EF4-FFF2-40B4-BE49-F238E27FC236}">
                <a16:creationId xmlns:a16="http://schemas.microsoft.com/office/drawing/2014/main" id="{54075845-0B5C-ED7F-DC4C-A1016871E91C}"/>
              </a:ext>
            </a:extLst>
          </p:cNvPr>
          <p:cNvPicPr>
            <a:picLocks noChangeAspect="1"/>
          </p:cNvPicPr>
          <p:nvPr/>
        </p:nvPicPr>
        <p:blipFill>
          <a:blip r:embed="rId2"/>
          <a:stretch>
            <a:fillRect/>
          </a:stretch>
        </p:blipFill>
        <p:spPr>
          <a:xfrm>
            <a:off x="1524000" y="859631"/>
            <a:ext cx="6096000" cy="3429000"/>
          </a:xfrm>
          <a:prstGeom prst="rect">
            <a:avLst/>
          </a:prstGeom>
        </p:spPr>
      </p:pic>
      <p:sp>
        <p:nvSpPr>
          <p:cNvPr id="7" name="Rectangle 6">
            <a:extLst>
              <a:ext uri="{FF2B5EF4-FFF2-40B4-BE49-F238E27FC236}">
                <a16:creationId xmlns:a16="http://schemas.microsoft.com/office/drawing/2014/main" id="{07B1B0E6-143B-16A3-B378-712CAAC95096}"/>
              </a:ext>
            </a:extLst>
          </p:cNvPr>
          <p:cNvSpPr/>
          <p:nvPr/>
        </p:nvSpPr>
        <p:spPr>
          <a:xfrm>
            <a:off x="7031936" y="2734997"/>
            <a:ext cx="313082" cy="3021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Box 2">
            <a:extLst>
              <a:ext uri="{FF2B5EF4-FFF2-40B4-BE49-F238E27FC236}">
                <a16:creationId xmlns:a16="http://schemas.microsoft.com/office/drawing/2014/main" id="{3C8E1EB4-36E1-B843-935F-C438C989DA04}"/>
              </a:ext>
            </a:extLst>
          </p:cNvPr>
          <p:cNvSpPr txBox="1"/>
          <p:nvPr/>
        </p:nvSpPr>
        <p:spPr>
          <a:xfrm>
            <a:off x="3369924" y="4673673"/>
            <a:ext cx="4119938" cy="276999"/>
          </a:xfrm>
          <a:prstGeom prst="rect">
            <a:avLst/>
          </a:prstGeom>
          <a:noFill/>
        </p:spPr>
        <p:txBody>
          <a:bodyPr wrap="square" rtlCol="0">
            <a:spAutoFit/>
          </a:bodyPr>
          <a:lstStyle/>
          <a:p>
            <a:pPr algn="ctr"/>
            <a:r>
              <a:rPr lang="en-US" sz="1200" dirty="0"/>
              <a:t>ASH 2023 </a:t>
            </a:r>
            <a:r>
              <a:rPr lang="en-US" sz="1200" dirty="0" err="1"/>
              <a:t>abstr</a:t>
            </a:r>
            <a:r>
              <a:rPr lang="en-US" sz="1200" dirty="0"/>
              <a:t> 330</a:t>
            </a:r>
          </a:p>
        </p:txBody>
      </p:sp>
      <p:sp>
        <p:nvSpPr>
          <p:cNvPr id="5" name="Title 4">
            <a:extLst>
              <a:ext uri="{FF2B5EF4-FFF2-40B4-BE49-F238E27FC236}">
                <a16:creationId xmlns:a16="http://schemas.microsoft.com/office/drawing/2014/main" id="{1815DD87-5FF2-D5F6-7A92-BA92CE18F900}"/>
              </a:ext>
            </a:extLst>
          </p:cNvPr>
          <p:cNvSpPr>
            <a:spLocks noGrp="1"/>
          </p:cNvSpPr>
          <p:nvPr>
            <p:ph type="title"/>
          </p:nvPr>
        </p:nvSpPr>
        <p:spPr/>
        <p:txBody>
          <a:bodyPr/>
          <a:lstStyle/>
          <a:p>
            <a:endParaRPr lang="en-US"/>
          </a:p>
        </p:txBody>
      </p:sp>
      <p:sp>
        <p:nvSpPr>
          <p:cNvPr id="9" name="Title 1">
            <a:extLst>
              <a:ext uri="{FF2B5EF4-FFF2-40B4-BE49-F238E27FC236}">
                <a16:creationId xmlns:a16="http://schemas.microsoft.com/office/drawing/2014/main" id="{4786A8E2-A8AA-24E9-0C0B-C0608BB3029B}"/>
              </a:ext>
            </a:extLst>
          </p:cNvPr>
          <p:cNvSpPr txBox="1">
            <a:spLocks/>
          </p:cNvSpPr>
          <p:nvPr/>
        </p:nvSpPr>
        <p:spPr>
          <a:xfrm>
            <a:off x="1" y="162812"/>
            <a:ext cx="9143999" cy="428781"/>
          </a:xfr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kern="0" dirty="0">
                <a:solidFill>
                  <a:srgbClr val="002E51"/>
                </a:solidFill>
              </a:rPr>
              <a:t>CAR-T cell therapy – </a:t>
            </a:r>
            <a:r>
              <a:rPr lang="en-US" sz="2400" kern="0" dirty="0" err="1">
                <a:solidFill>
                  <a:srgbClr val="002E51"/>
                </a:solidFill>
              </a:rPr>
              <a:t>Liso-cel</a:t>
            </a:r>
            <a:endParaRPr lang="en-US" sz="2400" kern="0" dirty="0">
              <a:solidFill>
                <a:srgbClr val="002E51"/>
              </a:solidFill>
            </a:endParaRPr>
          </a:p>
        </p:txBody>
      </p:sp>
    </p:spTree>
    <p:extLst>
      <p:ext uri="{BB962C8B-B14F-4D97-AF65-F5344CB8AC3E}">
        <p14:creationId xmlns:p14="http://schemas.microsoft.com/office/powerpoint/2010/main" val="212541482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194A0-283C-5498-7AFA-EBE9CABCDFF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7BEA38C-E9CC-B0B2-B137-95C7FAFDB74A}"/>
              </a:ext>
            </a:extLst>
          </p:cNvPr>
          <p:cNvSpPr>
            <a:spLocks noGrp="1"/>
          </p:cNvSpPr>
          <p:nvPr>
            <p:ph idx="1"/>
          </p:nvPr>
        </p:nvSpPr>
        <p:spPr/>
        <p:txBody>
          <a:bodyPr/>
          <a:lstStyle/>
          <a:p>
            <a:r>
              <a:rPr lang="en-US" dirty="0" err="1"/>
              <a:t>cBTKi</a:t>
            </a:r>
            <a:r>
              <a:rPr lang="en-US" dirty="0"/>
              <a:t> continue to present excellent activity in 1L</a:t>
            </a:r>
          </a:p>
          <a:p>
            <a:r>
              <a:rPr lang="en-US" dirty="0"/>
              <a:t>Combination </a:t>
            </a:r>
            <a:r>
              <a:rPr lang="en-US" dirty="0" err="1"/>
              <a:t>cBTKi</a:t>
            </a:r>
            <a:r>
              <a:rPr lang="en-US" dirty="0"/>
              <a:t>/BCL2i active, well tolerated</a:t>
            </a:r>
          </a:p>
          <a:p>
            <a:r>
              <a:rPr lang="en-US" dirty="0" err="1"/>
              <a:t>ncBTKi</a:t>
            </a:r>
            <a:r>
              <a:rPr lang="en-US" dirty="0"/>
              <a:t> active, well tolerated even in highly refractory patients</a:t>
            </a:r>
          </a:p>
          <a:p>
            <a:r>
              <a:rPr lang="en-US" dirty="0"/>
              <a:t>Future promising options</a:t>
            </a:r>
          </a:p>
        </p:txBody>
      </p:sp>
      <p:sp>
        <p:nvSpPr>
          <p:cNvPr id="4" name="Title 1">
            <a:extLst>
              <a:ext uri="{FF2B5EF4-FFF2-40B4-BE49-F238E27FC236}">
                <a16:creationId xmlns:a16="http://schemas.microsoft.com/office/drawing/2014/main" id="{3F3B3DB2-12BC-93E4-64F7-8891782A3E0F}"/>
              </a:ext>
            </a:extLst>
          </p:cNvPr>
          <p:cNvSpPr txBox="1">
            <a:spLocks/>
          </p:cNvSpPr>
          <p:nvPr/>
        </p:nvSpPr>
        <p:spPr>
          <a:xfrm>
            <a:off x="1" y="162812"/>
            <a:ext cx="9143999" cy="428781"/>
          </a:xfr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kern="0" dirty="0">
                <a:solidFill>
                  <a:srgbClr val="002E51"/>
                </a:solidFill>
              </a:rPr>
              <a:t>Summary</a:t>
            </a:r>
          </a:p>
        </p:txBody>
      </p:sp>
    </p:spTree>
    <p:extLst>
      <p:ext uri="{BB962C8B-B14F-4D97-AF65-F5344CB8AC3E}">
        <p14:creationId xmlns:p14="http://schemas.microsoft.com/office/powerpoint/2010/main" val="116918821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4D8D79-7BA2-84D7-2952-88AC863EC992}"/>
              </a:ext>
            </a:extLst>
          </p:cNvPr>
          <p:cNvSpPr txBox="1"/>
          <p:nvPr/>
        </p:nvSpPr>
        <p:spPr>
          <a:xfrm>
            <a:off x="35960" y="2455524"/>
            <a:ext cx="9066943" cy="1200329"/>
          </a:xfrm>
          <a:prstGeom prst="rect">
            <a:avLst/>
          </a:prstGeom>
          <a:noFill/>
        </p:spPr>
        <p:txBody>
          <a:bodyPr wrap="square" rtlCol="0">
            <a:spAutoFit/>
          </a:bodyPr>
          <a:lstStyle/>
          <a:p>
            <a:pPr algn="ctr"/>
            <a:r>
              <a:rPr lang="en-US" dirty="0">
                <a:solidFill>
                  <a:schemeClr val="bg1"/>
                </a:solidFill>
              </a:rPr>
              <a:t>THANKS!</a:t>
            </a:r>
          </a:p>
          <a:p>
            <a:pPr algn="ctr"/>
            <a:endParaRPr lang="en-US" dirty="0">
              <a:solidFill>
                <a:schemeClr val="bg1"/>
              </a:solidFill>
            </a:endParaRPr>
          </a:p>
          <a:p>
            <a:pPr algn="ctr"/>
            <a:r>
              <a:rPr lang="en-US" dirty="0" err="1">
                <a:solidFill>
                  <a:schemeClr val="bg1"/>
                </a:solidFill>
              </a:rPr>
              <a:t>aalencar@med.miami.edu</a:t>
            </a:r>
            <a:endParaRPr lang="en-US" dirty="0">
              <a:solidFill>
                <a:schemeClr val="bg1"/>
              </a:solidFill>
            </a:endParaRPr>
          </a:p>
        </p:txBody>
      </p:sp>
    </p:spTree>
    <p:extLst>
      <p:ext uri="{BB962C8B-B14F-4D97-AF65-F5344CB8AC3E}">
        <p14:creationId xmlns:p14="http://schemas.microsoft.com/office/powerpoint/2010/main" val="3055188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29278" y="822961"/>
            <a:ext cx="7885444" cy="3356149"/>
          </a:xfrm>
        </p:spPr>
        <p:txBody>
          <a:bodyPr/>
          <a:lstStyle/>
          <a:p>
            <a:r>
              <a:rPr lang="en-US" sz="2400" dirty="0">
                <a:solidFill>
                  <a:srgbClr val="002E51"/>
                </a:solidFill>
              </a:rPr>
              <a:t>MF is an MPN characterized by marrow failure, splenomegaly, and significant  constitutional symptoms </a:t>
            </a:r>
          </a:p>
          <a:p>
            <a:r>
              <a:rPr lang="en-US" sz="2400" dirty="0">
                <a:solidFill>
                  <a:srgbClr val="002E51"/>
                </a:solidFill>
              </a:rPr>
              <a:t>Can be both a primary process and secondary process (post-PV and post-ET)</a:t>
            </a:r>
          </a:p>
          <a:p>
            <a:r>
              <a:rPr lang="en-US" sz="2400" dirty="0">
                <a:solidFill>
                  <a:srgbClr val="002E51"/>
                </a:solidFill>
              </a:rPr>
              <a:t>Characterized by dysregulated JAK-mediated signaling, leading to clonal proliferation and abnormal inflammatory cytokine production</a:t>
            </a:r>
          </a:p>
          <a:p>
            <a:r>
              <a:rPr lang="en-US" sz="2400" dirty="0">
                <a:solidFill>
                  <a:srgbClr val="002E51"/>
                </a:solidFill>
              </a:rPr>
              <a:t>Impacts nearly 25,000 patients annually in the US</a:t>
            </a:r>
          </a:p>
        </p:txBody>
      </p:sp>
      <p:sp>
        <p:nvSpPr>
          <p:cNvPr id="4" name="Title 3"/>
          <p:cNvSpPr>
            <a:spLocks noGrp="1"/>
          </p:cNvSpPr>
          <p:nvPr>
            <p:ph type="title"/>
          </p:nvPr>
        </p:nvSpPr>
        <p:spPr/>
        <p:txBody>
          <a:bodyPr/>
          <a:lstStyle/>
          <a:p>
            <a:r>
              <a:rPr lang="en-US" b="1" dirty="0" err="1">
                <a:solidFill>
                  <a:srgbClr val="002E51"/>
                </a:solidFill>
              </a:rPr>
              <a:t>Myleofibrosis</a:t>
            </a:r>
            <a:r>
              <a:rPr lang="en-US" b="1" dirty="0">
                <a:solidFill>
                  <a:srgbClr val="002E51"/>
                </a:solidFill>
              </a:rPr>
              <a:t>: Background </a:t>
            </a:r>
          </a:p>
        </p:txBody>
      </p:sp>
    </p:spTree>
    <p:extLst>
      <p:ext uri="{BB962C8B-B14F-4D97-AF65-F5344CB8AC3E}">
        <p14:creationId xmlns:p14="http://schemas.microsoft.com/office/powerpoint/2010/main" val="305613170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14FBF8-814D-078F-3BD5-7AEABF5A3525}"/>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HEMATOLOGIC MALIGNANCIES</a:t>
            </a:r>
          </a:p>
        </p:txBody>
      </p:sp>
      <p:sp>
        <p:nvSpPr>
          <p:cNvPr id="3" name="Rectangle 2">
            <a:extLst>
              <a:ext uri="{FF2B5EF4-FFF2-40B4-BE49-F238E27FC236}">
                <a16:creationId xmlns:a16="http://schemas.microsoft.com/office/drawing/2014/main" id="{04D0B3D4-A1F3-CD14-3D64-A9979ABF7E26}"/>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January 11</a:t>
            </a:r>
            <a:r>
              <a:rPr lang="en-US" sz="1600" baseline="30000" dirty="0">
                <a:solidFill>
                  <a:schemeClr val="bg1"/>
                </a:solidFill>
                <a:latin typeface="Corporate S Demi" panose="02020500000000000000" pitchFamily="18" charset="0"/>
              </a:rPr>
              <a:t>th</a:t>
            </a:r>
            <a:r>
              <a:rPr lang="en-US" sz="1600" dirty="0">
                <a:solidFill>
                  <a:schemeClr val="bg1"/>
                </a:solidFill>
                <a:latin typeface="Corporate S Demi" panose="02020500000000000000" pitchFamily="18" charset="0"/>
              </a:rPr>
              <a:t>, 2024</a:t>
            </a:r>
          </a:p>
        </p:txBody>
      </p:sp>
    </p:spTree>
    <p:extLst>
      <p:ext uri="{BB962C8B-B14F-4D97-AF65-F5344CB8AC3E}">
        <p14:creationId xmlns:p14="http://schemas.microsoft.com/office/powerpoint/2010/main" val="211578862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Juan P. Alderuccio, MD</a:t>
            </a:r>
          </a:p>
          <a:p>
            <a:r>
              <a:rPr lang="en-US" b="1" dirty="0">
                <a:solidFill>
                  <a:srgbClr val="002E51"/>
                </a:solidFill>
              </a:rPr>
              <a:t>Associate Professor of Medicine</a:t>
            </a:r>
          </a:p>
          <a:p>
            <a:r>
              <a:rPr lang="en-US" b="1" dirty="0">
                <a:solidFill>
                  <a:srgbClr val="002E51"/>
                </a:solidFill>
              </a:rPr>
              <a:t>Division of Hematology</a:t>
            </a:r>
            <a:endParaRPr lang="en-US" dirty="0">
              <a:solidFill>
                <a:srgbClr val="002E51"/>
              </a:solidFill>
            </a:endParaRPr>
          </a:p>
          <a:p>
            <a:r>
              <a:rPr lang="en-US" dirty="0">
                <a:solidFill>
                  <a:srgbClr val="002E51"/>
                </a:solidFill>
              </a:rPr>
              <a:t>Sylvester Comprehensive Cancer Center</a:t>
            </a:r>
          </a:p>
          <a:p>
            <a:r>
              <a:rPr lang="en-US" dirty="0">
                <a:solidFill>
                  <a:srgbClr val="002E51"/>
                </a:solidFill>
              </a:rPr>
              <a:t>Miami, FL</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Year in Review: 2023 Updates in DLBCL </a:t>
            </a:r>
          </a:p>
        </p:txBody>
      </p:sp>
    </p:spTree>
    <p:extLst>
      <p:ext uri="{BB962C8B-B14F-4D97-AF65-F5344CB8AC3E}">
        <p14:creationId xmlns:p14="http://schemas.microsoft.com/office/powerpoint/2010/main" val="69933617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68A825-FC9E-50AF-B6D5-B739DE39141C}"/>
              </a:ext>
            </a:extLst>
          </p:cNvPr>
          <p:cNvSpPr>
            <a:spLocks noGrp="1"/>
          </p:cNvSpPr>
          <p:nvPr>
            <p:ph idx="1"/>
          </p:nvPr>
        </p:nvSpPr>
        <p:spPr/>
        <p:txBody>
          <a:bodyPr/>
          <a:lstStyle/>
          <a:p>
            <a:pPr marL="0" indent="0">
              <a:buNone/>
            </a:pPr>
            <a:r>
              <a:rPr lang="en-US" b="1" dirty="0"/>
              <a:t>Disclosures </a:t>
            </a:r>
          </a:p>
          <a:p>
            <a:r>
              <a:rPr lang="en-US" b="1" dirty="0"/>
              <a:t>Advisory board</a:t>
            </a:r>
            <a:r>
              <a:rPr lang="en-US" dirty="0"/>
              <a:t>: ADC Therapeutics, Genentech, AbbVie, and Regeneron</a:t>
            </a:r>
          </a:p>
          <a:p>
            <a:r>
              <a:rPr lang="en-US" b="1" dirty="0"/>
              <a:t>Research funding</a:t>
            </a:r>
            <a:r>
              <a:rPr lang="en-US" dirty="0"/>
              <a:t>: Genmab, ADC Therapeutics, and </a:t>
            </a:r>
            <a:r>
              <a:rPr lang="en-US" dirty="0" err="1"/>
              <a:t>BeiGene</a:t>
            </a:r>
            <a:endParaRPr lang="en-US" dirty="0"/>
          </a:p>
        </p:txBody>
      </p:sp>
    </p:spTree>
    <p:extLst>
      <p:ext uri="{BB962C8B-B14F-4D97-AF65-F5344CB8AC3E}">
        <p14:creationId xmlns:p14="http://schemas.microsoft.com/office/powerpoint/2010/main" val="310191997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8D73D-596B-E06C-623A-2215695D4EF6}"/>
              </a:ext>
            </a:extLst>
          </p:cNvPr>
          <p:cNvSpPr>
            <a:spLocks noGrp="1"/>
          </p:cNvSpPr>
          <p:nvPr>
            <p:ph type="title"/>
          </p:nvPr>
        </p:nvSpPr>
        <p:spPr/>
        <p:txBody>
          <a:bodyPr/>
          <a:lstStyle/>
          <a:p>
            <a:r>
              <a:rPr lang="en-US" b="1" dirty="0">
                <a:solidFill>
                  <a:schemeClr val="accent6">
                    <a:lumMod val="75000"/>
                  </a:schemeClr>
                </a:solidFill>
              </a:rPr>
              <a:t>Untreated DLBCL</a:t>
            </a:r>
            <a:endParaRPr lang="en-US" dirty="0">
              <a:solidFill>
                <a:schemeClr val="accent6">
                  <a:lumMod val="75000"/>
                </a:schemeClr>
              </a:solidFill>
            </a:endParaRPr>
          </a:p>
        </p:txBody>
      </p:sp>
    </p:spTree>
    <p:extLst>
      <p:ext uri="{BB962C8B-B14F-4D97-AF65-F5344CB8AC3E}">
        <p14:creationId xmlns:p14="http://schemas.microsoft.com/office/powerpoint/2010/main" val="426744902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81818E-E067-C945-9FEB-B2AF0F091B12}"/>
              </a:ext>
            </a:extLst>
          </p:cNvPr>
          <p:cNvPicPr>
            <a:picLocks noChangeAspect="1"/>
          </p:cNvPicPr>
          <p:nvPr/>
        </p:nvPicPr>
        <p:blipFill rotWithShape="1">
          <a:blip r:embed="rId3"/>
          <a:srcRect l="8038" r="27650"/>
          <a:stretch/>
        </p:blipFill>
        <p:spPr>
          <a:xfrm>
            <a:off x="193964" y="21880"/>
            <a:ext cx="2165934" cy="4293811"/>
          </a:xfrm>
          <a:prstGeom prst="rect">
            <a:avLst/>
          </a:prstGeom>
        </p:spPr>
      </p:pic>
      <p:pic>
        <p:nvPicPr>
          <p:cNvPr id="5" name="Picture 4">
            <a:extLst>
              <a:ext uri="{FF2B5EF4-FFF2-40B4-BE49-F238E27FC236}">
                <a16:creationId xmlns:a16="http://schemas.microsoft.com/office/drawing/2014/main" id="{278BF207-E199-215D-3395-C832D46B3B00}"/>
              </a:ext>
            </a:extLst>
          </p:cNvPr>
          <p:cNvPicPr>
            <a:picLocks noChangeAspect="1"/>
          </p:cNvPicPr>
          <p:nvPr/>
        </p:nvPicPr>
        <p:blipFill>
          <a:blip r:embed="rId4"/>
          <a:stretch>
            <a:fillRect/>
          </a:stretch>
        </p:blipFill>
        <p:spPr>
          <a:xfrm>
            <a:off x="2440538" y="752339"/>
            <a:ext cx="3257129" cy="2648952"/>
          </a:xfrm>
          <a:prstGeom prst="rect">
            <a:avLst/>
          </a:prstGeom>
        </p:spPr>
      </p:pic>
      <p:pic>
        <p:nvPicPr>
          <p:cNvPr id="6" name="Picture 5">
            <a:extLst>
              <a:ext uri="{FF2B5EF4-FFF2-40B4-BE49-F238E27FC236}">
                <a16:creationId xmlns:a16="http://schemas.microsoft.com/office/drawing/2014/main" id="{2A4895B3-2EF0-E554-09B4-1F96FCED38FA}"/>
              </a:ext>
            </a:extLst>
          </p:cNvPr>
          <p:cNvPicPr>
            <a:picLocks noChangeAspect="1"/>
          </p:cNvPicPr>
          <p:nvPr/>
        </p:nvPicPr>
        <p:blipFill>
          <a:blip r:embed="rId5"/>
          <a:stretch>
            <a:fillRect/>
          </a:stretch>
        </p:blipFill>
        <p:spPr>
          <a:xfrm>
            <a:off x="5826798" y="728477"/>
            <a:ext cx="3223341" cy="2675983"/>
          </a:xfrm>
          <a:prstGeom prst="rect">
            <a:avLst/>
          </a:prstGeom>
        </p:spPr>
      </p:pic>
    </p:spTree>
    <p:extLst>
      <p:ext uri="{BB962C8B-B14F-4D97-AF65-F5344CB8AC3E}">
        <p14:creationId xmlns:p14="http://schemas.microsoft.com/office/powerpoint/2010/main" val="336724645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F8A618-AA73-942C-8960-2EA6A98D7C72}"/>
              </a:ext>
            </a:extLst>
          </p:cNvPr>
          <p:cNvPicPr>
            <a:picLocks noChangeAspect="1"/>
          </p:cNvPicPr>
          <p:nvPr/>
        </p:nvPicPr>
        <p:blipFill>
          <a:blip r:embed="rId2"/>
          <a:stretch>
            <a:fillRect/>
          </a:stretch>
        </p:blipFill>
        <p:spPr>
          <a:xfrm>
            <a:off x="1941768" y="200892"/>
            <a:ext cx="4334341" cy="4059382"/>
          </a:xfrm>
          <a:prstGeom prst="rect">
            <a:avLst/>
          </a:prstGeom>
        </p:spPr>
      </p:pic>
      <p:sp>
        <p:nvSpPr>
          <p:cNvPr id="6" name="TextBox 5">
            <a:extLst>
              <a:ext uri="{FF2B5EF4-FFF2-40B4-BE49-F238E27FC236}">
                <a16:creationId xmlns:a16="http://schemas.microsoft.com/office/drawing/2014/main" id="{D7DB882A-8E80-941F-21A6-47618FD96751}"/>
              </a:ext>
            </a:extLst>
          </p:cNvPr>
          <p:cNvSpPr txBox="1"/>
          <p:nvPr/>
        </p:nvSpPr>
        <p:spPr>
          <a:xfrm>
            <a:off x="1343891" y="70087"/>
            <a:ext cx="5361709" cy="246221"/>
          </a:xfrm>
          <a:prstGeom prst="rect">
            <a:avLst/>
          </a:prstGeom>
          <a:noFill/>
        </p:spPr>
        <p:txBody>
          <a:bodyPr wrap="square" rtlCol="0">
            <a:spAutoFit/>
          </a:bodyPr>
          <a:lstStyle/>
          <a:p>
            <a:pPr algn="ctr"/>
            <a:r>
              <a:rPr lang="en-US" sz="1000" b="1" dirty="0"/>
              <a:t>Subgroup analysis for progression-free survival</a:t>
            </a:r>
          </a:p>
        </p:txBody>
      </p:sp>
    </p:spTree>
    <p:extLst>
      <p:ext uri="{BB962C8B-B14F-4D97-AF65-F5344CB8AC3E}">
        <p14:creationId xmlns:p14="http://schemas.microsoft.com/office/powerpoint/2010/main" val="29617465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5D7BF1-4CCA-8ED6-0BC7-1CD7E1F24B92}"/>
              </a:ext>
            </a:extLst>
          </p:cNvPr>
          <p:cNvPicPr>
            <a:picLocks noChangeAspect="1"/>
          </p:cNvPicPr>
          <p:nvPr/>
        </p:nvPicPr>
        <p:blipFill>
          <a:blip r:embed="rId3"/>
          <a:stretch>
            <a:fillRect/>
          </a:stretch>
        </p:blipFill>
        <p:spPr>
          <a:xfrm>
            <a:off x="4516390" y="394854"/>
            <a:ext cx="4419983" cy="3162574"/>
          </a:xfrm>
          <a:prstGeom prst="rect">
            <a:avLst/>
          </a:prstGeom>
        </p:spPr>
      </p:pic>
      <p:sp>
        <p:nvSpPr>
          <p:cNvPr id="5" name="TextBox 4">
            <a:extLst>
              <a:ext uri="{FF2B5EF4-FFF2-40B4-BE49-F238E27FC236}">
                <a16:creationId xmlns:a16="http://schemas.microsoft.com/office/drawing/2014/main" id="{162F783F-FAE5-76E4-3166-298F688E6222}"/>
              </a:ext>
            </a:extLst>
          </p:cNvPr>
          <p:cNvSpPr txBox="1"/>
          <p:nvPr/>
        </p:nvSpPr>
        <p:spPr>
          <a:xfrm>
            <a:off x="7273446" y="4175516"/>
            <a:ext cx="1870554" cy="215444"/>
          </a:xfrm>
          <a:prstGeom prst="rect">
            <a:avLst/>
          </a:prstGeom>
          <a:noFill/>
        </p:spPr>
        <p:txBody>
          <a:bodyPr wrap="square" rtlCol="0">
            <a:spAutoFit/>
          </a:bodyPr>
          <a:lstStyle/>
          <a:p>
            <a:pPr algn="r"/>
            <a:r>
              <a:rPr lang="en-US" sz="800" i="1" dirty="0"/>
              <a:t>Palmer A et al NEJM 2023</a:t>
            </a:r>
          </a:p>
        </p:txBody>
      </p:sp>
      <p:pic>
        <p:nvPicPr>
          <p:cNvPr id="7" name="Picture 6">
            <a:extLst>
              <a:ext uri="{FF2B5EF4-FFF2-40B4-BE49-F238E27FC236}">
                <a16:creationId xmlns:a16="http://schemas.microsoft.com/office/drawing/2014/main" id="{1EB60F43-3257-E04E-4E97-3D0FD4432805}"/>
              </a:ext>
            </a:extLst>
          </p:cNvPr>
          <p:cNvPicPr>
            <a:picLocks noChangeAspect="1"/>
          </p:cNvPicPr>
          <p:nvPr/>
        </p:nvPicPr>
        <p:blipFill>
          <a:blip r:embed="rId4"/>
          <a:stretch>
            <a:fillRect/>
          </a:stretch>
        </p:blipFill>
        <p:spPr>
          <a:xfrm>
            <a:off x="0" y="445953"/>
            <a:ext cx="4419982" cy="3516240"/>
          </a:xfrm>
          <a:prstGeom prst="rect">
            <a:avLst/>
          </a:prstGeom>
        </p:spPr>
      </p:pic>
    </p:spTree>
    <p:extLst>
      <p:ext uri="{BB962C8B-B14F-4D97-AF65-F5344CB8AC3E}">
        <p14:creationId xmlns:p14="http://schemas.microsoft.com/office/powerpoint/2010/main" val="91383626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38D3B3-ADDE-A8B2-69F4-C9FED070DA33}"/>
              </a:ext>
            </a:extLst>
          </p:cNvPr>
          <p:cNvPicPr>
            <a:picLocks noChangeAspect="1"/>
          </p:cNvPicPr>
          <p:nvPr/>
        </p:nvPicPr>
        <p:blipFill rotWithShape="1">
          <a:blip r:embed="rId2"/>
          <a:srcRect l="2236" t="1785" r="4127" b="2979"/>
          <a:stretch/>
        </p:blipFill>
        <p:spPr>
          <a:xfrm>
            <a:off x="2656608" y="20781"/>
            <a:ext cx="3830783" cy="4316066"/>
          </a:xfrm>
          <a:prstGeom prst="rect">
            <a:avLst/>
          </a:prstGeom>
        </p:spPr>
      </p:pic>
    </p:spTree>
    <p:extLst>
      <p:ext uri="{BB962C8B-B14F-4D97-AF65-F5344CB8AC3E}">
        <p14:creationId xmlns:p14="http://schemas.microsoft.com/office/powerpoint/2010/main" val="99967583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01C205-61AE-4983-D018-6827E3D3F2CB}"/>
              </a:ext>
            </a:extLst>
          </p:cNvPr>
          <p:cNvPicPr>
            <a:picLocks noChangeAspect="1"/>
          </p:cNvPicPr>
          <p:nvPr/>
        </p:nvPicPr>
        <p:blipFill>
          <a:blip r:embed="rId3"/>
          <a:stretch>
            <a:fillRect/>
          </a:stretch>
        </p:blipFill>
        <p:spPr>
          <a:xfrm>
            <a:off x="4376096" y="162385"/>
            <a:ext cx="4712235" cy="1703217"/>
          </a:xfrm>
          <a:prstGeom prst="rect">
            <a:avLst/>
          </a:prstGeom>
        </p:spPr>
      </p:pic>
      <p:pic>
        <p:nvPicPr>
          <p:cNvPr id="3" name="Picture 2">
            <a:extLst>
              <a:ext uri="{FF2B5EF4-FFF2-40B4-BE49-F238E27FC236}">
                <a16:creationId xmlns:a16="http://schemas.microsoft.com/office/drawing/2014/main" id="{D67E2FF2-3BAF-174F-40A6-E392358D0945}"/>
              </a:ext>
            </a:extLst>
          </p:cNvPr>
          <p:cNvPicPr>
            <a:picLocks noChangeAspect="1"/>
          </p:cNvPicPr>
          <p:nvPr/>
        </p:nvPicPr>
        <p:blipFill>
          <a:blip r:embed="rId4"/>
          <a:stretch>
            <a:fillRect/>
          </a:stretch>
        </p:blipFill>
        <p:spPr>
          <a:xfrm>
            <a:off x="4405148" y="2574131"/>
            <a:ext cx="4654129" cy="1626279"/>
          </a:xfrm>
          <a:prstGeom prst="rect">
            <a:avLst/>
          </a:prstGeom>
        </p:spPr>
      </p:pic>
      <p:pic>
        <p:nvPicPr>
          <p:cNvPr id="5" name="Picture 4">
            <a:extLst>
              <a:ext uri="{FF2B5EF4-FFF2-40B4-BE49-F238E27FC236}">
                <a16:creationId xmlns:a16="http://schemas.microsoft.com/office/drawing/2014/main" id="{562BF717-01A0-4AA5-7560-9E5081A7E1FE}"/>
              </a:ext>
            </a:extLst>
          </p:cNvPr>
          <p:cNvPicPr>
            <a:picLocks noChangeAspect="1"/>
          </p:cNvPicPr>
          <p:nvPr/>
        </p:nvPicPr>
        <p:blipFill rotWithShape="1">
          <a:blip r:embed="rId5"/>
          <a:srcRect l="1617" t="1466"/>
          <a:stretch/>
        </p:blipFill>
        <p:spPr>
          <a:xfrm>
            <a:off x="-41558" y="448305"/>
            <a:ext cx="4411340" cy="3412428"/>
          </a:xfrm>
          <a:prstGeom prst="rect">
            <a:avLst/>
          </a:prstGeom>
        </p:spPr>
      </p:pic>
    </p:spTree>
    <p:extLst>
      <p:ext uri="{BB962C8B-B14F-4D97-AF65-F5344CB8AC3E}">
        <p14:creationId xmlns:p14="http://schemas.microsoft.com/office/powerpoint/2010/main" val="401001995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5E7F3-7F30-1CF9-A12E-2B7555A41BE4}"/>
              </a:ext>
            </a:extLst>
          </p:cNvPr>
          <p:cNvSpPr>
            <a:spLocks noGrp="1"/>
          </p:cNvSpPr>
          <p:nvPr>
            <p:ph type="title"/>
          </p:nvPr>
        </p:nvSpPr>
        <p:spPr/>
        <p:txBody>
          <a:bodyPr/>
          <a:lstStyle/>
          <a:p>
            <a:r>
              <a:rPr lang="en-US" b="1" dirty="0">
                <a:solidFill>
                  <a:schemeClr val="accent6">
                    <a:lumMod val="75000"/>
                  </a:schemeClr>
                </a:solidFill>
              </a:rPr>
              <a:t>Relapsed/refractory DLBCL</a:t>
            </a:r>
            <a:endParaRPr lang="en-US" dirty="0"/>
          </a:p>
        </p:txBody>
      </p:sp>
    </p:spTree>
    <p:extLst>
      <p:ext uri="{BB962C8B-B14F-4D97-AF65-F5344CB8AC3E}">
        <p14:creationId xmlns:p14="http://schemas.microsoft.com/office/powerpoint/2010/main" val="3730625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err="1">
                <a:solidFill>
                  <a:srgbClr val="002E51"/>
                </a:solidFill>
              </a:rPr>
              <a:t>Myleofibrosis</a:t>
            </a:r>
            <a:r>
              <a:rPr lang="en-US" b="1" dirty="0">
                <a:solidFill>
                  <a:srgbClr val="002E51"/>
                </a:solidFill>
              </a:rPr>
              <a:t>: Background </a:t>
            </a:r>
          </a:p>
        </p:txBody>
      </p:sp>
      <p:pic>
        <p:nvPicPr>
          <p:cNvPr id="3076" name="Picture 4" descr="Para trabecular megakaryocyte clustering">
            <a:extLst>
              <a:ext uri="{FF2B5EF4-FFF2-40B4-BE49-F238E27FC236}">
                <a16:creationId xmlns:a16="http://schemas.microsoft.com/office/drawing/2014/main" id="{D8CA8475-0B68-D3B3-4D97-4CA0D79F69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573" y="822961"/>
            <a:ext cx="3810000" cy="34004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rade 3 reticulin fibrosis in PMF">
            <a:extLst>
              <a:ext uri="{FF2B5EF4-FFF2-40B4-BE49-F238E27FC236}">
                <a16:creationId xmlns:a16="http://schemas.microsoft.com/office/drawing/2014/main" id="{5261A956-5564-4965-EE29-F6C303AB94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3146" y="813698"/>
            <a:ext cx="3810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76D40E7-DBB5-D945-8278-068C09D28DB8}"/>
              </a:ext>
            </a:extLst>
          </p:cNvPr>
          <p:cNvSpPr txBox="1"/>
          <p:nvPr/>
        </p:nvSpPr>
        <p:spPr>
          <a:xfrm>
            <a:off x="5353396" y="4513811"/>
            <a:ext cx="1487979" cy="215444"/>
          </a:xfrm>
          <a:prstGeom prst="rect">
            <a:avLst/>
          </a:prstGeom>
          <a:noFill/>
        </p:spPr>
        <p:txBody>
          <a:bodyPr wrap="square" rtlCol="0">
            <a:spAutoFit/>
          </a:bodyPr>
          <a:lstStyle/>
          <a:p>
            <a:r>
              <a:rPr lang="en-US" sz="800" dirty="0"/>
              <a:t>ASH Image Bank </a:t>
            </a:r>
          </a:p>
        </p:txBody>
      </p:sp>
    </p:spTree>
    <p:extLst>
      <p:ext uri="{BB962C8B-B14F-4D97-AF65-F5344CB8AC3E}">
        <p14:creationId xmlns:p14="http://schemas.microsoft.com/office/powerpoint/2010/main" val="189303911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1B891D-089A-C37A-C638-F03B607B6B5B}"/>
              </a:ext>
            </a:extLst>
          </p:cNvPr>
          <p:cNvPicPr>
            <a:picLocks noChangeAspect="1"/>
          </p:cNvPicPr>
          <p:nvPr/>
        </p:nvPicPr>
        <p:blipFill rotWithShape="1">
          <a:blip r:embed="rId2"/>
          <a:srcRect l="29950"/>
          <a:stretch/>
        </p:blipFill>
        <p:spPr>
          <a:xfrm>
            <a:off x="180109" y="54048"/>
            <a:ext cx="2082718" cy="4268570"/>
          </a:xfrm>
          <a:prstGeom prst="rect">
            <a:avLst/>
          </a:prstGeom>
        </p:spPr>
      </p:pic>
      <p:pic>
        <p:nvPicPr>
          <p:cNvPr id="6" name="Picture 5">
            <a:extLst>
              <a:ext uri="{FF2B5EF4-FFF2-40B4-BE49-F238E27FC236}">
                <a16:creationId xmlns:a16="http://schemas.microsoft.com/office/drawing/2014/main" id="{B0AFDD14-96C9-AFFA-8D71-995187E68AE4}"/>
              </a:ext>
            </a:extLst>
          </p:cNvPr>
          <p:cNvPicPr>
            <a:picLocks noChangeAspect="1"/>
          </p:cNvPicPr>
          <p:nvPr/>
        </p:nvPicPr>
        <p:blipFill rotWithShape="1">
          <a:blip r:embed="rId3"/>
          <a:srcRect t="4174"/>
          <a:stretch/>
        </p:blipFill>
        <p:spPr>
          <a:xfrm>
            <a:off x="3112369" y="103908"/>
            <a:ext cx="5045034" cy="2205040"/>
          </a:xfrm>
          <a:prstGeom prst="rect">
            <a:avLst/>
          </a:prstGeom>
        </p:spPr>
      </p:pic>
      <p:pic>
        <p:nvPicPr>
          <p:cNvPr id="8" name="Picture 7">
            <a:extLst>
              <a:ext uri="{FF2B5EF4-FFF2-40B4-BE49-F238E27FC236}">
                <a16:creationId xmlns:a16="http://schemas.microsoft.com/office/drawing/2014/main" id="{C1644C61-FBA8-DD75-5494-247CB6CBE0E8}"/>
              </a:ext>
            </a:extLst>
          </p:cNvPr>
          <p:cNvPicPr>
            <a:picLocks noChangeAspect="1"/>
          </p:cNvPicPr>
          <p:nvPr/>
        </p:nvPicPr>
        <p:blipFill rotWithShape="1">
          <a:blip r:embed="rId4"/>
          <a:srcRect t="5287"/>
          <a:stretch/>
        </p:blipFill>
        <p:spPr>
          <a:xfrm>
            <a:off x="3112369" y="2410691"/>
            <a:ext cx="5062400" cy="1932709"/>
          </a:xfrm>
          <a:prstGeom prst="rect">
            <a:avLst/>
          </a:prstGeom>
        </p:spPr>
      </p:pic>
    </p:spTree>
    <p:extLst>
      <p:ext uri="{BB962C8B-B14F-4D97-AF65-F5344CB8AC3E}">
        <p14:creationId xmlns:p14="http://schemas.microsoft.com/office/powerpoint/2010/main" val="113123299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 picture">
            <a:extLst>
              <a:ext uri="{FF2B5EF4-FFF2-40B4-BE49-F238E27FC236}">
                <a16:creationId xmlns:a16="http://schemas.microsoft.com/office/drawing/2014/main" id="{9308D04D-000B-3685-797B-02A0AB0415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2945" y="1172710"/>
            <a:ext cx="5012290" cy="3043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3" name="TextBox 2">
            <a:extLst>
              <a:ext uri="{FF2B5EF4-FFF2-40B4-BE49-F238E27FC236}">
                <a16:creationId xmlns:a16="http://schemas.microsoft.com/office/drawing/2014/main" id="{0A31CF94-57DD-AACF-6CC5-265BA738C50B}"/>
              </a:ext>
            </a:extLst>
          </p:cNvPr>
          <p:cNvSpPr txBox="1"/>
          <p:nvPr/>
        </p:nvSpPr>
        <p:spPr>
          <a:xfrm>
            <a:off x="6337189" y="4162506"/>
            <a:ext cx="2806811" cy="215444"/>
          </a:xfrm>
          <a:prstGeom prst="rect">
            <a:avLst/>
          </a:prstGeom>
          <a:noFill/>
        </p:spPr>
        <p:txBody>
          <a:bodyPr wrap="square" rtlCol="0">
            <a:spAutoFit/>
          </a:bodyPr>
          <a:lstStyle/>
          <a:p>
            <a:pPr algn="r"/>
            <a:r>
              <a:rPr lang="en-US" sz="800" i="1" dirty="0" err="1"/>
              <a:t>Falchi</a:t>
            </a:r>
            <a:r>
              <a:rPr lang="en-US" sz="800" i="1" dirty="0"/>
              <a:t> L et al. Blood 2023</a:t>
            </a:r>
          </a:p>
        </p:txBody>
      </p:sp>
      <p:sp>
        <p:nvSpPr>
          <p:cNvPr id="4" name="Title 1">
            <a:extLst>
              <a:ext uri="{FF2B5EF4-FFF2-40B4-BE49-F238E27FC236}">
                <a16:creationId xmlns:a16="http://schemas.microsoft.com/office/drawing/2014/main" id="{D04A81E7-32DE-C6ED-E0F5-A50B07B92057}"/>
              </a:ext>
            </a:extLst>
          </p:cNvPr>
          <p:cNvSpPr txBox="1">
            <a:spLocks/>
          </p:cNvSpPr>
          <p:nvPr/>
        </p:nvSpPr>
        <p:spPr>
          <a:xfrm>
            <a:off x="628650" y="274638"/>
            <a:ext cx="7886700" cy="993775"/>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kern="0" dirty="0">
                <a:solidFill>
                  <a:schemeClr val="accent6">
                    <a:lumMod val="75000"/>
                  </a:schemeClr>
                </a:solidFill>
              </a:rPr>
              <a:t>CD20xCD3 T-cell Engaging Bispecific Antibody  </a:t>
            </a:r>
          </a:p>
        </p:txBody>
      </p:sp>
    </p:spTree>
    <p:extLst>
      <p:ext uri="{BB962C8B-B14F-4D97-AF65-F5344CB8AC3E}">
        <p14:creationId xmlns:p14="http://schemas.microsoft.com/office/powerpoint/2010/main" val="67446660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1BEB3B-EF85-E2B2-A6B2-CF22A13DA9DF}"/>
              </a:ext>
            </a:extLst>
          </p:cNvPr>
          <p:cNvPicPr>
            <a:picLocks noChangeAspect="1"/>
          </p:cNvPicPr>
          <p:nvPr/>
        </p:nvPicPr>
        <p:blipFill rotWithShape="1">
          <a:blip r:embed="rId2"/>
          <a:srcRect t="5291" b="2795"/>
          <a:stretch/>
        </p:blipFill>
        <p:spPr>
          <a:xfrm>
            <a:off x="472588" y="306148"/>
            <a:ext cx="7929882" cy="3808300"/>
          </a:xfrm>
          <a:prstGeom prst="rect">
            <a:avLst/>
          </a:prstGeom>
        </p:spPr>
      </p:pic>
    </p:spTree>
    <p:extLst>
      <p:ext uri="{BB962C8B-B14F-4D97-AF65-F5344CB8AC3E}">
        <p14:creationId xmlns:p14="http://schemas.microsoft.com/office/powerpoint/2010/main" val="152182342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7DB2D-9762-0318-7E3C-383312A7DE2D}"/>
              </a:ext>
            </a:extLst>
          </p:cNvPr>
          <p:cNvSpPr>
            <a:spLocks noGrp="1"/>
          </p:cNvSpPr>
          <p:nvPr>
            <p:ph type="title"/>
          </p:nvPr>
        </p:nvSpPr>
        <p:spPr/>
        <p:txBody>
          <a:bodyPr/>
          <a:lstStyle/>
          <a:p>
            <a:r>
              <a:rPr lang="en-US" b="1" dirty="0"/>
              <a:t>Mosunetuzumab</a:t>
            </a:r>
          </a:p>
        </p:txBody>
      </p:sp>
      <p:pic>
        <p:nvPicPr>
          <p:cNvPr id="3" name="Picture 2">
            <a:extLst>
              <a:ext uri="{FF2B5EF4-FFF2-40B4-BE49-F238E27FC236}">
                <a16:creationId xmlns:a16="http://schemas.microsoft.com/office/drawing/2014/main" id="{21D709A7-D97B-1A01-4D68-AAA6DAF99696}"/>
              </a:ext>
            </a:extLst>
          </p:cNvPr>
          <p:cNvPicPr>
            <a:picLocks noChangeAspect="1"/>
          </p:cNvPicPr>
          <p:nvPr/>
        </p:nvPicPr>
        <p:blipFill rotWithShape="1">
          <a:blip r:embed="rId2"/>
          <a:srcRect t="9175"/>
          <a:stretch/>
        </p:blipFill>
        <p:spPr>
          <a:xfrm>
            <a:off x="242233" y="1085060"/>
            <a:ext cx="8404194" cy="2350663"/>
          </a:xfrm>
          <a:prstGeom prst="rect">
            <a:avLst/>
          </a:prstGeom>
        </p:spPr>
      </p:pic>
      <p:sp>
        <p:nvSpPr>
          <p:cNvPr id="4" name="TextBox 3">
            <a:extLst>
              <a:ext uri="{FF2B5EF4-FFF2-40B4-BE49-F238E27FC236}">
                <a16:creationId xmlns:a16="http://schemas.microsoft.com/office/drawing/2014/main" id="{EEF735F2-2C93-D771-252F-DCA6CF6F190B}"/>
              </a:ext>
            </a:extLst>
          </p:cNvPr>
          <p:cNvSpPr txBox="1"/>
          <p:nvPr/>
        </p:nvSpPr>
        <p:spPr>
          <a:xfrm>
            <a:off x="6337189" y="4147098"/>
            <a:ext cx="2806811" cy="215444"/>
          </a:xfrm>
          <a:prstGeom prst="rect">
            <a:avLst/>
          </a:prstGeom>
          <a:noFill/>
        </p:spPr>
        <p:txBody>
          <a:bodyPr wrap="square" rtlCol="0">
            <a:spAutoFit/>
          </a:bodyPr>
          <a:lstStyle/>
          <a:p>
            <a:pPr algn="r"/>
            <a:r>
              <a:rPr lang="en-US" sz="800" i="1" dirty="0" err="1"/>
              <a:t>Budde</a:t>
            </a:r>
            <a:r>
              <a:rPr lang="en-US" sz="800" i="1" dirty="0"/>
              <a:t> L et al. JCO 2021</a:t>
            </a:r>
          </a:p>
        </p:txBody>
      </p:sp>
    </p:spTree>
    <p:extLst>
      <p:ext uri="{BB962C8B-B14F-4D97-AF65-F5344CB8AC3E}">
        <p14:creationId xmlns:p14="http://schemas.microsoft.com/office/powerpoint/2010/main" val="168481715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3B36D-A23E-A9C3-CA4A-F1E8C7AEA9E1}"/>
              </a:ext>
            </a:extLst>
          </p:cNvPr>
          <p:cNvSpPr>
            <a:spLocks noGrp="1"/>
          </p:cNvSpPr>
          <p:nvPr>
            <p:ph type="title"/>
          </p:nvPr>
        </p:nvSpPr>
        <p:spPr/>
        <p:txBody>
          <a:bodyPr/>
          <a:lstStyle/>
          <a:p>
            <a:r>
              <a:rPr lang="en-US" b="1" dirty="0"/>
              <a:t>Mosunetuzumab with Polatuzumab</a:t>
            </a:r>
          </a:p>
        </p:txBody>
      </p:sp>
      <p:pic>
        <p:nvPicPr>
          <p:cNvPr id="4" name="Picture 3">
            <a:extLst>
              <a:ext uri="{FF2B5EF4-FFF2-40B4-BE49-F238E27FC236}">
                <a16:creationId xmlns:a16="http://schemas.microsoft.com/office/drawing/2014/main" id="{D7E7A299-220E-BA49-A4E4-AA5BEF20A914}"/>
              </a:ext>
            </a:extLst>
          </p:cNvPr>
          <p:cNvPicPr>
            <a:picLocks noChangeAspect="1"/>
          </p:cNvPicPr>
          <p:nvPr/>
        </p:nvPicPr>
        <p:blipFill>
          <a:blip r:embed="rId2"/>
          <a:stretch>
            <a:fillRect/>
          </a:stretch>
        </p:blipFill>
        <p:spPr>
          <a:xfrm>
            <a:off x="289871" y="823605"/>
            <a:ext cx="4406671" cy="3501052"/>
          </a:xfrm>
          <a:prstGeom prst="rect">
            <a:avLst/>
          </a:prstGeom>
        </p:spPr>
      </p:pic>
      <p:pic>
        <p:nvPicPr>
          <p:cNvPr id="6" name="Picture 5">
            <a:extLst>
              <a:ext uri="{FF2B5EF4-FFF2-40B4-BE49-F238E27FC236}">
                <a16:creationId xmlns:a16="http://schemas.microsoft.com/office/drawing/2014/main" id="{ED9511D7-F69B-6DA3-C30E-682BA18CF502}"/>
              </a:ext>
            </a:extLst>
          </p:cNvPr>
          <p:cNvPicPr>
            <a:picLocks noChangeAspect="1"/>
          </p:cNvPicPr>
          <p:nvPr/>
        </p:nvPicPr>
        <p:blipFill>
          <a:blip r:embed="rId3"/>
          <a:stretch>
            <a:fillRect/>
          </a:stretch>
        </p:blipFill>
        <p:spPr>
          <a:xfrm>
            <a:off x="4822764" y="823605"/>
            <a:ext cx="3255516" cy="1416801"/>
          </a:xfrm>
          <a:prstGeom prst="rect">
            <a:avLst/>
          </a:prstGeom>
        </p:spPr>
      </p:pic>
      <p:pic>
        <p:nvPicPr>
          <p:cNvPr id="8" name="Picture 7">
            <a:extLst>
              <a:ext uri="{FF2B5EF4-FFF2-40B4-BE49-F238E27FC236}">
                <a16:creationId xmlns:a16="http://schemas.microsoft.com/office/drawing/2014/main" id="{5BC8AA92-E05A-9770-D3B2-085EE7AF562E}"/>
              </a:ext>
            </a:extLst>
          </p:cNvPr>
          <p:cNvPicPr>
            <a:picLocks noChangeAspect="1"/>
          </p:cNvPicPr>
          <p:nvPr/>
        </p:nvPicPr>
        <p:blipFill>
          <a:blip r:embed="rId4"/>
          <a:stretch>
            <a:fillRect/>
          </a:stretch>
        </p:blipFill>
        <p:spPr>
          <a:xfrm>
            <a:off x="4736766" y="2805802"/>
            <a:ext cx="3341514" cy="1416802"/>
          </a:xfrm>
          <a:prstGeom prst="rect">
            <a:avLst/>
          </a:prstGeom>
        </p:spPr>
      </p:pic>
      <p:sp>
        <p:nvSpPr>
          <p:cNvPr id="9" name="TextBox 8">
            <a:extLst>
              <a:ext uri="{FF2B5EF4-FFF2-40B4-BE49-F238E27FC236}">
                <a16:creationId xmlns:a16="http://schemas.microsoft.com/office/drawing/2014/main" id="{65A5CCAE-AC66-CF85-A98A-E6F3082974C1}"/>
              </a:ext>
            </a:extLst>
          </p:cNvPr>
          <p:cNvSpPr txBox="1"/>
          <p:nvPr/>
        </p:nvSpPr>
        <p:spPr>
          <a:xfrm>
            <a:off x="6407523" y="974912"/>
            <a:ext cx="1257300" cy="215444"/>
          </a:xfrm>
          <a:prstGeom prst="rect">
            <a:avLst/>
          </a:prstGeom>
          <a:noFill/>
        </p:spPr>
        <p:txBody>
          <a:bodyPr wrap="square" rtlCol="0">
            <a:spAutoFit/>
          </a:bodyPr>
          <a:lstStyle/>
          <a:p>
            <a:r>
              <a:rPr lang="en-US" sz="800" b="1" dirty="0"/>
              <a:t>mPFS: 11.4 months</a:t>
            </a:r>
          </a:p>
        </p:txBody>
      </p:sp>
      <p:sp>
        <p:nvSpPr>
          <p:cNvPr id="10" name="TextBox 9">
            <a:extLst>
              <a:ext uri="{FF2B5EF4-FFF2-40B4-BE49-F238E27FC236}">
                <a16:creationId xmlns:a16="http://schemas.microsoft.com/office/drawing/2014/main" id="{D9DF9E98-B80C-4E45-F70E-F7714721674F}"/>
              </a:ext>
            </a:extLst>
          </p:cNvPr>
          <p:cNvSpPr txBox="1"/>
          <p:nvPr/>
        </p:nvSpPr>
        <p:spPr>
          <a:xfrm>
            <a:off x="6384550" y="2862187"/>
            <a:ext cx="1257300" cy="215444"/>
          </a:xfrm>
          <a:prstGeom prst="rect">
            <a:avLst/>
          </a:prstGeom>
          <a:noFill/>
        </p:spPr>
        <p:txBody>
          <a:bodyPr wrap="square" rtlCol="0">
            <a:spAutoFit/>
          </a:bodyPr>
          <a:lstStyle/>
          <a:p>
            <a:r>
              <a:rPr lang="en-US" sz="800" b="1" dirty="0"/>
              <a:t>mOS: 23.3 months</a:t>
            </a:r>
          </a:p>
        </p:txBody>
      </p:sp>
      <p:sp>
        <p:nvSpPr>
          <p:cNvPr id="3" name="TextBox 2">
            <a:extLst>
              <a:ext uri="{FF2B5EF4-FFF2-40B4-BE49-F238E27FC236}">
                <a16:creationId xmlns:a16="http://schemas.microsoft.com/office/drawing/2014/main" id="{0B8943BD-CD40-3914-BD50-7F2DFE2A9680}"/>
              </a:ext>
            </a:extLst>
          </p:cNvPr>
          <p:cNvSpPr txBox="1"/>
          <p:nvPr/>
        </p:nvSpPr>
        <p:spPr>
          <a:xfrm>
            <a:off x="6384550" y="4165949"/>
            <a:ext cx="2806811" cy="215444"/>
          </a:xfrm>
          <a:prstGeom prst="rect">
            <a:avLst/>
          </a:prstGeom>
          <a:noFill/>
        </p:spPr>
        <p:txBody>
          <a:bodyPr wrap="square" rtlCol="0">
            <a:spAutoFit/>
          </a:bodyPr>
          <a:lstStyle/>
          <a:p>
            <a:pPr algn="r"/>
            <a:r>
              <a:rPr lang="en-US" sz="800" i="1" dirty="0" err="1"/>
              <a:t>Budde</a:t>
            </a:r>
            <a:r>
              <a:rPr lang="en-US" sz="800" i="1" dirty="0"/>
              <a:t> L et al. Nat Med 2023</a:t>
            </a:r>
          </a:p>
        </p:txBody>
      </p:sp>
    </p:spTree>
    <p:extLst>
      <p:ext uri="{BB962C8B-B14F-4D97-AF65-F5344CB8AC3E}">
        <p14:creationId xmlns:p14="http://schemas.microsoft.com/office/powerpoint/2010/main" val="304168831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BEAB8-F3ED-B364-83E1-0BBFD2B56A12}"/>
              </a:ext>
            </a:extLst>
          </p:cNvPr>
          <p:cNvSpPr>
            <a:spLocks noGrp="1"/>
          </p:cNvSpPr>
          <p:nvPr>
            <p:ph type="title"/>
          </p:nvPr>
        </p:nvSpPr>
        <p:spPr/>
        <p:txBody>
          <a:bodyPr/>
          <a:lstStyle/>
          <a:p>
            <a:r>
              <a:rPr lang="en-US" b="1" dirty="0"/>
              <a:t>Glofitamab</a:t>
            </a:r>
          </a:p>
        </p:txBody>
      </p:sp>
      <p:pic>
        <p:nvPicPr>
          <p:cNvPr id="3" name="Picture 2">
            <a:extLst>
              <a:ext uri="{FF2B5EF4-FFF2-40B4-BE49-F238E27FC236}">
                <a16:creationId xmlns:a16="http://schemas.microsoft.com/office/drawing/2014/main" id="{9A8D7965-B377-9271-BC35-08B535B2D11A}"/>
              </a:ext>
            </a:extLst>
          </p:cNvPr>
          <p:cNvPicPr>
            <a:picLocks noChangeAspect="1"/>
          </p:cNvPicPr>
          <p:nvPr/>
        </p:nvPicPr>
        <p:blipFill rotWithShape="1">
          <a:blip r:embed="rId2"/>
          <a:srcRect t="7389"/>
          <a:stretch/>
        </p:blipFill>
        <p:spPr>
          <a:xfrm>
            <a:off x="2298508" y="823060"/>
            <a:ext cx="4310722" cy="3425500"/>
          </a:xfrm>
          <a:prstGeom prst="rect">
            <a:avLst/>
          </a:prstGeom>
        </p:spPr>
      </p:pic>
      <p:sp>
        <p:nvSpPr>
          <p:cNvPr id="4" name="TextBox 3">
            <a:extLst>
              <a:ext uri="{FF2B5EF4-FFF2-40B4-BE49-F238E27FC236}">
                <a16:creationId xmlns:a16="http://schemas.microsoft.com/office/drawing/2014/main" id="{9533C7C0-96F8-7A99-0084-310C809A3B11}"/>
              </a:ext>
            </a:extLst>
          </p:cNvPr>
          <p:cNvSpPr txBox="1"/>
          <p:nvPr/>
        </p:nvSpPr>
        <p:spPr>
          <a:xfrm>
            <a:off x="6337189" y="4140838"/>
            <a:ext cx="2806811" cy="215444"/>
          </a:xfrm>
          <a:prstGeom prst="rect">
            <a:avLst/>
          </a:prstGeom>
          <a:noFill/>
        </p:spPr>
        <p:txBody>
          <a:bodyPr wrap="square" rtlCol="0">
            <a:spAutoFit/>
          </a:bodyPr>
          <a:lstStyle/>
          <a:p>
            <a:pPr algn="r"/>
            <a:r>
              <a:rPr lang="en-US" sz="800" i="1" dirty="0"/>
              <a:t>Dickinson MJ et al. NEJM 2022</a:t>
            </a:r>
          </a:p>
        </p:txBody>
      </p:sp>
    </p:spTree>
    <p:extLst>
      <p:ext uri="{BB962C8B-B14F-4D97-AF65-F5344CB8AC3E}">
        <p14:creationId xmlns:p14="http://schemas.microsoft.com/office/powerpoint/2010/main" val="97264057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15F60-75F0-69C4-D198-57FCB3A74516}"/>
              </a:ext>
            </a:extLst>
          </p:cNvPr>
          <p:cNvSpPr>
            <a:spLocks noGrp="1"/>
          </p:cNvSpPr>
          <p:nvPr>
            <p:ph type="title"/>
          </p:nvPr>
        </p:nvSpPr>
        <p:spPr/>
        <p:txBody>
          <a:bodyPr/>
          <a:lstStyle/>
          <a:p>
            <a:r>
              <a:rPr lang="en-US" b="1" dirty="0"/>
              <a:t>Epcoritamab</a:t>
            </a:r>
          </a:p>
        </p:txBody>
      </p:sp>
      <p:pic>
        <p:nvPicPr>
          <p:cNvPr id="3" name="Picture 2" descr="A screenshot of a medical report&#10;&#10;Description automatically generated">
            <a:extLst>
              <a:ext uri="{FF2B5EF4-FFF2-40B4-BE49-F238E27FC236}">
                <a16:creationId xmlns:a16="http://schemas.microsoft.com/office/drawing/2014/main" id="{D188AFE8-D95B-E8DA-589C-51018F57029F}"/>
              </a:ext>
            </a:extLst>
          </p:cNvPr>
          <p:cNvPicPr>
            <a:picLocks noChangeAspect="1"/>
          </p:cNvPicPr>
          <p:nvPr/>
        </p:nvPicPr>
        <p:blipFill rotWithShape="1">
          <a:blip r:embed="rId2"/>
          <a:srcRect l="1090" t="7121"/>
          <a:stretch/>
        </p:blipFill>
        <p:spPr>
          <a:xfrm>
            <a:off x="138245" y="1372287"/>
            <a:ext cx="4800600" cy="1960948"/>
          </a:xfrm>
          <a:prstGeom prst="rect">
            <a:avLst/>
          </a:prstGeom>
        </p:spPr>
      </p:pic>
      <p:pic>
        <p:nvPicPr>
          <p:cNvPr id="4" name="Picture 3">
            <a:extLst>
              <a:ext uri="{FF2B5EF4-FFF2-40B4-BE49-F238E27FC236}">
                <a16:creationId xmlns:a16="http://schemas.microsoft.com/office/drawing/2014/main" id="{FD2D44F2-90AE-8FB9-D14E-011D735CE0D8}"/>
              </a:ext>
            </a:extLst>
          </p:cNvPr>
          <p:cNvPicPr>
            <a:picLocks noChangeAspect="1"/>
          </p:cNvPicPr>
          <p:nvPr/>
        </p:nvPicPr>
        <p:blipFill>
          <a:blip r:embed="rId3"/>
          <a:stretch>
            <a:fillRect/>
          </a:stretch>
        </p:blipFill>
        <p:spPr>
          <a:xfrm>
            <a:off x="4938845" y="1342533"/>
            <a:ext cx="4133184" cy="2293916"/>
          </a:xfrm>
          <a:prstGeom prst="rect">
            <a:avLst/>
          </a:prstGeom>
        </p:spPr>
      </p:pic>
      <p:sp>
        <p:nvSpPr>
          <p:cNvPr id="6" name="TextBox 5">
            <a:extLst>
              <a:ext uri="{FF2B5EF4-FFF2-40B4-BE49-F238E27FC236}">
                <a16:creationId xmlns:a16="http://schemas.microsoft.com/office/drawing/2014/main" id="{0484648B-7088-46AE-5558-70154F827B02}"/>
              </a:ext>
            </a:extLst>
          </p:cNvPr>
          <p:cNvSpPr txBox="1"/>
          <p:nvPr/>
        </p:nvSpPr>
        <p:spPr>
          <a:xfrm>
            <a:off x="4518626" y="4142824"/>
            <a:ext cx="4608978" cy="215444"/>
          </a:xfrm>
          <a:prstGeom prst="rect">
            <a:avLst/>
          </a:prstGeom>
          <a:noFill/>
        </p:spPr>
        <p:txBody>
          <a:bodyPr wrap="square">
            <a:spAutoFit/>
          </a:bodyPr>
          <a:lstStyle/>
          <a:p>
            <a:pPr algn="r"/>
            <a:r>
              <a:rPr lang="en-US" sz="800" i="1" dirty="0"/>
              <a:t>Thieblemont C et al. JCO 2022</a:t>
            </a:r>
          </a:p>
        </p:txBody>
      </p:sp>
    </p:spTree>
    <p:extLst>
      <p:ext uri="{BB962C8B-B14F-4D97-AF65-F5344CB8AC3E}">
        <p14:creationId xmlns:p14="http://schemas.microsoft.com/office/powerpoint/2010/main" val="186242326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E81537-DD74-FF27-20D3-711B7507627B}"/>
              </a:ext>
            </a:extLst>
          </p:cNvPr>
          <p:cNvPicPr>
            <a:picLocks noChangeAspect="1"/>
          </p:cNvPicPr>
          <p:nvPr/>
        </p:nvPicPr>
        <p:blipFill rotWithShape="1">
          <a:blip r:embed="rId2"/>
          <a:srcRect l="2678" t="3189"/>
          <a:stretch/>
        </p:blipFill>
        <p:spPr>
          <a:xfrm>
            <a:off x="1815202" y="228601"/>
            <a:ext cx="5499998" cy="4078996"/>
          </a:xfrm>
          <a:prstGeom prst="rect">
            <a:avLst/>
          </a:prstGeom>
        </p:spPr>
      </p:pic>
      <p:sp>
        <p:nvSpPr>
          <p:cNvPr id="3" name="TextBox 2">
            <a:extLst>
              <a:ext uri="{FF2B5EF4-FFF2-40B4-BE49-F238E27FC236}">
                <a16:creationId xmlns:a16="http://schemas.microsoft.com/office/drawing/2014/main" id="{DE407976-237E-2751-CC28-B726F144E4BB}"/>
              </a:ext>
            </a:extLst>
          </p:cNvPr>
          <p:cNvSpPr txBox="1"/>
          <p:nvPr/>
        </p:nvSpPr>
        <p:spPr>
          <a:xfrm>
            <a:off x="2617868" y="2764118"/>
            <a:ext cx="1947333" cy="246221"/>
          </a:xfrm>
          <a:prstGeom prst="rect">
            <a:avLst/>
          </a:prstGeom>
          <a:noFill/>
        </p:spPr>
        <p:txBody>
          <a:bodyPr wrap="square" rtlCol="0">
            <a:spAutoFit/>
          </a:bodyPr>
          <a:lstStyle/>
          <a:p>
            <a:r>
              <a:rPr lang="en-US" sz="1000" b="1" i="1" dirty="0"/>
              <a:t>Median DOR: 12 months</a:t>
            </a:r>
          </a:p>
        </p:txBody>
      </p:sp>
      <p:sp>
        <p:nvSpPr>
          <p:cNvPr id="4" name="TextBox 3">
            <a:extLst>
              <a:ext uri="{FF2B5EF4-FFF2-40B4-BE49-F238E27FC236}">
                <a16:creationId xmlns:a16="http://schemas.microsoft.com/office/drawing/2014/main" id="{1AD71028-1CFA-AC9B-7687-7C8DC1964305}"/>
              </a:ext>
            </a:extLst>
          </p:cNvPr>
          <p:cNvSpPr txBox="1"/>
          <p:nvPr/>
        </p:nvSpPr>
        <p:spPr>
          <a:xfrm>
            <a:off x="5381465" y="2764117"/>
            <a:ext cx="1947333" cy="246221"/>
          </a:xfrm>
          <a:prstGeom prst="rect">
            <a:avLst/>
          </a:prstGeom>
          <a:noFill/>
        </p:spPr>
        <p:txBody>
          <a:bodyPr wrap="square" rtlCol="0">
            <a:spAutoFit/>
          </a:bodyPr>
          <a:lstStyle/>
          <a:p>
            <a:r>
              <a:rPr lang="en-US" sz="1000" b="1" i="1" dirty="0"/>
              <a:t>Median PFS: 4.4 months</a:t>
            </a:r>
          </a:p>
        </p:txBody>
      </p:sp>
    </p:spTree>
    <p:extLst>
      <p:ext uri="{BB962C8B-B14F-4D97-AF65-F5344CB8AC3E}">
        <p14:creationId xmlns:p14="http://schemas.microsoft.com/office/powerpoint/2010/main" val="208362724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C9FA8-12A0-75C4-8B1D-FB0F6C357A13}"/>
              </a:ext>
            </a:extLst>
          </p:cNvPr>
          <p:cNvSpPr>
            <a:spLocks noGrp="1"/>
          </p:cNvSpPr>
          <p:nvPr>
            <p:ph type="title"/>
          </p:nvPr>
        </p:nvSpPr>
        <p:spPr/>
        <p:txBody>
          <a:bodyPr/>
          <a:lstStyle/>
          <a:p>
            <a:r>
              <a:rPr lang="en-US" b="1" dirty="0"/>
              <a:t>Odronexamab</a:t>
            </a:r>
          </a:p>
        </p:txBody>
      </p:sp>
      <p:pic>
        <p:nvPicPr>
          <p:cNvPr id="3" name="Picture 2">
            <a:extLst>
              <a:ext uri="{FF2B5EF4-FFF2-40B4-BE49-F238E27FC236}">
                <a16:creationId xmlns:a16="http://schemas.microsoft.com/office/drawing/2014/main" id="{876C8307-03EC-A855-1F39-05CD7846D5EC}"/>
              </a:ext>
            </a:extLst>
          </p:cNvPr>
          <p:cNvPicPr>
            <a:picLocks noChangeAspect="1"/>
          </p:cNvPicPr>
          <p:nvPr/>
        </p:nvPicPr>
        <p:blipFill rotWithShape="1">
          <a:blip r:embed="rId2"/>
          <a:srcRect b="14807"/>
          <a:stretch/>
        </p:blipFill>
        <p:spPr>
          <a:xfrm>
            <a:off x="715207" y="1278666"/>
            <a:ext cx="7015954" cy="2946185"/>
          </a:xfrm>
          <a:prstGeom prst="rect">
            <a:avLst/>
          </a:prstGeom>
        </p:spPr>
      </p:pic>
      <p:sp>
        <p:nvSpPr>
          <p:cNvPr id="4" name="Rectangle: Rounded Corners 3">
            <a:extLst>
              <a:ext uri="{FF2B5EF4-FFF2-40B4-BE49-F238E27FC236}">
                <a16:creationId xmlns:a16="http://schemas.microsoft.com/office/drawing/2014/main" id="{B171F6F1-EFD7-D88E-93B9-22FFCCD751D1}"/>
              </a:ext>
            </a:extLst>
          </p:cNvPr>
          <p:cNvSpPr/>
          <p:nvPr/>
        </p:nvSpPr>
        <p:spPr>
          <a:xfrm>
            <a:off x="2958114" y="1278667"/>
            <a:ext cx="994023" cy="294618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AC45381D-C85A-9170-A7DC-0C5AC443CACC}"/>
              </a:ext>
            </a:extLst>
          </p:cNvPr>
          <p:cNvSpPr/>
          <p:nvPr/>
        </p:nvSpPr>
        <p:spPr>
          <a:xfrm>
            <a:off x="3948712" y="1278667"/>
            <a:ext cx="932488" cy="294618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1E3CAEE-7610-F103-D4B6-C1AE892F1BA7}"/>
              </a:ext>
            </a:extLst>
          </p:cNvPr>
          <p:cNvSpPr txBox="1"/>
          <p:nvPr/>
        </p:nvSpPr>
        <p:spPr>
          <a:xfrm>
            <a:off x="6349330" y="4174584"/>
            <a:ext cx="2806811" cy="215444"/>
          </a:xfrm>
          <a:prstGeom prst="rect">
            <a:avLst/>
          </a:prstGeom>
          <a:noFill/>
        </p:spPr>
        <p:txBody>
          <a:bodyPr wrap="square" rtlCol="0">
            <a:spAutoFit/>
          </a:bodyPr>
          <a:lstStyle/>
          <a:p>
            <a:pPr algn="r"/>
            <a:r>
              <a:rPr lang="en-US" sz="800" i="1" dirty="0" err="1"/>
              <a:t>Bannergi</a:t>
            </a:r>
            <a:r>
              <a:rPr lang="en-US" sz="800" i="1" dirty="0"/>
              <a:t> R et al. Lancet Haematol 2022</a:t>
            </a:r>
          </a:p>
        </p:txBody>
      </p:sp>
    </p:spTree>
    <p:extLst>
      <p:ext uri="{BB962C8B-B14F-4D97-AF65-F5344CB8AC3E}">
        <p14:creationId xmlns:p14="http://schemas.microsoft.com/office/powerpoint/2010/main" val="289900204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611D2-846E-3367-49D0-58F84D470331}"/>
              </a:ext>
            </a:extLst>
          </p:cNvPr>
          <p:cNvSpPr>
            <a:spLocks noGrp="1"/>
          </p:cNvSpPr>
          <p:nvPr>
            <p:ph type="title"/>
          </p:nvPr>
        </p:nvSpPr>
        <p:spPr/>
        <p:txBody>
          <a:bodyPr/>
          <a:lstStyle/>
          <a:p>
            <a:r>
              <a:rPr lang="en-US" b="1" dirty="0"/>
              <a:t>Trispecific antibodies. PIT565</a:t>
            </a:r>
          </a:p>
        </p:txBody>
      </p:sp>
      <p:pic>
        <p:nvPicPr>
          <p:cNvPr id="3" name="Picture 2">
            <a:extLst>
              <a:ext uri="{FF2B5EF4-FFF2-40B4-BE49-F238E27FC236}">
                <a16:creationId xmlns:a16="http://schemas.microsoft.com/office/drawing/2014/main" id="{AAF1FF3E-D28F-5FBA-526E-963FEC9B7C23}"/>
              </a:ext>
            </a:extLst>
          </p:cNvPr>
          <p:cNvPicPr>
            <a:picLocks noChangeAspect="1"/>
          </p:cNvPicPr>
          <p:nvPr/>
        </p:nvPicPr>
        <p:blipFill>
          <a:blip r:embed="rId2"/>
          <a:stretch>
            <a:fillRect/>
          </a:stretch>
        </p:blipFill>
        <p:spPr>
          <a:xfrm>
            <a:off x="188961" y="1217914"/>
            <a:ext cx="5237082" cy="2712433"/>
          </a:xfrm>
          <a:prstGeom prst="rect">
            <a:avLst/>
          </a:prstGeom>
        </p:spPr>
      </p:pic>
      <p:sp>
        <p:nvSpPr>
          <p:cNvPr id="4" name="TextBox 3">
            <a:extLst>
              <a:ext uri="{FF2B5EF4-FFF2-40B4-BE49-F238E27FC236}">
                <a16:creationId xmlns:a16="http://schemas.microsoft.com/office/drawing/2014/main" id="{5AFDB776-28B5-D277-6A89-757A39315DC7}"/>
              </a:ext>
            </a:extLst>
          </p:cNvPr>
          <p:cNvSpPr txBox="1"/>
          <p:nvPr/>
        </p:nvSpPr>
        <p:spPr>
          <a:xfrm>
            <a:off x="5802406" y="1133971"/>
            <a:ext cx="2770094" cy="2585323"/>
          </a:xfrm>
          <a:prstGeom prst="rect">
            <a:avLst/>
          </a:prstGeom>
          <a:noFill/>
        </p:spPr>
        <p:txBody>
          <a:bodyPr wrap="square" rtlCol="0">
            <a:spAutoFit/>
          </a:bodyPr>
          <a:lstStyle/>
          <a:p>
            <a:r>
              <a:rPr lang="en-US" sz="1800" b="1" dirty="0"/>
              <a:t>PIT565 is an investigational IgG-like tri-specific, CD19xCD3xCD2-targeting antibody, leading to redirected T-cell cytotoxicity toward CD19-positive malignant B cells</a:t>
            </a:r>
          </a:p>
        </p:txBody>
      </p:sp>
      <p:sp>
        <p:nvSpPr>
          <p:cNvPr id="5" name="TextBox 4">
            <a:extLst>
              <a:ext uri="{FF2B5EF4-FFF2-40B4-BE49-F238E27FC236}">
                <a16:creationId xmlns:a16="http://schemas.microsoft.com/office/drawing/2014/main" id="{F698EBDD-5A1B-CDF4-586A-B203159FC70E}"/>
              </a:ext>
            </a:extLst>
          </p:cNvPr>
          <p:cNvSpPr txBox="1"/>
          <p:nvPr/>
        </p:nvSpPr>
        <p:spPr>
          <a:xfrm>
            <a:off x="6999194" y="4146159"/>
            <a:ext cx="2144806" cy="215444"/>
          </a:xfrm>
          <a:prstGeom prst="rect">
            <a:avLst/>
          </a:prstGeom>
          <a:noFill/>
        </p:spPr>
        <p:txBody>
          <a:bodyPr wrap="square" rtlCol="0">
            <a:spAutoFit/>
          </a:bodyPr>
          <a:lstStyle/>
          <a:p>
            <a:pPr algn="r"/>
            <a:r>
              <a:rPr lang="en-US" sz="800" i="1" dirty="0"/>
              <a:t>Mazza I. et al ASH 2023</a:t>
            </a:r>
          </a:p>
        </p:txBody>
      </p:sp>
    </p:spTree>
    <p:extLst>
      <p:ext uri="{BB962C8B-B14F-4D97-AF65-F5344CB8AC3E}">
        <p14:creationId xmlns:p14="http://schemas.microsoft.com/office/powerpoint/2010/main" val="1577147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FB33033B-29EC-7643-B217-7FC665558328}"/>
              </a:ext>
            </a:extLst>
          </p:cNvPr>
          <p:cNvGraphicFramePr>
            <a:graphicFrameLocks noGrp="1"/>
          </p:cNvGraphicFramePr>
          <p:nvPr>
            <p:ph sz="half" idx="1"/>
          </p:nvPr>
        </p:nvGraphicFramePr>
        <p:xfrm>
          <a:off x="685799" y="1117600"/>
          <a:ext cx="7618615" cy="2936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p:txBody>
          <a:bodyPr/>
          <a:lstStyle/>
          <a:p>
            <a:r>
              <a:rPr lang="en-US" b="1" dirty="0" err="1">
                <a:solidFill>
                  <a:srgbClr val="002E51"/>
                </a:solidFill>
              </a:rPr>
              <a:t>JAKi</a:t>
            </a:r>
            <a:r>
              <a:rPr lang="en-US" b="1" dirty="0">
                <a:solidFill>
                  <a:srgbClr val="002E51"/>
                </a:solidFill>
              </a:rPr>
              <a:t> Approval Timeline </a:t>
            </a:r>
          </a:p>
        </p:txBody>
      </p:sp>
    </p:spTree>
    <p:extLst>
      <p:ext uri="{BB962C8B-B14F-4D97-AF65-F5344CB8AC3E}">
        <p14:creationId xmlns:p14="http://schemas.microsoft.com/office/powerpoint/2010/main" val="85232432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41AAB74-0EB6-2227-A54E-B29783555837}"/>
              </a:ext>
            </a:extLst>
          </p:cNvPr>
          <p:cNvGraphicFramePr>
            <a:graphicFrameLocks noGrp="1"/>
          </p:cNvGraphicFramePr>
          <p:nvPr/>
        </p:nvGraphicFramePr>
        <p:xfrm>
          <a:off x="243840" y="592604"/>
          <a:ext cx="8321040" cy="3200400"/>
        </p:xfrm>
        <a:graphic>
          <a:graphicData uri="http://schemas.openxmlformats.org/drawingml/2006/table">
            <a:tbl>
              <a:tblPr firstRow="1" bandRow="1">
                <a:tableStyleId>{72833802-FEF1-4C79-8D5D-14CF1EAF98D9}</a:tableStyleId>
              </a:tblPr>
              <a:tblGrid>
                <a:gridCol w="1558066">
                  <a:extLst>
                    <a:ext uri="{9D8B030D-6E8A-4147-A177-3AD203B41FA5}">
                      <a16:colId xmlns:a16="http://schemas.microsoft.com/office/drawing/2014/main" val="167141082"/>
                    </a:ext>
                  </a:extLst>
                </a:gridCol>
                <a:gridCol w="819374">
                  <a:extLst>
                    <a:ext uri="{9D8B030D-6E8A-4147-A177-3AD203B41FA5}">
                      <a16:colId xmlns:a16="http://schemas.microsoft.com/office/drawing/2014/main" val="474992757"/>
                    </a:ext>
                  </a:extLst>
                </a:gridCol>
                <a:gridCol w="1188720">
                  <a:extLst>
                    <a:ext uri="{9D8B030D-6E8A-4147-A177-3AD203B41FA5}">
                      <a16:colId xmlns:a16="http://schemas.microsoft.com/office/drawing/2014/main" val="1941829344"/>
                    </a:ext>
                  </a:extLst>
                </a:gridCol>
                <a:gridCol w="1188720">
                  <a:extLst>
                    <a:ext uri="{9D8B030D-6E8A-4147-A177-3AD203B41FA5}">
                      <a16:colId xmlns:a16="http://schemas.microsoft.com/office/drawing/2014/main" val="311263454"/>
                    </a:ext>
                  </a:extLst>
                </a:gridCol>
                <a:gridCol w="1188720">
                  <a:extLst>
                    <a:ext uri="{9D8B030D-6E8A-4147-A177-3AD203B41FA5}">
                      <a16:colId xmlns:a16="http://schemas.microsoft.com/office/drawing/2014/main" val="70411461"/>
                    </a:ext>
                  </a:extLst>
                </a:gridCol>
                <a:gridCol w="1188720">
                  <a:extLst>
                    <a:ext uri="{9D8B030D-6E8A-4147-A177-3AD203B41FA5}">
                      <a16:colId xmlns:a16="http://schemas.microsoft.com/office/drawing/2014/main" val="3582277211"/>
                    </a:ext>
                  </a:extLst>
                </a:gridCol>
                <a:gridCol w="1188720">
                  <a:extLst>
                    <a:ext uri="{9D8B030D-6E8A-4147-A177-3AD203B41FA5}">
                      <a16:colId xmlns:a16="http://schemas.microsoft.com/office/drawing/2014/main" val="2012438578"/>
                    </a:ext>
                  </a:extLst>
                </a:gridCol>
              </a:tblGrid>
              <a:tr h="457200">
                <a:tc gridSpan="7">
                  <a:txBody>
                    <a:bodyPr/>
                    <a:lstStyle/>
                    <a:p>
                      <a:pPr algn="ctr"/>
                      <a:r>
                        <a:rPr lang="en-US" sz="1200" dirty="0"/>
                        <a:t>Safety and efficacy of bispecifics in DLBCL</a:t>
                      </a:r>
                    </a:p>
                  </a:txBody>
                  <a:tcPr/>
                </a:tc>
                <a:tc hMerge="1">
                  <a:txBody>
                    <a:bodyPr/>
                    <a:lstStyle/>
                    <a:p>
                      <a:pPr algn="ctr"/>
                      <a:endParaRPr lang="en-US" sz="2000" dirty="0"/>
                    </a:p>
                  </a:txBody>
                  <a:tcPr/>
                </a:tc>
                <a:tc hMerge="1">
                  <a:txBody>
                    <a:bodyPr/>
                    <a:lstStyle/>
                    <a:p>
                      <a:pPr algn="ctr"/>
                      <a:endParaRPr lang="en-US" sz="2000" dirty="0"/>
                    </a:p>
                  </a:txBody>
                  <a:tcPr/>
                </a:tc>
                <a:tc hMerge="1">
                  <a:txBody>
                    <a:bodyPr/>
                    <a:lstStyle/>
                    <a:p>
                      <a:pPr algn="ctr"/>
                      <a:endParaRPr lang="en-US" sz="2000" dirty="0"/>
                    </a:p>
                  </a:txBody>
                  <a:tcPr/>
                </a:tc>
                <a:tc hMerge="1">
                  <a:txBody>
                    <a:bodyPr/>
                    <a:lstStyle/>
                    <a:p>
                      <a:pPr algn="ctr"/>
                      <a:endParaRPr lang="en-US" sz="2000" dirty="0"/>
                    </a:p>
                  </a:txBody>
                  <a:tcPr/>
                </a:tc>
                <a:tc hMerge="1">
                  <a:txBody>
                    <a:bodyPr/>
                    <a:lstStyle/>
                    <a:p>
                      <a:pPr algn="ctr"/>
                      <a:endParaRPr lang="en-US" sz="2000" dirty="0"/>
                    </a:p>
                  </a:txBody>
                  <a:tcPr/>
                </a:tc>
                <a:tc hMerge="1">
                  <a:txBody>
                    <a:bodyPr/>
                    <a:lstStyle/>
                    <a:p>
                      <a:pPr algn="ctr"/>
                      <a:endParaRPr lang="en-US" sz="2000" dirty="0"/>
                    </a:p>
                  </a:txBody>
                  <a:tcPr/>
                </a:tc>
                <a:extLst>
                  <a:ext uri="{0D108BD9-81ED-4DB2-BD59-A6C34878D82A}">
                    <a16:rowId xmlns:a16="http://schemas.microsoft.com/office/drawing/2014/main" val="115046593"/>
                  </a:ext>
                </a:extLst>
              </a:tr>
              <a:tr h="457200">
                <a:tc>
                  <a:txBody>
                    <a:bodyPr/>
                    <a:lstStyle/>
                    <a:p>
                      <a:pPr algn="ctr"/>
                      <a:endParaRPr lang="en-US" sz="1200" b="1" dirty="0"/>
                    </a:p>
                  </a:txBody>
                  <a:tcPr/>
                </a:tc>
                <a:tc>
                  <a:txBody>
                    <a:bodyPr/>
                    <a:lstStyle/>
                    <a:p>
                      <a:pPr algn="ctr"/>
                      <a:r>
                        <a:rPr lang="en-US" sz="1200" b="1" dirty="0"/>
                        <a:t>CRS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CRS ≥3</a:t>
                      </a:r>
                    </a:p>
                    <a:p>
                      <a:pPr algn="ctr"/>
                      <a:endParaRPr lang="en-US" sz="1200" b="1" dirty="0"/>
                    </a:p>
                  </a:txBody>
                  <a:tcPr/>
                </a:tc>
                <a:tc>
                  <a:txBody>
                    <a:bodyPr/>
                    <a:lstStyle/>
                    <a:p>
                      <a:pPr algn="ctr"/>
                      <a:r>
                        <a:rPr lang="en-US" sz="1200" b="1" dirty="0"/>
                        <a:t>ICANS</a:t>
                      </a:r>
                    </a:p>
                  </a:txBody>
                  <a:tcPr/>
                </a:tc>
                <a:tc>
                  <a:txBody>
                    <a:bodyPr/>
                    <a:lstStyle/>
                    <a:p>
                      <a:pPr algn="ctr"/>
                      <a:r>
                        <a:rPr lang="en-US" sz="1200" b="1" dirty="0"/>
                        <a:t>ORR</a:t>
                      </a:r>
                    </a:p>
                  </a:txBody>
                  <a:tcPr/>
                </a:tc>
                <a:tc>
                  <a:txBody>
                    <a:bodyPr/>
                    <a:lstStyle/>
                    <a:p>
                      <a:pPr algn="ctr"/>
                      <a:r>
                        <a:rPr lang="en-US" sz="1200" b="1" dirty="0"/>
                        <a:t>CR%</a:t>
                      </a:r>
                    </a:p>
                  </a:txBody>
                  <a:tcPr/>
                </a:tc>
                <a:tc>
                  <a:txBody>
                    <a:bodyPr/>
                    <a:lstStyle/>
                    <a:p>
                      <a:pPr algn="ctr"/>
                      <a:r>
                        <a:rPr lang="en-US" sz="1200" b="1" dirty="0"/>
                        <a:t>PFS</a:t>
                      </a:r>
                    </a:p>
                  </a:txBody>
                  <a:tcPr/>
                </a:tc>
                <a:extLst>
                  <a:ext uri="{0D108BD9-81ED-4DB2-BD59-A6C34878D82A}">
                    <a16:rowId xmlns:a16="http://schemas.microsoft.com/office/drawing/2014/main" val="2366074385"/>
                  </a:ext>
                </a:extLst>
              </a:tr>
              <a:tr h="457200">
                <a:tc>
                  <a:txBody>
                    <a:bodyPr/>
                    <a:lstStyle/>
                    <a:p>
                      <a:pPr algn="ctr"/>
                      <a:r>
                        <a:rPr lang="en-US" sz="1200" b="1" dirty="0"/>
                        <a:t>Mosunetuzumab</a:t>
                      </a:r>
                    </a:p>
                  </a:txBody>
                  <a:tcPr/>
                </a:tc>
                <a:tc>
                  <a:txBody>
                    <a:bodyPr/>
                    <a:lstStyle/>
                    <a:p>
                      <a:pPr algn="ctr"/>
                      <a:r>
                        <a:rPr lang="en-US" sz="1200" dirty="0"/>
                        <a:t>26.1%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2.3%</a:t>
                      </a:r>
                    </a:p>
                    <a:p>
                      <a:pPr algn="ctr"/>
                      <a:endParaRPr lang="en-US" sz="1200" dirty="0"/>
                    </a:p>
                  </a:txBody>
                  <a:tcPr/>
                </a:tc>
                <a:tc>
                  <a:txBody>
                    <a:bodyPr/>
                    <a:lstStyle/>
                    <a:p>
                      <a:pPr algn="ctr"/>
                      <a:r>
                        <a:rPr lang="en-US" sz="1200" dirty="0"/>
                        <a:t>2.2%</a:t>
                      </a:r>
                    </a:p>
                  </a:txBody>
                  <a:tcPr/>
                </a:tc>
                <a:tc>
                  <a:txBody>
                    <a:bodyPr/>
                    <a:lstStyle/>
                    <a:p>
                      <a:pPr algn="ctr"/>
                      <a:r>
                        <a:rPr lang="en-US" sz="1200" dirty="0"/>
                        <a:t>42%</a:t>
                      </a:r>
                    </a:p>
                  </a:txBody>
                  <a:tcPr/>
                </a:tc>
                <a:tc>
                  <a:txBody>
                    <a:bodyPr/>
                    <a:lstStyle/>
                    <a:p>
                      <a:pPr algn="ctr"/>
                      <a:r>
                        <a:rPr lang="en-US" sz="1200" dirty="0"/>
                        <a:t>24%</a:t>
                      </a:r>
                    </a:p>
                  </a:txBody>
                  <a:tcPr/>
                </a:tc>
                <a:tc>
                  <a:txBody>
                    <a:bodyPr/>
                    <a:lstStyle/>
                    <a:p>
                      <a:pPr algn="ctr"/>
                      <a:r>
                        <a:rPr lang="en-US" sz="1200" dirty="0"/>
                        <a:t>12-month PFS 22.6%</a:t>
                      </a:r>
                    </a:p>
                  </a:txBody>
                  <a:tcPr/>
                </a:tc>
                <a:extLst>
                  <a:ext uri="{0D108BD9-81ED-4DB2-BD59-A6C34878D82A}">
                    <a16:rowId xmlns:a16="http://schemas.microsoft.com/office/drawing/2014/main" val="2501986742"/>
                  </a:ext>
                </a:extLst>
              </a:tr>
              <a:tr h="457200">
                <a:tc>
                  <a:txBody>
                    <a:bodyPr/>
                    <a:lstStyle/>
                    <a:p>
                      <a:pPr algn="ctr"/>
                      <a:r>
                        <a:rPr lang="en-US" sz="1200" b="1" dirty="0"/>
                        <a:t>Glofitamab </a:t>
                      </a:r>
                    </a:p>
                  </a:txBody>
                  <a:tcPr/>
                </a:tc>
                <a:tc>
                  <a:txBody>
                    <a:bodyPr/>
                    <a:lstStyle/>
                    <a:p>
                      <a:pPr algn="ctr"/>
                      <a:r>
                        <a:rPr lang="en-US" sz="1200" dirty="0"/>
                        <a:t>63%</a:t>
                      </a:r>
                    </a:p>
                  </a:txBody>
                  <a:tcPr/>
                </a:tc>
                <a:tc>
                  <a:txBody>
                    <a:bodyPr/>
                    <a:lstStyle/>
                    <a:p>
                      <a:pPr algn="ctr"/>
                      <a:r>
                        <a:rPr lang="en-US" sz="1200" dirty="0"/>
                        <a:t>4%</a:t>
                      </a:r>
                    </a:p>
                  </a:txBody>
                  <a:tcPr/>
                </a:tc>
                <a:tc>
                  <a:txBody>
                    <a:bodyPr/>
                    <a:lstStyle/>
                    <a:p>
                      <a:pPr algn="ctr"/>
                      <a:r>
                        <a:rPr lang="en-US" sz="1200" dirty="0"/>
                        <a:t>8%</a:t>
                      </a:r>
                    </a:p>
                  </a:txBody>
                  <a:tcPr/>
                </a:tc>
                <a:tc>
                  <a:txBody>
                    <a:bodyPr/>
                    <a:lstStyle/>
                    <a:p>
                      <a:pPr algn="ctr"/>
                      <a:r>
                        <a:rPr lang="en-US" sz="1200" dirty="0"/>
                        <a:t>52%</a:t>
                      </a:r>
                    </a:p>
                  </a:txBody>
                  <a:tcPr/>
                </a:tc>
                <a:tc>
                  <a:txBody>
                    <a:bodyPr/>
                    <a:lstStyle/>
                    <a:p>
                      <a:pPr algn="ctr"/>
                      <a:r>
                        <a:rPr lang="en-US" sz="1200" dirty="0"/>
                        <a:t>39%</a:t>
                      </a:r>
                    </a:p>
                  </a:txBody>
                  <a:tcPr/>
                </a:tc>
                <a:tc>
                  <a:txBody>
                    <a:bodyPr/>
                    <a:lstStyle/>
                    <a:p>
                      <a:pPr algn="ctr"/>
                      <a:r>
                        <a:rPr lang="en-US" sz="1200" dirty="0"/>
                        <a:t>12-month PFS 37%</a:t>
                      </a:r>
                    </a:p>
                  </a:txBody>
                  <a:tcPr/>
                </a:tc>
                <a:extLst>
                  <a:ext uri="{0D108BD9-81ED-4DB2-BD59-A6C34878D82A}">
                    <a16:rowId xmlns:a16="http://schemas.microsoft.com/office/drawing/2014/main" val="1821960381"/>
                  </a:ext>
                </a:extLst>
              </a:tr>
              <a:tr h="457200">
                <a:tc>
                  <a:txBody>
                    <a:bodyPr/>
                    <a:lstStyle/>
                    <a:p>
                      <a:pPr algn="ctr"/>
                      <a:r>
                        <a:rPr lang="en-US" sz="1200" b="1" dirty="0"/>
                        <a:t>Epcoritamab </a:t>
                      </a:r>
                    </a:p>
                  </a:txBody>
                  <a:tcPr/>
                </a:tc>
                <a:tc>
                  <a:txBody>
                    <a:bodyPr/>
                    <a:lstStyle/>
                    <a:p>
                      <a:pPr algn="ctr"/>
                      <a:r>
                        <a:rPr lang="en-US" sz="1200" dirty="0"/>
                        <a:t>49.7%</a:t>
                      </a:r>
                    </a:p>
                  </a:txBody>
                  <a:tcPr/>
                </a:tc>
                <a:tc>
                  <a:txBody>
                    <a:bodyPr/>
                    <a:lstStyle/>
                    <a:p>
                      <a:pPr algn="ctr"/>
                      <a:r>
                        <a:rPr lang="en-US" sz="1200" dirty="0"/>
                        <a:t>2.5%</a:t>
                      </a:r>
                    </a:p>
                  </a:txBody>
                  <a:tcPr/>
                </a:tc>
                <a:tc>
                  <a:txBody>
                    <a:bodyPr/>
                    <a:lstStyle/>
                    <a:p>
                      <a:pPr algn="ctr"/>
                      <a:r>
                        <a:rPr lang="en-US" sz="1200" dirty="0"/>
                        <a:t>6.4%*</a:t>
                      </a:r>
                    </a:p>
                  </a:txBody>
                  <a:tcPr/>
                </a:tc>
                <a:tc>
                  <a:txBody>
                    <a:bodyPr/>
                    <a:lstStyle/>
                    <a:p>
                      <a:pPr algn="ctr"/>
                      <a:r>
                        <a:rPr lang="en-US" sz="1200" dirty="0"/>
                        <a:t>63.1%</a:t>
                      </a:r>
                    </a:p>
                  </a:txBody>
                  <a:tcPr/>
                </a:tc>
                <a:tc>
                  <a:txBody>
                    <a:bodyPr/>
                    <a:lstStyle/>
                    <a:p>
                      <a:pPr algn="ctr"/>
                      <a:r>
                        <a:rPr lang="en-US" sz="1200" dirty="0"/>
                        <a:t>38.9%</a:t>
                      </a:r>
                    </a:p>
                  </a:txBody>
                  <a:tcPr/>
                </a:tc>
                <a:tc>
                  <a:txBody>
                    <a:bodyPr/>
                    <a:lstStyle/>
                    <a:p>
                      <a:pPr algn="ctr"/>
                      <a:r>
                        <a:rPr lang="en-US" sz="1200" dirty="0"/>
                        <a:t>6-month PFS 43.9%</a:t>
                      </a:r>
                    </a:p>
                  </a:txBody>
                  <a:tcPr/>
                </a:tc>
                <a:extLst>
                  <a:ext uri="{0D108BD9-81ED-4DB2-BD59-A6C34878D82A}">
                    <a16:rowId xmlns:a16="http://schemas.microsoft.com/office/drawing/2014/main" val="1162237697"/>
                  </a:ext>
                </a:extLst>
              </a:tr>
              <a:tr h="457200">
                <a:tc>
                  <a:txBody>
                    <a:bodyPr/>
                    <a:lstStyle/>
                    <a:p>
                      <a:pPr algn="ctr"/>
                      <a:r>
                        <a:rPr lang="en-US" sz="1200" b="1" dirty="0"/>
                        <a:t>Odronextamab </a:t>
                      </a:r>
                    </a:p>
                  </a:txBody>
                  <a:tcPr/>
                </a:tc>
                <a:tc>
                  <a:txBody>
                    <a:bodyPr/>
                    <a:lstStyle/>
                    <a:p>
                      <a:pPr algn="ctr"/>
                      <a:r>
                        <a:rPr lang="en-US" sz="1200" dirty="0"/>
                        <a:t>61%</a:t>
                      </a:r>
                    </a:p>
                  </a:txBody>
                  <a:tcPr/>
                </a:tc>
                <a:tc>
                  <a:txBody>
                    <a:bodyPr/>
                    <a:lstStyle/>
                    <a:p>
                      <a:pPr algn="ctr"/>
                      <a:r>
                        <a:rPr lang="en-US" sz="1200" dirty="0"/>
                        <a:t>7%</a:t>
                      </a:r>
                    </a:p>
                  </a:txBody>
                  <a:tcPr/>
                </a:tc>
                <a:tc>
                  <a:txBody>
                    <a:bodyPr/>
                    <a:lstStyle/>
                    <a:p>
                      <a:pPr algn="ctr"/>
                      <a:r>
                        <a:rPr lang="en-US" sz="1200" dirty="0"/>
                        <a:t>12%</a:t>
                      </a:r>
                    </a:p>
                  </a:txBody>
                  <a:tcPr/>
                </a:tc>
                <a:tc>
                  <a:txBody>
                    <a:bodyPr/>
                    <a:lstStyle/>
                    <a:p>
                      <a:pPr algn="ctr"/>
                      <a:r>
                        <a:rPr lang="en-US" sz="1200" dirty="0"/>
                        <a:t>39%</a:t>
                      </a:r>
                    </a:p>
                  </a:txBody>
                  <a:tcPr/>
                </a:tc>
                <a:tc>
                  <a:txBody>
                    <a:bodyPr/>
                    <a:lstStyle/>
                    <a:p>
                      <a:pPr algn="ctr"/>
                      <a:r>
                        <a:rPr lang="en-US" sz="1200" dirty="0"/>
                        <a:t>24%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median PFS</a:t>
                      </a:r>
                    </a:p>
                    <a:p>
                      <a:pPr algn="ctr"/>
                      <a:r>
                        <a:rPr lang="en-US" sz="1200" dirty="0"/>
                        <a:t>11.5 months </a:t>
                      </a:r>
                    </a:p>
                  </a:txBody>
                  <a:tcPr/>
                </a:tc>
                <a:extLst>
                  <a:ext uri="{0D108BD9-81ED-4DB2-BD59-A6C34878D82A}">
                    <a16:rowId xmlns:a16="http://schemas.microsoft.com/office/drawing/2014/main" val="1434235080"/>
                  </a:ext>
                </a:extLst>
              </a:tr>
              <a:tr h="457200">
                <a:tc gridSpan="7">
                  <a:txBody>
                    <a:bodyPr/>
                    <a:lstStyle/>
                    <a:p>
                      <a:pPr algn="l"/>
                      <a:r>
                        <a:rPr lang="en-US" sz="1200" dirty="0"/>
                        <a:t>* </a:t>
                      </a:r>
                      <a:r>
                        <a:rPr lang="en-US" sz="1050" dirty="0"/>
                        <a:t>A fatal event</a:t>
                      </a:r>
                      <a:endParaRPr lang="en-US" sz="1200" dirty="0"/>
                    </a:p>
                  </a:txBody>
                  <a:tcPr/>
                </a:tc>
                <a:tc hMerge="1">
                  <a:txBody>
                    <a:bodyPr/>
                    <a:lstStyle/>
                    <a:p>
                      <a:pPr algn="ctr"/>
                      <a:endParaRPr lang="en-US" sz="2000" dirty="0"/>
                    </a:p>
                  </a:txBody>
                  <a:tcPr/>
                </a:tc>
                <a:tc hMerge="1">
                  <a:txBody>
                    <a:bodyPr/>
                    <a:lstStyle/>
                    <a:p>
                      <a:pPr algn="ctr"/>
                      <a:endParaRPr lang="en-US" sz="2000" dirty="0"/>
                    </a:p>
                  </a:txBody>
                  <a:tcPr/>
                </a:tc>
                <a:tc hMerge="1">
                  <a:txBody>
                    <a:bodyPr/>
                    <a:lstStyle/>
                    <a:p>
                      <a:pPr algn="ctr"/>
                      <a:endParaRPr lang="en-US" sz="2000" dirty="0"/>
                    </a:p>
                  </a:txBody>
                  <a:tcPr/>
                </a:tc>
                <a:tc hMerge="1">
                  <a:txBody>
                    <a:bodyPr/>
                    <a:lstStyle/>
                    <a:p>
                      <a:pPr algn="ctr"/>
                      <a:endParaRPr lang="en-US" sz="2000" dirty="0"/>
                    </a:p>
                  </a:txBody>
                  <a:tcPr/>
                </a:tc>
                <a:tc hMerge="1">
                  <a:txBody>
                    <a:bodyPr/>
                    <a:lstStyle/>
                    <a:p>
                      <a:pPr algn="ctr"/>
                      <a:endParaRPr lang="en-US" sz="2000" dirty="0"/>
                    </a:p>
                  </a:txBody>
                  <a:tcPr/>
                </a:tc>
                <a:tc hMerge="1">
                  <a:txBody>
                    <a:bodyPr/>
                    <a:lstStyle/>
                    <a:p>
                      <a:pPr algn="ctr"/>
                      <a:endParaRPr lang="en-US" sz="2000" dirty="0"/>
                    </a:p>
                  </a:txBody>
                  <a:tcPr/>
                </a:tc>
                <a:extLst>
                  <a:ext uri="{0D108BD9-81ED-4DB2-BD59-A6C34878D82A}">
                    <a16:rowId xmlns:a16="http://schemas.microsoft.com/office/drawing/2014/main" val="34763236"/>
                  </a:ext>
                </a:extLst>
              </a:tr>
            </a:tbl>
          </a:graphicData>
        </a:graphic>
      </p:graphicFrame>
    </p:spTree>
    <p:extLst>
      <p:ext uri="{BB962C8B-B14F-4D97-AF65-F5344CB8AC3E}">
        <p14:creationId xmlns:p14="http://schemas.microsoft.com/office/powerpoint/2010/main" val="307728760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EBDAD9E-901C-D9AA-F5FA-5DA5AC30C015}"/>
              </a:ext>
            </a:extLst>
          </p:cNvPr>
          <p:cNvSpPr>
            <a:spLocks noGrp="1"/>
          </p:cNvSpPr>
          <p:nvPr>
            <p:ph type="subTitle" idx="1"/>
          </p:nvPr>
        </p:nvSpPr>
        <p:spPr>
          <a:xfrm>
            <a:off x="457199" y="1249681"/>
            <a:ext cx="8377519" cy="2651759"/>
          </a:xfrm>
        </p:spPr>
        <p:txBody>
          <a:bodyPr/>
          <a:lstStyle/>
          <a:p>
            <a:pPr marL="457200" indent="-457200" algn="l">
              <a:buFont typeface="+mj-lt"/>
              <a:buAutoNum type="arabicPeriod"/>
            </a:pPr>
            <a:r>
              <a:rPr lang="en-US" b="1" dirty="0"/>
              <a:t>Epcoritamab with loncastuximab tesirine in second line DLBCL</a:t>
            </a:r>
          </a:p>
          <a:p>
            <a:pPr marL="457200" indent="-457200" algn="l">
              <a:buFont typeface="+mj-lt"/>
              <a:buAutoNum type="arabicPeriod"/>
            </a:pPr>
            <a:r>
              <a:rPr lang="en-US" sz="2400" b="1" dirty="0">
                <a:effectLst/>
                <a:latin typeface="+mn-lt"/>
                <a:ea typeface="Times New Roman" panose="02020603050405020304" pitchFamily="18" charset="0"/>
              </a:rPr>
              <a:t>Pola-R-CHP with high-dose methotrexate and zanubrutinib in secondary CNS lymphoma</a:t>
            </a:r>
            <a:endParaRPr lang="en-US" b="1" dirty="0"/>
          </a:p>
        </p:txBody>
      </p:sp>
      <p:sp>
        <p:nvSpPr>
          <p:cNvPr id="3" name="Title 2">
            <a:extLst>
              <a:ext uri="{FF2B5EF4-FFF2-40B4-BE49-F238E27FC236}">
                <a16:creationId xmlns:a16="http://schemas.microsoft.com/office/drawing/2014/main" id="{21DC501A-DBB4-6902-960F-9E835ECABC85}"/>
              </a:ext>
            </a:extLst>
          </p:cNvPr>
          <p:cNvSpPr>
            <a:spLocks noGrp="1"/>
          </p:cNvSpPr>
          <p:nvPr>
            <p:ph type="title"/>
          </p:nvPr>
        </p:nvSpPr>
        <p:spPr/>
        <p:txBody>
          <a:bodyPr/>
          <a:lstStyle/>
          <a:p>
            <a:r>
              <a:rPr lang="en-US" sz="2800" b="1" dirty="0"/>
              <a:t>Investigator Initiated studies at Sylvester Comprehensive Cancer Center </a:t>
            </a:r>
          </a:p>
        </p:txBody>
      </p:sp>
    </p:spTree>
    <p:extLst>
      <p:ext uri="{BB962C8B-B14F-4D97-AF65-F5344CB8AC3E}">
        <p14:creationId xmlns:p14="http://schemas.microsoft.com/office/powerpoint/2010/main" val="272727261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4047E2-C395-B61E-3441-0EA06F37A0A5}"/>
              </a:ext>
            </a:extLst>
          </p:cNvPr>
          <p:cNvSpPr>
            <a:spLocks noGrp="1"/>
          </p:cNvSpPr>
          <p:nvPr>
            <p:ph sz="half" idx="1"/>
          </p:nvPr>
        </p:nvSpPr>
        <p:spPr>
          <a:xfrm>
            <a:off x="363071" y="822961"/>
            <a:ext cx="4132729" cy="2936240"/>
          </a:xfrm>
        </p:spPr>
        <p:txBody>
          <a:bodyPr/>
          <a:lstStyle/>
          <a:p>
            <a:pPr marL="0" indent="0" algn="ctr">
              <a:buNone/>
            </a:pPr>
            <a:r>
              <a:rPr lang="en-US" sz="1800" b="1" dirty="0"/>
              <a:t>Newly diagnosed</a:t>
            </a:r>
          </a:p>
          <a:p>
            <a:r>
              <a:rPr lang="en-US" sz="1800" b="1" dirty="0"/>
              <a:t>IPI ≥2 and ABC</a:t>
            </a:r>
            <a:r>
              <a:rPr lang="en-US" sz="1800" dirty="0"/>
              <a:t>: Pola-R-CHP</a:t>
            </a:r>
          </a:p>
          <a:p>
            <a:r>
              <a:rPr lang="en-US" sz="1800" b="1" dirty="0"/>
              <a:t>GC</a:t>
            </a:r>
          </a:p>
          <a:p>
            <a:r>
              <a:rPr lang="en-US" sz="1800" b="1" dirty="0"/>
              <a:t>Transformed</a:t>
            </a:r>
          </a:p>
          <a:p>
            <a:r>
              <a:rPr lang="en-US" sz="1800" b="1" dirty="0"/>
              <a:t>IPI &lt;2 </a:t>
            </a:r>
            <a:endParaRPr lang="en-US" sz="1800" dirty="0"/>
          </a:p>
          <a:p>
            <a:endParaRPr lang="en-US" dirty="0"/>
          </a:p>
        </p:txBody>
      </p:sp>
      <p:sp>
        <p:nvSpPr>
          <p:cNvPr id="3" name="Content Placeholder 2">
            <a:extLst>
              <a:ext uri="{FF2B5EF4-FFF2-40B4-BE49-F238E27FC236}">
                <a16:creationId xmlns:a16="http://schemas.microsoft.com/office/drawing/2014/main" id="{44DC456B-1076-B0FA-312B-143AB5203ACA}"/>
              </a:ext>
            </a:extLst>
          </p:cNvPr>
          <p:cNvSpPr>
            <a:spLocks noGrp="1"/>
          </p:cNvSpPr>
          <p:nvPr>
            <p:ph sz="half" idx="2"/>
          </p:nvPr>
        </p:nvSpPr>
        <p:spPr>
          <a:xfrm>
            <a:off x="4648202" y="824455"/>
            <a:ext cx="4213412" cy="2936240"/>
          </a:xfrm>
        </p:spPr>
        <p:txBody>
          <a:bodyPr/>
          <a:lstStyle/>
          <a:p>
            <a:pPr marL="0" indent="0" algn="ctr">
              <a:buNone/>
            </a:pPr>
            <a:r>
              <a:rPr lang="en-US" sz="1800" b="1" dirty="0"/>
              <a:t>Relapsed/refractory</a:t>
            </a:r>
          </a:p>
          <a:p>
            <a:r>
              <a:rPr lang="en-US" sz="1800" b="1" dirty="0"/>
              <a:t>Refractory/relapsed within 1 year</a:t>
            </a:r>
            <a:r>
              <a:rPr lang="en-US" sz="1800" dirty="0"/>
              <a:t>: CAR T-cell (axi-cel/liso-cel)</a:t>
            </a:r>
          </a:p>
          <a:p>
            <a:r>
              <a:rPr lang="en-US" sz="1800" b="1" dirty="0"/>
              <a:t>Relapsed &gt;1 year</a:t>
            </a:r>
            <a:r>
              <a:rPr lang="en-US" sz="1800" dirty="0"/>
              <a:t>: R-ICE +/- ASCT</a:t>
            </a:r>
          </a:p>
          <a:p>
            <a:r>
              <a:rPr lang="en-US" sz="1800" b="1" dirty="0"/>
              <a:t>Third line:</a:t>
            </a:r>
          </a:p>
          <a:p>
            <a:pPr>
              <a:buFont typeface="+mj-lt"/>
              <a:buAutoNum type="arabicPeriod"/>
            </a:pPr>
            <a:r>
              <a:rPr lang="en-US" sz="1800" dirty="0"/>
              <a:t>CAR T-cell</a:t>
            </a:r>
          </a:p>
          <a:p>
            <a:pPr>
              <a:buFont typeface="+mj-lt"/>
              <a:buAutoNum type="arabicPeriod"/>
            </a:pPr>
            <a:r>
              <a:rPr lang="en-US" sz="1800" dirty="0"/>
              <a:t>Epcoritamab </a:t>
            </a:r>
          </a:p>
          <a:p>
            <a:pPr>
              <a:buFont typeface="+mj-lt"/>
              <a:buAutoNum type="arabicPeriod"/>
            </a:pPr>
            <a:r>
              <a:rPr lang="en-US" sz="1800" dirty="0"/>
              <a:t>Glofitamab</a:t>
            </a:r>
          </a:p>
          <a:p>
            <a:pPr>
              <a:buFont typeface="+mj-lt"/>
              <a:buAutoNum type="arabicPeriod"/>
            </a:pPr>
            <a:r>
              <a:rPr lang="en-US" sz="1800" dirty="0"/>
              <a:t>Loncastuximab </a:t>
            </a:r>
          </a:p>
          <a:p>
            <a:pPr>
              <a:buFont typeface="+mj-lt"/>
              <a:buAutoNum type="arabicPeriod"/>
            </a:pPr>
            <a:r>
              <a:rPr lang="en-US" sz="1800" dirty="0"/>
              <a:t>BR-polatuzumab</a:t>
            </a:r>
          </a:p>
          <a:p>
            <a:pPr>
              <a:buFont typeface="+mj-lt"/>
              <a:buAutoNum type="arabicPeriod"/>
            </a:pPr>
            <a:r>
              <a:rPr lang="en-US" sz="1800" dirty="0"/>
              <a:t>Tafasitamab/lenalidomide</a:t>
            </a:r>
          </a:p>
          <a:p>
            <a:endParaRPr lang="en-US" sz="1800" dirty="0"/>
          </a:p>
        </p:txBody>
      </p:sp>
      <p:sp>
        <p:nvSpPr>
          <p:cNvPr id="4" name="Title 3">
            <a:extLst>
              <a:ext uri="{FF2B5EF4-FFF2-40B4-BE49-F238E27FC236}">
                <a16:creationId xmlns:a16="http://schemas.microsoft.com/office/drawing/2014/main" id="{13C15994-9545-DF9E-41BE-76E57F19FC7D}"/>
              </a:ext>
            </a:extLst>
          </p:cNvPr>
          <p:cNvSpPr>
            <a:spLocks noGrp="1"/>
          </p:cNvSpPr>
          <p:nvPr>
            <p:ph type="title"/>
          </p:nvPr>
        </p:nvSpPr>
        <p:spPr/>
        <p:txBody>
          <a:bodyPr/>
          <a:lstStyle/>
          <a:p>
            <a:r>
              <a:rPr lang="en-US" b="1" dirty="0"/>
              <a:t>How I treat DLBCL in 2024 (January)</a:t>
            </a:r>
            <a:endParaRPr lang="en-US" dirty="0"/>
          </a:p>
        </p:txBody>
      </p:sp>
      <p:sp>
        <p:nvSpPr>
          <p:cNvPr id="5" name="Right Brace 4">
            <a:extLst>
              <a:ext uri="{FF2B5EF4-FFF2-40B4-BE49-F238E27FC236}">
                <a16:creationId xmlns:a16="http://schemas.microsoft.com/office/drawing/2014/main" id="{CA35D307-F737-7D20-C320-66C4BF1F18C2}"/>
              </a:ext>
            </a:extLst>
          </p:cNvPr>
          <p:cNvSpPr/>
          <p:nvPr/>
        </p:nvSpPr>
        <p:spPr bwMode="auto">
          <a:xfrm>
            <a:off x="2327687" y="1546412"/>
            <a:ext cx="146572" cy="860612"/>
          </a:xfrm>
          <a:prstGeom prst="rightBrace">
            <a:avLst/>
          </a:prstGeom>
          <a:ln w="28575">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6" name="TextBox 5">
            <a:extLst>
              <a:ext uri="{FF2B5EF4-FFF2-40B4-BE49-F238E27FC236}">
                <a16:creationId xmlns:a16="http://schemas.microsoft.com/office/drawing/2014/main" id="{CB731157-0667-3B65-AC8C-D2D15F0B85E1}"/>
              </a:ext>
            </a:extLst>
          </p:cNvPr>
          <p:cNvSpPr txBox="1"/>
          <p:nvPr/>
        </p:nvSpPr>
        <p:spPr>
          <a:xfrm>
            <a:off x="2534768" y="1792052"/>
            <a:ext cx="1543051" cy="369332"/>
          </a:xfrm>
          <a:prstGeom prst="rect">
            <a:avLst/>
          </a:prstGeom>
          <a:noFill/>
        </p:spPr>
        <p:txBody>
          <a:bodyPr wrap="square" rtlCol="0">
            <a:spAutoFit/>
          </a:bodyPr>
          <a:lstStyle/>
          <a:p>
            <a:r>
              <a:rPr lang="en-US" sz="1800" dirty="0"/>
              <a:t>R-CHOP</a:t>
            </a:r>
          </a:p>
        </p:txBody>
      </p:sp>
    </p:spTree>
    <p:extLst>
      <p:ext uri="{BB962C8B-B14F-4D97-AF65-F5344CB8AC3E}">
        <p14:creationId xmlns:p14="http://schemas.microsoft.com/office/powerpoint/2010/main" val="61416739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
          <p:cNvSpPr/>
          <p:nvPr/>
        </p:nvSpPr>
        <p:spPr>
          <a:xfrm>
            <a:off x="0" y="2586831"/>
            <a:ext cx="912992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0" u="none" strike="noStrike" cap="none">
                <a:solidFill>
                  <a:srgbClr val="FFC82C"/>
                </a:solidFill>
                <a:latin typeface="Arial"/>
                <a:ea typeface="Arial"/>
                <a:cs typeface="Arial"/>
                <a:sym typeface="Arial"/>
              </a:rPr>
              <a:t>HEMATOLOGIC MALIGNANCIES</a:t>
            </a:r>
            <a:endParaRPr/>
          </a:p>
        </p:txBody>
      </p:sp>
      <p:sp>
        <p:nvSpPr>
          <p:cNvPr id="71" name="Google Shape;71;p1"/>
          <p:cNvSpPr/>
          <p:nvPr/>
        </p:nvSpPr>
        <p:spPr>
          <a:xfrm>
            <a:off x="14075" y="3073896"/>
            <a:ext cx="9129925"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a:solidFill>
                  <a:schemeClr val="lt1"/>
                </a:solidFill>
                <a:latin typeface="Arial"/>
                <a:ea typeface="Arial"/>
                <a:cs typeface="Arial"/>
                <a:sym typeface="Arial"/>
              </a:rPr>
              <a:t>January 11</a:t>
            </a:r>
            <a:r>
              <a:rPr lang="en-US" sz="1600" b="0" i="0" u="none" strike="noStrike" cap="none" baseline="30000">
                <a:solidFill>
                  <a:schemeClr val="lt1"/>
                </a:solidFill>
                <a:latin typeface="Arial"/>
                <a:ea typeface="Arial"/>
                <a:cs typeface="Arial"/>
                <a:sym typeface="Arial"/>
              </a:rPr>
              <a:t>th</a:t>
            </a:r>
            <a:r>
              <a:rPr lang="en-US" sz="1600" b="0" i="0" u="none" strike="noStrike" cap="none">
                <a:solidFill>
                  <a:schemeClr val="lt1"/>
                </a:solidFill>
                <a:latin typeface="Arial"/>
                <a:ea typeface="Arial"/>
                <a:cs typeface="Arial"/>
                <a:sym typeface="Arial"/>
              </a:rPr>
              <a:t>, 2024</a:t>
            </a:r>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2"/>
          <p:cNvSpPr txBox="1">
            <a:spLocks noGrp="1"/>
          </p:cNvSpPr>
          <p:nvPr>
            <p:ph type="subTitle" idx="1"/>
          </p:nvPr>
        </p:nvSpPr>
        <p:spPr>
          <a:xfrm>
            <a:off x="297711" y="2202102"/>
            <a:ext cx="8548577" cy="162562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262672"/>
              </a:buClr>
              <a:buSzPts val="2000"/>
              <a:buFont typeface="Arial"/>
              <a:buNone/>
            </a:pPr>
            <a:r>
              <a:rPr lang="en-US" sz="2000" b="1" dirty="0">
                <a:solidFill>
                  <a:srgbClr val="262672"/>
                </a:solidFill>
                <a:latin typeface="Times New Roman" panose="02020603050405020304" pitchFamily="18" charset="0"/>
                <a:cs typeface="Times New Roman" panose="02020603050405020304" pitchFamily="18" charset="0"/>
              </a:rPr>
              <a:t>Gerald A Soff MD</a:t>
            </a:r>
            <a:endParaRPr dirty="0">
              <a:latin typeface="Times New Roman" panose="02020603050405020304" pitchFamily="18" charset="0"/>
              <a:cs typeface="Times New Roman" panose="02020603050405020304" pitchFamily="18" charset="0"/>
            </a:endParaRPr>
          </a:p>
          <a:p>
            <a:pPr marL="0" lvl="0" indent="0" algn="ctr" rtl="0">
              <a:spcBef>
                <a:spcPts val="400"/>
              </a:spcBef>
              <a:spcAft>
                <a:spcPts val="0"/>
              </a:spcAft>
              <a:buClr>
                <a:srgbClr val="262672"/>
              </a:buClr>
              <a:buSzPts val="2000"/>
              <a:buFont typeface="Arial"/>
              <a:buNone/>
            </a:pPr>
            <a:r>
              <a:rPr lang="en-US" sz="2000" b="1" dirty="0">
                <a:solidFill>
                  <a:srgbClr val="262672"/>
                </a:solidFill>
                <a:latin typeface="Times New Roman" panose="02020603050405020304" pitchFamily="18" charset="0"/>
                <a:cs typeface="Times New Roman" panose="02020603050405020304" pitchFamily="18" charset="0"/>
              </a:rPr>
              <a:t>Chief, Classical Hematology Service</a:t>
            </a:r>
            <a:endParaRPr dirty="0">
              <a:latin typeface="Times New Roman" panose="02020603050405020304" pitchFamily="18" charset="0"/>
              <a:cs typeface="Times New Roman" panose="02020603050405020304" pitchFamily="18" charset="0"/>
            </a:endParaRPr>
          </a:p>
          <a:p>
            <a:pPr marL="0" lvl="0" indent="0" algn="ctr" rtl="0">
              <a:spcBef>
                <a:spcPts val="400"/>
              </a:spcBef>
              <a:spcAft>
                <a:spcPts val="0"/>
              </a:spcAft>
              <a:buClr>
                <a:srgbClr val="262672"/>
              </a:buClr>
              <a:buSzPts val="2000"/>
              <a:buFont typeface="Arial"/>
              <a:buNone/>
            </a:pPr>
            <a:r>
              <a:rPr lang="en-US" sz="2000" b="1" dirty="0">
                <a:solidFill>
                  <a:srgbClr val="262672"/>
                </a:solidFill>
                <a:latin typeface="Times New Roman" panose="02020603050405020304" pitchFamily="18" charset="0"/>
                <a:cs typeface="Times New Roman" panose="02020603050405020304" pitchFamily="18" charset="0"/>
              </a:rPr>
              <a:t>University of Miami /Sylvester Comprehensive Cancer Center</a:t>
            </a:r>
            <a:endParaRPr dirty="0">
              <a:latin typeface="Times New Roman" panose="02020603050405020304" pitchFamily="18" charset="0"/>
              <a:cs typeface="Times New Roman" panose="02020603050405020304" pitchFamily="18" charset="0"/>
            </a:endParaRPr>
          </a:p>
          <a:p>
            <a:pPr marL="0" lvl="0" indent="0" algn="ctr" rtl="0">
              <a:spcBef>
                <a:spcPts val="400"/>
              </a:spcBef>
              <a:spcAft>
                <a:spcPts val="0"/>
              </a:spcAft>
              <a:buClr>
                <a:srgbClr val="262672"/>
              </a:buClr>
              <a:buSzPts val="2000"/>
              <a:buFont typeface="Arial"/>
              <a:buNone/>
            </a:pPr>
            <a:r>
              <a:rPr lang="en-US" sz="2000" b="1" dirty="0">
                <a:solidFill>
                  <a:srgbClr val="262672"/>
                </a:solidFill>
                <a:latin typeface="Times New Roman" panose="02020603050405020304" pitchFamily="18" charset="0"/>
                <a:cs typeface="Times New Roman" panose="02020603050405020304" pitchFamily="18" charset="0"/>
              </a:rPr>
              <a:t>Email:  gas199@miami.edu</a:t>
            </a:r>
            <a:endParaRPr dirty="0">
              <a:latin typeface="Times New Roman" panose="02020603050405020304" pitchFamily="18" charset="0"/>
              <a:cs typeface="Times New Roman" panose="02020603050405020304" pitchFamily="18" charset="0"/>
            </a:endParaRPr>
          </a:p>
        </p:txBody>
      </p:sp>
      <p:sp>
        <p:nvSpPr>
          <p:cNvPr id="78" name="Google Shape;78;p2"/>
          <p:cNvSpPr txBox="1">
            <a:spLocks noGrp="1"/>
          </p:cNvSpPr>
          <p:nvPr>
            <p:ph type="title"/>
          </p:nvPr>
        </p:nvSpPr>
        <p:spPr>
          <a:xfrm>
            <a:off x="2189375" y="422950"/>
            <a:ext cx="6238500" cy="17391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b="1" dirty="0">
                <a:solidFill>
                  <a:srgbClr val="262672"/>
                </a:solidFill>
                <a:latin typeface="Times New Roman" panose="02020603050405020304" pitchFamily="18" charset="0"/>
                <a:cs typeface="Times New Roman" panose="02020603050405020304" pitchFamily="18" charset="0"/>
              </a:rPr>
              <a:t>Venous Thromboembolism:</a:t>
            </a:r>
            <a:endParaRPr b="1" dirty="0">
              <a:solidFill>
                <a:srgbClr val="262672"/>
              </a:solidFill>
              <a:latin typeface="Times New Roman" panose="02020603050405020304" pitchFamily="18" charset="0"/>
              <a:cs typeface="Times New Roman" panose="02020603050405020304" pitchFamily="18" charset="0"/>
            </a:endParaRPr>
          </a:p>
          <a:p>
            <a:pPr marL="0" lvl="0" indent="0" algn="ctr" rtl="0">
              <a:spcBef>
                <a:spcPts val="0"/>
              </a:spcBef>
              <a:spcAft>
                <a:spcPts val="0"/>
              </a:spcAft>
              <a:buNone/>
            </a:pPr>
            <a:r>
              <a:rPr lang="en-US" b="1" dirty="0">
                <a:solidFill>
                  <a:srgbClr val="262672"/>
                </a:solidFill>
                <a:latin typeface="Times New Roman" panose="02020603050405020304" pitchFamily="18" charset="0"/>
                <a:cs typeface="Times New Roman" panose="02020603050405020304" pitchFamily="18" charset="0"/>
              </a:rPr>
              <a:t>Some Highlights from ASH </a:t>
            </a:r>
            <a:endParaRPr dirty="0">
              <a:latin typeface="Times New Roman" panose="02020603050405020304" pitchFamily="18" charset="0"/>
              <a:cs typeface="Times New Roman" panose="02020603050405020304" pitchFamily="18" charset="0"/>
            </a:endParaRPr>
          </a:p>
        </p:txBody>
      </p:sp>
      <p:pic>
        <p:nvPicPr>
          <p:cNvPr id="79" name="Google Shape;79;p2" descr="A picture containing person, person&#10;&#10;Description automatically generated"/>
          <p:cNvPicPr preferRelativeResize="0"/>
          <p:nvPr/>
        </p:nvPicPr>
        <p:blipFill rotWithShape="1">
          <a:blip r:embed="rId3">
            <a:alphaModFix/>
          </a:blip>
          <a:srcRect/>
          <a:stretch/>
        </p:blipFill>
        <p:spPr>
          <a:xfrm>
            <a:off x="552892" y="520933"/>
            <a:ext cx="1492101" cy="2238152"/>
          </a:xfrm>
          <a:prstGeom prst="ellipse">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547FAD-D18C-9146-9FE6-F4AEF59B6CFC}"/>
              </a:ext>
            </a:extLst>
          </p:cNvPr>
          <p:cNvSpPr>
            <a:spLocks noGrp="1"/>
          </p:cNvSpPr>
          <p:nvPr>
            <p:ph type="title"/>
          </p:nvPr>
        </p:nvSpPr>
        <p:spPr>
          <a:xfrm>
            <a:off x="629841" y="276225"/>
            <a:ext cx="7886700" cy="617935"/>
          </a:xfrm>
        </p:spPr>
        <p:txBody>
          <a:bodyPr>
            <a:normAutofit/>
          </a:bodyPr>
          <a:lstStyle/>
          <a:p>
            <a:r>
              <a:rPr lang="en-US" altLang="en-US" sz="3000" dirty="0">
                <a:solidFill>
                  <a:srgbClr val="002060"/>
                </a:solidFill>
              </a:rPr>
              <a:t>Disclosures</a:t>
            </a:r>
            <a:endParaRPr lang="en-US" sz="3000" dirty="0">
              <a:solidFill>
                <a:srgbClr val="002060"/>
              </a:solidFill>
            </a:endParaRPr>
          </a:p>
        </p:txBody>
      </p:sp>
      <p:sp>
        <p:nvSpPr>
          <p:cNvPr id="5" name="Content Placeholder 4">
            <a:extLst>
              <a:ext uri="{FF2B5EF4-FFF2-40B4-BE49-F238E27FC236}">
                <a16:creationId xmlns:a16="http://schemas.microsoft.com/office/drawing/2014/main" id="{6704AE65-937B-564F-A87D-C6DA89050B46}"/>
              </a:ext>
            </a:extLst>
          </p:cNvPr>
          <p:cNvSpPr>
            <a:spLocks noGrp="1"/>
          </p:cNvSpPr>
          <p:nvPr>
            <p:ph sz="half" idx="2"/>
          </p:nvPr>
        </p:nvSpPr>
        <p:spPr>
          <a:xfrm>
            <a:off x="627459" y="894160"/>
            <a:ext cx="7064031" cy="3151378"/>
          </a:xfrm>
          <a:ln>
            <a:noFill/>
          </a:ln>
        </p:spPr>
        <p:txBody>
          <a:bodyPr>
            <a:normAutofit lnSpcReduction="10000"/>
          </a:bodyPr>
          <a:lstStyle/>
          <a:p>
            <a:pPr>
              <a:buSzPct val="70000"/>
              <a:buFont typeface="Wingdings" pitchFamily="2" charset="2"/>
              <a:buChar char="Ø"/>
            </a:pPr>
            <a:r>
              <a:rPr lang="en-US" dirty="0"/>
              <a:t>Research Support (Past 5 years):</a:t>
            </a:r>
          </a:p>
          <a:p>
            <a:pPr lvl="1">
              <a:buSzPct val="70000"/>
              <a:buFont typeface="Wingdings" pitchFamily="2" charset="2"/>
              <a:buChar char="Ø"/>
            </a:pPr>
            <a:r>
              <a:rPr lang="en-US" dirty="0"/>
              <a:t>Amgen</a:t>
            </a:r>
          </a:p>
          <a:p>
            <a:pPr lvl="1">
              <a:buSzPct val="70000"/>
              <a:buFont typeface="Wingdings" pitchFamily="2" charset="2"/>
              <a:buChar char="Ø"/>
            </a:pPr>
            <a:r>
              <a:rPr lang="en-US" dirty="0"/>
              <a:t>Janssen Scientific Affairs</a:t>
            </a:r>
          </a:p>
          <a:p>
            <a:pPr lvl="1">
              <a:buSzPct val="70000"/>
              <a:buFont typeface="Wingdings" pitchFamily="2" charset="2"/>
              <a:buChar char="Ø"/>
            </a:pPr>
            <a:r>
              <a:rPr lang="en-US" dirty="0" err="1"/>
              <a:t>Sobi</a:t>
            </a:r>
            <a:r>
              <a:rPr lang="en-US" dirty="0"/>
              <a:t>/</a:t>
            </a:r>
            <a:r>
              <a:rPr lang="en-US" dirty="0" err="1"/>
              <a:t>Dova</a:t>
            </a:r>
            <a:r>
              <a:rPr lang="en-US" dirty="0"/>
              <a:t> Pharmaceuticals</a:t>
            </a:r>
          </a:p>
          <a:p>
            <a:pPr lvl="1">
              <a:buSzPct val="70000"/>
              <a:buFont typeface="Wingdings" pitchFamily="2" charset="2"/>
              <a:buChar char="Ø"/>
            </a:pPr>
            <a:r>
              <a:rPr lang="en-US" dirty="0"/>
              <a:t>Anthos Therapeutics</a:t>
            </a:r>
          </a:p>
          <a:p>
            <a:pPr>
              <a:buSzPct val="70000"/>
              <a:buFont typeface="Wingdings" pitchFamily="2" charset="2"/>
              <a:buChar char="Ø"/>
            </a:pPr>
            <a:r>
              <a:rPr lang="en-US" dirty="0"/>
              <a:t>Advisory Boards (Past 5 years)</a:t>
            </a:r>
          </a:p>
          <a:p>
            <a:pPr lvl="1">
              <a:buSzPct val="70000"/>
              <a:buFont typeface="Wingdings" pitchFamily="2" charset="2"/>
              <a:buChar char="Ø"/>
            </a:pPr>
            <a:r>
              <a:rPr lang="en-US" dirty="0"/>
              <a:t>Janssen Scientific Affairs</a:t>
            </a:r>
          </a:p>
          <a:p>
            <a:pPr lvl="1">
              <a:buSzPct val="70000"/>
              <a:buFont typeface="Wingdings" pitchFamily="2" charset="2"/>
              <a:buChar char="Ø"/>
            </a:pPr>
            <a:r>
              <a:rPr lang="en-US" dirty="0" err="1"/>
              <a:t>Sobi</a:t>
            </a:r>
            <a:r>
              <a:rPr lang="en-US" dirty="0"/>
              <a:t>/</a:t>
            </a:r>
            <a:r>
              <a:rPr lang="en-US" dirty="0" err="1"/>
              <a:t>Dova</a:t>
            </a:r>
            <a:r>
              <a:rPr lang="en-US" dirty="0"/>
              <a:t> Pharmaceuticals</a:t>
            </a:r>
          </a:p>
          <a:p>
            <a:pPr lvl="1">
              <a:buSzPct val="70000"/>
              <a:buFont typeface="Wingdings" pitchFamily="2" charset="2"/>
              <a:buChar char="Ø"/>
            </a:pPr>
            <a:r>
              <a:rPr lang="en-US" dirty="0"/>
              <a:t>Sanofi</a:t>
            </a:r>
          </a:p>
          <a:p>
            <a:pPr lvl="1">
              <a:buSzPct val="70000"/>
              <a:buFont typeface="Wingdings" pitchFamily="2" charset="2"/>
              <a:buChar char="Ø"/>
            </a:pPr>
            <a:r>
              <a:rPr lang="en-US" dirty="0"/>
              <a:t>Novartis</a:t>
            </a:r>
          </a:p>
          <a:p>
            <a:pPr lvl="1">
              <a:buSzPct val="70000"/>
              <a:buFont typeface="Wingdings" pitchFamily="2" charset="2"/>
              <a:buChar char="Ø"/>
            </a:pPr>
            <a:r>
              <a:rPr lang="en-US" dirty="0"/>
              <a:t>Agios Pharmaceuticals.</a:t>
            </a:r>
          </a:p>
        </p:txBody>
      </p:sp>
    </p:spTree>
    <p:extLst>
      <p:ext uri="{BB962C8B-B14F-4D97-AF65-F5344CB8AC3E}">
        <p14:creationId xmlns:p14="http://schemas.microsoft.com/office/powerpoint/2010/main" val="278173932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58994B9-7F64-83F9-B754-D032B81CAC89}"/>
              </a:ext>
            </a:extLst>
          </p:cNvPr>
          <p:cNvSpPr>
            <a:spLocks noGrp="1"/>
          </p:cNvSpPr>
          <p:nvPr>
            <p:ph type="body" idx="1"/>
          </p:nvPr>
        </p:nvSpPr>
        <p:spPr>
          <a:xfrm>
            <a:off x="338545" y="1170545"/>
            <a:ext cx="8466909" cy="2807172"/>
          </a:xfrm>
          <a:ln>
            <a:solidFill>
              <a:schemeClr val="tx1"/>
            </a:solidFill>
          </a:ln>
        </p:spPr>
        <p:txBody>
          <a:bodyPr/>
          <a:lstStyle/>
          <a:p>
            <a:pPr>
              <a:spcBef>
                <a:spcPts val="0"/>
              </a:spcBef>
              <a:buSzPct val="70000"/>
              <a:buFont typeface="Wingdings" pitchFamily="2" charset="2"/>
              <a:buChar char="Ø"/>
            </a:pPr>
            <a:r>
              <a:rPr lang="en-US" sz="1800" dirty="0">
                <a:latin typeface="Times New Roman" panose="02020603050405020304" pitchFamily="18" charset="0"/>
                <a:cs typeface="Times New Roman" panose="02020603050405020304" pitchFamily="18" charset="0"/>
              </a:rPr>
              <a:t>It is well known that many cancer patients are at very high risk of developing a VTE.</a:t>
            </a:r>
          </a:p>
          <a:p>
            <a:pPr>
              <a:spcBef>
                <a:spcPts val="0"/>
              </a:spcBef>
              <a:buSzPct val="70000"/>
              <a:buFont typeface="Wingdings" pitchFamily="2" charset="2"/>
              <a:buChar char="Ø"/>
            </a:pPr>
            <a:r>
              <a:rPr lang="en-US" sz="1800" dirty="0">
                <a:latin typeface="Times New Roman" panose="02020603050405020304" pitchFamily="18" charset="0"/>
                <a:cs typeface="Times New Roman" panose="02020603050405020304" pitchFamily="18" charset="0"/>
              </a:rPr>
              <a:t>Not all are at equal risk.</a:t>
            </a:r>
          </a:p>
          <a:p>
            <a:pPr>
              <a:spcBef>
                <a:spcPts val="0"/>
              </a:spcBef>
              <a:buSzPct val="70000"/>
              <a:buFont typeface="Wingdings" pitchFamily="2" charset="2"/>
              <a:buChar char="Ø"/>
            </a:pPr>
            <a:r>
              <a:rPr lang="en-US" sz="1800" dirty="0">
                <a:latin typeface="Times New Roman" panose="02020603050405020304" pitchFamily="18" charset="0"/>
                <a:cs typeface="Times New Roman" panose="02020603050405020304" pitchFamily="18" charset="0"/>
              </a:rPr>
              <a:t>Can we identify patients at very high risk, where prophylactic anticoagulation is warranted?  (Balance </a:t>
            </a:r>
            <a:r>
              <a:rPr lang="en-US" sz="1800" dirty="0" err="1">
                <a:latin typeface="Times New Roman" panose="02020603050405020304" pitchFamily="18" charset="0"/>
                <a:cs typeface="Times New Roman" panose="02020603050405020304" pitchFamily="18" charset="0"/>
              </a:rPr>
              <a:t>risk:benefit</a:t>
            </a:r>
            <a:r>
              <a:rPr lang="en-US" sz="1800" dirty="0">
                <a:latin typeface="Times New Roman" panose="02020603050405020304" pitchFamily="18" charset="0"/>
                <a:cs typeface="Times New Roman" panose="02020603050405020304" pitchFamily="18" charset="0"/>
              </a:rPr>
              <a:t> with cost, convenience).</a:t>
            </a:r>
          </a:p>
          <a:p>
            <a:pPr>
              <a:spcBef>
                <a:spcPts val="0"/>
              </a:spcBef>
              <a:buSzPct val="70000"/>
              <a:buFont typeface="Wingdings" pitchFamily="2" charset="2"/>
              <a:buChar char="Ø"/>
            </a:pPr>
            <a:r>
              <a:rPr lang="en-US" sz="1800" dirty="0">
                <a:latin typeface="Times New Roman" panose="02020603050405020304" pitchFamily="18" charset="0"/>
                <a:cs typeface="Times New Roman" panose="02020603050405020304" pitchFamily="18" charset="0"/>
              </a:rPr>
              <a:t>Two studies with rivaroxaban and apixaban have studied and validated this approach with Khorana Score of 2 or greater.</a:t>
            </a:r>
          </a:p>
          <a:p>
            <a:pPr lvl="1">
              <a:spcBef>
                <a:spcPts val="0"/>
              </a:spcBef>
              <a:buSzPct val="70000"/>
              <a:buFont typeface="Wingdings" pitchFamily="2" charset="2"/>
              <a:buChar char="Ø"/>
            </a:pPr>
            <a:r>
              <a:rPr lang="en-US" sz="1400" dirty="0">
                <a:latin typeface="Times New Roman" panose="02020603050405020304" pitchFamily="18" charset="0"/>
                <a:cs typeface="Times New Roman" panose="02020603050405020304" pitchFamily="18" charset="0"/>
              </a:rPr>
              <a:t>Khorana et al, NEJM, 2019 (rivaroxaban)</a:t>
            </a:r>
          </a:p>
          <a:p>
            <a:pPr lvl="1">
              <a:spcBef>
                <a:spcPts val="0"/>
              </a:spcBef>
              <a:buSzPct val="70000"/>
              <a:buFont typeface="Wingdings" pitchFamily="2" charset="2"/>
              <a:buChar char="Ø"/>
            </a:pPr>
            <a:r>
              <a:rPr lang="en-US" sz="1400" dirty="0">
                <a:latin typeface="Times New Roman" panose="02020603050405020304" pitchFamily="18" charset="0"/>
                <a:cs typeface="Times New Roman" panose="02020603050405020304" pitchFamily="18" charset="0"/>
              </a:rPr>
              <a:t>Carrier, et al, NEJM, 2019 (apixaban)</a:t>
            </a:r>
          </a:p>
          <a:p>
            <a:pPr>
              <a:spcBef>
                <a:spcPts val="0"/>
              </a:spcBef>
              <a:buSzPct val="70000"/>
              <a:buFont typeface="Wingdings" pitchFamily="2" charset="2"/>
              <a:buChar char="Ø"/>
            </a:pPr>
            <a:r>
              <a:rPr lang="en-US" sz="1800" dirty="0">
                <a:latin typeface="Times New Roman" panose="02020603050405020304" pitchFamily="18" charset="0"/>
                <a:cs typeface="Times New Roman" panose="02020603050405020304" pitchFamily="18" charset="0"/>
              </a:rPr>
              <a:t>Recent study with enoxaparin showed similar benefit in high-risk patients.</a:t>
            </a:r>
          </a:p>
          <a:p>
            <a:pPr lvl="1">
              <a:spcBef>
                <a:spcPts val="0"/>
              </a:spcBef>
              <a:buSzPct val="70000"/>
              <a:buFont typeface="Wingdings" pitchFamily="2" charset="2"/>
              <a:buChar char="Ø"/>
            </a:pPr>
            <a:r>
              <a:rPr lang="en-US" sz="1400" dirty="0">
                <a:latin typeface="Times New Roman" panose="02020603050405020304" pitchFamily="18" charset="0"/>
                <a:cs typeface="Times New Roman" panose="02020603050405020304" pitchFamily="18" charset="0"/>
              </a:rPr>
              <a:t>Alexander et al JAMA Oncol. 2023. doi:10.1001/jamaoncol.2023.3634.</a:t>
            </a:r>
            <a:endParaRPr lang="en-US" sz="1800" dirty="0">
              <a:latin typeface="Times New Roman" panose="02020603050405020304" pitchFamily="18" charset="0"/>
              <a:cs typeface="Times New Roman" panose="02020603050405020304" pitchFamily="18" charset="0"/>
            </a:endParaRPr>
          </a:p>
        </p:txBody>
      </p:sp>
      <p:sp>
        <p:nvSpPr>
          <p:cNvPr id="5" name="Google Shape;91;p3">
            <a:extLst>
              <a:ext uri="{FF2B5EF4-FFF2-40B4-BE49-F238E27FC236}">
                <a16:creationId xmlns:a16="http://schemas.microsoft.com/office/drawing/2014/main" id="{93154452-0D10-3C63-68CB-D67EB9125790}"/>
              </a:ext>
            </a:extLst>
          </p:cNvPr>
          <p:cNvSpPr txBox="1">
            <a:spLocks/>
          </p:cNvSpPr>
          <p:nvPr/>
        </p:nvSpPr>
        <p:spPr>
          <a:xfrm>
            <a:off x="618564" y="95251"/>
            <a:ext cx="8303735" cy="9816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dirty="0">
                <a:solidFill>
                  <a:srgbClr val="262672"/>
                </a:solidFill>
                <a:latin typeface="Times New Roman" panose="02020603050405020304" pitchFamily="18" charset="0"/>
                <a:cs typeface="Times New Roman" panose="02020603050405020304" pitchFamily="18" charset="0"/>
              </a:rPr>
              <a:t>1. Ongoing Efforts to Develop Optimal Risk Assessment Model for Cancer Associated Thrombosis.</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612230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4"/>
          <p:cNvSpPr txBox="1">
            <a:spLocks noGrp="1"/>
          </p:cNvSpPr>
          <p:nvPr>
            <p:ph type="title"/>
          </p:nvPr>
        </p:nvSpPr>
        <p:spPr>
          <a:xfrm>
            <a:off x="179814" y="181899"/>
            <a:ext cx="8773222" cy="454973"/>
          </a:xfrm>
          <a:prstGeom prst="rect">
            <a:avLst/>
          </a:prstGeom>
          <a:noFill/>
          <a:ln>
            <a:noFill/>
          </a:ln>
        </p:spPr>
        <p:txBody>
          <a:bodyPr spcFirstLastPara="1" wrap="square" lIns="91425" tIns="45700" rIns="91425" bIns="45700" anchor="t" anchorCtr="0">
            <a:normAutofit fontScale="90000"/>
          </a:bodyPr>
          <a:lstStyle/>
          <a:p>
            <a:pPr marL="0" lvl="0" indent="0" algn="ctr" rtl="0">
              <a:spcBef>
                <a:spcPts val="0"/>
              </a:spcBef>
              <a:spcAft>
                <a:spcPts val="0"/>
              </a:spcAft>
              <a:buClr>
                <a:srgbClr val="002060"/>
              </a:buClr>
              <a:buSzPct val="100000"/>
              <a:buFont typeface="Noto Sans Symbols"/>
              <a:buNone/>
            </a:pPr>
            <a:r>
              <a:rPr lang="en-US" sz="2700" dirty="0">
                <a:solidFill>
                  <a:srgbClr val="002060"/>
                </a:solidFill>
              </a:rPr>
              <a:t>Predictive Model for Chemotherapy-Associated VTE</a:t>
            </a:r>
            <a:endParaRPr dirty="0"/>
          </a:p>
        </p:txBody>
      </p:sp>
      <p:graphicFrame>
        <p:nvGraphicFramePr>
          <p:cNvPr id="98" name="Google Shape;98;p4"/>
          <p:cNvGraphicFramePr/>
          <p:nvPr/>
        </p:nvGraphicFramePr>
        <p:xfrm>
          <a:off x="685800" y="937118"/>
          <a:ext cx="7761250" cy="2720050"/>
        </p:xfrm>
        <a:graphic>
          <a:graphicData uri="http://schemas.openxmlformats.org/drawingml/2006/table">
            <a:tbl>
              <a:tblPr firstRow="1" bandRow="1">
                <a:noFill/>
              </a:tblPr>
              <a:tblGrid>
                <a:gridCol w="6275050">
                  <a:extLst>
                    <a:ext uri="{9D8B030D-6E8A-4147-A177-3AD203B41FA5}">
                      <a16:colId xmlns:a16="http://schemas.microsoft.com/office/drawing/2014/main" val="20000"/>
                    </a:ext>
                  </a:extLst>
                </a:gridCol>
                <a:gridCol w="1486200">
                  <a:extLst>
                    <a:ext uri="{9D8B030D-6E8A-4147-A177-3AD203B41FA5}">
                      <a16:colId xmlns:a16="http://schemas.microsoft.com/office/drawing/2014/main" val="20001"/>
                    </a:ext>
                  </a:extLst>
                </a:gridCol>
              </a:tblGrid>
              <a:tr h="381200">
                <a:tc>
                  <a:txBody>
                    <a:bodyPr/>
                    <a:lstStyle/>
                    <a:p>
                      <a:pPr marL="0" marR="0" lvl="0" indent="0" algn="ctr" rtl="0">
                        <a:spcBef>
                          <a:spcPts val="0"/>
                        </a:spcBef>
                        <a:spcAft>
                          <a:spcPts val="0"/>
                        </a:spcAft>
                        <a:buNone/>
                      </a:pPr>
                      <a:r>
                        <a:rPr lang="en-US" sz="2100" b="1" i="0" u="none" strike="noStrike" cap="none" dirty="0">
                          <a:solidFill>
                            <a:schemeClr val="lt1"/>
                          </a:solidFill>
                          <a:latin typeface="Times New Roman"/>
                          <a:ea typeface="Times New Roman"/>
                          <a:cs typeface="Times New Roman"/>
                          <a:sym typeface="Times New Roman"/>
                        </a:rPr>
                        <a:t>Patient Characteristic </a:t>
                      </a:r>
                      <a:endParaRPr dirty="0"/>
                    </a:p>
                  </a:txBody>
                  <a:tcPr marL="6350" marR="6350" marT="6350" marB="0">
                    <a:lnB w="12700" cap="flat" cmpd="sng">
                      <a:solidFill>
                        <a:schemeClr val="dk1"/>
                      </a:solidFill>
                      <a:prstDash val="solid"/>
                      <a:round/>
                      <a:headEnd type="none" w="sm" len="sm"/>
                      <a:tailEnd type="none" w="sm" len="sm"/>
                    </a:lnB>
                    <a:solidFill>
                      <a:srgbClr val="404040"/>
                    </a:solidFill>
                  </a:tcPr>
                </a:tc>
                <a:tc>
                  <a:txBody>
                    <a:bodyPr/>
                    <a:lstStyle/>
                    <a:p>
                      <a:pPr marL="0" marR="0" lvl="0" indent="0" algn="l" rtl="0">
                        <a:spcBef>
                          <a:spcPts val="0"/>
                        </a:spcBef>
                        <a:spcAft>
                          <a:spcPts val="0"/>
                        </a:spcAft>
                        <a:buNone/>
                      </a:pPr>
                      <a:r>
                        <a:rPr lang="en-US" sz="2100" b="1" i="0" u="none" strike="noStrike" cap="none">
                          <a:solidFill>
                            <a:schemeClr val="lt1"/>
                          </a:solidFill>
                          <a:latin typeface="Times New Roman"/>
                          <a:ea typeface="Times New Roman"/>
                          <a:cs typeface="Times New Roman"/>
                          <a:sym typeface="Times New Roman"/>
                        </a:rPr>
                        <a:t> Risk Score </a:t>
                      </a:r>
                      <a:endParaRPr/>
                    </a:p>
                  </a:txBody>
                  <a:tcPr marL="6350" marR="6350" marT="6350" marB="0">
                    <a:lnB w="12700" cap="flat" cmpd="sng">
                      <a:solidFill>
                        <a:schemeClr val="dk1"/>
                      </a:solidFill>
                      <a:prstDash val="solid"/>
                      <a:round/>
                      <a:headEnd type="none" w="sm" len="sm"/>
                      <a:tailEnd type="none" w="sm" len="sm"/>
                    </a:lnB>
                    <a:solidFill>
                      <a:srgbClr val="404040"/>
                    </a:solidFill>
                  </a:tcPr>
                </a:tc>
                <a:extLst>
                  <a:ext uri="{0D108BD9-81ED-4DB2-BD59-A6C34878D82A}">
                    <a16:rowId xmlns:a16="http://schemas.microsoft.com/office/drawing/2014/main" val="10000"/>
                  </a:ext>
                </a:extLst>
              </a:tr>
              <a:tr h="327800">
                <a:tc gridSpan="2">
                  <a:txBody>
                    <a:bodyPr/>
                    <a:lstStyle/>
                    <a:p>
                      <a:pPr marL="0" marR="0" lvl="0" indent="0" algn="l" rtl="0">
                        <a:spcBef>
                          <a:spcPts val="0"/>
                        </a:spcBef>
                        <a:spcAft>
                          <a:spcPts val="0"/>
                        </a:spcAft>
                        <a:buNone/>
                      </a:pPr>
                      <a:r>
                        <a:rPr lang="en-US" sz="1800" b="1" i="0" u="none" strike="noStrike" cap="none">
                          <a:solidFill>
                            <a:srgbClr val="000000"/>
                          </a:solidFill>
                          <a:latin typeface="Times New Roman"/>
                          <a:ea typeface="Times New Roman"/>
                          <a:cs typeface="Times New Roman"/>
                          <a:sym typeface="Times New Roman"/>
                        </a:rPr>
                        <a:t> Site of Cancer </a:t>
                      </a:r>
                      <a:endParaRPr/>
                    </a:p>
                  </a:txBody>
                  <a:tcPr marL="6350" marR="6350" marT="635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1"/>
                  </a:ext>
                </a:extLst>
              </a:tr>
              <a:tr h="327800">
                <a:tc>
                  <a:txBody>
                    <a:bodyPr/>
                    <a:lstStyle/>
                    <a:p>
                      <a:pPr marL="0" marR="0" lvl="0" indent="0" algn="l" rtl="0">
                        <a:spcBef>
                          <a:spcPts val="0"/>
                        </a:spcBef>
                        <a:spcAft>
                          <a:spcPts val="0"/>
                        </a:spcAft>
                        <a:buNone/>
                      </a:pPr>
                      <a:r>
                        <a:rPr lang="en-US" sz="1800" b="1" i="0" u="none" strike="noStrike" cap="none" dirty="0">
                          <a:solidFill>
                            <a:srgbClr val="000000"/>
                          </a:solidFill>
                          <a:latin typeface="Times New Roman"/>
                          <a:ea typeface="Times New Roman"/>
                          <a:cs typeface="Times New Roman"/>
                          <a:sym typeface="Times New Roman"/>
                        </a:rPr>
                        <a:t>     Very high risk (stomach, pancreas) </a:t>
                      </a:r>
                      <a:endParaRPr dirty="0"/>
                    </a:p>
                  </a:txBody>
                  <a:tcPr marL="6350" marR="6350" marT="635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i="0" u="none" strike="noStrike" cap="none">
                          <a:solidFill>
                            <a:srgbClr val="000000"/>
                          </a:solidFill>
                          <a:latin typeface="Times New Roman"/>
                          <a:ea typeface="Times New Roman"/>
                          <a:cs typeface="Times New Roman"/>
                          <a:sym typeface="Times New Roman"/>
                        </a:rPr>
                        <a:t>2</a:t>
                      </a:r>
                      <a:endParaRPr/>
                    </a:p>
                  </a:txBody>
                  <a:tcPr marL="6350" marR="6350" marT="635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72050">
                <a:tc>
                  <a:txBody>
                    <a:bodyPr/>
                    <a:lstStyle/>
                    <a:p>
                      <a:pPr marL="0" marR="0" lvl="0" indent="0" algn="l" rtl="0">
                        <a:spcBef>
                          <a:spcPts val="0"/>
                        </a:spcBef>
                        <a:spcAft>
                          <a:spcPts val="0"/>
                        </a:spcAft>
                        <a:buNone/>
                      </a:pPr>
                      <a:r>
                        <a:rPr lang="en-US" sz="1800" b="1" i="0" u="none" strike="noStrike" cap="none">
                          <a:solidFill>
                            <a:srgbClr val="000000"/>
                          </a:solidFill>
                          <a:latin typeface="Times New Roman"/>
                          <a:ea typeface="Times New Roman"/>
                          <a:cs typeface="Times New Roman"/>
                          <a:sym typeface="Times New Roman"/>
                        </a:rPr>
                        <a:t>     High risk (lung, lymphoma, gynecologic, bladder, testis) </a:t>
                      </a:r>
                      <a:endParaRPr/>
                    </a:p>
                  </a:txBody>
                  <a:tcPr marL="6350" marR="6350" marT="635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i="0" u="none" strike="noStrike" cap="none">
                          <a:solidFill>
                            <a:srgbClr val="000000"/>
                          </a:solidFill>
                          <a:latin typeface="Times New Roman"/>
                          <a:ea typeface="Times New Roman"/>
                          <a:cs typeface="Times New Roman"/>
                          <a:sym typeface="Times New Roman"/>
                        </a:rPr>
                        <a:t>1</a:t>
                      </a:r>
                      <a:endParaRPr/>
                    </a:p>
                  </a:txBody>
                  <a:tcPr marL="6350" marR="6350" marT="635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27800">
                <a:tc>
                  <a:txBody>
                    <a:bodyPr/>
                    <a:lstStyle/>
                    <a:p>
                      <a:pPr marL="0" marR="0" lvl="0" indent="0" algn="l" rtl="0">
                        <a:spcBef>
                          <a:spcPts val="0"/>
                        </a:spcBef>
                        <a:spcAft>
                          <a:spcPts val="0"/>
                        </a:spcAft>
                        <a:buNone/>
                      </a:pPr>
                      <a:r>
                        <a:rPr lang="en-US" sz="1800" b="1" i="0" u="none" strike="noStrike" cap="none">
                          <a:solidFill>
                            <a:srgbClr val="000000"/>
                          </a:solidFill>
                          <a:latin typeface="Times New Roman"/>
                          <a:ea typeface="Times New Roman"/>
                          <a:cs typeface="Times New Roman"/>
                          <a:sym typeface="Times New Roman"/>
                        </a:rPr>
                        <a:t> Prechemotherapy platelet count </a:t>
                      </a:r>
                      <a:r>
                        <a:rPr lang="en-US" sz="1800" b="1" i="0" u="sng" strike="noStrike" cap="none">
                          <a:solidFill>
                            <a:srgbClr val="000000"/>
                          </a:solidFill>
                          <a:latin typeface="Times New Roman"/>
                          <a:ea typeface="Times New Roman"/>
                          <a:cs typeface="Times New Roman"/>
                          <a:sym typeface="Times New Roman"/>
                        </a:rPr>
                        <a:t>&gt;</a:t>
                      </a:r>
                      <a:r>
                        <a:rPr lang="en-US" sz="1800" b="1" i="0" u="none" strike="noStrike" cap="none">
                          <a:solidFill>
                            <a:srgbClr val="000000"/>
                          </a:solidFill>
                          <a:latin typeface="Times New Roman"/>
                          <a:ea typeface="Times New Roman"/>
                          <a:cs typeface="Times New Roman"/>
                          <a:sym typeface="Times New Roman"/>
                        </a:rPr>
                        <a:t> 350K/mcL</a:t>
                      </a:r>
                      <a:endParaRPr/>
                    </a:p>
                  </a:txBody>
                  <a:tcPr marL="6350" marR="6350" marT="635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i="0" u="none" strike="noStrike" cap="none" dirty="0">
                          <a:solidFill>
                            <a:srgbClr val="000000"/>
                          </a:solidFill>
                          <a:latin typeface="Times New Roman"/>
                          <a:ea typeface="Times New Roman"/>
                          <a:cs typeface="Times New Roman"/>
                          <a:sym typeface="Times New Roman"/>
                        </a:rPr>
                        <a:t>1</a:t>
                      </a:r>
                      <a:endParaRPr dirty="0"/>
                    </a:p>
                  </a:txBody>
                  <a:tcPr marL="6350" marR="6350" marT="635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27800">
                <a:tc>
                  <a:txBody>
                    <a:bodyPr/>
                    <a:lstStyle/>
                    <a:p>
                      <a:pPr marL="0" marR="0" lvl="0" indent="0" algn="l" rtl="0">
                        <a:spcBef>
                          <a:spcPts val="0"/>
                        </a:spcBef>
                        <a:spcAft>
                          <a:spcPts val="0"/>
                        </a:spcAft>
                        <a:buNone/>
                      </a:pPr>
                      <a:r>
                        <a:rPr lang="en-US" sz="1800" b="1" i="0" u="none" strike="noStrike" cap="none">
                          <a:solidFill>
                            <a:srgbClr val="000000"/>
                          </a:solidFill>
                          <a:latin typeface="Times New Roman"/>
                          <a:ea typeface="Times New Roman"/>
                          <a:cs typeface="Times New Roman"/>
                          <a:sym typeface="Times New Roman"/>
                        </a:rPr>
                        <a:t> Hemoglobin &lt; 10 g/dL or use of red cell growth factors </a:t>
                      </a:r>
                      <a:endParaRPr/>
                    </a:p>
                  </a:txBody>
                  <a:tcPr marL="6350" marR="6350" marT="635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i="0" u="none" strike="noStrike" cap="none">
                          <a:solidFill>
                            <a:srgbClr val="000000"/>
                          </a:solidFill>
                          <a:latin typeface="Times New Roman"/>
                          <a:ea typeface="Times New Roman"/>
                          <a:cs typeface="Times New Roman"/>
                          <a:sym typeface="Times New Roman"/>
                        </a:rPr>
                        <a:t>1</a:t>
                      </a:r>
                      <a:endParaRPr/>
                    </a:p>
                  </a:txBody>
                  <a:tcPr marL="6350" marR="6350" marT="635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327800">
                <a:tc>
                  <a:txBody>
                    <a:bodyPr/>
                    <a:lstStyle/>
                    <a:p>
                      <a:pPr marL="0" marR="0" lvl="0" indent="0" algn="l" rtl="0">
                        <a:spcBef>
                          <a:spcPts val="0"/>
                        </a:spcBef>
                        <a:spcAft>
                          <a:spcPts val="0"/>
                        </a:spcAft>
                        <a:buNone/>
                      </a:pPr>
                      <a:r>
                        <a:rPr lang="en-US" sz="1800" b="1" i="0" u="none" strike="noStrike" cap="none">
                          <a:solidFill>
                            <a:srgbClr val="000000"/>
                          </a:solidFill>
                          <a:latin typeface="Times New Roman"/>
                          <a:ea typeface="Times New Roman"/>
                          <a:cs typeface="Times New Roman"/>
                          <a:sym typeface="Times New Roman"/>
                        </a:rPr>
                        <a:t> Prechemotherapy leukocyte count more than 11K/mcL </a:t>
                      </a:r>
                      <a:endParaRPr/>
                    </a:p>
                  </a:txBody>
                  <a:tcPr marL="6350" marR="6350" marT="635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i="0" u="none" strike="noStrike" cap="none">
                          <a:solidFill>
                            <a:srgbClr val="000000"/>
                          </a:solidFill>
                          <a:latin typeface="Times New Roman"/>
                          <a:ea typeface="Times New Roman"/>
                          <a:cs typeface="Times New Roman"/>
                          <a:sym typeface="Times New Roman"/>
                        </a:rPr>
                        <a:t>1</a:t>
                      </a:r>
                      <a:endParaRPr/>
                    </a:p>
                  </a:txBody>
                  <a:tcPr marL="6350" marR="6350" marT="635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327800">
                <a:tc>
                  <a:txBody>
                    <a:bodyPr/>
                    <a:lstStyle/>
                    <a:p>
                      <a:pPr marL="0" marR="0" lvl="0" indent="0" algn="l" rtl="0">
                        <a:spcBef>
                          <a:spcPts val="0"/>
                        </a:spcBef>
                        <a:spcAft>
                          <a:spcPts val="0"/>
                        </a:spcAft>
                        <a:buNone/>
                      </a:pPr>
                      <a:r>
                        <a:rPr lang="en-US" sz="1800" b="1" i="0" u="none" strike="noStrike" cap="none">
                          <a:solidFill>
                            <a:srgbClr val="000000"/>
                          </a:solidFill>
                          <a:latin typeface="Times New Roman"/>
                          <a:ea typeface="Times New Roman"/>
                          <a:cs typeface="Times New Roman"/>
                          <a:sym typeface="Times New Roman"/>
                        </a:rPr>
                        <a:t> BMI 35 kg/m2 or more </a:t>
                      </a:r>
                      <a:endParaRPr/>
                    </a:p>
                  </a:txBody>
                  <a:tcPr marL="6350" marR="6350" marT="635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i="0" u="none" strike="noStrike" cap="none" dirty="0">
                          <a:solidFill>
                            <a:srgbClr val="000000"/>
                          </a:solidFill>
                          <a:latin typeface="Times New Roman"/>
                          <a:ea typeface="Times New Roman"/>
                          <a:cs typeface="Times New Roman"/>
                          <a:sym typeface="Times New Roman"/>
                        </a:rPr>
                        <a:t>1</a:t>
                      </a:r>
                      <a:endParaRPr dirty="0"/>
                    </a:p>
                  </a:txBody>
                  <a:tcPr marL="6350" marR="6350" marT="635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99" name="Google Shape;99;p4"/>
          <p:cNvSpPr txBox="1"/>
          <p:nvPr/>
        </p:nvSpPr>
        <p:spPr>
          <a:xfrm>
            <a:off x="1379422" y="3802688"/>
            <a:ext cx="6100948" cy="55399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ct val="70000"/>
              <a:buFont typeface="Wingdings" pitchFamily="2" charset="2"/>
              <a:buChar char="Ø"/>
            </a:pPr>
            <a:r>
              <a:rPr lang="en-US" sz="1500" b="0" dirty="0">
                <a:solidFill>
                  <a:schemeClr val="dk1"/>
                </a:solidFill>
                <a:latin typeface="Times New Roman"/>
                <a:ea typeface="Times New Roman"/>
                <a:cs typeface="Times New Roman"/>
                <a:sym typeface="Times New Roman"/>
              </a:rPr>
              <a:t>Khorana AA </a:t>
            </a:r>
            <a:r>
              <a:rPr lang="en-US" sz="1500" b="0" i="1" dirty="0">
                <a:solidFill>
                  <a:schemeClr val="dk1"/>
                </a:solidFill>
                <a:latin typeface="Times New Roman"/>
                <a:ea typeface="Times New Roman"/>
                <a:cs typeface="Times New Roman"/>
                <a:sym typeface="Times New Roman"/>
              </a:rPr>
              <a:t>et al. Blood</a:t>
            </a:r>
            <a:r>
              <a:rPr lang="en-US" sz="1500" b="0" dirty="0">
                <a:solidFill>
                  <a:schemeClr val="dk1"/>
                </a:solidFill>
                <a:latin typeface="Times New Roman"/>
                <a:ea typeface="Times New Roman"/>
                <a:cs typeface="Times New Roman"/>
                <a:sym typeface="Times New Roman"/>
              </a:rPr>
              <a:t>. 111:4902-4907, 2008.</a:t>
            </a:r>
            <a:endParaRPr dirty="0"/>
          </a:p>
          <a:p>
            <a:pPr marL="342900" marR="0" lvl="0" indent="-342900" algn="l" rtl="0">
              <a:spcBef>
                <a:spcPts val="0"/>
              </a:spcBef>
              <a:spcAft>
                <a:spcPts val="0"/>
              </a:spcAft>
              <a:buClr>
                <a:schemeClr val="dk1"/>
              </a:buClr>
              <a:buSzPct val="70000"/>
              <a:buFont typeface="Wingdings" pitchFamily="2" charset="2"/>
              <a:buChar char="Ø"/>
            </a:pPr>
            <a:r>
              <a:rPr lang="en-US" sz="1500" b="0" dirty="0">
                <a:solidFill>
                  <a:schemeClr val="dk1"/>
                </a:solidFill>
                <a:latin typeface="Times New Roman"/>
                <a:ea typeface="Times New Roman"/>
                <a:cs typeface="Times New Roman"/>
                <a:sym typeface="Times New Roman"/>
              </a:rPr>
              <a:t>Khorana AA &amp; Connolly GC. JCO. 27:4839-4847, 2009</a:t>
            </a:r>
            <a:endParaRPr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5"/>
          <p:cNvPicPr preferRelativeResize="0"/>
          <p:nvPr/>
        </p:nvPicPr>
        <p:blipFill rotWithShape="1">
          <a:blip r:embed="rId3">
            <a:alphaModFix/>
          </a:blip>
          <a:srcRect/>
          <a:stretch/>
        </p:blipFill>
        <p:spPr>
          <a:xfrm>
            <a:off x="2621280" y="1079863"/>
            <a:ext cx="3763169" cy="2572108"/>
          </a:xfrm>
          <a:prstGeom prst="rect">
            <a:avLst/>
          </a:prstGeom>
          <a:noFill/>
          <a:ln w="9525" cap="flat" cmpd="sng">
            <a:solidFill>
              <a:srgbClr val="000000"/>
            </a:solidFill>
            <a:prstDash val="solid"/>
            <a:miter lim="800000"/>
            <a:headEnd type="none" w="sm" len="sm"/>
            <a:tailEnd type="none" w="sm" len="sm"/>
          </a:ln>
        </p:spPr>
      </p:pic>
      <p:sp>
        <p:nvSpPr>
          <p:cNvPr id="105" name="Google Shape;105;p5"/>
          <p:cNvSpPr txBox="1"/>
          <p:nvPr/>
        </p:nvSpPr>
        <p:spPr>
          <a:xfrm>
            <a:off x="506568" y="3700812"/>
            <a:ext cx="7841974" cy="656783"/>
          </a:xfrm>
          <a:prstGeom prst="rect">
            <a:avLst/>
          </a:prstGeom>
          <a:solidFill>
            <a:schemeClr val="bg1"/>
          </a:solidFill>
          <a:ln>
            <a:noFill/>
          </a:ln>
        </p:spPr>
        <p:txBody>
          <a:bodyPr spcFirstLastPara="1" wrap="square" lIns="0" tIns="0" rIns="0" bIns="0" anchor="t" anchorCtr="1">
            <a:spAutoFit/>
          </a:bodyPr>
          <a:lstStyle/>
          <a:p>
            <a:pPr marL="342900" marR="0" lvl="0" indent="-342900" algn="l" rtl="0">
              <a:lnSpc>
                <a:spcPct val="97000"/>
              </a:lnSpc>
              <a:spcBef>
                <a:spcPts val="0"/>
              </a:spcBef>
              <a:spcAft>
                <a:spcPts val="0"/>
              </a:spcAft>
              <a:buClr>
                <a:schemeClr val="dk1"/>
              </a:buClr>
              <a:buSzPts val="1500"/>
              <a:buFont typeface="Wingdings" pitchFamily="2" charset="2"/>
              <a:buChar char="Ø"/>
            </a:pPr>
            <a:r>
              <a:rPr lang="en-US" sz="1500" b="0" dirty="0">
                <a:solidFill>
                  <a:schemeClr val="dk1"/>
                </a:solidFill>
                <a:latin typeface="Times New Roman"/>
                <a:ea typeface="Times New Roman"/>
                <a:cs typeface="Times New Roman"/>
                <a:sym typeface="Times New Roman"/>
              </a:rPr>
              <a:t>Possible role in identifying population where primary anticoagulation prophylaxis is appropriate.</a:t>
            </a:r>
            <a:endParaRPr dirty="0"/>
          </a:p>
          <a:p>
            <a:pPr marL="342900" marR="0" lvl="0" indent="-342900" algn="l" rtl="0">
              <a:lnSpc>
                <a:spcPct val="97000"/>
              </a:lnSpc>
              <a:spcBef>
                <a:spcPts val="0"/>
              </a:spcBef>
              <a:spcAft>
                <a:spcPts val="0"/>
              </a:spcAft>
              <a:buClr>
                <a:schemeClr val="dk1"/>
              </a:buClr>
              <a:buSzPct val="70000"/>
              <a:buFont typeface="Wingdings" pitchFamily="2" charset="2"/>
              <a:buChar char="Ø"/>
            </a:pPr>
            <a:r>
              <a:rPr lang="en-US" sz="1500" b="0" dirty="0">
                <a:solidFill>
                  <a:schemeClr val="dk1"/>
                </a:solidFill>
                <a:latin typeface="Times New Roman"/>
                <a:ea typeface="Times New Roman"/>
                <a:cs typeface="Times New Roman"/>
                <a:sym typeface="Times New Roman"/>
              </a:rPr>
              <a:t>Khorana, A. A. et al. Blood 2008;111:4902-4907</a:t>
            </a:r>
          </a:p>
          <a:p>
            <a:pPr marL="342900" marR="0" lvl="0" indent="-342900" algn="l" rtl="0">
              <a:lnSpc>
                <a:spcPct val="97000"/>
              </a:lnSpc>
              <a:spcBef>
                <a:spcPts val="0"/>
              </a:spcBef>
              <a:spcAft>
                <a:spcPts val="0"/>
              </a:spcAft>
              <a:buClr>
                <a:schemeClr val="dk1"/>
              </a:buClr>
              <a:buSzPct val="70000"/>
              <a:buFont typeface="Wingdings" pitchFamily="2" charset="2"/>
              <a:buChar char="Ø"/>
            </a:pPr>
            <a:endParaRPr dirty="0"/>
          </a:p>
        </p:txBody>
      </p:sp>
      <p:sp>
        <p:nvSpPr>
          <p:cNvPr id="106" name="Google Shape;106;p5"/>
          <p:cNvSpPr txBox="1">
            <a:spLocks noGrp="1"/>
          </p:cNvSpPr>
          <p:nvPr>
            <p:ph type="title"/>
          </p:nvPr>
        </p:nvSpPr>
        <p:spPr>
          <a:xfrm>
            <a:off x="275295" y="185061"/>
            <a:ext cx="8593409" cy="824024"/>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002060"/>
              </a:buClr>
              <a:buSzPts val="2400"/>
              <a:buFont typeface="Noto Sans Symbols"/>
              <a:buNone/>
            </a:pPr>
            <a:r>
              <a:rPr lang="en-US" sz="2400">
                <a:solidFill>
                  <a:srgbClr val="002060"/>
                </a:solidFill>
              </a:rPr>
              <a:t>Rates of VTE According To Scores From The Risk Model In The Derivation And Validation Cohorts</a:t>
            </a:r>
            <a:endParaRPr sz="2400">
              <a:solidFill>
                <a:srgbClr val="002060"/>
              </a:solidFill>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6"/>
          <p:cNvSpPr txBox="1">
            <a:spLocks noGrp="1"/>
          </p:cNvSpPr>
          <p:nvPr>
            <p:ph type="title"/>
          </p:nvPr>
        </p:nvSpPr>
        <p:spPr>
          <a:xfrm>
            <a:off x="298295" y="203102"/>
            <a:ext cx="8547410" cy="423871"/>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100" dirty="0">
                <a:solidFill>
                  <a:srgbClr val="002060"/>
                </a:solidFill>
              </a:rPr>
              <a:t>Risk Prediction Scores for Venous Thromboembolism in Cancer Patients</a:t>
            </a:r>
            <a:endParaRPr dirty="0"/>
          </a:p>
        </p:txBody>
      </p:sp>
      <p:sp>
        <p:nvSpPr>
          <p:cNvPr id="112" name="Google Shape;112;p6"/>
          <p:cNvSpPr txBox="1">
            <a:spLocks noGrp="1"/>
          </p:cNvSpPr>
          <p:nvPr>
            <p:ph type="body" idx="1"/>
          </p:nvPr>
        </p:nvSpPr>
        <p:spPr>
          <a:xfrm>
            <a:off x="399230" y="626973"/>
            <a:ext cx="7886700" cy="977522"/>
          </a:xfrm>
          <a:prstGeom prst="rect">
            <a:avLst/>
          </a:prstGeom>
          <a:noFill/>
          <a:ln>
            <a:noFill/>
          </a:ln>
        </p:spPr>
        <p:txBody>
          <a:bodyPr spcFirstLastPara="1" wrap="square" lIns="91425" tIns="45700" rIns="91425" bIns="45700" anchor="t" anchorCtr="0">
            <a:normAutofit fontScale="92500" lnSpcReduction="20000"/>
          </a:bodyPr>
          <a:lstStyle/>
          <a:p>
            <a:pPr marL="285750" lvl="0" indent="-285750" algn="l" rtl="0">
              <a:spcBef>
                <a:spcPts val="0"/>
              </a:spcBef>
              <a:spcAft>
                <a:spcPts val="0"/>
              </a:spcAft>
              <a:buClr>
                <a:schemeClr val="dk1"/>
              </a:buClr>
              <a:buSzPct val="70000"/>
              <a:buFont typeface="Wingdings" pitchFamily="2" charset="2"/>
              <a:buChar char="Ø"/>
            </a:pPr>
            <a:r>
              <a:rPr lang="en-US" sz="1500" dirty="0"/>
              <a:t>Some incorporate biomarkers or molecular profiles that may improve prediction capability, but at trade-off that the additional information will not be routinely available.</a:t>
            </a:r>
            <a:endParaRPr dirty="0"/>
          </a:p>
          <a:p>
            <a:pPr marL="285750" lvl="0" indent="-285750" algn="l" rtl="0">
              <a:spcBef>
                <a:spcPts val="300"/>
              </a:spcBef>
              <a:spcAft>
                <a:spcPts val="0"/>
              </a:spcAft>
              <a:buClr>
                <a:schemeClr val="dk1"/>
              </a:buClr>
              <a:buSzPct val="70000"/>
              <a:buFont typeface="Wingdings" pitchFamily="2" charset="2"/>
              <a:buChar char="Ø"/>
            </a:pPr>
            <a:r>
              <a:rPr lang="en-US" sz="1500" dirty="0"/>
              <a:t>The goal is to identify high-risk patients for whom prophylactic anticoagulation may be warranted.</a:t>
            </a:r>
            <a:endParaRPr dirty="0"/>
          </a:p>
          <a:p>
            <a:pPr marL="514350" lvl="1" indent="-171450" algn="l" rtl="0">
              <a:spcBef>
                <a:spcPts val="240"/>
              </a:spcBef>
              <a:spcAft>
                <a:spcPts val="0"/>
              </a:spcAft>
              <a:buClr>
                <a:schemeClr val="dk1"/>
              </a:buClr>
              <a:buSzPct val="70000"/>
              <a:buFont typeface="Wingdings" pitchFamily="2" charset="2"/>
              <a:buChar char="Ø"/>
            </a:pPr>
            <a:r>
              <a:rPr lang="en-US" sz="1200" dirty="0"/>
              <a:t>Van Es et al, </a:t>
            </a:r>
            <a:r>
              <a:rPr lang="en-US" sz="1200" dirty="0" err="1"/>
              <a:t>Haematologica</a:t>
            </a:r>
            <a:r>
              <a:rPr lang="en-US" sz="1200" dirty="0"/>
              <a:t>. 2017 Sep; 102(9): 1494–1501., </a:t>
            </a:r>
            <a:r>
              <a:rPr lang="en-US" sz="1200" dirty="0" err="1"/>
              <a:t>doi</a:t>
            </a:r>
            <a:r>
              <a:rPr lang="en-US" sz="1200" dirty="0"/>
              <a:t>: 10.3324/haematol.2017.169060</a:t>
            </a:r>
            <a:endParaRPr dirty="0"/>
          </a:p>
          <a:p>
            <a:pPr marL="567691" lvl="1" indent="-171450" algn="l" rtl="0">
              <a:spcBef>
                <a:spcPts val="240"/>
              </a:spcBef>
              <a:spcAft>
                <a:spcPts val="0"/>
              </a:spcAft>
              <a:buClr>
                <a:schemeClr val="dk1"/>
              </a:buClr>
              <a:buSzPct val="70000"/>
              <a:buFont typeface="Wingdings" pitchFamily="2" charset="2"/>
              <a:buChar char="Ø"/>
            </a:pPr>
            <a:endParaRPr sz="1200" dirty="0"/>
          </a:p>
        </p:txBody>
      </p:sp>
      <p:pic>
        <p:nvPicPr>
          <p:cNvPr id="113" name="Google Shape;113;p6"/>
          <p:cNvPicPr preferRelativeResize="0"/>
          <p:nvPr/>
        </p:nvPicPr>
        <p:blipFill rotWithShape="1">
          <a:blip r:embed="rId3">
            <a:alphaModFix/>
          </a:blip>
          <a:srcRect/>
          <a:stretch/>
        </p:blipFill>
        <p:spPr>
          <a:xfrm>
            <a:off x="992268" y="1650584"/>
            <a:ext cx="7159463" cy="271060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002E51"/>
                </a:solidFill>
              </a:rPr>
              <a:t>NCCN</a:t>
            </a:r>
          </a:p>
        </p:txBody>
      </p:sp>
      <p:pic>
        <p:nvPicPr>
          <p:cNvPr id="6" name="Picture 5">
            <a:extLst>
              <a:ext uri="{FF2B5EF4-FFF2-40B4-BE49-F238E27FC236}">
                <a16:creationId xmlns:a16="http://schemas.microsoft.com/office/drawing/2014/main" id="{E1594269-0B47-83EA-5F57-D62310478312}"/>
              </a:ext>
            </a:extLst>
          </p:cNvPr>
          <p:cNvPicPr>
            <a:picLocks noChangeAspect="1"/>
          </p:cNvPicPr>
          <p:nvPr/>
        </p:nvPicPr>
        <p:blipFill>
          <a:blip r:embed="rId3"/>
          <a:stretch>
            <a:fillRect/>
          </a:stretch>
        </p:blipFill>
        <p:spPr>
          <a:xfrm>
            <a:off x="1010165" y="695714"/>
            <a:ext cx="6321660" cy="3838150"/>
          </a:xfrm>
          <a:prstGeom prst="rect">
            <a:avLst/>
          </a:prstGeom>
        </p:spPr>
      </p:pic>
      <p:sp>
        <p:nvSpPr>
          <p:cNvPr id="5" name="TextBox 4">
            <a:extLst>
              <a:ext uri="{FF2B5EF4-FFF2-40B4-BE49-F238E27FC236}">
                <a16:creationId xmlns:a16="http://schemas.microsoft.com/office/drawing/2014/main" id="{A3CDE692-68AF-E240-AA76-FD2B37A54B07}"/>
              </a:ext>
            </a:extLst>
          </p:cNvPr>
          <p:cNvSpPr txBox="1"/>
          <p:nvPr/>
        </p:nvSpPr>
        <p:spPr>
          <a:xfrm>
            <a:off x="5187142" y="4748646"/>
            <a:ext cx="1471353" cy="307777"/>
          </a:xfrm>
          <a:prstGeom prst="rect">
            <a:avLst/>
          </a:prstGeom>
          <a:noFill/>
        </p:spPr>
        <p:txBody>
          <a:bodyPr wrap="square" rtlCol="0">
            <a:spAutoFit/>
          </a:bodyPr>
          <a:lstStyle/>
          <a:p>
            <a:r>
              <a:rPr lang="en-US" sz="1400" dirty="0"/>
              <a:t>NCCN v1.2024</a:t>
            </a:r>
          </a:p>
        </p:txBody>
      </p:sp>
    </p:spTree>
    <p:extLst>
      <p:ext uri="{BB962C8B-B14F-4D97-AF65-F5344CB8AC3E}">
        <p14:creationId xmlns:p14="http://schemas.microsoft.com/office/powerpoint/2010/main" val="235687402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7"/>
          <p:cNvSpPr txBox="1"/>
          <p:nvPr/>
        </p:nvSpPr>
        <p:spPr>
          <a:xfrm>
            <a:off x="574156" y="154969"/>
            <a:ext cx="7974300" cy="1015800"/>
          </a:xfrm>
          <a:prstGeom prst="rect">
            <a:avLst/>
          </a:prstGeom>
          <a:noFill/>
          <a:ln w="12700"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rgbClr val="262672"/>
                </a:solidFill>
                <a:latin typeface="Times New Roman" panose="02020603050405020304" pitchFamily="18" charset="0"/>
                <a:ea typeface="Roboto"/>
                <a:cs typeface="Times New Roman" panose="02020603050405020304" pitchFamily="18" charset="0"/>
                <a:sym typeface="Roboto"/>
              </a:rPr>
              <a:t>Development and External Validation of a Lymphoma-Specific Venous Thromboembolism Risk Assessment Model.   </a:t>
            </a:r>
          </a:p>
          <a:p>
            <a:pPr marL="0" marR="0" lvl="0" indent="0" algn="ctr" rtl="0">
              <a:spcBef>
                <a:spcPts val="0"/>
              </a:spcBef>
              <a:spcAft>
                <a:spcPts val="0"/>
              </a:spcAft>
              <a:buNone/>
            </a:pPr>
            <a:r>
              <a:rPr lang="en-US" sz="2000" b="1" dirty="0">
                <a:solidFill>
                  <a:srgbClr val="262672"/>
                </a:solidFill>
                <a:latin typeface="Times New Roman" panose="02020603050405020304" pitchFamily="18" charset="0"/>
                <a:ea typeface="Roboto"/>
                <a:cs typeface="Times New Roman" panose="02020603050405020304" pitchFamily="18" charset="0"/>
                <a:sym typeface="Roboto"/>
              </a:rPr>
              <a:t>(</a:t>
            </a:r>
            <a:r>
              <a:rPr lang="en-US" sz="2000" b="1" dirty="0" err="1">
                <a:solidFill>
                  <a:srgbClr val="262672"/>
                </a:solidFill>
                <a:latin typeface="Times New Roman" panose="02020603050405020304" pitchFamily="18" charset="0"/>
                <a:ea typeface="Roboto"/>
                <a:cs typeface="Times New Roman" panose="02020603050405020304" pitchFamily="18" charset="0"/>
                <a:sym typeface="Roboto"/>
              </a:rPr>
              <a:t>Shengling</a:t>
            </a:r>
            <a:r>
              <a:rPr lang="en-US" sz="2000" b="1" dirty="0">
                <a:solidFill>
                  <a:srgbClr val="262672"/>
                </a:solidFill>
                <a:latin typeface="Times New Roman" panose="02020603050405020304" pitchFamily="18" charset="0"/>
                <a:ea typeface="Roboto"/>
                <a:cs typeface="Times New Roman" panose="02020603050405020304" pitchFamily="18" charset="0"/>
                <a:sym typeface="Roboto"/>
              </a:rPr>
              <a:t> Ma et al. MD Anderson, ASH 2023)</a:t>
            </a:r>
            <a:endParaRPr sz="2000" dirty="0">
              <a:latin typeface="Times New Roman" panose="02020603050405020304" pitchFamily="18" charset="0"/>
              <a:cs typeface="Times New Roman" panose="02020603050405020304" pitchFamily="18" charset="0"/>
            </a:endParaRPr>
          </a:p>
        </p:txBody>
      </p:sp>
      <p:sp>
        <p:nvSpPr>
          <p:cNvPr id="119" name="Google Shape;119;p7"/>
          <p:cNvSpPr txBox="1"/>
          <p:nvPr/>
        </p:nvSpPr>
        <p:spPr>
          <a:xfrm>
            <a:off x="574088" y="1277876"/>
            <a:ext cx="7974300" cy="2554505"/>
          </a:xfrm>
          <a:prstGeom prst="rect">
            <a:avLst/>
          </a:prstGeom>
          <a:noFill/>
          <a:ln w="12700"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120"/>
              <a:buFont typeface="Wingdings" pitchFamily="2" charset="2"/>
              <a:buChar char="Ø"/>
            </a:pPr>
            <a:r>
              <a:rPr lang="en-US" sz="1600" dirty="0">
                <a:solidFill>
                  <a:schemeClr val="dk1"/>
                </a:solidFill>
                <a:latin typeface="Times New Roman" panose="02020603050405020304" pitchFamily="18" charset="0"/>
                <a:ea typeface="Roboto"/>
                <a:cs typeface="Times New Roman" panose="02020603050405020304" pitchFamily="18" charset="0"/>
                <a:sym typeface="Roboto"/>
              </a:rPr>
              <a:t>10,313 lymphoma patients were randomly divided into an 80% derivation cohort and a 20% internal validation cohort. </a:t>
            </a:r>
            <a:endParaRPr dirty="0">
              <a:solidFill>
                <a:schemeClr val="dk1"/>
              </a:solidFill>
              <a:latin typeface="Times New Roman" panose="02020603050405020304" pitchFamily="18" charset="0"/>
              <a:cs typeface="Times New Roman" panose="02020603050405020304" pitchFamily="18" charset="0"/>
            </a:endParaRPr>
          </a:p>
          <a:p>
            <a:pPr marL="285750" marR="0" lvl="0" indent="-285750" algn="l" rtl="0">
              <a:spcBef>
                <a:spcPts val="0"/>
              </a:spcBef>
              <a:spcAft>
                <a:spcPts val="0"/>
              </a:spcAft>
              <a:buClr>
                <a:schemeClr val="dk1"/>
              </a:buClr>
              <a:buSzPts val="1120"/>
              <a:buFont typeface="Wingdings" pitchFamily="2" charset="2"/>
              <a:buChar char="Ø"/>
            </a:pPr>
            <a:r>
              <a:rPr lang="en-US" sz="1600" dirty="0">
                <a:solidFill>
                  <a:schemeClr val="dk1"/>
                </a:solidFill>
                <a:latin typeface="Times New Roman" panose="02020603050405020304" pitchFamily="18" charset="0"/>
                <a:cs typeface="Times New Roman" panose="02020603050405020304" pitchFamily="18" charset="0"/>
                <a:sym typeface="Arial"/>
              </a:rPr>
              <a:t>At 6 months, overall VTE incidence were 5.75% - 8.24%.</a:t>
            </a:r>
            <a:endParaRPr dirty="0">
              <a:solidFill>
                <a:schemeClr val="dk1"/>
              </a:solidFill>
              <a:latin typeface="Times New Roman" panose="02020603050405020304" pitchFamily="18" charset="0"/>
              <a:cs typeface="Times New Roman" panose="02020603050405020304" pitchFamily="18" charset="0"/>
            </a:endParaRPr>
          </a:p>
          <a:p>
            <a:pPr marL="285750" marR="0" lvl="0" indent="-285750" algn="l" rtl="0">
              <a:spcBef>
                <a:spcPts val="0"/>
              </a:spcBef>
              <a:spcAft>
                <a:spcPts val="0"/>
              </a:spcAft>
              <a:buClr>
                <a:schemeClr val="dk1"/>
              </a:buClr>
              <a:buSzPts val="1120"/>
              <a:buFont typeface="Wingdings" pitchFamily="2" charset="2"/>
              <a:buChar char="Ø"/>
            </a:pPr>
            <a:r>
              <a:rPr lang="en-US" sz="1600" dirty="0">
                <a:solidFill>
                  <a:schemeClr val="dk1"/>
                </a:solidFill>
                <a:latin typeface="Times New Roman" panose="02020603050405020304" pitchFamily="18" charset="0"/>
                <a:ea typeface="Roboto"/>
                <a:cs typeface="Times New Roman" panose="02020603050405020304" pitchFamily="18" charset="0"/>
                <a:sym typeface="Roboto"/>
              </a:rPr>
              <a:t>The variables in the final RAM included</a:t>
            </a:r>
            <a:endParaRPr dirty="0">
              <a:solidFill>
                <a:schemeClr val="dk1"/>
              </a:solidFill>
              <a:latin typeface="Times New Roman" panose="02020603050405020304" pitchFamily="18" charset="0"/>
              <a:cs typeface="Times New Roman" panose="02020603050405020304" pitchFamily="18" charset="0"/>
            </a:endParaRPr>
          </a:p>
          <a:p>
            <a:pPr marL="742950" marR="0" lvl="1" indent="-285750" algn="l" rtl="0">
              <a:spcBef>
                <a:spcPts val="0"/>
              </a:spcBef>
              <a:spcAft>
                <a:spcPts val="0"/>
              </a:spcAft>
              <a:buClr>
                <a:schemeClr val="dk1"/>
              </a:buClr>
              <a:buSzPts val="1120"/>
              <a:buFont typeface="Wingdings" pitchFamily="2" charset="2"/>
              <a:buChar char="Ø"/>
            </a:pPr>
            <a:r>
              <a:rPr lang="en-US" sz="1600" b="0" i="0" u="none" strike="noStrike" cap="none" dirty="0">
                <a:solidFill>
                  <a:schemeClr val="dk1"/>
                </a:solidFill>
                <a:latin typeface="Times New Roman" panose="02020603050405020304" pitchFamily="18" charset="0"/>
                <a:ea typeface="Roboto"/>
                <a:cs typeface="Times New Roman" panose="02020603050405020304" pitchFamily="18" charset="0"/>
                <a:sym typeface="Roboto"/>
              </a:rPr>
              <a:t>lymphoma type (4 groups ranging from very-low to very-high risk),</a:t>
            </a:r>
            <a:endParaRPr dirty="0">
              <a:solidFill>
                <a:schemeClr val="dk1"/>
              </a:solidFill>
              <a:latin typeface="Times New Roman" panose="02020603050405020304" pitchFamily="18" charset="0"/>
              <a:cs typeface="Times New Roman" panose="02020603050405020304" pitchFamily="18" charset="0"/>
            </a:endParaRPr>
          </a:p>
          <a:p>
            <a:pPr marL="742950" marR="0" lvl="1" indent="-285750" algn="l" rtl="0">
              <a:spcBef>
                <a:spcPts val="0"/>
              </a:spcBef>
              <a:spcAft>
                <a:spcPts val="0"/>
              </a:spcAft>
              <a:buClr>
                <a:schemeClr val="dk1"/>
              </a:buClr>
              <a:buSzPts val="1120"/>
              <a:buFont typeface="Wingdings" pitchFamily="2" charset="2"/>
              <a:buChar char="Ø"/>
            </a:pPr>
            <a:r>
              <a:rPr lang="en-US" sz="1600" b="0" i="0" u="none" strike="noStrike" cap="none" dirty="0">
                <a:solidFill>
                  <a:schemeClr val="dk1"/>
                </a:solidFill>
                <a:latin typeface="Times New Roman" panose="02020603050405020304" pitchFamily="18" charset="0"/>
                <a:ea typeface="Roboto"/>
                <a:cs typeface="Times New Roman" panose="02020603050405020304" pitchFamily="18" charset="0"/>
                <a:sym typeface="Roboto"/>
              </a:rPr>
              <a:t>body mass index, </a:t>
            </a:r>
            <a:endParaRPr dirty="0">
              <a:solidFill>
                <a:schemeClr val="dk1"/>
              </a:solidFill>
              <a:latin typeface="Times New Roman" panose="02020603050405020304" pitchFamily="18" charset="0"/>
              <a:cs typeface="Times New Roman" panose="02020603050405020304" pitchFamily="18" charset="0"/>
            </a:endParaRPr>
          </a:p>
          <a:p>
            <a:pPr marL="742950" marR="0" lvl="1" indent="-285750" algn="l" rtl="0">
              <a:spcBef>
                <a:spcPts val="0"/>
              </a:spcBef>
              <a:spcAft>
                <a:spcPts val="0"/>
              </a:spcAft>
              <a:buClr>
                <a:schemeClr val="dk1"/>
              </a:buClr>
              <a:buSzPts val="1120"/>
              <a:buFont typeface="Wingdings" pitchFamily="2" charset="2"/>
              <a:buChar char="Ø"/>
            </a:pPr>
            <a:r>
              <a:rPr lang="en-US" sz="1600" b="0" i="0" u="none" strike="noStrike" cap="none" dirty="0">
                <a:solidFill>
                  <a:schemeClr val="dk1"/>
                </a:solidFill>
                <a:latin typeface="Times New Roman" panose="02020603050405020304" pitchFamily="18" charset="0"/>
                <a:ea typeface="Roboto"/>
                <a:cs typeface="Times New Roman" panose="02020603050405020304" pitchFamily="18" charset="0"/>
                <a:sym typeface="Roboto"/>
              </a:rPr>
              <a:t>indwelling catheter</a:t>
            </a:r>
            <a:endParaRPr dirty="0">
              <a:solidFill>
                <a:schemeClr val="dk1"/>
              </a:solidFill>
              <a:latin typeface="Times New Roman" panose="02020603050405020304" pitchFamily="18" charset="0"/>
              <a:cs typeface="Times New Roman" panose="02020603050405020304" pitchFamily="18" charset="0"/>
            </a:endParaRPr>
          </a:p>
          <a:p>
            <a:pPr marL="742950" marR="0" lvl="1" indent="-285750" algn="l" rtl="0">
              <a:spcBef>
                <a:spcPts val="0"/>
              </a:spcBef>
              <a:spcAft>
                <a:spcPts val="0"/>
              </a:spcAft>
              <a:buClr>
                <a:schemeClr val="dk1"/>
              </a:buClr>
              <a:buSzPts val="1120"/>
              <a:buFont typeface="Wingdings" pitchFamily="2" charset="2"/>
              <a:buChar char="Ø"/>
            </a:pPr>
            <a:r>
              <a:rPr lang="en-US" sz="1600" b="0" i="0" u="none" strike="noStrike" cap="none" dirty="0">
                <a:solidFill>
                  <a:schemeClr val="dk1"/>
                </a:solidFill>
                <a:latin typeface="Times New Roman" panose="02020603050405020304" pitchFamily="18" charset="0"/>
                <a:ea typeface="Roboto"/>
                <a:cs typeface="Times New Roman" panose="02020603050405020304" pitchFamily="18" charset="0"/>
                <a:sym typeface="Roboto"/>
              </a:rPr>
              <a:t>cytotoxic vs. targeted therapy</a:t>
            </a:r>
            <a:endParaRPr dirty="0">
              <a:solidFill>
                <a:schemeClr val="dk1"/>
              </a:solidFill>
              <a:latin typeface="Times New Roman" panose="02020603050405020304" pitchFamily="18" charset="0"/>
              <a:cs typeface="Times New Roman" panose="02020603050405020304" pitchFamily="18" charset="0"/>
            </a:endParaRPr>
          </a:p>
          <a:p>
            <a:pPr marL="742950" marR="0" lvl="1" indent="-285750" algn="l" rtl="0">
              <a:spcBef>
                <a:spcPts val="0"/>
              </a:spcBef>
              <a:spcAft>
                <a:spcPts val="0"/>
              </a:spcAft>
              <a:buClr>
                <a:schemeClr val="dk1"/>
              </a:buClr>
              <a:buSzPts val="1120"/>
              <a:buFont typeface="Wingdings" pitchFamily="2" charset="2"/>
              <a:buChar char="Ø"/>
            </a:pPr>
            <a:r>
              <a:rPr lang="en-US" sz="1600" b="0" i="0" u="none" strike="noStrike" cap="none" dirty="0">
                <a:solidFill>
                  <a:schemeClr val="dk1"/>
                </a:solidFill>
                <a:latin typeface="Times New Roman" panose="02020603050405020304" pitchFamily="18" charset="0"/>
                <a:ea typeface="Roboto"/>
                <a:cs typeface="Times New Roman" panose="02020603050405020304" pitchFamily="18" charset="0"/>
                <a:sym typeface="Roboto"/>
              </a:rPr>
              <a:t>history of VTE, recent hospitalization</a:t>
            </a:r>
            <a:endParaRPr dirty="0">
              <a:solidFill>
                <a:schemeClr val="dk1"/>
              </a:solidFill>
              <a:latin typeface="Times New Roman" panose="02020603050405020304" pitchFamily="18" charset="0"/>
              <a:cs typeface="Times New Roman" panose="02020603050405020304" pitchFamily="18" charset="0"/>
            </a:endParaRPr>
          </a:p>
          <a:p>
            <a:pPr marL="742950" marR="0" lvl="1" indent="-285750" algn="l" rtl="0">
              <a:spcBef>
                <a:spcPts val="0"/>
              </a:spcBef>
              <a:spcAft>
                <a:spcPts val="0"/>
              </a:spcAft>
              <a:buClr>
                <a:schemeClr val="dk1"/>
              </a:buClr>
              <a:buSzPts val="1120"/>
              <a:buFont typeface="Wingdings" pitchFamily="2" charset="2"/>
              <a:buChar char="Ø"/>
            </a:pPr>
            <a:r>
              <a:rPr lang="en-US" sz="1600" b="0" i="0" u="none" strike="noStrike" cap="none" dirty="0">
                <a:solidFill>
                  <a:schemeClr val="dk1"/>
                </a:solidFill>
                <a:latin typeface="Times New Roman" panose="02020603050405020304" pitchFamily="18" charset="0"/>
                <a:ea typeface="Roboto"/>
                <a:cs typeface="Times New Roman" panose="02020603050405020304" pitchFamily="18" charset="0"/>
                <a:sym typeface="Roboto"/>
              </a:rPr>
              <a:t>paralysis/immobilization</a:t>
            </a:r>
            <a:endParaRPr sz="1600" b="0" i="0" u="none" strike="noStrike" cap="none" dirty="0">
              <a:solidFill>
                <a:schemeClr val="dk1"/>
              </a:solidFill>
              <a:latin typeface="Times New Roman" panose="02020603050405020304" pitchFamily="18" charset="0"/>
              <a:cs typeface="Times New Roman" panose="02020603050405020304" pitchFamily="18" charset="0"/>
              <a:sym typeface="Arial"/>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9" descr="A close-up of a paper&#10;&#10;Description automatically generated"/>
          <p:cNvPicPr preferRelativeResize="0"/>
          <p:nvPr/>
        </p:nvPicPr>
        <p:blipFill rotWithShape="1">
          <a:blip r:embed="rId3">
            <a:alphaModFix/>
          </a:blip>
          <a:srcRect t="45849"/>
          <a:stretch/>
        </p:blipFill>
        <p:spPr>
          <a:xfrm>
            <a:off x="308909" y="0"/>
            <a:ext cx="8099985" cy="5082988"/>
          </a:xfrm>
          <a:prstGeom prst="rect">
            <a:avLst/>
          </a:prstGeom>
          <a:noFill/>
          <a:ln>
            <a:noFill/>
          </a:ln>
        </p:spPr>
      </p:pic>
      <p:sp>
        <p:nvSpPr>
          <p:cNvPr id="130" name="Google Shape;130;p9"/>
          <p:cNvSpPr txBox="1"/>
          <p:nvPr/>
        </p:nvSpPr>
        <p:spPr>
          <a:xfrm>
            <a:off x="7180729" y="1714956"/>
            <a:ext cx="1864660" cy="1082033"/>
          </a:xfrm>
          <a:prstGeom prst="rect">
            <a:avLst/>
          </a:prstGeom>
          <a:solidFill>
            <a:schemeClr val="bg1"/>
          </a:solidFill>
          <a:ln>
            <a:noFill/>
          </a:ln>
        </p:spPr>
        <p:txBody>
          <a:bodyPr spcFirstLastPara="1" wrap="square" lIns="91425" tIns="91425" rIns="91425" bIns="91425" anchor="t" anchorCtr="0">
            <a:noAutofit/>
          </a:bodyPr>
          <a:lstStyle/>
          <a:p>
            <a:pPr marL="285750" lvl="0" indent="-285750" algn="l" rtl="0">
              <a:spcBef>
                <a:spcPts val="0"/>
              </a:spcBef>
              <a:spcAft>
                <a:spcPts val="0"/>
              </a:spcAft>
              <a:buSzPct val="70000"/>
              <a:buFont typeface="Wingdings" pitchFamily="2" charset="2"/>
              <a:buChar char="Ø"/>
            </a:pPr>
            <a:r>
              <a:rPr lang="en-US" dirty="0">
                <a:solidFill>
                  <a:schemeClr val="dk1"/>
                </a:solidFill>
                <a:latin typeface="Times New Roman" panose="02020603050405020304" pitchFamily="18" charset="0"/>
                <a:cs typeface="Times New Roman" panose="02020603050405020304" pitchFamily="18" charset="0"/>
              </a:rPr>
              <a:t>Rate of VTE: </a:t>
            </a:r>
          </a:p>
          <a:p>
            <a:pPr marL="285750" lvl="0" indent="-285750" algn="l" rtl="0">
              <a:spcBef>
                <a:spcPts val="0"/>
              </a:spcBef>
              <a:spcAft>
                <a:spcPts val="0"/>
              </a:spcAft>
              <a:buSzPct val="70000"/>
              <a:buFont typeface="Wingdings" pitchFamily="2" charset="2"/>
              <a:buChar char="Ø"/>
            </a:pPr>
            <a:r>
              <a:rPr lang="en-US" dirty="0">
                <a:solidFill>
                  <a:schemeClr val="dk1"/>
                </a:solidFill>
                <a:latin typeface="Times New Roman" panose="02020603050405020304" pitchFamily="18" charset="0"/>
                <a:cs typeface="Times New Roman" panose="02020603050405020304" pitchFamily="18" charset="0"/>
              </a:rPr>
              <a:t>High-risk 12-15% </a:t>
            </a:r>
          </a:p>
          <a:p>
            <a:pPr marL="285750" lvl="0" indent="-285750" algn="l" rtl="0">
              <a:spcBef>
                <a:spcPts val="0"/>
              </a:spcBef>
              <a:spcAft>
                <a:spcPts val="0"/>
              </a:spcAft>
              <a:buSzPct val="70000"/>
              <a:buFont typeface="Wingdings" pitchFamily="2" charset="2"/>
              <a:buChar char="Ø"/>
            </a:pPr>
            <a:r>
              <a:rPr lang="en-US" dirty="0">
                <a:solidFill>
                  <a:schemeClr val="dk1"/>
                </a:solidFill>
                <a:latin typeface="Times New Roman" panose="02020603050405020304" pitchFamily="18" charset="0"/>
                <a:cs typeface="Times New Roman" panose="02020603050405020304" pitchFamily="18" charset="0"/>
              </a:rPr>
              <a:t>Low-risk, 5-7%</a:t>
            </a:r>
            <a:endParaRPr dirty="0">
              <a:solidFill>
                <a:schemeClr val="dk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1950C9-6BBC-9D94-8D23-9CB26075EE7B}"/>
              </a:ext>
            </a:extLst>
          </p:cNvPr>
          <p:cNvSpPr>
            <a:spLocks noGrp="1"/>
          </p:cNvSpPr>
          <p:nvPr>
            <p:ph type="body" idx="1"/>
          </p:nvPr>
        </p:nvSpPr>
        <p:spPr/>
        <p:txBody>
          <a:bodyPr/>
          <a:lstStyle/>
          <a:p>
            <a:pPr>
              <a:buSzPct val="70000"/>
              <a:buFont typeface="Wingdings" pitchFamily="2" charset="2"/>
              <a:buChar char="Ø"/>
            </a:pPr>
            <a:r>
              <a:rPr lang="en-US" dirty="0">
                <a:latin typeface="Times New Roman" panose="02020603050405020304" pitchFamily="18" charset="0"/>
                <a:cs typeface="Times New Roman" panose="02020603050405020304" pitchFamily="18" charset="0"/>
              </a:rPr>
              <a:t>Demonstrated ability to discriminate by about two-fold from low to high risk of VTE.</a:t>
            </a:r>
          </a:p>
          <a:p>
            <a:pPr>
              <a:buSzPct val="70000"/>
              <a:buFont typeface="Wingdings" pitchFamily="2" charset="2"/>
              <a:buChar char="Ø"/>
            </a:pPr>
            <a:r>
              <a:rPr lang="en-US" dirty="0">
                <a:latin typeface="Times New Roman" panose="02020603050405020304" pitchFamily="18" charset="0"/>
                <a:cs typeface="Times New Roman" panose="02020603050405020304" pitchFamily="18" charset="0"/>
              </a:rPr>
              <a:t>Much of the score reflects “known” risks.</a:t>
            </a:r>
          </a:p>
          <a:p>
            <a:pPr>
              <a:buSzPct val="70000"/>
              <a:buFont typeface="Wingdings" pitchFamily="2" charset="2"/>
              <a:buChar char="Ø"/>
            </a:pPr>
            <a:r>
              <a:rPr lang="en-US" dirty="0">
                <a:latin typeface="Times New Roman" panose="02020603050405020304" pitchFamily="18" charset="0"/>
                <a:cs typeface="Times New Roman" panose="02020603050405020304" pitchFamily="18" charset="0"/>
              </a:rPr>
              <a:t>Will this be sufficient to lead to implementation of prophylactic anticoagulation?</a:t>
            </a:r>
          </a:p>
        </p:txBody>
      </p:sp>
    </p:spTree>
    <p:extLst>
      <p:ext uri="{BB962C8B-B14F-4D97-AF65-F5344CB8AC3E}">
        <p14:creationId xmlns:p14="http://schemas.microsoft.com/office/powerpoint/2010/main" val="283387025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g2adc58634ea_0_21"/>
          <p:cNvSpPr txBox="1">
            <a:spLocks noGrp="1"/>
          </p:cNvSpPr>
          <p:nvPr>
            <p:ph type="body" idx="1"/>
          </p:nvPr>
        </p:nvSpPr>
        <p:spPr>
          <a:xfrm>
            <a:off x="568841" y="448234"/>
            <a:ext cx="7922015" cy="3975719"/>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ct val="70000"/>
              <a:buFont typeface="Wingdings" pitchFamily="2" charset="2"/>
              <a:buChar char="Ø"/>
            </a:pPr>
            <a:r>
              <a:rPr lang="en-US" dirty="0">
                <a:latin typeface="Times New Roman" panose="02020603050405020304" pitchFamily="18" charset="0"/>
                <a:cs typeface="Times New Roman" panose="02020603050405020304" pitchFamily="18" charset="0"/>
              </a:rPr>
              <a:t>“The biggest question in the field, then, is not which risk-based approach or which anticoagulant is the best for primary prevention. </a:t>
            </a:r>
          </a:p>
          <a:p>
            <a:pPr marL="342900" lvl="0" indent="-342900" algn="l" rtl="0">
              <a:spcBef>
                <a:spcPts val="0"/>
              </a:spcBef>
              <a:spcAft>
                <a:spcPts val="0"/>
              </a:spcAft>
              <a:buClr>
                <a:schemeClr val="dk1"/>
              </a:buClr>
              <a:buSzPct val="70000"/>
              <a:buFont typeface="Wingdings" pitchFamily="2" charset="2"/>
              <a:buChar char="Ø"/>
            </a:pPr>
            <a:r>
              <a:rPr lang="en-US" dirty="0">
                <a:latin typeface="Times New Roman" panose="02020603050405020304" pitchFamily="18" charset="0"/>
                <a:cs typeface="Times New Roman" panose="02020603050405020304" pitchFamily="18" charset="0"/>
              </a:rPr>
              <a:t>Rather, it is this: what is stopping patients with cancer from being offered thromboprophylaxis in the first place? </a:t>
            </a:r>
          </a:p>
          <a:p>
            <a:pPr marL="342900" lvl="0" indent="-342900" algn="l" rtl="0">
              <a:spcBef>
                <a:spcPts val="0"/>
              </a:spcBef>
              <a:spcAft>
                <a:spcPts val="0"/>
              </a:spcAft>
              <a:buClr>
                <a:schemeClr val="dk1"/>
              </a:buClr>
              <a:buSzPct val="70000"/>
              <a:buFont typeface="Wingdings" pitchFamily="2" charset="2"/>
              <a:buChar char="Ø"/>
            </a:pPr>
            <a:r>
              <a:rPr lang="en-US" dirty="0">
                <a:latin typeface="Times New Roman" panose="02020603050405020304" pitchFamily="18" charset="0"/>
                <a:cs typeface="Times New Roman" panose="02020603050405020304" pitchFamily="18" charset="0"/>
              </a:rPr>
              <a:t>There are currently more RCT data to support outpatient thromboprophylaxis than inpatient prophylaxis in patients with cancer.”</a:t>
            </a:r>
          </a:p>
          <a:p>
            <a:pPr marL="800100" lvl="1">
              <a:spcBef>
                <a:spcPts val="0"/>
              </a:spcBef>
              <a:buSzPct val="70000"/>
              <a:buFont typeface="Wingdings" pitchFamily="2" charset="2"/>
              <a:buChar char="Ø"/>
            </a:pPr>
            <a:r>
              <a:rPr lang="en-US" sz="1800" dirty="0">
                <a:latin typeface="Times New Roman" panose="02020603050405020304" pitchFamily="18" charset="0"/>
                <a:cs typeface="Times New Roman" panose="02020603050405020304" pitchFamily="18" charset="0"/>
              </a:rPr>
              <a:t>Khorana, JAMA Oncology Published online September 21, 2023</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0"/>
          <p:cNvSpPr txBox="1">
            <a:spLocks noGrp="1"/>
          </p:cNvSpPr>
          <p:nvPr>
            <p:ph type="body" idx="1"/>
          </p:nvPr>
        </p:nvSpPr>
        <p:spPr>
          <a:xfrm>
            <a:off x="842554" y="1541235"/>
            <a:ext cx="7114902" cy="1800038"/>
          </a:xfrm>
          <a:prstGeom prst="rect">
            <a:avLst/>
          </a:prstGeom>
          <a:noFill/>
          <a:ln>
            <a:solidFill>
              <a:schemeClr val="tx1"/>
            </a:solidFill>
          </a:ln>
        </p:spPr>
        <p:txBody>
          <a:bodyPr spcFirstLastPara="1" wrap="square" lIns="91425" tIns="45700" rIns="91425" bIns="45700" anchor="t" anchorCtr="0">
            <a:noAutofit/>
          </a:bodyPr>
          <a:lstStyle/>
          <a:p>
            <a:pPr marL="457200" lvl="1" indent="0">
              <a:spcBef>
                <a:spcPts val="0"/>
              </a:spcBef>
              <a:buSzPct val="70000"/>
              <a:buNone/>
            </a:pPr>
            <a:r>
              <a:rPr lang="en-US" dirty="0">
                <a:latin typeface="Times New Roman" panose="02020603050405020304" pitchFamily="18" charset="0"/>
                <a:cs typeface="Times New Roman" panose="02020603050405020304" pitchFamily="18" charset="0"/>
              </a:rPr>
              <a:t>In Khorana Score, elevated pre-chemotherapy white cell count (&gt;11.0 K/</a:t>
            </a:r>
            <a:r>
              <a:rPr lang="en-US" dirty="0" err="1">
                <a:latin typeface="Times New Roman" panose="02020603050405020304" pitchFamily="18" charset="0"/>
                <a:cs typeface="Times New Roman" panose="02020603050405020304" pitchFamily="18" charset="0"/>
              </a:rPr>
              <a:t>mcL</a:t>
            </a:r>
            <a:r>
              <a:rPr lang="en-US" dirty="0">
                <a:latin typeface="Times New Roman" panose="02020603050405020304" pitchFamily="18" charset="0"/>
                <a:cs typeface="Times New Roman" panose="02020603050405020304" pitchFamily="18" charset="0"/>
              </a:rPr>
              <a:t>) is associated with increased risk of cancer associated thrombosis.</a:t>
            </a:r>
            <a:endParaRPr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1F93151-2ECB-01CB-4699-B36C823EE1FB}"/>
              </a:ext>
            </a:extLst>
          </p:cNvPr>
          <p:cNvSpPr txBox="1"/>
          <p:nvPr/>
        </p:nvSpPr>
        <p:spPr>
          <a:xfrm>
            <a:off x="274319" y="417658"/>
            <a:ext cx="8251372" cy="830997"/>
          </a:xfrm>
          <a:prstGeom prst="rect">
            <a:avLst/>
          </a:prstGeom>
          <a:noFill/>
        </p:spPr>
        <p:txBody>
          <a:bodyPr wrap="square">
            <a:spAutoFit/>
          </a:bodyPr>
          <a:lstStyle/>
          <a:p>
            <a:pPr lvl="0" algn="ctr" rtl="0">
              <a:spcBef>
                <a:spcPts val="0"/>
              </a:spcBef>
              <a:spcAft>
                <a:spcPts val="0"/>
              </a:spcAft>
              <a:buClr>
                <a:schemeClr val="dk1"/>
              </a:buClr>
              <a:buSzPct val="70000"/>
            </a:pPr>
            <a:r>
              <a:rPr lang="en-US" sz="2400" b="1" dirty="0">
                <a:solidFill>
                  <a:srgbClr val="002060"/>
                </a:solidFill>
                <a:latin typeface="Times New Roman" panose="02020603050405020304" pitchFamily="18" charset="0"/>
                <a:cs typeface="Times New Roman" panose="02020603050405020304" pitchFamily="18" charset="0"/>
              </a:rPr>
              <a:t>2. Why is elevated WBC Associated With Increased Risk of Venous Thromboembolism.</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1"/>
          <p:cNvSpPr txBox="1">
            <a:spLocks noGrp="1"/>
          </p:cNvSpPr>
          <p:nvPr>
            <p:ph type="title"/>
          </p:nvPr>
        </p:nvSpPr>
        <p:spPr>
          <a:xfrm>
            <a:off x="360988" y="391626"/>
            <a:ext cx="4548851" cy="757238"/>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400" b="1" dirty="0">
                <a:solidFill>
                  <a:srgbClr val="002060"/>
                </a:solidFill>
                <a:latin typeface="Times New Roman" panose="02020603050405020304" pitchFamily="18" charset="0"/>
                <a:cs typeface="Times New Roman" panose="02020603050405020304" pitchFamily="18" charset="0"/>
              </a:rPr>
              <a:t>Neutrophil Extracellular Trap</a:t>
            </a:r>
            <a:endParaRPr b="1" dirty="0">
              <a:solidFill>
                <a:srgbClr val="002060"/>
              </a:solidFill>
              <a:latin typeface="Times New Roman" panose="02020603050405020304" pitchFamily="18" charset="0"/>
              <a:cs typeface="Times New Roman" panose="02020603050405020304" pitchFamily="18" charset="0"/>
            </a:endParaRPr>
          </a:p>
        </p:txBody>
      </p:sp>
      <p:pic>
        <p:nvPicPr>
          <p:cNvPr id="147" name="Google Shape;147;p11"/>
          <p:cNvPicPr preferRelativeResize="0"/>
          <p:nvPr/>
        </p:nvPicPr>
        <p:blipFill rotWithShape="1">
          <a:blip r:embed="rId3">
            <a:alphaModFix/>
          </a:blip>
          <a:srcRect/>
          <a:stretch/>
        </p:blipFill>
        <p:spPr>
          <a:xfrm rot="-5400000">
            <a:off x="4758978" y="832949"/>
            <a:ext cx="4702183" cy="3533038"/>
          </a:xfrm>
          <a:prstGeom prst="rect">
            <a:avLst/>
          </a:prstGeom>
          <a:noFill/>
          <a:ln>
            <a:noFill/>
          </a:ln>
        </p:spPr>
      </p:pic>
      <p:sp>
        <p:nvSpPr>
          <p:cNvPr id="148" name="Google Shape;148;p11"/>
          <p:cNvSpPr/>
          <p:nvPr/>
        </p:nvSpPr>
        <p:spPr>
          <a:xfrm>
            <a:off x="5926002" y="4458147"/>
            <a:ext cx="274216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chemeClr val="lt1"/>
                </a:solidFill>
                <a:latin typeface="Times New Roman" panose="02020603050405020304" pitchFamily="18" charset="0"/>
                <a:ea typeface="Times New Roman"/>
                <a:cs typeface="Times New Roman" panose="02020603050405020304" pitchFamily="18" charset="0"/>
                <a:sym typeface="Times New Roman"/>
              </a:rPr>
              <a:t>https://www.the-scientist.com/features/why-immune-cells-extrude-webs-of-dna-and-protein-66459</a:t>
            </a:r>
            <a:endParaRPr>
              <a:latin typeface="Times New Roman" panose="02020603050405020304" pitchFamily="18" charset="0"/>
              <a:cs typeface="Times New Roman" panose="02020603050405020304" pitchFamily="18" charset="0"/>
            </a:endParaRPr>
          </a:p>
        </p:txBody>
      </p:sp>
      <p:pic>
        <p:nvPicPr>
          <p:cNvPr id="149" name="Google Shape;149;p11" descr="A picture containing indoor, white, food, holding&#10;&#10;Description automatically generated"/>
          <p:cNvPicPr preferRelativeResize="0"/>
          <p:nvPr/>
        </p:nvPicPr>
        <p:blipFill rotWithShape="1">
          <a:blip r:embed="rId4">
            <a:alphaModFix/>
          </a:blip>
          <a:srcRect/>
          <a:stretch/>
        </p:blipFill>
        <p:spPr>
          <a:xfrm>
            <a:off x="735737" y="912353"/>
            <a:ext cx="4006898" cy="3374230"/>
          </a:xfrm>
          <a:prstGeom prst="rect">
            <a:avLst/>
          </a:prstGeom>
          <a:noFill/>
          <a:ln>
            <a:noFill/>
          </a:ln>
        </p:spPr>
      </p:pic>
      <p:sp>
        <p:nvSpPr>
          <p:cNvPr id="150" name="Google Shape;150;p11"/>
          <p:cNvSpPr txBox="1"/>
          <p:nvPr/>
        </p:nvSpPr>
        <p:spPr>
          <a:xfrm>
            <a:off x="1294150" y="3866578"/>
            <a:ext cx="2682525"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chemeClr val="lt1"/>
                </a:solidFill>
                <a:latin typeface="Times New Roman" panose="02020603050405020304" pitchFamily="18" charset="0"/>
                <a:ea typeface="Times New Roman"/>
                <a:cs typeface="Times New Roman" panose="02020603050405020304" pitchFamily="18" charset="0"/>
                <a:sym typeface="Times New Roman"/>
              </a:rPr>
              <a:t>Image by Soff</a:t>
            </a:r>
            <a:endParaRPr>
              <a:latin typeface="Times New Roman" panose="02020603050405020304" pitchFamily="18" charset="0"/>
              <a:cs typeface="Times New Roman" panose="02020603050405020304" pitchFamily="18" charset="0"/>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2"/>
          <p:cNvSpPr txBox="1">
            <a:spLocks noGrp="1"/>
          </p:cNvSpPr>
          <p:nvPr>
            <p:ph type="body" idx="1"/>
          </p:nvPr>
        </p:nvSpPr>
        <p:spPr>
          <a:xfrm>
            <a:off x="520995" y="970056"/>
            <a:ext cx="7772400" cy="3053304"/>
          </a:xfrm>
          <a:prstGeom prst="rect">
            <a:avLst/>
          </a:prstGeom>
          <a:noFill/>
          <a:ln>
            <a:noFill/>
          </a:ln>
        </p:spPr>
        <p:txBody>
          <a:bodyPr spcFirstLastPara="1" wrap="square" lIns="91425" tIns="45700" rIns="91425" bIns="45700" anchor="t" anchorCtr="0">
            <a:noAutofit/>
          </a:bodyPr>
          <a:lstStyle/>
          <a:p>
            <a:pPr marL="285750" indent="-285750">
              <a:buSzPct val="70000"/>
              <a:buFont typeface="Wingdings" pitchFamily="2" charset="2"/>
              <a:buChar char="Ø"/>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Externalization of chromatin by neutrophils. </a:t>
            </a:r>
          </a:p>
          <a:p>
            <a:pPr marL="285750" indent="-285750">
              <a:buSzPct val="70000"/>
              <a:buFont typeface="Wingdings" pitchFamily="2" charset="2"/>
              <a:buChar char="Ø"/>
            </a:pPr>
            <a:r>
              <a:rPr lang="en-US" sz="2000" kern="100" dirty="0">
                <a:effectLst/>
                <a:latin typeface="Times New Roman" panose="02020603050405020304" pitchFamily="18" charset="0"/>
                <a:ea typeface="Aptos" panose="020B0004020202020204" pitchFamily="34" charset="0"/>
                <a:cs typeface="Times New Roman" panose="02020603050405020304" pitchFamily="18" charset="0"/>
              </a:rPr>
              <a:t>Net-like structures composed of DNA scaffolds coated with histones.</a:t>
            </a:r>
          </a:p>
          <a:p>
            <a:pPr marL="285750" indent="-285750">
              <a:buSzPct val="70000"/>
              <a:buFont typeface="Wingdings" pitchFamily="2" charset="2"/>
              <a:buChar char="Ø"/>
            </a:pPr>
            <a:r>
              <a:rPr lang="en-US" sz="2000" kern="100" dirty="0">
                <a:latin typeface="Times New Roman" panose="02020603050405020304" pitchFamily="18" charset="0"/>
                <a:cs typeface="Times New Roman" panose="02020603050405020304" pitchFamily="18" charset="0"/>
              </a:rPr>
              <a:t>Have role in immobilizing pathogens </a:t>
            </a:r>
            <a:r>
              <a:rPr lang="en-US" sz="2000" i="1" kern="100" dirty="0">
                <a:latin typeface="Times New Roman" panose="02020603050405020304" pitchFamily="18" charset="0"/>
                <a:cs typeface="Times New Roman" panose="02020603050405020304" pitchFamily="18" charset="0"/>
              </a:rPr>
              <a:t>in vivo.</a:t>
            </a:r>
            <a:endParaRPr lang="en-US" sz="2000" dirty="0">
              <a:latin typeface="Times New Roman" panose="02020603050405020304" pitchFamily="18" charset="0"/>
              <a:cs typeface="Times New Roman" panose="02020603050405020304" pitchFamily="18" charset="0"/>
            </a:endParaRPr>
          </a:p>
          <a:p>
            <a:pPr marL="342900" lvl="0" algn="l" rtl="0">
              <a:spcBef>
                <a:spcPts val="0"/>
              </a:spcBef>
              <a:spcAft>
                <a:spcPts val="0"/>
              </a:spcAft>
              <a:buClr>
                <a:schemeClr val="dk1"/>
              </a:buClr>
              <a:buSzPct val="70000"/>
              <a:buFont typeface="Wingdings" pitchFamily="2" charset="2"/>
              <a:buChar char="Ø"/>
            </a:pPr>
            <a:r>
              <a:rPr lang="en-US" sz="2000" dirty="0">
                <a:latin typeface="Times New Roman" panose="02020603050405020304" pitchFamily="18" charset="0"/>
                <a:cs typeface="Times New Roman" panose="02020603050405020304" pitchFamily="18" charset="0"/>
              </a:rPr>
              <a:t>“Neutrophil extracellular traps promote vessel occlusion by providing a scaffold for platelets, red blood cells, and procoagulant molecules, and neutrophil extracellular trap components enhance coagulation through both the intrinsic and extrinsic pathways.”</a:t>
            </a:r>
          </a:p>
          <a:p>
            <a:pPr marL="800100" lvl="1">
              <a:spcBef>
                <a:spcPts val="0"/>
              </a:spcBef>
              <a:buSzPct val="70000"/>
              <a:buFont typeface="Wingdings" pitchFamily="2" charset="2"/>
              <a:buChar char="Ø"/>
            </a:pPr>
            <a:r>
              <a:rPr lang="en-US" sz="1800" dirty="0" err="1">
                <a:latin typeface="Times New Roman" panose="02020603050405020304" pitchFamily="18" charset="0"/>
                <a:cs typeface="Times New Roman" panose="02020603050405020304" pitchFamily="18" charset="0"/>
              </a:rPr>
              <a:t>Thålin</a:t>
            </a:r>
            <a:r>
              <a:rPr lang="en-US" sz="1800" dirty="0">
                <a:latin typeface="Times New Roman" panose="02020603050405020304" pitchFamily="18" charset="0"/>
                <a:cs typeface="Times New Roman" panose="02020603050405020304" pitchFamily="18" charset="0"/>
              </a:rPr>
              <a:t> et al. </a:t>
            </a:r>
            <a:r>
              <a:rPr lang="en-US" sz="1800" dirty="0" err="1">
                <a:latin typeface="Times New Roman" panose="02020603050405020304" pitchFamily="18" charset="0"/>
                <a:cs typeface="Times New Roman" panose="02020603050405020304" pitchFamily="18" charset="0"/>
              </a:rPr>
              <a:t>Arterioscler</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Thromb</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Vasc</a:t>
            </a:r>
            <a:r>
              <a:rPr lang="en-US" sz="1800" dirty="0">
                <a:latin typeface="Times New Roman" panose="02020603050405020304" pitchFamily="18" charset="0"/>
                <a:cs typeface="Times New Roman" panose="02020603050405020304" pitchFamily="18" charset="0"/>
              </a:rPr>
              <a:t> Biol. 2019;39:1724–1738.</a:t>
            </a:r>
            <a:endParaRPr sz="1800" dirty="0">
              <a:latin typeface="Times New Roman" panose="02020603050405020304" pitchFamily="18" charset="0"/>
              <a:cs typeface="Times New Roman" panose="02020603050405020304" pitchFamily="18" charset="0"/>
            </a:endParaRPr>
          </a:p>
        </p:txBody>
      </p:sp>
      <p:sp>
        <p:nvSpPr>
          <p:cNvPr id="3" name="Google Shape;146;p11">
            <a:extLst>
              <a:ext uri="{FF2B5EF4-FFF2-40B4-BE49-F238E27FC236}">
                <a16:creationId xmlns:a16="http://schemas.microsoft.com/office/drawing/2014/main" id="{2449BC55-62CB-4C36-15C2-B17255A6E4F6}"/>
              </a:ext>
            </a:extLst>
          </p:cNvPr>
          <p:cNvSpPr txBox="1">
            <a:spLocks/>
          </p:cNvSpPr>
          <p:nvPr/>
        </p:nvSpPr>
        <p:spPr>
          <a:xfrm>
            <a:off x="360988" y="242047"/>
            <a:ext cx="8262017" cy="60250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rgbClr val="002060"/>
                </a:solidFill>
                <a:latin typeface="Times New Roman" panose="02020603050405020304" pitchFamily="18" charset="0"/>
                <a:cs typeface="Times New Roman" panose="02020603050405020304" pitchFamily="18" charset="0"/>
              </a:rPr>
              <a:t>Neutrophil Extracellular Trap</a:t>
            </a:r>
            <a:endParaRPr lang="en-US" sz="18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3"/>
          <p:cNvSpPr txBox="1"/>
          <p:nvPr/>
        </p:nvSpPr>
        <p:spPr>
          <a:xfrm>
            <a:off x="574156" y="329492"/>
            <a:ext cx="7974419" cy="707886"/>
          </a:xfrm>
          <a:prstGeom prst="rect">
            <a:avLst/>
          </a:prstGeom>
          <a:noFill/>
          <a:ln w="12700"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rgbClr val="002E51"/>
                </a:solidFill>
                <a:latin typeface="Times New Roman" panose="02020603050405020304" pitchFamily="18" charset="0"/>
                <a:cs typeface="Times New Roman" panose="02020603050405020304" pitchFamily="18" charset="0"/>
                <a:sym typeface="Arial"/>
              </a:rPr>
              <a:t>DNA Liquid Biopsies for Cancer-Associated Venous Thromboembolism Prediction. (Justin </a:t>
            </a:r>
            <a:r>
              <a:rPr lang="en-US" sz="2000" b="1" dirty="0" err="1">
                <a:solidFill>
                  <a:srgbClr val="002E51"/>
                </a:solidFill>
                <a:latin typeface="Times New Roman" panose="02020603050405020304" pitchFamily="18" charset="0"/>
                <a:cs typeface="Times New Roman" panose="02020603050405020304" pitchFamily="18" charset="0"/>
                <a:sym typeface="Arial"/>
              </a:rPr>
              <a:t>Jee</a:t>
            </a:r>
            <a:r>
              <a:rPr lang="en-US" sz="2000" b="1" dirty="0">
                <a:solidFill>
                  <a:srgbClr val="002E51"/>
                </a:solidFill>
                <a:latin typeface="Times New Roman" panose="02020603050405020304" pitchFamily="18" charset="0"/>
                <a:cs typeface="Times New Roman" panose="02020603050405020304" pitchFamily="18" charset="0"/>
                <a:sym typeface="Arial"/>
              </a:rPr>
              <a:t> et al, ASH 2023)</a:t>
            </a:r>
            <a:endParaRPr dirty="0">
              <a:latin typeface="Times New Roman" panose="02020603050405020304" pitchFamily="18" charset="0"/>
              <a:cs typeface="Times New Roman" panose="02020603050405020304" pitchFamily="18" charset="0"/>
            </a:endParaRPr>
          </a:p>
        </p:txBody>
      </p:sp>
      <p:sp>
        <p:nvSpPr>
          <p:cNvPr id="161" name="Google Shape;161;p13"/>
          <p:cNvSpPr txBox="1"/>
          <p:nvPr/>
        </p:nvSpPr>
        <p:spPr>
          <a:xfrm>
            <a:off x="526311" y="1127051"/>
            <a:ext cx="8091300" cy="3139281"/>
          </a:xfrm>
          <a:prstGeom prst="rect">
            <a:avLst/>
          </a:prstGeom>
          <a:noFill/>
          <a:ln w="12700"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ct val="70000"/>
              <a:buFont typeface="Wingdings" pitchFamily="2" charset="2"/>
              <a:buChar char="Ø"/>
            </a:pPr>
            <a:r>
              <a:rPr lang="en-US" sz="1800" dirty="0">
                <a:solidFill>
                  <a:schemeClr val="dk1"/>
                </a:solidFill>
                <a:latin typeface="Times New Roman" panose="02020603050405020304" pitchFamily="18" charset="0"/>
                <a:cs typeface="Times New Roman" panose="02020603050405020304" pitchFamily="18" charset="0"/>
                <a:sym typeface="Arial"/>
              </a:rPr>
              <a:t>Circulating tumor (</a:t>
            </a:r>
            <a:r>
              <a:rPr lang="en-US" sz="1800" dirty="0" err="1">
                <a:solidFill>
                  <a:schemeClr val="dk1"/>
                </a:solidFill>
                <a:latin typeface="Times New Roman" panose="02020603050405020304" pitchFamily="18" charset="0"/>
                <a:cs typeface="Times New Roman" panose="02020603050405020304" pitchFamily="18" charset="0"/>
                <a:sym typeface="Arial"/>
              </a:rPr>
              <a:t>ct</a:t>
            </a:r>
            <a:r>
              <a:rPr lang="en-US" sz="1800" dirty="0">
                <a:solidFill>
                  <a:schemeClr val="dk1"/>
                </a:solidFill>
                <a:latin typeface="Times New Roman" panose="02020603050405020304" pitchFamily="18" charset="0"/>
                <a:cs typeface="Times New Roman" panose="02020603050405020304" pitchFamily="18" charset="0"/>
                <a:sym typeface="Arial"/>
              </a:rPr>
              <a:t>)DNA may be thrombogenic due to its association with neutrophil extracellular traps.</a:t>
            </a:r>
            <a:endParaRPr sz="1800" dirty="0">
              <a:solidFill>
                <a:schemeClr val="dk1"/>
              </a:solidFill>
              <a:latin typeface="Times New Roman" panose="02020603050405020304" pitchFamily="18" charset="0"/>
              <a:cs typeface="Times New Roman" panose="02020603050405020304" pitchFamily="18" charset="0"/>
            </a:endParaRPr>
          </a:p>
          <a:p>
            <a:pPr marL="342900" indent="-342900">
              <a:buClr>
                <a:schemeClr val="dk1"/>
              </a:buClr>
              <a:buSzPct val="70000"/>
              <a:buFont typeface="Wingdings" pitchFamily="2" charset="2"/>
              <a:buChar char="Ø"/>
            </a:pPr>
            <a:r>
              <a:rPr lang="en-US" sz="1800" dirty="0" err="1">
                <a:solidFill>
                  <a:schemeClr val="dk1"/>
                </a:solidFill>
                <a:latin typeface="Times New Roman" panose="02020603050405020304" pitchFamily="18" charset="0"/>
                <a:cs typeface="Times New Roman" panose="02020603050405020304" pitchFamily="18" charset="0"/>
                <a:sym typeface="Arial"/>
              </a:rPr>
              <a:t>Jee</a:t>
            </a:r>
            <a:r>
              <a:rPr lang="en-US" sz="1800" dirty="0">
                <a:solidFill>
                  <a:schemeClr val="dk1"/>
                </a:solidFill>
                <a:latin typeface="Times New Roman" panose="02020603050405020304" pitchFamily="18" charset="0"/>
                <a:cs typeface="Times New Roman" panose="02020603050405020304" pitchFamily="18" charset="0"/>
                <a:sym typeface="Arial"/>
              </a:rPr>
              <a:t> et al studied the association of of circulating tumor (</a:t>
            </a:r>
            <a:r>
              <a:rPr lang="en-US" sz="1800" dirty="0" err="1">
                <a:solidFill>
                  <a:schemeClr val="dk1"/>
                </a:solidFill>
                <a:latin typeface="Times New Roman" panose="02020603050405020304" pitchFamily="18" charset="0"/>
                <a:cs typeface="Times New Roman" panose="02020603050405020304" pitchFamily="18" charset="0"/>
                <a:sym typeface="Arial"/>
              </a:rPr>
              <a:t>ctDNA</a:t>
            </a:r>
            <a:r>
              <a:rPr lang="en-US" sz="1800" dirty="0">
                <a:solidFill>
                  <a:schemeClr val="dk1"/>
                </a:solidFill>
                <a:latin typeface="Times New Roman" panose="02020603050405020304" pitchFamily="18" charset="0"/>
                <a:cs typeface="Times New Roman" panose="02020603050405020304" pitchFamily="18" charset="0"/>
                <a:sym typeface="Arial"/>
              </a:rPr>
              <a:t>) </a:t>
            </a:r>
            <a:r>
              <a:rPr lang="en-US" sz="1800" dirty="0">
                <a:solidFill>
                  <a:schemeClr val="dk1"/>
                </a:solidFill>
                <a:latin typeface="Times New Roman" panose="02020603050405020304" pitchFamily="18" charset="0"/>
                <a:cs typeface="Times New Roman" panose="02020603050405020304" pitchFamily="18" charset="0"/>
              </a:rPr>
              <a:t>and</a:t>
            </a:r>
            <a:r>
              <a:rPr lang="en-US" sz="1800" dirty="0">
                <a:solidFill>
                  <a:schemeClr val="dk1"/>
                </a:solidFill>
                <a:latin typeface="Times New Roman" panose="02020603050405020304" pitchFamily="18" charset="0"/>
                <a:cs typeface="Times New Roman" panose="02020603050405020304" pitchFamily="18" charset="0"/>
                <a:sym typeface="Arial"/>
              </a:rPr>
              <a:t> cell-free </a:t>
            </a:r>
          </a:p>
          <a:p>
            <a:pPr marL="342900" indent="-342900">
              <a:buClr>
                <a:schemeClr val="dk1"/>
              </a:buClr>
              <a:buSzPct val="70000"/>
              <a:buFont typeface="Wingdings" pitchFamily="2" charset="2"/>
              <a:buChar char="Ø"/>
            </a:pPr>
            <a:r>
              <a:rPr lang="en-US" sz="1800" dirty="0">
                <a:solidFill>
                  <a:schemeClr val="dk1"/>
                </a:solidFill>
                <a:latin typeface="Times New Roman" panose="02020603050405020304" pitchFamily="18" charset="0"/>
                <a:cs typeface="Times New Roman" panose="02020603050405020304" pitchFamily="18" charset="0"/>
                <a:sym typeface="Arial"/>
              </a:rPr>
              <a:t>(</a:t>
            </a:r>
            <a:r>
              <a:rPr lang="en-US" sz="1800" dirty="0" err="1">
                <a:solidFill>
                  <a:schemeClr val="dk1"/>
                </a:solidFill>
                <a:latin typeface="Times New Roman" panose="02020603050405020304" pitchFamily="18" charset="0"/>
                <a:cs typeface="Times New Roman" panose="02020603050405020304" pitchFamily="18" charset="0"/>
                <a:sym typeface="Arial"/>
              </a:rPr>
              <a:t>cfDNA</a:t>
            </a:r>
            <a:r>
              <a:rPr lang="en-US" sz="1800" dirty="0">
                <a:solidFill>
                  <a:schemeClr val="dk1"/>
                </a:solidFill>
                <a:latin typeface="Times New Roman" panose="02020603050405020304" pitchFamily="18" charset="0"/>
                <a:cs typeface="Times New Roman" panose="02020603050405020304" pitchFamily="18" charset="0"/>
                <a:sym typeface="Arial"/>
              </a:rPr>
              <a:t>) levels and related variables for predicting VTE.</a:t>
            </a:r>
          </a:p>
          <a:p>
            <a:pPr marL="342900" indent="-342900">
              <a:buClr>
                <a:schemeClr val="dk1"/>
              </a:buClr>
              <a:buSzPct val="70000"/>
              <a:buFont typeface="Wingdings" pitchFamily="2" charset="2"/>
              <a:buChar char="Ø"/>
            </a:pPr>
            <a:endParaRPr lang="en-US" sz="1800" dirty="0">
              <a:solidFill>
                <a:schemeClr val="dk1"/>
              </a:solidFill>
              <a:latin typeface="Times New Roman" panose="02020603050405020304" pitchFamily="18" charset="0"/>
              <a:ea typeface="Roboto"/>
              <a:cs typeface="Times New Roman" panose="02020603050405020304" pitchFamily="18" charset="0"/>
              <a:sym typeface="Roboto"/>
            </a:endParaRPr>
          </a:p>
          <a:p>
            <a:pPr marL="342900" indent="-342900">
              <a:buClr>
                <a:schemeClr val="dk1"/>
              </a:buClr>
              <a:buSzPct val="70000"/>
              <a:buFont typeface="Wingdings" pitchFamily="2" charset="2"/>
              <a:buChar char="Ø"/>
            </a:pPr>
            <a:r>
              <a:rPr lang="en-US" sz="1800" dirty="0" err="1">
                <a:solidFill>
                  <a:schemeClr val="dk1"/>
                </a:solidFill>
                <a:latin typeface="Times New Roman" panose="02020603050405020304" pitchFamily="18" charset="0"/>
                <a:ea typeface="Roboto"/>
                <a:cs typeface="Times New Roman" panose="02020603050405020304" pitchFamily="18" charset="0"/>
                <a:sym typeface="Roboto"/>
              </a:rPr>
              <a:t>cfDNA</a:t>
            </a:r>
            <a:r>
              <a:rPr lang="en-US" sz="1800" dirty="0">
                <a:solidFill>
                  <a:schemeClr val="dk1"/>
                </a:solidFill>
                <a:latin typeface="Times New Roman" panose="02020603050405020304" pitchFamily="18" charset="0"/>
                <a:ea typeface="Roboto"/>
                <a:cs typeface="Times New Roman" panose="02020603050405020304" pitchFamily="18" charset="0"/>
                <a:sym typeface="Roboto"/>
              </a:rPr>
              <a:t> concentration was associated with VTE risk in all cancer types. </a:t>
            </a:r>
          </a:p>
          <a:p>
            <a:pPr marL="342900" indent="-342900">
              <a:buClr>
                <a:schemeClr val="dk1"/>
              </a:buClr>
              <a:buSzPct val="70000"/>
              <a:buFont typeface="Wingdings" pitchFamily="2" charset="2"/>
              <a:buChar char="Ø"/>
            </a:pPr>
            <a:endParaRPr lang="en-US" sz="1800" dirty="0">
              <a:solidFill>
                <a:schemeClr val="dk1"/>
              </a:solidFill>
              <a:latin typeface="Times New Roman" panose="02020603050405020304" pitchFamily="18" charset="0"/>
              <a:ea typeface="Roboto"/>
              <a:cs typeface="Times New Roman" panose="02020603050405020304" pitchFamily="18" charset="0"/>
            </a:endParaRPr>
          </a:p>
          <a:p>
            <a:pPr marL="342900" indent="-342900">
              <a:buClr>
                <a:schemeClr val="dk1"/>
              </a:buClr>
              <a:buSzPct val="70000"/>
              <a:buFont typeface="Wingdings" pitchFamily="2" charset="2"/>
              <a:buChar char="Ø"/>
            </a:pPr>
            <a:r>
              <a:rPr lang="en-US" sz="1800" b="0" i="0" u="none" strike="noStrike" cap="none" dirty="0" err="1">
                <a:solidFill>
                  <a:schemeClr val="dk1"/>
                </a:solidFill>
                <a:latin typeface="Times New Roman" panose="02020603050405020304" pitchFamily="18" charset="0"/>
                <a:cs typeface="Times New Roman" panose="02020603050405020304" pitchFamily="18" charset="0"/>
                <a:sym typeface="Arial"/>
              </a:rPr>
              <a:t>ctDNA</a:t>
            </a:r>
            <a:r>
              <a:rPr lang="en-US" sz="1800" b="0" i="0" u="none" strike="noStrike" cap="none" dirty="0">
                <a:solidFill>
                  <a:schemeClr val="dk1"/>
                </a:solidFill>
                <a:latin typeface="Times New Roman" panose="02020603050405020304" pitchFamily="18" charset="0"/>
                <a:cs typeface="Times New Roman" panose="02020603050405020304" pitchFamily="18" charset="0"/>
                <a:sym typeface="Arial"/>
              </a:rPr>
              <a:t> association with VTE risk in non-small cell lung, breast, pancreatic, prostate, and less represented cancers as well as melanoma but not in bladder, hepatobiliary, or colorectal cancer.</a:t>
            </a:r>
            <a:endParaRPr sz="1800" b="0" i="0" u="none" strike="noStrike" cap="none" dirty="0">
              <a:solidFill>
                <a:schemeClr val="dk1"/>
              </a:solidFill>
              <a:latin typeface="Times New Roman" panose="02020603050405020304" pitchFamily="18" charset="0"/>
              <a:cs typeface="Times New Roman" panose="02020603050405020304" pitchFamily="18" charset="0"/>
              <a:sym typeface="Arial"/>
            </a:endParaRPr>
          </a:p>
          <a:p>
            <a:pPr marL="365760" marR="0" lvl="0" indent="-285750" algn="l" rtl="0">
              <a:spcBef>
                <a:spcPts val="0"/>
              </a:spcBef>
              <a:spcAft>
                <a:spcPts val="0"/>
              </a:spcAft>
              <a:buClr>
                <a:schemeClr val="dk1"/>
              </a:buClr>
              <a:buSzPct val="70000"/>
              <a:buFont typeface="Wingdings" pitchFamily="2" charset="2"/>
              <a:buChar char="Ø"/>
            </a:pPr>
            <a:endParaRPr sz="1800" dirty="0">
              <a:solidFill>
                <a:schemeClr val="dk1"/>
              </a:solidFill>
              <a:latin typeface="Times New Roman" panose="02020603050405020304" pitchFamily="18" charset="0"/>
              <a:cs typeface="Times New Roman" panose="02020603050405020304" pitchFamily="18" charset="0"/>
              <a:sym typeface="Arial"/>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g2adc58634ea_0_15"/>
          <p:cNvPicPr preferRelativeResize="0"/>
          <p:nvPr/>
        </p:nvPicPr>
        <p:blipFill rotWithShape="1">
          <a:blip r:embed="rId3">
            <a:alphaModFix/>
          </a:blip>
          <a:srcRect l="10599" t="8230" r="11287" b="48471"/>
          <a:stretch/>
        </p:blipFill>
        <p:spPr>
          <a:xfrm>
            <a:off x="-13447" y="53786"/>
            <a:ext cx="6840072" cy="5148263"/>
          </a:xfrm>
          <a:prstGeom prst="rect">
            <a:avLst/>
          </a:prstGeom>
          <a:noFill/>
          <a:ln>
            <a:noFill/>
          </a:ln>
        </p:spPr>
      </p:pic>
      <p:sp>
        <p:nvSpPr>
          <p:cNvPr id="174" name="Google Shape;174;g2adc58634ea_0_15"/>
          <p:cNvSpPr txBox="1"/>
          <p:nvPr/>
        </p:nvSpPr>
        <p:spPr>
          <a:xfrm>
            <a:off x="5737412" y="1140453"/>
            <a:ext cx="3146611" cy="1938952"/>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SzPct val="70000"/>
              <a:buFont typeface="Wingdings" pitchFamily="2" charset="2"/>
              <a:buChar char="Ø"/>
            </a:pPr>
            <a:r>
              <a:rPr lang="en-US" sz="2000" dirty="0" err="1">
                <a:solidFill>
                  <a:srgbClr val="002E51"/>
                </a:solidFill>
                <a:latin typeface="Times New Roman" panose="02020603050405020304" pitchFamily="18" charset="0"/>
                <a:cs typeface="Times New Roman" panose="02020603050405020304" pitchFamily="18" charset="0"/>
              </a:rPr>
              <a:t>ctDNA</a:t>
            </a:r>
            <a:r>
              <a:rPr lang="en-US" sz="2000" dirty="0">
                <a:solidFill>
                  <a:srgbClr val="002E51"/>
                </a:solidFill>
                <a:latin typeface="Times New Roman" panose="02020603050405020304" pitchFamily="18" charset="0"/>
                <a:cs typeface="Times New Roman" panose="02020603050405020304" pitchFamily="18" charset="0"/>
              </a:rPr>
              <a:t> and </a:t>
            </a:r>
            <a:r>
              <a:rPr lang="en-US" sz="2000" dirty="0" err="1">
                <a:solidFill>
                  <a:srgbClr val="002E51"/>
                </a:solidFill>
                <a:latin typeface="Times New Roman" panose="02020603050405020304" pitchFamily="18" charset="0"/>
                <a:cs typeface="Times New Roman" panose="02020603050405020304" pitchFamily="18" charset="0"/>
              </a:rPr>
              <a:t>cfDNA</a:t>
            </a:r>
            <a:r>
              <a:rPr lang="en-US" sz="2000" dirty="0">
                <a:solidFill>
                  <a:srgbClr val="002E51"/>
                </a:solidFill>
                <a:latin typeface="Times New Roman" panose="02020603050405020304" pitchFamily="18" charset="0"/>
                <a:cs typeface="Times New Roman" panose="02020603050405020304" pitchFamily="18" charset="0"/>
              </a:rPr>
              <a:t> are independent biomarkers for cancer associated thrombosis.</a:t>
            </a:r>
          </a:p>
          <a:p>
            <a:pPr marL="342900" marR="0" lvl="0" indent="-342900" algn="l" rtl="0">
              <a:spcBef>
                <a:spcPts val="0"/>
              </a:spcBef>
              <a:spcAft>
                <a:spcPts val="0"/>
              </a:spcAft>
              <a:buSzPct val="70000"/>
              <a:buFont typeface="Wingdings" pitchFamily="2" charset="2"/>
              <a:buChar char="Ø"/>
            </a:pPr>
            <a:endParaRPr lang="en-US" sz="2000" dirty="0">
              <a:solidFill>
                <a:srgbClr val="002E51"/>
              </a:solidFill>
              <a:latin typeface="Times New Roman" panose="02020603050405020304" pitchFamily="18" charset="0"/>
              <a:cs typeface="Times New Roman" panose="02020603050405020304" pitchFamily="18" charset="0"/>
            </a:endParaRPr>
          </a:p>
          <a:p>
            <a:pPr marL="342900" lvl="2" indent="-342900">
              <a:buSzPct val="70000"/>
              <a:buFont typeface="Wingdings" pitchFamily="2" charset="2"/>
              <a:buChar char="Ø"/>
            </a:pPr>
            <a:r>
              <a:rPr lang="en-US" sz="2000" dirty="0" err="1">
                <a:solidFill>
                  <a:srgbClr val="002E51"/>
                </a:solidFill>
                <a:latin typeface="Times New Roman" panose="02020603050405020304" pitchFamily="18" charset="0"/>
                <a:cs typeface="Times New Roman" panose="02020603050405020304" pitchFamily="18" charset="0"/>
              </a:rPr>
              <a:t>Jee</a:t>
            </a:r>
            <a:r>
              <a:rPr lang="en-US" sz="2000" dirty="0">
                <a:solidFill>
                  <a:srgbClr val="002E51"/>
                </a:solidFill>
                <a:latin typeface="Times New Roman" panose="02020603050405020304" pitchFamily="18" charset="0"/>
                <a:cs typeface="Times New Roman" panose="02020603050405020304" pitchFamily="18" charset="0"/>
              </a:rPr>
              <a:t>, J. et al ASH 2023</a:t>
            </a:r>
            <a:endParaRPr sz="2000" dirty="0">
              <a:solidFill>
                <a:schemeClr val="dk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9"/>
          <p:cNvSpPr txBox="1">
            <a:spLocks noGrp="1"/>
          </p:cNvSpPr>
          <p:nvPr>
            <p:ph type="body" idx="1"/>
          </p:nvPr>
        </p:nvSpPr>
        <p:spPr>
          <a:xfrm>
            <a:off x="685800" y="970056"/>
            <a:ext cx="7772400" cy="912532"/>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262672"/>
              </a:buClr>
              <a:buSzPts val="1680"/>
              <a:buNone/>
            </a:pPr>
            <a:r>
              <a:rPr lang="en-US" sz="2800" b="1" dirty="0">
                <a:solidFill>
                  <a:srgbClr val="002060"/>
                </a:solidFill>
                <a:latin typeface="Times New Roman" panose="02020603050405020304" pitchFamily="18" charset="0"/>
                <a:cs typeface="Times New Roman" panose="02020603050405020304" pitchFamily="18" charset="0"/>
              </a:rPr>
              <a:t>3. Anticoagulation in Antiphospholipid Antibody Syndrome</a:t>
            </a:r>
            <a:endParaRPr sz="28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695496"/>
          </a:xfrm>
        </p:spPr>
        <p:txBody>
          <a:bodyPr/>
          <a:lstStyle/>
          <a:p>
            <a:r>
              <a:rPr lang="en-US" b="1" dirty="0">
                <a:solidFill>
                  <a:srgbClr val="002E51"/>
                </a:solidFill>
              </a:rPr>
              <a:t>NCCN</a:t>
            </a:r>
          </a:p>
        </p:txBody>
      </p:sp>
      <p:pic>
        <p:nvPicPr>
          <p:cNvPr id="8" name="Picture 7">
            <a:extLst>
              <a:ext uri="{FF2B5EF4-FFF2-40B4-BE49-F238E27FC236}">
                <a16:creationId xmlns:a16="http://schemas.microsoft.com/office/drawing/2014/main" id="{E3BD77DA-A07E-C4FE-A120-12D9B19D7012}"/>
              </a:ext>
            </a:extLst>
          </p:cNvPr>
          <p:cNvPicPr>
            <a:picLocks noChangeAspect="1"/>
          </p:cNvPicPr>
          <p:nvPr/>
        </p:nvPicPr>
        <p:blipFill>
          <a:blip r:embed="rId3"/>
          <a:stretch>
            <a:fillRect/>
          </a:stretch>
        </p:blipFill>
        <p:spPr>
          <a:xfrm>
            <a:off x="974690" y="532619"/>
            <a:ext cx="6743265" cy="4083023"/>
          </a:xfrm>
          <a:prstGeom prst="rect">
            <a:avLst/>
          </a:prstGeom>
        </p:spPr>
      </p:pic>
      <p:sp>
        <p:nvSpPr>
          <p:cNvPr id="2" name="TextBox 1">
            <a:extLst>
              <a:ext uri="{FF2B5EF4-FFF2-40B4-BE49-F238E27FC236}">
                <a16:creationId xmlns:a16="http://schemas.microsoft.com/office/drawing/2014/main" id="{8100A8F1-F24D-9144-9604-06B6FEDFC803}"/>
              </a:ext>
            </a:extLst>
          </p:cNvPr>
          <p:cNvSpPr txBox="1"/>
          <p:nvPr/>
        </p:nvSpPr>
        <p:spPr>
          <a:xfrm>
            <a:off x="5187142" y="4748646"/>
            <a:ext cx="1471353" cy="307777"/>
          </a:xfrm>
          <a:prstGeom prst="rect">
            <a:avLst/>
          </a:prstGeom>
          <a:noFill/>
        </p:spPr>
        <p:txBody>
          <a:bodyPr wrap="square" rtlCol="0">
            <a:spAutoFit/>
          </a:bodyPr>
          <a:lstStyle/>
          <a:p>
            <a:r>
              <a:rPr lang="en-US" sz="1400" dirty="0"/>
              <a:t>NCCN v1.2024</a:t>
            </a:r>
          </a:p>
        </p:txBody>
      </p:sp>
    </p:spTree>
    <p:extLst>
      <p:ext uri="{BB962C8B-B14F-4D97-AF65-F5344CB8AC3E}">
        <p14:creationId xmlns:p14="http://schemas.microsoft.com/office/powerpoint/2010/main" val="66763066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0"/>
          <p:cNvSpPr txBox="1"/>
          <p:nvPr/>
        </p:nvSpPr>
        <p:spPr>
          <a:xfrm>
            <a:off x="574156" y="329492"/>
            <a:ext cx="7974419" cy="523220"/>
          </a:xfrm>
          <a:prstGeom prst="rect">
            <a:avLst/>
          </a:prstGeom>
          <a:noFill/>
          <a:ln w="12700"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rgbClr val="003767"/>
                </a:solidFill>
                <a:latin typeface="Times New Roman" panose="02020603050405020304" pitchFamily="18" charset="0"/>
                <a:cs typeface="Times New Roman" panose="02020603050405020304" pitchFamily="18" charset="0"/>
                <a:sym typeface="Arial"/>
              </a:rPr>
              <a:t> 3. Question of DOAC versus Warfarin in APS</a:t>
            </a:r>
            <a:endParaRPr dirty="0">
              <a:latin typeface="Times New Roman" panose="02020603050405020304" pitchFamily="18" charset="0"/>
              <a:cs typeface="Times New Roman" panose="02020603050405020304" pitchFamily="18" charset="0"/>
            </a:endParaRPr>
          </a:p>
        </p:txBody>
      </p:sp>
      <p:sp>
        <p:nvSpPr>
          <p:cNvPr id="263" name="Google Shape;263;p30"/>
          <p:cNvSpPr txBox="1"/>
          <p:nvPr/>
        </p:nvSpPr>
        <p:spPr>
          <a:xfrm>
            <a:off x="574157" y="1170632"/>
            <a:ext cx="7974419" cy="2831504"/>
          </a:xfrm>
          <a:prstGeom prst="rect">
            <a:avLst/>
          </a:prstGeom>
          <a:noFill/>
          <a:ln w="12700"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342900" marR="0" lvl="0" indent="-342900" algn="l" rtl="0">
              <a:spcBef>
                <a:spcPts val="0"/>
              </a:spcBef>
              <a:spcAft>
                <a:spcPts val="0"/>
              </a:spcAft>
              <a:buSzPct val="70000"/>
              <a:buFont typeface="Wingdings" pitchFamily="2" charset="2"/>
              <a:buChar char="Ø"/>
            </a:pPr>
            <a:r>
              <a:rPr lang="en-US" sz="2000" dirty="0">
                <a:solidFill>
                  <a:schemeClr val="tx1"/>
                </a:solidFill>
                <a:latin typeface="Times New Roman" panose="02020603050405020304" pitchFamily="18" charset="0"/>
                <a:cs typeface="Times New Roman" panose="02020603050405020304" pitchFamily="18" charset="0"/>
                <a:sym typeface="Arial"/>
              </a:rPr>
              <a:t>“In thrombotic APS, VKAs are the preferred therapy for secondary thrombosis prevention. </a:t>
            </a:r>
            <a:endParaRPr dirty="0">
              <a:solidFill>
                <a:schemeClr val="tx1"/>
              </a:solidFill>
              <a:latin typeface="Times New Roman" panose="02020603050405020304" pitchFamily="18" charset="0"/>
              <a:cs typeface="Times New Roman" panose="02020603050405020304" pitchFamily="18" charset="0"/>
            </a:endParaRPr>
          </a:p>
          <a:p>
            <a:pPr marL="342900" marR="0" lvl="0" indent="-342900" algn="l" rtl="0">
              <a:spcBef>
                <a:spcPts val="0"/>
              </a:spcBef>
              <a:spcAft>
                <a:spcPts val="0"/>
              </a:spcAft>
              <a:buSzPct val="70000"/>
              <a:buFont typeface="Wingdings" pitchFamily="2" charset="2"/>
              <a:buChar char="Ø"/>
            </a:pPr>
            <a:r>
              <a:rPr lang="en-US" sz="2000" dirty="0">
                <a:solidFill>
                  <a:schemeClr val="tx1"/>
                </a:solidFill>
                <a:latin typeface="Times New Roman" panose="02020603050405020304" pitchFamily="18" charset="0"/>
                <a:cs typeface="Times New Roman" panose="02020603050405020304" pitchFamily="18" charset="0"/>
                <a:sym typeface="Arial"/>
              </a:rPr>
              <a:t>“However, when APS is not diagnosed on initial presentation and patients are initiated on a DOAC, subsequent identification of </a:t>
            </a:r>
            <a:r>
              <a:rPr lang="en-US" sz="2000" dirty="0" err="1">
                <a:solidFill>
                  <a:schemeClr val="tx1"/>
                </a:solidFill>
                <a:latin typeface="Times New Roman" panose="02020603050405020304" pitchFamily="18" charset="0"/>
                <a:cs typeface="Times New Roman" panose="02020603050405020304" pitchFamily="18" charset="0"/>
                <a:sym typeface="Arial"/>
              </a:rPr>
              <a:t>aPL</a:t>
            </a:r>
            <a:r>
              <a:rPr lang="en-US" sz="2000" dirty="0">
                <a:solidFill>
                  <a:schemeClr val="tx1"/>
                </a:solidFill>
                <a:latin typeface="Times New Roman" panose="02020603050405020304" pitchFamily="18" charset="0"/>
                <a:cs typeface="Times New Roman" panose="02020603050405020304" pitchFamily="18" charset="0"/>
                <a:sym typeface="Arial"/>
              </a:rPr>
              <a:t> requires a decision of continuing DOAC or transitioning to warfarin for long-term anticoagulation.”</a:t>
            </a:r>
            <a:endParaRPr dirty="0">
              <a:solidFill>
                <a:schemeClr val="tx1"/>
              </a:solidFill>
              <a:latin typeface="Times New Roman" panose="02020603050405020304" pitchFamily="18" charset="0"/>
              <a:cs typeface="Times New Roman" panose="02020603050405020304" pitchFamily="18" charset="0"/>
            </a:endParaRPr>
          </a:p>
          <a:p>
            <a:pPr marL="342900" marR="0" lvl="0" indent="-342900" algn="l" rtl="0">
              <a:spcBef>
                <a:spcPts val="0"/>
              </a:spcBef>
              <a:spcAft>
                <a:spcPts val="0"/>
              </a:spcAft>
              <a:buSzPct val="70000"/>
              <a:buFont typeface="Wingdings" pitchFamily="2" charset="2"/>
              <a:buChar char="Ø"/>
            </a:pPr>
            <a:endParaRPr sz="2000" dirty="0">
              <a:solidFill>
                <a:schemeClr val="tx1"/>
              </a:solidFill>
              <a:latin typeface="Times New Roman" panose="02020603050405020304" pitchFamily="18" charset="0"/>
              <a:cs typeface="Times New Roman" panose="02020603050405020304" pitchFamily="18" charset="0"/>
              <a:sym typeface="Arial"/>
            </a:endParaRPr>
          </a:p>
          <a:p>
            <a:pPr marL="285750" marR="0" lvl="0" indent="-285750" algn="l" rtl="0">
              <a:spcBef>
                <a:spcPts val="0"/>
              </a:spcBef>
              <a:spcAft>
                <a:spcPts val="0"/>
              </a:spcAft>
              <a:buSzPct val="70000"/>
              <a:buFont typeface="Wingdings" pitchFamily="2" charset="2"/>
              <a:buChar char="Ø"/>
            </a:pPr>
            <a:r>
              <a:rPr lang="en-US" sz="1800" dirty="0">
                <a:solidFill>
                  <a:schemeClr val="tx1"/>
                </a:solidFill>
                <a:latin typeface="Times New Roman" panose="02020603050405020304" pitchFamily="18" charset="0"/>
                <a:cs typeface="Times New Roman" panose="02020603050405020304" pitchFamily="18" charset="0"/>
                <a:sym typeface="Arial"/>
              </a:rPr>
              <a:t>Anne </a:t>
            </a:r>
            <a:r>
              <a:rPr lang="en-US" sz="1800" dirty="0" err="1">
                <a:solidFill>
                  <a:schemeClr val="tx1"/>
                </a:solidFill>
                <a:latin typeface="Times New Roman" panose="02020603050405020304" pitchFamily="18" charset="0"/>
                <a:cs typeface="Times New Roman" panose="02020603050405020304" pitchFamily="18" charset="0"/>
                <a:sym typeface="Arial"/>
              </a:rPr>
              <a:t>Hubben</a:t>
            </a:r>
            <a:r>
              <a:rPr lang="en-US" sz="1800" dirty="0">
                <a:solidFill>
                  <a:schemeClr val="tx1"/>
                </a:solidFill>
                <a:latin typeface="Times New Roman" panose="02020603050405020304" pitchFamily="18" charset="0"/>
                <a:cs typeface="Times New Roman" panose="02020603050405020304" pitchFamily="18" charset="0"/>
                <a:sym typeface="Arial"/>
              </a:rPr>
              <a:t> and Keith R. McCrae, ASH 2023. </a:t>
            </a:r>
            <a:endParaRPr sz="1600" dirty="0">
              <a:solidFill>
                <a:schemeClr val="tx1"/>
              </a:solidFill>
              <a:latin typeface="Times New Roman" panose="02020603050405020304" pitchFamily="18" charset="0"/>
              <a:cs typeface="Times New Roman" panose="02020603050405020304" pitchFamily="18" charset="0"/>
              <a:sym typeface="Arial"/>
            </a:endParaRPr>
          </a:p>
          <a:p>
            <a:pPr marL="342900" marR="0" lvl="0" indent="-342900" algn="l" rtl="0">
              <a:spcBef>
                <a:spcPts val="0"/>
              </a:spcBef>
              <a:spcAft>
                <a:spcPts val="0"/>
              </a:spcAft>
              <a:buSzPct val="70000"/>
              <a:buFont typeface="Wingdings" pitchFamily="2" charset="2"/>
              <a:buChar char="Ø"/>
            </a:pPr>
            <a:endParaRPr sz="2000" dirty="0">
              <a:solidFill>
                <a:schemeClr val="tx1"/>
              </a:solidFill>
              <a:latin typeface="Times New Roman" panose="02020603050405020304" pitchFamily="18" charset="0"/>
              <a:cs typeface="Times New Roman" panose="02020603050405020304" pitchFamily="18" charset="0"/>
              <a:sym typeface="Arial"/>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graphicFrame>
        <p:nvGraphicFramePr>
          <p:cNvPr id="274" name="Google Shape;274;p32"/>
          <p:cNvGraphicFramePr/>
          <p:nvPr/>
        </p:nvGraphicFramePr>
        <p:xfrm>
          <a:off x="22907" y="604211"/>
          <a:ext cx="9077547" cy="3608469"/>
        </p:xfrm>
        <a:graphic>
          <a:graphicData uri="http://schemas.openxmlformats.org/drawingml/2006/table">
            <a:tbl>
              <a:tblPr firstRow="1" bandRow="1">
                <a:noFill/>
              </a:tblPr>
              <a:tblGrid>
                <a:gridCol w="924064">
                  <a:extLst>
                    <a:ext uri="{9D8B030D-6E8A-4147-A177-3AD203B41FA5}">
                      <a16:colId xmlns:a16="http://schemas.microsoft.com/office/drawing/2014/main" val="20000"/>
                    </a:ext>
                  </a:extLst>
                </a:gridCol>
                <a:gridCol w="581607">
                  <a:extLst>
                    <a:ext uri="{9D8B030D-6E8A-4147-A177-3AD203B41FA5}">
                      <a16:colId xmlns:a16="http://schemas.microsoft.com/office/drawing/2014/main" val="20001"/>
                    </a:ext>
                  </a:extLst>
                </a:gridCol>
                <a:gridCol w="1141481">
                  <a:extLst>
                    <a:ext uri="{9D8B030D-6E8A-4147-A177-3AD203B41FA5}">
                      <a16:colId xmlns:a16="http://schemas.microsoft.com/office/drawing/2014/main" val="20002"/>
                    </a:ext>
                  </a:extLst>
                </a:gridCol>
                <a:gridCol w="1021905">
                  <a:extLst>
                    <a:ext uri="{9D8B030D-6E8A-4147-A177-3AD203B41FA5}">
                      <a16:colId xmlns:a16="http://schemas.microsoft.com/office/drawing/2014/main" val="20003"/>
                    </a:ext>
                  </a:extLst>
                </a:gridCol>
                <a:gridCol w="949702">
                  <a:extLst>
                    <a:ext uri="{9D8B030D-6E8A-4147-A177-3AD203B41FA5}">
                      <a16:colId xmlns:a16="http://schemas.microsoft.com/office/drawing/2014/main" val="20004"/>
                    </a:ext>
                  </a:extLst>
                </a:gridCol>
                <a:gridCol w="4458788">
                  <a:extLst>
                    <a:ext uri="{9D8B030D-6E8A-4147-A177-3AD203B41FA5}">
                      <a16:colId xmlns:a16="http://schemas.microsoft.com/office/drawing/2014/main" val="20005"/>
                    </a:ext>
                  </a:extLst>
                </a:gridCol>
              </a:tblGrid>
              <a:tr h="536612">
                <a:tc>
                  <a:txBody>
                    <a:bodyPr/>
                    <a:lstStyle/>
                    <a:p>
                      <a:pPr marL="0" marR="0" lvl="0" indent="0" algn="ctr" rtl="0">
                        <a:spcBef>
                          <a:spcPts val="0"/>
                        </a:spcBef>
                        <a:spcAft>
                          <a:spcPts val="0"/>
                        </a:spcAft>
                        <a:buNone/>
                      </a:pPr>
                      <a:r>
                        <a:rPr lang="en-US" sz="1200" u="none" strike="noStrike" cap="none">
                          <a:solidFill>
                            <a:srgbClr val="262672"/>
                          </a:solidFill>
                        </a:rPr>
                        <a:t>Trial  </a:t>
                      </a:r>
                      <a:endParaRPr sz="1200" b="1" i="0" u="none" strike="noStrike" cap="none">
                        <a:solidFill>
                          <a:srgbClr val="262672"/>
                        </a:solidFill>
                        <a:latin typeface="Arial"/>
                        <a:ea typeface="Arial"/>
                        <a:cs typeface="Arial"/>
                        <a:sym typeface="Arial"/>
                      </a:endParaRPr>
                    </a:p>
                  </a:txBody>
                  <a:tcPr marL="4975" marR="4975" marT="49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262672"/>
                          </a:solidFill>
                        </a:rPr>
                        <a:t>Author </a:t>
                      </a:r>
                      <a:endParaRPr sz="1200" b="1" i="0" u="none" strike="noStrike" cap="none">
                        <a:solidFill>
                          <a:srgbClr val="262672"/>
                        </a:solidFill>
                        <a:latin typeface="Arial"/>
                        <a:ea typeface="Arial"/>
                        <a:cs typeface="Arial"/>
                        <a:sym typeface="Arial"/>
                      </a:endParaRPr>
                    </a:p>
                  </a:txBody>
                  <a:tcPr marL="4975" marR="4975" marT="49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262672"/>
                          </a:solidFill>
                        </a:rPr>
                        <a:t>Patient Selection </a:t>
                      </a:r>
                      <a:endParaRPr sz="1200" b="1" i="0" u="none" strike="noStrike" cap="none">
                        <a:solidFill>
                          <a:srgbClr val="262672"/>
                        </a:solidFill>
                        <a:latin typeface="Arial"/>
                        <a:ea typeface="Arial"/>
                        <a:cs typeface="Arial"/>
                        <a:sym typeface="Arial"/>
                      </a:endParaRPr>
                    </a:p>
                  </a:txBody>
                  <a:tcPr marL="4975" marR="4975" marT="49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262672"/>
                          </a:solidFill>
                        </a:rPr>
                        <a:t>N </a:t>
                      </a:r>
                      <a:endParaRPr sz="1200" b="1" i="0" u="none" strike="noStrike" cap="none">
                        <a:solidFill>
                          <a:srgbClr val="262672"/>
                        </a:solidFill>
                        <a:latin typeface="Arial"/>
                        <a:ea typeface="Arial"/>
                        <a:cs typeface="Arial"/>
                        <a:sym typeface="Arial"/>
                      </a:endParaRPr>
                    </a:p>
                  </a:txBody>
                  <a:tcPr marL="4975" marR="4975" marT="49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dirty="0">
                          <a:solidFill>
                            <a:srgbClr val="262672"/>
                          </a:solidFill>
                        </a:rPr>
                        <a:t>Triple </a:t>
                      </a:r>
                    </a:p>
                    <a:p>
                      <a:pPr marL="0" marR="0" lvl="0" indent="0" algn="ctr" rtl="0">
                        <a:spcBef>
                          <a:spcPts val="0"/>
                        </a:spcBef>
                        <a:spcAft>
                          <a:spcPts val="0"/>
                        </a:spcAft>
                        <a:buNone/>
                      </a:pPr>
                      <a:r>
                        <a:rPr lang="en-US" sz="1200" u="none" strike="noStrike" cap="none" dirty="0">
                          <a:solidFill>
                            <a:srgbClr val="262672"/>
                          </a:solidFill>
                        </a:rPr>
                        <a:t>Positive (%) </a:t>
                      </a:r>
                      <a:endParaRPr sz="1200" b="1" i="0" u="none" strike="noStrike" cap="none" dirty="0">
                        <a:solidFill>
                          <a:srgbClr val="262672"/>
                        </a:solidFill>
                        <a:latin typeface="Arial"/>
                        <a:ea typeface="Arial"/>
                        <a:cs typeface="Arial"/>
                        <a:sym typeface="Arial"/>
                      </a:endParaRPr>
                    </a:p>
                  </a:txBody>
                  <a:tcPr marL="4975" marR="4975" marT="49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262672"/>
                          </a:solidFill>
                        </a:rPr>
                        <a:t>Findings</a:t>
                      </a:r>
                      <a:endParaRPr sz="1200" b="1" i="0" u="none" strike="noStrike" cap="none">
                        <a:solidFill>
                          <a:srgbClr val="262672"/>
                        </a:solidFill>
                        <a:latin typeface="Arial"/>
                        <a:ea typeface="Arial"/>
                        <a:cs typeface="Arial"/>
                        <a:sym typeface="Arial"/>
                      </a:endParaRPr>
                    </a:p>
                  </a:txBody>
                  <a:tcPr marL="4975" marR="4975" marT="49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906290">
                <a:tc>
                  <a:txBody>
                    <a:bodyPr/>
                    <a:lstStyle/>
                    <a:p>
                      <a:pPr marL="0" marR="0" lvl="0" indent="0" algn="ctr" rtl="0">
                        <a:spcBef>
                          <a:spcPts val="0"/>
                        </a:spcBef>
                        <a:spcAft>
                          <a:spcPts val="0"/>
                        </a:spcAft>
                        <a:buNone/>
                      </a:pPr>
                      <a:r>
                        <a:rPr lang="en-US" sz="1200" u="none" strike="noStrike" cap="none" dirty="0"/>
                        <a:t>TRAPS </a:t>
                      </a:r>
                      <a:endParaRPr sz="1200" b="0" i="0" u="none" strike="noStrike" cap="none" dirty="0">
                        <a:solidFill>
                          <a:srgbClr val="000000"/>
                        </a:solidFill>
                        <a:latin typeface="Arial"/>
                        <a:ea typeface="Arial"/>
                        <a:cs typeface="Arial"/>
                        <a:sym typeface="Arial"/>
                      </a:endParaRPr>
                    </a:p>
                  </a:txBody>
                  <a:tcPr marL="4975" marR="4975" marT="49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dirty="0" err="1"/>
                        <a:t>Pengo</a:t>
                      </a:r>
                      <a:r>
                        <a:rPr lang="en-US" sz="1200" u="none" strike="noStrike" cap="none" dirty="0"/>
                        <a:t> </a:t>
                      </a:r>
                      <a:endParaRPr sz="1200" b="0" i="0" u="none" strike="noStrike" cap="none" dirty="0">
                        <a:solidFill>
                          <a:srgbClr val="000000"/>
                        </a:solidFill>
                        <a:latin typeface="Arial"/>
                        <a:ea typeface="Arial"/>
                        <a:cs typeface="Arial"/>
                        <a:sym typeface="Arial"/>
                      </a:endParaRPr>
                    </a:p>
                  </a:txBody>
                  <a:tcPr marL="4975" marR="4975" marT="49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dirty="0"/>
                        <a:t>Triple-positive APS </a:t>
                      </a:r>
                      <a:endParaRPr sz="1200" b="0" i="0" u="none" strike="noStrike" cap="none" dirty="0">
                        <a:solidFill>
                          <a:srgbClr val="000000"/>
                        </a:solidFill>
                        <a:latin typeface="Arial"/>
                        <a:ea typeface="Arial"/>
                        <a:cs typeface="Arial"/>
                        <a:sym typeface="Arial"/>
                      </a:endParaRPr>
                    </a:p>
                  </a:txBody>
                  <a:tcPr marL="4975" marR="4975" marT="49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dirty="0"/>
                        <a:t>120</a:t>
                      </a:r>
                      <a:endParaRPr dirty="0"/>
                    </a:p>
                    <a:p>
                      <a:pPr marL="0" marR="0" lvl="0" indent="0" algn="ctr" rtl="0">
                        <a:spcBef>
                          <a:spcPts val="0"/>
                        </a:spcBef>
                        <a:spcAft>
                          <a:spcPts val="0"/>
                        </a:spcAft>
                        <a:buNone/>
                      </a:pPr>
                      <a:r>
                        <a:rPr lang="en-US" sz="1200" u="none" strike="noStrike" cap="none" dirty="0"/>
                        <a:t>(59 rivaroxaban) </a:t>
                      </a:r>
                      <a:endParaRPr sz="1200" b="0" i="0" u="none" strike="noStrike" cap="none" dirty="0">
                        <a:solidFill>
                          <a:srgbClr val="000000"/>
                        </a:solidFill>
                        <a:latin typeface="Arial"/>
                        <a:ea typeface="Arial"/>
                        <a:cs typeface="Arial"/>
                        <a:sym typeface="Arial"/>
                      </a:endParaRPr>
                    </a:p>
                  </a:txBody>
                  <a:tcPr marL="4975" marR="4975" marT="49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t>100</a:t>
                      </a:r>
                      <a:endParaRPr sz="1200" b="0" i="0" u="none" strike="noStrike" cap="none">
                        <a:solidFill>
                          <a:srgbClr val="000000"/>
                        </a:solidFill>
                        <a:latin typeface="Arial"/>
                        <a:ea typeface="Arial"/>
                        <a:cs typeface="Arial"/>
                        <a:sym typeface="Arial"/>
                      </a:endParaRPr>
                    </a:p>
                  </a:txBody>
                  <a:tcPr marL="4975" marR="4975" marT="49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354330" marR="0" lvl="0" indent="-171450" algn="l" defTabSz="914400" rtl="0" eaLnBrk="1" fontAlgn="ctr" latinLnBrk="0" hangingPunct="1">
                        <a:lnSpc>
                          <a:spcPct val="100000"/>
                        </a:lnSpc>
                        <a:spcBef>
                          <a:spcPts val="0"/>
                        </a:spcBef>
                        <a:spcAft>
                          <a:spcPts val="0"/>
                        </a:spcAft>
                        <a:buClr>
                          <a:srgbClr val="000000"/>
                        </a:buClr>
                        <a:buSzPct val="70000"/>
                        <a:buFont typeface="Wingdings" pitchFamily="2" charset="2"/>
                        <a:buChar char="Ø"/>
                        <a:tabLst/>
                        <a:defRPr/>
                      </a:pPr>
                      <a:r>
                        <a:rPr lang="en-US" sz="1200" b="1" u="none" strike="noStrike" dirty="0">
                          <a:effectLst/>
                        </a:rPr>
                        <a:t>Thromboembolic events </a:t>
                      </a:r>
                    </a:p>
                    <a:p>
                      <a:pPr marL="182880" marR="0" lvl="0" indent="0" algn="l" defTabSz="914400" rtl="0" eaLnBrk="1" fontAlgn="ctr" latinLnBrk="0" hangingPunct="1">
                        <a:lnSpc>
                          <a:spcPct val="100000"/>
                        </a:lnSpc>
                        <a:spcBef>
                          <a:spcPts val="0"/>
                        </a:spcBef>
                        <a:spcAft>
                          <a:spcPts val="0"/>
                        </a:spcAft>
                        <a:buClr>
                          <a:srgbClr val="000000"/>
                        </a:buClr>
                        <a:buSzTx/>
                        <a:buFont typeface="Arial"/>
                        <a:buNone/>
                        <a:tabLst/>
                        <a:defRPr/>
                      </a:pPr>
                      <a:r>
                        <a:rPr lang="en-US" sz="1200" b="1" u="none" strike="noStrike" cap="none" dirty="0"/>
                        <a:t>     DOAC: 7 (12%) (4 ischemic stroke and 3 MI) infarction), </a:t>
                      </a:r>
                    </a:p>
                    <a:p>
                      <a:pPr marL="354330" marR="0" lvl="0" indent="-171450" algn="l" defTabSz="914400" rtl="0" eaLnBrk="1" fontAlgn="ctr" latinLnBrk="0" hangingPunct="1">
                        <a:lnSpc>
                          <a:spcPct val="100000"/>
                        </a:lnSpc>
                        <a:spcBef>
                          <a:spcPts val="0"/>
                        </a:spcBef>
                        <a:spcAft>
                          <a:spcPts val="0"/>
                        </a:spcAft>
                        <a:buClr>
                          <a:srgbClr val="000000"/>
                        </a:buClr>
                        <a:buSzPct val="70000"/>
                        <a:buFont typeface="Wingdings" pitchFamily="2" charset="2"/>
                        <a:buChar char="Ø"/>
                        <a:tabLst/>
                        <a:defRPr/>
                      </a:pPr>
                      <a:r>
                        <a:rPr lang="en-US" sz="1200" b="1" u="none" strike="noStrike" dirty="0">
                          <a:effectLst/>
                        </a:rPr>
                        <a:t>     VKA: 0 events</a:t>
                      </a:r>
                      <a:br>
                        <a:rPr lang="en-US" sz="1200" b="1" u="none" strike="noStrike" dirty="0">
                          <a:effectLst/>
                        </a:rPr>
                      </a:br>
                      <a:r>
                        <a:rPr lang="en-US" sz="1200" b="1" u="none" strike="noStrike" dirty="0">
                          <a:effectLst/>
                        </a:rPr>
                        <a:t>  MB: 7% DOAC vs 3% VKA</a:t>
                      </a:r>
                      <a:endParaRPr lang="en-US" sz="1200" b="1" i="0" u="none" strike="noStrike" dirty="0">
                        <a:solidFill>
                          <a:srgbClr val="000000"/>
                        </a:solidFill>
                        <a:effectLst/>
                        <a:latin typeface="Calibri" panose="020F0502020204030204" pitchFamily="34" charset="0"/>
                      </a:endParaRPr>
                    </a:p>
                  </a:txBody>
                  <a:tcPr marL="4975" marR="4975" marT="4975"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117073">
                <a:tc>
                  <a:txBody>
                    <a:bodyPr/>
                    <a:lstStyle/>
                    <a:p>
                      <a:pPr marL="0" marR="0" lvl="0" indent="0" algn="ctr" rtl="0">
                        <a:spcBef>
                          <a:spcPts val="0"/>
                        </a:spcBef>
                        <a:spcAft>
                          <a:spcPts val="0"/>
                        </a:spcAft>
                        <a:buNone/>
                      </a:pPr>
                      <a:r>
                        <a:rPr lang="en-US" sz="1200" u="none" strike="noStrike" cap="none" dirty="0"/>
                        <a:t>EUDRA </a:t>
                      </a:r>
                      <a:endParaRPr sz="1200" b="0" i="0" u="none" strike="noStrike" cap="none" dirty="0">
                        <a:solidFill>
                          <a:srgbClr val="000000"/>
                        </a:solidFill>
                        <a:latin typeface="Arial"/>
                        <a:ea typeface="Arial"/>
                        <a:cs typeface="Arial"/>
                        <a:sym typeface="Arial"/>
                      </a:endParaRPr>
                    </a:p>
                  </a:txBody>
                  <a:tcPr marL="4975" marR="4975" marT="49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t>Ordi-Ros </a:t>
                      </a:r>
                      <a:endParaRPr sz="1200" b="0" i="0" u="none" strike="noStrike" cap="none">
                        <a:solidFill>
                          <a:srgbClr val="000000"/>
                        </a:solidFill>
                        <a:latin typeface="Arial"/>
                        <a:ea typeface="Arial"/>
                        <a:cs typeface="Arial"/>
                        <a:sym typeface="Arial"/>
                      </a:endParaRPr>
                    </a:p>
                  </a:txBody>
                  <a:tcPr marL="4975" marR="4975" marT="49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t>APS </a:t>
                      </a:r>
                      <a:endParaRPr sz="1200" b="0" i="0" u="none" strike="noStrike" cap="none">
                        <a:solidFill>
                          <a:srgbClr val="000000"/>
                        </a:solidFill>
                        <a:latin typeface="Arial"/>
                        <a:ea typeface="Arial"/>
                        <a:cs typeface="Arial"/>
                        <a:sym typeface="Arial"/>
                      </a:endParaRPr>
                    </a:p>
                  </a:txBody>
                  <a:tcPr marL="4975" marR="4975" marT="49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dirty="0"/>
                        <a:t>190 (95 rivaroxaban) </a:t>
                      </a:r>
                      <a:endParaRPr sz="1200" b="0" i="0" u="none" strike="noStrike" cap="none" dirty="0">
                        <a:solidFill>
                          <a:srgbClr val="000000"/>
                        </a:solidFill>
                        <a:latin typeface="Arial"/>
                        <a:ea typeface="Arial"/>
                        <a:cs typeface="Arial"/>
                        <a:sym typeface="Arial"/>
                      </a:endParaRPr>
                    </a:p>
                  </a:txBody>
                  <a:tcPr marL="4975" marR="4975" marT="49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t>60.5</a:t>
                      </a:r>
                      <a:endParaRPr sz="1200" b="0" i="0" u="none" strike="noStrike" cap="none">
                        <a:solidFill>
                          <a:srgbClr val="000000"/>
                        </a:solidFill>
                        <a:latin typeface="Arial"/>
                        <a:ea typeface="Arial"/>
                        <a:cs typeface="Arial"/>
                        <a:sym typeface="Arial"/>
                      </a:endParaRPr>
                    </a:p>
                  </a:txBody>
                  <a:tcPr marL="4975" marR="4975" marT="49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354330" marR="0" lvl="0" indent="-171450" algn="l" rtl="0">
                        <a:spcBef>
                          <a:spcPts val="0"/>
                        </a:spcBef>
                        <a:spcAft>
                          <a:spcPts val="0"/>
                        </a:spcAft>
                        <a:buSzPct val="50000"/>
                        <a:buFont typeface="Wingdings" pitchFamily="2" charset="2"/>
                        <a:buChar char="Ø"/>
                      </a:pPr>
                      <a:r>
                        <a:rPr lang="en-US" sz="1200" b="1" u="none" strike="noStrike" cap="none" dirty="0"/>
                        <a:t>Recurrent VTE</a:t>
                      </a:r>
                      <a:br>
                        <a:rPr lang="en-US" sz="1200" b="1" u="none" strike="noStrike" cap="none" dirty="0"/>
                      </a:br>
                      <a:r>
                        <a:rPr lang="en-US" sz="1200" b="1" u="none" strike="noStrike" cap="none" dirty="0"/>
                        <a:t>     DOAC: 11.6%. VKA (6.3%) , RR 1.83</a:t>
                      </a:r>
                    </a:p>
                    <a:p>
                      <a:pPr marL="354330" marR="0" lvl="0" indent="-171450" algn="l" rtl="0">
                        <a:spcBef>
                          <a:spcPts val="0"/>
                        </a:spcBef>
                        <a:spcAft>
                          <a:spcPts val="0"/>
                        </a:spcAft>
                        <a:buSzPct val="50000"/>
                        <a:buFont typeface="Wingdings" pitchFamily="2" charset="2"/>
                        <a:buChar char="Ø"/>
                      </a:pPr>
                      <a:r>
                        <a:rPr lang="en-US" sz="1200" b="1" u="none" strike="noStrike" cap="none" dirty="0"/>
                        <a:t>Stroke </a:t>
                      </a:r>
                    </a:p>
                    <a:p>
                      <a:pPr marL="354330" marR="0" lvl="0" indent="-171450" algn="l" rtl="0">
                        <a:spcBef>
                          <a:spcPts val="0"/>
                        </a:spcBef>
                        <a:spcAft>
                          <a:spcPts val="0"/>
                        </a:spcAft>
                        <a:buSzPct val="50000"/>
                        <a:buFont typeface="Wingdings" pitchFamily="2" charset="2"/>
                        <a:buChar char="Ø"/>
                      </a:pPr>
                      <a:r>
                        <a:rPr lang="en-US" sz="1200" b="1" u="none" strike="noStrike" cap="none" dirty="0"/>
                        <a:t>    DOAC: 9.5%. VKA (0%) </a:t>
                      </a:r>
                    </a:p>
                    <a:p>
                      <a:pPr marL="354330" marR="0" lvl="0" indent="-171450" algn="l" rtl="0">
                        <a:spcBef>
                          <a:spcPts val="0"/>
                        </a:spcBef>
                        <a:spcAft>
                          <a:spcPts val="0"/>
                        </a:spcAft>
                        <a:buSzPct val="50000"/>
                        <a:buFont typeface="Wingdings" pitchFamily="2" charset="2"/>
                        <a:buChar char="Ø"/>
                      </a:pPr>
                      <a:r>
                        <a:rPr lang="en-US" sz="1200" b="1" u="none" strike="noStrike" cap="none" dirty="0"/>
                        <a:t>Bleeding: No difference</a:t>
                      </a:r>
                      <a:endParaRPr sz="1200" b="1" i="0" u="none" strike="noStrike" cap="none" dirty="0">
                        <a:solidFill>
                          <a:srgbClr val="000000"/>
                        </a:solidFill>
                        <a:latin typeface="Calibri"/>
                        <a:ea typeface="Calibri"/>
                        <a:cs typeface="Calibri"/>
                        <a:sym typeface="Calibri"/>
                      </a:endParaRPr>
                    </a:p>
                  </a:txBody>
                  <a:tcPr marL="4975" marR="4975" marT="4975"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048494">
                <a:tc>
                  <a:txBody>
                    <a:bodyPr/>
                    <a:lstStyle/>
                    <a:p>
                      <a:pPr marL="0" marR="0" lvl="0" indent="0" algn="ctr" rtl="0">
                        <a:spcBef>
                          <a:spcPts val="0"/>
                        </a:spcBef>
                        <a:spcAft>
                          <a:spcPts val="0"/>
                        </a:spcAft>
                        <a:buNone/>
                      </a:pPr>
                      <a:r>
                        <a:rPr lang="en-US" sz="1200" u="none" strike="noStrike" cap="none" dirty="0"/>
                        <a:t> </a:t>
                      </a:r>
                      <a:r>
                        <a:rPr lang="en-US" sz="1200" u="none" strike="noStrike" dirty="0">
                          <a:effectLst/>
                        </a:rPr>
                        <a:t>ASTRO-APS</a:t>
                      </a:r>
                      <a:r>
                        <a:rPr lang="en-US" sz="1200" u="none" strike="noStrike" cap="none" dirty="0"/>
                        <a:t>  </a:t>
                      </a:r>
                      <a:endParaRPr sz="1200" b="0" i="0" u="none" strike="noStrike" cap="none" dirty="0">
                        <a:solidFill>
                          <a:srgbClr val="000000"/>
                        </a:solidFill>
                        <a:latin typeface="Arial"/>
                        <a:ea typeface="Arial"/>
                        <a:cs typeface="Arial"/>
                        <a:sym typeface="Arial"/>
                      </a:endParaRPr>
                    </a:p>
                  </a:txBody>
                  <a:tcPr marL="4975" marR="4975" marT="49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dirty="0" err="1"/>
                        <a:t>Woller</a:t>
                      </a:r>
                      <a:r>
                        <a:rPr lang="en-US" sz="1200" u="none" strike="noStrike" cap="none" dirty="0"/>
                        <a:t> </a:t>
                      </a:r>
                      <a:endParaRPr sz="1200" b="0" i="0" u="none" strike="noStrike" cap="none" dirty="0">
                        <a:solidFill>
                          <a:srgbClr val="000000"/>
                        </a:solidFill>
                        <a:latin typeface="Arial"/>
                        <a:ea typeface="Arial"/>
                        <a:cs typeface="Arial"/>
                        <a:sym typeface="Arial"/>
                      </a:endParaRPr>
                    </a:p>
                  </a:txBody>
                  <a:tcPr marL="4975" marR="4975" marT="49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t>APS, protocol modifcation to exclude prior ATE </a:t>
                      </a:r>
                      <a:endParaRPr sz="1200" b="0" i="0" u="none" strike="noStrike" cap="none">
                        <a:solidFill>
                          <a:srgbClr val="000000"/>
                        </a:solidFill>
                        <a:latin typeface="Arial"/>
                        <a:ea typeface="Arial"/>
                        <a:cs typeface="Arial"/>
                        <a:sym typeface="Arial"/>
                      </a:endParaRPr>
                    </a:p>
                  </a:txBody>
                  <a:tcPr marL="4975" marR="4975" marT="49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dirty="0"/>
                        <a:t>48 (23 apixaban) </a:t>
                      </a:r>
                      <a:endParaRPr sz="1200" b="0" i="0" u="none" strike="noStrike" cap="none" dirty="0">
                        <a:solidFill>
                          <a:srgbClr val="000000"/>
                        </a:solidFill>
                        <a:latin typeface="Arial"/>
                        <a:ea typeface="Arial"/>
                        <a:cs typeface="Arial"/>
                        <a:sym typeface="Arial"/>
                      </a:endParaRPr>
                    </a:p>
                  </a:txBody>
                  <a:tcPr marL="4975" marR="4975" marT="49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t>30.4</a:t>
                      </a:r>
                      <a:endParaRPr sz="1200" b="0" i="0" u="none" strike="noStrike" cap="none">
                        <a:solidFill>
                          <a:srgbClr val="000000"/>
                        </a:solidFill>
                        <a:latin typeface="Arial"/>
                        <a:ea typeface="Arial"/>
                        <a:cs typeface="Arial"/>
                        <a:sym typeface="Arial"/>
                      </a:endParaRPr>
                    </a:p>
                  </a:txBody>
                  <a:tcPr marL="4975" marR="4975" marT="4975"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354330" marR="0" lvl="0" indent="-171450" algn="l" rtl="0">
                        <a:spcBef>
                          <a:spcPts val="0"/>
                        </a:spcBef>
                        <a:spcAft>
                          <a:spcPts val="0"/>
                        </a:spcAft>
                        <a:buSzPct val="50000"/>
                        <a:buFont typeface="Wingdings" pitchFamily="2" charset="2"/>
                        <a:buChar char="Ø"/>
                      </a:pPr>
                      <a:r>
                        <a:rPr lang="en-US" sz="1200" b="1" u="none" strike="noStrike" cap="none" dirty="0"/>
                        <a:t>Terminated prematurely</a:t>
                      </a:r>
                      <a:br>
                        <a:rPr lang="en-US" sz="1200" b="1" u="none" strike="noStrike" cap="none" dirty="0"/>
                      </a:br>
                      <a:r>
                        <a:rPr lang="en-US" sz="1200" b="1" u="none" strike="noStrike" cap="none" dirty="0"/>
                        <a:t>     6 strokes DOAC vs 0 events VKA</a:t>
                      </a:r>
                    </a:p>
                    <a:p>
                      <a:pPr marL="354330" marR="0" lvl="0" indent="-171450" algn="l" rtl="0">
                        <a:spcBef>
                          <a:spcPts val="0"/>
                        </a:spcBef>
                        <a:spcAft>
                          <a:spcPts val="0"/>
                        </a:spcAft>
                        <a:buSzPct val="50000"/>
                        <a:buFont typeface="Wingdings" pitchFamily="2" charset="2"/>
                        <a:buChar char="Ø"/>
                      </a:pPr>
                      <a:r>
                        <a:rPr lang="en-US" sz="1200" b="1" u="none" strike="noStrike" cap="none" dirty="0"/>
                        <a:t>MB: 0 DOAC vs 1 VKA</a:t>
                      </a:r>
                      <a:endParaRPr sz="1200" b="1" i="0" u="none" strike="noStrike" cap="none" dirty="0">
                        <a:solidFill>
                          <a:srgbClr val="000000"/>
                        </a:solidFill>
                        <a:latin typeface="Calibri"/>
                        <a:ea typeface="Calibri"/>
                        <a:cs typeface="Calibri"/>
                        <a:sym typeface="Calibri"/>
                      </a:endParaRPr>
                    </a:p>
                  </a:txBody>
                  <a:tcPr marL="4975" marR="4975" marT="4975"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75" name="Google Shape;275;p32"/>
          <p:cNvSpPr txBox="1"/>
          <p:nvPr/>
        </p:nvSpPr>
        <p:spPr>
          <a:xfrm>
            <a:off x="914399" y="70006"/>
            <a:ext cx="693242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2060"/>
                </a:solidFill>
                <a:latin typeface="Times New Roman" panose="02020603050405020304" pitchFamily="18" charset="0"/>
                <a:cs typeface="Times New Roman" panose="02020603050405020304" pitchFamily="18" charset="0"/>
                <a:sym typeface="Arial"/>
              </a:rPr>
              <a:t>RCT Studies of DOAC versus Warfarin in APS</a:t>
            </a:r>
            <a:endParaRPr b="1" dirty="0">
              <a:solidFill>
                <a:srgbClr val="002060"/>
              </a:solidFill>
              <a:latin typeface="Times New Roman" panose="02020603050405020304" pitchFamily="18" charset="0"/>
              <a:cs typeface="Times New Roman" panose="02020603050405020304" pitchFamily="18" charset="0"/>
            </a:endParaRPr>
          </a:p>
        </p:txBody>
      </p:sp>
      <p:sp>
        <p:nvSpPr>
          <p:cNvPr id="276" name="Google Shape;276;p32"/>
          <p:cNvSpPr txBox="1"/>
          <p:nvPr/>
        </p:nvSpPr>
        <p:spPr>
          <a:xfrm>
            <a:off x="148046" y="4491700"/>
            <a:ext cx="7114903" cy="584735"/>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dk1"/>
                </a:solidFill>
                <a:latin typeface="Times New Roman" panose="02020603050405020304" pitchFamily="18" charset="0"/>
                <a:cs typeface="Times New Roman" panose="02020603050405020304" pitchFamily="18" charset="0"/>
                <a:sym typeface="Arial"/>
              </a:rPr>
              <a:t>Anne </a:t>
            </a:r>
            <a:r>
              <a:rPr lang="en-US" sz="1600" dirty="0" err="1">
                <a:solidFill>
                  <a:schemeClr val="dk1"/>
                </a:solidFill>
                <a:latin typeface="Times New Roman" panose="02020603050405020304" pitchFamily="18" charset="0"/>
                <a:cs typeface="Times New Roman" panose="02020603050405020304" pitchFamily="18" charset="0"/>
                <a:sym typeface="Arial"/>
              </a:rPr>
              <a:t>Hubben</a:t>
            </a:r>
            <a:r>
              <a:rPr lang="en-US" sz="1600" dirty="0">
                <a:solidFill>
                  <a:schemeClr val="dk1"/>
                </a:solidFill>
                <a:latin typeface="Times New Roman" panose="02020603050405020304" pitchFamily="18" charset="0"/>
                <a:cs typeface="Times New Roman" panose="02020603050405020304" pitchFamily="18" charset="0"/>
                <a:sym typeface="Arial"/>
              </a:rPr>
              <a:t> and Keith R. McCrae, ASH 2023</a:t>
            </a:r>
          </a:p>
          <a:p>
            <a:pPr marL="0" marR="0" lvl="0" indent="0" algn="ctr" rtl="0">
              <a:spcBef>
                <a:spcPts val="0"/>
              </a:spcBef>
              <a:spcAft>
                <a:spcPts val="0"/>
              </a:spcAft>
              <a:buNone/>
            </a:pPr>
            <a:r>
              <a:rPr lang="en-US" sz="1600" dirty="0">
                <a:solidFill>
                  <a:schemeClr val="dk1"/>
                </a:solidFill>
                <a:latin typeface="Times New Roman" panose="02020603050405020304" pitchFamily="18" charset="0"/>
                <a:cs typeface="Times New Roman" panose="02020603050405020304" pitchFamily="18" charset="0"/>
                <a:sym typeface="Arial"/>
              </a:rPr>
              <a:t> </a:t>
            </a:r>
            <a:endParaRP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824646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3"/>
          <p:cNvSpPr txBox="1"/>
          <p:nvPr/>
        </p:nvSpPr>
        <p:spPr>
          <a:xfrm>
            <a:off x="265814" y="329492"/>
            <a:ext cx="8282762" cy="954107"/>
          </a:xfrm>
          <a:prstGeom prst="rect">
            <a:avLst/>
          </a:prstGeom>
          <a:noFill/>
          <a:ln w="12700"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rgbClr val="262672"/>
                </a:solidFill>
                <a:latin typeface="Times New Roman" panose="02020603050405020304" pitchFamily="18" charset="0"/>
                <a:cs typeface="Times New Roman" panose="02020603050405020304" pitchFamily="18" charset="0"/>
                <a:sym typeface="Arial"/>
              </a:rPr>
              <a:t>RCT with DOAC (rivaroxaban or apixaban) versus warfarin failed to show noninferiority.</a:t>
            </a:r>
            <a:endParaRPr dirty="0">
              <a:latin typeface="Times New Roman" panose="02020603050405020304" pitchFamily="18" charset="0"/>
              <a:cs typeface="Times New Roman" panose="02020603050405020304" pitchFamily="18" charset="0"/>
            </a:endParaRPr>
          </a:p>
        </p:txBody>
      </p:sp>
      <p:sp>
        <p:nvSpPr>
          <p:cNvPr id="282" name="Google Shape;282;p33"/>
          <p:cNvSpPr txBox="1"/>
          <p:nvPr/>
        </p:nvSpPr>
        <p:spPr>
          <a:xfrm>
            <a:off x="265814" y="1283599"/>
            <a:ext cx="8282762" cy="3693278"/>
          </a:xfrm>
          <a:prstGeom prst="rect">
            <a:avLst/>
          </a:prstGeom>
          <a:solidFill>
            <a:schemeClr val="lt1"/>
          </a:solidFill>
          <a:ln w="12700" cap="flat" cmpd="sng">
            <a:solidFill>
              <a:schemeClr val="accent4"/>
            </a:solidFill>
            <a:prstDash val="solid"/>
            <a:round/>
            <a:headEnd type="none" w="sm" len="sm"/>
            <a:tailEnd type="none" w="sm" len="sm"/>
          </a:ln>
        </p:spPr>
        <p:txBody>
          <a:bodyPr spcFirstLastPara="1" wrap="square" lIns="91425" tIns="45700" rIns="91425" bIns="45700" anchor="t" anchorCtr="0">
            <a:spAutoFit/>
          </a:bodyPr>
          <a:lstStyle/>
          <a:p>
            <a:r>
              <a:rPr lang="en-US" sz="1800" b="1" dirty="0">
                <a:solidFill>
                  <a:srgbClr val="262672"/>
                </a:solidFill>
                <a:latin typeface="Times New Roman" panose="02020603050405020304" pitchFamily="18" charset="0"/>
                <a:cs typeface="Times New Roman" panose="02020603050405020304" pitchFamily="18" charset="0"/>
                <a:sym typeface="Arial"/>
              </a:rPr>
              <a:t>TRAPS</a:t>
            </a:r>
            <a:r>
              <a:rPr lang="en-US" sz="1800" dirty="0">
                <a:solidFill>
                  <a:schemeClr val="dk1"/>
                </a:solidFill>
                <a:latin typeface="Times New Roman" panose="02020603050405020304" pitchFamily="18" charset="0"/>
                <a:cs typeface="Times New Roman" panose="02020603050405020304" pitchFamily="18" charset="0"/>
                <a:sym typeface="Arial"/>
              </a:rPr>
              <a:t>: Terminated prematurely after an excess of events (4 ischemic strokes, 3 myocardial infarctions) in the rivaroxaban group versus none with warfarin. (N=59 rivaroxaban). </a:t>
            </a:r>
          </a:p>
          <a:p>
            <a:pPr marL="0" marR="0" lvl="0" indent="0" algn="l" rtl="0">
              <a:spcBef>
                <a:spcPts val="0"/>
              </a:spcBef>
              <a:spcAft>
                <a:spcPts val="0"/>
              </a:spcAft>
              <a:buNone/>
            </a:pPr>
            <a:endParaRPr sz="1800" dirty="0">
              <a:solidFill>
                <a:schemeClr val="dk1"/>
              </a:solidFill>
              <a:latin typeface="Times New Roman" panose="02020603050405020304" pitchFamily="18" charset="0"/>
              <a:cs typeface="Times New Roman" panose="02020603050405020304" pitchFamily="18" charset="0"/>
              <a:sym typeface="Arial"/>
            </a:endParaRPr>
          </a:p>
          <a:p>
            <a:r>
              <a:rPr lang="en-US" sz="1800" b="1" dirty="0">
                <a:solidFill>
                  <a:srgbClr val="262672"/>
                </a:solidFill>
                <a:latin typeface="Times New Roman" panose="02020603050405020304" pitchFamily="18" charset="0"/>
                <a:cs typeface="Times New Roman" panose="02020603050405020304" pitchFamily="18" charset="0"/>
                <a:sym typeface="Arial"/>
              </a:rPr>
              <a:t>OrdiRos</a:t>
            </a:r>
            <a:r>
              <a:rPr lang="en-US" sz="1800" dirty="0">
                <a:solidFill>
                  <a:schemeClr val="dk1"/>
                </a:solidFill>
                <a:latin typeface="Times New Roman" panose="02020603050405020304" pitchFamily="18" charset="0"/>
                <a:cs typeface="Times New Roman" panose="02020603050405020304" pitchFamily="18" charset="0"/>
                <a:sym typeface="Arial"/>
              </a:rPr>
              <a:t>, Rivaroxaban was associated with nearly twice the incidence of recurrent thrombosis as warfarin, with stroke again more common in rivaroxaban-treated patients. (N= 95 rivaroxaban) </a:t>
            </a:r>
            <a:endParaRPr sz="1800" dirty="0">
              <a:latin typeface="Times New Roman" panose="02020603050405020304" pitchFamily="18" charset="0"/>
              <a:cs typeface="Times New Roman" panose="02020603050405020304" pitchFamily="18" charset="0"/>
            </a:endParaRPr>
          </a:p>
          <a:p>
            <a:pPr marL="0" marR="0" lvl="0" indent="0" algn="l" rtl="0">
              <a:spcBef>
                <a:spcPts val="0"/>
              </a:spcBef>
              <a:spcAft>
                <a:spcPts val="0"/>
              </a:spcAft>
              <a:buNone/>
            </a:pPr>
            <a:endParaRPr sz="1800" dirty="0">
              <a:solidFill>
                <a:schemeClr val="dk1"/>
              </a:solidFill>
              <a:latin typeface="Times New Roman" panose="02020603050405020304" pitchFamily="18" charset="0"/>
              <a:cs typeface="Times New Roman" panose="02020603050405020304" pitchFamily="18" charset="0"/>
              <a:sym typeface="Arial"/>
            </a:endParaRPr>
          </a:p>
          <a:p>
            <a:pPr marL="0" marR="0" lvl="0" indent="0" algn="l" rtl="0">
              <a:spcBef>
                <a:spcPts val="0"/>
              </a:spcBef>
              <a:spcAft>
                <a:spcPts val="0"/>
              </a:spcAft>
              <a:buNone/>
            </a:pPr>
            <a:r>
              <a:rPr lang="en-US" sz="1800" b="1" dirty="0">
                <a:solidFill>
                  <a:srgbClr val="262672"/>
                </a:solidFill>
                <a:latin typeface="Times New Roman" panose="02020603050405020304" pitchFamily="18" charset="0"/>
                <a:cs typeface="Times New Roman" panose="02020603050405020304" pitchFamily="18" charset="0"/>
                <a:sym typeface="Arial"/>
              </a:rPr>
              <a:t>ASTRO-APS</a:t>
            </a:r>
            <a:r>
              <a:rPr lang="en-US" sz="1800" b="1" dirty="0">
                <a:solidFill>
                  <a:schemeClr val="dk1"/>
                </a:solidFill>
                <a:latin typeface="Times New Roman" panose="02020603050405020304" pitchFamily="18" charset="0"/>
                <a:cs typeface="Times New Roman" panose="02020603050405020304" pitchFamily="18" charset="0"/>
                <a:sym typeface="Arial"/>
              </a:rPr>
              <a:t>: </a:t>
            </a:r>
            <a:r>
              <a:rPr lang="en-US" sz="1800" dirty="0">
                <a:solidFill>
                  <a:schemeClr val="dk1"/>
                </a:solidFill>
                <a:latin typeface="Times New Roman" panose="02020603050405020304" pitchFamily="18" charset="0"/>
                <a:cs typeface="Times New Roman" panose="02020603050405020304" pitchFamily="18" charset="0"/>
                <a:sym typeface="Arial"/>
              </a:rPr>
              <a:t>Apixaban versus warfarin. Terminated prematurely.</a:t>
            </a:r>
            <a:endParaRPr sz="1800" dirty="0">
              <a:latin typeface="Times New Roman" panose="02020603050405020304" pitchFamily="18" charset="0"/>
              <a:cs typeface="Times New Roman" panose="02020603050405020304" pitchFamily="18" charset="0"/>
            </a:endParaRPr>
          </a:p>
          <a:p>
            <a:r>
              <a:rPr lang="en-US" sz="1800" dirty="0">
                <a:solidFill>
                  <a:schemeClr val="dk1"/>
                </a:solidFill>
                <a:latin typeface="Times New Roman" panose="02020603050405020304" pitchFamily="18" charset="0"/>
                <a:cs typeface="Times New Roman" panose="02020603050405020304" pitchFamily="18" charset="0"/>
                <a:sym typeface="Arial"/>
              </a:rPr>
              <a:t>     6 ischemic strokes in apixaban-treated patients compared with none with warfarin. (N=23 apixaban) </a:t>
            </a:r>
            <a:endParaRPr sz="1800" dirty="0">
              <a:latin typeface="Times New Roman" panose="02020603050405020304" pitchFamily="18" charset="0"/>
              <a:cs typeface="Times New Roman" panose="02020603050405020304" pitchFamily="18" charset="0"/>
            </a:endParaRPr>
          </a:p>
          <a:p>
            <a:pPr marL="0" marR="0" lvl="0" indent="0" algn="l" rtl="0">
              <a:spcBef>
                <a:spcPts val="0"/>
              </a:spcBef>
              <a:spcAft>
                <a:spcPts val="0"/>
              </a:spcAft>
              <a:buNone/>
            </a:pPr>
            <a:r>
              <a:rPr lang="en-US" sz="1800" dirty="0">
                <a:solidFill>
                  <a:schemeClr val="dk1"/>
                </a:solidFill>
                <a:latin typeface="Times New Roman" panose="02020603050405020304" pitchFamily="18" charset="0"/>
                <a:cs typeface="Times New Roman" panose="02020603050405020304" pitchFamily="18" charset="0"/>
                <a:sym typeface="Arial"/>
              </a:rPr>
              <a:t> </a:t>
            </a:r>
            <a:endParaRPr sz="1800" dirty="0">
              <a:latin typeface="Times New Roman" panose="02020603050405020304" pitchFamily="18" charset="0"/>
              <a:cs typeface="Times New Roman" panose="02020603050405020304" pitchFamily="18" charset="0"/>
            </a:endParaRPr>
          </a:p>
          <a:p>
            <a:pPr marL="0" marR="0" lvl="0" indent="0" algn="ctr" rtl="0">
              <a:spcBef>
                <a:spcPts val="0"/>
              </a:spcBef>
              <a:spcAft>
                <a:spcPts val="0"/>
              </a:spcAft>
              <a:buNone/>
            </a:pPr>
            <a:r>
              <a:rPr lang="en-US" sz="1800" dirty="0">
                <a:solidFill>
                  <a:schemeClr val="dk1"/>
                </a:solidFill>
                <a:latin typeface="Times New Roman" panose="02020603050405020304" pitchFamily="18" charset="0"/>
                <a:cs typeface="Times New Roman" panose="02020603050405020304" pitchFamily="18" charset="0"/>
                <a:sym typeface="Arial"/>
              </a:rPr>
              <a:t>Anne </a:t>
            </a:r>
            <a:r>
              <a:rPr lang="en-US" sz="1800" dirty="0" err="1">
                <a:solidFill>
                  <a:schemeClr val="dk1"/>
                </a:solidFill>
                <a:latin typeface="Times New Roman" panose="02020603050405020304" pitchFamily="18" charset="0"/>
                <a:cs typeface="Times New Roman" panose="02020603050405020304" pitchFamily="18" charset="0"/>
                <a:sym typeface="Arial"/>
              </a:rPr>
              <a:t>Hubben</a:t>
            </a:r>
            <a:r>
              <a:rPr lang="en-US" sz="1800" dirty="0">
                <a:solidFill>
                  <a:schemeClr val="dk1"/>
                </a:solidFill>
                <a:latin typeface="Times New Roman" panose="02020603050405020304" pitchFamily="18" charset="0"/>
                <a:cs typeface="Times New Roman" panose="02020603050405020304" pitchFamily="18" charset="0"/>
                <a:sym typeface="Arial"/>
              </a:rPr>
              <a:t> and Keith R. McCrae, ASH 2023</a:t>
            </a:r>
            <a:endParaRPr sz="1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4"/>
          <p:cNvSpPr txBox="1">
            <a:spLocks noGrp="1"/>
          </p:cNvSpPr>
          <p:nvPr>
            <p:ph type="body" idx="1"/>
          </p:nvPr>
        </p:nvSpPr>
        <p:spPr>
          <a:xfrm>
            <a:off x="127591" y="318977"/>
            <a:ext cx="8941981" cy="4646428"/>
          </a:xfrm>
          <a:prstGeom prst="rect">
            <a:avLst/>
          </a:prstGeom>
          <a:solidFill>
            <a:schemeClr val="lt1"/>
          </a:solidFill>
          <a:ln>
            <a:solidFill>
              <a:schemeClr val="tx1"/>
            </a:solid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ct val="70000"/>
              <a:buFont typeface="Wingdings" pitchFamily="2" charset="2"/>
              <a:buChar char="Ø"/>
            </a:pPr>
            <a:r>
              <a:rPr lang="en-US" sz="1800" dirty="0">
                <a:latin typeface="Times New Roman" panose="02020603050405020304" pitchFamily="18" charset="0"/>
                <a:cs typeface="Times New Roman" panose="02020603050405020304" pitchFamily="18" charset="0"/>
              </a:rPr>
              <a:t>“Based on trial data, regulatory agencies in the US and Europe changed the labeling of DOACs to advise against their use in patients with APS, especially triple-positive.” </a:t>
            </a:r>
            <a:endParaRPr sz="2800" dirty="0">
              <a:latin typeface="Times New Roman" panose="02020603050405020304" pitchFamily="18" charset="0"/>
              <a:cs typeface="Times New Roman" panose="02020603050405020304" pitchFamily="18" charset="0"/>
            </a:endParaRPr>
          </a:p>
          <a:p>
            <a:pPr marL="342900" lvl="0" indent="-342900" algn="l" rtl="0">
              <a:spcBef>
                <a:spcPts val="0"/>
              </a:spcBef>
              <a:spcAft>
                <a:spcPts val="0"/>
              </a:spcAft>
              <a:buClr>
                <a:schemeClr val="dk1"/>
              </a:buClr>
              <a:buSzPct val="70000"/>
              <a:buFont typeface="Wingdings" pitchFamily="2" charset="2"/>
              <a:buChar char="Ø"/>
            </a:pPr>
            <a:r>
              <a:rPr lang="en-US" sz="1800" dirty="0">
                <a:latin typeface="Times New Roman" panose="02020603050405020304" pitchFamily="18" charset="0"/>
                <a:cs typeface="Times New Roman" panose="02020603050405020304" pitchFamily="18" charset="0"/>
              </a:rPr>
              <a:t>“The 2019 European Society of Cardiology and 2020 American Society of Hematology guidelines similarly recommend against DOAC in APS patients.” </a:t>
            </a:r>
            <a:endParaRPr sz="2800" dirty="0">
              <a:latin typeface="Times New Roman" panose="02020603050405020304" pitchFamily="18" charset="0"/>
              <a:cs typeface="Times New Roman" panose="02020603050405020304" pitchFamily="18" charset="0"/>
            </a:endParaRPr>
          </a:p>
          <a:p>
            <a:pPr marL="342900" lvl="0" indent="-342900" algn="l" rtl="0">
              <a:spcBef>
                <a:spcPts val="0"/>
              </a:spcBef>
              <a:spcAft>
                <a:spcPts val="0"/>
              </a:spcAft>
              <a:buClr>
                <a:schemeClr val="dk1"/>
              </a:buClr>
              <a:buSzPct val="70000"/>
              <a:buFont typeface="Wingdings" pitchFamily="2" charset="2"/>
              <a:buChar char="Ø"/>
            </a:pPr>
            <a:r>
              <a:rPr lang="en-US" sz="1800" dirty="0">
                <a:latin typeface="Times New Roman" panose="02020603050405020304" pitchFamily="18" charset="0"/>
                <a:cs typeface="Times New Roman" panose="02020603050405020304" pitchFamily="18" charset="0"/>
              </a:rPr>
              <a:t>“However, other societal guidelines, including those of the British Society for </a:t>
            </a:r>
            <a:r>
              <a:rPr lang="en-US" sz="1800" dirty="0" err="1">
                <a:latin typeface="Times New Roman" panose="02020603050405020304" pitchFamily="18" charset="0"/>
                <a:cs typeface="Times New Roman" panose="02020603050405020304" pitchFamily="18" charset="0"/>
              </a:rPr>
              <a:t>Haematology</a:t>
            </a:r>
            <a:r>
              <a:rPr lang="en-US" sz="1800" dirty="0">
                <a:latin typeface="Times New Roman" panose="02020603050405020304" pitchFamily="18" charset="0"/>
                <a:cs typeface="Times New Roman" panose="02020603050405020304" pitchFamily="18" charset="0"/>
              </a:rPr>
              <a:t>, EULAR, and the International Society on Thrombosis and Hemostasis, offer a conditional approach.”</a:t>
            </a:r>
            <a:endParaRPr sz="2800" dirty="0">
              <a:latin typeface="Times New Roman" panose="02020603050405020304" pitchFamily="18" charset="0"/>
              <a:cs typeface="Times New Roman" panose="02020603050405020304" pitchFamily="18" charset="0"/>
            </a:endParaRPr>
          </a:p>
          <a:p>
            <a:pPr marL="342900" lvl="0" indent="-342900" algn="l" rtl="0">
              <a:spcBef>
                <a:spcPts val="0"/>
              </a:spcBef>
              <a:spcAft>
                <a:spcPts val="0"/>
              </a:spcAft>
              <a:buClr>
                <a:schemeClr val="dk1"/>
              </a:buClr>
              <a:buSzPct val="70000"/>
              <a:buFont typeface="Wingdings" pitchFamily="2" charset="2"/>
              <a:buChar char="Ø"/>
            </a:pPr>
            <a:r>
              <a:rPr lang="en-US" sz="1800" b="1" u="sng" dirty="0">
                <a:latin typeface="Times New Roman" panose="02020603050405020304" pitchFamily="18" charset="0"/>
                <a:cs typeface="Times New Roman" panose="02020603050405020304" pitchFamily="18" charset="0"/>
              </a:rPr>
              <a:t>“While recommending warfarin as the first-choice agent, collectively the guidelines suggest that DOACs may be considered in individuals</a:t>
            </a:r>
            <a:endParaRPr sz="2800" dirty="0">
              <a:latin typeface="Times New Roman" panose="02020603050405020304" pitchFamily="18" charset="0"/>
              <a:cs typeface="Times New Roman" panose="02020603050405020304" pitchFamily="18" charset="0"/>
            </a:endParaRPr>
          </a:p>
          <a:p>
            <a:pPr marL="742950" lvl="1" indent="-285750" algn="l" rtl="0">
              <a:spcBef>
                <a:spcPts val="0"/>
              </a:spcBef>
              <a:spcAft>
                <a:spcPts val="0"/>
              </a:spcAft>
              <a:buClr>
                <a:schemeClr val="dk1"/>
              </a:buClr>
              <a:buSzPct val="70000"/>
              <a:buFont typeface="Wingdings" pitchFamily="2" charset="2"/>
              <a:buChar char="Ø"/>
            </a:pPr>
            <a:r>
              <a:rPr lang="en-US" sz="1600" b="1" u="sng" dirty="0">
                <a:latin typeface="Times New Roman" panose="02020603050405020304" pitchFamily="18" charset="0"/>
                <a:cs typeface="Times New Roman" panose="02020603050405020304" pitchFamily="18" charset="0"/>
              </a:rPr>
              <a:t>(1) without high-risk APS features such as triple positivity, arterial thrombosis, small vessel thrombosis, organ involvement, or heart valve disease; </a:t>
            </a:r>
            <a:endParaRPr sz="2400" dirty="0">
              <a:latin typeface="Times New Roman" panose="02020603050405020304" pitchFamily="18" charset="0"/>
              <a:cs typeface="Times New Roman" panose="02020603050405020304" pitchFamily="18" charset="0"/>
            </a:endParaRPr>
          </a:p>
          <a:p>
            <a:pPr marL="742950" lvl="1" indent="-285750" algn="l" rtl="0">
              <a:spcBef>
                <a:spcPts val="0"/>
              </a:spcBef>
              <a:spcAft>
                <a:spcPts val="0"/>
              </a:spcAft>
              <a:buClr>
                <a:schemeClr val="dk1"/>
              </a:buClr>
              <a:buSzPct val="70000"/>
              <a:buFont typeface="Wingdings" pitchFamily="2" charset="2"/>
              <a:buChar char="Ø"/>
            </a:pPr>
            <a:r>
              <a:rPr lang="en-US" sz="1600" b="1" u="sng" dirty="0">
                <a:latin typeface="Times New Roman" panose="02020603050405020304" pitchFamily="18" charset="0"/>
                <a:cs typeface="Times New Roman" panose="02020603050405020304" pitchFamily="18" charset="0"/>
              </a:rPr>
              <a:t>(2) already stable on a DOAC; </a:t>
            </a:r>
            <a:endParaRPr sz="2400" dirty="0">
              <a:latin typeface="Times New Roman" panose="02020603050405020304" pitchFamily="18" charset="0"/>
              <a:cs typeface="Times New Roman" panose="02020603050405020304" pitchFamily="18" charset="0"/>
            </a:endParaRPr>
          </a:p>
          <a:p>
            <a:pPr marL="742950" lvl="1" indent="-285750" algn="l" rtl="0">
              <a:spcBef>
                <a:spcPts val="0"/>
              </a:spcBef>
              <a:spcAft>
                <a:spcPts val="0"/>
              </a:spcAft>
              <a:buClr>
                <a:schemeClr val="dk1"/>
              </a:buClr>
              <a:buSzPct val="70000"/>
              <a:buFont typeface="Wingdings" pitchFamily="2" charset="2"/>
              <a:buChar char="Ø"/>
            </a:pPr>
            <a:r>
              <a:rPr lang="en-US" sz="1600" b="1" u="sng" dirty="0">
                <a:latin typeface="Times New Roman" panose="02020603050405020304" pitchFamily="18" charset="0"/>
                <a:cs typeface="Times New Roman" panose="02020603050405020304" pitchFamily="18" charset="0"/>
              </a:rPr>
              <a:t>(3) unwilling to undergo INR monitoring; </a:t>
            </a:r>
            <a:endParaRPr sz="2400" dirty="0">
              <a:latin typeface="Times New Roman" panose="02020603050405020304" pitchFamily="18" charset="0"/>
              <a:cs typeface="Times New Roman" panose="02020603050405020304" pitchFamily="18" charset="0"/>
            </a:endParaRPr>
          </a:p>
          <a:p>
            <a:pPr marL="742950" lvl="1" indent="-285750" algn="l" rtl="0">
              <a:spcBef>
                <a:spcPts val="0"/>
              </a:spcBef>
              <a:spcAft>
                <a:spcPts val="0"/>
              </a:spcAft>
              <a:buClr>
                <a:schemeClr val="dk1"/>
              </a:buClr>
              <a:buSzPct val="70000"/>
              <a:buFont typeface="Wingdings" pitchFamily="2" charset="2"/>
              <a:buChar char="Ø"/>
            </a:pPr>
            <a:r>
              <a:rPr lang="en-US" sz="1600" b="1" u="sng" dirty="0">
                <a:latin typeface="Times New Roman" panose="02020603050405020304" pitchFamily="18" charset="0"/>
                <a:cs typeface="Times New Roman" panose="02020603050405020304" pitchFamily="18" charset="0"/>
              </a:rPr>
              <a:t>(4) with &lt;60% time in therapeutic range with VKA; or </a:t>
            </a:r>
            <a:endParaRPr sz="2400" dirty="0">
              <a:latin typeface="Times New Roman" panose="02020603050405020304" pitchFamily="18" charset="0"/>
              <a:cs typeface="Times New Roman" panose="02020603050405020304" pitchFamily="18" charset="0"/>
            </a:endParaRPr>
          </a:p>
          <a:p>
            <a:pPr marL="742950" lvl="1" indent="-285750" algn="l" rtl="0">
              <a:spcBef>
                <a:spcPts val="0"/>
              </a:spcBef>
              <a:spcAft>
                <a:spcPts val="0"/>
              </a:spcAft>
              <a:buClr>
                <a:schemeClr val="dk1"/>
              </a:buClr>
              <a:buSzPct val="70000"/>
              <a:buFont typeface="Wingdings" pitchFamily="2" charset="2"/>
              <a:buChar char="Ø"/>
            </a:pPr>
            <a:r>
              <a:rPr lang="en-US" sz="1600" b="1" u="sng" dirty="0">
                <a:latin typeface="Times New Roman" panose="02020603050405020304" pitchFamily="18" charset="0"/>
                <a:cs typeface="Times New Roman" panose="02020603050405020304" pitchFamily="18" charset="0"/>
              </a:rPr>
              <a:t>(5) with contraindications to VKA.”</a:t>
            </a:r>
            <a:endParaRPr sz="2400" dirty="0">
              <a:latin typeface="Times New Roman" panose="02020603050405020304" pitchFamily="18" charset="0"/>
              <a:cs typeface="Times New Roman" panose="02020603050405020304" pitchFamily="18" charset="0"/>
            </a:endParaRPr>
          </a:p>
          <a:p>
            <a:pPr marL="805181" lvl="1" indent="-285750" algn="l" rtl="0">
              <a:spcBef>
                <a:spcPts val="0"/>
              </a:spcBef>
              <a:spcAft>
                <a:spcPts val="0"/>
              </a:spcAft>
              <a:buClr>
                <a:schemeClr val="dk1"/>
              </a:buClr>
              <a:buSzPct val="70000"/>
              <a:buFont typeface="Wingdings" pitchFamily="2" charset="2"/>
              <a:buChar char="Ø"/>
            </a:pPr>
            <a:endParaRPr sz="1600" b="1" u="sng" dirty="0">
              <a:latin typeface="Times New Roman" panose="02020603050405020304" pitchFamily="18" charset="0"/>
              <a:cs typeface="Times New Roman" panose="02020603050405020304" pitchFamily="18" charset="0"/>
            </a:endParaRPr>
          </a:p>
          <a:p>
            <a:pPr marL="742950" lvl="1" indent="-285750" algn="l" rtl="0">
              <a:spcBef>
                <a:spcPts val="0"/>
              </a:spcBef>
              <a:spcAft>
                <a:spcPts val="0"/>
              </a:spcAft>
              <a:buClr>
                <a:schemeClr val="dk1"/>
              </a:buClr>
              <a:buSzPct val="70000"/>
              <a:buFont typeface="Wingdings" pitchFamily="2" charset="2"/>
              <a:buChar char="Ø"/>
            </a:pPr>
            <a:r>
              <a:rPr lang="en-US" sz="1800" dirty="0">
                <a:latin typeface="Times New Roman" panose="02020603050405020304" pitchFamily="18" charset="0"/>
                <a:cs typeface="Times New Roman" panose="02020603050405020304" pitchFamily="18" charset="0"/>
              </a:rPr>
              <a:t>Anne </a:t>
            </a:r>
            <a:r>
              <a:rPr lang="en-US" sz="1800" dirty="0" err="1">
                <a:latin typeface="Times New Roman" panose="02020603050405020304" pitchFamily="18" charset="0"/>
                <a:cs typeface="Times New Roman" panose="02020603050405020304" pitchFamily="18" charset="0"/>
              </a:rPr>
              <a:t>Hubben</a:t>
            </a:r>
            <a:r>
              <a:rPr lang="en-US" sz="1800" dirty="0">
                <a:latin typeface="Times New Roman" panose="02020603050405020304" pitchFamily="18" charset="0"/>
                <a:cs typeface="Times New Roman" panose="02020603050405020304" pitchFamily="18" charset="0"/>
              </a:rPr>
              <a:t> and Keith R. McCrae, ASH 2023</a:t>
            </a:r>
            <a:endParaRPr sz="1800" b="1" u="sng"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D0E388-B5D3-3195-805D-9F0856D020D9}"/>
              </a:ext>
            </a:extLst>
          </p:cNvPr>
          <p:cNvSpPr>
            <a:spLocks noGrp="1"/>
          </p:cNvSpPr>
          <p:nvPr>
            <p:ph type="body" idx="1"/>
          </p:nvPr>
        </p:nvSpPr>
        <p:spPr>
          <a:xfrm>
            <a:off x="280849" y="1397054"/>
            <a:ext cx="8436429" cy="2678557"/>
          </a:xfrm>
          <a:ln>
            <a:solidFill>
              <a:schemeClr val="tx1"/>
            </a:solidFill>
          </a:ln>
        </p:spPr>
        <p:txBody>
          <a:bodyPr/>
          <a:lstStyle/>
          <a:p>
            <a:pPr>
              <a:buSzPct val="70000"/>
              <a:buFont typeface="Wingdings" pitchFamily="2" charset="2"/>
              <a:buChar char="Ø"/>
            </a:pPr>
            <a:r>
              <a:rPr lang="en-US" sz="1800" dirty="0">
                <a:latin typeface="Times New Roman" panose="02020603050405020304" pitchFamily="18" charset="0"/>
                <a:cs typeface="Times New Roman" panose="02020603050405020304" pitchFamily="18" charset="0"/>
              </a:rPr>
              <a:t>Assays must be repeated and confirmed after 12 weeks for confirmed diagnosis.</a:t>
            </a:r>
          </a:p>
          <a:p>
            <a:pPr>
              <a:buSzPct val="70000"/>
              <a:buFont typeface="Wingdings" pitchFamily="2" charset="2"/>
              <a:buChar char="Ø"/>
            </a:pPr>
            <a:r>
              <a:rPr lang="en-US" sz="1800" dirty="0">
                <a:latin typeface="Times New Roman" panose="02020603050405020304" pitchFamily="18" charset="0"/>
                <a:cs typeface="Times New Roman" panose="02020603050405020304" pitchFamily="18" charset="0"/>
              </a:rPr>
              <a:t>Impractical to screen for APS at initiation of anticoagulation for all new unprovoked venous thromboembolism. </a:t>
            </a:r>
          </a:p>
          <a:p>
            <a:pPr>
              <a:buSzPct val="70000"/>
              <a:buFont typeface="Wingdings" pitchFamily="2" charset="2"/>
              <a:buChar char="Ø"/>
            </a:pPr>
            <a:r>
              <a:rPr lang="en-US" sz="1800" dirty="0">
                <a:latin typeface="Times New Roman" panose="02020603050405020304" pitchFamily="18" charset="0"/>
                <a:cs typeface="Times New Roman" panose="02020603050405020304" pitchFamily="18" charset="0"/>
              </a:rPr>
              <a:t>Some “hints” of APS would be associated elevated aPTT or moderate thrombocytopenia at presentation.  Reasonable to screen in those cases.</a:t>
            </a:r>
          </a:p>
          <a:p>
            <a:pPr>
              <a:buSzPct val="70000"/>
              <a:buFont typeface="Wingdings" pitchFamily="2" charset="2"/>
              <a:buChar char="Ø"/>
            </a:pPr>
            <a:r>
              <a:rPr lang="en-US" sz="1800" dirty="0">
                <a:latin typeface="Times New Roman" panose="02020603050405020304" pitchFamily="18" charset="0"/>
                <a:cs typeface="Times New Roman" panose="02020603050405020304" pitchFamily="18" charset="0"/>
              </a:rPr>
              <a:t>Otherwise, this remains an ongoing question/challenge.</a:t>
            </a:r>
          </a:p>
        </p:txBody>
      </p:sp>
      <p:sp>
        <p:nvSpPr>
          <p:cNvPr id="3" name="TextBox 2">
            <a:extLst>
              <a:ext uri="{FF2B5EF4-FFF2-40B4-BE49-F238E27FC236}">
                <a16:creationId xmlns:a16="http://schemas.microsoft.com/office/drawing/2014/main" id="{2A4050B5-F3F2-428F-D528-10CEBF2DAD03}"/>
              </a:ext>
            </a:extLst>
          </p:cNvPr>
          <p:cNvSpPr txBox="1"/>
          <p:nvPr/>
        </p:nvSpPr>
        <p:spPr>
          <a:xfrm>
            <a:off x="679269" y="156754"/>
            <a:ext cx="7393577" cy="1015663"/>
          </a:xfrm>
          <a:prstGeom prst="rect">
            <a:avLst/>
          </a:prstGeom>
          <a:noFill/>
        </p:spPr>
        <p:txBody>
          <a:bodyPr wrap="square" rtlCol="0">
            <a:spAutoFit/>
          </a:bodyPr>
          <a:lstStyle/>
          <a:p>
            <a:pPr algn="ctr"/>
            <a:r>
              <a:rPr lang="en-US" sz="2000" b="1" dirty="0">
                <a:solidFill>
                  <a:srgbClr val="002060"/>
                </a:solidFill>
                <a:latin typeface="Times New Roman" panose="02020603050405020304" pitchFamily="18" charset="0"/>
                <a:cs typeface="Times New Roman" panose="02020603050405020304" pitchFamily="18" charset="0"/>
              </a:rPr>
              <a:t>Should We Screen for Antiphospholipid Antibody Before Initiation of Anticoagulation With a DOAC in “New” Patient with Unprovoked Venous Thromboembolism?</a:t>
            </a:r>
          </a:p>
        </p:txBody>
      </p:sp>
    </p:spTree>
    <p:extLst>
      <p:ext uri="{BB962C8B-B14F-4D97-AF65-F5344CB8AC3E}">
        <p14:creationId xmlns:p14="http://schemas.microsoft.com/office/powerpoint/2010/main" val="62693618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A8E82A-3628-4940-B03F-5F3A90067C40}"/>
              </a:ext>
            </a:extLst>
          </p:cNvPr>
          <p:cNvSpPr>
            <a:spLocks noGrp="1"/>
          </p:cNvSpPr>
          <p:nvPr>
            <p:ph type="sldNum" sz="quarter" idx="10"/>
          </p:nvPr>
        </p:nvSpPr>
        <p:spPr>
          <a:xfrm>
            <a:off x="1086527" y="4628720"/>
            <a:ext cx="2057400" cy="273844"/>
          </a:xfrm>
          <a:prstGeom prst="rect">
            <a:avLst/>
          </a:prstGeom>
        </p:spPr>
        <p:txBody>
          <a:bodyPr/>
          <a:lstStyle>
            <a:defPPr>
              <a:defRPr lang="en-US"/>
            </a:defPPr>
            <a:lvl1pPr marL="0" algn="ctr" defTabSz="685800" rtl="0" eaLnBrk="1" latinLnBrk="0" hangingPunct="1">
              <a:defRPr sz="1350" b="1" kern="1200">
                <a:solidFill>
                  <a:schemeClr val="bg1"/>
                </a:solidFill>
                <a:effectLst>
                  <a:outerShdw blurRad="50800" dist="38100" dir="2700000" algn="tl" rotWithShape="0">
                    <a:prstClr val="black">
                      <a:alpha val="40000"/>
                    </a:prstClr>
                  </a:outerShdw>
                </a:effectLst>
                <a:latin typeface="Times New Roman" panose="02020603050405020304" pitchFamily="18" charset="0"/>
                <a:ea typeface="+mn-ea"/>
                <a:cs typeface="Times New Roman" panose="02020603050405020304" pitchFamily="18"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endParaRPr lang="en-US"/>
          </a:p>
        </p:txBody>
      </p:sp>
      <p:pic>
        <p:nvPicPr>
          <p:cNvPr id="3" name="Picture 2" descr="A close up of a bird&#10;&#10;Description automatically generated">
            <a:extLst>
              <a:ext uri="{FF2B5EF4-FFF2-40B4-BE49-F238E27FC236}">
                <a16:creationId xmlns:a16="http://schemas.microsoft.com/office/drawing/2014/main" id="{0FC70D8E-9A7F-234C-81CA-29972C6EC805}"/>
              </a:ext>
            </a:extLst>
          </p:cNvPr>
          <p:cNvPicPr>
            <a:picLocks noChangeAspect="1"/>
          </p:cNvPicPr>
          <p:nvPr/>
        </p:nvPicPr>
        <p:blipFill>
          <a:blip r:embed="rId2"/>
          <a:stretch>
            <a:fillRect/>
          </a:stretch>
        </p:blipFill>
        <p:spPr>
          <a:xfrm>
            <a:off x="-159026" y="-81891"/>
            <a:ext cx="10080768" cy="5342072"/>
          </a:xfrm>
          <a:prstGeom prst="rect">
            <a:avLst/>
          </a:prstGeom>
        </p:spPr>
      </p:pic>
      <p:sp>
        <p:nvSpPr>
          <p:cNvPr id="11" name="Rectangle 10">
            <a:extLst>
              <a:ext uri="{FF2B5EF4-FFF2-40B4-BE49-F238E27FC236}">
                <a16:creationId xmlns:a16="http://schemas.microsoft.com/office/drawing/2014/main" id="{B65A3099-41DB-414A-A7AC-D3A8BACE82DB}"/>
              </a:ext>
            </a:extLst>
          </p:cNvPr>
          <p:cNvSpPr/>
          <p:nvPr/>
        </p:nvSpPr>
        <p:spPr>
          <a:xfrm>
            <a:off x="2115227" y="1000125"/>
            <a:ext cx="5114924" cy="1190625"/>
          </a:xfrm>
          <a:prstGeom prst="rect">
            <a:avLst/>
          </a:prstGeom>
          <a:noFill/>
        </p:spPr>
        <p:txBody>
          <a:bodyPr spcFirstLastPara="1" wrap="none" lIns="68580" tIns="34290" rIns="68580" bIns="34290" numCol="1">
            <a:prstTxWarp prst="textArchUp">
              <a:avLst>
                <a:gd name="adj" fmla="val 10924928"/>
              </a:avLst>
            </a:prstTxWarp>
            <a:spAutoFit/>
          </a:bodyPr>
          <a:lstStyle/>
          <a:p>
            <a:pPr algn="ctr"/>
            <a:r>
              <a:rPr lang="en-US" sz="5400" b="1" i="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Lucida Handwriting" panose="03010101010101010101" pitchFamily="66" charset="77"/>
                <a:cs typeface="Arial" panose="020B0604020202020204" pitchFamily="34" charset="0"/>
              </a:rPr>
              <a:t>Thank You!</a:t>
            </a:r>
          </a:p>
        </p:txBody>
      </p:sp>
    </p:spTree>
    <p:extLst>
      <p:ext uri="{BB962C8B-B14F-4D97-AF65-F5344CB8AC3E}">
        <p14:creationId xmlns:p14="http://schemas.microsoft.com/office/powerpoint/2010/main" val="284021442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14FBF8-814D-078F-3BD5-7AEABF5A3525}"/>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HEMATOLOGIC MALIGNANCIES</a:t>
            </a:r>
          </a:p>
        </p:txBody>
      </p:sp>
      <p:sp>
        <p:nvSpPr>
          <p:cNvPr id="3" name="Rectangle 2">
            <a:extLst>
              <a:ext uri="{FF2B5EF4-FFF2-40B4-BE49-F238E27FC236}">
                <a16:creationId xmlns:a16="http://schemas.microsoft.com/office/drawing/2014/main" id="{04D0B3D4-A1F3-CD14-3D64-A9979ABF7E26}"/>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January 11</a:t>
            </a:r>
            <a:r>
              <a:rPr lang="en-US" sz="1600" baseline="30000" dirty="0">
                <a:solidFill>
                  <a:schemeClr val="bg1"/>
                </a:solidFill>
                <a:latin typeface="Corporate S Demi" panose="02020500000000000000" pitchFamily="18" charset="0"/>
              </a:rPr>
              <a:t>th</a:t>
            </a:r>
            <a:r>
              <a:rPr lang="en-US" sz="1600" dirty="0">
                <a:solidFill>
                  <a:schemeClr val="bg1"/>
                </a:solidFill>
                <a:latin typeface="Corporate S Demi" panose="02020500000000000000" pitchFamily="18" charset="0"/>
              </a:rPr>
              <a:t>, 2024</a:t>
            </a:r>
          </a:p>
        </p:txBody>
      </p:sp>
    </p:spTree>
    <p:extLst>
      <p:ext uri="{BB962C8B-B14F-4D97-AF65-F5344CB8AC3E}">
        <p14:creationId xmlns:p14="http://schemas.microsoft.com/office/powerpoint/2010/main" val="424636194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798064"/>
            <a:ext cx="6400800" cy="2204975"/>
          </a:xfrm>
        </p:spPr>
        <p:txBody>
          <a:bodyPr/>
          <a:lstStyle/>
          <a:p>
            <a:r>
              <a:rPr lang="en-US" b="1" dirty="0">
                <a:solidFill>
                  <a:srgbClr val="002E51"/>
                </a:solidFill>
              </a:rPr>
              <a:t>Diana Byrnes, MD MPH</a:t>
            </a:r>
          </a:p>
          <a:p>
            <a:r>
              <a:rPr lang="en-US" dirty="0">
                <a:solidFill>
                  <a:srgbClr val="002E51"/>
                </a:solidFill>
              </a:rPr>
              <a:t>Assistant Professor</a:t>
            </a:r>
          </a:p>
          <a:p>
            <a:r>
              <a:rPr lang="en-US" dirty="0">
                <a:solidFill>
                  <a:srgbClr val="002E51"/>
                </a:solidFill>
              </a:rPr>
              <a:t>University of Miami/Sylvester Comprehensive Cancer Center</a:t>
            </a:r>
          </a:p>
          <a:p>
            <a:r>
              <a:rPr lang="en-US" dirty="0">
                <a:solidFill>
                  <a:srgbClr val="002E51"/>
                </a:solidFill>
              </a:rPr>
              <a:t>Miami, FL</a:t>
            </a:r>
          </a:p>
        </p:txBody>
      </p:sp>
      <p:sp>
        <p:nvSpPr>
          <p:cNvPr id="4" name="Title 3"/>
          <p:cNvSpPr>
            <a:spLocks noGrp="1"/>
          </p:cNvSpPr>
          <p:nvPr>
            <p:ph type="title"/>
          </p:nvPr>
        </p:nvSpPr>
        <p:spPr>
          <a:xfrm>
            <a:off x="0" y="616906"/>
            <a:ext cx="9144000" cy="786936"/>
          </a:xfrm>
        </p:spPr>
        <p:txBody>
          <a:bodyPr/>
          <a:lstStyle/>
          <a:p>
            <a:r>
              <a:rPr lang="en-US" b="1" dirty="0">
                <a:solidFill>
                  <a:srgbClr val="002E51"/>
                </a:solidFill>
              </a:rPr>
              <a:t>Hematology and Pregnancy </a:t>
            </a:r>
          </a:p>
        </p:txBody>
      </p:sp>
    </p:spTree>
    <p:extLst>
      <p:ext uri="{BB962C8B-B14F-4D97-AF65-F5344CB8AC3E}">
        <p14:creationId xmlns:p14="http://schemas.microsoft.com/office/powerpoint/2010/main" val="291299747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2C6FD553-5644-37DD-E8A4-A9325C84122D}"/>
              </a:ext>
            </a:extLst>
          </p:cNvPr>
          <p:cNvSpPr>
            <a:spLocks noGrp="1"/>
          </p:cNvSpPr>
          <p:nvPr>
            <p:ph type="subTitle" idx="1"/>
          </p:nvPr>
        </p:nvSpPr>
        <p:spPr/>
        <p:txBody>
          <a:bodyPr/>
          <a:lstStyle/>
          <a:p>
            <a:pPr algn="l"/>
            <a:r>
              <a:rPr lang="en-US" sz="1600" dirty="0">
                <a:solidFill>
                  <a:srgbClr val="002E51"/>
                </a:solidFill>
              </a:rPr>
              <a:t>Research funding: Anthos Therapeutics</a:t>
            </a:r>
          </a:p>
          <a:p>
            <a:pPr algn="l"/>
            <a:r>
              <a:rPr lang="en-US" sz="1600" dirty="0">
                <a:solidFill>
                  <a:srgbClr val="002E51"/>
                </a:solidFill>
              </a:rPr>
              <a:t>Advisory Board: Sanofi</a:t>
            </a:r>
          </a:p>
          <a:p>
            <a:pPr algn="l"/>
            <a:r>
              <a:rPr lang="en-US" sz="1600" dirty="0">
                <a:solidFill>
                  <a:srgbClr val="002E51"/>
                </a:solidFill>
              </a:rPr>
              <a:t>Not relevant to this presentation</a:t>
            </a:r>
          </a:p>
        </p:txBody>
      </p:sp>
      <p:sp>
        <p:nvSpPr>
          <p:cNvPr id="3" name="Title 2">
            <a:extLst>
              <a:ext uri="{FF2B5EF4-FFF2-40B4-BE49-F238E27FC236}">
                <a16:creationId xmlns:a16="http://schemas.microsoft.com/office/drawing/2014/main" id="{804FACE8-F5DE-F936-EC36-B30F1888C41B}"/>
              </a:ext>
            </a:extLst>
          </p:cNvPr>
          <p:cNvSpPr>
            <a:spLocks noGrp="1"/>
          </p:cNvSpPr>
          <p:nvPr>
            <p:ph type="title"/>
          </p:nvPr>
        </p:nvSpPr>
        <p:spPr/>
        <p:txBody>
          <a:bodyPr/>
          <a:lstStyle/>
          <a:p>
            <a:r>
              <a:rPr lang="en-US" dirty="0"/>
              <a:t>Disclosures</a:t>
            </a:r>
          </a:p>
        </p:txBody>
      </p:sp>
    </p:spTree>
    <p:extLst>
      <p:ext uri="{BB962C8B-B14F-4D97-AF65-F5344CB8AC3E}">
        <p14:creationId xmlns:p14="http://schemas.microsoft.com/office/powerpoint/2010/main" val="133411674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pPr marL="342900" indent="-342900" algn="l">
              <a:buFont typeface="Arial" panose="020B0604020202020204" pitchFamily="34" charset="0"/>
              <a:buChar char="•"/>
            </a:pPr>
            <a:r>
              <a:rPr lang="en-US" dirty="0">
                <a:solidFill>
                  <a:srgbClr val="002E51"/>
                </a:solidFill>
              </a:rPr>
              <a:t>Iron deficiency in pregnancy</a:t>
            </a:r>
          </a:p>
          <a:p>
            <a:pPr marL="342900" indent="-342900" algn="l">
              <a:buFont typeface="Arial" panose="020B0604020202020204" pitchFamily="34" charset="0"/>
              <a:buChar char="•"/>
            </a:pPr>
            <a:r>
              <a:rPr lang="en-US" dirty="0">
                <a:solidFill>
                  <a:srgbClr val="002E51"/>
                </a:solidFill>
              </a:rPr>
              <a:t>ITP in pregnancy</a:t>
            </a:r>
          </a:p>
          <a:p>
            <a:pPr algn="l"/>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Outline</a:t>
            </a:r>
          </a:p>
        </p:txBody>
      </p:sp>
    </p:spTree>
    <p:extLst>
      <p:ext uri="{BB962C8B-B14F-4D97-AF65-F5344CB8AC3E}">
        <p14:creationId xmlns:p14="http://schemas.microsoft.com/office/powerpoint/2010/main" val="1210587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melotinib: an emerging treatment for myelofibrosis patients with anemia |  Journal of Hematology &amp; Oncology | Full Text">
            <a:extLst>
              <a:ext uri="{FF2B5EF4-FFF2-40B4-BE49-F238E27FC236}">
                <a16:creationId xmlns:a16="http://schemas.microsoft.com/office/drawing/2014/main" id="{7CF46EFC-5B71-E968-8819-9FF7A26C5CDF}"/>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863600" y="1117600"/>
            <a:ext cx="3454400" cy="2936240"/>
          </a:xfrm>
          <a:prstGeom prst="rect">
            <a:avLst/>
          </a:prstGeom>
          <a:solidFill>
            <a:srgbClr val="FFFFFF"/>
          </a:solidFill>
        </p:spPr>
      </p:pic>
      <p:sp>
        <p:nvSpPr>
          <p:cNvPr id="1033" name="Content Placeholder 2">
            <a:extLst>
              <a:ext uri="{FF2B5EF4-FFF2-40B4-BE49-F238E27FC236}">
                <a16:creationId xmlns:a16="http://schemas.microsoft.com/office/drawing/2014/main" id="{BAD4BF05-273F-E6A6-217B-6C5E15C5B737}"/>
              </a:ext>
            </a:extLst>
          </p:cNvPr>
          <p:cNvSpPr>
            <a:spLocks noGrp="1"/>
          </p:cNvSpPr>
          <p:nvPr>
            <p:ph sz="half" idx="2"/>
          </p:nvPr>
        </p:nvSpPr>
        <p:spPr>
          <a:xfrm>
            <a:off x="4648200" y="1117600"/>
            <a:ext cx="3810000" cy="2936240"/>
          </a:xfrm>
        </p:spPr>
        <p:txBody>
          <a:bodyPr/>
          <a:lstStyle/>
          <a:p>
            <a:r>
              <a:rPr lang="en-US" dirty="0"/>
              <a:t>First-in-class inhibitor of JAK1, JAK2, ACVR1 (activin A receptor type 1)</a:t>
            </a:r>
          </a:p>
          <a:p>
            <a:r>
              <a:rPr lang="en-US" dirty="0"/>
              <a:t>Approved 9/2023</a:t>
            </a:r>
          </a:p>
        </p:txBody>
      </p:sp>
      <p:sp>
        <p:nvSpPr>
          <p:cNvPr id="4" name="Title 3"/>
          <p:cNvSpPr>
            <a:spLocks noGrp="1"/>
          </p:cNvSpPr>
          <p:nvPr>
            <p:ph type="title"/>
          </p:nvPr>
        </p:nvSpPr>
        <p:spPr>
          <a:xfrm>
            <a:off x="0" y="127465"/>
            <a:ext cx="9144000" cy="695496"/>
          </a:xfrm>
        </p:spPr>
        <p:txBody>
          <a:bodyPr>
            <a:normAutofit/>
          </a:bodyPr>
          <a:lstStyle/>
          <a:p>
            <a:r>
              <a:rPr lang="en-US" b="1" err="1"/>
              <a:t>Momelotinib</a:t>
            </a:r>
            <a:r>
              <a:rPr lang="en-US" b="1"/>
              <a:t> </a:t>
            </a:r>
          </a:p>
        </p:txBody>
      </p:sp>
    </p:spTree>
    <p:extLst>
      <p:ext uri="{BB962C8B-B14F-4D97-AF65-F5344CB8AC3E}">
        <p14:creationId xmlns:p14="http://schemas.microsoft.com/office/powerpoint/2010/main" val="387534976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696735" y="1064031"/>
            <a:ext cx="5057192" cy="3341714"/>
          </a:xfrm>
        </p:spPr>
        <p:txBody>
          <a:bodyPr>
            <a:normAutofit fontScale="92500" lnSpcReduction="20000"/>
          </a:bodyPr>
          <a:lstStyle/>
          <a:p>
            <a:pPr marL="342900" indent="-342900" algn="l">
              <a:buFont typeface="Arial" panose="020B0604020202020204" pitchFamily="34" charset="0"/>
              <a:buChar char="•"/>
            </a:pPr>
            <a:r>
              <a:rPr lang="en-US" sz="2600" dirty="0">
                <a:solidFill>
                  <a:srgbClr val="1A1A1A"/>
                </a:solidFill>
                <a:latin typeface="acumin-pro"/>
              </a:rPr>
              <a:t>I</a:t>
            </a:r>
            <a:r>
              <a:rPr lang="en-US" sz="2600" b="0" i="0" dirty="0">
                <a:solidFill>
                  <a:srgbClr val="1A1A1A"/>
                </a:solidFill>
                <a:effectLst/>
                <a:latin typeface="acumin-pro"/>
              </a:rPr>
              <a:t>mportant risk factor for fetal and maternal morbidity</a:t>
            </a:r>
          </a:p>
          <a:p>
            <a:pPr marL="342900" indent="-342900" algn="l">
              <a:buFont typeface="Arial" panose="020B0604020202020204" pitchFamily="34" charset="0"/>
              <a:buChar char="•"/>
            </a:pPr>
            <a:r>
              <a:rPr lang="en-US" sz="2600" b="0" i="0" dirty="0">
                <a:solidFill>
                  <a:srgbClr val="1A1A1A"/>
                </a:solidFill>
                <a:effectLst/>
                <a:latin typeface="acumin-pro"/>
              </a:rPr>
              <a:t>Affects almost </a:t>
            </a:r>
            <a:r>
              <a:rPr lang="en-US" sz="2600" dirty="0">
                <a:solidFill>
                  <a:srgbClr val="1A1A1A"/>
                </a:solidFill>
                <a:latin typeface="acumin-pro"/>
              </a:rPr>
              <a:t>40% </a:t>
            </a:r>
            <a:r>
              <a:rPr lang="en-US" sz="2600" b="0" i="0" dirty="0">
                <a:solidFill>
                  <a:srgbClr val="1A1A1A"/>
                </a:solidFill>
                <a:effectLst/>
                <a:latin typeface="acumin-pro"/>
              </a:rPr>
              <a:t>of pregnancies according to WHO</a:t>
            </a:r>
          </a:p>
          <a:p>
            <a:pPr marL="342900" indent="-342900" algn="l">
              <a:buFont typeface="Arial" panose="020B0604020202020204" pitchFamily="34" charset="0"/>
              <a:buChar char="•"/>
            </a:pPr>
            <a:r>
              <a:rPr lang="en-US" sz="2600" b="0" i="0" dirty="0">
                <a:solidFill>
                  <a:srgbClr val="1A1A1A"/>
                </a:solidFill>
                <a:effectLst/>
                <a:latin typeface="acumin-pro"/>
              </a:rPr>
              <a:t>Iron deficiency anemia (IDA) is the most common cause for anemia of pregnancy Globally</a:t>
            </a:r>
          </a:p>
          <a:p>
            <a:pPr marL="800100" lvl="1" indent="-342900" algn="l">
              <a:buFont typeface="Arial" panose="020B0604020202020204" pitchFamily="34" charset="0"/>
              <a:buChar char="•"/>
            </a:pPr>
            <a:r>
              <a:rPr lang="en-US" dirty="0">
                <a:solidFill>
                  <a:srgbClr val="1A1A1A"/>
                </a:solidFill>
                <a:latin typeface="acumin-pro"/>
              </a:rPr>
              <a:t>High demand of </a:t>
            </a:r>
            <a:r>
              <a:rPr lang="en-US" b="0" i="0" dirty="0">
                <a:solidFill>
                  <a:srgbClr val="1A1A1A"/>
                </a:solidFill>
                <a:effectLst/>
                <a:latin typeface="acumin-pro"/>
              </a:rPr>
              <a:t>maternal-fetal iron transfer</a:t>
            </a:r>
          </a:p>
          <a:p>
            <a:pPr marL="800100" lvl="1" indent="-342900" algn="l">
              <a:buFont typeface="Arial" panose="020B0604020202020204" pitchFamily="34" charset="0"/>
              <a:buChar char="•"/>
            </a:pPr>
            <a:r>
              <a:rPr lang="en-US" dirty="0">
                <a:solidFill>
                  <a:srgbClr val="1A1A1A"/>
                </a:solidFill>
                <a:latin typeface="acumin-pro"/>
              </a:rPr>
              <a:t>A</a:t>
            </a:r>
            <a:r>
              <a:rPr lang="en-US" b="0" i="0" dirty="0">
                <a:solidFill>
                  <a:srgbClr val="1A1A1A"/>
                </a:solidFill>
                <a:effectLst/>
                <a:latin typeface="acumin-pro"/>
              </a:rPr>
              <a:t>ggravated by decreased maternal iron reserves</a:t>
            </a:r>
          </a:p>
        </p:txBody>
      </p:sp>
      <p:sp>
        <p:nvSpPr>
          <p:cNvPr id="4" name="Title 3"/>
          <p:cNvSpPr>
            <a:spLocks noGrp="1"/>
          </p:cNvSpPr>
          <p:nvPr>
            <p:ph type="title"/>
          </p:nvPr>
        </p:nvSpPr>
        <p:spPr>
          <a:xfrm>
            <a:off x="0" y="127465"/>
            <a:ext cx="9144000" cy="807256"/>
          </a:xfrm>
        </p:spPr>
        <p:txBody>
          <a:bodyPr>
            <a:normAutofit/>
          </a:bodyPr>
          <a:lstStyle/>
          <a:p>
            <a:r>
              <a:rPr lang="en-US" b="1" dirty="0"/>
              <a:t>Anemia during pregnancy</a:t>
            </a:r>
          </a:p>
        </p:txBody>
      </p:sp>
      <p:pic>
        <p:nvPicPr>
          <p:cNvPr id="6" name="Picture 5" descr="Pregnant person holding stomach">
            <a:extLst>
              <a:ext uri="{FF2B5EF4-FFF2-40B4-BE49-F238E27FC236}">
                <a16:creationId xmlns:a16="http://schemas.microsoft.com/office/drawing/2014/main" id="{1E7384EA-E517-27E7-C334-CDB9A267DF56}"/>
              </a:ext>
            </a:extLst>
          </p:cNvPr>
          <p:cNvPicPr>
            <a:picLocks noChangeAspect="1"/>
          </p:cNvPicPr>
          <p:nvPr/>
        </p:nvPicPr>
        <p:blipFill>
          <a:blip r:embed="rId3"/>
          <a:stretch>
            <a:fillRect/>
          </a:stretch>
        </p:blipFill>
        <p:spPr>
          <a:xfrm>
            <a:off x="0" y="1748192"/>
            <a:ext cx="2475014" cy="1651877"/>
          </a:xfrm>
          <a:prstGeom prst="rect">
            <a:avLst/>
          </a:prstGeom>
        </p:spPr>
      </p:pic>
    </p:spTree>
    <p:extLst>
      <p:ext uri="{BB962C8B-B14F-4D97-AF65-F5344CB8AC3E}">
        <p14:creationId xmlns:p14="http://schemas.microsoft.com/office/powerpoint/2010/main" val="96053905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Placeholder 2">
            <a:extLst>
              <a:ext uri="{FF2B5EF4-FFF2-40B4-BE49-F238E27FC236}">
                <a16:creationId xmlns:a16="http://schemas.microsoft.com/office/drawing/2014/main" id="{75E32D03-773B-4536-8F44-2DFFFADCCB00}"/>
              </a:ext>
            </a:extLst>
          </p:cNvPr>
          <p:cNvSpPr txBox="1"/>
          <p:nvPr/>
        </p:nvSpPr>
        <p:spPr bwMode="auto">
          <a:xfrm>
            <a:off x="1345099" y="328336"/>
            <a:ext cx="5711950" cy="187102"/>
          </a:xfrm>
          <a:prstGeom prst="rect">
            <a:avLst/>
          </a:prstGeom>
          <a:noFill/>
          <a:ln w="9525" cap="flat" cmpd="sng" algn="ctr">
            <a:noFill/>
            <a:prstDash val="solid"/>
            <a:miter lim="800000"/>
            <a:headEnd type="none" w="med" len="med"/>
            <a:tailEnd type="none" w="med" len="med"/>
          </a:ln>
        </p:spPr>
        <p:txBody>
          <a:bodyPr lIns="190676" tIns="47669" rIns="95338" bIns="0"/>
          <a:lstStyle/>
          <a:p>
            <a:pPr algn="ct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a:ea typeface="ＭＳ Ｐゴシック" pitchFamily="34" charset="-128"/>
                <a:cs typeface="Arial"/>
                <a:sym typeface="Wingdings" charset="2"/>
              </a:defRPr>
            </a:pPr>
            <a:r>
              <a:rPr lang="en-US" sz="1600" b="1" dirty="0">
                <a:ln w="9525" cap="flat" cmpd="sng" algn="ctr">
                  <a:noFill/>
                  <a:prstDash val="solid"/>
                  <a:round/>
                  <a:headEnd type="none" w="med" len="med"/>
                  <a:tailEnd type="none" w="med" len="med"/>
                </a:ln>
                <a:solidFill>
                  <a:srgbClr val="000000"/>
                </a:solidFill>
                <a:latin typeface="Helvetica"/>
                <a:cs typeface="Helvetica"/>
                <a:sym typeface="Wingdings"/>
              </a:rPr>
              <a:t>Educational Session: Identifying and treating iron deficiency anemia in pregnancy</a:t>
            </a:r>
          </a:p>
        </p:txBody>
      </p:sp>
      <p:sp>
        <p:nvSpPr>
          <p:cNvPr id="5123" name="Text Placeholder 2">
            <a:extLst>
              <a:ext uri="{FF2B5EF4-FFF2-40B4-BE49-F238E27FC236}">
                <a16:creationId xmlns:a16="http://schemas.microsoft.com/office/drawing/2014/main" id="{6C073D76-5A2B-46B8-AC0D-5812AF1F8F25}"/>
              </a:ext>
            </a:extLst>
          </p:cNvPr>
          <p:cNvSpPr txBox="1"/>
          <p:nvPr/>
        </p:nvSpPr>
        <p:spPr bwMode="auto">
          <a:xfrm>
            <a:off x="2661363" y="3602308"/>
            <a:ext cx="3079424" cy="249071"/>
          </a:xfrm>
          <a:prstGeom prst="rect">
            <a:avLst/>
          </a:prstGeom>
          <a:noFill/>
          <a:ln w="9525" cap="flat" cmpd="sng" algn="ctr">
            <a:noFill/>
            <a:prstDash val="solid"/>
            <a:miter lim="800000"/>
            <a:headEnd type="none" w="med" len="med"/>
            <a:tailEnd type="none" w="med" len="med"/>
          </a:ln>
        </p:spPr>
        <p:txBody>
          <a:bodyPr lIns="190676" tIns="0" rIns="0" bIns="47669"/>
          <a:lstStyle/>
          <a:p>
            <a:pPr>
              <a:spcBef>
                <a:spcPct val="20000"/>
              </a:spcBef>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a:ea typeface="ＭＳ Ｐゴシック" pitchFamily="34" charset="-128"/>
                <a:cs typeface="Arial"/>
                <a:sym typeface="Wingdings" charset="2"/>
              </a:defRPr>
            </a:pPr>
            <a:r>
              <a:rPr lang="en-US" sz="901" b="1" dirty="0">
                <a:ln w="9525" cap="flat" cmpd="sng" algn="ctr">
                  <a:noFill/>
                  <a:prstDash val="solid"/>
                  <a:round/>
                  <a:headEnd type="none" w="med" len="med"/>
                  <a:tailEnd type="none" w="med" len="med"/>
                </a:ln>
                <a:solidFill>
                  <a:srgbClr val="000000"/>
                </a:solidFill>
                <a:latin typeface="Helvetica"/>
                <a:cs typeface="Helvetica"/>
                <a:sym typeface="Wingdings"/>
              </a:rPr>
              <a:t>Adam K. </a:t>
            </a:r>
            <a:r>
              <a:rPr lang="en-US" sz="901" b="1" dirty="0" err="1">
                <a:ln w="9525" cap="flat" cmpd="sng" algn="ctr">
                  <a:noFill/>
                  <a:prstDash val="solid"/>
                  <a:round/>
                  <a:headEnd type="none" w="med" len="med"/>
                  <a:tailEnd type="none" w="med" len="med"/>
                </a:ln>
                <a:solidFill>
                  <a:srgbClr val="000000"/>
                </a:solidFill>
                <a:latin typeface="Helvetica"/>
                <a:cs typeface="Helvetica"/>
                <a:sym typeface="Wingdings"/>
              </a:rPr>
              <a:t>Lewkowitz,Methodius</a:t>
            </a:r>
            <a:r>
              <a:rPr lang="en-US" sz="901" b="1" dirty="0">
                <a:ln w="9525" cap="flat" cmpd="sng" algn="ctr">
                  <a:noFill/>
                  <a:prstDash val="solid"/>
                  <a:round/>
                  <a:headEnd type="none" w="med" len="med"/>
                  <a:tailEnd type="none" w="med" len="med"/>
                </a:ln>
                <a:solidFill>
                  <a:srgbClr val="000000"/>
                </a:solidFill>
                <a:latin typeface="Helvetica"/>
                <a:cs typeface="Helvetica"/>
                <a:sym typeface="Wingdings"/>
              </a:rPr>
              <a:t> G. </a:t>
            </a:r>
            <a:r>
              <a:rPr lang="en-US" sz="901" b="1" dirty="0" err="1">
                <a:ln w="9525" cap="flat" cmpd="sng" algn="ctr">
                  <a:noFill/>
                  <a:prstDash val="solid"/>
                  <a:round/>
                  <a:headEnd type="none" w="med" len="med"/>
                  <a:tailEnd type="none" w="med" len="med"/>
                </a:ln>
                <a:solidFill>
                  <a:srgbClr val="000000"/>
                </a:solidFill>
                <a:latin typeface="Helvetica"/>
                <a:cs typeface="Helvetica"/>
                <a:sym typeface="Wingdings"/>
              </a:rPr>
              <a:t>Tuuli</a:t>
            </a:r>
            <a:r>
              <a:rPr lang="en-US" sz="901" b="1" dirty="0">
                <a:ln w="9525" cap="flat" cmpd="sng" algn="ctr">
                  <a:noFill/>
                  <a:prstDash val="solid"/>
                  <a:round/>
                  <a:headEnd type="none" w="med" len="med"/>
                  <a:tailEnd type="none" w="med" len="med"/>
                </a:ln>
                <a:solidFill>
                  <a:srgbClr val="000000"/>
                </a:solidFill>
                <a:latin typeface="Helvetica"/>
                <a:cs typeface="Helvetica"/>
                <a:sym typeface="Wingdings"/>
              </a:rPr>
              <a:t>, Identifying and treating iron deficiency anemia in pregnancy, Hematology Am Soc </a:t>
            </a:r>
            <a:r>
              <a:rPr lang="en-US" sz="901" b="1" dirty="0" err="1">
                <a:ln w="9525" cap="flat" cmpd="sng" algn="ctr">
                  <a:noFill/>
                  <a:prstDash val="solid"/>
                  <a:round/>
                  <a:headEnd type="none" w="med" len="med"/>
                  <a:tailEnd type="none" w="med" len="med"/>
                </a:ln>
                <a:solidFill>
                  <a:srgbClr val="000000"/>
                </a:solidFill>
                <a:latin typeface="Helvetica"/>
                <a:cs typeface="Helvetica"/>
                <a:sym typeface="Wingdings"/>
              </a:rPr>
              <a:t>Hematol</a:t>
            </a:r>
            <a:r>
              <a:rPr lang="en-US" sz="901" b="1" dirty="0">
                <a:ln w="9525" cap="flat" cmpd="sng" algn="ctr">
                  <a:noFill/>
                  <a:prstDash val="solid"/>
                  <a:round/>
                  <a:headEnd type="none" w="med" len="med"/>
                  <a:tailEnd type="none" w="med" len="med"/>
                </a:ln>
                <a:solidFill>
                  <a:srgbClr val="000000"/>
                </a:solidFill>
                <a:latin typeface="Helvetica"/>
                <a:cs typeface="Helvetica"/>
                <a:sym typeface="Wingdings"/>
              </a:rPr>
              <a:t> Educ Program, 2023, </a:t>
            </a:r>
          </a:p>
        </p:txBody>
      </p:sp>
      <p:sp>
        <p:nvSpPr>
          <p:cNvPr id="3076" name="TextBox 11">
            <a:extLst>
              <a:ext uri="{FF2B5EF4-FFF2-40B4-BE49-F238E27FC236}">
                <a16:creationId xmlns:a16="http://schemas.microsoft.com/office/drawing/2014/main" id="{0F1AE495-652A-8B56-4E28-170B0D931ADF}"/>
              </a:ext>
            </a:extLst>
          </p:cNvPr>
          <p:cNvSpPr>
            <a:spLocks noChangeArrowheads="1"/>
          </p:cNvSpPr>
          <p:nvPr/>
        </p:nvSpPr>
        <p:spPr bwMode="auto">
          <a:xfrm>
            <a:off x="1139825" y="3982753"/>
            <a:ext cx="6864350" cy="18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90676" tIns="0" rIns="0" bIns="47669"/>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901" b="1">
              <a:latin typeface="Helvetica" pitchFamily="2" charset="0"/>
            </a:endParaRPr>
          </a:p>
        </p:txBody>
      </p:sp>
      <p:sp>
        <p:nvSpPr>
          <p:cNvPr id="5125" name="Footer Placeholder 3">
            <a:extLst>
              <a:ext uri="{FF2B5EF4-FFF2-40B4-BE49-F238E27FC236}">
                <a16:creationId xmlns:a16="http://schemas.microsoft.com/office/drawing/2014/main" id="{B6101D70-BF89-E2D6-9CED-2AB251FDE042}"/>
              </a:ext>
            </a:extLst>
          </p:cNvPr>
          <p:cNvSpPr/>
          <p:nvPr/>
        </p:nvSpPr>
        <p:spPr>
          <a:xfrm>
            <a:off x="1139825" y="4852714"/>
            <a:ext cx="2426357" cy="314616"/>
          </a:xfrm>
          <a:prstGeom prst="rect">
            <a:avLst/>
          </a:prstGeom>
          <a:noFill/>
          <a:ln w="9525" cap="flat" cmpd="sng" algn="ctr">
            <a:noFill/>
            <a:prstDash val="solid"/>
            <a:miter lim="800000"/>
            <a:headEnd type="none" w="med" len="med"/>
            <a:tailEnd type="none" w="med" len="med"/>
          </a:ln>
        </p:spPr>
        <p:txBody>
          <a:bodyPr lIns="135125" tIns="0" rIns="135125" bIns="0"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algn="r">
              <a:spcAft>
                <a:spcPts val="450"/>
              </a:spcAft>
            </a:pPr>
            <a:r>
              <a:rPr lang="en-US" altLang="en-US" sz="751">
                <a:solidFill>
                  <a:srgbClr val="2A2A2A"/>
                </a:solidFill>
              </a:rPr>
              <a:t>Copyright © 2024 American Society of Hematology </a:t>
            </a:r>
          </a:p>
        </p:txBody>
      </p:sp>
      <p:pic>
        <p:nvPicPr>
          <p:cNvPr id="3078" name="Picture 2">
            <a:extLst>
              <a:ext uri="{FF2B5EF4-FFF2-40B4-BE49-F238E27FC236}">
                <a16:creationId xmlns:a16="http://schemas.microsoft.com/office/drawing/2014/main" id="{B9368E4B-655A-9313-6037-3C089AAEC8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4913" y="4818154"/>
            <a:ext cx="2255940" cy="31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079" name="New picture">
            <a:extLst>
              <a:ext uri="{FF2B5EF4-FFF2-40B4-BE49-F238E27FC236}">
                <a16:creationId xmlns:a16="http://schemas.microsoft.com/office/drawing/2014/main" id="{8CE11297-4A04-F909-EDDA-983AFF233E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3462" y="933138"/>
            <a:ext cx="2935225" cy="2316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DAA78-0A26-9266-6B14-579E591C7A62}"/>
              </a:ext>
            </a:extLst>
          </p:cNvPr>
          <p:cNvSpPr>
            <a:spLocks noGrp="1"/>
          </p:cNvSpPr>
          <p:nvPr>
            <p:ph type="title"/>
          </p:nvPr>
        </p:nvSpPr>
        <p:spPr/>
        <p:txBody>
          <a:bodyPr>
            <a:normAutofit fontScale="90000"/>
          </a:bodyPr>
          <a:lstStyle/>
          <a:p>
            <a:r>
              <a:rPr lang="en-US" dirty="0"/>
              <a:t>Iron deficiency anemia in pregnancy- Present Issues in management</a:t>
            </a:r>
          </a:p>
        </p:txBody>
      </p:sp>
      <p:sp>
        <p:nvSpPr>
          <p:cNvPr id="3" name="Subtitle 2">
            <a:extLst>
              <a:ext uri="{FF2B5EF4-FFF2-40B4-BE49-F238E27FC236}">
                <a16:creationId xmlns:a16="http://schemas.microsoft.com/office/drawing/2014/main" id="{E03E3F81-F16D-F4AD-AB51-FD18ADFC7DA7}"/>
              </a:ext>
            </a:extLst>
          </p:cNvPr>
          <p:cNvSpPr>
            <a:spLocks noGrp="1"/>
          </p:cNvSpPr>
          <p:nvPr>
            <p:ph type="subTitle" idx="1"/>
          </p:nvPr>
        </p:nvSpPr>
        <p:spPr>
          <a:xfrm>
            <a:off x="1318491" y="1295606"/>
            <a:ext cx="6507018" cy="2762853"/>
          </a:xfrm>
        </p:spPr>
        <p:txBody>
          <a:bodyPr>
            <a:normAutofit fontScale="70000" lnSpcReduction="20000"/>
          </a:bodyPr>
          <a:lstStyle/>
          <a:p>
            <a:pPr marL="342900" indent="-342900" algn="l">
              <a:buFont typeface="Arial" panose="020B0604020202020204" pitchFamily="34" charset="0"/>
              <a:buChar char="•"/>
            </a:pPr>
            <a:r>
              <a:rPr lang="en-US" b="0" i="0" dirty="0">
                <a:solidFill>
                  <a:srgbClr val="002E51"/>
                </a:solidFill>
                <a:effectLst/>
                <a:latin typeface="acumin-pro"/>
              </a:rPr>
              <a:t>ACOG does not recommend treating iron deficiency without anemia during pregnancy</a:t>
            </a:r>
          </a:p>
          <a:p>
            <a:pPr marL="342900" indent="-342900" algn="l">
              <a:buFont typeface="Arial" panose="020B0604020202020204" pitchFamily="34" charset="0"/>
              <a:buChar char="•"/>
            </a:pPr>
            <a:r>
              <a:rPr lang="en-US" b="0" i="0" dirty="0">
                <a:solidFill>
                  <a:srgbClr val="002E51"/>
                </a:solidFill>
                <a:effectLst/>
                <a:latin typeface="acumin-pro"/>
              </a:rPr>
              <a:t>Serum iron or ferritin are not routinely performed for anemic pregnant patients</a:t>
            </a:r>
          </a:p>
          <a:p>
            <a:pPr marL="342900" indent="-342900" algn="l">
              <a:buFont typeface="Arial" panose="020B0604020202020204" pitchFamily="34" charset="0"/>
              <a:buChar char="•"/>
            </a:pPr>
            <a:r>
              <a:rPr lang="en-US" b="0" i="0" dirty="0">
                <a:solidFill>
                  <a:srgbClr val="002E51"/>
                </a:solidFill>
                <a:effectLst/>
                <a:latin typeface="acumin-pro"/>
              </a:rPr>
              <a:t>Different thresholds of ferritin to dx IDA</a:t>
            </a:r>
          </a:p>
          <a:p>
            <a:pPr marL="342900" indent="-342900" algn="l">
              <a:buFont typeface="Arial" panose="020B0604020202020204" pitchFamily="34" charset="0"/>
              <a:buChar char="•"/>
            </a:pPr>
            <a:r>
              <a:rPr lang="en-US" dirty="0">
                <a:solidFill>
                  <a:srgbClr val="002E51"/>
                </a:solidFill>
                <a:latin typeface="acumin-pro"/>
              </a:rPr>
              <a:t>I</a:t>
            </a:r>
            <a:r>
              <a:rPr lang="en-US" b="0" i="0" dirty="0">
                <a:solidFill>
                  <a:srgbClr val="002E51"/>
                </a:solidFill>
                <a:effectLst/>
                <a:latin typeface="acumin-pro"/>
              </a:rPr>
              <a:t>ron repletion therapy is often initiated without confirming the diagnosis for most patients.</a:t>
            </a:r>
          </a:p>
          <a:p>
            <a:pPr marL="342900" indent="-342900" algn="l">
              <a:buFont typeface="Arial" panose="020B0604020202020204" pitchFamily="34" charset="0"/>
              <a:buChar char="•"/>
            </a:pPr>
            <a:r>
              <a:rPr lang="en-US" dirty="0">
                <a:solidFill>
                  <a:srgbClr val="002E51"/>
                </a:solidFill>
                <a:latin typeface="acumin-pro"/>
              </a:rPr>
              <a:t>O</a:t>
            </a:r>
            <a:r>
              <a:rPr lang="en-US" b="0" i="0" dirty="0">
                <a:solidFill>
                  <a:srgbClr val="002E51"/>
                </a:solidFill>
                <a:effectLst/>
                <a:latin typeface="acumin-pro"/>
              </a:rPr>
              <a:t>ptimal route of iron repletion remains uncertain</a:t>
            </a:r>
          </a:p>
          <a:p>
            <a:pPr marL="342900" indent="-342900" algn="l">
              <a:buFont typeface="Arial" panose="020B0604020202020204" pitchFamily="34" charset="0"/>
              <a:buChar char="•"/>
            </a:pPr>
            <a:r>
              <a:rPr lang="en-US" b="0" i="0" dirty="0">
                <a:solidFill>
                  <a:srgbClr val="002E51"/>
                </a:solidFill>
                <a:effectLst/>
                <a:latin typeface="acumin-pro"/>
              </a:rPr>
              <a:t>Iron deficiency anemia has been associated with increased rates of cesarean delivery, postpartum depression, and perinatal blood transfusion</a:t>
            </a:r>
            <a:endParaRPr lang="en-US" dirty="0">
              <a:solidFill>
                <a:srgbClr val="002E51"/>
              </a:solidFill>
            </a:endParaRPr>
          </a:p>
        </p:txBody>
      </p:sp>
    </p:spTree>
    <p:extLst>
      <p:ext uri="{BB962C8B-B14F-4D97-AF65-F5344CB8AC3E}">
        <p14:creationId xmlns:p14="http://schemas.microsoft.com/office/powerpoint/2010/main" val="327126222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AF939BE0-90B7-1F24-BB47-249AE2FA5923}"/>
              </a:ext>
            </a:extLst>
          </p:cNvPr>
          <p:cNvSpPr>
            <a:spLocks noGrp="1"/>
          </p:cNvSpPr>
          <p:nvPr>
            <p:ph type="subTitle" idx="1"/>
          </p:nvPr>
        </p:nvSpPr>
        <p:spPr>
          <a:xfrm>
            <a:off x="1182255" y="988291"/>
            <a:ext cx="6590145" cy="2913149"/>
          </a:xfrm>
        </p:spPr>
        <p:txBody>
          <a:bodyPr>
            <a:normAutofit fontScale="70000" lnSpcReduction="20000"/>
          </a:bodyPr>
          <a:lstStyle/>
          <a:p>
            <a:pPr marL="342900" indent="-342900" algn="l">
              <a:buFont typeface="Arial" panose="020B0604020202020204" pitchFamily="34" charset="0"/>
              <a:buChar char="•"/>
            </a:pPr>
            <a:r>
              <a:rPr lang="en-US" b="0" i="0" dirty="0">
                <a:solidFill>
                  <a:srgbClr val="1A1A1A"/>
                </a:solidFill>
                <a:effectLst/>
                <a:latin typeface="acumin-pro"/>
              </a:rPr>
              <a:t>Oral iron is the current standard for treating IDA during pregnancy in the US</a:t>
            </a:r>
          </a:p>
          <a:p>
            <a:pPr marL="342900" indent="-342900" algn="l">
              <a:buFont typeface="Arial" panose="020B0604020202020204" pitchFamily="34" charset="0"/>
              <a:buChar char="•"/>
            </a:pPr>
            <a:r>
              <a:rPr lang="en-US" dirty="0">
                <a:solidFill>
                  <a:srgbClr val="1A1A1A"/>
                </a:solidFill>
                <a:latin typeface="acumin-pro"/>
              </a:rPr>
              <a:t>Ferrous sulfate is the most prescribed oral iron</a:t>
            </a:r>
          </a:p>
          <a:p>
            <a:pPr marL="800100" lvl="1" indent="-342900" algn="l">
              <a:buFont typeface="Courier New" panose="02070309020205020404" pitchFamily="49" charset="0"/>
              <a:buChar char="o"/>
            </a:pPr>
            <a:r>
              <a:rPr lang="en-US" sz="2300" dirty="0">
                <a:solidFill>
                  <a:srgbClr val="1A1A1A"/>
                </a:solidFill>
                <a:latin typeface="acumin-pro"/>
                <a:sym typeface="Wingdings" pitchFamily="2" charset="2"/>
              </a:rPr>
              <a:t> Causes several GI SE</a:t>
            </a:r>
          </a:p>
          <a:p>
            <a:pPr marL="342900" indent="-342900" algn="l">
              <a:buFont typeface="Arial" panose="020B0604020202020204" pitchFamily="34" charset="0"/>
              <a:buChar char="•"/>
            </a:pPr>
            <a:r>
              <a:rPr lang="en-US" dirty="0">
                <a:solidFill>
                  <a:srgbClr val="1A1A1A"/>
                </a:solidFill>
                <a:latin typeface="acumin-pro"/>
              </a:rPr>
              <a:t>QOD</a:t>
            </a:r>
            <a:r>
              <a:rPr lang="en-US" b="0" i="0" dirty="0">
                <a:solidFill>
                  <a:srgbClr val="1A1A1A"/>
                </a:solidFill>
                <a:effectLst/>
                <a:latin typeface="acumin-pro"/>
              </a:rPr>
              <a:t> dosing has been shown to avoid hepcidin suppression, thereby increasing effectiveness of oral iron supplementation while likely reducing medication adverse effects</a:t>
            </a:r>
            <a:r>
              <a:rPr lang="en-US" b="0" i="0" dirty="0">
                <a:solidFill>
                  <a:srgbClr val="1A1A1A"/>
                </a:solidFill>
                <a:effectLst/>
                <a:latin typeface="acumin-pro"/>
                <a:sym typeface="Wingdings" pitchFamily="2" charset="2"/>
              </a:rPr>
              <a:t> Still not the recommended dosing in the US</a:t>
            </a:r>
            <a:r>
              <a:rPr lang="en-US" b="0" i="0" dirty="0">
                <a:solidFill>
                  <a:srgbClr val="1A1A1A"/>
                </a:solidFill>
                <a:effectLst/>
                <a:latin typeface="acumin-pro"/>
              </a:rPr>
              <a:t>. </a:t>
            </a:r>
          </a:p>
          <a:p>
            <a:pPr marL="342900" indent="-342900" algn="l">
              <a:buFont typeface="Arial" panose="020B0604020202020204" pitchFamily="34" charset="0"/>
              <a:buChar char="•"/>
            </a:pPr>
            <a:r>
              <a:rPr lang="en-US" b="0" i="0" dirty="0">
                <a:solidFill>
                  <a:srgbClr val="1A1A1A"/>
                </a:solidFill>
                <a:effectLst/>
                <a:latin typeface="acumin-pro"/>
              </a:rPr>
              <a:t>IV iron is usually administered in the second or third trimesters</a:t>
            </a:r>
          </a:p>
          <a:p>
            <a:pPr marL="342900" indent="-342900" algn="l">
              <a:buFont typeface="Arial" panose="020B0604020202020204" pitchFamily="34" charset="0"/>
              <a:buChar char="•"/>
            </a:pPr>
            <a:r>
              <a:rPr lang="en-US" b="0" i="0" dirty="0">
                <a:solidFill>
                  <a:srgbClr val="1A1A1A"/>
                </a:solidFill>
                <a:effectLst/>
                <a:latin typeface="acumin-pro"/>
              </a:rPr>
              <a:t>No safety data for first-trimester use</a:t>
            </a:r>
          </a:p>
          <a:p>
            <a:pPr marL="342900" indent="-342900" algn="l">
              <a:buFont typeface="Arial" panose="020B0604020202020204" pitchFamily="34" charset="0"/>
              <a:buChar char="•"/>
            </a:pPr>
            <a:r>
              <a:rPr lang="en-US" b="0" i="0" dirty="0">
                <a:solidFill>
                  <a:srgbClr val="1A1A1A"/>
                </a:solidFill>
                <a:effectLst/>
                <a:latin typeface="acumin-pro"/>
              </a:rPr>
              <a:t>All IV iron products currently on the market have similar safety and efficacy</a:t>
            </a:r>
            <a:endParaRPr lang="en-US" dirty="0"/>
          </a:p>
        </p:txBody>
      </p:sp>
      <p:sp>
        <p:nvSpPr>
          <p:cNvPr id="3" name="Title 2">
            <a:extLst>
              <a:ext uri="{FF2B5EF4-FFF2-40B4-BE49-F238E27FC236}">
                <a16:creationId xmlns:a16="http://schemas.microsoft.com/office/drawing/2014/main" id="{B5B28618-753D-046F-B4FE-9A32E9D0DEDD}"/>
              </a:ext>
            </a:extLst>
          </p:cNvPr>
          <p:cNvSpPr>
            <a:spLocks noGrp="1"/>
          </p:cNvSpPr>
          <p:nvPr>
            <p:ph type="title"/>
          </p:nvPr>
        </p:nvSpPr>
        <p:spPr>
          <a:xfrm>
            <a:off x="0" y="132081"/>
            <a:ext cx="9144000" cy="782320"/>
          </a:xfrm>
        </p:spPr>
        <p:txBody>
          <a:bodyPr/>
          <a:lstStyle/>
          <a:p>
            <a:r>
              <a:rPr lang="en-US" dirty="0"/>
              <a:t>Iron deficiency anemia in pregnancy</a:t>
            </a:r>
          </a:p>
        </p:txBody>
      </p:sp>
    </p:spTree>
    <p:extLst>
      <p:ext uri="{BB962C8B-B14F-4D97-AF65-F5344CB8AC3E}">
        <p14:creationId xmlns:p14="http://schemas.microsoft.com/office/powerpoint/2010/main" val="211716311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3BA5272-D673-0A49-C2C7-5CBF98BF9973}"/>
              </a:ext>
            </a:extLst>
          </p:cNvPr>
          <p:cNvSpPr>
            <a:spLocks noGrp="1"/>
          </p:cNvSpPr>
          <p:nvPr>
            <p:ph sz="half" idx="1"/>
          </p:nvPr>
        </p:nvSpPr>
        <p:spPr/>
        <p:txBody>
          <a:bodyPr>
            <a:normAutofit fontScale="55000" lnSpcReduction="20000"/>
          </a:bodyPr>
          <a:lstStyle/>
          <a:p>
            <a:r>
              <a:rPr lang="en-US" dirty="0">
                <a:solidFill>
                  <a:srgbClr val="1A1A1A"/>
                </a:solidFill>
                <a:latin typeface="acumin-pro"/>
              </a:rPr>
              <a:t>Some d</a:t>
            </a:r>
            <a:r>
              <a:rPr lang="en-US" b="0" i="0" dirty="0">
                <a:solidFill>
                  <a:srgbClr val="1A1A1A"/>
                </a:solidFill>
                <a:effectLst/>
                <a:latin typeface="acumin-pro"/>
              </a:rPr>
              <a:t>ata to suggest that IV iron may be superior to oral iron in rapidly correcting anemia and iron deficiency.</a:t>
            </a:r>
          </a:p>
          <a:p>
            <a:r>
              <a:rPr lang="en-US" dirty="0">
                <a:solidFill>
                  <a:srgbClr val="1A1A1A"/>
                </a:solidFill>
                <a:latin typeface="acumin-pro"/>
              </a:rPr>
              <a:t>U</a:t>
            </a:r>
            <a:r>
              <a:rPr lang="en-US" b="0" i="0" dirty="0">
                <a:solidFill>
                  <a:srgbClr val="1A1A1A"/>
                </a:solidFill>
                <a:effectLst/>
                <a:latin typeface="acumin-pro"/>
              </a:rPr>
              <a:t>rgent need for a study testing the clinical effectiveness, safety, and cost-effectiveness of IV iron on clinically relevant maternal and neonatal outcomes</a:t>
            </a:r>
          </a:p>
          <a:p>
            <a:r>
              <a:rPr lang="en-US" b="0" i="0" dirty="0">
                <a:solidFill>
                  <a:srgbClr val="1A1A1A"/>
                </a:solidFill>
                <a:effectLst/>
                <a:latin typeface="acumin-pro"/>
              </a:rPr>
              <a:t> </a:t>
            </a:r>
            <a:r>
              <a:rPr lang="en-US" dirty="0">
                <a:solidFill>
                  <a:srgbClr val="1A1A1A"/>
                </a:solidFill>
                <a:latin typeface="acumin-pro"/>
              </a:rPr>
              <a:t>IVIDA2 trial: Ongoing multicenter, placebo-controlled, double blind, RC trial comparing IV ferric </a:t>
            </a:r>
            <a:r>
              <a:rPr lang="en-US" b="0" i="0" dirty="0">
                <a:solidFill>
                  <a:srgbClr val="1A1A1A"/>
                </a:solidFill>
                <a:effectLst/>
                <a:latin typeface="acumin-pro"/>
              </a:rPr>
              <a:t> </a:t>
            </a:r>
            <a:r>
              <a:rPr lang="en-US" b="0" i="0" dirty="0" err="1">
                <a:solidFill>
                  <a:srgbClr val="1A1A1A"/>
                </a:solidFill>
                <a:effectLst/>
                <a:latin typeface="acumin-pro"/>
              </a:rPr>
              <a:t>derisomaltose</a:t>
            </a:r>
            <a:r>
              <a:rPr lang="en-US" dirty="0">
                <a:solidFill>
                  <a:srgbClr val="1A1A1A"/>
                </a:solidFill>
                <a:latin typeface="acumin-pro"/>
              </a:rPr>
              <a:t> to oral ferrous sulfate (1-3 times daily)</a:t>
            </a:r>
            <a:r>
              <a:rPr lang="en-US" dirty="0">
                <a:solidFill>
                  <a:srgbClr val="1A1A1A"/>
                </a:solidFill>
                <a:latin typeface="acumin-pro"/>
                <a:sym typeface="Wingdings" pitchFamily="2" charset="2"/>
              </a:rPr>
              <a:t> Results to come!</a:t>
            </a:r>
            <a:endParaRPr lang="en-US" dirty="0"/>
          </a:p>
        </p:txBody>
      </p:sp>
      <p:sp>
        <p:nvSpPr>
          <p:cNvPr id="9" name="Title 8">
            <a:extLst>
              <a:ext uri="{FF2B5EF4-FFF2-40B4-BE49-F238E27FC236}">
                <a16:creationId xmlns:a16="http://schemas.microsoft.com/office/drawing/2014/main" id="{33900F46-4666-1DAA-0F03-38EA0238B0A0}"/>
              </a:ext>
            </a:extLst>
          </p:cNvPr>
          <p:cNvSpPr>
            <a:spLocks noGrp="1"/>
          </p:cNvSpPr>
          <p:nvPr>
            <p:ph type="title"/>
          </p:nvPr>
        </p:nvSpPr>
        <p:spPr/>
        <p:txBody>
          <a:bodyPr/>
          <a:lstStyle/>
          <a:p>
            <a:r>
              <a:rPr lang="en-US" b="1" dirty="0"/>
              <a:t>Iron deficiency anemia in pregnancy</a:t>
            </a:r>
            <a:br>
              <a:rPr lang="en-US" b="1" dirty="0"/>
            </a:br>
            <a:endParaRPr lang="en-US" dirty="0"/>
          </a:p>
        </p:txBody>
      </p:sp>
      <p:pic>
        <p:nvPicPr>
          <p:cNvPr id="11" name="New picture">
            <a:extLst>
              <a:ext uri="{FF2B5EF4-FFF2-40B4-BE49-F238E27FC236}">
                <a16:creationId xmlns:a16="http://schemas.microsoft.com/office/drawing/2014/main" id="{E606FF4B-A358-957A-5963-C12E9BE2E43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31328" y="1283855"/>
            <a:ext cx="4101464" cy="2172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212399238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table with white text&#10;&#10;Description automatically generated">
            <a:extLst>
              <a:ext uri="{FF2B5EF4-FFF2-40B4-BE49-F238E27FC236}">
                <a16:creationId xmlns:a16="http://schemas.microsoft.com/office/drawing/2014/main" id="{BB888AFA-A2A9-7E1E-8761-A7A22CCD8372}"/>
              </a:ext>
            </a:extLst>
          </p:cNvPr>
          <p:cNvPicPr>
            <a:picLocks noChangeAspect="1"/>
          </p:cNvPicPr>
          <p:nvPr/>
        </p:nvPicPr>
        <p:blipFill>
          <a:blip r:embed="rId2"/>
          <a:stretch>
            <a:fillRect/>
          </a:stretch>
        </p:blipFill>
        <p:spPr>
          <a:xfrm>
            <a:off x="1218661" y="288758"/>
            <a:ext cx="6272465" cy="3763478"/>
          </a:xfrm>
          <a:prstGeom prst="rect">
            <a:avLst/>
          </a:prstGeom>
          <a:noFill/>
        </p:spPr>
      </p:pic>
      <p:sp>
        <p:nvSpPr>
          <p:cNvPr id="7" name="TextBox 6">
            <a:extLst>
              <a:ext uri="{FF2B5EF4-FFF2-40B4-BE49-F238E27FC236}">
                <a16:creationId xmlns:a16="http://schemas.microsoft.com/office/drawing/2014/main" id="{91050EFF-D6ED-026D-A1B2-217E1429AF35}"/>
              </a:ext>
            </a:extLst>
          </p:cNvPr>
          <p:cNvSpPr txBox="1"/>
          <p:nvPr/>
        </p:nvSpPr>
        <p:spPr>
          <a:xfrm>
            <a:off x="1162704" y="3959873"/>
            <a:ext cx="6687127" cy="769441"/>
          </a:xfrm>
          <a:prstGeom prst="rect">
            <a:avLst/>
          </a:prstGeom>
          <a:noFill/>
        </p:spPr>
        <p:txBody>
          <a:bodyPr wrap="square" rtlCol="0">
            <a:spAutoFit/>
          </a:bodyPr>
          <a:lstStyle/>
          <a:p>
            <a:r>
              <a:rPr lang="en-US" sz="1000" dirty="0">
                <a:ln w="9525" cap="flat" cmpd="sng" algn="ctr">
                  <a:noFill/>
                  <a:prstDash val="solid"/>
                  <a:round/>
                  <a:headEnd type="none" w="med" len="med"/>
                  <a:tailEnd type="none" w="med" len="med"/>
                </a:ln>
                <a:solidFill>
                  <a:srgbClr val="000000"/>
                </a:solidFill>
                <a:latin typeface="+mn-lt"/>
                <a:cs typeface="Helvetica"/>
                <a:sym typeface="Wingdings"/>
              </a:rPr>
              <a:t>Adam K. </a:t>
            </a:r>
            <a:r>
              <a:rPr lang="en-US" sz="1000" dirty="0" err="1">
                <a:ln w="9525" cap="flat" cmpd="sng" algn="ctr">
                  <a:noFill/>
                  <a:prstDash val="solid"/>
                  <a:round/>
                  <a:headEnd type="none" w="med" len="med"/>
                  <a:tailEnd type="none" w="med" len="med"/>
                </a:ln>
                <a:solidFill>
                  <a:srgbClr val="000000"/>
                </a:solidFill>
                <a:latin typeface="+mn-lt"/>
                <a:cs typeface="Helvetica"/>
                <a:sym typeface="Wingdings"/>
              </a:rPr>
              <a:t>Lewkowitz,Methodius</a:t>
            </a:r>
            <a:r>
              <a:rPr lang="en-US" sz="1000" dirty="0">
                <a:ln w="9525" cap="flat" cmpd="sng" algn="ctr">
                  <a:noFill/>
                  <a:prstDash val="solid"/>
                  <a:round/>
                  <a:headEnd type="none" w="med" len="med"/>
                  <a:tailEnd type="none" w="med" len="med"/>
                </a:ln>
                <a:solidFill>
                  <a:srgbClr val="000000"/>
                </a:solidFill>
                <a:latin typeface="+mn-lt"/>
                <a:cs typeface="Helvetica"/>
                <a:sym typeface="Wingdings"/>
              </a:rPr>
              <a:t> G. </a:t>
            </a:r>
            <a:r>
              <a:rPr lang="en-US" sz="1000" dirty="0" err="1">
                <a:ln w="9525" cap="flat" cmpd="sng" algn="ctr">
                  <a:noFill/>
                  <a:prstDash val="solid"/>
                  <a:round/>
                  <a:headEnd type="none" w="med" len="med"/>
                  <a:tailEnd type="none" w="med" len="med"/>
                </a:ln>
                <a:solidFill>
                  <a:srgbClr val="000000"/>
                </a:solidFill>
                <a:latin typeface="+mn-lt"/>
                <a:cs typeface="Helvetica"/>
                <a:sym typeface="Wingdings"/>
              </a:rPr>
              <a:t>Tuuli</a:t>
            </a:r>
            <a:r>
              <a:rPr lang="en-US" sz="1000" dirty="0">
                <a:ln w="9525" cap="flat" cmpd="sng" algn="ctr">
                  <a:noFill/>
                  <a:prstDash val="solid"/>
                  <a:round/>
                  <a:headEnd type="none" w="med" len="med"/>
                  <a:tailEnd type="none" w="med" len="med"/>
                </a:ln>
                <a:solidFill>
                  <a:srgbClr val="000000"/>
                </a:solidFill>
                <a:latin typeface="+mn-lt"/>
                <a:cs typeface="Helvetica"/>
                <a:sym typeface="Wingdings"/>
              </a:rPr>
              <a:t>, Identifying and treating iron deficiency anemia in pregnancy, Hematology Am Soc </a:t>
            </a:r>
            <a:r>
              <a:rPr lang="en-US" sz="1000" dirty="0" err="1">
                <a:ln w="9525" cap="flat" cmpd="sng" algn="ctr">
                  <a:noFill/>
                  <a:prstDash val="solid"/>
                  <a:round/>
                  <a:headEnd type="none" w="med" len="med"/>
                  <a:tailEnd type="none" w="med" len="med"/>
                </a:ln>
                <a:solidFill>
                  <a:srgbClr val="000000"/>
                </a:solidFill>
                <a:latin typeface="+mn-lt"/>
                <a:cs typeface="Helvetica"/>
                <a:sym typeface="Wingdings"/>
              </a:rPr>
              <a:t>Hematol</a:t>
            </a:r>
            <a:r>
              <a:rPr lang="en-US" sz="1000" dirty="0">
                <a:ln w="9525" cap="flat" cmpd="sng" algn="ctr">
                  <a:noFill/>
                  <a:prstDash val="solid"/>
                  <a:round/>
                  <a:headEnd type="none" w="med" len="med"/>
                  <a:tailEnd type="none" w="med" len="med"/>
                </a:ln>
                <a:solidFill>
                  <a:srgbClr val="000000"/>
                </a:solidFill>
                <a:latin typeface="+mn-lt"/>
                <a:cs typeface="Helvetica"/>
                <a:sym typeface="Wingdings"/>
              </a:rPr>
              <a:t> Educ Program, 2023, </a:t>
            </a:r>
          </a:p>
          <a:p>
            <a:endParaRPr lang="en-US" dirty="0"/>
          </a:p>
        </p:txBody>
      </p:sp>
    </p:spTree>
    <p:extLst>
      <p:ext uri="{BB962C8B-B14F-4D97-AF65-F5344CB8AC3E}">
        <p14:creationId xmlns:p14="http://schemas.microsoft.com/office/powerpoint/2010/main" val="389011746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90465" y="1168401"/>
            <a:ext cx="7081935" cy="2535852"/>
          </a:xfrm>
        </p:spPr>
        <p:txBody>
          <a:bodyPr>
            <a:normAutofit lnSpcReduction="10000"/>
          </a:bodyPr>
          <a:lstStyle/>
          <a:p>
            <a:pPr marL="342900" indent="-342900" algn="l">
              <a:buFont typeface="Arial" panose="020B0604020202020204" pitchFamily="34" charset="0"/>
              <a:buChar char="•"/>
            </a:pPr>
            <a:r>
              <a:rPr lang="en-US" sz="1800" dirty="0">
                <a:solidFill>
                  <a:srgbClr val="002E51"/>
                </a:solidFill>
              </a:rPr>
              <a:t>Cohort Study of pregnant adult women who received at </a:t>
            </a:r>
            <a:r>
              <a:rPr lang="en-US" sz="1800" b="0" i="0" dirty="0">
                <a:solidFill>
                  <a:srgbClr val="002E51"/>
                </a:solidFill>
                <a:effectLst/>
              </a:rPr>
              <a:t>≥ </a:t>
            </a:r>
            <a:r>
              <a:rPr lang="en-US" sz="1800" dirty="0">
                <a:solidFill>
                  <a:srgbClr val="002E51"/>
                </a:solidFill>
              </a:rPr>
              <a:t>1 IV iron infusion</a:t>
            </a:r>
          </a:p>
          <a:p>
            <a:pPr marL="800100" lvl="1" indent="-342900" algn="l">
              <a:buFont typeface="Arial" panose="020B0604020202020204" pitchFamily="34" charset="0"/>
              <a:buChar char="•"/>
            </a:pPr>
            <a:r>
              <a:rPr lang="en-US" sz="1600" dirty="0">
                <a:solidFill>
                  <a:srgbClr val="002E51"/>
                </a:solidFill>
              </a:rPr>
              <a:t>Iron sucrose (IS), low molecular weight iron dextran (LMWID), or ferric </a:t>
            </a:r>
            <a:r>
              <a:rPr lang="en-US" sz="1600" dirty="0" err="1">
                <a:solidFill>
                  <a:srgbClr val="002E51"/>
                </a:solidFill>
              </a:rPr>
              <a:t>carboxymaltose</a:t>
            </a:r>
            <a:r>
              <a:rPr lang="en-US" sz="1600" dirty="0">
                <a:solidFill>
                  <a:srgbClr val="002E51"/>
                </a:solidFill>
              </a:rPr>
              <a:t> (FCM)</a:t>
            </a:r>
          </a:p>
          <a:p>
            <a:pPr marL="342900" indent="-342900" algn="l">
              <a:buFont typeface="Arial" panose="020B0604020202020204" pitchFamily="34" charset="0"/>
              <a:buChar char="•"/>
            </a:pPr>
            <a:r>
              <a:rPr lang="en-US" sz="1800" dirty="0">
                <a:solidFill>
                  <a:srgbClr val="002E51"/>
                </a:solidFill>
              </a:rPr>
              <a:t>1</a:t>
            </a:r>
            <a:r>
              <a:rPr lang="en-US" sz="1800" baseline="30000" dirty="0">
                <a:solidFill>
                  <a:srgbClr val="002E51"/>
                </a:solidFill>
              </a:rPr>
              <a:t>0</a:t>
            </a:r>
            <a:r>
              <a:rPr lang="en-US" sz="1800" dirty="0">
                <a:solidFill>
                  <a:srgbClr val="002E51"/>
                </a:solidFill>
              </a:rPr>
              <a:t> outcome: Maternal and neonatal outcomes, stratified by severity of IDA</a:t>
            </a:r>
          </a:p>
          <a:p>
            <a:pPr marL="342900" indent="-342900" algn="l">
              <a:buFont typeface="Arial" panose="020B0604020202020204" pitchFamily="34" charset="0"/>
              <a:buChar char="•"/>
            </a:pPr>
            <a:r>
              <a:rPr lang="en-US" sz="1800" dirty="0">
                <a:solidFill>
                  <a:srgbClr val="002E51"/>
                </a:solidFill>
              </a:rPr>
              <a:t>Secondary outcomes: i</a:t>
            </a:r>
            <a:r>
              <a:rPr lang="en-US" sz="1800" b="0" i="0" dirty="0">
                <a:solidFill>
                  <a:srgbClr val="002E51"/>
                </a:solidFill>
                <a:effectLst/>
              </a:rPr>
              <a:t>ncidence of pregnancy morbidity by anemia severity, type of IV iron preparation used, and total iron dose received</a:t>
            </a:r>
            <a:endParaRPr lang="en-US" sz="1800" dirty="0">
              <a:solidFill>
                <a:srgbClr val="002E51"/>
              </a:solidFill>
            </a:endParaRPr>
          </a:p>
          <a:p>
            <a:pPr marL="342900" indent="-342900" algn="l">
              <a:buFont typeface="Arial" panose="020B0604020202020204" pitchFamily="34" charset="0"/>
              <a:buChar char="•"/>
            </a:pPr>
            <a:endParaRPr lang="en-US" sz="1600" dirty="0">
              <a:solidFill>
                <a:srgbClr val="002E51"/>
              </a:solidFill>
            </a:endParaRPr>
          </a:p>
          <a:p>
            <a:pPr marL="342900" indent="-342900" algn="l">
              <a:buFont typeface="Arial" panose="020B0604020202020204" pitchFamily="34" charset="0"/>
              <a:buChar char="•"/>
            </a:pPr>
            <a:endParaRPr lang="en-US" dirty="0">
              <a:solidFill>
                <a:srgbClr val="002E51"/>
              </a:solidFill>
            </a:endParaRPr>
          </a:p>
          <a:p>
            <a:pPr marL="342900" indent="-342900" algn="l">
              <a:buFont typeface="Arial" panose="020B0604020202020204" pitchFamily="34" charset="0"/>
              <a:buChar char="•"/>
            </a:pPr>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sz="2400" dirty="0">
                <a:solidFill>
                  <a:srgbClr val="002E51"/>
                </a:solidFill>
              </a:rPr>
              <a:t>Study: “Correction of Anemia with Intravenous Iron Mitigates Adverse Maternal Outcomes in Pregnancy”</a:t>
            </a:r>
            <a:br>
              <a:rPr lang="en-US" sz="2400" dirty="0">
                <a:solidFill>
                  <a:srgbClr val="002E51"/>
                </a:solidFill>
              </a:rPr>
            </a:br>
            <a:endParaRPr lang="en-US" sz="2400" b="1" dirty="0"/>
          </a:p>
        </p:txBody>
      </p:sp>
      <p:sp>
        <p:nvSpPr>
          <p:cNvPr id="3" name="TextBox 2">
            <a:extLst>
              <a:ext uri="{FF2B5EF4-FFF2-40B4-BE49-F238E27FC236}">
                <a16:creationId xmlns:a16="http://schemas.microsoft.com/office/drawing/2014/main" id="{6CB7E41D-E60E-E3B9-5CDE-9CF9A9950192}"/>
              </a:ext>
            </a:extLst>
          </p:cNvPr>
          <p:cNvSpPr txBox="1"/>
          <p:nvPr/>
        </p:nvSpPr>
        <p:spPr>
          <a:xfrm>
            <a:off x="0" y="3788228"/>
            <a:ext cx="7977673" cy="400110"/>
          </a:xfrm>
          <a:prstGeom prst="rect">
            <a:avLst/>
          </a:prstGeom>
          <a:noFill/>
        </p:spPr>
        <p:txBody>
          <a:bodyPr wrap="square" rtlCol="0">
            <a:spAutoFit/>
          </a:bodyPr>
          <a:lstStyle/>
          <a:p>
            <a:r>
              <a:rPr lang="en-US" sz="1000" b="0" i="0" dirty="0">
                <a:solidFill>
                  <a:srgbClr val="1A1A1A"/>
                </a:solidFill>
                <a:effectLst/>
                <a:latin typeface="acumin-pro"/>
              </a:rPr>
              <a:t>Ashley E Benson et. al.; Correction of Anemia with Intravenous Iron Mitigates Adverse Maternal Outcomes in Pregnancy. </a:t>
            </a:r>
            <a:r>
              <a:rPr lang="en-US" sz="1000" b="0" i="1" dirty="0">
                <a:solidFill>
                  <a:srgbClr val="1A1A1A"/>
                </a:solidFill>
                <a:effectLst/>
                <a:latin typeface="acumin-pro"/>
              </a:rPr>
              <a:t>Blood</a:t>
            </a:r>
            <a:r>
              <a:rPr lang="en-US" sz="1000" b="0" i="0" dirty="0">
                <a:solidFill>
                  <a:srgbClr val="1A1A1A"/>
                </a:solidFill>
                <a:effectLst/>
                <a:latin typeface="acumin-pro"/>
              </a:rPr>
              <a:t> 2023; 142 (Supplement 1): 3747. </a:t>
            </a:r>
            <a:r>
              <a:rPr lang="en-US" sz="1000" b="0" i="0" dirty="0" err="1">
                <a:solidFill>
                  <a:srgbClr val="1A1A1A"/>
                </a:solidFill>
                <a:effectLst/>
                <a:latin typeface="acumin-pro"/>
              </a:rPr>
              <a:t>doi</a:t>
            </a:r>
            <a:r>
              <a:rPr lang="en-US" sz="1000" b="0" i="0" dirty="0">
                <a:solidFill>
                  <a:srgbClr val="1A1A1A"/>
                </a:solidFill>
                <a:effectLst/>
                <a:latin typeface="acumin-pro"/>
              </a:rPr>
              <a:t>: </a:t>
            </a:r>
            <a:r>
              <a:rPr lang="en-US" sz="1000" b="0" i="0" u="none" strike="noStrike" dirty="0">
                <a:solidFill>
                  <a:srgbClr val="B7000F"/>
                </a:solidFill>
                <a:effectLst/>
                <a:latin typeface="acumin-pro"/>
                <a:hlinkClick r:id="rId3"/>
              </a:rPr>
              <a:t>https://doi.org/10.1182/blood-2023-178359</a:t>
            </a:r>
            <a:endParaRPr lang="en-US" sz="1000" dirty="0"/>
          </a:p>
        </p:txBody>
      </p:sp>
    </p:spTree>
    <p:extLst>
      <p:ext uri="{BB962C8B-B14F-4D97-AF65-F5344CB8AC3E}">
        <p14:creationId xmlns:p14="http://schemas.microsoft.com/office/powerpoint/2010/main" val="54649084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table with numbers and symbols&#10;&#10;Description automatically generated">
            <a:extLst>
              <a:ext uri="{FF2B5EF4-FFF2-40B4-BE49-F238E27FC236}">
                <a16:creationId xmlns:a16="http://schemas.microsoft.com/office/drawing/2014/main" id="{347D38ED-A875-0F87-1C55-8841B8EEE2EF}"/>
              </a:ext>
            </a:extLst>
          </p:cNvPr>
          <p:cNvPicPr>
            <a:picLocks noGrp="1" noChangeAspect="1"/>
          </p:cNvPicPr>
          <p:nvPr>
            <p:ph sz="half" idx="1"/>
          </p:nvPr>
        </p:nvPicPr>
        <p:blipFill>
          <a:blip r:embed="rId3"/>
          <a:stretch>
            <a:fillRect/>
          </a:stretch>
        </p:blipFill>
        <p:spPr>
          <a:xfrm>
            <a:off x="359229" y="1285719"/>
            <a:ext cx="4136571" cy="2410347"/>
          </a:xfrm>
        </p:spPr>
      </p:pic>
      <p:sp>
        <p:nvSpPr>
          <p:cNvPr id="5" name="Content Placeholder 4">
            <a:extLst>
              <a:ext uri="{FF2B5EF4-FFF2-40B4-BE49-F238E27FC236}">
                <a16:creationId xmlns:a16="http://schemas.microsoft.com/office/drawing/2014/main" id="{E84A6EDB-F745-ECBA-F6F3-E0C73CB58EF1}"/>
              </a:ext>
            </a:extLst>
          </p:cNvPr>
          <p:cNvSpPr>
            <a:spLocks noGrp="1"/>
          </p:cNvSpPr>
          <p:nvPr>
            <p:ph sz="half" idx="2"/>
          </p:nvPr>
        </p:nvSpPr>
        <p:spPr>
          <a:xfrm>
            <a:off x="4648202" y="1285719"/>
            <a:ext cx="3809998" cy="2768120"/>
          </a:xfrm>
        </p:spPr>
        <p:txBody>
          <a:bodyPr>
            <a:normAutofit fontScale="77500" lnSpcReduction="20000"/>
          </a:bodyPr>
          <a:lstStyle/>
          <a:p>
            <a:r>
              <a:rPr lang="en-US" sz="2300" dirty="0"/>
              <a:t>Most patients received LMWID (80.9%)</a:t>
            </a:r>
          </a:p>
          <a:p>
            <a:r>
              <a:rPr lang="en-US" sz="2300" dirty="0">
                <a:solidFill>
                  <a:srgbClr val="002E51"/>
                </a:solidFill>
              </a:rPr>
              <a:t>IV iron well tolerated; ~1% did not complete infusion due to reaction</a:t>
            </a:r>
          </a:p>
          <a:p>
            <a:r>
              <a:rPr lang="en-US" sz="2300" dirty="0"/>
              <a:t>More maternal composite morbidity in those who were anemic vs those who were not anemic</a:t>
            </a:r>
          </a:p>
          <a:p>
            <a:r>
              <a:rPr lang="en-US" sz="2300" dirty="0"/>
              <a:t>Neonatal composite morbidity did not differ by anemia status</a:t>
            </a:r>
          </a:p>
          <a:p>
            <a:endParaRPr lang="en-US" dirty="0">
              <a:solidFill>
                <a:srgbClr val="002E51"/>
              </a:solidFill>
            </a:endParaRPr>
          </a:p>
          <a:p>
            <a:endParaRPr lang="en-US" dirty="0"/>
          </a:p>
        </p:txBody>
      </p:sp>
      <p:sp>
        <p:nvSpPr>
          <p:cNvPr id="3" name="Title 2">
            <a:extLst>
              <a:ext uri="{FF2B5EF4-FFF2-40B4-BE49-F238E27FC236}">
                <a16:creationId xmlns:a16="http://schemas.microsoft.com/office/drawing/2014/main" id="{9E387E55-94E7-1414-A659-6E5B10D6FE64}"/>
              </a:ext>
            </a:extLst>
          </p:cNvPr>
          <p:cNvSpPr>
            <a:spLocks noGrp="1"/>
          </p:cNvSpPr>
          <p:nvPr>
            <p:ph type="title"/>
          </p:nvPr>
        </p:nvSpPr>
        <p:spPr/>
        <p:txBody>
          <a:bodyPr>
            <a:noAutofit/>
          </a:bodyPr>
          <a:lstStyle/>
          <a:p>
            <a:r>
              <a:rPr lang="en-US" sz="2000" b="1" dirty="0">
                <a:solidFill>
                  <a:srgbClr val="002E51"/>
                </a:solidFill>
              </a:rPr>
              <a:t>Study: “Correction of Anemia with Intravenous Iron Mitigates Adverse Maternal Outcomes in Pregnancy”</a:t>
            </a:r>
            <a:br>
              <a:rPr lang="en-US" sz="2000" b="1" dirty="0">
                <a:solidFill>
                  <a:srgbClr val="002E51"/>
                </a:solidFill>
              </a:rPr>
            </a:br>
            <a:endParaRPr lang="en-US" sz="2000" b="1" dirty="0"/>
          </a:p>
        </p:txBody>
      </p:sp>
    </p:spTree>
    <p:extLst>
      <p:ext uri="{BB962C8B-B14F-4D97-AF65-F5344CB8AC3E}">
        <p14:creationId xmlns:p14="http://schemas.microsoft.com/office/powerpoint/2010/main" val="306794983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sz="half" idx="1"/>
          </p:nvPr>
        </p:nvSpPr>
        <p:spPr>
          <a:xfrm>
            <a:off x="598714" y="1117599"/>
            <a:ext cx="3897086" cy="2823029"/>
          </a:xfrm>
        </p:spPr>
        <p:txBody>
          <a:bodyPr>
            <a:normAutofit fontScale="40000" lnSpcReduction="20000"/>
          </a:bodyPr>
          <a:lstStyle/>
          <a:p>
            <a:pPr marL="0" indent="0" algn="l">
              <a:buNone/>
            </a:pPr>
            <a:endParaRPr lang="en-US" sz="3300" dirty="0">
              <a:solidFill>
                <a:srgbClr val="002E51"/>
              </a:solidFill>
            </a:endParaRPr>
          </a:p>
          <a:p>
            <a:pPr marL="342900" indent="-342900" algn="l">
              <a:buFont typeface="Arial" panose="020B0604020202020204" pitchFamily="34" charset="0"/>
              <a:buChar char="•"/>
            </a:pPr>
            <a:r>
              <a:rPr lang="en-US" sz="4000" dirty="0">
                <a:solidFill>
                  <a:srgbClr val="002E51"/>
                </a:solidFill>
              </a:rPr>
              <a:t>Anemia is associated with higher rates of maternal composite morbidity, regardless of severity</a:t>
            </a:r>
          </a:p>
          <a:p>
            <a:pPr marL="342900" indent="-342900" algn="l">
              <a:buFont typeface="Arial" panose="020B0604020202020204" pitchFamily="34" charset="0"/>
              <a:buChar char="•"/>
            </a:pPr>
            <a:r>
              <a:rPr lang="en-US" sz="4000" dirty="0">
                <a:solidFill>
                  <a:srgbClr val="002E51"/>
                </a:solidFill>
              </a:rPr>
              <a:t>Anemia on admission was less likely in those who received LMWID vs. IS</a:t>
            </a:r>
          </a:p>
          <a:p>
            <a:pPr marL="342900" indent="-342900" algn="l">
              <a:buFont typeface="Arial" panose="020B0604020202020204" pitchFamily="34" charset="0"/>
              <a:buChar char="•"/>
            </a:pPr>
            <a:r>
              <a:rPr lang="en-US" sz="4000" dirty="0">
                <a:solidFill>
                  <a:srgbClr val="002E51"/>
                </a:solidFill>
              </a:rPr>
              <a:t>Total iron dose received was lower in those who received IS</a:t>
            </a:r>
          </a:p>
          <a:p>
            <a:pPr marL="342900" indent="-342900" algn="l">
              <a:buFont typeface="Arial" panose="020B0604020202020204" pitchFamily="34" charset="0"/>
              <a:buChar char="•"/>
            </a:pPr>
            <a:r>
              <a:rPr lang="en-US" sz="4000" dirty="0">
                <a:solidFill>
                  <a:srgbClr val="002E51"/>
                </a:solidFill>
              </a:rPr>
              <a:t>IV iron therapy was safe and effective and decreased incidence of anemia on admission to L&amp;D</a:t>
            </a:r>
          </a:p>
        </p:txBody>
      </p:sp>
      <p:sp>
        <p:nvSpPr>
          <p:cNvPr id="4" name="Title 3"/>
          <p:cNvSpPr>
            <a:spLocks noGrp="1"/>
          </p:cNvSpPr>
          <p:nvPr>
            <p:ph type="title"/>
          </p:nvPr>
        </p:nvSpPr>
        <p:spPr/>
        <p:txBody>
          <a:bodyPr>
            <a:noAutofit/>
          </a:bodyPr>
          <a:lstStyle/>
          <a:p>
            <a:r>
              <a:rPr lang="en-US" sz="2000" b="1" dirty="0">
                <a:solidFill>
                  <a:srgbClr val="002E51"/>
                </a:solidFill>
              </a:rPr>
              <a:t>“Correction of Anemia with Intravenous Iron Mitigates Adverse Maternal Outcomes in Pregnancy”</a:t>
            </a:r>
            <a:br>
              <a:rPr lang="en-US" sz="2000" b="1" dirty="0">
                <a:solidFill>
                  <a:srgbClr val="002E51"/>
                </a:solidFill>
              </a:rPr>
            </a:br>
            <a:endParaRPr lang="en-US" sz="2000" b="1" dirty="0"/>
          </a:p>
        </p:txBody>
      </p:sp>
      <p:sp>
        <p:nvSpPr>
          <p:cNvPr id="5" name="TextBox 4">
            <a:extLst>
              <a:ext uri="{FF2B5EF4-FFF2-40B4-BE49-F238E27FC236}">
                <a16:creationId xmlns:a16="http://schemas.microsoft.com/office/drawing/2014/main" id="{256FA24B-A4A2-16CB-4900-D94C97C9BD3F}"/>
              </a:ext>
            </a:extLst>
          </p:cNvPr>
          <p:cNvSpPr txBox="1"/>
          <p:nvPr/>
        </p:nvSpPr>
        <p:spPr>
          <a:xfrm>
            <a:off x="1719942" y="3881323"/>
            <a:ext cx="5417975"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0" cap="none" spc="0" normalizeH="0" baseline="0" noProof="0" dirty="0">
                <a:ln>
                  <a:noFill/>
                </a:ln>
                <a:solidFill>
                  <a:srgbClr val="1A1A1A"/>
                </a:solidFill>
                <a:effectLst/>
                <a:uLnTx/>
                <a:uFillTx/>
                <a:latin typeface="acumin-pro"/>
                <a:ea typeface="ＭＳ Ｐゴシック"/>
              </a:rPr>
              <a:t>Ashley E Benson et. al.; Correction of Anemia with Intravenous Iron Mitigates Adverse Maternal Outcomes in Pregnancy. </a:t>
            </a:r>
            <a:r>
              <a:rPr kumimoji="0" lang="en-US" sz="800" b="0" i="1" u="none" strike="noStrike" kern="0" cap="none" spc="0" normalizeH="0" baseline="0" noProof="0" dirty="0">
                <a:ln>
                  <a:noFill/>
                </a:ln>
                <a:solidFill>
                  <a:srgbClr val="1A1A1A"/>
                </a:solidFill>
                <a:effectLst/>
                <a:uLnTx/>
                <a:uFillTx/>
                <a:latin typeface="acumin-pro"/>
                <a:ea typeface="ＭＳ Ｐゴシック"/>
              </a:rPr>
              <a:t>Blood</a:t>
            </a:r>
            <a:r>
              <a:rPr kumimoji="0" lang="en-US" sz="800" b="0" i="0" u="none" strike="noStrike" kern="0" cap="none" spc="0" normalizeH="0" baseline="0" noProof="0" dirty="0">
                <a:ln>
                  <a:noFill/>
                </a:ln>
                <a:solidFill>
                  <a:srgbClr val="1A1A1A"/>
                </a:solidFill>
                <a:effectLst/>
                <a:uLnTx/>
                <a:uFillTx/>
                <a:latin typeface="acumin-pro"/>
                <a:ea typeface="ＭＳ Ｐゴシック"/>
              </a:rPr>
              <a:t> 2023; 142 (Supplement 1): 3747. </a:t>
            </a:r>
            <a:r>
              <a:rPr kumimoji="0" lang="en-US" sz="800" b="0" i="0" u="none" strike="noStrike" kern="0" cap="none" spc="0" normalizeH="0" baseline="0" noProof="0" dirty="0" err="1">
                <a:ln>
                  <a:noFill/>
                </a:ln>
                <a:solidFill>
                  <a:srgbClr val="1A1A1A"/>
                </a:solidFill>
                <a:effectLst/>
                <a:uLnTx/>
                <a:uFillTx/>
                <a:latin typeface="acumin-pro"/>
                <a:ea typeface="ＭＳ Ｐゴシック"/>
              </a:rPr>
              <a:t>doi</a:t>
            </a:r>
            <a:r>
              <a:rPr kumimoji="0" lang="en-US" sz="800" b="0" i="0" u="none" strike="noStrike" kern="0" cap="none" spc="0" normalizeH="0" baseline="0" noProof="0" dirty="0">
                <a:ln>
                  <a:noFill/>
                </a:ln>
                <a:solidFill>
                  <a:srgbClr val="1A1A1A"/>
                </a:solidFill>
                <a:effectLst/>
                <a:uLnTx/>
                <a:uFillTx/>
                <a:latin typeface="acumin-pro"/>
                <a:ea typeface="ＭＳ Ｐゴシック"/>
              </a:rPr>
              <a:t>: </a:t>
            </a:r>
            <a:r>
              <a:rPr kumimoji="0" lang="en-US" sz="800" b="0" i="0" u="none" strike="noStrike" kern="0" cap="none" spc="0" normalizeH="0" baseline="0" noProof="0" dirty="0">
                <a:ln>
                  <a:noFill/>
                </a:ln>
                <a:solidFill>
                  <a:srgbClr val="B7000F"/>
                </a:solidFill>
                <a:effectLst/>
                <a:uLnTx/>
                <a:uFillTx/>
                <a:latin typeface="acumin-pro"/>
                <a:ea typeface="ＭＳ Ｐゴシック"/>
                <a:hlinkClick r:id="rId3"/>
              </a:rPr>
              <a:t>https://doi.org/10.1182/blood-2023-178359</a:t>
            </a:r>
            <a:endParaRPr kumimoji="0" lang="en-US" sz="800" b="0" i="0" u="none" strike="noStrike" kern="0" cap="none" spc="0" normalizeH="0" baseline="0" noProof="0" dirty="0">
              <a:ln>
                <a:noFill/>
              </a:ln>
              <a:solidFill>
                <a:srgbClr val="000000"/>
              </a:solidFill>
              <a:effectLst/>
              <a:uLnTx/>
              <a:uFillTx/>
              <a:latin typeface="Arial"/>
              <a:ea typeface="ＭＳ Ｐゴシック"/>
            </a:endParaRPr>
          </a:p>
          <a:p>
            <a:endParaRPr lang="en-US" dirty="0"/>
          </a:p>
        </p:txBody>
      </p:sp>
      <p:pic>
        <p:nvPicPr>
          <p:cNvPr id="6" name="Content Placeholder 5" descr="A table with numbers and text&#10;&#10;Description automatically generated">
            <a:extLst>
              <a:ext uri="{FF2B5EF4-FFF2-40B4-BE49-F238E27FC236}">
                <a16:creationId xmlns:a16="http://schemas.microsoft.com/office/drawing/2014/main" id="{ACA5236B-3A8D-F6F5-71CC-D27E7F03F8F5}"/>
              </a:ext>
            </a:extLst>
          </p:cNvPr>
          <p:cNvPicPr>
            <a:picLocks noGrp="1" noChangeAspect="1"/>
          </p:cNvPicPr>
          <p:nvPr>
            <p:ph sz="half" idx="2"/>
          </p:nvPr>
        </p:nvPicPr>
        <p:blipFill rotWithShape="1">
          <a:blip r:embed="rId4"/>
          <a:srcRect l="1211"/>
          <a:stretch/>
        </p:blipFill>
        <p:spPr>
          <a:xfrm>
            <a:off x="4648200" y="1170848"/>
            <a:ext cx="3810000" cy="2234543"/>
          </a:xfrm>
          <a:prstGeom prst="rect">
            <a:avLst/>
          </a:prstGeom>
        </p:spPr>
      </p:pic>
    </p:spTree>
    <p:extLst>
      <p:ext uri="{BB962C8B-B14F-4D97-AF65-F5344CB8AC3E}">
        <p14:creationId xmlns:p14="http://schemas.microsoft.com/office/powerpoint/2010/main" val="348370537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040363" y="1116171"/>
            <a:ext cx="7063273" cy="2915920"/>
          </a:xfrm>
        </p:spPr>
        <p:txBody>
          <a:bodyPr>
            <a:normAutofit fontScale="77500" lnSpcReduction="20000"/>
          </a:bodyPr>
          <a:lstStyle/>
          <a:p>
            <a:pPr marL="342900" indent="-342900" algn="l">
              <a:buFont typeface="Arial" panose="020B0604020202020204" pitchFamily="34" charset="0"/>
              <a:buChar char="•"/>
            </a:pPr>
            <a:r>
              <a:rPr lang="en-US" dirty="0">
                <a:solidFill>
                  <a:srgbClr val="002E51"/>
                </a:solidFill>
              </a:rPr>
              <a:t>P</a:t>
            </a:r>
            <a:r>
              <a:rPr lang="en-US" b="0" i="0" dirty="0">
                <a:solidFill>
                  <a:srgbClr val="002E51"/>
                </a:solidFill>
                <a:effectLst/>
              </a:rPr>
              <a:t>revalence of 1 in 1000-10,000 pregnancies</a:t>
            </a:r>
          </a:p>
          <a:p>
            <a:pPr marL="342900" indent="-342900" algn="l">
              <a:buFont typeface="Arial" panose="020B0604020202020204" pitchFamily="34" charset="0"/>
              <a:buChar char="•"/>
            </a:pPr>
            <a:r>
              <a:rPr lang="en-US" b="0" i="0" dirty="0">
                <a:solidFill>
                  <a:srgbClr val="002E51"/>
                </a:solidFill>
                <a:effectLst/>
              </a:rPr>
              <a:t>3% of all causes of thrombocytopenia in pregnancy</a:t>
            </a:r>
            <a:endParaRPr lang="en-US" dirty="0">
              <a:solidFill>
                <a:srgbClr val="002E51"/>
              </a:solidFill>
            </a:endParaRPr>
          </a:p>
          <a:p>
            <a:pPr marL="342900" indent="-342900" algn="l">
              <a:buFont typeface="Arial" panose="020B0604020202020204" pitchFamily="34" charset="0"/>
              <a:buChar char="•"/>
            </a:pPr>
            <a:r>
              <a:rPr lang="en-US" dirty="0">
                <a:solidFill>
                  <a:srgbClr val="002E51"/>
                </a:solidFill>
              </a:rPr>
              <a:t>1st </a:t>
            </a:r>
            <a:r>
              <a:rPr lang="en-US" b="0" i="0" dirty="0">
                <a:solidFill>
                  <a:srgbClr val="002E51"/>
                </a:solidFill>
                <a:effectLst/>
              </a:rPr>
              <a:t>line treatment options in pregnant ITP patients includes corticosteroids and intravenous immunoglobulin (IVIG)</a:t>
            </a:r>
          </a:p>
          <a:p>
            <a:pPr marL="342900" indent="-342900" algn="l">
              <a:buFont typeface="Arial" panose="020B0604020202020204" pitchFamily="34" charset="0"/>
              <a:buChar char="•"/>
            </a:pPr>
            <a:r>
              <a:rPr lang="en-US" dirty="0">
                <a:solidFill>
                  <a:srgbClr val="002E51"/>
                </a:solidFill>
              </a:rPr>
              <a:t>P</a:t>
            </a:r>
            <a:r>
              <a:rPr lang="en-US" b="0" i="0" dirty="0">
                <a:solidFill>
                  <a:srgbClr val="002E51"/>
                </a:solidFill>
                <a:effectLst/>
              </a:rPr>
              <a:t>revious studies reported that the response rate of pregnant ITP patients to corticosteroids was less than 40% and to IVIG was 38-56%</a:t>
            </a:r>
          </a:p>
          <a:p>
            <a:pPr marL="342900" indent="-342900" algn="l">
              <a:buFont typeface="Arial" panose="020B0604020202020204" pitchFamily="34" charset="0"/>
              <a:buChar char="•"/>
            </a:pPr>
            <a:r>
              <a:rPr lang="en-US" dirty="0">
                <a:solidFill>
                  <a:srgbClr val="002E51"/>
                </a:solidFill>
              </a:rPr>
              <a:t>L</a:t>
            </a:r>
            <a:r>
              <a:rPr lang="en-US" b="0" i="0" dirty="0">
                <a:solidFill>
                  <a:srgbClr val="002E51"/>
                </a:solidFill>
                <a:effectLst/>
              </a:rPr>
              <a:t>ower response compared nonpregnant ITP patients.</a:t>
            </a:r>
          </a:p>
          <a:p>
            <a:pPr marL="342900" indent="-342900" algn="l">
              <a:buFont typeface="Arial" panose="020B0604020202020204" pitchFamily="34" charset="0"/>
              <a:buChar char="•"/>
            </a:pPr>
            <a:r>
              <a:rPr lang="en-US" dirty="0">
                <a:solidFill>
                  <a:srgbClr val="002E51"/>
                </a:solidFill>
              </a:rPr>
              <a:t>S</a:t>
            </a:r>
            <a:r>
              <a:rPr lang="en-US" b="0" i="0" dirty="0">
                <a:solidFill>
                  <a:srgbClr val="002E51"/>
                </a:solidFill>
                <a:effectLst/>
              </a:rPr>
              <a:t>econd-line treatment options are extremely limited in pregnancy</a:t>
            </a:r>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ITP in Pregnancy</a:t>
            </a:r>
          </a:p>
        </p:txBody>
      </p:sp>
    </p:spTree>
    <p:extLst>
      <p:ext uri="{BB962C8B-B14F-4D97-AF65-F5344CB8AC3E}">
        <p14:creationId xmlns:p14="http://schemas.microsoft.com/office/powerpoint/2010/main" val="2278986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5800" y="822961"/>
            <a:ext cx="7594042" cy="3230879"/>
          </a:xfrm>
        </p:spPr>
        <p:txBody>
          <a:bodyPr/>
          <a:lstStyle/>
          <a:p>
            <a:r>
              <a:rPr lang="en-US" sz="1800" dirty="0">
                <a:solidFill>
                  <a:srgbClr val="002E51"/>
                </a:solidFill>
              </a:rPr>
              <a:t>P3 randomized, open-label, multicenter study of patients with MF previously treated with JAK inhibitor therapy</a:t>
            </a:r>
          </a:p>
          <a:p>
            <a:r>
              <a:rPr lang="en-US" sz="1800" dirty="0">
                <a:solidFill>
                  <a:srgbClr val="002E51"/>
                </a:solidFill>
              </a:rPr>
              <a:t>Included patients with suboptimal response or toxicity to </a:t>
            </a:r>
            <a:r>
              <a:rPr lang="en-US" sz="1800" dirty="0" err="1">
                <a:solidFill>
                  <a:srgbClr val="002E51"/>
                </a:solidFill>
              </a:rPr>
              <a:t>ruxolitinib</a:t>
            </a:r>
            <a:r>
              <a:rPr lang="en-US" sz="1800" dirty="0">
                <a:solidFill>
                  <a:srgbClr val="002E51"/>
                </a:solidFill>
              </a:rPr>
              <a:t> </a:t>
            </a:r>
          </a:p>
          <a:p>
            <a:r>
              <a:rPr lang="en-US" sz="1800" dirty="0">
                <a:solidFill>
                  <a:srgbClr val="002E51"/>
                </a:solidFill>
              </a:rPr>
              <a:t>Patients had to have palpable splenomegaly, with transfusion dependence (</a:t>
            </a:r>
            <a:r>
              <a:rPr lang="en-US" sz="1800" dirty="0" err="1">
                <a:solidFill>
                  <a:srgbClr val="002E51"/>
                </a:solidFill>
              </a:rPr>
              <a:t>pRBC</a:t>
            </a:r>
            <a:r>
              <a:rPr lang="en-US" sz="1800" dirty="0">
                <a:solidFill>
                  <a:srgbClr val="002E51"/>
                </a:solidFill>
              </a:rPr>
              <a:t>) on </a:t>
            </a:r>
            <a:r>
              <a:rPr lang="en-US" sz="1800" dirty="0" err="1">
                <a:solidFill>
                  <a:srgbClr val="002E51"/>
                </a:solidFill>
              </a:rPr>
              <a:t>rux</a:t>
            </a:r>
            <a:r>
              <a:rPr lang="en-US" sz="1800" dirty="0">
                <a:solidFill>
                  <a:srgbClr val="002E51"/>
                </a:solidFill>
              </a:rPr>
              <a:t>, or required </a:t>
            </a:r>
            <a:r>
              <a:rPr lang="en-US" sz="1800" dirty="0" err="1">
                <a:solidFill>
                  <a:srgbClr val="002E51"/>
                </a:solidFill>
              </a:rPr>
              <a:t>rux</a:t>
            </a:r>
            <a:r>
              <a:rPr lang="en-US" sz="1800" dirty="0">
                <a:solidFill>
                  <a:srgbClr val="002E51"/>
                </a:solidFill>
              </a:rPr>
              <a:t> dose reduction for </a:t>
            </a:r>
            <a:r>
              <a:rPr lang="en-US" sz="1800" dirty="0" err="1">
                <a:solidFill>
                  <a:srgbClr val="002E51"/>
                </a:solidFill>
              </a:rPr>
              <a:t>cytopenias</a:t>
            </a:r>
            <a:r>
              <a:rPr lang="en-US" sz="1800" dirty="0">
                <a:solidFill>
                  <a:srgbClr val="002E51"/>
                </a:solidFill>
              </a:rPr>
              <a:t> </a:t>
            </a:r>
          </a:p>
          <a:p>
            <a:r>
              <a:rPr lang="en-US" sz="1800" dirty="0">
                <a:solidFill>
                  <a:srgbClr val="002E51"/>
                </a:solidFill>
              </a:rPr>
              <a:t>DIPSS Int-1, Int-2, or High </a:t>
            </a:r>
          </a:p>
          <a:p>
            <a:r>
              <a:rPr lang="en-US" sz="1800" dirty="0">
                <a:solidFill>
                  <a:srgbClr val="002E51"/>
                </a:solidFill>
              </a:rPr>
              <a:t>2:1 randomization to </a:t>
            </a:r>
            <a:r>
              <a:rPr lang="en-US" sz="1800" dirty="0" err="1">
                <a:solidFill>
                  <a:srgbClr val="002E51"/>
                </a:solidFill>
              </a:rPr>
              <a:t>momelotinib</a:t>
            </a:r>
            <a:r>
              <a:rPr lang="en-US" sz="1800" dirty="0">
                <a:solidFill>
                  <a:srgbClr val="002E51"/>
                </a:solidFill>
              </a:rPr>
              <a:t> 200mg </a:t>
            </a:r>
            <a:r>
              <a:rPr lang="en-US" sz="1800" dirty="0" err="1">
                <a:solidFill>
                  <a:srgbClr val="002E51"/>
                </a:solidFill>
              </a:rPr>
              <a:t>qD</a:t>
            </a:r>
            <a:r>
              <a:rPr lang="en-US" sz="1800" dirty="0">
                <a:solidFill>
                  <a:srgbClr val="002E51"/>
                </a:solidFill>
              </a:rPr>
              <a:t> plus placebo vs BAT (~90% receiving </a:t>
            </a:r>
            <a:r>
              <a:rPr lang="en-US" sz="1800" dirty="0" err="1">
                <a:solidFill>
                  <a:srgbClr val="002E51"/>
                </a:solidFill>
              </a:rPr>
              <a:t>ruxolitinib</a:t>
            </a:r>
            <a:r>
              <a:rPr lang="en-US" sz="1800" dirty="0">
                <a:solidFill>
                  <a:srgbClr val="002E51"/>
                </a:solidFill>
              </a:rPr>
              <a:t>)</a:t>
            </a:r>
          </a:p>
          <a:p>
            <a:r>
              <a:rPr lang="en-US" sz="1800" dirty="0">
                <a:solidFill>
                  <a:srgbClr val="002E51"/>
                </a:solidFill>
              </a:rPr>
              <a:t>After 24 weeks, crossover permitted from BAT </a:t>
            </a:r>
          </a:p>
          <a:p>
            <a:r>
              <a:rPr lang="en-US" sz="1800" dirty="0">
                <a:solidFill>
                  <a:srgbClr val="002E51"/>
                </a:solidFill>
              </a:rPr>
              <a:t>Primary endpoint: TSS50 at 24 weeks</a:t>
            </a:r>
          </a:p>
          <a:p>
            <a:pPr marL="0" indent="0">
              <a:buNone/>
            </a:pPr>
            <a:r>
              <a:rPr lang="en-US" sz="1800" dirty="0">
                <a:solidFill>
                  <a:srgbClr val="002E51"/>
                </a:solidFill>
              </a:rPr>
              <a:t> </a:t>
            </a:r>
          </a:p>
        </p:txBody>
      </p:sp>
      <p:sp>
        <p:nvSpPr>
          <p:cNvPr id="4" name="Title 3"/>
          <p:cNvSpPr>
            <a:spLocks noGrp="1"/>
          </p:cNvSpPr>
          <p:nvPr>
            <p:ph type="title"/>
          </p:nvPr>
        </p:nvSpPr>
        <p:spPr/>
        <p:txBody>
          <a:bodyPr/>
          <a:lstStyle/>
          <a:p>
            <a:r>
              <a:rPr lang="en-US" b="1" dirty="0">
                <a:solidFill>
                  <a:srgbClr val="002E51"/>
                </a:solidFill>
              </a:rPr>
              <a:t>SIMPLIFY-2</a:t>
            </a:r>
          </a:p>
        </p:txBody>
      </p:sp>
      <p:sp>
        <p:nvSpPr>
          <p:cNvPr id="3" name="TextBox 2">
            <a:extLst>
              <a:ext uri="{FF2B5EF4-FFF2-40B4-BE49-F238E27FC236}">
                <a16:creationId xmlns:a16="http://schemas.microsoft.com/office/drawing/2014/main" id="{272D40D5-5978-0D42-903E-9873913F3386}"/>
              </a:ext>
            </a:extLst>
          </p:cNvPr>
          <p:cNvSpPr txBox="1"/>
          <p:nvPr/>
        </p:nvSpPr>
        <p:spPr>
          <a:xfrm>
            <a:off x="6816437" y="4053840"/>
            <a:ext cx="1837112" cy="215444"/>
          </a:xfrm>
          <a:prstGeom prst="rect">
            <a:avLst/>
          </a:prstGeom>
          <a:noFill/>
        </p:spPr>
        <p:txBody>
          <a:bodyPr wrap="square" rtlCol="0">
            <a:spAutoFit/>
          </a:bodyPr>
          <a:lstStyle/>
          <a:p>
            <a:r>
              <a:rPr lang="en-US" sz="800" dirty="0"/>
              <a:t>Harrison et al, Lancet 2018</a:t>
            </a:r>
          </a:p>
        </p:txBody>
      </p:sp>
    </p:spTree>
    <p:extLst>
      <p:ext uri="{BB962C8B-B14F-4D97-AF65-F5344CB8AC3E}">
        <p14:creationId xmlns:p14="http://schemas.microsoft.com/office/powerpoint/2010/main" val="160100840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465035"/>
            <a:ext cx="6400800" cy="2638489"/>
          </a:xfrm>
        </p:spPr>
        <p:txBody>
          <a:bodyPr/>
          <a:lstStyle/>
          <a:p>
            <a:pPr marL="342900" indent="-342900" algn="l">
              <a:buFont typeface="Arial" panose="020B0604020202020204" pitchFamily="34" charset="0"/>
              <a:buChar char="•"/>
            </a:pPr>
            <a:r>
              <a:rPr lang="en-US" sz="1800" dirty="0">
                <a:solidFill>
                  <a:srgbClr val="002E51"/>
                </a:solidFill>
              </a:rPr>
              <a:t>Prospective multicentric study in France to evaluate the outcome of patients with ITP diagnosed during pregnancy (de novo)</a:t>
            </a:r>
          </a:p>
          <a:p>
            <a:pPr marL="342900" indent="-342900" algn="l">
              <a:buFont typeface="Arial" panose="020B0604020202020204" pitchFamily="34" charset="0"/>
              <a:buChar char="•"/>
            </a:pPr>
            <a:r>
              <a:rPr lang="en-US" sz="1800" dirty="0">
                <a:solidFill>
                  <a:srgbClr val="002E51"/>
                </a:solidFill>
              </a:rPr>
              <a:t>Determine incidence of neonatal ITP (NITP)</a:t>
            </a:r>
          </a:p>
          <a:p>
            <a:pPr marL="342900" indent="-342900" algn="l">
              <a:buFont typeface="Arial" panose="020B0604020202020204" pitchFamily="34" charset="0"/>
              <a:buChar char="•"/>
            </a:pPr>
            <a:r>
              <a:rPr lang="en-US" sz="1800" dirty="0">
                <a:solidFill>
                  <a:srgbClr val="002E51"/>
                </a:solidFill>
              </a:rPr>
              <a:t>Compare outcomes to a cohort of patients with chronic ITP in pregnancy</a:t>
            </a:r>
          </a:p>
        </p:txBody>
      </p:sp>
      <p:sp>
        <p:nvSpPr>
          <p:cNvPr id="4" name="Title 3"/>
          <p:cNvSpPr>
            <a:spLocks noGrp="1"/>
          </p:cNvSpPr>
          <p:nvPr>
            <p:ph type="title"/>
          </p:nvPr>
        </p:nvSpPr>
        <p:spPr>
          <a:xfrm>
            <a:off x="0" y="127465"/>
            <a:ext cx="9144000" cy="807256"/>
          </a:xfrm>
        </p:spPr>
        <p:txBody>
          <a:bodyPr>
            <a:noAutofit/>
          </a:bodyPr>
          <a:lstStyle/>
          <a:p>
            <a:r>
              <a:rPr lang="en-US" sz="2000" b="1" dirty="0"/>
              <a:t>Study: “De Novo ITP diagnosed during pregnancy; outcome for the mothers and the neonates and prospective comparative study with chronic ITP pregnancy women”</a:t>
            </a:r>
          </a:p>
        </p:txBody>
      </p:sp>
      <p:sp>
        <p:nvSpPr>
          <p:cNvPr id="3" name="TextBox 2">
            <a:extLst>
              <a:ext uri="{FF2B5EF4-FFF2-40B4-BE49-F238E27FC236}">
                <a16:creationId xmlns:a16="http://schemas.microsoft.com/office/drawing/2014/main" id="{DA22A55C-E090-F504-2C77-5F44B98E3607}"/>
              </a:ext>
            </a:extLst>
          </p:cNvPr>
          <p:cNvSpPr txBox="1"/>
          <p:nvPr/>
        </p:nvSpPr>
        <p:spPr>
          <a:xfrm>
            <a:off x="849086" y="3918858"/>
            <a:ext cx="7259216" cy="369332"/>
          </a:xfrm>
          <a:prstGeom prst="rect">
            <a:avLst/>
          </a:prstGeom>
          <a:noFill/>
        </p:spPr>
        <p:txBody>
          <a:bodyPr wrap="square" rtlCol="0">
            <a:spAutoFit/>
          </a:bodyPr>
          <a:lstStyle/>
          <a:p>
            <a:r>
              <a:rPr lang="en-US" sz="900" b="0" i="0" dirty="0">
                <a:solidFill>
                  <a:srgbClr val="1A1A1A"/>
                </a:solidFill>
                <a:effectLst/>
                <a:latin typeface="acumin-pro"/>
              </a:rPr>
              <a:t>Stephanie </a:t>
            </a:r>
            <a:r>
              <a:rPr lang="en-US" sz="900" b="0" i="0" dirty="0" err="1">
                <a:solidFill>
                  <a:srgbClr val="1A1A1A"/>
                </a:solidFill>
                <a:effectLst/>
                <a:latin typeface="acumin-pro"/>
              </a:rPr>
              <a:t>Guillet</a:t>
            </a:r>
            <a:r>
              <a:rPr lang="en-US" sz="900" b="0" i="0" dirty="0">
                <a:solidFill>
                  <a:srgbClr val="1A1A1A"/>
                </a:solidFill>
                <a:effectLst/>
                <a:latin typeface="acumin-pro"/>
              </a:rPr>
              <a:t> </a:t>
            </a:r>
            <a:r>
              <a:rPr lang="en-US" sz="900" b="0" i="0" dirty="0" err="1">
                <a:solidFill>
                  <a:srgbClr val="1A1A1A"/>
                </a:solidFill>
                <a:effectLst/>
                <a:latin typeface="acumin-pro"/>
              </a:rPr>
              <a:t>et.al</a:t>
            </a:r>
            <a:r>
              <a:rPr lang="en-US" sz="900" b="0" i="0" dirty="0">
                <a:solidFill>
                  <a:srgbClr val="1A1A1A"/>
                </a:solidFill>
                <a:effectLst/>
                <a:latin typeface="acumin-pro"/>
              </a:rPr>
              <a:t>.; </a:t>
            </a:r>
            <a:r>
              <a:rPr lang="en-US" sz="900" b="0" i="1" dirty="0">
                <a:solidFill>
                  <a:srgbClr val="1A1A1A"/>
                </a:solidFill>
                <a:effectLst/>
                <a:latin typeface="acumin-pro"/>
              </a:rPr>
              <a:t>De Novo</a:t>
            </a:r>
            <a:r>
              <a:rPr lang="en-US" sz="900" b="0" i="0" dirty="0">
                <a:solidFill>
                  <a:srgbClr val="1A1A1A"/>
                </a:solidFill>
                <a:effectLst/>
                <a:latin typeface="acumin-pro"/>
              </a:rPr>
              <a:t> ITP Diagnosed during Pregnancy : Outcome for the Mothers and the Neonates and Prospective Comparative Study with Chronic ITP Pregnant Women. </a:t>
            </a:r>
            <a:r>
              <a:rPr lang="en-US" sz="900" b="0" i="1" dirty="0">
                <a:solidFill>
                  <a:srgbClr val="1A1A1A"/>
                </a:solidFill>
                <a:effectLst/>
                <a:latin typeface="acumin-pro"/>
              </a:rPr>
              <a:t>Blood</a:t>
            </a:r>
            <a:r>
              <a:rPr lang="en-US" sz="900" b="0" i="0" dirty="0">
                <a:solidFill>
                  <a:srgbClr val="1A1A1A"/>
                </a:solidFill>
                <a:effectLst/>
                <a:latin typeface="acumin-pro"/>
              </a:rPr>
              <a:t> 2023; 142 (Supplement 1): 802. </a:t>
            </a:r>
            <a:r>
              <a:rPr lang="en-US" sz="900" b="0" i="0" dirty="0" err="1">
                <a:solidFill>
                  <a:srgbClr val="1A1A1A"/>
                </a:solidFill>
                <a:effectLst/>
                <a:latin typeface="acumin-pro"/>
              </a:rPr>
              <a:t>doi</a:t>
            </a:r>
            <a:r>
              <a:rPr lang="en-US" sz="900" b="0" i="0" dirty="0">
                <a:solidFill>
                  <a:srgbClr val="1A1A1A"/>
                </a:solidFill>
                <a:effectLst/>
                <a:latin typeface="acumin-pro"/>
              </a:rPr>
              <a:t>: </a:t>
            </a:r>
            <a:r>
              <a:rPr lang="en-US" sz="900" b="0" i="0" u="none" strike="noStrike" dirty="0">
                <a:solidFill>
                  <a:srgbClr val="B7000F"/>
                </a:solidFill>
                <a:effectLst/>
                <a:latin typeface="acumin-pro"/>
                <a:hlinkClick r:id="rId3"/>
              </a:rPr>
              <a:t>https://doi.org/10.1182/blood-2023-182050</a:t>
            </a:r>
            <a:endParaRPr lang="en-US" sz="900" dirty="0"/>
          </a:p>
        </p:txBody>
      </p:sp>
    </p:spTree>
    <p:extLst>
      <p:ext uri="{BB962C8B-B14F-4D97-AF65-F5344CB8AC3E}">
        <p14:creationId xmlns:p14="http://schemas.microsoft.com/office/powerpoint/2010/main" val="298651416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166326" y="1149532"/>
            <a:ext cx="6811347" cy="2535852"/>
          </a:xfrm>
        </p:spPr>
        <p:txBody>
          <a:bodyPr>
            <a:normAutofit/>
          </a:bodyPr>
          <a:lstStyle/>
          <a:p>
            <a:pPr marL="342900" indent="-342900" algn="l">
              <a:buFont typeface="Arial" panose="020B0604020202020204" pitchFamily="34" charset="0"/>
              <a:buChar char="•"/>
            </a:pPr>
            <a:r>
              <a:rPr lang="en-US" sz="1600" dirty="0">
                <a:solidFill>
                  <a:srgbClr val="002E51"/>
                </a:solidFill>
              </a:rPr>
              <a:t>Patients followed during pregnancy and 6 months after delivery.</a:t>
            </a:r>
          </a:p>
          <a:p>
            <a:pPr marL="342900" indent="-342900" algn="l">
              <a:buFont typeface="Arial" panose="020B0604020202020204" pitchFamily="34" charset="0"/>
              <a:buChar char="•"/>
            </a:pPr>
            <a:r>
              <a:rPr lang="en-US" sz="1600" b="0" i="1" dirty="0">
                <a:solidFill>
                  <a:srgbClr val="002E51"/>
                </a:solidFill>
                <a:effectLst/>
              </a:rPr>
              <a:t>De novo</a:t>
            </a:r>
            <a:r>
              <a:rPr lang="en-US" sz="1600" b="0" i="0" dirty="0">
                <a:solidFill>
                  <a:srgbClr val="002E51"/>
                </a:solidFill>
                <a:effectLst/>
              </a:rPr>
              <a:t> ITP was defined by a normal platelet count before pregnancy and a nadir &lt; 50x10 </a:t>
            </a:r>
            <a:r>
              <a:rPr lang="en-US" sz="1600" b="0" i="0" baseline="30000" dirty="0">
                <a:solidFill>
                  <a:srgbClr val="002E51"/>
                </a:solidFill>
                <a:effectLst/>
              </a:rPr>
              <a:t>9</a:t>
            </a:r>
            <a:r>
              <a:rPr lang="en-US" sz="1600" b="0" i="0" dirty="0">
                <a:solidFill>
                  <a:srgbClr val="002E51"/>
                </a:solidFill>
                <a:effectLst/>
              </a:rPr>
              <a:t>/L during pregnancy without any other clinical or biological abnormalities &amp; no sign of pregnancy-specific causes of thrombocytopenia</a:t>
            </a:r>
            <a:endParaRPr lang="en-US" sz="1600" dirty="0">
              <a:solidFill>
                <a:srgbClr val="002E51"/>
              </a:solidFill>
            </a:endParaRPr>
          </a:p>
          <a:p>
            <a:pPr marL="342900" indent="-342900" algn="l">
              <a:buFont typeface="Arial" panose="020B0604020202020204" pitchFamily="34" charset="0"/>
              <a:buChar char="•"/>
            </a:pPr>
            <a:r>
              <a:rPr lang="en-US" sz="1600" dirty="0">
                <a:solidFill>
                  <a:srgbClr val="002E51"/>
                </a:solidFill>
              </a:rPr>
              <a:t>Compared ITP outcomes; episodes of bleeding events, severe thrombocytopenia (&lt;30x10</a:t>
            </a:r>
            <a:r>
              <a:rPr lang="en-US" sz="1600" baseline="30000" dirty="0">
                <a:solidFill>
                  <a:srgbClr val="002E51"/>
                </a:solidFill>
              </a:rPr>
              <a:t>9</a:t>
            </a:r>
            <a:r>
              <a:rPr lang="en-US" sz="1600" dirty="0">
                <a:solidFill>
                  <a:srgbClr val="002E51"/>
                </a:solidFill>
              </a:rPr>
              <a:t>/L), and ITP treatment modification</a:t>
            </a:r>
          </a:p>
          <a:p>
            <a:pPr marL="342900" indent="-342900" algn="l">
              <a:buFont typeface="Arial" panose="020B0604020202020204" pitchFamily="34" charset="0"/>
              <a:buChar char="•"/>
            </a:pPr>
            <a:r>
              <a:rPr lang="en-US" sz="1600" dirty="0">
                <a:solidFill>
                  <a:srgbClr val="002E51"/>
                </a:solidFill>
              </a:rPr>
              <a:t>Obstetric complications and NITP incidences in both groups </a:t>
            </a:r>
          </a:p>
        </p:txBody>
      </p:sp>
      <p:sp>
        <p:nvSpPr>
          <p:cNvPr id="4" name="Title 3"/>
          <p:cNvSpPr>
            <a:spLocks noGrp="1"/>
          </p:cNvSpPr>
          <p:nvPr>
            <p:ph type="title"/>
          </p:nvPr>
        </p:nvSpPr>
        <p:spPr>
          <a:xfrm>
            <a:off x="0" y="127465"/>
            <a:ext cx="9144000" cy="807256"/>
          </a:xfrm>
        </p:spPr>
        <p:txBody>
          <a:bodyPr>
            <a:noAutofit/>
          </a:bodyPr>
          <a:lstStyle/>
          <a:p>
            <a:r>
              <a:rPr lang="en-US" sz="2000" b="1" dirty="0"/>
              <a:t>“De Novo ITP diagnosed during pregnancy; outcome for the mothers and the neonates and prospective comparative study with chronic ITP pregnancy women”</a:t>
            </a:r>
          </a:p>
        </p:txBody>
      </p:sp>
      <p:sp>
        <p:nvSpPr>
          <p:cNvPr id="3" name="TextBox 2">
            <a:extLst>
              <a:ext uri="{FF2B5EF4-FFF2-40B4-BE49-F238E27FC236}">
                <a16:creationId xmlns:a16="http://schemas.microsoft.com/office/drawing/2014/main" id="{532030BB-DBEF-33C4-820A-ADEE082F6B7F}"/>
              </a:ext>
            </a:extLst>
          </p:cNvPr>
          <p:cNvSpPr txBox="1"/>
          <p:nvPr/>
        </p:nvSpPr>
        <p:spPr>
          <a:xfrm>
            <a:off x="1129004" y="3900196"/>
            <a:ext cx="7091265" cy="369332"/>
          </a:xfrm>
          <a:prstGeom prst="rect">
            <a:avLst/>
          </a:prstGeom>
          <a:noFill/>
        </p:spPr>
        <p:txBody>
          <a:bodyPr wrap="square" rtlCol="0">
            <a:spAutoFit/>
          </a:bodyPr>
          <a:lstStyle/>
          <a:p>
            <a:r>
              <a:rPr lang="en-US" sz="900" b="0" i="0" dirty="0">
                <a:solidFill>
                  <a:srgbClr val="1A1A1A"/>
                </a:solidFill>
                <a:effectLst/>
                <a:latin typeface="acumin-pro"/>
              </a:rPr>
              <a:t>Stephanie </a:t>
            </a:r>
            <a:r>
              <a:rPr lang="en-US" sz="900" b="0" i="0" dirty="0" err="1">
                <a:solidFill>
                  <a:srgbClr val="1A1A1A"/>
                </a:solidFill>
                <a:effectLst/>
                <a:latin typeface="acumin-pro"/>
              </a:rPr>
              <a:t>Guillet</a:t>
            </a:r>
            <a:r>
              <a:rPr lang="en-US" sz="900" b="0" i="0" dirty="0">
                <a:solidFill>
                  <a:srgbClr val="1A1A1A"/>
                </a:solidFill>
                <a:effectLst/>
                <a:latin typeface="acumin-pro"/>
              </a:rPr>
              <a:t>, </a:t>
            </a:r>
            <a:r>
              <a:rPr lang="en-US" sz="900" b="0" i="0" dirty="0" err="1">
                <a:solidFill>
                  <a:srgbClr val="1A1A1A"/>
                </a:solidFill>
                <a:effectLst/>
                <a:latin typeface="acumin-pro"/>
              </a:rPr>
              <a:t>et.al</a:t>
            </a:r>
            <a:r>
              <a:rPr lang="en-US" sz="900" b="0" i="0" dirty="0">
                <a:solidFill>
                  <a:srgbClr val="1A1A1A"/>
                </a:solidFill>
                <a:effectLst/>
                <a:latin typeface="acumin-pro"/>
              </a:rPr>
              <a:t>.; </a:t>
            </a:r>
            <a:r>
              <a:rPr lang="en-US" sz="900" b="0" i="1" dirty="0">
                <a:solidFill>
                  <a:srgbClr val="1A1A1A"/>
                </a:solidFill>
                <a:effectLst/>
                <a:latin typeface="acumin-pro"/>
              </a:rPr>
              <a:t>De Novo</a:t>
            </a:r>
            <a:r>
              <a:rPr lang="en-US" sz="900" b="0" i="0" dirty="0">
                <a:solidFill>
                  <a:srgbClr val="1A1A1A"/>
                </a:solidFill>
                <a:effectLst/>
                <a:latin typeface="acumin-pro"/>
              </a:rPr>
              <a:t> ITP Diagnosed during Pregnancy : Outcome for the Mothers and the Neonates and Prospective Comparative Study with Chronic ITP Pregnant Women. </a:t>
            </a:r>
            <a:r>
              <a:rPr lang="en-US" sz="900" b="0" i="1" dirty="0">
                <a:solidFill>
                  <a:srgbClr val="1A1A1A"/>
                </a:solidFill>
                <a:effectLst/>
                <a:latin typeface="acumin-pro"/>
              </a:rPr>
              <a:t>Blood</a:t>
            </a:r>
            <a:r>
              <a:rPr lang="en-US" sz="900" b="0" i="0" dirty="0">
                <a:solidFill>
                  <a:srgbClr val="1A1A1A"/>
                </a:solidFill>
                <a:effectLst/>
                <a:latin typeface="acumin-pro"/>
              </a:rPr>
              <a:t> 2023; 142 (Supplement 1): 802. </a:t>
            </a:r>
            <a:r>
              <a:rPr lang="en-US" sz="900" b="0" i="0" dirty="0" err="1">
                <a:solidFill>
                  <a:srgbClr val="1A1A1A"/>
                </a:solidFill>
                <a:effectLst/>
                <a:latin typeface="acumin-pro"/>
              </a:rPr>
              <a:t>doi</a:t>
            </a:r>
            <a:r>
              <a:rPr lang="en-US" sz="900" b="0" i="0" dirty="0">
                <a:solidFill>
                  <a:srgbClr val="1A1A1A"/>
                </a:solidFill>
                <a:effectLst/>
                <a:latin typeface="acumin-pro"/>
              </a:rPr>
              <a:t>: </a:t>
            </a:r>
            <a:r>
              <a:rPr lang="en-US" sz="900" b="0" i="0" u="none" strike="noStrike" dirty="0">
                <a:solidFill>
                  <a:srgbClr val="B7000F"/>
                </a:solidFill>
                <a:effectLst/>
                <a:latin typeface="acumin-pro"/>
                <a:hlinkClick r:id="rId3"/>
              </a:rPr>
              <a:t>https://doi.org/10.1182/blood-2023-182050</a:t>
            </a:r>
            <a:endParaRPr lang="en-US" sz="900" dirty="0"/>
          </a:p>
        </p:txBody>
      </p:sp>
    </p:spTree>
    <p:extLst>
      <p:ext uri="{BB962C8B-B14F-4D97-AF65-F5344CB8AC3E}">
        <p14:creationId xmlns:p14="http://schemas.microsoft.com/office/powerpoint/2010/main" val="111819631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222310" y="1149532"/>
            <a:ext cx="6634066" cy="2535852"/>
          </a:xfrm>
        </p:spPr>
        <p:txBody>
          <a:bodyPr>
            <a:noAutofit/>
          </a:bodyPr>
          <a:lstStyle/>
          <a:p>
            <a:pPr marL="342900" indent="-342900" algn="l">
              <a:buFont typeface="Arial" panose="020B0604020202020204" pitchFamily="34" charset="0"/>
              <a:buChar char="•"/>
            </a:pPr>
            <a:r>
              <a:rPr lang="en-US" sz="1600" b="0" i="0" dirty="0">
                <a:solidFill>
                  <a:srgbClr val="002E51"/>
                </a:solidFill>
                <a:effectLst/>
              </a:rPr>
              <a:t>34 “ </a:t>
            </a:r>
            <a:r>
              <a:rPr lang="en-US" sz="1600" b="0" i="1" dirty="0">
                <a:solidFill>
                  <a:srgbClr val="002E51"/>
                </a:solidFill>
                <a:effectLst/>
              </a:rPr>
              <a:t>de novo</a:t>
            </a:r>
            <a:r>
              <a:rPr lang="en-US" sz="1600" b="0" i="0" dirty="0">
                <a:solidFill>
                  <a:srgbClr val="002E51"/>
                </a:solidFill>
                <a:effectLst/>
              </a:rPr>
              <a:t>” ITP women diagnosed during pregnancy were included and compared with 61 chronic ITP pregnant women</a:t>
            </a:r>
          </a:p>
          <a:p>
            <a:pPr marL="342900" indent="-342900" algn="l">
              <a:buFont typeface="Arial" panose="020B0604020202020204" pitchFamily="34" charset="0"/>
              <a:buChar char="•"/>
            </a:pPr>
            <a:r>
              <a:rPr lang="en-US" sz="1600" b="0" i="1" dirty="0">
                <a:solidFill>
                  <a:srgbClr val="002E51"/>
                </a:solidFill>
                <a:effectLst/>
              </a:rPr>
              <a:t>De novo</a:t>
            </a:r>
            <a:r>
              <a:rPr lang="en-US" sz="1600" b="0" i="0" dirty="0">
                <a:solidFill>
                  <a:srgbClr val="002E51"/>
                </a:solidFill>
                <a:effectLst/>
              </a:rPr>
              <a:t> ITP pregnant women experienced severe thrombocytopenia in 50% [35.5-91.9], bleeding events in 41.2% [26.8-59.4] including 11.8% [4.6%-28.4%] severe bleeding events, and ITP therapeutic interventions in 76.5% [61.4-88.9]</a:t>
            </a:r>
            <a:endParaRPr lang="en-US" sz="1600" dirty="0">
              <a:solidFill>
                <a:srgbClr val="002E51"/>
              </a:solidFill>
            </a:endParaRPr>
          </a:p>
          <a:p>
            <a:pPr marL="342900" indent="-342900" algn="l">
              <a:buFont typeface="Arial" panose="020B0604020202020204" pitchFamily="34" charset="0"/>
              <a:buChar char="•"/>
            </a:pPr>
            <a:r>
              <a:rPr lang="en-US" sz="1600" b="0" i="0" dirty="0">
                <a:solidFill>
                  <a:srgbClr val="002E51"/>
                </a:solidFill>
                <a:effectLst/>
              </a:rPr>
              <a:t>Episodes of severe thrombocytopenia and bleeding events including severe bleeding event were similarly observed in “ </a:t>
            </a:r>
            <a:r>
              <a:rPr lang="en-US" sz="1600" b="0" i="1" dirty="0">
                <a:solidFill>
                  <a:srgbClr val="002E51"/>
                </a:solidFill>
                <a:effectLst/>
              </a:rPr>
              <a:t>de novo</a:t>
            </a:r>
            <a:r>
              <a:rPr lang="en-US" sz="1600" b="0" i="0" dirty="0">
                <a:solidFill>
                  <a:srgbClr val="002E51"/>
                </a:solidFill>
                <a:effectLst/>
              </a:rPr>
              <a:t>” and “ </a:t>
            </a:r>
            <a:r>
              <a:rPr lang="en-US" sz="1600" b="0" i="1" dirty="0">
                <a:solidFill>
                  <a:srgbClr val="002E51"/>
                </a:solidFill>
                <a:effectLst/>
              </a:rPr>
              <a:t>chronic</a:t>
            </a:r>
            <a:r>
              <a:rPr lang="en-US" sz="1600" b="0" i="0" dirty="0">
                <a:solidFill>
                  <a:srgbClr val="002E51"/>
                </a:solidFill>
                <a:effectLst/>
              </a:rPr>
              <a:t>” groups</a:t>
            </a:r>
          </a:p>
        </p:txBody>
      </p:sp>
      <p:sp>
        <p:nvSpPr>
          <p:cNvPr id="4" name="Title 3"/>
          <p:cNvSpPr>
            <a:spLocks noGrp="1"/>
          </p:cNvSpPr>
          <p:nvPr>
            <p:ph type="title"/>
          </p:nvPr>
        </p:nvSpPr>
        <p:spPr>
          <a:xfrm>
            <a:off x="0" y="127465"/>
            <a:ext cx="9144000" cy="807256"/>
          </a:xfrm>
        </p:spPr>
        <p:txBody>
          <a:bodyPr>
            <a:noAutofit/>
          </a:bodyPr>
          <a:lstStyle/>
          <a:p>
            <a:r>
              <a:rPr lang="en-US" sz="2000" b="1" dirty="0"/>
              <a:t>“De Novo ITP diagnosed during pregnancy; outcome for the mothers and the neonates and prospective comparative study with chronic ITP pregnancy women”</a:t>
            </a:r>
          </a:p>
        </p:txBody>
      </p:sp>
      <p:sp>
        <p:nvSpPr>
          <p:cNvPr id="3" name="TextBox 2">
            <a:extLst>
              <a:ext uri="{FF2B5EF4-FFF2-40B4-BE49-F238E27FC236}">
                <a16:creationId xmlns:a16="http://schemas.microsoft.com/office/drawing/2014/main" id="{532030BB-DBEF-33C4-820A-ADEE082F6B7F}"/>
              </a:ext>
            </a:extLst>
          </p:cNvPr>
          <p:cNvSpPr txBox="1"/>
          <p:nvPr/>
        </p:nvSpPr>
        <p:spPr>
          <a:xfrm>
            <a:off x="1129004" y="3900196"/>
            <a:ext cx="7091265" cy="369332"/>
          </a:xfrm>
          <a:prstGeom prst="rect">
            <a:avLst/>
          </a:prstGeom>
          <a:noFill/>
        </p:spPr>
        <p:txBody>
          <a:bodyPr wrap="square" rtlCol="0">
            <a:spAutoFit/>
          </a:bodyPr>
          <a:lstStyle/>
          <a:p>
            <a:r>
              <a:rPr lang="en-US" sz="900" b="0" i="0" dirty="0">
                <a:solidFill>
                  <a:srgbClr val="1A1A1A"/>
                </a:solidFill>
                <a:effectLst/>
                <a:latin typeface="acumin-pro"/>
              </a:rPr>
              <a:t>Stephanie </a:t>
            </a:r>
            <a:r>
              <a:rPr lang="en-US" sz="900" b="0" i="0" dirty="0" err="1">
                <a:solidFill>
                  <a:srgbClr val="1A1A1A"/>
                </a:solidFill>
                <a:effectLst/>
                <a:latin typeface="acumin-pro"/>
              </a:rPr>
              <a:t>Guillet</a:t>
            </a:r>
            <a:r>
              <a:rPr lang="en-US" sz="900" b="0" i="0" dirty="0">
                <a:solidFill>
                  <a:srgbClr val="1A1A1A"/>
                </a:solidFill>
                <a:effectLst/>
                <a:latin typeface="acumin-pro"/>
              </a:rPr>
              <a:t>, </a:t>
            </a:r>
            <a:r>
              <a:rPr lang="en-US" sz="900" b="0" i="0" dirty="0" err="1">
                <a:solidFill>
                  <a:srgbClr val="1A1A1A"/>
                </a:solidFill>
                <a:effectLst/>
                <a:latin typeface="acumin-pro"/>
              </a:rPr>
              <a:t>et.al</a:t>
            </a:r>
            <a:r>
              <a:rPr lang="en-US" sz="900" b="0" i="0" dirty="0">
                <a:solidFill>
                  <a:srgbClr val="1A1A1A"/>
                </a:solidFill>
                <a:effectLst/>
                <a:latin typeface="acumin-pro"/>
              </a:rPr>
              <a:t>.; </a:t>
            </a:r>
            <a:r>
              <a:rPr lang="en-US" sz="900" b="0" i="1" dirty="0">
                <a:solidFill>
                  <a:srgbClr val="1A1A1A"/>
                </a:solidFill>
                <a:effectLst/>
                <a:latin typeface="acumin-pro"/>
              </a:rPr>
              <a:t>De Novo</a:t>
            </a:r>
            <a:r>
              <a:rPr lang="en-US" sz="900" b="0" i="0" dirty="0">
                <a:solidFill>
                  <a:srgbClr val="1A1A1A"/>
                </a:solidFill>
                <a:effectLst/>
                <a:latin typeface="acumin-pro"/>
              </a:rPr>
              <a:t> ITP Diagnosed during Pregnancy : Outcome for the Mothers and the Neonates and Prospective Comparative Study with Chronic ITP Pregnant Women. </a:t>
            </a:r>
            <a:r>
              <a:rPr lang="en-US" sz="900" b="0" i="1" dirty="0">
                <a:solidFill>
                  <a:srgbClr val="1A1A1A"/>
                </a:solidFill>
                <a:effectLst/>
                <a:latin typeface="acumin-pro"/>
              </a:rPr>
              <a:t>Blood</a:t>
            </a:r>
            <a:r>
              <a:rPr lang="en-US" sz="900" b="0" i="0" dirty="0">
                <a:solidFill>
                  <a:srgbClr val="1A1A1A"/>
                </a:solidFill>
                <a:effectLst/>
                <a:latin typeface="acumin-pro"/>
              </a:rPr>
              <a:t> 2023; 142 (Supplement 1): 802. </a:t>
            </a:r>
            <a:r>
              <a:rPr lang="en-US" sz="900" b="0" i="0" dirty="0" err="1">
                <a:solidFill>
                  <a:srgbClr val="1A1A1A"/>
                </a:solidFill>
                <a:effectLst/>
                <a:latin typeface="acumin-pro"/>
              </a:rPr>
              <a:t>doi</a:t>
            </a:r>
            <a:r>
              <a:rPr lang="en-US" sz="900" b="0" i="0" dirty="0">
                <a:solidFill>
                  <a:srgbClr val="1A1A1A"/>
                </a:solidFill>
                <a:effectLst/>
                <a:latin typeface="acumin-pro"/>
              </a:rPr>
              <a:t>: </a:t>
            </a:r>
            <a:r>
              <a:rPr lang="en-US" sz="900" b="0" i="0" u="none" strike="noStrike" dirty="0">
                <a:solidFill>
                  <a:srgbClr val="B7000F"/>
                </a:solidFill>
                <a:effectLst/>
                <a:latin typeface="acumin-pro"/>
                <a:hlinkClick r:id="rId3"/>
              </a:rPr>
              <a:t>https://doi.org/10.1182/blood-2023-182050</a:t>
            </a:r>
            <a:endParaRPr lang="en-US" sz="900" dirty="0"/>
          </a:p>
        </p:txBody>
      </p:sp>
    </p:spTree>
    <p:extLst>
      <p:ext uri="{BB962C8B-B14F-4D97-AF65-F5344CB8AC3E}">
        <p14:creationId xmlns:p14="http://schemas.microsoft.com/office/powerpoint/2010/main" val="394212427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2D4D166B-88DF-B004-DFDD-BF88272D9817}"/>
              </a:ext>
            </a:extLst>
          </p:cNvPr>
          <p:cNvSpPr>
            <a:spLocks noGrp="1"/>
          </p:cNvSpPr>
          <p:nvPr>
            <p:ph type="subTitle" idx="1"/>
          </p:nvPr>
        </p:nvSpPr>
        <p:spPr>
          <a:xfrm>
            <a:off x="765110" y="1249681"/>
            <a:ext cx="7007290" cy="2651759"/>
          </a:xfrm>
        </p:spPr>
        <p:txBody>
          <a:bodyPr>
            <a:normAutofit fontScale="85000" lnSpcReduction="10000"/>
          </a:bodyPr>
          <a:lstStyle/>
          <a:p>
            <a:pPr marL="342900" indent="-342900" algn="l">
              <a:buFont typeface="Arial" panose="020B0604020202020204" pitchFamily="34" charset="0"/>
              <a:buChar char="•"/>
            </a:pPr>
            <a:r>
              <a:rPr lang="en-US" dirty="0">
                <a:solidFill>
                  <a:srgbClr val="002E51"/>
                </a:solidFill>
              </a:rPr>
              <a:t>C</a:t>
            </a:r>
            <a:r>
              <a:rPr lang="en-US" sz="2400" b="0" i="0" dirty="0">
                <a:solidFill>
                  <a:srgbClr val="002E51"/>
                </a:solidFill>
                <a:effectLst/>
              </a:rPr>
              <a:t>ITP pregnant women underwent less ITP therapeutic interventions 50.8% [39.1-63.8], p=0.039.</a:t>
            </a:r>
          </a:p>
          <a:p>
            <a:pPr marL="342900" indent="-342900" algn="l">
              <a:buFont typeface="Arial" panose="020B0604020202020204" pitchFamily="34" charset="0"/>
              <a:buChar char="•"/>
            </a:pPr>
            <a:r>
              <a:rPr lang="en-US" sz="2400" b="0" i="0" dirty="0">
                <a:solidFill>
                  <a:srgbClr val="002E51"/>
                </a:solidFill>
                <a:effectLst/>
              </a:rPr>
              <a:t>Obstetrical complications including preterm delivery, postpartum hemorrhage and cesarean delivery rates were similar in both groups (data not shown). </a:t>
            </a:r>
          </a:p>
          <a:p>
            <a:pPr marL="342900" indent="-342900" algn="l">
              <a:buFont typeface="Arial" panose="020B0604020202020204" pitchFamily="34" charset="0"/>
              <a:buChar char="•"/>
            </a:pPr>
            <a:r>
              <a:rPr lang="en-US" sz="2400" b="0" i="0" dirty="0">
                <a:solidFill>
                  <a:srgbClr val="002E51"/>
                </a:solidFill>
                <a:effectLst/>
              </a:rPr>
              <a:t>NITP &lt;50x10 </a:t>
            </a:r>
            <a:r>
              <a:rPr lang="en-US" sz="2400" b="0" i="0" baseline="30000" dirty="0">
                <a:solidFill>
                  <a:srgbClr val="002E51"/>
                </a:solidFill>
                <a:effectLst/>
              </a:rPr>
              <a:t>9</a:t>
            </a:r>
            <a:r>
              <a:rPr lang="en-US" sz="2400" b="0" i="0" dirty="0">
                <a:solidFill>
                  <a:srgbClr val="002E51"/>
                </a:solidFill>
                <a:effectLst/>
              </a:rPr>
              <a:t>/L was observed in 6/31 (19.3%) neonates of women with </a:t>
            </a:r>
            <a:r>
              <a:rPr lang="en-US" sz="2400" b="0" i="1" dirty="0">
                <a:solidFill>
                  <a:srgbClr val="002E51"/>
                </a:solidFill>
                <a:effectLst/>
              </a:rPr>
              <a:t>de novo</a:t>
            </a:r>
            <a:r>
              <a:rPr lang="en-US" sz="2400" b="0" i="0" dirty="0">
                <a:solidFill>
                  <a:srgbClr val="002E51"/>
                </a:solidFill>
                <a:effectLst/>
              </a:rPr>
              <a:t> ITP and was similar to those observed in neonates of chronic ITP women 9/53 (17%). </a:t>
            </a:r>
          </a:p>
          <a:p>
            <a:endParaRPr lang="en-US" dirty="0"/>
          </a:p>
        </p:txBody>
      </p:sp>
      <p:sp>
        <p:nvSpPr>
          <p:cNvPr id="3" name="Title 2">
            <a:extLst>
              <a:ext uri="{FF2B5EF4-FFF2-40B4-BE49-F238E27FC236}">
                <a16:creationId xmlns:a16="http://schemas.microsoft.com/office/drawing/2014/main" id="{2F13C554-B9D5-286D-3749-8E3A108E40F8}"/>
              </a:ext>
            </a:extLst>
          </p:cNvPr>
          <p:cNvSpPr>
            <a:spLocks noGrp="1"/>
          </p:cNvSpPr>
          <p:nvPr>
            <p:ph type="title"/>
          </p:nvPr>
        </p:nvSpPr>
        <p:spPr/>
        <p:txBody>
          <a:bodyPr>
            <a:noAutofit/>
          </a:bodyPr>
          <a:lstStyle/>
          <a:p>
            <a:r>
              <a:rPr lang="en-US" sz="2000" b="1" dirty="0"/>
              <a:t>De Novo ITP diagnosed during pregnancy; outcome for the mothers and the neonates and prospective comparative study with chronic ITP pregnancy women</a:t>
            </a:r>
            <a:endParaRPr lang="en-US" sz="2000" dirty="0"/>
          </a:p>
        </p:txBody>
      </p:sp>
    </p:spTree>
    <p:extLst>
      <p:ext uri="{BB962C8B-B14F-4D97-AF65-F5344CB8AC3E}">
        <p14:creationId xmlns:p14="http://schemas.microsoft.com/office/powerpoint/2010/main" val="212167982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81135" y="1168401"/>
            <a:ext cx="7091265" cy="2535852"/>
          </a:xfrm>
        </p:spPr>
        <p:txBody>
          <a:bodyPr>
            <a:normAutofit/>
          </a:bodyPr>
          <a:lstStyle/>
          <a:p>
            <a:pPr marL="342900" indent="-342900" algn="l">
              <a:buFont typeface="Arial" panose="020B0604020202020204" pitchFamily="34" charset="0"/>
              <a:buChar char="•"/>
            </a:pPr>
            <a:r>
              <a:rPr lang="en-US" sz="2000" dirty="0">
                <a:solidFill>
                  <a:srgbClr val="002E51"/>
                </a:solidFill>
              </a:rPr>
              <a:t>Conclusions: </a:t>
            </a:r>
          </a:p>
          <a:p>
            <a:pPr marL="800100" lvl="1" indent="-342900" algn="l">
              <a:buFont typeface="Arial" panose="020B0604020202020204" pitchFamily="34" charset="0"/>
              <a:buChar char="•"/>
            </a:pPr>
            <a:r>
              <a:rPr lang="en-US" sz="1600" dirty="0">
                <a:solidFill>
                  <a:srgbClr val="002E51"/>
                </a:solidFill>
              </a:rPr>
              <a:t>S</a:t>
            </a:r>
            <a:r>
              <a:rPr lang="en-US" sz="1600" b="0" i="0" dirty="0">
                <a:solidFill>
                  <a:srgbClr val="002E51"/>
                </a:solidFill>
                <a:effectLst/>
              </a:rPr>
              <a:t>everity of </a:t>
            </a:r>
            <a:r>
              <a:rPr lang="en-US" sz="1600" b="0" i="1" dirty="0">
                <a:solidFill>
                  <a:srgbClr val="002E51"/>
                </a:solidFill>
                <a:effectLst/>
              </a:rPr>
              <a:t>de novo</a:t>
            </a:r>
            <a:r>
              <a:rPr lang="en-US" sz="1600" b="0" i="0" dirty="0">
                <a:solidFill>
                  <a:srgbClr val="002E51"/>
                </a:solidFill>
                <a:effectLst/>
              </a:rPr>
              <a:t> ITP diagnosed during pregnancy and the risk of NITP are closely similar to those observed in chronic ITP pregnant women</a:t>
            </a:r>
          </a:p>
          <a:p>
            <a:pPr marL="800100" lvl="1" indent="-342900" algn="l">
              <a:buFont typeface="Arial" panose="020B0604020202020204" pitchFamily="34" charset="0"/>
              <a:buChar char="•"/>
            </a:pPr>
            <a:r>
              <a:rPr lang="en-US" sz="1600" dirty="0">
                <a:solidFill>
                  <a:srgbClr val="002E51"/>
                </a:solidFill>
              </a:rPr>
              <a:t>Pregnancy outcome in de novo ITP similar to that of chronic ITP</a:t>
            </a:r>
            <a:endParaRPr lang="en-US" sz="1600" b="0" i="0" dirty="0">
              <a:solidFill>
                <a:srgbClr val="002E51"/>
              </a:solidFill>
              <a:effectLst/>
            </a:endParaRPr>
          </a:p>
          <a:p>
            <a:pPr marL="800100" lvl="1" indent="-342900" algn="l">
              <a:buFont typeface="Arial" panose="020B0604020202020204" pitchFamily="34" charset="0"/>
              <a:buChar char="•"/>
            </a:pPr>
            <a:r>
              <a:rPr lang="en-US" sz="1600" b="0" i="0" dirty="0">
                <a:solidFill>
                  <a:srgbClr val="002E51"/>
                </a:solidFill>
                <a:effectLst/>
              </a:rPr>
              <a:t>Non-fatal severe bleeding events occur in around 10% of patients. </a:t>
            </a:r>
          </a:p>
          <a:p>
            <a:pPr marL="800100" lvl="1" indent="-342900" algn="l">
              <a:buFont typeface="Arial" panose="020B0604020202020204" pitchFamily="34" charset="0"/>
              <a:buChar char="•"/>
            </a:pPr>
            <a:r>
              <a:rPr lang="en-US" sz="1600" b="0" i="1" dirty="0">
                <a:solidFill>
                  <a:srgbClr val="002E51"/>
                </a:solidFill>
                <a:effectLst/>
              </a:rPr>
              <a:t>De novo</a:t>
            </a:r>
            <a:r>
              <a:rPr lang="en-US" sz="1600" b="0" i="0" dirty="0">
                <a:solidFill>
                  <a:srgbClr val="002E51"/>
                </a:solidFill>
                <a:effectLst/>
              </a:rPr>
              <a:t> ITP remains active 6 months after delivery in a large majority of patients</a:t>
            </a:r>
            <a:endParaRPr lang="en-US" sz="1600" dirty="0">
              <a:solidFill>
                <a:srgbClr val="002E51"/>
              </a:solidFill>
            </a:endParaRPr>
          </a:p>
        </p:txBody>
      </p:sp>
      <p:sp>
        <p:nvSpPr>
          <p:cNvPr id="4" name="Title 3"/>
          <p:cNvSpPr>
            <a:spLocks noGrp="1"/>
          </p:cNvSpPr>
          <p:nvPr>
            <p:ph type="title"/>
          </p:nvPr>
        </p:nvSpPr>
        <p:spPr>
          <a:xfrm>
            <a:off x="0" y="127465"/>
            <a:ext cx="9144000" cy="807256"/>
          </a:xfrm>
        </p:spPr>
        <p:txBody>
          <a:bodyPr>
            <a:noAutofit/>
          </a:bodyPr>
          <a:lstStyle/>
          <a:p>
            <a:r>
              <a:rPr lang="en-US" sz="2000" b="1" dirty="0"/>
              <a:t>De Novo ITP diagnosed during pregnancy; outcome for the mothers and the neonates and prospective comparative study with chronic ITP pregnancy women</a:t>
            </a:r>
          </a:p>
        </p:txBody>
      </p:sp>
      <p:sp>
        <p:nvSpPr>
          <p:cNvPr id="3" name="TextBox 2">
            <a:extLst>
              <a:ext uri="{FF2B5EF4-FFF2-40B4-BE49-F238E27FC236}">
                <a16:creationId xmlns:a16="http://schemas.microsoft.com/office/drawing/2014/main" id="{532030BB-DBEF-33C4-820A-ADEE082F6B7F}"/>
              </a:ext>
            </a:extLst>
          </p:cNvPr>
          <p:cNvSpPr txBox="1"/>
          <p:nvPr/>
        </p:nvSpPr>
        <p:spPr>
          <a:xfrm>
            <a:off x="1129004" y="3900196"/>
            <a:ext cx="7091265" cy="369332"/>
          </a:xfrm>
          <a:prstGeom prst="rect">
            <a:avLst/>
          </a:prstGeom>
          <a:noFill/>
        </p:spPr>
        <p:txBody>
          <a:bodyPr wrap="square" rtlCol="0">
            <a:spAutoFit/>
          </a:bodyPr>
          <a:lstStyle/>
          <a:p>
            <a:r>
              <a:rPr lang="en-US" sz="900" b="0" i="0" dirty="0">
                <a:solidFill>
                  <a:srgbClr val="1A1A1A"/>
                </a:solidFill>
                <a:effectLst/>
                <a:latin typeface="acumin-pro"/>
              </a:rPr>
              <a:t>Stephanie </a:t>
            </a:r>
            <a:r>
              <a:rPr lang="en-US" sz="900" b="0" i="0" dirty="0" err="1">
                <a:solidFill>
                  <a:srgbClr val="1A1A1A"/>
                </a:solidFill>
                <a:effectLst/>
                <a:latin typeface="acumin-pro"/>
              </a:rPr>
              <a:t>Guillet</a:t>
            </a:r>
            <a:r>
              <a:rPr lang="en-US" sz="900" b="0" i="0" dirty="0">
                <a:solidFill>
                  <a:srgbClr val="1A1A1A"/>
                </a:solidFill>
                <a:effectLst/>
                <a:latin typeface="acumin-pro"/>
              </a:rPr>
              <a:t>, </a:t>
            </a:r>
            <a:r>
              <a:rPr lang="en-US" sz="900" b="0" i="0" dirty="0" err="1">
                <a:solidFill>
                  <a:srgbClr val="1A1A1A"/>
                </a:solidFill>
                <a:effectLst/>
                <a:latin typeface="acumin-pro"/>
              </a:rPr>
              <a:t>et.al</a:t>
            </a:r>
            <a:r>
              <a:rPr lang="en-US" sz="900" b="0" i="0" dirty="0">
                <a:solidFill>
                  <a:srgbClr val="1A1A1A"/>
                </a:solidFill>
                <a:effectLst/>
                <a:latin typeface="acumin-pro"/>
              </a:rPr>
              <a:t>.; </a:t>
            </a:r>
            <a:r>
              <a:rPr lang="en-US" sz="900" b="0" i="1" dirty="0">
                <a:solidFill>
                  <a:srgbClr val="1A1A1A"/>
                </a:solidFill>
                <a:effectLst/>
                <a:latin typeface="acumin-pro"/>
              </a:rPr>
              <a:t>De Novo</a:t>
            </a:r>
            <a:r>
              <a:rPr lang="en-US" sz="900" b="0" i="0" dirty="0">
                <a:solidFill>
                  <a:srgbClr val="1A1A1A"/>
                </a:solidFill>
                <a:effectLst/>
                <a:latin typeface="acumin-pro"/>
              </a:rPr>
              <a:t> ITP Diagnosed during Pregnancy : Outcome for the Mothers and the Neonates and Prospective Comparative Study with Chronic ITP Pregnant Women. </a:t>
            </a:r>
            <a:r>
              <a:rPr lang="en-US" sz="900" b="0" i="1" dirty="0">
                <a:solidFill>
                  <a:srgbClr val="1A1A1A"/>
                </a:solidFill>
                <a:effectLst/>
                <a:latin typeface="acumin-pro"/>
              </a:rPr>
              <a:t>Blood</a:t>
            </a:r>
            <a:r>
              <a:rPr lang="en-US" sz="900" b="0" i="0" dirty="0">
                <a:solidFill>
                  <a:srgbClr val="1A1A1A"/>
                </a:solidFill>
                <a:effectLst/>
                <a:latin typeface="acumin-pro"/>
              </a:rPr>
              <a:t> 2023; 142 (Supplement 1): 802. </a:t>
            </a:r>
            <a:r>
              <a:rPr lang="en-US" sz="900" b="0" i="0" dirty="0" err="1">
                <a:solidFill>
                  <a:srgbClr val="1A1A1A"/>
                </a:solidFill>
                <a:effectLst/>
                <a:latin typeface="acumin-pro"/>
              </a:rPr>
              <a:t>doi</a:t>
            </a:r>
            <a:r>
              <a:rPr lang="en-US" sz="900" b="0" i="0" dirty="0">
                <a:solidFill>
                  <a:srgbClr val="1A1A1A"/>
                </a:solidFill>
                <a:effectLst/>
                <a:latin typeface="acumin-pro"/>
              </a:rPr>
              <a:t>: </a:t>
            </a:r>
            <a:r>
              <a:rPr lang="en-US" sz="900" b="0" i="0" u="none" strike="noStrike" dirty="0">
                <a:solidFill>
                  <a:srgbClr val="B7000F"/>
                </a:solidFill>
                <a:effectLst/>
                <a:latin typeface="acumin-pro"/>
                <a:hlinkClick r:id="rId3"/>
              </a:rPr>
              <a:t>https://doi.org/10.1182/blood-2023-182050</a:t>
            </a:r>
            <a:endParaRPr lang="en-US" sz="900" dirty="0"/>
          </a:p>
        </p:txBody>
      </p:sp>
    </p:spTree>
    <p:extLst>
      <p:ext uri="{BB962C8B-B14F-4D97-AF65-F5344CB8AC3E}">
        <p14:creationId xmlns:p14="http://schemas.microsoft.com/office/powerpoint/2010/main" val="110082244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886408" y="1175657"/>
            <a:ext cx="6885992" cy="2528596"/>
          </a:xfrm>
        </p:spPr>
        <p:txBody>
          <a:bodyPr>
            <a:normAutofit fontScale="85000" lnSpcReduction="10000"/>
          </a:bodyPr>
          <a:lstStyle/>
          <a:p>
            <a:pPr marL="342900" indent="-342900" algn="l">
              <a:buFont typeface="Arial" panose="020B0604020202020204" pitchFamily="34" charset="0"/>
              <a:buChar char="•"/>
            </a:pPr>
            <a:r>
              <a:rPr lang="en-US" dirty="0">
                <a:solidFill>
                  <a:srgbClr val="002E51"/>
                </a:solidFill>
                <a:latin typeface="acumin-pro"/>
              </a:rPr>
              <a:t>M</a:t>
            </a:r>
            <a:r>
              <a:rPr lang="en-US" b="0" i="0" dirty="0">
                <a:solidFill>
                  <a:srgbClr val="002E51"/>
                </a:solidFill>
                <a:effectLst/>
                <a:latin typeface="acumin-pro"/>
              </a:rPr>
              <a:t>onocenter, single-arm, open-label study to investigate the efficacy and safety of low-dose </a:t>
            </a:r>
            <a:r>
              <a:rPr lang="en-US" b="0" i="0" dirty="0" err="1">
                <a:solidFill>
                  <a:srgbClr val="002E51"/>
                </a:solidFill>
                <a:effectLst/>
                <a:latin typeface="acumin-pro"/>
              </a:rPr>
              <a:t>rhTPO</a:t>
            </a:r>
            <a:r>
              <a:rPr lang="en-US" b="0" i="0" dirty="0">
                <a:solidFill>
                  <a:srgbClr val="002E51"/>
                </a:solidFill>
                <a:effectLst/>
                <a:latin typeface="acumin-pro"/>
              </a:rPr>
              <a:t> plus IVIg in pregnant corticosteroid/IVIg monotherapy-resistant ITP patients</a:t>
            </a:r>
          </a:p>
          <a:p>
            <a:pPr marL="342900" indent="-342900" algn="l">
              <a:buFont typeface="Arial" panose="020B0604020202020204" pitchFamily="34" charset="0"/>
              <a:buChar char="•"/>
            </a:pPr>
            <a:r>
              <a:rPr lang="en-US" b="0" i="0" dirty="0">
                <a:solidFill>
                  <a:srgbClr val="002E51"/>
                </a:solidFill>
                <a:effectLst/>
                <a:latin typeface="acumin-pro"/>
              </a:rPr>
              <a:t>Recombinant human thrombopoietin (</a:t>
            </a:r>
            <a:r>
              <a:rPr lang="en-US" b="0" i="0" dirty="0" err="1">
                <a:solidFill>
                  <a:srgbClr val="002E51"/>
                </a:solidFill>
                <a:effectLst/>
                <a:latin typeface="acumin-pro"/>
              </a:rPr>
              <a:t>rhTPO</a:t>
            </a:r>
            <a:r>
              <a:rPr lang="en-US" b="0" i="0" dirty="0">
                <a:solidFill>
                  <a:srgbClr val="002E51"/>
                </a:solidFill>
                <a:effectLst/>
                <a:latin typeface="acumin-pro"/>
              </a:rPr>
              <a:t>) is a full-length and glycosylated thrombo</a:t>
            </a:r>
            <a:r>
              <a:rPr lang="en-US" dirty="0">
                <a:solidFill>
                  <a:srgbClr val="002E51"/>
                </a:solidFill>
                <a:latin typeface="acumin-pro"/>
              </a:rPr>
              <a:t>poietin (</a:t>
            </a:r>
            <a:r>
              <a:rPr lang="en-US" b="0" i="0" dirty="0">
                <a:solidFill>
                  <a:srgbClr val="002E51"/>
                </a:solidFill>
                <a:effectLst/>
                <a:latin typeface="acumin-pro"/>
              </a:rPr>
              <a:t>TPO)</a:t>
            </a:r>
          </a:p>
          <a:p>
            <a:pPr marL="342900" indent="-342900" algn="l">
              <a:buFont typeface="Arial" panose="020B0604020202020204" pitchFamily="34" charset="0"/>
              <a:buChar char="•"/>
            </a:pPr>
            <a:r>
              <a:rPr lang="en-US" dirty="0">
                <a:solidFill>
                  <a:srgbClr val="002E51"/>
                </a:solidFill>
                <a:latin typeface="acumin-pro"/>
              </a:rPr>
              <a:t>In theory, c</a:t>
            </a:r>
            <a:r>
              <a:rPr lang="en-US" b="0" i="0" dirty="0">
                <a:solidFill>
                  <a:srgbClr val="002E51"/>
                </a:solidFill>
                <a:effectLst/>
                <a:latin typeface="acumin-pro"/>
              </a:rPr>
              <a:t>annot cross the placenta due to large molecular weight</a:t>
            </a:r>
          </a:p>
          <a:p>
            <a:pPr marL="342900" indent="-342900" algn="l">
              <a:buFont typeface="Arial" panose="020B0604020202020204" pitchFamily="34" charset="0"/>
              <a:buChar char="•"/>
            </a:pPr>
            <a:r>
              <a:rPr lang="en-US" dirty="0">
                <a:solidFill>
                  <a:srgbClr val="002E51"/>
                </a:solidFill>
                <a:latin typeface="acumin-pro"/>
              </a:rPr>
              <a:t>A</a:t>
            </a:r>
            <a:r>
              <a:rPr lang="en-US" b="0" i="0" dirty="0">
                <a:solidFill>
                  <a:srgbClr val="002E51"/>
                </a:solidFill>
                <a:effectLst/>
                <a:latin typeface="acumin-pro"/>
              </a:rPr>
              <a:t>dvantage over the two TPO mimetics </a:t>
            </a:r>
            <a:r>
              <a:rPr lang="en-US" dirty="0">
                <a:solidFill>
                  <a:srgbClr val="002E51"/>
                </a:solidFill>
                <a:latin typeface="acumin-pro"/>
              </a:rPr>
              <a:t>(</a:t>
            </a:r>
            <a:r>
              <a:rPr lang="en-US" b="0" i="0" dirty="0">
                <a:solidFill>
                  <a:srgbClr val="002E51"/>
                </a:solidFill>
                <a:effectLst/>
                <a:latin typeface="acumin-pro"/>
              </a:rPr>
              <a:t>impact to the fetus?)</a:t>
            </a:r>
            <a:endParaRPr lang="en-US" dirty="0">
              <a:solidFill>
                <a:srgbClr val="002E51"/>
              </a:solidFill>
              <a:latin typeface="acumin-pro"/>
            </a:endParaRPr>
          </a:p>
        </p:txBody>
      </p:sp>
      <p:sp>
        <p:nvSpPr>
          <p:cNvPr id="4" name="Title 3"/>
          <p:cNvSpPr>
            <a:spLocks noGrp="1"/>
          </p:cNvSpPr>
          <p:nvPr>
            <p:ph type="title"/>
          </p:nvPr>
        </p:nvSpPr>
        <p:spPr>
          <a:xfrm>
            <a:off x="0" y="127465"/>
            <a:ext cx="9144000" cy="807256"/>
          </a:xfrm>
        </p:spPr>
        <p:txBody>
          <a:bodyPr>
            <a:noAutofit/>
          </a:bodyPr>
          <a:lstStyle/>
          <a:p>
            <a:r>
              <a:rPr lang="en-US" sz="1600" b="1" i="0" dirty="0">
                <a:solidFill>
                  <a:srgbClr val="1A1A1A"/>
                </a:solidFill>
                <a:effectLst/>
                <a:latin typeface="+mn-lt"/>
              </a:rPr>
              <a:t>Study: “The Combination of Intravenous Immunoglobulin (IVIG) and Low Does Recombinant Human Thrombopoietin (</a:t>
            </a:r>
            <a:r>
              <a:rPr lang="en-US" sz="1600" b="1" i="0" dirty="0" err="1">
                <a:solidFill>
                  <a:srgbClr val="1A1A1A"/>
                </a:solidFill>
                <a:effectLst/>
                <a:latin typeface="+mn-lt"/>
              </a:rPr>
              <a:t>rhTPO</a:t>
            </a:r>
            <a:r>
              <a:rPr lang="en-US" sz="1600" b="1" i="0" dirty="0">
                <a:solidFill>
                  <a:srgbClr val="1A1A1A"/>
                </a:solidFill>
                <a:effectLst/>
                <a:latin typeface="+mn-lt"/>
              </a:rPr>
              <a:t>) for the Management of Corticosteroid/IVIG Monotherapy-Resistant Immune Thrombocytopenia in Pregnancy”</a:t>
            </a:r>
            <a:endParaRPr lang="en-US" sz="1600" b="1" dirty="0"/>
          </a:p>
        </p:txBody>
      </p:sp>
      <p:sp>
        <p:nvSpPr>
          <p:cNvPr id="3" name="TextBox 2">
            <a:extLst>
              <a:ext uri="{FF2B5EF4-FFF2-40B4-BE49-F238E27FC236}">
                <a16:creationId xmlns:a16="http://schemas.microsoft.com/office/drawing/2014/main" id="{9F950EF1-F429-C001-0501-662D665A8813}"/>
              </a:ext>
            </a:extLst>
          </p:cNvPr>
          <p:cNvSpPr txBox="1"/>
          <p:nvPr/>
        </p:nvSpPr>
        <p:spPr>
          <a:xfrm>
            <a:off x="1614196" y="4208106"/>
            <a:ext cx="184731" cy="461665"/>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4536320B-C00D-21E7-46F5-514C8FEA66B3}"/>
              </a:ext>
            </a:extLst>
          </p:cNvPr>
          <p:cNvSpPr txBox="1"/>
          <p:nvPr/>
        </p:nvSpPr>
        <p:spPr>
          <a:xfrm>
            <a:off x="802435" y="3811910"/>
            <a:ext cx="7156578" cy="507831"/>
          </a:xfrm>
          <a:prstGeom prst="rect">
            <a:avLst/>
          </a:prstGeom>
          <a:noFill/>
        </p:spPr>
        <p:txBody>
          <a:bodyPr wrap="square" rtlCol="0">
            <a:spAutoFit/>
          </a:bodyPr>
          <a:lstStyle/>
          <a:p>
            <a:r>
              <a:rPr lang="en-US" sz="900" b="0" i="0" dirty="0">
                <a:solidFill>
                  <a:srgbClr val="1A1A1A"/>
                </a:solidFill>
                <a:effectLst/>
                <a:latin typeface="+mn-lt"/>
              </a:rPr>
              <a:t>Yun He, </a:t>
            </a:r>
            <a:r>
              <a:rPr lang="en-US" sz="900" b="0" i="0" dirty="0" err="1">
                <a:solidFill>
                  <a:srgbClr val="1A1A1A"/>
                </a:solidFill>
                <a:effectLst/>
                <a:latin typeface="+mn-lt"/>
              </a:rPr>
              <a:t>et.al</a:t>
            </a:r>
            <a:r>
              <a:rPr lang="en-US" sz="900" b="0" i="0" dirty="0">
                <a:solidFill>
                  <a:srgbClr val="1A1A1A"/>
                </a:solidFill>
                <a:effectLst/>
                <a:latin typeface="+mn-lt"/>
              </a:rPr>
              <a:t>.; The Combination of Intravenous Immunoglobulin (IVIG) and Low Does Recombinant Human Thrombopoietin (</a:t>
            </a:r>
            <a:r>
              <a:rPr lang="en-US" sz="900" b="0" i="0" dirty="0" err="1">
                <a:solidFill>
                  <a:srgbClr val="1A1A1A"/>
                </a:solidFill>
                <a:effectLst/>
                <a:latin typeface="+mn-lt"/>
              </a:rPr>
              <a:t>rhTPO</a:t>
            </a:r>
            <a:r>
              <a:rPr lang="en-US" sz="900" b="0" i="0" dirty="0">
                <a:solidFill>
                  <a:srgbClr val="1A1A1A"/>
                </a:solidFill>
                <a:effectLst/>
                <a:latin typeface="+mn-lt"/>
              </a:rPr>
              <a:t>) for the Management of Corticosteroid/IVIG Monotherapy-Resistant Immune Thrombocytopenia in Pregnancy. </a:t>
            </a:r>
            <a:r>
              <a:rPr lang="en-US" sz="900" b="0" i="1" dirty="0">
                <a:solidFill>
                  <a:srgbClr val="1A1A1A"/>
                </a:solidFill>
                <a:effectLst/>
                <a:latin typeface="+mn-lt"/>
              </a:rPr>
              <a:t>Blood</a:t>
            </a:r>
            <a:r>
              <a:rPr lang="en-US" sz="900" b="0" i="0" dirty="0">
                <a:solidFill>
                  <a:srgbClr val="1A1A1A"/>
                </a:solidFill>
                <a:effectLst/>
                <a:latin typeface="+mn-lt"/>
              </a:rPr>
              <a:t> 2023; 142 (Supplement 1): 1213. </a:t>
            </a:r>
            <a:r>
              <a:rPr lang="en-US" sz="900" b="0" i="0" dirty="0" err="1">
                <a:solidFill>
                  <a:srgbClr val="1A1A1A"/>
                </a:solidFill>
                <a:effectLst/>
                <a:latin typeface="+mn-lt"/>
              </a:rPr>
              <a:t>doi</a:t>
            </a:r>
            <a:r>
              <a:rPr lang="en-US" sz="900" b="0" i="0" dirty="0">
                <a:solidFill>
                  <a:srgbClr val="1A1A1A"/>
                </a:solidFill>
                <a:effectLst/>
                <a:latin typeface="+mn-lt"/>
              </a:rPr>
              <a:t>: </a:t>
            </a:r>
            <a:r>
              <a:rPr lang="en-US" sz="900" b="0" i="0" u="none" strike="noStrike" dirty="0">
                <a:solidFill>
                  <a:srgbClr val="B7000F"/>
                </a:solidFill>
                <a:effectLst/>
                <a:latin typeface="+mn-lt"/>
                <a:hlinkClick r:id="rId3"/>
              </a:rPr>
              <a:t>https://doi.org/10.1182/blood-2023-185453</a:t>
            </a:r>
            <a:endParaRPr lang="en-US" sz="900" dirty="0">
              <a:latin typeface="+mn-lt"/>
            </a:endParaRPr>
          </a:p>
        </p:txBody>
      </p:sp>
    </p:spTree>
    <p:extLst>
      <p:ext uri="{BB962C8B-B14F-4D97-AF65-F5344CB8AC3E}">
        <p14:creationId xmlns:p14="http://schemas.microsoft.com/office/powerpoint/2010/main" val="339891377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783771" y="1168401"/>
            <a:ext cx="6988629" cy="2915920"/>
          </a:xfrm>
        </p:spPr>
        <p:txBody>
          <a:bodyPr/>
          <a:lstStyle/>
          <a:p>
            <a:pPr marL="342900" indent="-342900" algn="l">
              <a:buFont typeface="Arial" panose="020B0604020202020204" pitchFamily="34" charset="0"/>
              <a:buChar char="•"/>
            </a:pPr>
            <a:r>
              <a:rPr lang="en-US" dirty="0">
                <a:solidFill>
                  <a:srgbClr val="002E51"/>
                </a:solidFill>
              </a:rPr>
              <a:t>Inclusion criteria: </a:t>
            </a:r>
          </a:p>
          <a:p>
            <a:pPr marL="800100" lvl="1" indent="-342900" algn="l">
              <a:buFont typeface="Arial" panose="020B0604020202020204" pitchFamily="34" charset="0"/>
              <a:buChar char="•"/>
            </a:pPr>
            <a:r>
              <a:rPr lang="en-US" dirty="0">
                <a:solidFill>
                  <a:srgbClr val="002E51"/>
                </a:solidFill>
              </a:rPr>
              <a:t>Diagnosis of primary ITP before or onset in first pregnancy</a:t>
            </a:r>
          </a:p>
          <a:p>
            <a:pPr marL="800100" lvl="1" indent="-342900" algn="l">
              <a:buFont typeface="Arial" panose="020B0604020202020204" pitchFamily="34" charset="0"/>
              <a:buChar char="•"/>
            </a:pPr>
            <a:r>
              <a:rPr lang="en-US" dirty="0">
                <a:solidFill>
                  <a:srgbClr val="002E51"/>
                </a:solidFill>
              </a:rPr>
              <a:t>Adult pregnant women </a:t>
            </a:r>
            <a:r>
              <a:rPr lang="en-US" b="0" i="0" dirty="0">
                <a:solidFill>
                  <a:srgbClr val="002E51"/>
                </a:solidFill>
                <a:effectLst/>
              </a:rPr>
              <a:t>≥ 18 years of age</a:t>
            </a:r>
          </a:p>
          <a:p>
            <a:pPr marL="800100" lvl="1" indent="-342900" algn="l">
              <a:buFont typeface="Arial" panose="020B0604020202020204" pitchFamily="34" charset="0"/>
              <a:buChar char="•"/>
            </a:pPr>
            <a:r>
              <a:rPr lang="en-US" dirty="0">
                <a:solidFill>
                  <a:srgbClr val="002E51"/>
                </a:solidFill>
              </a:rPr>
              <a:t>P</a:t>
            </a:r>
            <a:r>
              <a:rPr lang="en-US" b="0" i="0" dirty="0">
                <a:solidFill>
                  <a:srgbClr val="002E51"/>
                </a:solidFill>
                <a:effectLst/>
              </a:rPr>
              <a:t>atients with bleeding manifestations and/or have a platelet count &lt; 30 × 10^9/L </a:t>
            </a:r>
            <a:endParaRPr lang="en-US" dirty="0">
              <a:solidFill>
                <a:srgbClr val="002E51"/>
              </a:solidFill>
            </a:endParaRPr>
          </a:p>
          <a:p>
            <a:pPr marL="800100" lvl="1" indent="-342900" algn="l">
              <a:buFont typeface="Arial" panose="020B0604020202020204" pitchFamily="34" charset="0"/>
              <a:buChar char="•"/>
            </a:pPr>
            <a:r>
              <a:rPr lang="en-US" dirty="0">
                <a:solidFill>
                  <a:srgbClr val="002E51"/>
                </a:solidFill>
              </a:rPr>
              <a:t>F</a:t>
            </a:r>
            <a:r>
              <a:rPr lang="en-US" b="0" i="0" dirty="0">
                <a:solidFill>
                  <a:srgbClr val="002E51"/>
                </a:solidFill>
                <a:effectLst/>
              </a:rPr>
              <a:t>ailed to respond to initial treatment</a:t>
            </a:r>
            <a:endParaRPr lang="en-US" dirty="0">
              <a:solidFill>
                <a:srgbClr val="002E51"/>
              </a:solidFill>
            </a:endParaRPr>
          </a:p>
          <a:p>
            <a:pPr marL="800100" lvl="1" indent="-342900" algn="l">
              <a:buFont typeface="Arial" panose="020B0604020202020204" pitchFamily="34" charset="0"/>
              <a:buChar char="•"/>
            </a:pPr>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Methods</a:t>
            </a:r>
          </a:p>
        </p:txBody>
      </p:sp>
    </p:spTree>
    <p:extLst>
      <p:ext uri="{BB962C8B-B14F-4D97-AF65-F5344CB8AC3E}">
        <p14:creationId xmlns:p14="http://schemas.microsoft.com/office/powerpoint/2010/main" val="117196092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49D5C045-CC95-DAF4-DD04-4B0A40B65E0D}"/>
              </a:ext>
            </a:extLst>
          </p:cNvPr>
          <p:cNvGraphicFramePr>
            <a:graphicFrameLocks noGrp="1"/>
          </p:cNvGraphicFramePr>
          <p:nvPr>
            <p:ph idx="1"/>
          </p:nvPr>
        </p:nvGraphicFramePr>
        <p:xfrm>
          <a:off x="685800" y="844550"/>
          <a:ext cx="7772400" cy="31480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870843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934721"/>
            <a:ext cx="6400800" cy="3149600"/>
          </a:xfrm>
        </p:spPr>
        <p:txBody>
          <a:bodyPr>
            <a:normAutofit fontScale="85000" lnSpcReduction="10000"/>
          </a:bodyPr>
          <a:lstStyle/>
          <a:p>
            <a:pPr marL="342900" indent="-342900" algn="l">
              <a:buFont typeface="Arial" panose="020B0604020202020204" pitchFamily="34" charset="0"/>
              <a:buChar char="•"/>
            </a:pPr>
            <a:r>
              <a:rPr lang="en-US" b="0" i="0" dirty="0">
                <a:solidFill>
                  <a:srgbClr val="1A1A1A"/>
                </a:solidFill>
                <a:effectLst/>
                <a:latin typeface="acumin-pro"/>
              </a:rPr>
              <a:t>Small study of only 19 patients</a:t>
            </a:r>
          </a:p>
          <a:p>
            <a:pPr marL="342900" indent="-342900" algn="l">
              <a:buFont typeface="Arial" panose="020B0604020202020204" pitchFamily="34" charset="0"/>
              <a:buChar char="•"/>
            </a:pPr>
            <a:r>
              <a:rPr lang="en-US" dirty="0">
                <a:solidFill>
                  <a:srgbClr val="1A1A1A"/>
                </a:solidFill>
                <a:latin typeface="acumin-pro"/>
              </a:rPr>
              <a:t>M</a:t>
            </a:r>
            <a:r>
              <a:rPr lang="en-US" b="0" i="0" dirty="0">
                <a:solidFill>
                  <a:srgbClr val="1A1A1A"/>
                </a:solidFill>
                <a:effectLst/>
                <a:latin typeface="acumin-pro"/>
              </a:rPr>
              <a:t>edian age: 34 years old (20 </a:t>
            </a:r>
            <a:r>
              <a:rPr lang="en-US" dirty="0">
                <a:solidFill>
                  <a:srgbClr val="1A1A1A"/>
                </a:solidFill>
                <a:latin typeface="acumin-pro"/>
              </a:rPr>
              <a:t>-</a:t>
            </a:r>
            <a:r>
              <a:rPr lang="en-US" b="0" i="0" dirty="0">
                <a:solidFill>
                  <a:srgbClr val="1A1A1A"/>
                </a:solidFill>
                <a:effectLst/>
                <a:latin typeface="acumin-pro"/>
              </a:rPr>
              <a:t> 42 y/o)</a:t>
            </a:r>
          </a:p>
          <a:p>
            <a:pPr marL="342900" indent="-342900" algn="l">
              <a:buFont typeface="Arial" panose="020B0604020202020204" pitchFamily="34" charset="0"/>
              <a:buChar char="•"/>
            </a:pPr>
            <a:r>
              <a:rPr lang="en-US" dirty="0">
                <a:solidFill>
                  <a:srgbClr val="1A1A1A"/>
                </a:solidFill>
                <a:latin typeface="acumin-pro"/>
              </a:rPr>
              <a:t>M</a:t>
            </a:r>
            <a:r>
              <a:rPr lang="en-US" b="0" i="0" dirty="0">
                <a:solidFill>
                  <a:srgbClr val="1A1A1A"/>
                </a:solidFill>
                <a:effectLst/>
                <a:latin typeface="acumin-pro"/>
              </a:rPr>
              <a:t>edian platelet count before treatment: 13×10^9/L (range 1-30×10^9/L). </a:t>
            </a:r>
          </a:p>
          <a:p>
            <a:pPr marL="342900" indent="-342900" algn="l">
              <a:buFont typeface="Arial" panose="020B0604020202020204" pitchFamily="34" charset="0"/>
              <a:buChar char="•"/>
            </a:pPr>
            <a:r>
              <a:rPr lang="en-US" b="0" i="0" dirty="0">
                <a:solidFill>
                  <a:srgbClr val="1A1A1A"/>
                </a:solidFill>
                <a:effectLst/>
                <a:latin typeface="acumin-pro"/>
              </a:rPr>
              <a:t>The four-week response rate was 63.2% (12/19), and the median response time was 7.5 days (range 5 to 35 days). </a:t>
            </a:r>
          </a:p>
          <a:p>
            <a:pPr marL="342900" indent="-342900" algn="l">
              <a:buFont typeface="Arial" panose="020B0604020202020204" pitchFamily="34" charset="0"/>
              <a:buChar char="•"/>
            </a:pPr>
            <a:r>
              <a:rPr lang="en-US" b="0" i="0" dirty="0">
                <a:solidFill>
                  <a:srgbClr val="1A1A1A"/>
                </a:solidFill>
                <a:effectLst/>
                <a:latin typeface="acumin-pro"/>
              </a:rPr>
              <a:t>There were no treatment-related adverse reactions.</a:t>
            </a:r>
          </a:p>
          <a:p>
            <a:pPr marL="342900" indent="-342900" algn="l">
              <a:buFont typeface="Arial" panose="020B0604020202020204" pitchFamily="34" charset="0"/>
              <a:buChar char="•"/>
            </a:pPr>
            <a:r>
              <a:rPr lang="en-US" b="0" i="0" dirty="0">
                <a:solidFill>
                  <a:srgbClr val="1A1A1A"/>
                </a:solidFill>
                <a:effectLst/>
                <a:latin typeface="acumin-pro"/>
              </a:rPr>
              <a:t>Low-dose </a:t>
            </a:r>
            <a:r>
              <a:rPr lang="en-US" b="0" i="0" dirty="0" err="1">
                <a:solidFill>
                  <a:srgbClr val="1A1A1A"/>
                </a:solidFill>
                <a:effectLst/>
                <a:latin typeface="acumin-pro"/>
              </a:rPr>
              <a:t>rhTPO</a:t>
            </a:r>
            <a:r>
              <a:rPr lang="en-US" b="0" i="0" dirty="0">
                <a:solidFill>
                  <a:srgbClr val="1A1A1A"/>
                </a:solidFill>
                <a:effectLst/>
                <a:latin typeface="acumin-pro"/>
              </a:rPr>
              <a:t> plus IVIg in pregnant corticosteroid/IVIg monotherapy-resistant ITP patients is effective and safe</a:t>
            </a:r>
            <a:endParaRPr lang="en-US"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Results </a:t>
            </a:r>
          </a:p>
        </p:txBody>
      </p:sp>
    </p:spTree>
    <p:extLst>
      <p:ext uri="{BB962C8B-B14F-4D97-AF65-F5344CB8AC3E}">
        <p14:creationId xmlns:p14="http://schemas.microsoft.com/office/powerpoint/2010/main" val="288508446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674B3E1-8647-D532-9F48-7A6D19C16F59}"/>
              </a:ext>
            </a:extLst>
          </p:cNvPr>
          <p:cNvSpPr>
            <a:spLocks noGrp="1"/>
          </p:cNvSpPr>
          <p:nvPr>
            <p:ph sz="half" idx="1"/>
          </p:nvPr>
        </p:nvSpPr>
        <p:spPr/>
        <p:txBody>
          <a:bodyPr/>
          <a:lstStyle/>
          <a:p>
            <a:r>
              <a:rPr lang="en-US" sz="1600" b="1" dirty="0"/>
              <a:t>Iron deficiency anemia </a:t>
            </a:r>
          </a:p>
          <a:p>
            <a:pPr lvl="1"/>
            <a:r>
              <a:rPr lang="en-US" sz="1200" dirty="0"/>
              <a:t>Known benefits of treating IDA in pregnancy, however several discrepancies in diagnosis and management</a:t>
            </a:r>
          </a:p>
          <a:p>
            <a:pPr lvl="1"/>
            <a:r>
              <a:rPr lang="en-US" sz="1200" dirty="0"/>
              <a:t>Optimal route of iron repletion remains uncertain</a:t>
            </a:r>
          </a:p>
          <a:p>
            <a:pPr lvl="1"/>
            <a:r>
              <a:rPr lang="en-US" sz="1200" dirty="0"/>
              <a:t>Ongoing large randomized placebo-controlled trials will help answer these questions</a:t>
            </a:r>
          </a:p>
          <a:p>
            <a:pPr lvl="1"/>
            <a:r>
              <a:rPr lang="en-US" sz="1200" dirty="0"/>
              <a:t>IV iron is safe and effective</a:t>
            </a:r>
          </a:p>
          <a:p>
            <a:pPr lvl="1"/>
            <a:r>
              <a:rPr lang="en-US" sz="1200" dirty="0"/>
              <a:t>LMWID more effective in repleting iron and correcting anemia compared to IS</a:t>
            </a:r>
          </a:p>
          <a:p>
            <a:pPr lvl="1"/>
            <a:endParaRPr lang="en-US" dirty="0"/>
          </a:p>
          <a:p>
            <a:pPr lvl="1"/>
            <a:endParaRPr lang="en-US" dirty="0"/>
          </a:p>
        </p:txBody>
      </p:sp>
      <p:sp>
        <p:nvSpPr>
          <p:cNvPr id="5" name="Content Placeholder 4">
            <a:extLst>
              <a:ext uri="{FF2B5EF4-FFF2-40B4-BE49-F238E27FC236}">
                <a16:creationId xmlns:a16="http://schemas.microsoft.com/office/drawing/2014/main" id="{B4D1A5B4-2D7F-102E-27F3-CE3C27ED31BB}"/>
              </a:ext>
            </a:extLst>
          </p:cNvPr>
          <p:cNvSpPr>
            <a:spLocks noGrp="1"/>
          </p:cNvSpPr>
          <p:nvPr>
            <p:ph sz="half" idx="2"/>
          </p:nvPr>
        </p:nvSpPr>
        <p:spPr/>
        <p:txBody>
          <a:bodyPr/>
          <a:lstStyle/>
          <a:p>
            <a:r>
              <a:rPr lang="en-US" sz="1600" b="1" dirty="0"/>
              <a:t>ITP</a:t>
            </a:r>
          </a:p>
          <a:p>
            <a:pPr lvl="1"/>
            <a:r>
              <a:rPr lang="en-US" sz="1200" dirty="0"/>
              <a:t>First line treatment options limited to primarily steroids and IVIG. Second line treatments are very limited</a:t>
            </a:r>
          </a:p>
          <a:p>
            <a:pPr lvl="1"/>
            <a:r>
              <a:rPr lang="en-US" sz="1200" dirty="0"/>
              <a:t>Pregnancy outcomes in de novo ITP similar to that of chronic ITP</a:t>
            </a:r>
          </a:p>
          <a:p>
            <a:pPr lvl="1"/>
            <a:r>
              <a:rPr lang="en-US" sz="1200" dirty="0"/>
              <a:t>Severe thrombocytopenia and bleeding events similar in de novo vs chronic ITP</a:t>
            </a:r>
          </a:p>
          <a:p>
            <a:pPr lvl="1"/>
            <a:r>
              <a:rPr lang="en-US" sz="1200" dirty="0"/>
              <a:t>New therapies are being investigated in pregnancy with promising results in regard to efficacy and maternal/fetal safety </a:t>
            </a:r>
          </a:p>
          <a:p>
            <a:pPr lvl="1"/>
            <a:endParaRPr lang="en-US" sz="1200" b="0" i="0" dirty="0">
              <a:effectLst/>
            </a:endParaRPr>
          </a:p>
          <a:p>
            <a:pPr lvl="1"/>
            <a:endParaRPr lang="en-US" sz="1200" dirty="0"/>
          </a:p>
          <a:p>
            <a:pPr lvl="1"/>
            <a:endParaRPr lang="en-US" sz="1200" dirty="0"/>
          </a:p>
          <a:p>
            <a:pPr lvl="1"/>
            <a:endParaRPr lang="en-US" sz="1200" b="1" dirty="0"/>
          </a:p>
          <a:p>
            <a:pPr lvl="1"/>
            <a:endParaRPr lang="en-US" sz="1200" dirty="0"/>
          </a:p>
          <a:p>
            <a:pPr marL="0" indent="0">
              <a:buNone/>
            </a:pPr>
            <a:endParaRPr lang="en-US" dirty="0"/>
          </a:p>
        </p:txBody>
      </p:sp>
      <p:sp>
        <p:nvSpPr>
          <p:cNvPr id="3" name="Title 2">
            <a:extLst>
              <a:ext uri="{FF2B5EF4-FFF2-40B4-BE49-F238E27FC236}">
                <a16:creationId xmlns:a16="http://schemas.microsoft.com/office/drawing/2014/main" id="{83CF3716-3B21-8F7A-87AC-20B8FCD5E8F1}"/>
              </a:ext>
            </a:extLst>
          </p:cNvPr>
          <p:cNvSpPr>
            <a:spLocks noGrp="1"/>
          </p:cNvSpPr>
          <p:nvPr>
            <p:ph type="title"/>
          </p:nvPr>
        </p:nvSpPr>
        <p:spPr/>
        <p:txBody>
          <a:bodyPr/>
          <a:lstStyle/>
          <a:p>
            <a:r>
              <a:rPr lang="en-US" dirty="0"/>
              <a:t>Summary</a:t>
            </a:r>
          </a:p>
        </p:txBody>
      </p:sp>
    </p:spTree>
    <p:extLst>
      <p:ext uri="{BB962C8B-B14F-4D97-AF65-F5344CB8AC3E}">
        <p14:creationId xmlns:p14="http://schemas.microsoft.com/office/powerpoint/2010/main" val="4286996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5799" y="822961"/>
            <a:ext cx="7634235" cy="3230879"/>
          </a:xfrm>
        </p:spPr>
        <p:txBody>
          <a:bodyPr/>
          <a:lstStyle/>
          <a:p>
            <a:r>
              <a:rPr lang="en-US" dirty="0">
                <a:solidFill>
                  <a:srgbClr val="002E51"/>
                </a:solidFill>
              </a:rPr>
              <a:t>156 patients enrolled on study </a:t>
            </a:r>
          </a:p>
          <a:p>
            <a:pPr lvl="1"/>
            <a:r>
              <a:rPr lang="en-US" dirty="0">
                <a:solidFill>
                  <a:srgbClr val="002E51"/>
                </a:solidFill>
              </a:rPr>
              <a:t>MOM: 104 patients, BAT: 52 patients </a:t>
            </a:r>
          </a:p>
          <a:p>
            <a:r>
              <a:rPr lang="en-US" dirty="0">
                <a:solidFill>
                  <a:srgbClr val="002E51"/>
                </a:solidFill>
              </a:rPr>
              <a:t>BAT was </a:t>
            </a:r>
            <a:r>
              <a:rPr lang="en-US" dirty="0" err="1">
                <a:solidFill>
                  <a:srgbClr val="002E51"/>
                </a:solidFill>
              </a:rPr>
              <a:t>ruxolitinib</a:t>
            </a:r>
            <a:r>
              <a:rPr lang="en-US" dirty="0">
                <a:solidFill>
                  <a:srgbClr val="002E51"/>
                </a:solidFill>
              </a:rPr>
              <a:t> in ~90% of patients</a:t>
            </a:r>
          </a:p>
          <a:p>
            <a:r>
              <a:rPr lang="en-US" dirty="0">
                <a:solidFill>
                  <a:srgbClr val="002E51"/>
                </a:solidFill>
              </a:rPr>
              <a:t>More patients randomized to MOM had Hgb&lt;8g/dL (26% v 12%) </a:t>
            </a:r>
          </a:p>
        </p:txBody>
      </p:sp>
      <p:sp>
        <p:nvSpPr>
          <p:cNvPr id="4" name="Title 3"/>
          <p:cNvSpPr>
            <a:spLocks noGrp="1"/>
          </p:cNvSpPr>
          <p:nvPr>
            <p:ph type="title"/>
          </p:nvPr>
        </p:nvSpPr>
        <p:spPr/>
        <p:txBody>
          <a:bodyPr/>
          <a:lstStyle/>
          <a:p>
            <a:r>
              <a:rPr lang="en-US" b="1" dirty="0">
                <a:solidFill>
                  <a:srgbClr val="002E51"/>
                </a:solidFill>
              </a:rPr>
              <a:t>SIMPLIFY-2 </a:t>
            </a:r>
          </a:p>
        </p:txBody>
      </p:sp>
      <p:sp>
        <p:nvSpPr>
          <p:cNvPr id="5" name="TextBox 4">
            <a:extLst>
              <a:ext uri="{FF2B5EF4-FFF2-40B4-BE49-F238E27FC236}">
                <a16:creationId xmlns:a16="http://schemas.microsoft.com/office/drawing/2014/main" id="{1231CEF5-9306-AD4A-875E-2E124E6AEA3D}"/>
              </a:ext>
            </a:extLst>
          </p:cNvPr>
          <p:cNvSpPr txBox="1"/>
          <p:nvPr/>
        </p:nvSpPr>
        <p:spPr>
          <a:xfrm>
            <a:off x="6816437" y="4053840"/>
            <a:ext cx="1837112" cy="215444"/>
          </a:xfrm>
          <a:prstGeom prst="rect">
            <a:avLst/>
          </a:prstGeom>
          <a:noFill/>
        </p:spPr>
        <p:txBody>
          <a:bodyPr wrap="square" rtlCol="0">
            <a:spAutoFit/>
          </a:bodyPr>
          <a:lstStyle/>
          <a:p>
            <a:r>
              <a:rPr lang="en-US" sz="800" dirty="0"/>
              <a:t>Harrison et al, Lancet 2018</a:t>
            </a:r>
          </a:p>
        </p:txBody>
      </p:sp>
    </p:spTree>
    <p:extLst>
      <p:ext uri="{BB962C8B-B14F-4D97-AF65-F5344CB8AC3E}">
        <p14:creationId xmlns:p14="http://schemas.microsoft.com/office/powerpoint/2010/main" val="87066954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4A241A-81A1-B1CC-C585-3C6C57E3E8BE}"/>
              </a:ext>
            </a:extLst>
          </p:cNvPr>
          <p:cNvSpPr>
            <a:spLocks noGrp="1"/>
          </p:cNvSpPr>
          <p:nvPr>
            <p:ph type="title"/>
          </p:nvPr>
        </p:nvSpPr>
        <p:spPr>
          <a:xfrm>
            <a:off x="0" y="1831135"/>
            <a:ext cx="9144000" cy="1006507"/>
          </a:xfrm>
        </p:spPr>
        <p:txBody>
          <a:bodyPr/>
          <a:lstStyle/>
          <a:p>
            <a:r>
              <a:rPr lang="en-US" dirty="0"/>
              <a:t>THANK YOU</a:t>
            </a:r>
            <a:br>
              <a:rPr lang="en-US" dirty="0"/>
            </a:br>
            <a:r>
              <a:rPr lang="en-US" dirty="0"/>
              <a:t>QUESTIONS?</a:t>
            </a:r>
          </a:p>
        </p:txBody>
      </p:sp>
    </p:spTree>
    <p:extLst>
      <p:ext uri="{BB962C8B-B14F-4D97-AF65-F5344CB8AC3E}">
        <p14:creationId xmlns:p14="http://schemas.microsoft.com/office/powerpoint/2010/main" val="2640998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1798064"/>
            <a:ext cx="9144000" cy="2204975"/>
          </a:xfrm>
        </p:spPr>
        <p:txBody>
          <a:bodyPr/>
          <a:lstStyle/>
          <a:p>
            <a:pPr>
              <a:spcBef>
                <a:spcPts val="20"/>
              </a:spcBef>
            </a:pPr>
            <a:r>
              <a:rPr lang="en-US" b="1" kern="1200" dirty="0">
                <a:solidFill>
                  <a:srgbClr val="002060"/>
                </a:solidFill>
                <a:cs typeface="Arial"/>
              </a:rPr>
              <a:t>Bonnie Labdi, PharmD, BCOP</a:t>
            </a:r>
          </a:p>
          <a:p>
            <a:pPr>
              <a:spcBef>
                <a:spcPts val="20"/>
              </a:spcBef>
            </a:pPr>
            <a:r>
              <a:rPr lang="en-US" kern="1200" dirty="0">
                <a:solidFill>
                  <a:srgbClr val="002060"/>
                </a:solidFill>
                <a:cs typeface="Arial"/>
              </a:rPr>
              <a:t>Executive Director, Global Ambassador Strategies, Oncology</a:t>
            </a:r>
          </a:p>
          <a:p>
            <a:pPr>
              <a:spcBef>
                <a:spcPts val="20"/>
              </a:spcBef>
            </a:pPr>
            <a:r>
              <a:rPr lang="en-US" kern="1200" dirty="0">
                <a:solidFill>
                  <a:srgbClr val="002060"/>
                </a:solidFill>
                <a:latin typeface="Arial" panose="020B0604020202020204" pitchFamily="34" charset="0"/>
                <a:cs typeface="Arial" panose="020B0604020202020204" pitchFamily="34" charset="0"/>
              </a:rPr>
              <a:t>MJH Life Sciences™</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Welcome</a:t>
            </a:r>
          </a:p>
        </p:txBody>
      </p:sp>
    </p:spTree>
    <p:extLst>
      <p:ext uri="{BB962C8B-B14F-4D97-AF65-F5344CB8AC3E}">
        <p14:creationId xmlns:p14="http://schemas.microsoft.com/office/powerpoint/2010/main" val="1250068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655414" y="925853"/>
            <a:ext cx="3810000" cy="2936240"/>
          </a:xfrm>
        </p:spPr>
        <p:txBody>
          <a:bodyPr/>
          <a:lstStyle/>
          <a:p>
            <a:r>
              <a:rPr lang="en-US" sz="1800" dirty="0">
                <a:solidFill>
                  <a:srgbClr val="002E51"/>
                </a:solidFill>
              </a:rPr>
              <a:t>SVR by MRI/CT:</a:t>
            </a:r>
          </a:p>
          <a:p>
            <a:pPr marL="0" indent="0">
              <a:buNone/>
            </a:pPr>
            <a:r>
              <a:rPr lang="en-US" sz="1800" dirty="0">
                <a:solidFill>
                  <a:srgbClr val="002E51"/>
                </a:solidFill>
              </a:rPr>
              <a:t>- 7% with MOM</a:t>
            </a:r>
          </a:p>
          <a:p>
            <a:pPr marL="0" indent="0">
              <a:buNone/>
            </a:pPr>
            <a:r>
              <a:rPr lang="en-US" sz="1800" dirty="0">
                <a:solidFill>
                  <a:srgbClr val="002E51"/>
                </a:solidFill>
              </a:rPr>
              <a:t>- 6% with BAT </a:t>
            </a:r>
          </a:p>
          <a:p>
            <a:pPr>
              <a:buFontTx/>
              <a:buChar char="-"/>
            </a:pPr>
            <a:r>
              <a:rPr lang="en-US" sz="1800" dirty="0">
                <a:solidFill>
                  <a:srgbClr val="002E51"/>
                </a:solidFill>
              </a:rPr>
              <a:t>Not statistically significant (p=0.9)</a:t>
            </a:r>
          </a:p>
          <a:p>
            <a:pPr marL="0" indent="0">
              <a:buNone/>
            </a:pPr>
            <a:endParaRPr lang="en-US" sz="1800" dirty="0">
              <a:solidFill>
                <a:srgbClr val="002E51"/>
              </a:solidFill>
            </a:endParaRPr>
          </a:p>
          <a:p>
            <a:r>
              <a:rPr lang="en-US" sz="1800" dirty="0">
                <a:solidFill>
                  <a:srgbClr val="002E51"/>
                </a:solidFill>
              </a:rPr>
              <a:t>TSS50 26% MOM v 6% BAT</a:t>
            </a:r>
          </a:p>
          <a:p>
            <a:endParaRPr lang="en-US" sz="1800" dirty="0">
              <a:solidFill>
                <a:srgbClr val="002E51"/>
              </a:solidFill>
            </a:endParaRPr>
          </a:p>
          <a:p>
            <a:r>
              <a:rPr lang="en-US" sz="1800" dirty="0">
                <a:solidFill>
                  <a:srgbClr val="002E51"/>
                </a:solidFill>
              </a:rPr>
              <a:t>Transfusion Independence at W24: 43% MOM vs 21% BAT </a:t>
            </a:r>
          </a:p>
        </p:txBody>
      </p:sp>
      <p:sp>
        <p:nvSpPr>
          <p:cNvPr id="4" name="Title 3"/>
          <p:cNvSpPr>
            <a:spLocks noGrp="1"/>
          </p:cNvSpPr>
          <p:nvPr>
            <p:ph type="title"/>
          </p:nvPr>
        </p:nvSpPr>
        <p:spPr/>
        <p:txBody>
          <a:bodyPr/>
          <a:lstStyle/>
          <a:p>
            <a:r>
              <a:rPr lang="en-US" b="1" dirty="0">
                <a:solidFill>
                  <a:srgbClr val="002E51"/>
                </a:solidFill>
              </a:rPr>
              <a:t>SIMPLIFY-2: SVR </a:t>
            </a:r>
          </a:p>
        </p:txBody>
      </p:sp>
      <p:grpSp>
        <p:nvGrpSpPr>
          <p:cNvPr id="5" name="Group 4">
            <a:extLst>
              <a:ext uri="{FF2B5EF4-FFF2-40B4-BE49-F238E27FC236}">
                <a16:creationId xmlns:a16="http://schemas.microsoft.com/office/drawing/2014/main" id="{68492C65-301B-D260-4565-D4EEEAA82191}"/>
              </a:ext>
            </a:extLst>
          </p:cNvPr>
          <p:cNvGrpSpPr>
            <a:grpSpLocks/>
          </p:cNvGrpSpPr>
          <p:nvPr/>
        </p:nvGrpSpPr>
        <p:grpSpPr>
          <a:xfrm>
            <a:off x="615088" y="1072949"/>
            <a:ext cx="3873500" cy="3020060"/>
            <a:chOff x="1587" y="1587"/>
            <a:chExt cx="3873500" cy="3020060"/>
          </a:xfrm>
        </p:grpSpPr>
        <p:sp>
          <p:nvSpPr>
            <p:cNvPr id="6" name="Graphic 2">
              <a:extLst>
                <a:ext uri="{FF2B5EF4-FFF2-40B4-BE49-F238E27FC236}">
                  <a16:creationId xmlns:a16="http://schemas.microsoft.com/office/drawing/2014/main" id="{D95B0AC1-7DE6-8B93-F7C4-D2BFE29D544B}"/>
                </a:ext>
              </a:extLst>
            </p:cNvPr>
            <p:cNvSpPr/>
            <p:nvPr/>
          </p:nvSpPr>
          <p:spPr>
            <a:xfrm>
              <a:off x="387254" y="2289035"/>
              <a:ext cx="8890" cy="1270"/>
            </a:xfrm>
            <a:custGeom>
              <a:avLst/>
              <a:gdLst/>
              <a:ahLst/>
              <a:cxnLst/>
              <a:rect l="l" t="t" r="r" b="b"/>
              <a:pathLst>
                <a:path w="8890">
                  <a:moveTo>
                    <a:pt x="0" y="0"/>
                  </a:moveTo>
                  <a:lnTo>
                    <a:pt x="8890" y="0"/>
                  </a:lnTo>
                </a:path>
              </a:pathLst>
            </a:custGeom>
            <a:ln w="6350">
              <a:solidFill>
                <a:srgbClr val="EB3225"/>
              </a:solidFill>
              <a:prstDash val="solid"/>
            </a:ln>
          </p:spPr>
          <p:txBody>
            <a:bodyPr wrap="square" lIns="0" tIns="0" rIns="0" bIns="0" rtlCol="0">
              <a:prstTxWarp prst="textNoShape">
                <a:avLst/>
              </a:prstTxWarp>
              <a:noAutofit/>
            </a:bodyPr>
            <a:lstStyle/>
            <a:p>
              <a:endParaRPr lang="en-US"/>
            </a:p>
          </p:txBody>
        </p:sp>
        <p:sp>
          <p:nvSpPr>
            <p:cNvPr id="7" name="Graphic 3">
              <a:extLst>
                <a:ext uri="{FF2B5EF4-FFF2-40B4-BE49-F238E27FC236}">
                  <a16:creationId xmlns:a16="http://schemas.microsoft.com/office/drawing/2014/main" id="{B4AF1FDF-4BED-BE23-2214-83E9F0C4B2C3}"/>
                </a:ext>
              </a:extLst>
            </p:cNvPr>
            <p:cNvSpPr/>
            <p:nvPr/>
          </p:nvSpPr>
          <p:spPr>
            <a:xfrm>
              <a:off x="413926" y="2289035"/>
              <a:ext cx="3370579" cy="1270"/>
            </a:xfrm>
            <a:custGeom>
              <a:avLst/>
              <a:gdLst/>
              <a:ahLst/>
              <a:cxnLst/>
              <a:rect l="l" t="t" r="r" b="b"/>
              <a:pathLst>
                <a:path w="3370579">
                  <a:moveTo>
                    <a:pt x="0" y="0"/>
                  </a:moveTo>
                  <a:lnTo>
                    <a:pt x="3369983" y="0"/>
                  </a:lnTo>
                </a:path>
              </a:pathLst>
            </a:custGeom>
            <a:ln w="6350">
              <a:solidFill>
                <a:srgbClr val="EB3225"/>
              </a:solidFill>
              <a:prstDash val="dash"/>
            </a:ln>
          </p:spPr>
          <p:txBody>
            <a:bodyPr wrap="square" lIns="0" tIns="0" rIns="0" bIns="0" rtlCol="0">
              <a:prstTxWarp prst="textNoShape">
                <a:avLst/>
              </a:prstTxWarp>
              <a:noAutofit/>
            </a:bodyPr>
            <a:lstStyle/>
            <a:p>
              <a:endParaRPr lang="en-US"/>
            </a:p>
          </p:txBody>
        </p:sp>
        <p:sp>
          <p:nvSpPr>
            <p:cNvPr id="8" name="Graphic 4">
              <a:extLst>
                <a:ext uri="{FF2B5EF4-FFF2-40B4-BE49-F238E27FC236}">
                  <a16:creationId xmlns:a16="http://schemas.microsoft.com/office/drawing/2014/main" id="{BC44DC39-352A-A39C-5A02-F23C052DA903}"/>
                </a:ext>
              </a:extLst>
            </p:cNvPr>
            <p:cNvSpPr/>
            <p:nvPr/>
          </p:nvSpPr>
          <p:spPr>
            <a:xfrm>
              <a:off x="3792808" y="2289035"/>
              <a:ext cx="8890" cy="1270"/>
            </a:xfrm>
            <a:custGeom>
              <a:avLst/>
              <a:gdLst/>
              <a:ahLst/>
              <a:cxnLst/>
              <a:rect l="l" t="t" r="r" b="b"/>
              <a:pathLst>
                <a:path w="8890">
                  <a:moveTo>
                    <a:pt x="0" y="0"/>
                  </a:moveTo>
                  <a:lnTo>
                    <a:pt x="8877" y="0"/>
                  </a:lnTo>
                </a:path>
              </a:pathLst>
            </a:custGeom>
            <a:ln w="6350">
              <a:solidFill>
                <a:srgbClr val="EB3225"/>
              </a:solidFill>
              <a:prstDash val="solid"/>
            </a:ln>
          </p:spPr>
          <p:txBody>
            <a:bodyPr wrap="square" lIns="0" tIns="0" rIns="0" bIns="0" rtlCol="0">
              <a:prstTxWarp prst="textNoShape">
                <a:avLst/>
              </a:prstTxWarp>
              <a:noAutofit/>
            </a:bodyPr>
            <a:lstStyle/>
            <a:p>
              <a:endParaRPr lang="en-US"/>
            </a:p>
          </p:txBody>
        </p:sp>
        <p:sp>
          <p:nvSpPr>
            <p:cNvPr id="9" name="Graphic 5">
              <a:extLst>
                <a:ext uri="{FF2B5EF4-FFF2-40B4-BE49-F238E27FC236}">
                  <a16:creationId xmlns:a16="http://schemas.microsoft.com/office/drawing/2014/main" id="{36FC47E3-B7EF-017B-F000-C1319E7ECB3B}"/>
                </a:ext>
              </a:extLst>
            </p:cNvPr>
            <p:cNvSpPr/>
            <p:nvPr/>
          </p:nvSpPr>
          <p:spPr>
            <a:xfrm>
              <a:off x="389915" y="564108"/>
              <a:ext cx="2594610" cy="1954530"/>
            </a:xfrm>
            <a:custGeom>
              <a:avLst/>
              <a:gdLst/>
              <a:ahLst/>
              <a:cxnLst/>
              <a:rect l="l" t="t" r="r" b="b"/>
              <a:pathLst>
                <a:path w="2594610" h="1954530">
                  <a:moveTo>
                    <a:pt x="793470" y="1258874"/>
                  </a:moveTo>
                  <a:lnTo>
                    <a:pt x="793470" y="1258874"/>
                  </a:lnTo>
                  <a:lnTo>
                    <a:pt x="0" y="1258874"/>
                  </a:lnTo>
                  <a:lnTo>
                    <a:pt x="0" y="1954009"/>
                  </a:lnTo>
                  <a:lnTo>
                    <a:pt x="21755" y="1954009"/>
                  </a:lnTo>
                  <a:lnTo>
                    <a:pt x="21755" y="1882203"/>
                  </a:lnTo>
                  <a:lnTo>
                    <a:pt x="43180" y="1882203"/>
                  </a:lnTo>
                  <a:lnTo>
                    <a:pt x="43180" y="1859940"/>
                  </a:lnTo>
                  <a:lnTo>
                    <a:pt x="64617" y="1859940"/>
                  </a:lnTo>
                  <a:lnTo>
                    <a:pt x="64617" y="1821154"/>
                  </a:lnTo>
                  <a:lnTo>
                    <a:pt x="85725" y="1821154"/>
                  </a:lnTo>
                  <a:lnTo>
                    <a:pt x="86055" y="1821154"/>
                  </a:lnTo>
                  <a:lnTo>
                    <a:pt x="107492" y="1821154"/>
                  </a:lnTo>
                  <a:lnTo>
                    <a:pt x="107492" y="1800339"/>
                  </a:lnTo>
                  <a:lnTo>
                    <a:pt x="128930" y="1800339"/>
                  </a:lnTo>
                  <a:lnTo>
                    <a:pt x="128930" y="1761553"/>
                  </a:lnTo>
                  <a:lnTo>
                    <a:pt x="150368" y="1761553"/>
                  </a:lnTo>
                  <a:lnTo>
                    <a:pt x="150368" y="1689023"/>
                  </a:lnTo>
                  <a:lnTo>
                    <a:pt x="171805" y="1689023"/>
                  </a:lnTo>
                  <a:lnTo>
                    <a:pt x="171805" y="1680400"/>
                  </a:lnTo>
                  <a:lnTo>
                    <a:pt x="193243" y="1680400"/>
                  </a:lnTo>
                  <a:lnTo>
                    <a:pt x="193243" y="1675739"/>
                  </a:lnTo>
                  <a:lnTo>
                    <a:pt x="214680" y="1675739"/>
                  </a:lnTo>
                  <a:lnTo>
                    <a:pt x="214680" y="1653844"/>
                  </a:lnTo>
                  <a:lnTo>
                    <a:pt x="235800" y="1653844"/>
                  </a:lnTo>
                  <a:lnTo>
                    <a:pt x="236118" y="1653844"/>
                  </a:lnTo>
                  <a:lnTo>
                    <a:pt x="257556" y="1653844"/>
                  </a:lnTo>
                  <a:lnTo>
                    <a:pt x="257556" y="1641271"/>
                  </a:lnTo>
                  <a:lnTo>
                    <a:pt x="278993" y="1641271"/>
                  </a:lnTo>
                  <a:lnTo>
                    <a:pt x="278993" y="1632534"/>
                  </a:lnTo>
                  <a:lnTo>
                    <a:pt x="300431" y="1632534"/>
                  </a:lnTo>
                  <a:lnTo>
                    <a:pt x="300431" y="1615706"/>
                  </a:lnTo>
                  <a:lnTo>
                    <a:pt x="321868" y="1615706"/>
                  </a:lnTo>
                  <a:lnTo>
                    <a:pt x="321868" y="1594319"/>
                  </a:lnTo>
                  <a:lnTo>
                    <a:pt x="342963" y="1594319"/>
                  </a:lnTo>
                  <a:lnTo>
                    <a:pt x="343306" y="1594319"/>
                  </a:lnTo>
                  <a:lnTo>
                    <a:pt x="364731" y="1594319"/>
                  </a:lnTo>
                  <a:lnTo>
                    <a:pt x="364731" y="1572933"/>
                  </a:lnTo>
                  <a:lnTo>
                    <a:pt x="386168" y="1572933"/>
                  </a:lnTo>
                  <a:lnTo>
                    <a:pt x="386168" y="1568665"/>
                  </a:lnTo>
                  <a:lnTo>
                    <a:pt x="407606" y="1568665"/>
                  </a:lnTo>
                  <a:lnTo>
                    <a:pt x="407606" y="1551368"/>
                  </a:lnTo>
                  <a:lnTo>
                    <a:pt x="428713" y="1551368"/>
                  </a:lnTo>
                  <a:lnTo>
                    <a:pt x="429044" y="1551368"/>
                  </a:lnTo>
                  <a:lnTo>
                    <a:pt x="450481" y="1551368"/>
                  </a:lnTo>
                  <a:lnTo>
                    <a:pt x="450481" y="1536776"/>
                  </a:lnTo>
                  <a:lnTo>
                    <a:pt x="471919" y="1536776"/>
                  </a:lnTo>
                  <a:lnTo>
                    <a:pt x="471919" y="1448092"/>
                  </a:lnTo>
                  <a:lnTo>
                    <a:pt x="493356" y="1448092"/>
                  </a:lnTo>
                  <a:lnTo>
                    <a:pt x="493356" y="1439113"/>
                  </a:lnTo>
                  <a:lnTo>
                    <a:pt x="514794" y="1439113"/>
                  </a:lnTo>
                  <a:lnTo>
                    <a:pt x="514794" y="1434807"/>
                  </a:lnTo>
                  <a:lnTo>
                    <a:pt x="536232" y="1434807"/>
                  </a:lnTo>
                  <a:lnTo>
                    <a:pt x="536232" y="1429791"/>
                  </a:lnTo>
                  <a:lnTo>
                    <a:pt x="557669" y="1429791"/>
                  </a:lnTo>
                  <a:lnTo>
                    <a:pt x="557669" y="1417574"/>
                  </a:lnTo>
                  <a:lnTo>
                    <a:pt x="579107" y="1417574"/>
                  </a:lnTo>
                  <a:lnTo>
                    <a:pt x="579107" y="1395666"/>
                  </a:lnTo>
                  <a:lnTo>
                    <a:pt x="600544" y="1395666"/>
                  </a:lnTo>
                  <a:lnTo>
                    <a:pt x="600544" y="1391729"/>
                  </a:lnTo>
                  <a:lnTo>
                    <a:pt x="621665" y="1391729"/>
                  </a:lnTo>
                  <a:lnTo>
                    <a:pt x="621982" y="1391729"/>
                  </a:lnTo>
                  <a:lnTo>
                    <a:pt x="643420" y="1391729"/>
                  </a:lnTo>
                  <a:lnTo>
                    <a:pt x="643420" y="1374851"/>
                  </a:lnTo>
                  <a:lnTo>
                    <a:pt x="664527" y="1374851"/>
                  </a:lnTo>
                  <a:lnTo>
                    <a:pt x="664857" y="1374851"/>
                  </a:lnTo>
                  <a:lnTo>
                    <a:pt x="686282" y="1374851"/>
                  </a:lnTo>
                  <a:lnTo>
                    <a:pt x="686282" y="1353654"/>
                  </a:lnTo>
                  <a:lnTo>
                    <a:pt x="707720" y="1353654"/>
                  </a:lnTo>
                  <a:lnTo>
                    <a:pt x="707720" y="1314526"/>
                  </a:lnTo>
                  <a:lnTo>
                    <a:pt x="729157" y="1314526"/>
                  </a:lnTo>
                  <a:lnTo>
                    <a:pt x="729157" y="1305547"/>
                  </a:lnTo>
                  <a:lnTo>
                    <a:pt x="750595" y="1305547"/>
                  </a:lnTo>
                  <a:lnTo>
                    <a:pt x="750595" y="1288846"/>
                  </a:lnTo>
                  <a:lnTo>
                    <a:pt x="772033" y="1288846"/>
                  </a:lnTo>
                  <a:lnTo>
                    <a:pt x="772033" y="1271079"/>
                  </a:lnTo>
                  <a:lnTo>
                    <a:pt x="793470" y="1271079"/>
                  </a:lnTo>
                  <a:lnTo>
                    <a:pt x="793470" y="1258874"/>
                  </a:lnTo>
                  <a:close/>
                </a:path>
                <a:path w="2594610" h="1954530">
                  <a:moveTo>
                    <a:pt x="861936" y="1228712"/>
                  </a:moveTo>
                  <a:lnTo>
                    <a:pt x="840181" y="1228712"/>
                  </a:lnTo>
                  <a:lnTo>
                    <a:pt x="840181" y="1258392"/>
                  </a:lnTo>
                  <a:lnTo>
                    <a:pt x="861936" y="1258392"/>
                  </a:lnTo>
                  <a:lnTo>
                    <a:pt x="861936" y="1228712"/>
                  </a:lnTo>
                  <a:close/>
                </a:path>
                <a:path w="2594610" h="1954530">
                  <a:moveTo>
                    <a:pt x="883996" y="1224165"/>
                  </a:moveTo>
                  <a:lnTo>
                    <a:pt x="862228" y="1224165"/>
                  </a:lnTo>
                  <a:lnTo>
                    <a:pt x="862228" y="1258392"/>
                  </a:lnTo>
                  <a:lnTo>
                    <a:pt x="883996" y="1258392"/>
                  </a:lnTo>
                  <a:lnTo>
                    <a:pt x="883996" y="1224165"/>
                  </a:lnTo>
                  <a:close/>
                </a:path>
                <a:path w="2594610" h="1954530">
                  <a:moveTo>
                    <a:pt x="906056" y="1210754"/>
                  </a:moveTo>
                  <a:lnTo>
                    <a:pt x="884313" y="1210754"/>
                  </a:lnTo>
                  <a:lnTo>
                    <a:pt x="884313" y="1258392"/>
                  </a:lnTo>
                  <a:lnTo>
                    <a:pt x="906056" y="1258392"/>
                  </a:lnTo>
                  <a:lnTo>
                    <a:pt x="906056" y="1210754"/>
                  </a:lnTo>
                  <a:close/>
                </a:path>
                <a:path w="2594610" h="1954530">
                  <a:moveTo>
                    <a:pt x="928128" y="1206931"/>
                  </a:moveTo>
                  <a:lnTo>
                    <a:pt x="906373" y="1206931"/>
                  </a:lnTo>
                  <a:lnTo>
                    <a:pt x="906373" y="1258392"/>
                  </a:lnTo>
                  <a:lnTo>
                    <a:pt x="928128" y="1258392"/>
                  </a:lnTo>
                  <a:lnTo>
                    <a:pt x="928128" y="1206931"/>
                  </a:lnTo>
                  <a:close/>
                </a:path>
                <a:path w="2594610" h="1954530">
                  <a:moveTo>
                    <a:pt x="950201" y="1190167"/>
                  </a:moveTo>
                  <a:lnTo>
                    <a:pt x="928446" y="1190167"/>
                  </a:lnTo>
                  <a:lnTo>
                    <a:pt x="928446" y="1258392"/>
                  </a:lnTo>
                  <a:lnTo>
                    <a:pt x="950201" y="1258392"/>
                  </a:lnTo>
                  <a:lnTo>
                    <a:pt x="950201" y="1190167"/>
                  </a:lnTo>
                  <a:close/>
                </a:path>
                <a:path w="2594610" h="1954530">
                  <a:moveTo>
                    <a:pt x="972261" y="1177721"/>
                  </a:moveTo>
                  <a:lnTo>
                    <a:pt x="950506" y="1177721"/>
                  </a:lnTo>
                  <a:lnTo>
                    <a:pt x="950506" y="1258392"/>
                  </a:lnTo>
                  <a:lnTo>
                    <a:pt x="972261" y="1258392"/>
                  </a:lnTo>
                  <a:lnTo>
                    <a:pt x="972261" y="1177721"/>
                  </a:lnTo>
                  <a:close/>
                </a:path>
                <a:path w="2594610" h="1954530">
                  <a:moveTo>
                    <a:pt x="994333" y="1177721"/>
                  </a:moveTo>
                  <a:lnTo>
                    <a:pt x="972578" y="1177721"/>
                  </a:lnTo>
                  <a:lnTo>
                    <a:pt x="972578" y="1258392"/>
                  </a:lnTo>
                  <a:lnTo>
                    <a:pt x="994333" y="1258392"/>
                  </a:lnTo>
                  <a:lnTo>
                    <a:pt x="994333" y="1177721"/>
                  </a:lnTo>
                  <a:close/>
                </a:path>
                <a:path w="2594610" h="1954530">
                  <a:moveTo>
                    <a:pt x="1016393" y="1160005"/>
                  </a:moveTo>
                  <a:lnTo>
                    <a:pt x="994651" y="1160005"/>
                  </a:lnTo>
                  <a:lnTo>
                    <a:pt x="994651" y="1258392"/>
                  </a:lnTo>
                  <a:lnTo>
                    <a:pt x="1016393" y="1258392"/>
                  </a:lnTo>
                  <a:lnTo>
                    <a:pt x="1016393" y="1160005"/>
                  </a:lnTo>
                  <a:close/>
                </a:path>
                <a:path w="2594610" h="1954530">
                  <a:moveTo>
                    <a:pt x="1038466" y="1159535"/>
                  </a:moveTo>
                  <a:lnTo>
                    <a:pt x="1016698" y="1159535"/>
                  </a:lnTo>
                  <a:lnTo>
                    <a:pt x="1016698" y="1258392"/>
                  </a:lnTo>
                  <a:lnTo>
                    <a:pt x="1038466" y="1258392"/>
                  </a:lnTo>
                  <a:lnTo>
                    <a:pt x="1038466" y="1159535"/>
                  </a:lnTo>
                  <a:close/>
                </a:path>
                <a:path w="2594610" h="1954530">
                  <a:moveTo>
                    <a:pt x="1060538" y="1151864"/>
                  </a:moveTo>
                  <a:lnTo>
                    <a:pt x="1038771" y="1151864"/>
                  </a:lnTo>
                  <a:lnTo>
                    <a:pt x="1038771" y="1258392"/>
                  </a:lnTo>
                  <a:lnTo>
                    <a:pt x="1060538" y="1258392"/>
                  </a:lnTo>
                  <a:lnTo>
                    <a:pt x="1060538" y="1151864"/>
                  </a:lnTo>
                  <a:close/>
                </a:path>
                <a:path w="2594610" h="1954530">
                  <a:moveTo>
                    <a:pt x="1082598" y="1138466"/>
                  </a:moveTo>
                  <a:lnTo>
                    <a:pt x="1060843" y="1138466"/>
                  </a:lnTo>
                  <a:lnTo>
                    <a:pt x="1060843" y="1258392"/>
                  </a:lnTo>
                  <a:lnTo>
                    <a:pt x="1082598" y="1258392"/>
                  </a:lnTo>
                  <a:lnTo>
                    <a:pt x="1082598" y="1138466"/>
                  </a:lnTo>
                  <a:close/>
                </a:path>
                <a:path w="2594610" h="1954530">
                  <a:moveTo>
                    <a:pt x="1104671" y="1126020"/>
                  </a:moveTo>
                  <a:lnTo>
                    <a:pt x="1082916" y="1126020"/>
                  </a:lnTo>
                  <a:lnTo>
                    <a:pt x="1082916" y="1258392"/>
                  </a:lnTo>
                  <a:lnTo>
                    <a:pt x="1104671" y="1258392"/>
                  </a:lnTo>
                  <a:lnTo>
                    <a:pt x="1104671" y="1126020"/>
                  </a:lnTo>
                  <a:close/>
                </a:path>
                <a:path w="2594610" h="1954530">
                  <a:moveTo>
                    <a:pt x="1126744" y="1112608"/>
                  </a:moveTo>
                  <a:lnTo>
                    <a:pt x="1104976" y="1112608"/>
                  </a:lnTo>
                  <a:lnTo>
                    <a:pt x="1104976" y="1258392"/>
                  </a:lnTo>
                  <a:lnTo>
                    <a:pt x="1126744" y="1258392"/>
                  </a:lnTo>
                  <a:lnTo>
                    <a:pt x="1126744" y="1112608"/>
                  </a:lnTo>
                  <a:close/>
                </a:path>
                <a:path w="2594610" h="1954530">
                  <a:moveTo>
                    <a:pt x="1148803" y="1112126"/>
                  </a:moveTo>
                  <a:lnTo>
                    <a:pt x="1127036" y="1112126"/>
                  </a:lnTo>
                  <a:lnTo>
                    <a:pt x="1127036" y="1258392"/>
                  </a:lnTo>
                  <a:lnTo>
                    <a:pt x="1148803" y="1258392"/>
                  </a:lnTo>
                  <a:lnTo>
                    <a:pt x="1148803" y="1112126"/>
                  </a:lnTo>
                  <a:close/>
                </a:path>
                <a:path w="2594610" h="1954530">
                  <a:moveTo>
                    <a:pt x="1170876" y="1112608"/>
                  </a:moveTo>
                  <a:lnTo>
                    <a:pt x="1149108" y="1112608"/>
                  </a:lnTo>
                  <a:lnTo>
                    <a:pt x="1149108" y="1258392"/>
                  </a:lnTo>
                  <a:lnTo>
                    <a:pt x="1170876" y="1258392"/>
                  </a:lnTo>
                  <a:lnTo>
                    <a:pt x="1170876" y="1112608"/>
                  </a:lnTo>
                  <a:close/>
                </a:path>
                <a:path w="2594610" h="1954530">
                  <a:moveTo>
                    <a:pt x="1192949" y="1086764"/>
                  </a:moveTo>
                  <a:lnTo>
                    <a:pt x="1171181" y="1086764"/>
                  </a:lnTo>
                  <a:lnTo>
                    <a:pt x="1171181" y="1258392"/>
                  </a:lnTo>
                  <a:lnTo>
                    <a:pt x="1192949" y="1258392"/>
                  </a:lnTo>
                  <a:lnTo>
                    <a:pt x="1192949" y="1086764"/>
                  </a:lnTo>
                  <a:close/>
                </a:path>
                <a:path w="2594610" h="1954530">
                  <a:moveTo>
                    <a:pt x="1215009" y="1039837"/>
                  </a:moveTo>
                  <a:lnTo>
                    <a:pt x="1193253" y="1039837"/>
                  </a:lnTo>
                  <a:lnTo>
                    <a:pt x="1193253" y="1258392"/>
                  </a:lnTo>
                  <a:lnTo>
                    <a:pt x="1215009" y="1258392"/>
                  </a:lnTo>
                  <a:lnTo>
                    <a:pt x="1215009" y="1039837"/>
                  </a:lnTo>
                  <a:close/>
                </a:path>
                <a:path w="2594610" h="1954530">
                  <a:moveTo>
                    <a:pt x="1237081" y="1039837"/>
                  </a:moveTo>
                  <a:lnTo>
                    <a:pt x="1215326" y="1039837"/>
                  </a:lnTo>
                  <a:lnTo>
                    <a:pt x="1215326" y="1258392"/>
                  </a:lnTo>
                  <a:lnTo>
                    <a:pt x="1237081" y="1258392"/>
                  </a:lnTo>
                  <a:lnTo>
                    <a:pt x="1237081" y="1039837"/>
                  </a:lnTo>
                  <a:close/>
                </a:path>
                <a:path w="2594610" h="1954530">
                  <a:moveTo>
                    <a:pt x="1259154" y="1022604"/>
                  </a:moveTo>
                  <a:lnTo>
                    <a:pt x="1237386" y="1022604"/>
                  </a:lnTo>
                  <a:lnTo>
                    <a:pt x="1237386" y="1258392"/>
                  </a:lnTo>
                  <a:lnTo>
                    <a:pt x="1259154" y="1258392"/>
                  </a:lnTo>
                  <a:lnTo>
                    <a:pt x="1259154" y="1022604"/>
                  </a:lnTo>
                  <a:close/>
                </a:path>
                <a:path w="2594610" h="1954530">
                  <a:moveTo>
                    <a:pt x="1281214" y="948639"/>
                  </a:moveTo>
                  <a:lnTo>
                    <a:pt x="1259459" y="948639"/>
                  </a:lnTo>
                  <a:lnTo>
                    <a:pt x="1259459" y="1258392"/>
                  </a:lnTo>
                  <a:lnTo>
                    <a:pt x="1281214" y="1258392"/>
                  </a:lnTo>
                  <a:lnTo>
                    <a:pt x="1281214" y="948639"/>
                  </a:lnTo>
                  <a:close/>
                </a:path>
                <a:path w="2594610" h="1954530">
                  <a:moveTo>
                    <a:pt x="1303286" y="863904"/>
                  </a:moveTo>
                  <a:lnTo>
                    <a:pt x="1281531" y="863904"/>
                  </a:lnTo>
                  <a:lnTo>
                    <a:pt x="1281531" y="1258392"/>
                  </a:lnTo>
                  <a:lnTo>
                    <a:pt x="1303286" y="1258392"/>
                  </a:lnTo>
                  <a:lnTo>
                    <a:pt x="1303286" y="863904"/>
                  </a:lnTo>
                  <a:close/>
                </a:path>
                <a:path w="2594610" h="1954530">
                  <a:moveTo>
                    <a:pt x="1325359" y="841641"/>
                  </a:moveTo>
                  <a:lnTo>
                    <a:pt x="1303591" y="841641"/>
                  </a:lnTo>
                  <a:lnTo>
                    <a:pt x="1303591" y="1258392"/>
                  </a:lnTo>
                  <a:lnTo>
                    <a:pt x="1325359" y="1258392"/>
                  </a:lnTo>
                  <a:lnTo>
                    <a:pt x="1325359" y="841641"/>
                  </a:lnTo>
                  <a:close/>
                </a:path>
                <a:path w="2594610" h="1954530">
                  <a:moveTo>
                    <a:pt x="1347419" y="698741"/>
                  </a:moveTo>
                  <a:lnTo>
                    <a:pt x="1325651" y="698741"/>
                  </a:lnTo>
                  <a:lnTo>
                    <a:pt x="1325651" y="1258392"/>
                  </a:lnTo>
                  <a:lnTo>
                    <a:pt x="1347419" y="1258392"/>
                  </a:lnTo>
                  <a:lnTo>
                    <a:pt x="1347419" y="698741"/>
                  </a:lnTo>
                  <a:close/>
                </a:path>
                <a:path w="2594610" h="1954530">
                  <a:moveTo>
                    <a:pt x="1369491" y="682218"/>
                  </a:moveTo>
                  <a:lnTo>
                    <a:pt x="1347724" y="682218"/>
                  </a:lnTo>
                  <a:lnTo>
                    <a:pt x="1347724" y="1258392"/>
                  </a:lnTo>
                  <a:lnTo>
                    <a:pt x="1369491" y="1258392"/>
                  </a:lnTo>
                  <a:lnTo>
                    <a:pt x="1369491" y="682218"/>
                  </a:lnTo>
                  <a:close/>
                </a:path>
                <a:path w="2594610" h="1954530">
                  <a:moveTo>
                    <a:pt x="1391551" y="652056"/>
                  </a:moveTo>
                  <a:lnTo>
                    <a:pt x="1369796" y="652056"/>
                  </a:lnTo>
                  <a:lnTo>
                    <a:pt x="1369796" y="1258392"/>
                  </a:lnTo>
                  <a:lnTo>
                    <a:pt x="1391551" y="1258392"/>
                  </a:lnTo>
                  <a:lnTo>
                    <a:pt x="1391551" y="652056"/>
                  </a:lnTo>
                  <a:close/>
                </a:path>
                <a:path w="2594610" h="1954530">
                  <a:moveTo>
                    <a:pt x="1413624" y="630516"/>
                  </a:moveTo>
                  <a:lnTo>
                    <a:pt x="1391869" y="630516"/>
                  </a:lnTo>
                  <a:lnTo>
                    <a:pt x="1391869" y="1258392"/>
                  </a:lnTo>
                  <a:lnTo>
                    <a:pt x="1413624" y="1258392"/>
                  </a:lnTo>
                  <a:lnTo>
                    <a:pt x="1413624" y="630516"/>
                  </a:lnTo>
                  <a:close/>
                </a:path>
                <a:path w="2594610" h="1954530">
                  <a:moveTo>
                    <a:pt x="1435696" y="591731"/>
                  </a:moveTo>
                  <a:lnTo>
                    <a:pt x="1413941" y="591731"/>
                  </a:lnTo>
                  <a:lnTo>
                    <a:pt x="1413941" y="1258392"/>
                  </a:lnTo>
                  <a:lnTo>
                    <a:pt x="1435696" y="1258392"/>
                  </a:lnTo>
                  <a:lnTo>
                    <a:pt x="1435696" y="591731"/>
                  </a:lnTo>
                  <a:close/>
                </a:path>
                <a:path w="2594610" h="1954530">
                  <a:moveTo>
                    <a:pt x="1457756" y="586701"/>
                  </a:moveTo>
                  <a:lnTo>
                    <a:pt x="1435989" y="586701"/>
                  </a:lnTo>
                  <a:lnTo>
                    <a:pt x="1435989" y="1258392"/>
                  </a:lnTo>
                  <a:lnTo>
                    <a:pt x="1457756" y="1258392"/>
                  </a:lnTo>
                  <a:lnTo>
                    <a:pt x="1457756" y="586701"/>
                  </a:lnTo>
                  <a:close/>
                </a:path>
                <a:path w="2594610" h="1954530">
                  <a:moveTo>
                    <a:pt x="1479829" y="457441"/>
                  </a:moveTo>
                  <a:lnTo>
                    <a:pt x="1458061" y="457441"/>
                  </a:lnTo>
                  <a:lnTo>
                    <a:pt x="1458061" y="1258392"/>
                  </a:lnTo>
                  <a:lnTo>
                    <a:pt x="1479829" y="1258392"/>
                  </a:lnTo>
                  <a:lnTo>
                    <a:pt x="1479829" y="457441"/>
                  </a:lnTo>
                  <a:close/>
                </a:path>
                <a:path w="2594610" h="1954530">
                  <a:moveTo>
                    <a:pt x="1501889" y="419379"/>
                  </a:moveTo>
                  <a:lnTo>
                    <a:pt x="1480146" y="419379"/>
                  </a:lnTo>
                  <a:lnTo>
                    <a:pt x="1480146" y="1258392"/>
                  </a:lnTo>
                  <a:lnTo>
                    <a:pt x="1501889" y="1258392"/>
                  </a:lnTo>
                  <a:lnTo>
                    <a:pt x="1501889" y="419379"/>
                  </a:lnTo>
                  <a:close/>
                </a:path>
                <a:path w="2594610" h="1954530">
                  <a:moveTo>
                    <a:pt x="1525181" y="269049"/>
                  </a:moveTo>
                  <a:lnTo>
                    <a:pt x="1502206" y="269049"/>
                  </a:lnTo>
                  <a:lnTo>
                    <a:pt x="1502206" y="1258150"/>
                  </a:lnTo>
                  <a:lnTo>
                    <a:pt x="1525181" y="1258150"/>
                  </a:lnTo>
                  <a:lnTo>
                    <a:pt x="1525181" y="269049"/>
                  </a:lnTo>
                  <a:close/>
                </a:path>
                <a:path w="2594610" h="1954530">
                  <a:moveTo>
                    <a:pt x="1548485" y="0"/>
                  </a:moveTo>
                  <a:lnTo>
                    <a:pt x="1525498" y="0"/>
                  </a:lnTo>
                  <a:lnTo>
                    <a:pt x="1525498" y="1258150"/>
                  </a:lnTo>
                  <a:lnTo>
                    <a:pt x="1548485" y="1258150"/>
                  </a:lnTo>
                  <a:lnTo>
                    <a:pt x="1548485" y="0"/>
                  </a:lnTo>
                  <a:close/>
                </a:path>
                <a:path w="2594610" h="1954530">
                  <a:moveTo>
                    <a:pt x="2524620" y="1258150"/>
                  </a:moveTo>
                  <a:lnTo>
                    <a:pt x="2502865" y="1258150"/>
                  </a:lnTo>
                  <a:lnTo>
                    <a:pt x="2502865" y="1278978"/>
                  </a:lnTo>
                  <a:lnTo>
                    <a:pt x="2524620" y="1278978"/>
                  </a:lnTo>
                  <a:lnTo>
                    <a:pt x="2524620" y="1258150"/>
                  </a:lnTo>
                  <a:close/>
                </a:path>
                <a:path w="2594610" h="1954530">
                  <a:moveTo>
                    <a:pt x="2594343" y="1233881"/>
                  </a:moveTo>
                  <a:lnTo>
                    <a:pt x="2572601" y="1233881"/>
                  </a:lnTo>
                  <a:lnTo>
                    <a:pt x="2572601" y="1258150"/>
                  </a:lnTo>
                  <a:lnTo>
                    <a:pt x="2594343" y="1258150"/>
                  </a:lnTo>
                  <a:lnTo>
                    <a:pt x="2594343" y="1233881"/>
                  </a:lnTo>
                  <a:close/>
                </a:path>
              </a:pathLst>
            </a:custGeom>
            <a:solidFill>
              <a:srgbClr val="009FC2"/>
            </a:solidFill>
          </p:spPr>
          <p:txBody>
            <a:bodyPr wrap="square" lIns="0" tIns="0" rIns="0" bIns="0" rtlCol="0">
              <a:prstTxWarp prst="textNoShape">
                <a:avLst/>
              </a:prstTxWarp>
              <a:noAutofit/>
            </a:bodyPr>
            <a:lstStyle/>
            <a:p>
              <a:endParaRPr lang="en-US"/>
            </a:p>
          </p:txBody>
        </p:sp>
        <p:sp>
          <p:nvSpPr>
            <p:cNvPr id="10" name="Graphic 6">
              <a:extLst>
                <a:ext uri="{FF2B5EF4-FFF2-40B4-BE49-F238E27FC236}">
                  <a16:creationId xmlns:a16="http://schemas.microsoft.com/office/drawing/2014/main" id="{52EAC21F-A1C0-0545-743C-9943FBC52B1D}"/>
                </a:ext>
              </a:extLst>
            </p:cNvPr>
            <p:cNvSpPr/>
            <p:nvPr/>
          </p:nvSpPr>
          <p:spPr>
            <a:xfrm>
              <a:off x="2962516" y="1663966"/>
              <a:ext cx="389255" cy="158750"/>
            </a:xfrm>
            <a:custGeom>
              <a:avLst/>
              <a:gdLst/>
              <a:ahLst/>
              <a:cxnLst/>
              <a:rect l="l" t="t" r="r" b="b"/>
              <a:pathLst>
                <a:path w="389255" h="158750">
                  <a:moveTo>
                    <a:pt x="389013" y="0"/>
                  </a:moveTo>
                  <a:lnTo>
                    <a:pt x="367423" y="0"/>
                  </a:lnTo>
                  <a:lnTo>
                    <a:pt x="367271" y="0"/>
                  </a:lnTo>
                  <a:lnTo>
                    <a:pt x="345643" y="0"/>
                  </a:lnTo>
                  <a:lnTo>
                    <a:pt x="345643" y="3175"/>
                  </a:lnTo>
                  <a:lnTo>
                    <a:pt x="324218" y="3175"/>
                  </a:lnTo>
                  <a:lnTo>
                    <a:pt x="324040" y="3175"/>
                  </a:lnTo>
                  <a:lnTo>
                    <a:pt x="302450" y="3175"/>
                  </a:lnTo>
                  <a:lnTo>
                    <a:pt x="302450" y="47091"/>
                  </a:lnTo>
                  <a:lnTo>
                    <a:pt x="281012" y="47091"/>
                  </a:lnTo>
                  <a:lnTo>
                    <a:pt x="280835" y="47091"/>
                  </a:lnTo>
                  <a:lnTo>
                    <a:pt x="259232" y="47091"/>
                  </a:lnTo>
                  <a:lnTo>
                    <a:pt x="259232" y="76517"/>
                  </a:lnTo>
                  <a:lnTo>
                    <a:pt x="237794" y="76517"/>
                  </a:lnTo>
                  <a:lnTo>
                    <a:pt x="237617" y="76517"/>
                  </a:lnTo>
                  <a:lnTo>
                    <a:pt x="216014" y="76517"/>
                  </a:lnTo>
                  <a:lnTo>
                    <a:pt x="216014" y="90551"/>
                  </a:lnTo>
                  <a:lnTo>
                    <a:pt x="194589" y="90551"/>
                  </a:lnTo>
                  <a:lnTo>
                    <a:pt x="194411" y="90551"/>
                  </a:lnTo>
                  <a:lnTo>
                    <a:pt x="172821" y="90551"/>
                  </a:lnTo>
                  <a:lnTo>
                    <a:pt x="172821" y="100838"/>
                  </a:lnTo>
                  <a:lnTo>
                    <a:pt x="151371" y="100838"/>
                  </a:lnTo>
                  <a:lnTo>
                    <a:pt x="151231" y="100838"/>
                  </a:lnTo>
                  <a:lnTo>
                    <a:pt x="129628" y="100838"/>
                  </a:lnTo>
                  <a:lnTo>
                    <a:pt x="129628" y="107315"/>
                  </a:lnTo>
                  <a:lnTo>
                    <a:pt x="108165" y="107315"/>
                  </a:lnTo>
                  <a:lnTo>
                    <a:pt x="108013" y="107315"/>
                  </a:lnTo>
                  <a:lnTo>
                    <a:pt x="86398" y="107315"/>
                  </a:lnTo>
                  <a:lnTo>
                    <a:pt x="86398" y="111391"/>
                  </a:lnTo>
                  <a:lnTo>
                    <a:pt x="64960" y="111391"/>
                  </a:lnTo>
                  <a:lnTo>
                    <a:pt x="64808" y="111391"/>
                  </a:lnTo>
                  <a:lnTo>
                    <a:pt x="43205" y="111391"/>
                  </a:lnTo>
                  <a:lnTo>
                    <a:pt x="43205" y="134023"/>
                  </a:lnTo>
                  <a:lnTo>
                    <a:pt x="21742" y="134023"/>
                  </a:lnTo>
                  <a:lnTo>
                    <a:pt x="21590" y="134023"/>
                  </a:lnTo>
                  <a:lnTo>
                    <a:pt x="0" y="134023"/>
                  </a:lnTo>
                  <a:lnTo>
                    <a:pt x="0" y="158292"/>
                  </a:lnTo>
                  <a:lnTo>
                    <a:pt x="389013" y="158292"/>
                  </a:lnTo>
                  <a:lnTo>
                    <a:pt x="389013" y="0"/>
                  </a:lnTo>
                  <a:close/>
                </a:path>
              </a:pathLst>
            </a:custGeom>
            <a:solidFill>
              <a:srgbClr val="009FC2"/>
            </a:solidFill>
          </p:spPr>
          <p:txBody>
            <a:bodyPr wrap="square" lIns="0" tIns="0" rIns="0" bIns="0" rtlCol="0">
              <a:prstTxWarp prst="textNoShape">
                <a:avLst/>
              </a:prstTxWarp>
              <a:noAutofit/>
            </a:bodyPr>
            <a:lstStyle/>
            <a:p>
              <a:endParaRPr lang="en-US"/>
            </a:p>
          </p:txBody>
        </p:sp>
        <p:sp>
          <p:nvSpPr>
            <p:cNvPr id="11" name="Graphic 7">
              <a:extLst>
                <a:ext uri="{FF2B5EF4-FFF2-40B4-BE49-F238E27FC236}">
                  <a16:creationId xmlns:a16="http://schemas.microsoft.com/office/drawing/2014/main" id="{C98F167C-1E8F-B7E1-E409-14D9AC399F4D}"/>
                </a:ext>
              </a:extLst>
            </p:cNvPr>
            <p:cNvSpPr/>
            <p:nvPr/>
          </p:nvSpPr>
          <p:spPr>
            <a:xfrm>
              <a:off x="3351390" y="1629219"/>
              <a:ext cx="22225" cy="193040"/>
            </a:xfrm>
            <a:custGeom>
              <a:avLst/>
              <a:gdLst/>
              <a:ahLst/>
              <a:cxnLst/>
              <a:rect l="l" t="t" r="r" b="b"/>
              <a:pathLst>
                <a:path w="22225" h="193040">
                  <a:moveTo>
                    <a:pt x="21602" y="0"/>
                  </a:moveTo>
                  <a:lnTo>
                    <a:pt x="0" y="0"/>
                  </a:lnTo>
                  <a:lnTo>
                    <a:pt x="0" y="34290"/>
                  </a:lnTo>
                  <a:lnTo>
                    <a:pt x="139" y="34290"/>
                  </a:lnTo>
                  <a:lnTo>
                    <a:pt x="139" y="193040"/>
                  </a:lnTo>
                  <a:lnTo>
                    <a:pt x="21602" y="193040"/>
                  </a:lnTo>
                  <a:lnTo>
                    <a:pt x="21602" y="34290"/>
                  </a:lnTo>
                  <a:lnTo>
                    <a:pt x="21602" y="0"/>
                  </a:lnTo>
                  <a:close/>
                </a:path>
              </a:pathLst>
            </a:custGeom>
            <a:solidFill>
              <a:srgbClr val="B7DFEA"/>
            </a:solidFill>
          </p:spPr>
          <p:txBody>
            <a:bodyPr wrap="square" lIns="0" tIns="0" rIns="0" bIns="0" rtlCol="0">
              <a:prstTxWarp prst="textNoShape">
                <a:avLst/>
              </a:prstTxWarp>
              <a:noAutofit/>
            </a:bodyPr>
            <a:lstStyle/>
            <a:p>
              <a:endParaRPr lang="en-US"/>
            </a:p>
          </p:txBody>
        </p:sp>
        <p:sp>
          <p:nvSpPr>
            <p:cNvPr id="12" name="Graphic 8">
              <a:extLst>
                <a:ext uri="{FF2B5EF4-FFF2-40B4-BE49-F238E27FC236}">
                  <a16:creationId xmlns:a16="http://schemas.microsoft.com/office/drawing/2014/main" id="{10B09B9E-AEFA-80DB-CF24-A55A254392C2}"/>
                </a:ext>
              </a:extLst>
            </p:cNvPr>
            <p:cNvSpPr/>
            <p:nvPr/>
          </p:nvSpPr>
          <p:spPr>
            <a:xfrm>
              <a:off x="3351390" y="1663966"/>
              <a:ext cx="1270" cy="158750"/>
            </a:xfrm>
            <a:custGeom>
              <a:avLst/>
              <a:gdLst/>
              <a:ahLst/>
              <a:cxnLst/>
              <a:rect l="l" t="t" r="r" b="b"/>
              <a:pathLst>
                <a:path w="635" h="158750">
                  <a:moveTo>
                    <a:pt x="139" y="0"/>
                  </a:moveTo>
                  <a:lnTo>
                    <a:pt x="0" y="0"/>
                  </a:lnTo>
                  <a:lnTo>
                    <a:pt x="0" y="158292"/>
                  </a:lnTo>
                  <a:lnTo>
                    <a:pt x="139" y="158292"/>
                  </a:lnTo>
                  <a:lnTo>
                    <a:pt x="139" y="0"/>
                  </a:lnTo>
                  <a:close/>
                </a:path>
              </a:pathLst>
            </a:custGeom>
            <a:solidFill>
              <a:srgbClr val="5EC0D8"/>
            </a:solidFill>
          </p:spPr>
          <p:txBody>
            <a:bodyPr wrap="square" lIns="0" tIns="0" rIns="0" bIns="0" rtlCol="0">
              <a:prstTxWarp prst="textNoShape">
                <a:avLst/>
              </a:prstTxWarp>
              <a:noAutofit/>
            </a:bodyPr>
            <a:lstStyle/>
            <a:p>
              <a:endParaRPr lang="en-US"/>
            </a:p>
          </p:txBody>
        </p:sp>
        <p:sp>
          <p:nvSpPr>
            <p:cNvPr id="13" name="Graphic 9">
              <a:extLst>
                <a:ext uri="{FF2B5EF4-FFF2-40B4-BE49-F238E27FC236}">
                  <a16:creationId xmlns:a16="http://schemas.microsoft.com/office/drawing/2014/main" id="{B0FADACC-1E44-C7D7-901C-E87BC09BC99C}"/>
                </a:ext>
              </a:extLst>
            </p:cNvPr>
            <p:cNvSpPr/>
            <p:nvPr/>
          </p:nvSpPr>
          <p:spPr>
            <a:xfrm>
              <a:off x="3373149" y="1629562"/>
              <a:ext cx="22225" cy="193040"/>
            </a:xfrm>
            <a:custGeom>
              <a:avLst/>
              <a:gdLst/>
              <a:ahLst/>
              <a:cxnLst/>
              <a:rect l="l" t="t" r="r" b="b"/>
              <a:pathLst>
                <a:path w="22225" h="193040">
                  <a:moveTo>
                    <a:pt x="21602" y="0"/>
                  </a:moveTo>
                  <a:lnTo>
                    <a:pt x="0" y="0"/>
                  </a:lnTo>
                  <a:lnTo>
                    <a:pt x="0" y="192697"/>
                  </a:lnTo>
                  <a:lnTo>
                    <a:pt x="21602" y="192697"/>
                  </a:lnTo>
                  <a:lnTo>
                    <a:pt x="21602" y="0"/>
                  </a:lnTo>
                  <a:close/>
                </a:path>
              </a:pathLst>
            </a:custGeom>
            <a:solidFill>
              <a:srgbClr val="B7DFEA"/>
            </a:solidFill>
          </p:spPr>
          <p:txBody>
            <a:bodyPr wrap="square" lIns="0" tIns="0" rIns="0" bIns="0" rtlCol="0">
              <a:prstTxWarp prst="textNoShape">
                <a:avLst/>
              </a:prstTxWarp>
              <a:noAutofit/>
            </a:bodyPr>
            <a:lstStyle/>
            <a:p>
              <a:endParaRPr lang="en-US"/>
            </a:p>
          </p:txBody>
        </p:sp>
        <p:sp>
          <p:nvSpPr>
            <p:cNvPr id="14" name="Graphic 10">
              <a:extLst>
                <a:ext uri="{FF2B5EF4-FFF2-40B4-BE49-F238E27FC236}">
                  <a16:creationId xmlns:a16="http://schemas.microsoft.com/office/drawing/2014/main" id="{84E9BE27-F9B9-AFE7-B715-BEBA1C697FCB}"/>
                </a:ext>
              </a:extLst>
            </p:cNvPr>
            <p:cNvSpPr/>
            <p:nvPr/>
          </p:nvSpPr>
          <p:spPr>
            <a:xfrm>
              <a:off x="3372992" y="1629562"/>
              <a:ext cx="1270" cy="193040"/>
            </a:xfrm>
            <a:custGeom>
              <a:avLst/>
              <a:gdLst/>
              <a:ahLst/>
              <a:cxnLst/>
              <a:rect l="l" t="t" r="r" b="b"/>
              <a:pathLst>
                <a:path w="635" h="193040">
                  <a:moveTo>
                    <a:pt x="152" y="0"/>
                  </a:moveTo>
                  <a:lnTo>
                    <a:pt x="0" y="0"/>
                  </a:lnTo>
                  <a:lnTo>
                    <a:pt x="0" y="192697"/>
                  </a:lnTo>
                  <a:lnTo>
                    <a:pt x="152" y="192697"/>
                  </a:lnTo>
                  <a:lnTo>
                    <a:pt x="152" y="0"/>
                  </a:lnTo>
                  <a:close/>
                </a:path>
              </a:pathLst>
            </a:custGeom>
            <a:solidFill>
              <a:srgbClr val="A2D6E5"/>
            </a:solidFill>
          </p:spPr>
          <p:txBody>
            <a:bodyPr wrap="square" lIns="0" tIns="0" rIns="0" bIns="0" rtlCol="0">
              <a:prstTxWarp prst="textNoShape">
                <a:avLst/>
              </a:prstTxWarp>
              <a:noAutofit/>
            </a:bodyPr>
            <a:lstStyle/>
            <a:p>
              <a:endParaRPr lang="en-US"/>
            </a:p>
          </p:txBody>
        </p:sp>
        <p:sp>
          <p:nvSpPr>
            <p:cNvPr id="15" name="Graphic 11">
              <a:extLst>
                <a:ext uri="{FF2B5EF4-FFF2-40B4-BE49-F238E27FC236}">
                  <a16:creationId xmlns:a16="http://schemas.microsoft.com/office/drawing/2014/main" id="{92FBF775-16BB-53D0-5DBA-8EB0B5026193}"/>
                </a:ext>
              </a:extLst>
            </p:cNvPr>
            <p:cNvSpPr/>
            <p:nvPr/>
          </p:nvSpPr>
          <p:spPr>
            <a:xfrm>
              <a:off x="3394595" y="1620506"/>
              <a:ext cx="43815" cy="201930"/>
            </a:xfrm>
            <a:custGeom>
              <a:avLst/>
              <a:gdLst/>
              <a:ahLst/>
              <a:cxnLst/>
              <a:rect l="l" t="t" r="r" b="b"/>
              <a:pathLst>
                <a:path w="43815" h="201930">
                  <a:moveTo>
                    <a:pt x="43357" y="0"/>
                  </a:moveTo>
                  <a:lnTo>
                    <a:pt x="21755" y="0"/>
                  </a:lnTo>
                  <a:lnTo>
                    <a:pt x="21602" y="0"/>
                  </a:lnTo>
                  <a:lnTo>
                    <a:pt x="0" y="0"/>
                  </a:lnTo>
                  <a:lnTo>
                    <a:pt x="0" y="201752"/>
                  </a:lnTo>
                  <a:lnTo>
                    <a:pt x="21602" y="201752"/>
                  </a:lnTo>
                  <a:lnTo>
                    <a:pt x="21755" y="201752"/>
                  </a:lnTo>
                  <a:lnTo>
                    <a:pt x="43357" y="201752"/>
                  </a:lnTo>
                  <a:lnTo>
                    <a:pt x="43357" y="0"/>
                  </a:lnTo>
                  <a:close/>
                </a:path>
              </a:pathLst>
            </a:custGeom>
            <a:solidFill>
              <a:srgbClr val="009FC2"/>
            </a:solidFill>
          </p:spPr>
          <p:txBody>
            <a:bodyPr wrap="square" lIns="0" tIns="0" rIns="0" bIns="0" rtlCol="0">
              <a:prstTxWarp prst="textNoShape">
                <a:avLst/>
              </a:prstTxWarp>
              <a:noAutofit/>
            </a:bodyPr>
            <a:lstStyle/>
            <a:p>
              <a:endParaRPr lang="en-US"/>
            </a:p>
          </p:txBody>
        </p:sp>
        <p:sp>
          <p:nvSpPr>
            <p:cNvPr id="16" name="Graphic 12">
              <a:extLst>
                <a:ext uri="{FF2B5EF4-FFF2-40B4-BE49-F238E27FC236}">
                  <a16:creationId xmlns:a16="http://schemas.microsoft.com/office/drawing/2014/main" id="{2932E648-B672-1DFA-8EB3-E4AC322F35BB}"/>
                </a:ext>
              </a:extLst>
            </p:cNvPr>
            <p:cNvSpPr/>
            <p:nvPr/>
          </p:nvSpPr>
          <p:spPr>
            <a:xfrm>
              <a:off x="3437801" y="1598739"/>
              <a:ext cx="22225" cy="223520"/>
            </a:xfrm>
            <a:custGeom>
              <a:avLst/>
              <a:gdLst/>
              <a:ahLst/>
              <a:cxnLst/>
              <a:rect l="l" t="t" r="r" b="b"/>
              <a:pathLst>
                <a:path w="22225" h="223520">
                  <a:moveTo>
                    <a:pt x="21615" y="0"/>
                  </a:moveTo>
                  <a:lnTo>
                    <a:pt x="0" y="0"/>
                  </a:lnTo>
                  <a:lnTo>
                    <a:pt x="0" y="21590"/>
                  </a:lnTo>
                  <a:lnTo>
                    <a:pt x="152" y="21590"/>
                  </a:lnTo>
                  <a:lnTo>
                    <a:pt x="152" y="223520"/>
                  </a:lnTo>
                  <a:lnTo>
                    <a:pt x="21615" y="223520"/>
                  </a:lnTo>
                  <a:lnTo>
                    <a:pt x="21615" y="21590"/>
                  </a:lnTo>
                  <a:lnTo>
                    <a:pt x="21615" y="0"/>
                  </a:lnTo>
                  <a:close/>
                </a:path>
              </a:pathLst>
            </a:custGeom>
            <a:solidFill>
              <a:srgbClr val="B7DFEA"/>
            </a:solidFill>
          </p:spPr>
          <p:txBody>
            <a:bodyPr wrap="square" lIns="0" tIns="0" rIns="0" bIns="0" rtlCol="0">
              <a:prstTxWarp prst="textNoShape">
                <a:avLst/>
              </a:prstTxWarp>
              <a:noAutofit/>
            </a:bodyPr>
            <a:lstStyle/>
            <a:p>
              <a:endParaRPr lang="en-US"/>
            </a:p>
          </p:txBody>
        </p:sp>
        <p:sp>
          <p:nvSpPr>
            <p:cNvPr id="17" name="Graphic 13">
              <a:extLst>
                <a:ext uri="{FF2B5EF4-FFF2-40B4-BE49-F238E27FC236}">
                  <a16:creationId xmlns:a16="http://schemas.microsoft.com/office/drawing/2014/main" id="{BE6A4919-C0C6-D4B8-AD26-09DF3A68BF07}"/>
                </a:ext>
              </a:extLst>
            </p:cNvPr>
            <p:cNvSpPr/>
            <p:nvPr/>
          </p:nvSpPr>
          <p:spPr>
            <a:xfrm>
              <a:off x="3437801" y="1620507"/>
              <a:ext cx="1270" cy="201930"/>
            </a:xfrm>
            <a:custGeom>
              <a:avLst/>
              <a:gdLst/>
              <a:ahLst/>
              <a:cxnLst/>
              <a:rect l="l" t="t" r="r" b="b"/>
              <a:pathLst>
                <a:path w="635" h="201930">
                  <a:moveTo>
                    <a:pt x="165" y="0"/>
                  </a:moveTo>
                  <a:lnTo>
                    <a:pt x="0" y="0"/>
                  </a:lnTo>
                  <a:lnTo>
                    <a:pt x="0" y="201752"/>
                  </a:lnTo>
                  <a:lnTo>
                    <a:pt x="165" y="201752"/>
                  </a:lnTo>
                  <a:lnTo>
                    <a:pt x="165" y="0"/>
                  </a:lnTo>
                  <a:close/>
                </a:path>
              </a:pathLst>
            </a:custGeom>
            <a:solidFill>
              <a:srgbClr val="5EC0D8"/>
            </a:solidFill>
          </p:spPr>
          <p:txBody>
            <a:bodyPr wrap="square" lIns="0" tIns="0" rIns="0" bIns="0" rtlCol="0">
              <a:prstTxWarp prst="textNoShape">
                <a:avLst/>
              </a:prstTxWarp>
              <a:noAutofit/>
            </a:bodyPr>
            <a:lstStyle/>
            <a:p>
              <a:endParaRPr lang="en-US"/>
            </a:p>
          </p:txBody>
        </p:sp>
        <p:sp>
          <p:nvSpPr>
            <p:cNvPr id="18" name="Graphic 14">
              <a:extLst>
                <a:ext uri="{FF2B5EF4-FFF2-40B4-BE49-F238E27FC236}">
                  <a16:creationId xmlns:a16="http://schemas.microsoft.com/office/drawing/2014/main" id="{D222EFCB-3E25-DC78-417B-115E0A85401F}"/>
                </a:ext>
              </a:extLst>
            </p:cNvPr>
            <p:cNvSpPr/>
            <p:nvPr/>
          </p:nvSpPr>
          <p:spPr>
            <a:xfrm>
              <a:off x="3459560" y="1599222"/>
              <a:ext cx="21590" cy="223520"/>
            </a:xfrm>
            <a:custGeom>
              <a:avLst/>
              <a:gdLst/>
              <a:ahLst/>
              <a:cxnLst/>
              <a:rect l="l" t="t" r="r" b="b"/>
              <a:pathLst>
                <a:path w="21590" h="223520">
                  <a:moveTo>
                    <a:pt x="21463" y="0"/>
                  </a:moveTo>
                  <a:lnTo>
                    <a:pt x="0" y="0"/>
                  </a:lnTo>
                  <a:lnTo>
                    <a:pt x="0" y="223037"/>
                  </a:lnTo>
                  <a:lnTo>
                    <a:pt x="21463" y="223037"/>
                  </a:lnTo>
                  <a:lnTo>
                    <a:pt x="21463" y="0"/>
                  </a:lnTo>
                  <a:close/>
                </a:path>
              </a:pathLst>
            </a:custGeom>
            <a:solidFill>
              <a:srgbClr val="B7DFEA"/>
            </a:solidFill>
          </p:spPr>
          <p:txBody>
            <a:bodyPr wrap="square" lIns="0" tIns="0" rIns="0" bIns="0" rtlCol="0">
              <a:prstTxWarp prst="textNoShape">
                <a:avLst/>
              </a:prstTxWarp>
              <a:noAutofit/>
            </a:bodyPr>
            <a:lstStyle/>
            <a:p>
              <a:endParaRPr lang="en-US"/>
            </a:p>
          </p:txBody>
        </p:sp>
        <p:sp>
          <p:nvSpPr>
            <p:cNvPr id="19" name="Graphic 15">
              <a:extLst>
                <a:ext uri="{FF2B5EF4-FFF2-40B4-BE49-F238E27FC236}">
                  <a16:creationId xmlns:a16="http://schemas.microsoft.com/office/drawing/2014/main" id="{F31F0BCE-41BC-754D-C520-D6FBC299FEF4}"/>
                </a:ext>
              </a:extLst>
            </p:cNvPr>
            <p:cNvSpPr/>
            <p:nvPr/>
          </p:nvSpPr>
          <p:spPr>
            <a:xfrm>
              <a:off x="3459416" y="1599222"/>
              <a:ext cx="1270" cy="223520"/>
            </a:xfrm>
            <a:custGeom>
              <a:avLst/>
              <a:gdLst/>
              <a:ahLst/>
              <a:cxnLst/>
              <a:rect l="l" t="t" r="r" b="b"/>
              <a:pathLst>
                <a:path w="635" h="223520">
                  <a:moveTo>
                    <a:pt x="152" y="0"/>
                  </a:moveTo>
                  <a:lnTo>
                    <a:pt x="0" y="0"/>
                  </a:lnTo>
                  <a:lnTo>
                    <a:pt x="0" y="223037"/>
                  </a:lnTo>
                  <a:lnTo>
                    <a:pt x="152" y="223037"/>
                  </a:lnTo>
                  <a:lnTo>
                    <a:pt x="152" y="0"/>
                  </a:lnTo>
                  <a:close/>
                </a:path>
              </a:pathLst>
            </a:custGeom>
            <a:solidFill>
              <a:srgbClr val="A2D6E5"/>
            </a:solidFill>
          </p:spPr>
          <p:txBody>
            <a:bodyPr wrap="square" lIns="0" tIns="0" rIns="0" bIns="0" rtlCol="0">
              <a:prstTxWarp prst="textNoShape">
                <a:avLst/>
              </a:prstTxWarp>
              <a:noAutofit/>
            </a:bodyPr>
            <a:lstStyle/>
            <a:p>
              <a:endParaRPr lang="en-US"/>
            </a:p>
          </p:txBody>
        </p:sp>
        <p:sp>
          <p:nvSpPr>
            <p:cNvPr id="20" name="Graphic 16">
              <a:extLst>
                <a:ext uri="{FF2B5EF4-FFF2-40B4-BE49-F238E27FC236}">
                  <a16:creationId xmlns:a16="http://schemas.microsoft.com/office/drawing/2014/main" id="{60F22C7F-DBCF-69D5-6D86-F37C2DFBCF04}"/>
                </a:ext>
              </a:extLst>
            </p:cNvPr>
            <p:cNvSpPr/>
            <p:nvPr/>
          </p:nvSpPr>
          <p:spPr>
            <a:xfrm>
              <a:off x="3481162" y="1599222"/>
              <a:ext cx="21590" cy="223520"/>
            </a:xfrm>
            <a:custGeom>
              <a:avLst/>
              <a:gdLst/>
              <a:ahLst/>
              <a:cxnLst/>
              <a:rect l="l" t="t" r="r" b="b"/>
              <a:pathLst>
                <a:path w="21590" h="223520">
                  <a:moveTo>
                    <a:pt x="21463" y="0"/>
                  </a:moveTo>
                  <a:lnTo>
                    <a:pt x="0" y="0"/>
                  </a:lnTo>
                  <a:lnTo>
                    <a:pt x="0" y="223037"/>
                  </a:lnTo>
                  <a:lnTo>
                    <a:pt x="21463" y="223037"/>
                  </a:lnTo>
                  <a:lnTo>
                    <a:pt x="21463" y="0"/>
                  </a:lnTo>
                  <a:close/>
                </a:path>
              </a:pathLst>
            </a:custGeom>
            <a:solidFill>
              <a:srgbClr val="B7DFEA"/>
            </a:solidFill>
          </p:spPr>
          <p:txBody>
            <a:bodyPr wrap="square" lIns="0" tIns="0" rIns="0" bIns="0" rtlCol="0">
              <a:prstTxWarp prst="textNoShape">
                <a:avLst/>
              </a:prstTxWarp>
              <a:noAutofit/>
            </a:bodyPr>
            <a:lstStyle/>
            <a:p>
              <a:endParaRPr lang="en-US"/>
            </a:p>
          </p:txBody>
        </p:sp>
        <p:sp>
          <p:nvSpPr>
            <p:cNvPr id="21" name="Graphic 17">
              <a:extLst>
                <a:ext uri="{FF2B5EF4-FFF2-40B4-BE49-F238E27FC236}">
                  <a16:creationId xmlns:a16="http://schemas.microsoft.com/office/drawing/2014/main" id="{7E5EECFF-CC6C-A904-1196-1BB3CEB9D688}"/>
                </a:ext>
              </a:extLst>
            </p:cNvPr>
            <p:cNvSpPr/>
            <p:nvPr/>
          </p:nvSpPr>
          <p:spPr>
            <a:xfrm>
              <a:off x="3481019" y="1599222"/>
              <a:ext cx="1270" cy="223520"/>
            </a:xfrm>
            <a:custGeom>
              <a:avLst/>
              <a:gdLst/>
              <a:ahLst/>
              <a:cxnLst/>
              <a:rect l="l" t="t" r="r" b="b"/>
              <a:pathLst>
                <a:path w="635" h="223520">
                  <a:moveTo>
                    <a:pt x="139" y="0"/>
                  </a:moveTo>
                  <a:lnTo>
                    <a:pt x="0" y="0"/>
                  </a:lnTo>
                  <a:lnTo>
                    <a:pt x="0" y="223037"/>
                  </a:lnTo>
                  <a:lnTo>
                    <a:pt x="139" y="223037"/>
                  </a:lnTo>
                  <a:lnTo>
                    <a:pt x="139" y="0"/>
                  </a:lnTo>
                  <a:close/>
                </a:path>
              </a:pathLst>
            </a:custGeom>
            <a:solidFill>
              <a:srgbClr val="A2D6E5"/>
            </a:solidFill>
          </p:spPr>
          <p:txBody>
            <a:bodyPr wrap="square" lIns="0" tIns="0" rIns="0" bIns="0" rtlCol="0">
              <a:prstTxWarp prst="textNoShape">
                <a:avLst/>
              </a:prstTxWarp>
              <a:noAutofit/>
            </a:bodyPr>
            <a:lstStyle/>
            <a:p>
              <a:endParaRPr lang="en-US"/>
            </a:p>
          </p:txBody>
        </p:sp>
        <p:sp>
          <p:nvSpPr>
            <p:cNvPr id="22" name="Graphic 18">
              <a:extLst>
                <a:ext uri="{FF2B5EF4-FFF2-40B4-BE49-F238E27FC236}">
                  <a16:creationId xmlns:a16="http://schemas.microsoft.com/office/drawing/2014/main" id="{A5DDEF11-DC2C-6460-DBF5-4063E4541DB5}"/>
                </a:ext>
              </a:extLst>
            </p:cNvPr>
            <p:cNvSpPr/>
            <p:nvPr/>
          </p:nvSpPr>
          <p:spPr>
            <a:xfrm>
              <a:off x="3502776" y="1599222"/>
              <a:ext cx="21590" cy="223520"/>
            </a:xfrm>
            <a:custGeom>
              <a:avLst/>
              <a:gdLst/>
              <a:ahLst/>
              <a:cxnLst/>
              <a:rect l="l" t="t" r="r" b="b"/>
              <a:pathLst>
                <a:path w="21590" h="223520">
                  <a:moveTo>
                    <a:pt x="21450" y="0"/>
                  </a:moveTo>
                  <a:lnTo>
                    <a:pt x="0" y="0"/>
                  </a:lnTo>
                  <a:lnTo>
                    <a:pt x="0" y="223037"/>
                  </a:lnTo>
                  <a:lnTo>
                    <a:pt x="21450" y="223037"/>
                  </a:lnTo>
                  <a:lnTo>
                    <a:pt x="21450" y="0"/>
                  </a:lnTo>
                  <a:close/>
                </a:path>
              </a:pathLst>
            </a:custGeom>
            <a:solidFill>
              <a:srgbClr val="B7DFEA"/>
            </a:solidFill>
          </p:spPr>
          <p:txBody>
            <a:bodyPr wrap="square" lIns="0" tIns="0" rIns="0" bIns="0" rtlCol="0">
              <a:prstTxWarp prst="textNoShape">
                <a:avLst/>
              </a:prstTxWarp>
              <a:noAutofit/>
            </a:bodyPr>
            <a:lstStyle/>
            <a:p>
              <a:endParaRPr lang="en-US"/>
            </a:p>
          </p:txBody>
        </p:sp>
        <p:sp>
          <p:nvSpPr>
            <p:cNvPr id="23" name="Graphic 19">
              <a:extLst>
                <a:ext uri="{FF2B5EF4-FFF2-40B4-BE49-F238E27FC236}">
                  <a16:creationId xmlns:a16="http://schemas.microsoft.com/office/drawing/2014/main" id="{3ED06321-1984-A747-7561-D8402D78D9E5}"/>
                </a:ext>
              </a:extLst>
            </p:cNvPr>
            <p:cNvSpPr/>
            <p:nvPr/>
          </p:nvSpPr>
          <p:spPr>
            <a:xfrm>
              <a:off x="3502621" y="1599222"/>
              <a:ext cx="1270" cy="223520"/>
            </a:xfrm>
            <a:custGeom>
              <a:avLst/>
              <a:gdLst/>
              <a:ahLst/>
              <a:cxnLst/>
              <a:rect l="l" t="t" r="r" b="b"/>
              <a:pathLst>
                <a:path w="635" h="223520">
                  <a:moveTo>
                    <a:pt x="165" y="0"/>
                  </a:moveTo>
                  <a:lnTo>
                    <a:pt x="0" y="0"/>
                  </a:lnTo>
                  <a:lnTo>
                    <a:pt x="0" y="223037"/>
                  </a:lnTo>
                  <a:lnTo>
                    <a:pt x="165" y="223037"/>
                  </a:lnTo>
                  <a:lnTo>
                    <a:pt x="165" y="0"/>
                  </a:lnTo>
                  <a:close/>
                </a:path>
              </a:pathLst>
            </a:custGeom>
            <a:solidFill>
              <a:srgbClr val="A2D6E5"/>
            </a:solidFill>
          </p:spPr>
          <p:txBody>
            <a:bodyPr wrap="square" lIns="0" tIns="0" rIns="0" bIns="0" rtlCol="0">
              <a:prstTxWarp prst="textNoShape">
                <a:avLst/>
              </a:prstTxWarp>
              <a:noAutofit/>
            </a:bodyPr>
            <a:lstStyle/>
            <a:p>
              <a:endParaRPr lang="en-US"/>
            </a:p>
          </p:txBody>
        </p:sp>
        <p:sp>
          <p:nvSpPr>
            <p:cNvPr id="24" name="Graphic 20">
              <a:extLst>
                <a:ext uri="{FF2B5EF4-FFF2-40B4-BE49-F238E27FC236}">
                  <a16:creationId xmlns:a16="http://schemas.microsoft.com/office/drawing/2014/main" id="{A7F5310B-33ED-2FD6-72B1-779E90B926BD}"/>
                </a:ext>
              </a:extLst>
            </p:cNvPr>
            <p:cNvSpPr/>
            <p:nvPr/>
          </p:nvSpPr>
          <p:spPr>
            <a:xfrm>
              <a:off x="3524380" y="1599222"/>
              <a:ext cx="21590" cy="223520"/>
            </a:xfrm>
            <a:custGeom>
              <a:avLst/>
              <a:gdLst/>
              <a:ahLst/>
              <a:cxnLst/>
              <a:rect l="l" t="t" r="r" b="b"/>
              <a:pathLst>
                <a:path w="21590" h="223520">
                  <a:moveTo>
                    <a:pt x="21450" y="0"/>
                  </a:moveTo>
                  <a:lnTo>
                    <a:pt x="0" y="0"/>
                  </a:lnTo>
                  <a:lnTo>
                    <a:pt x="0" y="223037"/>
                  </a:lnTo>
                  <a:lnTo>
                    <a:pt x="21450" y="223037"/>
                  </a:lnTo>
                  <a:lnTo>
                    <a:pt x="21450" y="0"/>
                  </a:lnTo>
                  <a:close/>
                </a:path>
              </a:pathLst>
            </a:custGeom>
            <a:solidFill>
              <a:srgbClr val="B7DFEA"/>
            </a:solidFill>
          </p:spPr>
          <p:txBody>
            <a:bodyPr wrap="square" lIns="0" tIns="0" rIns="0" bIns="0" rtlCol="0">
              <a:prstTxWarp prst="textNoShape">
                <a:avLst/>
              </a:prstTxWarp>
              <a:noAutofit/>
            </a:bodyPr>
            <a:lstStyle/>
            <a:p>
              <a:endParaRPr lang="en-US"/>
            </a:p>
          </p:txBody>
        </p:sp>
        <p:sp>
          <p:nvSpPr>
            <p:cNvPr id="25" name="Graphic 21">
              <a:extLst>
                <a:ext uri="{FF2B5EF4-FFF2-40B4-BE49-F238E27FC236}">
                  <a16:creationId xmlns:a16="http://schemas.microsoft.com/office/drawing/2014/main" id="{D769B1E8-25B3-E29B-EE59-D11AAD0C2785}"/>
                </a:ext>
              </a:extLst>
            </p:cNvPr>
            <p:cNvSpPr/>
            <p:nvPr/>
          </p:nvSpPr>
          <p:spPr>
            <a:xfrm>
              <a:off x="3524224" y="1599222"/>
              <a:ext cx="1270" cy="223520"/>
            </a:xfrm>
            <a:custGeom>
              <a:avLst/>
              <a:gdLst/>
              <a:ahLst/>
              <a:cxnLst/>
              <a:rect l="l" t="t" r="r" b="b"/>
              <a:pathLst>
                <a:path w="635" h="223520">
                  <a:moveTo>
                    <a:pt x="165" y="0"/>
                  </a:moveTo>
                  <a:lnTo>
                    <a:pt x="0" y="0"/>
                  </a:lnTo>
                  <a:lnTo>
                    <a:pt x="0" y="223037"/>
                  </a:lnTo>
                  <a:lnTo>
                    <a:pt x="165" y="223037"/>
                  </a:lnTo>
                  <a:lnTo>
                    <a:pt x="165" y="0"/>
                  </a:lnTo>
                  <a:close/>
                </a:path>
              </a:pathLst>
            </a:custGeom>
            <a:solidFill>
              <a:srgbClr val="A2D6E5"/>
            </a:solidFill>
          </p:spPr>
          <p:txBody>
            <a:bodyPr wrap="square" lIns="0" tIns="0" rIns="0" bIns="0" rtlCol="0">
              <a:prstTxWarp prst="textNoShape">
                <a:avLst/>
              </a:prstTxWarp>
              <a:noAutofit/>
            </a:bodyPr>
            <a:lstStyle/>
            <a:p>
              <a:endParaRPr lang="en-US"/>
            </a:p>
          </p:txBody>
        </p:sp>
        <p:sp>
          <p:nvSpPr>
            <p:cNvPr id="26" name="Graphic 22">
              <a:extLst>
                <a:ext uri="{FF2B5EF4-FFF2-40B4-BE49-F238E27FC236}">
                  <a16:creationId xmlns:a16="http://schemas.microsoft.com/office/drawing/2014/main" id="{F0BAF715-CB47-90DE-7CE4-39F86B8ABCBB}"/>
                </a:ext>
              </a:extLst>
            </p:cNvPr>
            <p:cNvSpPr/>
            <p:nvPr/>
          </p:nvSpPr>
          <p:spPr>
            <a:xfrm>
              <a:off x="3545827" y="1594929"/>
              <a:ext cx="22225" cy="227329"/>
            </a:xfrm>
            <a:custGeom>
              <a:avLst/>
              <a:gdLst/>
              <a:ahLst/>
              <a:cxnLst/>
              <a:rect l="l" t="t" r="r" b="b"/>
              <a:pathLst>
                <a:path w="22225" h="227329">
                  <a:moveTo>
                    <a:pt x="21602" y="0"/>
                  </a:moveTo>
                  <a:lnTo>
                    <a:pt x="0" y="0"/>
                  </a:lnTo>
                  <a:lnTo>
                    <a:pt x="0" y="3810"/>
                  </a:lnTo>
                  <a:lnTo>
                    <a:pt x="152" y="3810"/>
                  </a:lnTo>
                  <a:lnTo>
                    <a:pt x="152" y="227330"/>
                  </a:lnTo>
                  <a:lnTo>
                    <a:pt x="21602" y="227330"/>
                  </a:lnTo>
                  <a:lnTo>
                    <a:pt x="21602" y="3810"/>
                  </a:lnTo>
                  <a:lnTo>
                    <a:pt x="21602" y="0"/>
                  </a:lnTo>
                  <a:close/>
                </a:path>
              </a:pathLst>
            </a:custGeom>
            <a:solidFill>
              <a:srgbClr val="B7DFEA"/>
            </a:solidFill>
          </p:spPr>
          <p:txBody>
            <a:bodyPr wrap="square" lIns="0" tIns="0" rIns="0" bIns="0" rtlCol="0">
              <a:prstTxWarp prst="textNoShape">
                <a:avLst/>
              </a:prstTxWarp>
              <a:noAutofit/>
            </a:bodyPr>
            <a:lstStyle/>
            <a:p>
              <a:endParaRPr lang="en-US"/>
            </a:p>
          </p:txBody>
        </p:sp>
        <p:sp>
          <p:nvSpPr>
            <p:cNvPr id="27" name="Graphic 23">
              <a:extLst>
                <a:ext uri="{FF2B5EF4-FFF2-40B4-BE49-F238E27FC236}">
                  <a16:creationId xmlns:a16="http://schemas.microsoft.com/office/drawing/2014/main" id="{CF2E6C8F-AC92-9DE1-F8E6-38658D2DADEF}"/>
                </a:ext>
              </a:extLst>
            </p:cNvPr>
            <p:cNvSpPr/>
            <p:nvPr/>
          </p:nvSpPr>
          <p:spPr>
            <a:xfrm>
              <a:off x="3545827" y="1599222"/>
              <a:ext cx="1270" cy="223520"/>
            </a:xfrm>
            <a:custGeom>
              <a:avLst/>
              <a:gdLst/>
              <a:ahLst/>
              <a:cxnLst/>
              <a:rect l="l" t="t" r="r" b="b"/>
              <a:pathLst>
                <a:path w="635" h="223520">
                  <a:moveTo>
                    <a:pt x="165" y="0"/>
                  </a:moveTo>
                  <a:lnTo>
                    <a:pt x="0" y="0"/>
                  </a:lnTo>
                  <a:lnTo>
                    <a:pt x="0" y="223037"/>
                  </a:lnTo>
                  <a:lnTo>
                    <a:pt x="165" y="223037"/>
                  </a:lnTo>
                  <a:lnTo>
                    <a:pt x="165" y="0"/>
                  </a:lnTo>
                  <a:close/>
                </a:path>
              </a:pathLst>
            </a:custGeom>
            <a:solidFill>
              <a:srgbClr val="A2D6E5"/>
            </a:solidFill>
          </p:spPr>
          <p:txBody>
            <a:bodyPr wrap="square" lIns="0" tIns="0" rIns="0" bIns="0" rtlCol="0">
              <a:prstTxWarp prst="textNoShape">
                <a:avLst/>
              </a:prstTxWarp>
              <a:noAutofit/>
            </a:bodyPr>
            <a:lstStyle/>
            <a:p>
              <a:endParaRPr lang="en-US"/>
            </a:p>
          </p:txBody>
        </p:sp>
        <p:sp>
          <p:nvSpPr>
            <p:cNvPr id="28" name="Graphic 24">
              <a:extLst>
                <a:ext uri="{FF2B5EF4-FFF2-40B4-BE49-F238E27FC236}">
                  <a16:creationId xmlns:a16="http://schemas.microsoft.com/office/drawing/2014/main" id="{A499B3DE-A2CB-317D-341A-DF5F514F79DD}"/>
                </a:ext>
              </a:extLst>
            </p:cNvPr>
            <p:cNvSpPr/>
            <p:nvPr/>
          </p:nvSpPr>
          <p:spPr>
            <a:xfrm>
              <a:off x="3567587" y="1595145"/>
              <a:ext cx="22225" cy="227329"/>
            </a:xfrm>
            <a:custGeom>
              <a:avLst/>
              <a:gdLst/>
              <a:ahLst/>
              <a:cxnLst/>
              <a:rect l="l" t="t" r="r" b="b"/>
              <a:pathLst>
                <a:path w="22225" h="227329">
                  <a:moveTo>
                    <a:pt x="21602" y="0"/>
                  </a:moveTo>
                  <a:lnTo>
                    <a:pt x="0" y="0"/>
                  </a:lnTo>
                  <a:lnTo>
                    <a:pt x="0" y="227114"/>
                  </a:lnTo>
                  <a:lnTo>
                    <a:pt x="21602" y="227114"/>
                  </a:lnTo>
                  <a:lnTo>
                    <a:pt x="21602" y="0"/>
                  </a:lnTo>
                  <a:close/>
                </a:path>
              </a:pathLst>
            </a:custGeom>
            <a:solidFill>
              <a:srgbClr val="B7DFEA"/>
            </a:solidFill>
          </p:spPr>
          <p:txBody>
            <a:bodyPr wrap="square" lIns="0" tIns="0" rIns="0" bIns="0" rtlCol="0">
              <a:prstTxWarp prst="textNoShape">
                <a:avLst/>
              </a:prstTxWarp>
              <a:noAutofit/>
            </a:bodyPr>
            <a:lstStyle/>
            <a:p>
              <a:endParaRPr lang="en-US"/>
            </a:p>
          </p:txBody>
        </p:sp>
        <p:sp>
          <p:nvSpPr>
            <p:cNvPr id="29" name="Graphic 25">
              <a:extLst>
                <a:ext uri="{FF2B5EF4-FFF2-40B4-BE49-F238E27FC236}">
                  <a16:creationId xmlns:a16="http://schemas.microsoft.com/office/drawing/2014/main" id="{408F3C10-0BE8-1E15-2BF3-77C5EA7540F3}"/>
                </a:ext>
              </a:extLst>
            </p:cNvPr>
            <p:cNvSpPr/>
            <p:nvPr/>
          </p:nvSpPr>
          <p:spPr>
            <a:xfrm>
              <a:off x="3567429" y="1595145"/>
              <a:ext cx="1270" cy="227329"/>
            </a:xfrm>
            <a:custGeom>
              <a:avLst/>
              <a:gdLst/>
              <a:ahLst/>
              <a:cxnLst/>
              <a:rect l="l" t="t" r="r" b="b"/>
              <a:pathLst>
                <a:path w="635" h="227329">
                  <a:moveTo>
                    <a:pt x="165" y="0"/>
                  </a:moveTo>
                  <a:lnTo>
                    <a:pt x="0" y="0"/>
                  </a:lnTo>
                  <a:lnTo>
                    <a:pt x="0" y="227114"/>
                  </a:lnTo>
                  <a:lnTo>
                    <a:pt x="165" y="227114"/>
                  </a:lnTo>
                  <a:lnTo>
                    <a:pt x="165" y="0"/>
                  </a:lnTo>
                  <a:close/>
                </a:path>
              </a:pathLst>
            </a:custGeom>
            <a:solidFill>
              <a:srgbClr val="A2D6E5"/>
            </a:solidFill>
          </p:spPr>
          <p:txBody>
            <a:bodyPr wrap="square" lIns="0" tIns="0" rIns="0" bIns="0" rtlCol="0">
              <a:prstTxWarp prst="textNoShape">
                <a:avLst/>
              </a:prstTxWarp>
              <a:noAutofit/>
            </a:bodyPr>
            <a:lstStyle/>
            <a:p>
              <a:endParaRPr lang="en-US"/>
            </a:p>
          </p:txBody>
        </p:sp>
        <p:sp>
          <p:nvSpPr>
            <p:cNvPr id="30" name="Graphic 26">
              <a:extLst>
                <a:ext uri="{FF2B5EF4-FFF2-40B4-BE49-F238E27FC236}">
                  <a16:creationId xmlns:a16="http://schemas.microsoft.com/office/drawing/2014/main" id="{A65D673A-03DB-DBA9-0DC4-F5DAB123FC1F}"/>
                </a:ext>
              </a:extLst>
            </p:cNvPr>
            <p:cNvSpPr/>
            <p:nvPr/>
          </p:nvSpPr>
          <p:spPr>
            <a:xfrm>
              <a:off x="2071802" y="647483"/>
              <a:ext cx="1733550" cy="1833880"/>
            </a:xfrm>
            <a:custGeom>
              <a:avLst/>
              <a:gdLst/>
              <a:ahLst/>
              <a:cxnLst/>
              <a:rect l="l" t="t" r="r" b="b"/>
              <a:pathLst>
                <a:path w="1733550" h="1833880">
                  <a:moveTo>
                    <a:pt x="821131" y="1174775"/>
                  </a:moveTo>
                  <a:lnTo>
                    <a:pt x="821131" y="1174775"/>
                  </a:lnTo>
                  <a:lnTo>
                    <a:pt x="0" y="1174775"/>
                  </a:lnTo>
                  <a:lnTo>
                    <a:pt x="0" y="1833295"/>
                  </a:lnTo>
                  <a:lnTo>
                    <a:pt x="21602" y="1833295"/>
                  </a:lnTo>
                  <a:lnTo>
                    <a:pt x="21767" y="1833295"/>
                  </a:lnTo>
                  <a:lnTo>
                    <a:pt x="43370" y="1833295"/>
                  </a:lnTo>
                  <a:lnTo>
                    <a:pt x="43370" y="1704035"/>
                  </a:lnTo>
                  <a:lnTo>
                    <a:pt x="64808" y="1704035"/>
                  </a:lnTo>
                  <a:lnTo>
                    <a:pt x="64973" y="1704035"/>
                  </a:lnTo>
                  <a:lnTo>
                    <a:pt x="86575" y="1704035"/>
                  </a:lnTo>
                  <a:lnTo>
                    <a:pt x="86575" y="1681048"/>
                  </a:lnTo>
                  <a:lnTo>
                    <a:pt x="108026" y="1681048"/>
                  </a:lnTo>
                  <a:lnTo>
                    <a:pt x="108178" y="1681048"/>
                  </a:lnTo>
                  <a:lnTo>
                    <a:pt x="129794" y="1681048"/>
                  </a:lnTo>
                  <a:lnTo>
                    <a:pt x="129794" y="1641551"/>
                  </a:lnTo>
                  <a:lnTo>
                    <a:pt x="151218" y="1641551"/>
                  </a:lnTo>
                  <a:lnTo>
                    <a:pt x="151384" y="1641551"/>
                  </a:lnTo>
                  <a:lnTo>
                    <a:pt x="172986" y="1641551"/>
                  </a:lnTo>
                  <a:lnTo>
                    <a:pt x="172986" y="1475663"/>
                  </a:lnTo>
                  <a:lnTo>
                    <a:pt x="194437" y="1475663"/>
                  </a:lnTo>
                  <a:lnTo>
                    <a:pt x="194589" y="1475663"/>
                  </a:lnTo>
                  <a:lnTo>
                    <a:pt x="216192" y="1475663"/>
                  </a:lnTo>
                  <a:lnTo>
                    <a:pt x="216192" y="1438567"/>
                  </a:lnTo>
                  <a:lnTo>
                    <a:pt x="281012" y="1438567"/>
                  </a:lnTo>
                  <a:lnTo>
                    <a:pt x="281012" y="1412240"/>
                  </a:lnTo>
                  <a:lnTo>
                    <a:pt x="302463" y="1412240"/>
                  </a:lnTo>
                  <a:lnTo>
                    <a:pt x="302615" y="1412240"/>
                  </a:lnTo>
                  <a:lnTo>
                    <a:pt x="324218" y="1412240"/>
                  </a:lnTo>
                  <a:lnTo>
                    <a:pt x="324218" y="1378242"/>
                  </a:lnTo>
                  <a:lnTo>
                    <a:pt x="345681" y="1378242"/>
                  </a:lnTo>
                  <a:lnTo>
                    <a:pt x="345821" y="1378242"/>
                  </a:lnTo>
                  <a:lnTo>
                    <a:pt x="367423" y="1378242"/>
                  </a:lnTo>
                  <a:lnTo>
                    <a:pt x="367423" y="1364843"/>
                  </a:lnTo>
                  <a:lnTo>
                    <a:pt x="388886" y="1364843"/>
                  </a:lnTo>
                  <a:lnTo>
                    <a:pt x="389039" y="1364843"/>
                  </a:lnTo>
                  <a:lnTo>
                    <a:pt x="410641" y="1364843"/>
                  </a:lnTo>
                  <a:lnTo>
                    <a:pt x="410641" y="1359585"/>
                  </a:lnTo>
                  <a:lnTo>
                    <a:pt x="432079" y="1359585"/>
                  </a:lnTo>
                  <a:lnTo>
                    <a:pt x="432244" y="1359585"/>
                  </a:lnTo>
                  <a:lnTo>
                    <a:pt x="453847" y="1359585"/>
                  </a:lnTo>
                  <a:lnTo>
                    <a:pt x="453847" y="1352397"/>
                  </a:lnTo>
                  <a:lnTo>
                    <a:pt x="475310" y="1352397"/>
                  </a:lnTo>
                  <a:lnTo>
                    <a:pt x="475449" y="1352397"/>
                  </a:lnTo>
                  <a:lnTo>
                    <a:pt x="497052" y="1352397"/>
                  </a:lnTo>
                  <a:lnTo>
                    <a:pt x="497052" y="1287297"/>
                  </a:lnTo>
                  <a:lnTo>
                    <a:pt x="518515" y="1287297"/>
                  </a:lnTo>
                  <a:lnTo>
                    <a:pt x="518668" y="1287297"/>
                  </a:lnTo>
                  <a:lnTo>
                    <a:pt x="540270" y="1287297"/>
                  </a:lnTo>
                  <a:lnTo>
                    <a:pt x="540270" y="1282496"/>
                  </a:lnTo>
                  <a:lnTo>
                    <a:pt x="561708" y="1282496"/>
                  </a:lnTo>
                  <a:lnTo>
                    <a:pt x="561873" y="1282496"/>
                  </a:lnTo>
                  <a:lnTo>
                    <a:pt x="583476" y="1282496"/>
                  </a:lnTo>
                  <a:lnTo>
                    <a:pt x="583476" y="1278191"/>
                  </a:lnTo>
                  <a:lnTo>
                    <a:pt x="604939" y="1278191"/>
                  </a:lnTo>
                  <a:lnTo>
                    <a:pt x="605078" y="1278191"/>
                  </a:lnTo>
                  <a:lnTo>
                    <a:pt x="626681" y="1278191"/>
                  </a:lnTo>
                  <a:lnTo>
                    <a:pt x="626681" y="1261427"/>
                  </a:lnTo>
                  <a:lnTo>
                    <a:pt x="713105" y="1261427"/>
                  </a:lnTo>
                  <a:lnTo>
                    <a:pt x="713105" y="1226477"/>
                  </a:lnTo>
                  <a:lnTo>
                    <a:pt x="734568" y="1226477"/>
                  </a:lnTo>
                  <a:lnTo>
                    <a:pt x="734707" y="1226477"/>
                  </a:lnTo>
                  <a:lnTo>
                    <a:pt x="756323" y="1226477"/>
                  </a:lnTo>
                  <a:lnTo>
                    <a:pt x="756323" y="1201585"/>
                  </a:lnTo>
                  <a:lnTo>
                    <a:pt x="777760" y="1201585"/>
                  </a:lnTo>
                  <a:lnTo>
                    <a:pt x="777925" y="1201585"/>
                  </a:lnTo>
                  <a:lnTo>
                    <a:pt x="799528" y="1201585"/>
                  </a:lnTo>
                  <a:lnTo>
                    <a:pt x="799528" y="1195603"/>
                  </a:lnTo>
                  <a:lnTo>
                    <a:pt x="821131" y="1195603"/>
                  </a:lnTo>
                  <a:lnTo>
                    <a:pt x="821131" y="1174775"/>
                  </a:lnTo>
                  <a:close/>
                </a:path>
                <a:path w="1733550" h="1833880">
                  <a:moveTo>
                    <a:pt x="1733435" y="0"/>
                  </a:moveTo>
                  <a:lnTo>
                    <a:pt x="1711833" y="0"/>
                  </a:lnTo>
                  <a:lnTo>
                    <a:pt x="1711680" y="0"/>
                  </a:lnTo>
                  <a:lnTo>
                    <a:pt x="1690077" y="0"/>
                  </a:lnTo>
                  <a:lnTo>
                    <a:pt x="1690077" y="249034"/>
                  </a:lnTo>
                  <a:lnTo>
                    <a:pt x="1668614" y="249034"/>
                  </a:lnTo>
                  <a:lnTo>
                    <a:pt x="1668475" y="249034"/>
                  </a:lnTo>
                  <a:lnTo>
                    <a:pt x="1646872" y="249034"/>
                  </a:lnTo>
                  <a:lnTo>
                    <a:pt x="1646872" y="809117"/>
                  </a:lnTo>
                  <a:lnTo>
                    <a:pt x="1625409" y="809117"/>
                  </a:lnTo>
                  <a:lnTo>
                    <a:pt x="1625257" y="809117"/>
                  </a:lnTo>
                  <a:lnTo>
                    <a:pt x="1603654" y="809117"/>
                  </a:lnTo>
                  <a:lnTo>
                    <a:pt x="1603654" y="882459"/>
                  </a:lnTo>
                  <a:lnTo>
                    <a:pt x="1582204" y="882459"/>
                  </a:lnTo>
                  <a:lnTo>
                    <a:pt x="1582051" y="882459"/>
                  </a:lnTo>
                  <a:lnTo>
                    <a:pt x="1560449" y="882459"/>
                  </a:lnTo>
                  <a:lnTo>
                    <a:pt x="1560449" y="934529"/>
                  </a:lnTo>
                  <a:lnTo>
                    <a:pt x="1538986" y="934529"/>
                  </a:lnTo>
                  <a:lnTo>
                    <a:pt x="1538846" y="934529"/>
                  </a:lnTo>
                  <a:lnTo>
                    <a:pt x="1517243" y="934529"/>
                  </a:lnTo>
                  <a:lnTo>
                    <a:pt x="1517243" y="1174775"/>
                  </a:lnTo>
                  <a:lnTo>
                    <a:pt x="1733435" y="1174775"/>
                  </a:lnTo>
                  <a:lnTo>
                    <a:pt x="1733435" y="0"/>
                  </a:lnTo>
                  <a:close/>
                </a:path>
              </a:pathLst>
            </a:custGeom>
            <a:solidFill>
              <a:srgbClr val="009FC2"/>
            </a:solidFill>
          </p:spPr>
          <p:txBody>
            <a:bodyPr wrap="square" lIns="0" tIns="0" rIns="0" bIns="0" rtlCol="0">
              <a:prstTxWarp prst="textNoShape">
                <a:avLst/>
              </a:prstTxWarp>
              <a:noAutofit/>
            </a:bodyPr>
            <a:lstStyle/>
            <a:p>
              <a:endParaRPr lang="en-US"/>
            </a:p>
          </p:txBody>
        </p:sp>
        <p:sp>
          <p:nvSpPr>
            <p:cNvPr id="31" name="Graphic 27">
              <a:extLst>
                <a:ext uri="{FF2B5EF4-FFF2-40B4-BE49-F238E27FC236}">
                  <a16:creationId xmlns:a16="http://schemas.microsoft.com/office/drawing/2014/main" id="{4D8276FE-9452-E23E-A251-073AA4B43803}"/>
                </a:ext>
              </a:extLst>
            </p:cNvPr>
            <p:cNvSpPr/>
            <p:nvPr/>
          </p:nvSpPr>
          <p:spPr>
            <a:xfrm>
              <a:off x="345177" y="199947"/>
              <a:ext cx="3460115" cy="2472690"/>
            </a:xfrm>
            <a:custGeom>
              <a:avLst/>
              <a:gdLst/>
              <a:ahLst/>
              <a:cxnLst/>
              <a:rect l="l" t="t" r="r" b="b"/>
              <a:pathLst>
                <a:path w="3460115" h="2472690">
                  <a:moveTo>
                    <a:pt x="3460064" y="2431783"/>
                  </a:moveTo>
                  <a:lnTo>
                    <a:pt x="0" y="2431783"/>
                  </a:lnTo>
                </a:path>
                <a:path w="3460115" h="2472690">
                  <a:moveTo>
                    <a:pt x="40411" y="0"/>
                  </a:moveTo>
                  <a:lnTo>
                    <a:pt x="40411" y="2472118"/>
                  </a:lnTo>
                </a:path>
                <a:path w="3460115" h="2472690">
                  <a:moveTo>
                    <a:pt x="1673593" y="2431884"/>
                  </a:moveTo>
                  <a:lnTo>
                    <a:pt x="1673593" y="2472118"/>
                  </a:lnTo>
                </a:path>
                <a:path w="3460115" h="2472690">
                  <a:moveTo>
                    <a:pt x="3460064" y="2431884"/>
                  </a:moveTo>
                  <a:lnTo>
                    <a:pt x="3460064" y="2472118"/>
                  </a:lnTo>
                </a:path>
              </a:pathLst>
            </a:custGeom>
            <a:ln w="6350">
              <a:solidFill>
                <a:srgbClr val="000000"/>
              </a:solidFill>
              <a:prstDash val="solid"/>
            </a:ln>
          </p:spPr>
          <p:txBody>
            <a:bodyPr wrap="square" lIns="0" tIns="0" rIns="0" bIns="0" rtlCol="0">
              <a:prstTxWarp prst="textNoShape">
                <a:avLst/>
              </a:prstTxWarp>
              <a:noAutofit/>
            </a:bodyPr>
            <a:lstStyle/>
            <a:p>
              <a:endParaRPr lang="en-US"/>
            </a:p>
          </p:txBody>
        </p:sp>
        <p:sp>
          <p:nvSpPr>
            <p:cNvPr id="32" name="Graphic 28">
              <a:extLst>
                <a:ext uri="{FF2B5EF4-FFF2-40B4-BE49-F238E27FC236}">
                  <a16:creationId xmlns:a16="http://schemas.microsoft.com/office/drawing/2014/main" id="{9FBDD18D-074F-7904-8C3C-9B7FB1DF146D}"/>
                </a:ext>
              </a:extLst>
            </p:cNvPr>
            <p:cNvSpPr/>
            <p:nvPr/>
          </p:nvSpPr>
          <p:spPr>
            <a:xfrm>
              <a:off x="345179" y="2365030"/>
              <a:ext cx="40640" cy="1270"/>
            </a:xfrm>
            <a:custGeom>
              <a:avLst/>
              <a:gdLst/>
              <a:ahLst/>
              <a:cxnLst/>
              <a:rect l="l" t="t" r="r" b="b"/>
              <a:pathLst>
                <a:path w="40640">
                  <a:moveTo>
                    <a:pt x="40233" y="0"/>
                  </a:moveTo>
                  <a:lnTo>
                    <a:pt x="0" y="0"/>
                  </a:lnTo>
                </a:path>
              </a:pathLst>
            </a:custGeom>
            <a:ln w="6350">
              <a:solidFill>
                <a:srgbClr val="000000"/>
              </a:solidFill>
              <a:prstDash val="solid"/>
            </a:ln>
          </p:spPr>
          <p:txBody>
            <a:bodyPr wrap="square" lIns="0" tIns="0" rIns="0" bIns="0" rtlCol="0">
              <a:prstTxWarp prst="textNoShape">
                <a:avLst/>
              </a:prstTxWarp>
              <a:noAutofit/>
            </a:bodyPr>
            <a:lstStyle/>
            <a:p>
              <a:endParaRPr lang="en-US"/>
            </a:p>
          </p:txBody>
        </p:sp>
        <p:sp>
          <p:nvSpPr>
            <p:cNvPr id="33" name="Graphic 29">
              <a:extLst>
                <a:ext uri="{FF2B5EF4-FFF2-40B4-BE49-F238E27FC236}">
                  <a16:creationId xmlns:a16="http://schemas.microsoft.com/office/drawing/2014/main" id="{A4202CD0-721B-2DEC-70AD-E303CE624A49}"/>
                </a:ext>
              </a:extLst>
            </p:cNvPr>
            <p:cNvSpPr/>
            <p:nvPr/>
          </p:nvSpPr>
          <p:spPr>
            <a:xfrm>
              <a:off x="345179" y="2094102"/>
              <a:ext cx="40640" cy="1270"/>
            </a:xfrm>
            <a:custGeom>
              <a:avLst/>
              <a:gdLst/>
              <a:ahLst/>
              <a:cxnLst/>
              <a:rect l="l" t="t" r="r" b="b"/>
              <a:pathLst>
                <a:path w="40640">
                  <a:moveTo>
                    <a:pt x="40233" y="0"/>
                  </a:moveTo>
                  <a:lnTo>
                    <a:pt x="0" y="0"/>
                  </a:lnTo>
                </a:path>
              </a:pathLst>
            </a:custGeom>
            <a:ln w="6350">
              <a:solidFill>
                <a:srgbClr val="000000"/>
              </a:solidFill>
              <a:prstDash val="solid"/>
            </a:ln>
          </p:spPr>
          <p:txBody>
            <a:bodyPr wrap="square" lIns="0" tIns="0" rIns="0" bIns="0" rtlCol="0">
              <a:prstTxWarp prst="textNoShape">
                <a:avLst/>
              </a:prstTxWarp>
              <a:noAutofit/>
            </a:bodyPr>
            <a:lstStyle/>
            <a:p>
              <a:endParaRPr lang="en-US"/>
            </a:p>
          </p:txBody>
        </p:sp>
        <p:sp>
          <p:nvSpPr>
            <p:cNvPr id="34" name="Graphic 30">
              <a:extLst>
                <a:ext uri="{FF2B5EF4-FFF2-40B4-BE49-F238E27FC236}">
                  <a16:creationId xmlns:a16="http://schemas.microsoft.com/office/drawing/2014/main" id="{EDAA6044-016B-8C00-A57A-A58C4727E2B5}"/>
                </a:ext>
              </a:extLst>
            </p:cNvPr>
            <p:cNvSpPr/>
            <p:nvPr/>
          </p:nvSpPr>
          <p:spPr>
            <a:xfrm>
              <a:off x="345179" y="1823161"/>
              <a:ext cx="40640" cy="1270"/>
            </a:xfrm>
            <a:custGeom>
              <a:avLst/>
              <a:gdLst/>
              <a:ahLst/>
              <a:cxnLst/>
              <a:rect l="l" t="t" r="r" b="b"/>
              <a:pathLst>
                <a:path w="40640">
                  <a:moveTo>
                    <a:pt x="40233" y="0"/>
                  </a:moveTo>
                  <a:lnTo>
                    <a:pt x="0" y="0"/>
                  </a:lnTo>
                </a:path>
              </a:pathLst>
            </a:custGeom>
            <a:ln w="6350">
              <a:solidFill>
                <a:srgbClr val="000000"/>
              </a:solidFill>
              <a:prstDash val="solid"/>
            </a:ln>
          </p:spPr>
          <p:txBody>
            <a:bodyPr wrap="square" lIns="0" tIns="0" rIns="0" bIns="0" rtlCol="0">
              <a:prstTxWarp prst="textNoShape">
                <a:avLst/>
              </a:prstTxWarp>
              <a:noAutofit/>
            </a:bodyPr>
            <a:lstStyle/>
            <a:p>
              <a:endParaRPr lang="en-US"/>
            </a:p>
          </p:txBody>
        </p:sp>
        <p:sp>
          <p:nvSpPr>
            <p:cNvPr id="35" name="Graphic 31">
              <a:extLst>
                <a:ext uri="{FF2B5EF4-FFF2-40B4-BE49-F238E27FC236}">
                  <a16:creationId xmlns:a16="http://schemas.microsoft.com/office/drawing/2014/main" id="{C27FB5D9-ACF2-B27E-A0CD-281F01DE7140}"/>
                </a:ext>
              </a:extLst>
            </p:cNvPr>
            <p:cNvSpPr/>
            <p:nvPr/>
          </p:nvSpPr>
          <p:spPr>
            <a:xfrm>
              <a:off x="345179" y="1552232"/>
              <a:ext cx="40640" cy="1270"/>
            </a:xfrm>
            <a:custGeom>
              <a:avLst/>
              <a:gdLst/>
              <a:ahLst/>
              <a:cxnLst/>
              <a:rect l="l" t="t" r="r" b="b"/>
              <a:pathLst>
                <a:path w="40640">
                  <a:moveTo>
                    <a:pt x="40233" y="0"/>
                  </a:moveTo>
                  <a:lnTo>
                    <a:pt x="0" y="0"/>
                  </a:lnTo>
                </a:path>
              </a:pathLst>
            </a:custGeom>
            <a:ln w="6350">
              <a:solidFill>
                <a:srgbClr val="000000"/>
              </a:solidFill>
              <a:prstDash val="solid"/>
            </a:ln>
          </p:spPr>
          <p:txBody>
            <a:bodyPr wrap="square" lIns="0" tIns="0" rIns="0" bIns="0" rtlCol="0">
              <a:prstTxWarp prst="textNoShape">
                <a:avLst/>
              </a:prstTxWarp>
              <a:noAutofit/>
            </a:bodyPr>
            <a:lstStyle/>
            <a:p>
              <a:endParaRPr lang="en-US"/>
            </a:p>
          </p:txBody>
        </p:sp>
        <p:sp>
          <p:nvSpPr>
            <p:cNvPr id="36" name="Graphic 32">
              <a:extLst>
                <a:ext uri="{FF2B5EF4-FFF2-40B4-BE49-F238E27FC236}">
                  <a16:creationId xmlns:a16="http://schemas.microsoft.com/office/drawing/2014/main" id="{6829D544-6140-3F01-4F2E-64F21AAC9BFD}"/>
                </a:ext>
              </a:extLst>
            </p:cNvPr>
            <p:cNvSpPr/>
            <p:nvPr/>
          </p:nvSpPr>
          <p:spPr>
            <a:xfrm>
              <a:off x="345179" y="1281302"/>
              <a:ext cx="40640" cy="1270"/>
            </a:xfrm>
            <a:custGeom>
              <a:avLst/>
              <a:gdLst/>
              <a:ahLst/>
              <a:cxnLst/>
              <a:rect l="l" t="t" r="r" b="b"/>
              <a:pathLst>
                <a:path w="40640">
                  <a:moveTo>
                    <a:pt x="40233" y="0"/>
                  </a:moveTo>
                  <a:lnTo>
                    <a:pt x="0" y="0"/>
                  </a:lnTo>
                </a:path>
              </a:pathLst>
            </a:custGeom>
            <a:ln w="6350">
              <a:solidFill>
                <a:srgbClr val="000000"/>
              </a:solidFill>
              <a:prstDash val="solid"/>
            </a:ln>
          </p:spPr>
          <p:txBody>
            <a:bodyPr wrap="square" lIns="0" tIns="0" rIns="0" bIns="0" rtlCol="0">
              <a:prstTxWarp prst="textNoShape">
                <a:avLst/>
              </a:prstTxWarp>
              <a:noAutofit/>
            </a:bodyPr>
            <a:lstStyle/>
            <a:p>
              <a:endParaRPr lang="en-US"/>
            </a:p>
          </p:txBody>
        </p:sp>
        <p:sp>
          <p:nvSpPr>
            <p:cNvPr id="37" name="Graphic 33">
              <a:extLst>
                <a:ext uri="{FF2B5EF4-FFF2-40B4-BE49-F238E27FC236}">
                  <a16:creationId xmlns:a16="http://schemas.microsoft.com/office/drawing/2014/main" id="{0E878664-CC42-8428-BBD5-E8DFA2624908}"/>
                </a:ext>
              </a:extLst>
            </p:cNvPr>
            <p:cNvSpPr/>
            <p:nvPr/>
          </p:nvSpPr>
          <p:spPr>
            <a:xfrm>
              <a:off x="345179" y="1006128"/>
              <a:ext cx="40640" cy="1270"/>
            </a:xfrm>
            <a:custGeom>
              <a:avLst/>
              <a:gdLst/>
              <a:ahLst/>
              <a:cxnLst/>
              <a:rect l="l" t="t" r="r" b="b"/>
              <a:pathLst>
                <a:path w="40640">
                  <a:moveTo>
                    <a:pt x="40233" y="0"/>
                  </a:moveTo>
                  <a:lnTo>
                    <a:pt x="0" y="0"/>
                  </a:lnTo>
                </a:path>
              </a:pathLst>
            </a:custGeom>
            <a:ln w="6350">
              <a:solidFill>
                <a:srgbClr val="000000"/>
              </a:solidFill>
              <a:prstDash val="solid"/>
            </a:ln>
          </p:spPr>
          <p:txBody>
            <a:bodyPr wrap="square" lIns="0" tIns="0" rIns="0" bIns="0" rtlCol="0">
              <a:prstTxWarp prst="textNoShape">
                <a:avLst/>
              </a:prstTxWarp>
              <a:noAutofit/>
            </a:bodyPr>
            <a:lstStyle/>
            <a:p>
              <a:endParaRPr lang="en-US"/>
            </a:p>
          </p:txBody>
        </p:sp>
        <p:sp>
          <p:nvSpPr>
            <p:cNvPr id="38" name="Graphic 34">
              <a:extLst>
                <a:ext uri="{FF2B5EF4-FFF2-40B4-BE49-F238E27FC236}">
                  <a16:creationId xmlns:a16="http://schemas.microsoft.com/office/drawing/2014/main" id="{3A338000-7C62-43B0-4D72-FCBD0D43B353}"/>
                </a:ext>
              </a:extLst>
            </p:cNvPr>
            <p:cNvSpPr/>
            <p:nvPr/>
          </p:nvSpPr>
          <p:spPr>
            <a:xfrm>
              <a:off x="345179" y="743663"/>
              <a:ext cx="40640" cy="1270"/>
            </a:xfrm>
            <a:custGeom>
              <a:avLst/>
              <a:gdLst/>
              <a:ahLst/>
              <a:cxnLst/>
              <a:rect l="l" t="t" r="r" b="b"/>
              <a:pathLst>
                <a:path w="40640">
                  <a:moveTo>
                    <a:pt x="40233" y="0"/>
                  </a:moveTo>
                  <a:lnTo>
                    <a:pt x="0" y="0"/>
                  </a:lnTo>
                </a:path>
              </a:pathLst>
            </a:custGeom>
            <a:ln w="6350">
              <a:solidFill>
                <a:srgbClr val="000000"/>
              </a:solidFill>
              <a:prstDash val="solid"/>
            </a:ln>
          </p:spPr>
          <p:txBody>
            <a:bodyPr wrap="square" lIns="0" tIns="0" rIns="0" bIns="0" rtlCol="0">
              <a:prstTxWarp prst="textNoShape">
                <a:avLst/>
              </a:prstTxWarp>
              <a:noAutofit/>
            </a:bodyPr>
            <a:lstStyle/>
            <a:p>
              <a:endParaRPr lang="en-US"/>
            </a:p>
          </p:txBody>
        </p:sp>
        <p:sp>
          <p:nvSpPr>
            <p:cNvPr id="39" name="Graphic 35">
              <a:extLst>
                <a:ext uri="{FF2B5EF4-FFF2-40B4-BE49-F238E27FC236}">
                  <a16:creationId xmlns:a16="http://schemas.microsoft.com/office/drawing/2014/main" id="{E8981FDE-898D-E0E5-06ED-406FD0AEB9E4}"/>
                </a:ext>
              </a:extLst>
            </p:cNvPr>
            <p:cNvSpPr/>
            <p:nvPr/>
          </p:nvSpPr>
          <p:spPr>
            <a:xfrm>
              <a:off x="345179" y="472728"/>
              <a:ext cx="40640" cy="1270"/>
            </a:xfrm>
            <a:custGeom>
              <a:avLst/>
              <a:gdLst/>
              <a:ahLst/>
              <a:cxnLst/>
              <a:rect l="l" t="t" r="r" b="b"/>
              <a:pathLst>
                <a:path w="40640">
                  <a:moveTo>
                    <a:pt x="40233" y="0"/>
                  </a:moveTo>
                  <a:lnTo>
                    <a:pt x="0" y="0"/>
                  </a:lnTo>
                </a:path>
              </a:pathLst>
            </a:custGeom>
            <a:ln w="6350">
              <a:solidFill>
                <a:srgbClr val="000000"/>
              </a:solidFill>
              <a:prstDash val="solid"/>
            </a:ln>
          </p:spPr>
          <p:txBody>
            <a:bodyPr wrap="square" lIns="0" tIns="0" rIns="0" bIns="0" rtlCol="0">
              <a:prstTxWarp prst="textNoShape">
                <a:avLst/>
              </a:prstTxWarp>
              <a:noAutofit/>
            </a:bodyPr>
            <a:lstStyle/>
            <a:p>
              <a:endParaRPr lang="en-US"/>
            </a:p>
          </p:txBody>
        </p:sp>
        <p:sp>
          <p:nvSpPr>
            <p:cNvPr id="40" name="Graphic 36">
              <a:extLst>
                <a:ext uri="{FF2B5EF4-FFF2-40B4-BE49-F238E27FC236}">
                  <a16:creationId xmlns:a16="http://schemas.microsoft.com/office/drawing/2014/main" id="{46A11AB5-0D62-7D18-D4BC-E2CBFFC48C5D}"/>
                </a:ext>
              </a:extLst>
            </p:cNvPr>
            <p:cNvSpPr/>
            <p:nvPr/>
          </p:nvSpPr>
          <p:spPr>
            <a:xfrm>
              <a:off x="345179" y="201796"/>
              <a:ext cx="40640" cy="1270"/>
            </a:xfrm>
            <a:custGeom>
              <a:avLst/>
              <a:gdLst/>
              <a:ahLst/>
              <a:cxnLst/>
              <a:rect l="l" t="t" r="r" b="b"/>
              <a:pathLst>
                <a:path w="40640">
                  <a:moveTo>
                    <a:pt x="40233" y="0"/>
                  </a:moveTo>
                  <a:lnTo>
                    <a:pt x="0" y="0"/>
                  </a:lnTo>
                </a:path>
              </a:pathLst>
            </a:custGeom>
            <a:ln w="6350">
              <a:solidFill>
                <a:srgbClr val="000000"/>
              </a:solidFill>
              <a:prstDash val="solid"/>
            </a:ln>
          </p:spPr>
          <p:txBody>
            <a:bodyPr wrap="square" lIns="0" tIns="0" rIns="0" bIns="0" rtlCol="0">
              <a:prstTxWarp prst="textNoShape">
                <a:avLst/>
              </a:prstTxWarp>
              <a:noAutofit/>
            </a:bodyPr>
            <a:lstStyle/>
            <a:p>
              <a:endParaRPr lang="en-US"/>
            </a:p>
          </p:txBody>
        </p:sp>
        <p:sp>
          <p:nvSpPr>
            <p:cNvPr id="41" name="Graphic 37">
              <a:extLst>
                <a:ext uri="{FF2B5EF4-FFF2-40B4-BE49-F238E27FC236}">
                  <a16:creationId xmlns:a16="http://schemas.microsoft.com/office/drawing/2014/main" id="{299EC2C7-5BC2-6283-1935-9E79C05DECF5}"/>
                </a:ext>
              </a:extLst>
            </p:cNvPr>
            <p:cNvSpPr/>
            <p:nvPr/>
          </p:nvSpPr>
          <p:spPr>
            <a:xfrm>
              <a:off x="462152" y="204254"/>
              <a:ext cx="88265" cy="55244"/>
            </a:xfrm>
            <a:custGeom>
              <a:avLst/>
              <a:gdLst/>
              <a:ahLst/>
              <a:cxnLst/>
              <a:rect l="l" t="t" r="r" b="b"/>
              <a:pathLst>
                <a:path w="88265" h="55244">
                  <a:moveTo>
                    <a:pt x="88036" y="0"/>
                  </a:moveTo>
                  <a:lnTo>
                    <a:pt x="0" y="0"/>
                  </a:lnTo>
                  <a:lnTo>
                    <a:pt x="0" y="55016"/>
                  </a:lnTo>
                  <a:lnTo>
                    <a:pt x="88036" y="55016"/>
                  </a:lnTo>
                  <a:lnTo>
                    <a:pt x="88036" y="0"/>
                  </a:lnTo>
                  <a:close/>
                </a:path>
              </a:pathLst>
            </a:custGeom>
            <a:solidFill>
              <a:srgbClr val="99D3E3"/>
            </a:solidFill>
          </p:spPr>
          <p:txBody>
            <a:bodyPr wrap="square" lIns="0" tIns="0" rIns="0" bIns="0" rtlCol="0">
              <a:prstTxWarp prst="textNoShape">
                <a:avLst/>
              </a:prstTxWarp>
              <a:noAutofit/>
            </a:bodyPr>
            <a:lstStyle/>
            <a:p>
              <a:endParaRPr lang="en-US"/>
            </a:p>
          </p:txBody>
        </p:sp>
        <p:sp>
          <p:nvSpPr>
            <p:cNvPr id="42" name="Graphic 38">
              <a:extLst>
                <a:ext uri="{FF2B5EF4-FFF2-40B4-BE49-F238E27FC236}">
                  <a16:creationId xmlns:a16="http://schemas.microsoft.com/office/drawing/2014/main" id="{84126EB6-A2F4-6482-A006-1B8F65F73C2E}"/>
                </a:ext>
              </a:extLst>
            </p:cNvPr>
            <p:cNvSpPr/>
            <p:nvPr/>
          </p:nvSpPr>
          <p:spPr>
            <a:xfrm>
              <a:off x="462152" y="204254"/>
              <a:ext cx="88265" cy="55244"/>
            </a:xfrm>
            <a:custGeom>
              <a:avLst/>
              <a:gdLst/>
              <a:ahLst/>
              <a:cxnLst/>
              <a:rect l="l" t="t" r="r" b="b"/>
              <a:pathLst>
                <a:path w="88265" h="55244">
                  <a:moveTo>
                    <a:pt x="88036" y="55016"/>
                  </a:moveTo>
                  <a:lnTo>
                    <a:pt x="0" y="55016"/>
                  </a:lnTo>
                  <a:lnTo>
                    <a:pt x="0" y="0"/>
                  </a:lnTo>
                  <a:lnTo>
                    <a:pt x="88036" y="0"/>
                  </a:lnTo>
                  <a:lnTo>
                    <a:pt x="88036" y="55016"/>
                  </a:lnTo>
                  <a:close/>
                </a:path>
              </a:pathLst>
            </a:custGeom>
            <a:ln w="6350">
              <a:solidFill>
                <a:srgbClr val="000000"/>
              </a:solidFill>
              <a:prstDash val="solid"/>
            </a:ln>
          </p:spPr>
          <p:txBody>
            <a:bodyPr wrap="square" lIns="0" tIns="0" rIns="0" bIns="0" rtlCol="0">
              <a:prstTxWarp prst="textNoShape">
                <a:avLst/>
              </a:prstTxWarp>
              <a:noAutofit/>
            </a:bodyPr>
            <a:lstStyle/>
            <a:p>
              <a:endParaRPr lang="en-US"/>
            </a:p>
          </p:txBody>
        </p:sp>
        <p:sp>
          <p:nvSpPr>
            <p:cNvPr id="43" name="Graphic 39">
              <a:extLst>
                <a:ext uri="{FF2B5EF4-FFF2-40B4-BE49-F238E27FC236}">
                  <a16:creationId xmlns:a16="http://schemas.microsoft.com/office/drawing/2014/main" id="{31DDF9FB-E92F-7C16-042B-565DC3E9CD64}"/>
                </a:ext>
              </a:extLst>
            </p:cNvPr>
            <p:cNvSpPr/>
            <p:nvPr/>
          </p:nvSpPr>
          <p:spPr>
            <a:xfrm>
              <a:off x="385951" y="1822499"/>
              <a:ext cx="8890" cy="1270"/>
            </a:xfrm>
            <a:custGeom>
              <a:avLst/>
              <a:gdLst/>
              <a:ahLst/>
              <a:cxnLst/>
              <a:rect l="l" t="t" r="r" b="b"/>
              <a:pathLst>
                <a:path w="8890">
                  <a:moveTo>
                    <a:pt x="0" y="0"/>
                  </a:moveTo>
                  <a:lnTo>
                    <a:pt x="8890" y="0"/>
                  </a:lnTo>
                </a:path>
              </a:pathLst>
            </a:custGeom>
            <a:ln w="6350">
              <a:solidFill>
                <a:srgbClr val="4E6A74"/>
              </a:solidFill>
              <a:prstDash val="solid"/>
            </a:ln>
          </p:spPr>
          <p:txBody>
            <a:bodyPr wrap="square" lIns="0" tIns="0" rIns="0" bIns="0" rtlCol="0">
              <a:prstTxWarp prst="textNoShape">
                <a:avLst/>
              </a:prstTxWarp>
              <a:noAutofit/>
            </a:bodyPr>
            <a:lstStyle/>
            <a:p>
              <a:endParaRPr lang="en-US"/>
            </a:p>
          </p:txBody>
        </p:sp>
        <p:sp>
          <p:nvSpPr>
            <p:cNvPr id="44" name="Graphic 40">
              <a:extLst>
                <a:ext uri="{FF2B5EF4-FFF2-40B4-BE49-F238E27FC236}">
                  <a16:creationId xmlns:a16="http://schemas.microsoft.com/office/drawing/2014/main" id="{374F274B-42AD-CF7E-9903-069FD36CB2CC}"/>
                </a:ext>
              </a:extLst>
            </p:cNvPr>
            <p:cNvSpPr/>
            <p:nvPr/>
          </p:nvSpPr>
          <p:spPr>
            <a:xfrm>
              <a:off x="412629" y="1822499"/>
              <a:ext cx="3370579" cy="1270"/>
            </a:xfrm>
            <a:custGeom>
              <a:avLst/>
              <a:gdLst/>
              <a:ahLst/>
              <a:cxnLst/>
              <a:rect l="l" t="t" r="r" b="b"/>
              <a:pathLst>
                <a:path w="3370579">
                  <a:moveTo>
                    <a:pt x="0" y="0"/>
                  </a:moveTo>
                  <a:lnTo>
                    <a:pt x="3369983" y="0"/>
                  </a:lnTo>
                </a:path>
              </a:pathLst>
            </a:custGeom>
            <a:ln w="6350">
              <a:solidFill>
                <a:srgbClr val="4E6A74"/>
              </a:solidFill>
              <a:prstDash val="dash"/>
            </a:ln>
          </p:spPr>
          <p:txBody>
            <a:bodyPr wrap="square" lIns="0" tIns="0" rIns="0" bIns="0" rtlCol="0">
              <a:prstTxWarp prst="textNoShape">
                <a:avLst/>
              </a:prstTxWarp>
              <a:noAutofit/>
            </a:bodyPr>
            <a:lstStyle/>
            <a:p>
              <a:endParaRPr lang="en-US"/>
            </a:p>
          </p:txBody>
        </p:sp>
        <p:sp>
          <p:nvSpPr>
            <p:cNvPr id="45" name="Graphic 41">
              <a:extLst>
                <a:ext uri="{FF2B5EF4-FFF2-40B4-BE49-F238E27FC236}">
                  <a16:creationId xmlns:a16="http://schemas.microsoft.com/office/drawing/2014/main" id="{18B9A50D-538D-0146-D8E2-530F665EAD55}"/>
                </a:ext>
              </a:extLst>
            </p:cNvPr>
            <p:cNvSpPr/>
            <p:nvPr/>
          </p:nvSpPr>
          <p:spPr>
            <a:xfrm>
              <a:off x="3791499" y="1822499"/>
              <a:ext cx="8890" cy="1270"/>
            </a:xfrm>
            <a:custGeom>
              <a:avLst/>
              <a:gdLst/>
              <a:ahLst/>
              <a:cxnLst/>
              <a:rect l="l" t="t" r="r" b="b"/>
              <a:pathLst>
                <a:path w="8890">
                  <a:moveTo>
                    <a:pt x="0" y="0"/>
                  </a:moveTo>
                  <a:lnTo>
                    <a:pt x="8890" y="0"/>
                  </a:lnTo>
                </a:path>
              </a:pathLst>
            </a:custGeom>
            <a:ln w="6350">
              <a:solidFill>
                <a:srgbClr val="4E6A74"/>
              </a:solidFill>
              <a:prstDash val="solid"/>
            </a:ln>
          </p:spPr>
          <p:txBody>
            <a:bodyPr wrap="square" lIns="0" tIns="0" rIns="0" bIns="0" rtlCol="0">
              <a:prstTxWarp prst="textNoShape">
                <a:avLst/>
              </a:prstTxWarp>
              <a:noAutofit/>
            </a:bodyPr>
            <a:lstStyle/>
            <a:p>
              <a:endParaRPr lang="en-US"/>
            </a:p>
          </p:txBody>
        </p:sp>
        <p:sp>
          <p:nvSpPr>
            <p:cNvPr id="46" name="Graphic 42">
              <a:extLst>
                <a:ext uri="{FF2B5EF4-FFF2-40B4-BE49-F238E27FC236}">
                  <a16:creationId xmlns:a16="http://schemas.microsoft.com/office/drawing/2014/main" id="{B4F64BC8-F7AD-99FF-8711-7D4AEB5D1BAF}"/>
                </a:ext>
              </a:extLst>
            </p:cNvPr>
            <p:cNvSpPr/>
            <p:nvPr/>
          </p:nvSpPr>
          <p:spPr>
            <a:xfrm>
              <a:off x="1587" y="1587"/>
              <a:ext cx="3873500" cy="3020060"/>
            </a:xfrm>
            <a:custGeom>
              <a:avLst/>
              <a:gdLst/>
              <a:ahLst/>
              <a:cxnLst/>
              <a:rect l="l" t="t" r="r" b="b"/>
              <a:pathLst>
                <a:path w="3873500" h="3020060">
                  <a:moveTo>
                    <a:pt x="0" y="3019869"/>
                  </a:moveTo>
                  <a:lnTo>
                    <a:pt x="3873499" y="3019869"/>
                  </a:lnTo>
                  <a:lnTo>
                    <a:pt x="3873499" y="0"/>
                  </a:lnTo>
                  <a:lnTo>
                    <a:pt x="0" y="0"/>
                  </a:lnTo>
                  <a:lnTo>
                    <a:pt x="0" y="3019869"/>
                  </a:lnTo>
                  <a:close/>
                </a:path>
              </a:pathLst>
            </a:custGeom>
            <a:ln w="3175">
              <a:solidFill>
                <a:srgbClr val="B20738"/>
              </a:solidFill>
              <a:prstDash val="solid"/>
            </a:ln>
          </p:spPr>
          <p:txBody>
            <a:bodyPr wrap="square" lIns="0" tIns="0" rIns="0" bIns="0" rtlCol="0">
              <a:prstTxWarp prst="textNoShape">
                <a:avLst/>
              </a:prstTxWarp>
              <a:noAutofit/>
            </a:bodyPr>
            <a:lstStyle/>
            <a:p>
              <a:endParaRPr lang="en-US"/>
            </a:p>
          </p:txBody>
        </p:sp>
        <p:sp>
          <p:nvSpPr>
            <p:cNvPr id="47" name="Textbox 43">
              <a:extLst>
                <a:ext uri="{FF2B5EF4-FFF2-40B4-BE49-F238E27FC236}">
                  <a16:creationId xmlns:a16="http://schemas.microsoft.com/office/drawing/2014/main" id="{35350E4D-DBF2-1ABE-2D3F-FDCA3364F35D}"/>
                </a:ext>
              </a:extLst>
            </p:cNvPr>
            <p:cNvSpPr txBox="1"/>
            <p:nvPr/>
          </p:nvSpPr>
          <p:spPr>
            <a:xfrm>
              <a:off x="205256" y="46774"/>
              <a:ext cx="1753235" cy="655320"/>
            </a:xfrm>
            <a:prstGeom prst="rect">
              <a:avLst/>
            </a:prstGeom>
          </p:spPr>
          <p:txBody>
            <a:bodyPr wrap="square" lIns="0" tIns="0" rIns="0" bIns="0" rtlCol="0">
              <a:noAutofit/>
            </a:bodyPr>
            <a:lstStyle/>
            <a:p>
              <a:pPr marL="173990" marR="3810" algn="ctr">
                <a:lnSpc>
                  <a:spcPts val="780"/>
                </a:lnSpc>
                <a:spcBef>
                  <a:spcPts val="0"/>
                </a:spcBef>
                <a:spcAft>
                  <a:spcPts val="0"/>
                </a:spcAft>
              </a:pPr>
              <a:r>
                <a:rPr lang="en-US" sz="650" b="1">
                  <a:effectLst/>
                  <a:latin typeface="Century Gothic" panose="020B0502020202020204" pitchFamily="34" charset="0"/>
                  <a:ea typeface="Calibri" panose="020F0502020204030204" pitchFamily="34" charset="0"/>
                </a:rPr>
                <a:t>24-week</a:t>
              </a:r>
              <a:r>
                <a:rPr lang="en-US" sz="650" b="1" spc="15">
                  <a:effectLst/>
                  <a:latin typeface="Century Gothic" panose="020B0502020202020204" pitchFamily="34" charset="0"/>
                  <a:ea typeface="Calibri" panose="020F0502020204030204" pitchFamily="34" charset="0"/>
                </a:rPr>
                <a:t> </a:t>
              </a:r>
              <a:r>
                <a:rPr lang="en-US" sz="650" b="1">
                  <a:effectLst/>
                  <a:latin typeface="Century Gothic" panose="020B0502020202020204" pitchFamily="34" charset="0"/>
                  <a:ea typeface="Calibri" panose="020F0502020204030204" pitchFamily="34" charset="0"/>
                </a:rPr>
                <a:t>spleen</a:t>
              </a:r>
              <a:r>
                <a:rPr lang="en-US" sz="650" b="1" spc="20">
                  <a:effectLst/>
                  <a:latin typeface="Century Gothic" panose="020B0502020202020204" pitchFamily="34" charset="0"/>
                  <a:ea typeface="Calibri" panose="020F0502020204030204" pitchFamily="34" charset="0"/>
                </a:rPr>
                <a:t> </a:t>
              </a:r>
              <a:r>
                <a:rPr lang="en-US" sz="650" b="1">
                  <a:effectLst/>
                  <a:latin typeface="Century Gothic" panose="020B0502020202020204" pitchFamily="34" charset="0"/>
                  <a:ea typeface="Calibri" panose="020F0502020204030204" pitchFamily="34" charset="0"/>
                </a:rPr>
                <a:t>response</a:t>
              </a:r>
              <a:r>
                <a:rPr lang="en-US" sz="650" b="1" spc="20">
                  <a:effectLst/>
                  <a:latin typeface="Century Gothic" panose="020B0502020202020204" pitchFamily="34" charset="0"/>
                  <a:ea typeface="Calibri" panose="020F0502020204030204" pitchFamily="34" charset="0"/>
                </a:rPr>
                <a:t> </a:t>
              </a:r>
              <a:r>
                <a:rPr lang="en-US" sz="650" b="1">
                  <a:effectLst/>
                  <a:latin typeface="Century Gothic" panose="020B0502020202020204" pitchFamily="34" charset="0"/>
                  <a:ea typeface="Calibri" panose="020F0502020204030204" pitchFamily="34" charset="0"/>
                </a:rPr>
                <a:t>in</a:t>
              </a:r>
              <a:r>
                <a:rPr lang="en-US" sz="650" b="1" spc="15">
                  <a:effectLst/>
                  <a:latin typeface="Century Gothic" panose="020B0502020202020204" pitchFamily="34" charset="0"/>
                  <a:ea typeface="Calibri" panose="020F0502020204030204" pitchFamily="34" charset="0"/>
                </a:rPr>
                <a:t> </a:t>
              </a:r>
              <a:r>
                <a:rPr lang="en-US" sz="650" b="1">
                  <a:effectLst/>
                  <a:latin typeface="Century Gothic" panose="020B0502020202020204" pitchFamily="34" charset="0"/>
                  <a:ea typeface="Calibri" panose="020F0502020204030204" pitchFamily="34" charset="0"/>
                </a:rPr>
                <a:t>individual</a:t>
              </a:r>
              <a:r>
                <a:rPr lang="en-US" sz="650" b="1" spc="20">
                  <a:effectLst/>
                  <a:latin typeface="Century Gothic" panose="020B0502020202020204" pitchFamily="34" charset="0"/>
                  <a:ea typeface="Calibri" panose="020F0502020204030204" pitchFamily="34" charset="0"/>
                </a:rPr>
                <a:t> </a:t>
              </a:r>
              <a:r>
                <a:rPr lang="en-US" sz="650" b="1" spc="-10">
                  <a:effectLst/>
                  <a:latin typeface="Century Gothic" panose="020B0502020202020204" pitchFamily="34" charset="0"/>
                  <a:ea typeface="Calibri" panose="020F0502020204030204" pitchFamily="34" charset="0"/>
                </a:rPr>
                <a:t>patients</a:t>
              </a:r>
              <a:endParaRPr lang="en-US" sz="1100">
                <a:effectLst/>
                <a:latin typeface="Calibri" panose="020F0502020204030204" pitchFamily="34" charset="0"/>
                <a:ea typeface="Calibri" panose="020F0502020204030204" pitchFamily="34" charset="0"/>
              </a:endParaRPr>
            </a:p>
            <a:p>
              <a:pPr marL="2540" marR="0">
                <a:spcBef>
                  <a:spcPts val="30"/>
                </a:spcBef>
                <a:spcAft>
                  <a:spcPts val="0"/>
                </a:spcAft>
                <a:tabLst>
                  <a:tab pos="372745" algn="l"/>
                </a:tabLst>
              </a:pPr>
              <a:r>
                <a:rPr lang="en-US" sz="650" spc="-25">
                  <a:effectLst/>
                  <a:latin typeface="Calibri" panose="020F0502020204030204" pitchFamily="34" charset="0"/>
                  <a:ea typeface="Calibri" panose="020F0502020204030204" pitchFamily="34" charset="0"/>
                </a:rPr>
                <a:t>120</a:t>
              </a:r>
              <a:r>
                <a:rPr lang="en-US" sz="650">
                  <a:effectLst/>
                  <a:latin typeface="Calibri" panose="020F0502020204030204" pitchFamily="34" charset="0"/>
                  <a:ea typeface="Calibri" panose="020F0502020204030204" pitchFamily="34" charset="0"/>
                </a:rPr>
                <a:t>	</a:t>
              </a:r>
              <a:r>
                <a:rPr lang="en-US" sz="650" spc="-10">
                  <a:effectLst/>
                  <a:latin typeface="Calibri" panose="020F0502020204030204" pitchFamily="34" charset="0"/>
                  <a:ea typeface="Calibri" panose="020F0502020204030204" pitchFamily="34" charset="0"/>
                </a:rPr>
                <a:t>No</a:t>
              </a:r>
              <a:r>
                <a:rPr lang="en-US" sz="650" spc="-25">
                  <a:effectLst/>
                  <a:latin typeface="Calibri" panose="020F0502020204030204" pitchFamily="34" charset="0"/>
                  <a:ea typeface="Calibri" panose="020F0502020204030204" pitchFamily="34" charset="0"/>
                </a:rPr>
                <a:t> </a:t>
              </a:r>
              <a:r>
                <a:rPr lang="en-US" sz="650" spc="-10">
                  <a:effectLst/>
                  <a:latin typeface="Calibri" panose="020F0502020204030204" pitchFamily="34" charset="0"/>
                  <a:ea typeface="Calibri" panose="020F0502020204030204" pitchFamily="34" charset="0"/>
                </a:rPr>
                <a:t>ruxolitinib</a:t>
              </a:r>
              <a:r>
                <a:rPr lang="en-US" sz="650" spc="-20">
                  <a:effectLst/>
                  <a:latin typeface="Calibri" panose="020F0502020204030204" pitchFamily="34" charset="0"/>
                  <a:ea typeface="Calibri" panose="020F0502020204030204" pitchFamily="34" charset="0"/>
                </a:rPr>
                <a:t> </a:t>
              </a:r>
              <a:r>
                <a:rPr lang="en-US" sz="650" spc="-10">
                  <a:effectLst/>
                  <a:latin typeface="Calibri" panose="020F0502020204030204" pitchFamily="34" charset="0"/>
                  <a:ea typeface="Calibri" panose="020F0502020204030204" pitchFamily="34" charset="0"/>
                </a:rPr>
                <a:t>(n=4)</a:t>
              </a:r>
              <a:endParaRPr lang="en-US" sz="1100">
                <a:effectLst/>
                <a:latin typeface="Calibri" panose="020F0502020204030204" pitchFamily="34" charset="0"/>
                <a:ea typeface="Calibri" panose="020F0502020204030204" pitchFamily="34" charset="0"/>
              </a:endParaRPr>
            </a:p>
            <a:p>
              <a:pPr marL="0" marR="0">
                <a:spcBef>
                  <a:spcPts val="280"/>
                </a:spcBef>
                <a:spcAft>
                  <a:spcPts val="0"/>
                </a:spcAft>
              </a:pPr>
              <a:r>
                <a:rPr lang="en-US" sz="650">
                  <a:effectLst/>
                  <a:latin typeface="Calibri" panose="020F0502020204030204" pitchFamily="34" charset="0"/>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p>
              <a:pPr marL="0" marR="0">
                <a:spcBef>
                  <a:spcPts val="0"/>
                </a:spcBef>
                <a:spcAft>
                  <a:spcPts val="0"/>
                </a:spcAft>
              </a:pPr>
              <a:r>
                <a:rPr lang="en-US" sz="650" spc="-25">
                  <a:effectLst/>
                  <a:latin typeface="Calibri" panose="020F0502020204030204" pitchFamily="34" charset="0"/>
                  <a:ea typeface="Calibri" panose="020F0502020204030204" pitchFamily="34" charset="0"/>
                </a:rPr>
                <a:t>100</a:t>
              </a:r>
              <a:endParaRPr lang="en-US" sz="1100">
                <a:effectLst/>
                <a:latin typeface="Calibri" panose="020F0502020204030204" pitchFamily="34" charset="0"/>
                <a:ea typeface="Calibri" panose="020F0502020204030204" pitchFamily="34" charset="0"/>
              </a:endParaRPr>
            </a:p>
            <a:p>
              <a:pPr marL="173990" marR="0" algn="ctr">
                <a:lnSpc>
                  <a:spcPts val="775"/>
                </a:lnSpc>
                <a:spcBef>
                  <a:spcPts val="660"/>
                </a:spcBef>
                <a:spcAft>
                  <a:spcPts val="0"/>
                </a:spcAft>
              </a:pPr>
              <a:r>
                <a:rPr lang="en-US" sz="650" spc="-20">
                  <a:effectLst/>
                  <a:latin typeface="Calibri" panose="020F0502020204030204" pitchFamily="34" charset="0"/>
                  <a:ea typeface="Calibri" panose="020F0502020204030204" pitchFamily="34" charset="0"/>
                </a:rPr>
                <a:t>Momelotinib</a:t>
              </a:r>
              <a:r>
                <a:rPr lang="en-US" sz="650" spc="10">
                  <a:effectLst/>
                  <a:latin typeface="Calibri" panose="020F0502020204030204" pitchFamily="34" charset="0"/>
                  <a:ea typeface="Calibri" panose="020F0502020204030204" pitchFamily="34" charset="0"/>
                </a:rPr>
                <a:t> </a:t>
              </a:r>
              <a:r>
                <a:rPr lang="en-US" sz="650" spc="-20">
                  <a:effectLst/>
                  <a:latin typeface="Calibri" panose="020F0502020204030204" pitchFamily="34" charset="0"/>
                  <a:ea typeface="Calibri" panose="020F0502020204030204" pitchFamily="34" charset="0"/>
                </a:rPr>
                <a:t>group</a:t>
              </a:r>
              <a:r>
                <a:rPr lang="en-US" sz="650" spc="10">
                  <a:effectLst/>
                  <a:latin typeface="Calibri" panose="020F0502020204030204" pitchFamily="34" charset="0"/>
                  <a:ea typeface="Calibri" panose="020F0502020204030204" pitchFamily="34" charset="0"/>
                </a:rPr>
                <a:t> </a:t>
              </a:r>
              <a:r>
                <a:rPr lang="en-US" sz="650" spc="-20">
                  <a:effectLst/>
                  <a:latin typeface="Calibri" panose="020F0502020204030204" pitchFamily="34" charset="0"/>
                  <a:ea typeface="Calibri" panose="020F0502020204030204" pitchFamily="34" charset="0"/>
                </a:rPr>
                <a:t>(n=70)</a:t>
              </a:r>
              <a:endParaRPr lang="en-US" sz="1100">
                <a:effectLst/>
                <a:latin typeface="Calibri" panose="020F0502020204030204" pitchFamily="34" charset="0"/>
                <a:ea typeface="Calibri" panose="020F0502020204030204" pitchFamily="34" charset="0"/>
              </a:endParaRPr>
            </a:p>
          </p:txBody>
        </p:sp>
        <p:sp>
          <p:nvSpPr>
            <p:cNvPr id="48" name="Textbox 44">
              <a:extLst>
                <a:ext uri="{FF2B5EF4-FFF2-40B4-BE49-F238E27FC236}">
                  <a16:creationId xmlns:a16="http://schemas.microsoft.com/office/drawing/2014/main" id="{33E614C3-E0BF-0A45-6295-2BE9E8E8311E}"/>
                </a:ext>
              </a:extLst>
            </p:cNvPr>
            <p:cNvSpPr txBox="1"/>
            <p:nvPr/>
          </p:nvSpPr>
          <p:spPr>
            <a:xfrm>
              <a:off x="2576906" y="588317"/>
              <a:ext cx="581660" cy="100965"/>
            </a:xfrm>
            <a:prstGeom prst="rect">
              <a:avLst/>
            </a:prstGeom>
          </p:spPr>
          <p:txBody>
            <a:bodyPr wrap="square" lIns="0" tIns="0" rIns="0" bIns="0" rtlCol="0">
              <a:noAutofit/>
            </a:bodyPr>
            <a:lstStyle/>
            <a:p>
              <a:pPr marL="0" marR="0">
                <a:lnSpc>
                  <a:spcPts val="775"/>
                </a:lnSpc>
                <a:spcBef>
                  <a:spcPts val="15"/>
                </a:spcBef>
                <a:spcAft>
                  <a:spcPts val="0"/>
                </a:spcAft>
              </a:pPr>
              <a:r>
                <a:rPr lang="en-US" sz="650" spc="-20">
                  <a:effectLst/>
                  <a:latin typeface="Calibri" panose="020F0502020204030204" pitchFamily="34" charset="0"/>
                  <a:ea typeface="Calibri" panose="020F0502020204030204" pitchFamily="34" charset="0"/>
                </a:rPr>
                <a:t>BAT</a:t>
              </a:r>
              <a:r>
                <a:rPr lang="en-US" sz="650" spc="-5">
                  <a:effectLst/>
                  <a:latin typeface="Calibri" panose="020F0502020204030204" pitchFamily="34" charset="0"/>
                  <a:ea typeface="Calibri" panose="020F0502020204030204" pitchFamily="34" charset="0"/>
                </a:rPr>
                <a:t> </a:t>
              </a:r>
              <a:r>
                <a:rPr lang="en-US" sz="650" spc="-20">
                  <a:effectLst/>
                  <a:latin typeface="Calibri" panose="020F0502020204030204" pitchFamily="34" charset="0"/>
                  <a:ea typeface="Calibri" panose="020F0502020204030204" pitchFamily="34" charset="0"/>
                </a:rPr>
                <a:t>group</a:t>
              </a:r>
              <a:r>
                <a:rPr lang="en-US" sz="650" spc="-5">
                  <a:effectLst/>
                  <a:latin typeface="Calibri" panose="020F0502020204030204" pitchFamily="34" charset="0"/>
                  <a:ea typeface="Calibri" panose="020F0502020204030204" pitchFamily="34" charset="0"/>
                </a:rPr>
                <a:t> </a:t>
              </a:r>
              <a:r>
                <a:rPr lang="en-US" sz="650" spc="-20">
                  <a:effectLst/>
                  <a:latin typeface="Calibri" panose="020F0502020204030204" pitchFamily="34" charset="0"/>
                  <a:ea typeface="Calibri" panose="020F0502020204030204" pitchFamily="34" charset="0"/>
                </a:rPr>
                <a:t>(n=39)</a:t>
              </a:r>
              <a:endParaRPr lang="en-US" sz="1100">
                <a:effectLst/>
                <a:latin typeface="Calibri" panose="020F0502020204030204" pitchFamily="34" charset="0"/>
                <a:ea typeface="Calibri" panose="020F0502020204030204" pitchFamily="34" charset="0"/>
              </a:endParaRPr>
            </a:p>
          </p:txBody>
        </p:sp>
        <p:sp>
          <p:nvSpPr>
            <p:cNvPr id="49" name="Textbox 45">
              <a:extLst>
                <a:ext uri="{FF2B5EF4-FFF2-40B4-BE49-F238E27FC236}">
                  <a16:creationId xmlns:a16="http://schemas.microsoft.com/office/drawing/2014/main" id="{E4DAE13D-11A4-7808-02CA-CBDD2ED4D52C}"/>
                </a:ext>
              </a:extLst>
            </p:cNvPr>
            <p:cNvSpPr txBox="1"/>
            <p:nvPr/>
          </p:nvSpPr>
          <p:spPr>
            <a:xfrm>
              <a:off x="240423" y="687449"/>
              <a:ext cx="100330" cy="363855"/>
            </a:xfrm>
            <a:prstGeom prst="rect">
              <a:avLst/>
            </a:prstGeom>
          </p:spPr>
          <p:txBody>
            <a:bodyPr wrap="square" lIns="0" tIns="0" rIns="0" bIns="0" rtlCol="0">
              <a:noAutofit/>
            </a:bodyPr>
            <a:lstStyle/>
            <a:p>
              <a:pPr marL="0" marR="0">
                <a:spcBef>
                  <a:spcPts val="15"/>
                </a:spcBef>
                <a:spcAft>
                  <a:spcPts val="0"/>
                </a:spcAft>
              </a:pPr>
              <a:r>
                <a:rPr lang="en-US" sz="650" spc="-25">
                  <a:effectLst/>
                  <a:latin typeface="Calibri" panose="020F0502020204030204" pitchFamily="34" charset="0"/>
                  <a:ea typeface="Calibri" panose="020F0502020204030204" pitchFamily="34" charset="0"/>
                </a:rPr>
                <a:t>80</a:t>
              </a:r>
              <a:endParaRPr lang="en-US" sz="1100">
                <a:effectLst/>
                <a:latin typeface="Calibri" panose="020F0502020204030204" pitchFamily="34" charset="0"/>
                <a:ea typeface="Calibri" panose="020F0502020204030204" pitchFamily="34" charset="0"/>
              </a:endParaRPr>
            </a:p>
            <a:p>
              <a:pPr marL="0" marR="0">
                <a:spcBef>
                  <a:spcPts val="480"/>
                </a:spcBef>
                <a:spcAft>
                  <a:spcPts val="0"/>
                </a:spcAft>
              </a:pPr>
              <a:r>
                <a:rPr lang="en-US" sz="650">
                  <a:effectLst/>
                  <a:latin typeface="Calibri" panose="020F0502020204030204" pitchFamily="34" charset="0"/>
                  <a:ea typeface="Calibri" panose="020F0502020204030204" pitchFamily="34" charset="0"/>
                </a:rPr>
                <a:t> </a:t>
              </a:r>
              <a:endParaRPr lang="en-US" sz="1100">
                <a:effectLst/>
                <a:latin typeface="Calibri" panose="020F0502020204030204" pitchFamily="34" charset="0"/>
                <a:ea typeface="Calibri" panose="020F0502020204030204" pitchFamily="34" charset="0"/>
              </a:endParaRPr>
            </a:p>
            <a:p>
              <a:pPr marL="0" marR="0">
                <a:lnSpc>
                  <a:spcPts val="775"/>
                </a:lnSpc>
                <a:spcBef>
                  <a:spcPts val="0"/>
                </a:spcBef>
                <a:spcAft>
                  <a:spcPts val="0"/>
                </a:spcAft>
              </a:pPr>
              <a:r>
                <a:rPr lang="en-US" sz="650" spc="-25">
                  <a:effectLst/>
                  <a:latin typeface="Calibri" panose="020F0502020204030204" pitchFamily="34" charset="0"/>
                  <a:ea typeface="Calibri" panose="020F0502020204030204" pitchFamily="34" charset="0"/>
                </a:rPr>
                <a:t>60</a:t>
              </a:r>
              <a:endParaRPr lang="en-US" sz="1100">
                <a:effectLst/>
                <a:latin typeface="Calibri" panose="020F0502020204030204" pitchFamily="34" charset="0"/>
                <a:ea typeface="Calibri" panose="020F0502020204030204" pitchFamily="34" charset="0"/>
              </a:endParaRPr>
            </a:p>
          </p:txBody>
        </p:sp>
        <p:sp>
          <p:nvSpPr>
            <p:cNvPr id="50" name="Textbox 46">
              <a:extLst>
                <a:ext uri="{FF2B5EF4-FFF2-40B4-BE49-F238E27FC236}">
                  <a16:creationId xmlns:a16="http://schemas.microsoft.com/office/drawing/2014/main" id="{8A75C6D4-AFC3-3576-A748-55E5B86317C1}"/>
                </a:ext>
              </a:extLst>
            </p:cNvPr>
            <p:cNvSpPr txBox="1"/>
            <p:nvPr/>
          </p:nvSpPr>
          <p:spPr>
            <a:xfrm>
              <a:off x="241495" y="1225078"/>
              <a:ext cx="99695" cy="100965"/>
            </a:xfrm>
            <a:prstGeom prst="rect">
              <a:avLst/>
            </a:prstGeom>
          </p:spPr>
          <p:txBody>
            <a:bodyPr wrap="square" lIns="0" tIns="0" rIns="0" bIns="0" rtlCol="0">
              <a:noAutofit/>
            </a:bodyPr>
            <a:lstStyle/>
            <a:p>
              <a:pPr marL="0" marR="0">
                <a:lnSpc>
                  <a:spcPts val="775"/>
                </a:lnSpc>
                <a:spcBef>
                  <a:spcPts val="15"/>
                </a:spcBef>
                <a:spcAft>
                  <a:spcPts val="0"/>
                </a:spcAft>
              </a:pPr>
              <a:r>
                <a:rPr lang="en-US" sz="650" spc="-25">
                  <a:effectLst/>
                  <a:latin typeface="Calibri" panose="020F0502020204030204" pitchFamily="34" charset="0"/>
                  <a:ea typeface="Calibri" panose="020F0502020204030204" pitchFamily="34" charset="0"/>
                </a:rPr>
                <a:t>40</a:t>
              </a:r>
              <a:endParaRPr lang="en-US" sz="1100">
                <a:effectLst/>
                <a:latin typeface="Calibri" panose="020F0502020204030204" pitchFamily="34" charset="0"/>
                <a:ea typeface="Calibri" panose="020F0502020204030204" pitchFamily="34" charset="0"/>
              </a:endParaRPr>
            </a:p>
          </p:txBody>
        </p:sp>
        <p:sp>
          <p:nvSpPr>
            <p:cNvPr id="51" name="Textbox 47">
              <a:extLst>
                <a:ext uri="{FF2B5EF4-FFF2-40B4-BE49-F238E27FC236}">
                  <a16:creationId xmlns:a16="http://schemas.microsoft.com/office/drawing/2014/main" id="{BC3870D1-E699-8F3E-8A8E-802A098FFE62}"/>
                </a:ext>
              </a:extLst>
            </p:cNvPr>
            <p:cNvSpPr txBox="1"/>
            <p:nvPr/>
          </p:nvSpPr>
          <p:spPr>
            <a:xfrm>
              <a:off x="245377" y="1496020"/>
              <a:ext cx="95885" cy="100965"/>
            </a:xfrm>
            <a:prstGeom prst="rect">
              <a:avLst/>
            </a:prstGeom>
          </p:spPr>
          <p:txBody>
            <a:bodyPr wrap="square" lIns="0" tIns="0" rIns="0" bIns="0" rtlCol="0">
              <a:noAutofit/>
            </a:bodyPr>
            <a:lstStyle/>
            <a:p>
              <a:pPr marL="0" marR="0">
                <a:lnSpc>
                  <a:spcPts val="775"/>
                </a:lnSpc>
                <a:spcBef>
                  <a:spcPts val="15"/>
                </a:spcBef>
                <a:spcAft>
                  <a:spcPts val="0"/>
                </a:spcAft>
              </a:pPr>
              <a:r>
                <a:rPr lang="en-US" sz="650" spc="-25">
                  <a:effectLst/>
                  <a:latin typeface="Calibri" panose="020F0502020204030204" pitchFamily="34" charset="0"/>
                  <a:ea typeface="Calibri" panose="020F0502020204030204" pitchFamily="34" charset="0"/>
                </a:rPr>
                <a:t>20</a:t>
              </a:r>
              <a:endParaRPr lang="en-US" sz="1100">
                <a:effectLst/>
                <a:latin typeface="Calibri" panose="020F0502020204030204" pitchFamily="34" charset="0"/>
                <a:ea typeface="Calibri" panose="020F0502020204030204" pitchFamily="34" charset="0"/>
              </a:endParaRPr>
            </a:p>
          </p:txBody>
        </p:sp>
        <p:sp>
          <p:nvSpPr>
            <p:cNvPr id="52" name="Textbox 48">
              <a:extLst>
                <a:ext uri="{FF2B5EF4-FFF2-40B4-BE49-F238E27FC236}">
                  <a16:creationId xmlns:a16="http://schemas.microsoft.com/office/drawing/2014/main" id="{87785292-08E8-99B6-A07A-C133E9C4728D}"/>
                </a:ext>
              </a:extLst>
            </p:cNvPr>
            <p:cNvSpPr txBox="1"/>
            <p:nvPr/>
          </p:nvSpPr>
          <p:spPr>
            <a:xfrm>
              <a:off x="285332" y="1766949"/>
              <a:ext cx="55880" cy="100965"/>
            </a:xfrm>
            <a:prstGeom prst="rect">
              <a:avLst/>
            </a:prstGeom>
          </p:spPr>
          <p:txBody>
            <a:bodyPr wrap="square" lIns="0" tIns="0" rIns="0" bIns="0" rtlCol="0">
              <a:noAutofit/>
            </a:bodyPr>
            <a:lstStyle/>
            <a:p>
              <a:pPr marL="0" marR="0">
                <a:lnSpc>
                  <a:spcPts val="775"/>
                </a:lnSpc>
                <a:spcBef>
                  <a:spcPts val="15"/>
                </a:spcBef>
                <a:spcAft>
                  <a:spcPts val="0"/>
                </a:spcAft>
              </a:pPr>
              <a:r>
                <a:rPr lang="en-US" sz="650" spc="-50">
                  <a:effectLst/>
                  <a:latin typeface="Calibri" panose="020F0502020204030204" pitchFamily="34" charset="0"/>
                  <a:ea typeface="Calibri" panose="020F0502020204030204" pitchFamily="34" charset="0"/>
                </a:rPr>
                <a:t>0</a:t>
              </a:r>
              <a:endParaRPr lang="en-US" sz="1100">
                <a:effectLst/>
                <a:latin typeface="Calibri" panose="020F0502020204030204" pitchFamily="34" charset="0"/>
                <a:ea typeface="Calibri" panose="020F0502020204030204" pitchFamily="34" charset="0"/>
              </a:endParaRPr>
            </a:p>
          </p:txBody>
        </p:sp>
        <p:sp>
          <p:nvSpPr>
            <p:cNvPr id="53" name="Textbox 49">
              <a:extLst>
                <a:ext uri="{FF2B5EF4-FFF2-40B4-BE49-F238E27FC236}">
                  <a16:creationId xmlns:a16="http://schemas.microsoft.com/office/drawing/2014/main" id="{33A2DE98-B6A4-3A08-6470-0D72EAE1A14B}"/>
                </a:ext>
              </a:extLst>
            </p:cNvPr>
            <p:cNvSpPr txBox="1"/>
            <p:nvPr/>
          </p:nvSpPr>
          <p:spPr>
            <a:xfrm>
              <a:off x="214174" y="2037878"/>
              <a:ext cx="127000" cy="100965"/>
            </a:xfrm>
            <a:prstGeom prst="rect">
              <a:avLst/>
            </a:prstGeom>
          </p:spPr>
          <p:txBody>
            <a:bodyPr wrap="square" lIns="0" tIns="0" rIns="0" bIns="0" rtlCol="0">
              <a:noAutofit/>
            </a:bodyPr>
            <a:lstStyle/>
            <a:p>
              <a:pPr marL="0" marR="0">
                <a:lnSpc>
                  <a:spcPts val="775"/>
                </a:lnSpc>
                <a:spcBef>
                  <a:spcPts val="15"/>
                </a:spcBef>
                <a:spcAft>
                  <a:spcPts val="0"/>
                </a:spcAft>
              </a:pPr>
              <a:r>
                <a:rPr lang="en-US" sz="650" spc="-25">
                  <a:effectLst/>
                  <a:latin typeface="Calibri" panose="020F0502020204030204" pitchFamily="34" charset="0"/>
                  <a:ea typeface="Calibri" panose="020F0502020204030204" pitchFamily="34" charset="0"/>
                </a:rPr>
                <a:t>–20</a:t>
              </a:r>
              <a:endParaRPr lang="en-US" sz="1100">
                <a:effectLst/>
                <a:latin typeface="Calibri" panose="020F0502020204030204" pitchFamily="34" charset="0"/>
                <a:ea typeface="Calibri" panose="020F0502020204030204" pitchFamily="34" charset="0"/>
              </a:endParaRPr>
            </a:p>
          </p:txBody>
        </p:sp>
        <p:sp>
          <p:nvSpPr>
            <p:cNvPr id="54" name="Textbox 50">
              <a:extLst>
                <a:ext uri="{FF2B5EF4-FFF2-40B4-BE49-F238E27FC236}">
                  <a16:creationId xmlns:a16="http://schemas.microsoft.com/office/drawing/2014/main" id="{68AE5818-E848-78F7-C4B2-4C5F4EF21A98}"/>
                </a:ext>
              </a:extLst>
            </p:cNvPr>
            <p:cNvSpPr txBox="1"/>
            <p:nvPr/>
          </p:nvSpPr>
          <p:spPr>
            <a:xfrm>
              <a:off x="3395399" y="2154790"/>
              <a:ext cx="424180" cy="98425"/>
            </a:xfrm>
            <a:prstGeom prst="rect">
              <a:avLst/>
            </a:prstGeom>
          </p:spPr>
          <p:txBody>
            <a:bodyPr wrap="square" lIns="0" tIns="0" rIns="0" bIns="0" rtlCol="0">
              <a:noAutofit/>
            </a:bodyPr>
            <a:lstStyle/>
            <a:p>
              <a:pPr marL="0" marR="0">
                <a:lnSpc>
                  <a:spcPts val="725"/>
                </a:lnSpc>
                <a:spcBef>
                  <a:spcPts val="50"/>
                </a:spcBef>
                <a:spcAft>
                  <a:spcPts val="0"/>
                </a:spcAft>
              </a:pPr>
              <a:r>
                <a:rPr lang="en-US" sz="600">
                  <a:effectLst/>
                  <a:latin typeface="Calibri" panose="020F0502020204030204" pitchFamily="34" charset="0"/>
                  <a:ea typeface="Calibri" panose="020F0502020204030204" pitchFamily="34" charset="0"/>
                </a:rPr>
                <a:t>35%</a:t>
              </a:r>
              <a:r>
                <a:rPr lang="en-US" sz="600" spc="-20">
                  <a:effectLst/>
                  <a:latin typeface="Calibri" panose="020F0502020204030204" pitchFamily="34" charset="0"/>
                  <a:ea typeface="Calibri" panose="020F0502020204030204" pitchFamily="34" charset="0"/>
                </a:rPr>
                <a:t> </a:t>
              </a:r>
              <a:r>
                <a:rPr lang="en-US" sz="600" spc="-10">
                  <a:effectLst/>
                  <a:latin typeface="Calibri" panose="020F0502020204030204" pitchFamily="34" charset="0"/>
                  <a:ea typeface="Calibri" panose="020F0502020204030204" pitchFamily="34" charset="0"/>
                </a:rPr>
                <a:t>decrease</a:t>
              </a:r>
              <a:endParaRPr lang="en-US" sz="1100">
                <a:effectLst/>
                <a:latin typeface="Calibri" panose="020F0502020204030204" pitchFamily="34" charset="0"/>
                <a:ea typeface="Calibri" panose="020F0502020204030204" pitchFamily="34" charset="0"/>
              </a:endParaRPr>
            </a:p>
          </p:txBody>
        </p:sp>
        <p:sp>
          <p:nvSpPr>
            <p:cNvPr id="55" name="Textbox 51">
              <a:extLst>
                <a:ext uri="{FF2B5EF4-FFF2-40B4-BE49-F238E27FC236}">
                  <a16:creationId xmlns:a16="http://schemas.microsoft.com/office/drawing/2014/main" id="{21F08911-81C1-32E8-E837-62B8768341BA}"/>
                </a:ext>
              </a:extLst>
            </p:cNvPr>
            <p:cNvSpPr txBox="1"/>
            <p:nvPr/>
          </p:nvSpPr>
          <p:spPr>
            <a:xfrm>
              <a:off x="210291" y="2308821"/>
              <a:ext cx="130810" cy="100965"/>
            </a:xfrm>
            <a:prstGeom prst="rect">
              <a:avLst/>
            </a:prstGeom>
          </p:spPr>
          <p:txBody>
            <a:bodyPr wrap="square" lIns="0" tIns="0" rIns="0" bIns="0" rtlCol="0">
              <a:noAutofit/>
            </a:bodyPr>
            <a:lstStyle/>
            <a:p>
              <a:pPr marL="0" marR="0">
                <a:lnSpc>
                  <a:spcPts val="775"/>
                </a:lnSpc>
                <a:spcBef>
                  <a:spcPts val="15"/>
                </a:spcBef>
                <a:spcAft>
                  <a:spcPts val="0"/>
                </a:spcAft>
              </a:pPr>
              <a:r>
                <a:rPr lang="en-US" sz="650" spc="-25">
                  <a:effectLst/>
                  <a:latin typeface="Calibri" panose="020F0502020204030204" pitchFamily="34" charset="0"/>
                  <a:ea typeface="Calibri" panose="020F0502020204030204" pitchFamily="34" charset="0"/>
                </a:rPr>
                <a:t>–40</a:t>
              </a:r>
              <a:endParaRPr lang="en-US" sz="1100">
                <a:effectLst/>
                <a:latin typeface="Calibri" panose="020F0502020204030204" pitchFamily="34" charset="0"/>
                <a:ea typeface="Calibri" panose="020F0502020204030204" pitchFamily="34" charset="0"/>
              </a:endParaRPr>
            </a:p>
          </p:txBody>
        </p:sp>
        <p:sp>
          <p:nvSpPr>
            <p:cNvPr id="56" name="Textbox 52">
              <a:extLst>
                <a:ext uri="{FF2B5EF4-FFF2-40B4-BE49-F238E27FC236}">
                  <a16:creationId xmlns:a16="http://schemas.microsoft.com/office/drawing/2014/main" id="{B8850121-8E41-BFFA-FA9B-3A09C3F24655}"/>
                </a:ext>
              </a:extLst>
            </p:cNvPr>
            <p:cNvSpPr txBox="1"/>
            <p:nvPr/>
          </p:nvSpPr>
          <p:spPr>
            <a:xfrm>
              <a:off x="209218" y="2575521"/>
              <a:ext cx="132080" cy="100965"/>
            </a:xfrm>
            <a:prstGeom prst="rect">
              <a:avLst/>
            </a:prstGeom>
          </p:spPr>
          <p:txBody>
            <a:bodyPr wrap="square" lIns="0" tIns="0" rIns="0" bIns="0" rtlCol="0">
              <a:noAutofit/>
            </a:bodyPr>
            <a:lstStyle/>
            <a:p>
              <a:pPr marL="0" marR="0">
                <a:lnSpc>
                  <a:spcPts val="775"/>
                </a:lnSpc>
                <a:spcBef>
                  <a:spcPts val="15"/>
                </a:spcBef>
                <a:spcAft>
                  <a:spcPts val="0"/>
                </a:spcAft>
              </a:pPr>
              <a:r>
                <a:rPr lang="en-US" sz="650" spc="-25">
                  <a:effectLst/>
                  <a:latin typeface="Calibri" panose="020F0502020204030204" pitchFamily="34" charset="0"/>
                  <a:ea typeface="Calibri" panose="020F0502020204030204" pitchFamily="34" charset="0"/>
                </a:rPr>
                <a:t>–60</a:t>
              </a:r>
              <a:endParaRPr lang="en-US" sz="1100">
                <a:effectLst/>
                <a:latin typeface="Calibri" panose="020F0502020204030204" pitchFamily="34" charset="0"/>
                <a:ea typeface="Calibri" panose="020F0502020204030204" pitchFamily="34" charset="0"/>
              </a:endParaRPr>
            </a:p>
          </p:txBody>
        </p:sp>
        <p:sp>
          <p:nvSpPr>
            <p:cNvPr id="57" name="Textbox 53">
              <a:extLst>
                <a:ext uri="{FF2B5EF4-FFF2-40B4-BE49-F238E27FC236}">
                  <a16:creationId xmlns:a16="http://schemas.microsoft.com/office/drawing/2014/main" id="{68EB5FC4-0287-358C-77D1-0246C4D9DB48}"/>
                </a:ext>
              </a:extLst>
            </p:cNvPr>
            <p:cNvSpPr txBox="1"/>
            <p:nvPr/>
          </p:nvSpPr>
          <p:spPr>
            <a:xfrm>
              <a:off x="1916198" y="2493721"/>
              <a:ext cx="1902460" cy="100965"/>
            </a:xfrm>
            <a:prstGeom prst="rect">
              <a:avLst/>
            </a:prstGeom>
          </p:spPr>
          <p:txBody>
            <a:bodyPr wrap="square" lIns="0" tIns="0" rIns="0" bIns="0" rtlCol="0">
              <a:noAutofit/>
            </a:bodyPr>
            <a:lstStyle/>
            <a:p>
              <a:pPr marL="0" marR="0">
                <a:lnSpc>
                  <a:spcPts val="775"/>
                </a:lnSpc>
                <a:spcBef>
                  <a:spcPts val="15"/>
                </a:spcBef>
                <a:spcAft>
                  <a:spcPts val="0"/>
                </a:spcAft>
              </a:pPr>
              <a:r>
                <a:rPr lang="en-US" sz="650" spc="-20">
                  <a:effectLst/>
                  <a:latin typeface="Calibri" panose="020F0502020204030204" pitchFamily="34" charset="0"/>
                  <a:ea typeface="Calibri" panose="020F0502020204030204" pitchFamily="34" charset="0"/>
                </a:rPr>
                <a:t>Proportion difference</a:t>
              </a:r>
              <a:r>
                <a:rPr lang="en-US" sz="650" spc="-15">
                  <a:effectLst/>
                  <a:latin typeface="Calibri" panose="020F0502020204030204" pitchFamily="34" charset="0"/>
                  <a:ea typeface="Calibri" panose="020F0502020204030204" pitchFamily="34" charset="0"/>
                </a:rPr>
                <a:t> </a:t>
              </a:r>
              <a:r>
                <a:rPr lang="en-US" sz="650" spc="-20">
                  <a:effectLst/>
                  <a:latin typeface="Calibri" panose="020F0502020204030204" pitchFamily="34" charset="0"/>
                  <a:ea typeface="Calibri" panose="020F0502020204030204" pitchFamily="34" charset="0"/>
                </a:rPr>
                <a:t>of</a:t>
              </a:r>
              <a:r>
                <a:rPr lang="en-US" sz="650">
                  <a:effectLst/>
                  <a:latin typeface="Calibri" panose="020F0502020204030204" pitchFamily="34" charset="0"/>
                  <a:ea typeface="Calibri" panose="020F0502020204030204" pitchFamily="34" charset="0"/>
                </a:rPr>
                <a:t> </a:t>
              </a:r>
              <a:r>
                <a:rPr lang="en-US" sz="650" spc="-20">
                  <a:effectLst/>
                  <a:latin typeface="Calibri" panose="020F0502020204030204" pitchFamily="34" charset="0"/>
                  <a:ea typeface="Calibri" panose="020F0502020204030204" pitchFamily="34" charset="0"/>
                </a:rPr>
                <a:t>0·01</a:t>
              </a:r>
              <a:r>
                <a:rPr lang="en-US" sz="650">
                  <a:effectLst/>
                  <a:latin typeface="Calibri" panose="020F0502020204030204" pitchFamily="34" charset="0"/>
                  <a:ea typeface="Calibri" panose="020F0502020204030204" pitchFamily="34" charset="0"/>
                </a:rPr>
                <a:t> </a:t>
              </a:r>
              <a:r>
                <a:rPr lang="en-US" sz="650" spc="-20">
                  <a:effectLst/>
                  <a:latin typeface="Calibri" panose="020F0502020204030204" pitchFamily="34" charset="0"/>
                  <a:ea typeface="Calibri" panose="020F0502020204030204" pitchFamily="34" charset="0"/>
                </a:rPr>
                <a:t>(95% Cl</a:t>
              </a:r>
              <a:r>
                <a:rPr lang="en-US" sz="650">
                  <a:effectLst/>
                  <a:latin typeface="Calibri" panose="020F0502020204030204" pitchFamily="34" charset="0"/>
                  <a:ea typeface="Calibri" panose="020F0502020204030204" pitchFamily="34" charset="0"/>
                </a:rPr>
                <a:t> </a:t>
              </a:r>
              <a:r>
                <a:rPr lang="en-US" sz="650" spc="-20">
                  <a:effectLst/>
                  <a:latin typeface="Calibri" panose="020F0502020204030204" pitchFamily="34" charset="0"/>
                  <a:ea typeface="Calibri" panose="020F0502020204030204" pitchFamily="34" charset="0"/>
                </a:rPr>
                <a:t>–0·09 to</a:t>
              </a:r>
              <a:r>
                <a:rPr lang="en-US" sz="650">
                  <a:effectLst/>
                  <a:latin typeface="Calibri" panose="020F0502020204030204" pitchFamily="34" charset="0"/>
                  <a:ea typeface="Calibri" panose="020F0502020204030204" pitchFamily="34" charset="0"/>
                </a:rPr>
                <a:t> </a:t>
              </a:r>
              <a:r>
                <a:rPr lang="en-US" sz="650" spc="-20">
                  <a:effectLst/>
                  <a:latin typeface="Calibri" panose="020F0502020204030204" pitchFamily="34" charset="0"/>
                  <a:ea typeface="Calibri" panose="020F0502020204030204" pitchFamily="34" charset="0"/>
                </a:rPr>
                <a:t>0·10),</a:t>
              </a:r>
              <a:r>
                <a:rPr lang="en-US" sz="650">
                  <a:effectLst/>
                  <a:latin typeface="Calibri" panose="020F0502020204030204" pitchFamily="34" charset="0"/>
                  <a:ea typeface="Calibri" panose="020F0502020204030204" pitchFamily="34" charset="0"/>
                </a:rPr>
                <a:t> </a:t>
              </a:r>
              <a:r>
                <a:rPr lang="en-US" sz="650" spc="-20">
                  <a:effectLst/>
                  <a:latin typeface="Calibri" panose="020F0502020204030204" pitchFamily="34" charset="0"/>
                  <a:ea typeface="Calibri" panose="020F0502020204030204" pitchFamily="34" charset="0"/>
                </a:rPr>
                <a:t>p=0·90</a:t>
              </a:r>
              <a:endParaRPr lang="en-US" sz="1100">
                <a:effectLst/>
                <a:latin typeface="Calibri" panose="020F0502020204030204" pitchFamily="34" charset="0"/>
                <a:ea typeface="Calibri" panose="020F0502020204030204" pitchFamily="34" charset="0"/>
              </a:endParaRPr>
            </a:p>
          </p:txBody>
        </p:sp>
        <p:sp>
          <p:nvSpPr>
            <p:cNvPr id="58" name="Textbox 54">
              <a:extLst>
                <a:ext uri="{FF2B5EF4-FFF2-40B4-BE49-F238E27FC236}">
                  <a16:creationId xmlns:a16="http://schemas.microsoft.com/office/drawing/2014/main" id="{2CB14AFC-A7CD-7399-EB4C-D8460DAED59B}"/>
                </a:ext>
              </a:extLst>
            </p:cNvPr>
            <p:cNvSpPr txBox="1"/>
            <p:nvPr/>
          </p:nvSpPr>
          <p:spPr>
            <a:xfrm>
              <a:off x="1011777" y="2689766"/>
              <a:ext cx="362585" cy="100965"/>
            </a:xfrm>
            <a:prstGeom prst="rect">
              <a:avLst/>
            </a:prstGeom>
          </p:spPr>
          <p:txBody>
            <a:bodyPr wrap="square" lIns="0" tIns="0" rIns="0" bIns="0" rtlCol="0">
              <a:noAutofit/>
            </a:bodyPr>
            <a:lstStyle/>
            <a:p>
              <a:pPr marL="0" marR="0">
                <a:lnSpc>
                  <a:spcPts val="775"/>
                </a:lnSpc>
                <a:spcBef>
                  <a:spcPts val="15"/>
                </a:spcBef>
                <a:spcAft>
                  <a:spcPts val="0"/>
                </a:spcAft>
              </a:pPr>
              <a:r>
                <a:rPr lang="en-US" sz="650" spc="-20">
                  <a:effectLst/>
                  <a:latin typeface="Calibri" panose="020F0502020204030204" pitchFamily="34" charset="0"/>
                  <a:ea typeface="Calibri" panose="020F0502020204030204" pitchFamily="34" charset="0"/>
                </a:rPr>
                <a:t>(7/104)</a:t>
              </a:r>
              <a:r>
                <a:rPr lang="en-US" sz="650" spc="15">
                  <a:effectLst/>
                  <a:latin typeface="Calibri" panose="020F0502020204030204" pitchFamily="34" charset="0"/>
                  <a:ea typeface="Calibri" panose="020F0502020204030204" pitchFamily="34" charset="0"/>
                </a:rPr>
                <a:t> </a:t>
              </a:r>
              <a:r>
                <a:rPr lang="en-US" sz="650" spc="-25">
                  <a:effectLst/>
                  <a:latin typeface="Calibri" panose="020F0502020204030204" pitchFamily="34" charset="0"/>
                  <a:ea typeface="Calibri" panose="020F0502020204030204" pitchFamily="34" charset="0"/>
                </a:rPr>
                <a:t>7%</a:t>
              </a:r>
              <a:endParaRPr lang="en-US" sz="1100">
                <a:effectLst/>
                <a:latin typeface="Calibri" panose="020F0502020204030204" pitchFamily="34" charset="0"/>
                <a:ea typeface="Calibri" panose="020F0502020204030204" pitchFamily="34" charset="0"/>
              </a:endParaRPr>
            </a:p>
          </p:txBody>
        </p:sp>
        <p:sp>
          <p:nvSpPr>
            <p:cNvPr id="59" name="Textbox 55">
              <a:extLst>
                <a:ext uri="{FF2B5EF4-FFF2-40B4-BE49-F238E27FC236}">
                  <a16:creationId xmlns:a16="http://schemas.microsoft.com/office/drawing/2014/main" id="{4BCF9C10-38A8-CAFF-04A0-DF13742B78FE}"/>
                </a:ext>
              </a:extLst>
            </p:cNvPr>
            <p:cNvSpPr txBox="1"/>
            <p:nvPr/>
          </p:nvSpPr>
          <p:spPr>
            <a:xfrm>
              <a:off x="2721552" y="2689766"/>
              <a:ext cx="327025" cy="100965"/>
            </a:xfrm>
            <a:prstGeom prst="rect">
              <a:avLst/>
            </a:prstGeom>
          </p:spPr>
          <p:txBody>
            <a:bodyPr wrap="square" lIns="0" tIns="0" rIns="0" bIns="0" rtlCol="0">
              <a:noAutofit/>
            </a:bodyPr>
            <a:lstStyle/>
            <a:p>
              <a:pPr marL="0" marR="0">
                <a:lnSpc>
                  <a:spcPts val="775"/>
                </a:lnSpc>
                <a:spcBef>
                  <a:spcPts val="15"/>
                </a:spcBef>
                <a:spcAft>
                  <a:spcPts val="0"/>
                </a:spcAft>
              </a:pPr>
              <a:r>
                <a:rPr lang="en-US" sz="650">
                  <a:effectLst/>
                  <a:latin typeface="Calibri" panose="020F0502020204030204" pitchFamily="34" charset="0"/>
                  <a:ea typeface="Calibri" panose="020F0502020204030204" pitchFamily="34" charset="0"/>
                </a:rPr>
                <a:t>(3/52)</a:t>
              </a:r>
              <a:r>
                <a:rPr lang="en-US" sz="650" spc="40">
                  <a:effectLst/>
                  <a:latin typeface="Calibri" panose="020F0502020204030204" pitchFamily="34" charset="0"/>
                  <a:ea typeface="Calibri" panose="020F0502020204030204" pitchFamily="34" charset="0"/>
                </a:rPr>
                <a:t> </a:t>
              </a:r>
              <a:r>
                <a:rPr lang="en-US" sz="650" spc="-25">
                  <a:effectLst/>
                  <a:latin typeface="Calibri" panose="020F0502020204030204" pitchFamily="34" charset="0"/>
                  <a:ea typeface="Calibri" panose="020F0502020204030204" pitchFamily="34" charset="0"/>
                </a:rPr>
                <a:t>6%</a:t>
              </a:r>
              <a:endParaRPr lang="en-US" sz="1100">
                <a:effectLst/>
                <a:latin typeface="Calibri" panose="020F0502020204030204" pitchFamily="34" charset="0"/>
                <a:ea typeface="Calibri" panose="020F0502020204030204" pitchFamily="34" charset="0"/>
              </a:endParaRPr>
            </a:p>
          </p:txBody>
        </p:sp>
        <p:sp>
          <p:nvSpPr>
            <p:cNvPr id="60" name="Textbox 56">
              <a:extLst>
                <a:ext uri="{FF2B5EF4-FFF2-40B4-BE49-F238E27FC236}">
                  <a16:creationId xmlns:a16="http://schemas.microsoft.com/office/drawing/2014/main" id="{580E3399-FC5A-5CBE-A428-6F12851C451A}"/>
                </a:ext>
              </a:extLst>
            </p:cNvPr>
            <p:cNvSpPr txBox="1"/>
            <p:nvPr/>
          </p:nvSpPr>
          <p:spPr>
            <a:xfrm>
              <a:off x="1114720" y="2832588"/>
              <a:ext cx="1821180" cy="100965"/>
            </a:xfrm>
            <a:prstGeom prst="rect">
              <a:avLst/>
            </a:prstGeom>
          </p:spPr>
          <p:txBody>
            <a:bodyPr wrap="square" lIns="0" tIns="0" rIns="0" bIns="0" rtlCol="0">
              <a:noAutofit/>
            </a:bodyPr>
            <a:lstStyle/>
            <a:p>
              <a:pPr marL="0" marR="0">
                <a:lnSpc>
                  <a:spcPts val="775"/>
                </a:lnSpc>
                <a:spcBef>
                  <a:spcPts val="15"/>
                </a:spcBef>
                <a:spcAft>
                  <a:spcPts val="0"/>
                </a:spcAft>
              </a:pPr>
              <a:r>
                <a:rPr lang="en-US" sz="650">
                  <a:effectLst/>
                  <a:latin typeface="Calibri" panose="020F0502020204030204" pitchFamily="34" charset="0"/>
                  <a:ea typeface="Calibri" panose="020F0502020204030204" pitchFamily="34" charset="0"/>
                </a:rPr>
                <a:t>Number</a:t>
              </a:r>
              <a:r>
                <a:rPr lang="en-US" sz="650" spc="30">
                  <a:effectLst/>
                  <a:latin typeface="Calibri" panose="020F0502020204030204" pitchFamily="34" charset="0"/>
                  <a:ea typeface="Calibri" panose="020F0502020204030204" pitchFamily="34" charset="0"/>
                </a:rPr>
                <a:t> </a:t>
              </a:r>
              <a:r>
                <a:rPr lang="en-US" sz="650">
                  <a:effectLst/>
                  <a:latin typeface="Calibri" panose="020F0502020204030204" pitchFamily="34" charset="0"/>
                  <a:ea typeface="Calibri" panose="020F0502020204030204" pitchFamily="34" charset="0"/>
                </a:rPr>
                <a:t>meeting</a:t>
              </a:r>
              <a:r>
                <a:rPr lang="en-US" sz="650" spc="35">
                  <a:effectLst/>
                  <a:latin typeface="Calibri" panose="020F0502020204030204" pitchFamily="34" charset="0"/>
                  <a:ea typeface="Calibri" panose="020F0502020204030204" pitchFamily="34" charset="0"/>
                </a:rPr>
                <a:t> </a:t>
              </a:r>
              <a:r>
                <a:rPr lang="en-US" sz="650">
                  <a:effectLst/>
                  <a:latin typeface="Calibri" panose="020F0502020204030204" pitchFamily="34" charset="0"/>
                  <a:ea typeface="Calibri" panose="020F0502020204030204" pitchFamily="34" charset="0"/>
                </a:rPr>
                <a:t>at</a:t>
              </a:r>
              <a:r>
                <a:rPr lang="en-US" sz="650" spc="35">
                  <a:effectLst/>
                  <a:latin typeface="Calibri" panose="020F0502020204030204" pitchFamily="34" charset="0"/>
                  <a:ea typeface="Calibri" panose="020F0502020204030204" pitchFamily="34" charset="0"/>
                </a:rPr>
                <a:t> </a:t>
              </a:r>
              <a:r>
                <a:rPr lang="en-US" sz="650">
                  <a:effectLst/>
                  <a:latin typeface="Calibri" panose="020F0502020204030204" pitchFamily="34" charset="0"/>
                  <a:ea typeface="Calibri" panose="020F0502020204030204" pitchFamily="34" charset="0"/>
                </a:rPr>
                <a:t>least</a:t>
              </a:r>
              <a:r>
                <a:rPr lang="en-US" sz="650" spc="35">
                  <a:effectLst/>
                  <a:latin typeface="Calibri" panose="020F0502020204030204" pitchFamily="34" charset="0"/>
                  <a:ea typeface="Calibri" panose="020F0502020204030204" pitchFamily="34" charset="0"/>
                </a:rPr>
                <a:t> </a:t>
              </a:r>
              <a:r>
                <a:rPr lang="en-US" sz="650">
                  <a:effectLst/>
                  <a:latin typeface="Calibri" panose="020F0502020204030204" pitchFamily="34" charset="0"/>
                  <a:ea typeface="Calibri" panose="020F0502020204030204" pitchFamily="34" charset="0"/>
                </a:rPr>
                <a:t>35%</a:t>
              </a:r>
              <a:r>
                <a:rPr lang="en-US" sz="650" spc="30">
                  <a:effectLst/>
                  <a:latin typeface="Calibri" panose="020F0502020204030204" pitchFamily="34" charset="0"/>
                  <a:ea typeface="Calibri" panose="020F0502020204030204" pitchFamily="34" charset="0"/>
                </a:rPr>
                <a:t> </a:t>
              </a:r>
              <a:r>
                <a:rPr lang="en-US" sz="650">
                  <a:effectLst/>
                  <a:latin typeface="Calibri" panose="020F0502020204030204" pitchFamily="34" charset="0"/>
                  <a:ea typeface="Calibri" panose="020F0502020204030204" pitchFamily="34" charset="0"/>
                </a:rPr>
                <a:t>reduction</a:t>
              </a:r>
              <a:r>
                <a:rPr lang="en-US" sz="650" spc="35">
                  <a:effectLst/>
                  <a:latin typeface="Calibri" panose="020F0502020204030204" pitchFamily="34" charset="0"/>
                  <a:ea typeface="Calibri" panose="020F0502020204030204" pitchFamily="34" charset="0"/>
                </a:rPr>
                <a:t> </a:t>
              </a:r>
              <a:r>
                <a:rPr lang="en-US" sz="650">
                  <a:effectLst/>
                  <a:latin typeface="Calibri" panose="020F0502020204030204" pitchFamily="34" charset="0"/>
                  <a:ea typeface="Calibri" panose="020F0502020204030204" pitchFamily="34" charset="0"/>
                </a:rPr>
                <a:t>in</a:t>
              </a:r>
              <a:r>
                <a:rPr lang="en-US" sz="650" spc="35">
                  <a:effectLst/>
                  <a:latin typeface="Calibri" panose="020F0502020204030204" pitchFamily="34" charset="0"/>
                  <a:ea typeface="Calibri" panose="020F0502020204030204" pitchFamily="34" charset="0"/>
                </a:rPr>
                <a:t> </a:t>
              </a:r>
              <a:r>
                <a:rPr lang="en-US" sz="650">
                  <a:effectLst/>
                  <a:latin typeface="Calibri" panose="020F0502020204030204" pitchFamily="34" charset="0"/>
                  <a:ea typeface="Calibri" panose="020F0502020204030204" pitchFamily="34" charset="0"/>
                </a:rPr>
                <a:t>spleen</a:t>
              </a:r>
              <a:r>
                <a:rPr lang="en-US" sz="650" spc="35">
                  <a:effectLst/>
                  <a:latin typeface="Calibri" panose="020F0502020204030204" pitchFamily="34" charset="0"/>
                  <a:ea typeface="Calibri" panose="020F0502020204030204" pitchFamily="34" charset="0"/>
                </a:rPr>
                <a:t> </a:t>
              </a:r>
              <a:r>
                <a:rPr lang="en-US" sz="650" spc="-10">
                  <a:effectLst/>
                  <a:latin typeface="Calibri" panose="020F0502020204030204" pitchFamily="34" charset="0"/>
                  <a:ea typeface="Calibri" panose="020F0502020204030204" pitchFamily="34" charset="0"/>
                </a:rPr>
                <a:t>volume</a:t>
              </a:r>
              <a:endParaRPr lang="en-US" sz="1100">
                <a:effectLst/>
                <a:latin typeface="Calibri" panose="020F0502020204030204" pitchFamily="34" charset="0"/>
                <a:ea typeface="Calibri" panose="020F0502020204030204" pitchFamily="34" charset="0"/>
              </a:endParaRPr>
            </a:p>
          </p:txBody>
        </p:sp>
      </p:grpSp>
      <p:sp>
        <p:nvSpPr>
          <p:cNvPr id="61" name="TextBox 60">
            <a:extLst>
              <a:ext uri="{FF2B5EF4-FFF2-40B4-BE49-F238E27FC236}">
                <a16:creationId xmlns:a16="http://schemas.microsoft.com/office/drawing/2014/main" id="{2747F3B7-A5B1-A142-8370-EA9FAE918F8E}"/>
              </a:ext>
            </a:extLst>
          </p:cNvPr>
          <p:cNvSpPr txBox="1"/>
          <p:nvPr/>
        </p:nvSpPr>
        <p:spPr>
          <a:xfrm>
            <a:off x="6816437" y="4053840"/>
            <a:ext cx="1837112" cy="215444"/>
          </a:xfrm>
          <a:prstGeom prst="rect">
            <a:avLst/>
          </a:prstGeom>
          <a:noFill/>
        </p:spPr>
        <p:txBody>
          <a:bodyPr wrap="square" rtlCol="0">
            <a:spAutoFit/>
          </a:bodyPr>
          <a:lstStyle/>
          <a:p>
            <a:r>
              <a:rPr lang="en-US" sz="800" dirty="0"/>
              <a:t>Harrison et al, Lancet 2018</a:t>
            </a:r>
          </a:p>
        </p:txBody>
      </p:sp>
    </p:spTree>
    <p:extLst>
      <p:ext uri="{BB962C8B-B14F-4D97-AF65-F5344CB8AC3E}">
        <p14:creationId xmlns:p14="http://schemas.microsoft.com/office/powerpoint/2010/main" val="3335502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002E51"/>
                </a:solidFill>
              </a:rPr>
              <a:t>SIMPLIFY-2: AEs </a:t>
            </a:r>
          </a:p>
        </p:txBody>
      </p:sp>
      <p:pic>
        <p:nvPicPr>
          <p:cNvPr id="39" name="Picture 38" descr="A screenshot of a screen shot of a table&#10;&#10;Description automatically generated">
            <a:extLst>
              <a:ext uri="{FF2B5EF4-FFF2-40B4-BE49-F238E27FC236}">
                <a16:creationId xmlns:a16="http://schemas.microsoft.com/office/drawing/2014/main" id="{CA3A22CA-90FC-171C-514D-8583F342F929}"/>
              </a:ext>
            </a:extLst>
          </p:cNvPr>
          <p:cNvPicPr>
            <a:picLocks noChangeAspect="1"/>
          </p:cNvPicPr>
          <p:nvPr/>
        </p:nvPicPr>
        <p:blipFill>
          <a:blip r:embed="rId3"/>
          <a:stretch>
            <a:fillRect/>
          </a:stretch>
        </p:blipFill>
        <p:spPr>
          <a:xfrm>
            <a:off x="2636501" y="889463"/>
            <a:ext cx="3870998" cy="3535714"/>
          </a:xfrm>
          <a:prstGeom prst="rect">
            <a:avLst/>
          </a:prstGeom>
        </p:spPr>
      </p:pic>
      <p:sp>
        <p:nvSpPr>
          <p:cNvPr id="2" name="TextBox 1">
            <a:extLst>
              <a:ext uri="{FF2B5EF4-FFF2-40B4-BE49-F238E27FC236}">
                <a16:creationId xmlns:a16="http://schemas.microsoft.com/office/drawing/2014/main" id="{F56E3875-04E3-D143-819F-715812B645A3}"/>
              </a:ext>
            </a:extLst>
          </p:cNvPr>
          <p:cNvSpPr txBox="1"/>
          <p:nvPr/>
        </p:nvSpPr>
        <p:spPr>
          <a:xfrm>
            <a:off x="3657600" y="682210"/>
            <a:ext cx="1130531" cy="215444"/>
          </a:xfrm>
          <a:prstGeom prst="rect">
            <a:avLst/>
          </a:prstGeom>
          <a:noFill/>
        </p:spPr>
        <p:txBody>
          <a:bodyPr wrap="square" rtlCol="0">
            <a:spAutoFit/>
          </a:bodyPr>
          <a:lstStyle/>
          <a:p>
            <a:r>
              <a:rPr lang="en-US" sz="800" dirty="0" err="1"/>
              <a:t>Momelotinib</a:t>
            </a:r>
            <a:endParaRPr lang="en-US" sz="800" dirty="0"/>
          </a:p>
        </p:txBody>
      </p:sp>
      <p:sp>
        <p:nvSpPr>
          <p:cNvPr id="3" name="TextBox 2">
            <a:extLst>
              <a:ext uri="{FF2B5EF4-FFF2-40B4-BE49-F238E27FC236}">
                <a16:creationId xmlns:a16="http://schemas.microsoft.com/office/drawing/2014/main" id="{8A22A00A-B897-B541-9363-7B9B8641BBD2}"/>
              </a:ext>
            </a:extLst>
          </p:cNvPr>
          <p:cNvSpPr txBox="1"/>
          <p:nvPr/>
        </p:nvSpPr>
        <p:spPr>
          <a:xfrm>
            <a:off x="5124113" y="674019"/>
            <a:ext cx="1047404" cy="215444"/>
          </a:xfrm>
          <a:prstGeom prst="rect">
            <a:avLst/>
          </a:prstGeom>
          <a:noFill/>
        </p:spPr>
        <p:txBody>
          <a:bodyPr wrap="square" rtlCol="0">
            <a:spAutoFit/>
          </a:bodyPr>
          <a:lstStyle/>
          <a:p>
            <a:r>
              <a:rPr lang="en-US" sz="800" dirty="0" err="1"/>
              <a:t>Ruxolitinib</a:t>
            </a:r>
            <a:r>
              <a:rPr lang="en-US" sz="800" dirty="0"/>
              <a:t> </a:t>
            </a:r>
          </a:p>
        </p:txBody>
      </p:sp>
      <p:sp>
        <p:nvSpPr>
          <p:cNvPr id="6" name="TextBox 5">
            <a:extLst>
              <a:ext uri="{FF2B5EF4-FFF2-40B4-BE49-F238E27FC236}">
                <a16:creationId xmlns:a16="http://schemas.microsoft.com/office/drawing/2014/main" id="{72E8FC54-5F27-5F4B-BD95-A5166C240FEB}"/>
              </a:ext>
            </a:extLst>
          </p:cNvPr>
          <p:cNvSpPr txBox="1"/>
          <p:nvPr/>
        </p:nvSpPr>
        <p:spPr>
          <a:xfrm>
            <a:off x="6816437" y="4053840"/>
            <a:ext cx="1837112" cy="215444"/>
          </a:xfrm>
          <a:prstGeom prst="rect">
            <a:avLst/>
          </a:prstGeom>
          <a:noFill/>
        </p:spPr>
        <p:txBody>
          <a:bodyPr wrap="square" rtlCol="0">
            <a:spAutoFit/>
          </a:bodyPr>
          <a:lstStyle/>
          <a:p>
            <a:r>
              <a:rPr lang="en-US" sz="800" dirty="0"/>
              <a:t>Harrison et al, Lancet 2018</a:t>
            </a:r>
          </a:p>
        </p:txBody>
      </p:sp>
    </p:spTree>
    <p:extLst>
      <p:ext uri="{BB962C8B-B14F-4D97-AF65-F5344CB8AC3E}">
        <p14:creationId xmlns:p14="http://schemas.microsoft.com/office/powerpoint/2010/main" val="3577733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5799" y="1117600"/>
            <a:ext cx="7865347" cy="2936240"/>
          </a:xfrm>
        </p:spPr>
        <p:txBody>
          <a:bodyPr/>
          <a:lstStyle/>
          <a:p>
            <a:r>
              <a:rPr lang="en-US" sz="1800" dirty="0">
                <a:solidFill>
                  <a:srgbClr val="002E51"/>
                </a:solidFill>
              </a:rPr>
              <a:t>P3, randomized, double-blinded, multicenter study of patients with MF and symptomatic anemia (Hgb&lt;10g/dL)</a:t>
            </a:r>
          </a:p>
          <a:p>
            <a:r>
              <a:rPr lang="en-US" sz="1800" dirty="0">
                <a:solidFill>
                  <a:srgbClr val="002E51"/>
                </a:solidFill>
              </a:rPr>
              <a:t>2:1 randomization to receive </a:t>
            </a:r>
            <a:r>
              <a:rPr lang="en-US" sz="1800" dirty="0" err="1">
                <a:solidFill>
                  <a:srgbClr val="002E51"/>
                </a:solidFill>
              </a:rPr>
              <a:t>momelotinib</a:t>
            </a:r>
            <a:r>
              <a:rPr lang="en-US" sz="1800" dirty="0">
                <a:solidFill>
                  <a:srgbClr val="002E51"/>
                </a:solidFill>
              </a:rPr>
              <a:t> 200mg daily (+placebo) vs danazol 300mg BID (+placebo)</a:t>
            </a:r>
          </a:p>
          <a:p>
            <a:r>
              <a:rPr lang="en-US" sz="1800" dirty="0">
                <a:solidFill>
                  <a:srgbClr val="002E51"/>
                </a:solidFill>
              </a:rPr>
              <a:t>Patients were stratified by TSS (&lt;22 vs ≥22), spleen size (&lt;12cm vs ≥12cm), and blood transfusion 8 weeks prior to randomization (0 vs 1-4u vs ≥5u)</a:t>
            </a:r>
          </a:p>
          <a:p>
            <a:r>
              <a:rPr lang="en-US" sz="1800" dirty="0">
                <a:solidFill>
                  <a:srgbClr val="002E51"/>
                </a:solidFill>
              </a:rPr>
              <a:t>Primary endpoint: SVR35 at week 24</a:t>
            </a:r>
          </a:p>
          <a:p>
            <a:r>
              <a:rPr lang="en-US" sz="1800" dirty="0">
                <a:solidFill>
                  <a:srgbClr val="002E51"/>
                </a:solidFill>
              </a:rPr>
              <a:t>Secondary endpoints: TSS50 week 24, RBC transfusion, RBC transfusion independence at week 24</a:t>
            </a:r>
          </a:p>
        </p:txBody>
      </p:sp>
      <p:sp>
        <p:nvSpPr>
          <p:cNvPr id="4" name="Title 3"/>
          <p:cNvSpPr>
            <a:spLocks noGrp="1"/>
          </p:cNvSpPr>
          <p:nvPr>
            <p:ph type="title"/>
          </p:nvPr>
        </p:nvSpPr>
        <p:spPr/>
        <p:txBody>
          <a:bodyPr/>
          <a:lstStyle/>
          <a:p>
            <a:r>
              <a:rPr lang="en-US" b="1" dirty="0">
                <a:solidFill>
                  <a:srgbClr val="002E51"/>
                </a:solidFill>
              </a:rPr>
              <a:t>MOMENTUM</a:t>
            </a:r>
          </a:p>
        </p:txBody>
      </p:sp>
      <p:sp>
        <p:nvSpPr>
          <p:cNvPr id="5" name="TextBox 4">
            <a:extLst>
              <a:ext uri="{FF2B5EF4-FFF2-40B4-BE49-F238E27FC236}">
                <a16:creationId xmlns:a16="http://schemas.microsoft.com/office/drawing/2014/main" id="{E4FE8A0B-4D2D-A44B-858A-69498E76668F}"/>
              </a:ext>
            </a:extLst>
          </p:cNvPr>
          <p:cNvSpPr txBox="1"/>
          <p:nvPr/>
        </p:nvSpPr>
        <p:spPr>
          <a:xfrm>
            <a:off x="6816437" y="4053840"/>
            <a:ext cx="1837112" cy="215444"/>
          </a:xfrm>
          <a:prstGeom prst="rect">
            <a:avLst/>
          </a:prstGeom>
          <a:noFill/>
        </p:spPr>
        <p:txBody>
          <a:bodyPr wrap="square" rtlCol="0">
            <a:spAutoFit/>
          </a:bodyPr>
          <a:lstStyle/>
          <a:p>
            <a:r>
              <a:rPr lang="en-US" sz="800" dirty="0" err="1"/>
              <a:t>Vervostek</a:t>
            </a:r>
            <a:r>
              <a:rPr lang="en-US" sz="800" dirty="0"/>
              <a:t> et al, Lancet 2023</a:t>
            </a:r>
          </a:p>
        </p:txBody>
      </p:sp>
    </p:spTree>
    <p:extLst>
      <p:ext uri="{BB962C8B-B14F-4D97-AF65-F5344CB8AC3E}">
        <p14:creationId xmlns:p14="http://schemas.microsoft.com/office/powerpoint/2010/main" val="1037678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5800" y="1117600"/>
            <a:ext cx="7202156" cy="2936240"/>
          </a:xfrm>
        </p:spPr>
        <p:txBody>
          <a:bodyPr/>
          <a:lstStyle/>
          <a:p>
            <a:r>
              <a:rPr lang="en-US" sz="2400" dirty="0">
                <a:solidFill>
                  <a:srgbClr val="002E51"/>
                </a:solidFill>
              </a:rPr>
              <a:t>195 patients were enrolled and received </a:t>
            </a:r>
            <a:r>
              <a:rPr lang="en-US" sz="2400" dirty="0" err="1">
                <a:solidFill>
                  <a:srgbClr val="002E51"/>
                </a:solidFill>
              </a:rPr>
              <a:t>tx</a:t>
            </a:r>
            <a:endParaRPr lang="en-US" sz="2400" dirty="0">
              <a:solidFill>
                <a:srgbClr val="002E51"/>
              </a:solidFill>
            </a:endParaRPr>
          </a:p>
          <a:p>
            <a:pPr marL="0" indent="0">
              <a:buNone/>
            </a:pPr>
            <a:r>
              <a:rPr lang="en-US" sz="2400" dirty="0">
                <a:solidFill>
                  <a:srgbClr val="002E51"/>
                </a:solidFill>
              </a:rPr>
              <a:t>	- MOM: 130 pts, Danazol: 65 pts </a:t>
            </a:r>
          </a:p>
          <a:p>
            <a:pPr marL="0" indent="0">
              <a:buNone/>
            </a:pPr>
            <a:r>
              <a:rPr lang="en-US" sz="2400" dirty="0">
                <a:solidFill>
                  <a:srgbClr val="002E51"/>
                </a:solidFill>
              </a:rPr>
              <a:t>	- 72% MOM vs 58% danazol pts completed 	</a:t>
            </a:r>
            <a:r>
              <a:rPr lang="en-US" sz="2400" dirty="0" err="1">
                <a:solidFill>
                  <a:srgbClr val="002E51"/>
                </a:solidFill>
              </a:rPr>
              <a:t>tx</a:t>
            </a:r>
            <a:r>
              <a:rPr lang="en-US" sz="2400" dirty="0">
                <a:solidFill>
                  <a:srgbClr val="002E51"/>
                </a:solidFill>
              </a:rPr>
              <a:t> period </a:t>
            </a:r>
          </a:p>
          <a:p>
            <a:r>
              <a:rPr lang="en-US" sz="2400" dirty="0">
                <a:solidFill>
                  <a:srgbClr val="002E51"/>
                </a:solidFill>
              </a:rPr>
              <a:t>All pts on study received prior </a:t>
            </a:r>
            <a:r>
              <a:rPr lang="en-US" sz="2400" dirty="0" err="1">
                <a:solidFill>
                  <a:srgbClr val="002E51"/>
                </a:solidFill>
              </a:rPr>
              <a:t>rux</a:t>
            </a:r>
            <a:r>
              <a:rPr lang="en-US" sz="2400" dirty="0">
                <a:solidFill>
                  <a:srgbClr val="002E51"/>
                </a:solidFill>
              </a:rPr>
              <a:t>; mean duration of </a:t>
            </a:r>
            <a:r>
              <a:rPr lang="en-US" sz="2400" dirty="0" err="1">
                <a:solidFill>
                  <a:srgbClr val="002E51"/>
                </a:solidFill>
              </a:rPr>
              <a:t>JAKi</a:t>
            </a:r>
            <a:r>
              <a:rPr lang="en-US" sz="2400" dirty="0">
                <a:solidFill>
                  <a:srgbClr val="002E51"/>
                </a:solidFill>
              </a:rPr>
              <a:t> was 2.6 </a:t>
            </a:r>
            <a:r>
              <a:rPr lang="en-US" sz="2400" dirty="0" err="1">
                <a:solidFill>
                  <a:srgbClr val="002E51"/>
                </a:solidFill>
              </a:rPr>
              <a:t>yrs</a:t>
            </a:r>
            <a:endParaRPr lang="en-US" sz="2400" dirty="0">
              <a:solidFill>
                <a:srgbClr val="002E51"/>
              </a:solidFill>
            </a:endParaRPr>
          </a:p>
        </p:txBody>
      </p:sp>
      <p:sp>
        <p:nvSpPr>
          <p:cNvPr id="4" name="Title 3"/>
          <p:cNvSpPr>
            <a:spLocks noGrp="1"/>
          </p:cNvSpPr>
          <p:nvPr>
            <p:ph type="title"/>
          </p:nvPr>
        </p:nvSpPr>
        <p:spPr/>
        <p:txBody>
          <a:bodyPr/>
          <a:lstStyle/>
          <a:p>
            <a:r>
              <a:rPr lang="en-US" b="1" dirty="0">
                <a:solidFill>
                  <a:srgbClr val="002E51"/>
                </a:solidFill>
              </a:rPr>
              <a:t>MOMENTUM</a:t>
            </a:r>
          </a:p>
        </p:txBody>
      </p:sp>
      <p:sp>
        <p:nvSpPr>
          <p:cNvPr id="5" name="TextBox 4">
            <a:extLst>
              <a:ext uri="{FF2B5EF4-FFF2-40B4-BE49-F238E27FC236}">
                <a16:creationId xmlns:a16="http://schemas.microsoft.com/office/drawing/2014/main" id="{804B4B26-564D-7646-A1D5-E2C409C4F8AA}"/>
              </a:ext>
            </a:extLst>
          </p:cNvPr>
          <p:cNvSpPr txBox="1"/>
          <p:nvPr/>
        </p:nvSpPr>
        <p:spPr>
          <a:xfrm>
            <a:off x="6816437" y="4053840"/>
            <a:ext cx="1837112" cy="215444"/>
          </a:xfrm>
          <a:prstGeom prst="rect">
            <a:avLst/>
          </a:prstGeom>
          <a:noFill/>
        </p:spPr>
        <p:txBody>
          <a:bodyPr wrap="square" rtlCol="0">
            <a:spAutoFit/>
          </a:bodyPr>
          <a:lstStyle/>
          <a:p>
            <a:r>
              <a:rPr lang="en-US" sz="800" dirty="0" err="1"/>
              <a:t>Vervostek</a:t>
            </a:r>
            <a:r>
              <a:rPr lang="en-US" sz="800" dirty="0"/>
              <a:t> et al, Lancet 2023</a:t>
            </a:r>
          </a:p>
        </p:txBody>
      </p:sp>
    </p:spTree>
    <p:extLst>
      <p:ext uri="{BB962C8B-B14F-4D97-AF65-F5344CB8AC3E}">
        <p14:creationId xmlns:p14="http://schemas.microsoft.com/office/powerpoint/2010/main" val="14998923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C3AF02-2E47-18F5-A8E8-C676523B202C}"/>
              </a:ext>
            </a:extLst>
          </p:cNvPr>
          <p:cNvSpPr>
            <a:spLocks noGrp="1"/>
          </p:cNvSpPr>
          <p:nvPr>
            <p:ph type="title"/>
          </p:nvPr>
        </p:nvSpPr>
        <p:spPr>
          <a:xfrm>
            <a:off x="0" y="4835"/>
            <a:ext cx="9144000" cy="695496"/>
          </a:xfrm>
        </p:spPr>
        <p:txBody>
          <a:bodyPr/>
          <a:lstStyle/>
          <a:p>
            <a:r>
              <a:rPr lang="en-US" b="1" dirty="0"/>
              <a:t>MOMENTUM</a:t>
            </a:r>
            <a:r>
              <a:rPr lang="en-US" dirty="0"/>
              <a:t>: TSS50 </a:t>
            </a:r>
          </a:p>
        </p:txBody>
      </p:sp>
      <p:pic>
        <p:nvPicPr>
          <p:cNvPr id="112" name="Picture 111" descr="A graph of a number of people&#10;&#10;Description automatically generated with medium confidence">
            <a:extLst>
              <a:ext uri="{FF2B5EF4-FFF2-40B4-BE49-F238E27FC236}">
                <a16:creationId xmlns:a16="http://schemas.microsoft.com/office/drawing/2014/main" id="{37D16552-9310-DBBC-9C03-05C62CAEAEEB}"/>
              </a:ext>
            </a:extLst>
          </p:cNvPr>
          <p:cNvPicPr>
            <a:picLocks noChangeAspect="1"/>
          </p:cNvPicPr>
          <p:nvPr/>
        </p:nvPicPr>
        <p:blipFill rotWithShape="1">
          <a:blip r:embed="rId2"/>
          <a:srcRect r="22967"/>
          <a:stretch/>
        </p:blipFill>
        <p:spPr>
          <a:xfrm>
            <a:off x="1033249" y="592609"/>
            <a:ext cx="6747463" cy="3912937"/>
          </a:xfrm>
          <a:prstGeom prst="rect">
            <a:avLst/>
          </a:prstGeom>
        </p:spPr>
      </p:pic>
      <p:sp>
        <p:nvSpPr>
          <p:cNvPr id="5" name="TextBox 4">
            <a:extLst>
              <a:ext uri="{FF2B5EF4-FFF2-40B4-BE49-F238E27FC236}">
                <a16:creationId xmlns:a16="http://schemas.microsoft.com/office/drawing/2014/main" id="{6F20F242-E3D9-7441-9FD1-6C524D316AC4}"/>
              </a:ext>
            </a:extLst>
          </p:cNvPr>
          <p:cNvSpPr txBox="1"/>
          <p:nvPr/>
        </p:nvSpPr>
        <p:spPr>
          <a:xfrm>
            <a:off x="5943600" y="4505546"/>
            <a:ext cx="1837112" cy="215444"/>
          </a:xfrm>
          <a:prstGeom prst="rect">
            <a:avLst/>
          </a:prstGeom>
          <a:noFill/>
        </p:spPr>
        <p:txBody>
          <a:bodyPr wrap="square" rtlCol="0">
            <a:spAutoFit/>
          </a:bodyPr>
          <a:lstStyle/>
          <a:p>
            <a:r>
              <a:rPr lang="en-US" sz="800" dirty="0" err="1"/>
              <a:t>Vervostek</a:t>
            </a:r>
            <a:r>
              <a:rPr lang="en-US" sz="800" dirty="0"/>
              <a:t> et al, Lancet 2023</a:t>
            </a:r>
          </a:p>
        </p:txBody>
      </p:sp>
    </p:spTree>
    <p:extLst>
      <p:ext uri="{BB962C8B-B14F-4D97-AF65-F5344CB8AC3E}">
        <p14:creationId xmlns:p14="http://schemas.microsoft.com/office/powerpoint/2010/main" val="21872201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solidFill>
                  <a:srgbClr val="002E51"/>
                </a:solidFill>
              </a:rPr>
              <a:t>MOMENTUM: SVR</a:t>
            </a:r>
          </a:p>
        </p:txBody>
      </p:sp>
      <p:pic>
        <p:nvPicPr>
          <p:cNvPr id="6" name="Picture 5" descr="A graph showing the number of numbers&#10;&#10;Description automatically generated with medium confidence">
            <a:extLst>
              <a:ext uri="{FF2B5EF4-FFF2-40B4-BE49-F238E27FC236}">
                <a16:creationId xmlns:a16="http://schemas.microsoft.com/office/drawing/2014/main" id="{347A2DD3-EDC5-AC39-127D-521EBDF49D41}"/>
              </a:ext>
            </a:extLst>
          </p:cNvPr>
          <p:cNvPicPr>
            <a:picLocks noChangeAspect="1"/>
          </p:cNvPicPr>
          <p:nvPr/>
        </p:nvPicPr>
        <p:blipFill>
          <a:blip r:embed="rId2"/>
          <a:stretch>
            <a:fillRect/>
          </a:stretch>
        </p:blipFill>
        <p:spPr>
          <a:xfrm>
            <a:off x="0" y="655416"/>
            <a:ext cx="9144000" cy="3837430"/>
          </a:xfrm>
          <a:prstGeom prst="rect">
            <a:avLst/>
          </a:prstGeom>
        </p:spPr>
      </p:pic>
      <p:sp>
        <p:nvSpPr>
          <p:cNvPr id="5" name="TextBox 4">
            <a:extLst>
              <a:ext uri="{FF2B5EF4-FFF2-40B4-BE49-F238E27FC236}">
                <a16:creationId xmlns:a16="http://schemas.microsoft.com/office/drawing/2014/main" id="{9326F838-21C6-2E4B-8F62-A6AB086BC372}"/>
              </a:ext>
            </a:extLst>
          </p:cNvPr>
          <p:cNvSpPr txBox="1"/>
          <p:nvPr/>
        </p:nvSpPr>
        <p:spPr>
          <a:xfrm>
            <a:off x="7040881" y="3962400"/>
            <a:ext cx="1837112" cy="215444"/>
          </a:xfrm>
          <a:prstGeom prst="rect">
            <a:avLst/>
          </a:prstGeom>
          <a:noFill/>
        </p:spPr>
        <p:txBody>
          <a:bodyPr wrap="square" rtlCol="0">
            <a:spAutoFit/>
          </a:bodyPr>
          <a:lstStyle/>
          <a:p>
            <a:r>
              <a:rPr lang="en-US" sz="800" dirty="0" err="1"/>
              <a:t>Vervostek</a:t>
            </a:r>
            <a:r>
              <a:rPr lang="en-US" sz="800" dirty="0"/>
              <a:t> et al, Lancet 2023</a:t>
            </a:r>
          </a:p>
        </p:txBody>
      </p:sp>
    </p:spTree>
    <p:extLst>
      <p:ext uri="{BB962C8B-B14F-4D97-AF65-F5344CB8AC3E}">
        <p14:creationId xmlns:p14="http://schemas.microsoft.com/office/powerpoint/2010/main" val="262348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20130" y="1106011"/>
            <a:ext cx="4151870" cy="2936240"/>
          </a:xfrm>
        </p:spPr>
        <p:txBody>
          <a:bodyPr/>
          <a:lstStyle/>
          <a:p>
            <a:r>
              <a:rPr lang="en-US" sz="1800" dirty="0">
                <a:solidFill>
                  <a:srgbClr val="002E51"/>
                </a:solidFill>
              </a:rPr>
              <a:t>TI at week 24 was achieved by 30% on </a:t>
            </a:r>
            <a:r>
              <a:rPr lang="en-US" sz="1800" dirty="0" err="1">
                <a:solidFill>
                  <a:srgbClr val="002E51"/>
                </a:solidFill>
              </a:rPr>
              <a:t>momelotinib</a:t>
            </a:r>
            <a:r>
              <a:rPr lang="en-US" sz="1800" dirty="0">
                <a:solidFill>
                  <a:srgbClr val="002E51"/>
                </a:solidFill>
              </a:rPr>
              <a:t> vs 20% on danazol (p=0.12)</a:t>
            </a:r>
          </a:p>
          <a:p>
            <a:r>
              <a:rPr lang="en-US" sz="1800" dirty="0">
                <a:solidFill>
                  <a:srgbClr val="002E51"/>
                </a:solidFill>
              </a:rPr>
              <a:t>For pts with baseline Hgb≥8: TI 39% vs 19%</a:t>
            </a:r>
          </a:p>
          <a:p>
            <a:r>
              <a:rPr lang="en-US" sz="1800" dirty="0">
                <a:solidFill>
                  <a:srgbClr val="002E51"/>
                </a:solidFill>
              </a:rPr>
              <a:t>For pts with baseline Hgb&lt;8: TI 27% vs 13%</a:t>
            </a:r>
          </a:p>
          <a:p>
            <a:r>
              <a:rPr lang="en-US" sz="1800" dirty="0">
                <a:solidFill>
                  <a:srgbClr val="002E51"/>
                </a:solidFill>
              </a:rPr>
              <a:t>For those not achieving TI at week 24, pts receiving MOM required less </a:t>
            </a:r>
            <a:r>
              <a:rPr lang="en-US" sz="1800" dirty="0" err="1">
                <a:solidFill>
                  <a:srgbClr val="002E51"/>
                </a:solidFill>
              </a:rPr>
              <a:t>pRBC</a:t>
            </a:r>
            <a:r>
              <a:rPr lang="en-US" sz="1800" dirty="0">
                <a:solidFill>
                  <a:srgbClr val="002E51"/>
                </a:solidFill>
              </a:rPr>
              <a:t> transfusions during treatment </a:t>
            </a:r>
          </a:p>
        </p:txBody>
      </p:sp>
      <p:sp>
        <p:nvSpPr>
          <p:cNvPr id="4" name="Title 3"/>
          <p:cNvSpPr>
            <a:spLocks noGrp="1"/>
          </p:cNvSpPr>
          <p:nvPr>
            <p:ph type="title"/>
          </p:nvPr>
        </p:nvSpPr>
        <p:spPr/>
        <p:txBody>
          <a:bodyPr/>
          <a:lstStyle/>
          <a:p>
            <a:r>
              <a:rPr lang="en-US" b="1" dirty="0">
                <a:solidFill>
                  <a:srgbClr val="002E51"/>
                </a:solidFill>
              </a:rPr>
              <a:t>MOMENTUM: RBC TI</a:t>
            </a:r>
          </a:p>
        </p:txBody>
      </p:sp>
      <p:pic>
        <p:nvPicPr>
          <p:cNvPr id="6" name="Picture 5" descr="A graph of a number of people&#10;&#10;Description automatically generated with medium confidence">
            <a:extLst>
              <a:ext uri="{FF2B5EF4-FFF2-40B4-BE49-F238E27FC236}">
                <a16:creationId xmlns:a16="http://schemas.microsoft.com/office/drawing/2014/main" id="{5CCE811A-894D-4F40-431E-8DC01D741F93}"/>
              </a:ext>
            </a:extLst>
          </p:cNvPr>
          <p:cNvPicPr>
            <a:picLocks noChangeAspect="1"/>
          </p:cNvPicPr>
          <p:nvPr/>
        </p:nvPicPr>
        <p:blipFill>
          <a:blip r:embed="rId3"/>
          <a:stretch>
            <a:fillRect/>
          </a:stretch>
        </p:blipFill>
        <p:spPr>
          <a:xfrm>
            <a:off x="5119634" y="790363"/>
            <a:ext cx="2146139" cy="3955027"/>
          </a:xfrm>
          <a:prstGeom prst="rect">
            <a:avLst/>
          </a:prstGeom>
        </p:spPr>
      </p:pic>
      <p:sp>
        <p:nvSpPr>
          <p:cNvPr id="5" name="TextBox 4">
            <a:extLst>
              <a:ext uri="{FF2B5EF4-FFF2-40B4-BE49-F238E27FC236}">
                <a16:creationId xmlns:a16="http://schemas.microsoft.com/office/drawing/2014/main" id="{46D1B6DB-17BD-AD4E-91AF-FA50F0E5CD20}"/>
              </a:ext>
            </a:extLst>
          </p:cNvPr>
          <p:cNvSpPr txBox="1"/>
          <p:nvPr/>
        </p:nvSpPr>
        <p:spPr>
          <a:xfrm>
            <a:off x="6894851" y="641320"/>
            <a:ext cx="1837112" cy="215444"/>
          </a:xfrm>
          <a:prstGeom prst="rect">
            <a:avLst/>
          </a:prstGeom>
          <a:noFill/>
        </p:spPr>
        <p:txBody>
          <a:bodyPr wrap="square" rtlCol="0">
            <a:spAutoFit/>
          </a:bodyPr>
          <a:lstStyle/>
          <a:p>
            <a:r>
              <a:rPr lang="en-US" sz="800" dirty="0" err="1"/>
              <a:t>Vervostek</a:t>
            </a:r>
            <a:r>
              <a:rPr lang="en-US" sz="800" dirty="0"/>
              <a:t> et al, Lancet 2023</a:t>
            </a:r>
          </a:p>
        </p:txBody>
      </p:sp>
    </p:spTree>
    <p:extLst>
      <p:ext uri="{BB962C8B-B14F-4D97-AF65-F5344CB8AC3E}">
        <p14:creationId xmlns:p14="http://schemas.microsoft.com/office/powerpoint/2010/main" val="631305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5800" y="865523"/>
            <a:ext cx="7420232" cy="2936240"/>
          </a:xfrm>
        </p:spPr>
        <p:txBody>
          <a:bodyPr/>
          <a:lstStyle/>
          <a:p>
            <a:r>
              <a:rPr lang="en-US" dirty="0">
                <a:solidFill>
                  <a:srgbClr val="002E51"/>
                </a:solidFill>
              </a:rPr>
              <a:t>In September 2023, the FDA approved </a:t>
            </a:r>
            <a:r>
              <a:rPr lang="en-US" dirty="0" err="1">
                <a:solidFill>
                  <a:srgbClr val="002E51"/>
                </a:solidFill>
              </a:rPr>
              <a:t>momelotinib</a:t>
            </a:r>
            <a:r>
              <a:rPr lang="en-US" dirty="0">
                <a:solidFill>
                  <a:srgbClr val="002E51"/>
                </a:solidFill>
              </a:rPr>
              <a:t> for the treatment of intermediate- or high-risk MF, including primary or secondary MF, in adults with anemia. </a:t>
            </a:r>
          </a:p>
          <a:p>
            <a:r>
              <a:rPr lang="en-US" dirty="0">
                <a:solidFill>
                  <a:srgbClr val="002E51"/>
                </a:solidFill>
              </a:rPr>
              <a:t>Broad approval – can consider in treatment-naïve or refractory/intolerant populations </a:t>
            </a:r>
          </a:p>
        </p:txBody>
      </p:sp>
      <p:sp>
        <p:nvSpPr>
          <p:cNvPr id="4" name="Title 3"/>
          <p:cNvSpPr>
            <a:spLocks noGrp="1"/>
          </p:cNvSpPr>
          <p:nvPr>
            <p:ph type="title"/>
          </p:nvPr>
        </p:nvSpPr>
        <p:spPr/>
        <p:txBody>
          <a:bodyPr/>
          <a:lstStyle/>
          <a:p>
            <a:r>
              <a:rPr lang="en-US" b="1" dirty="0" err="1">
                <a:solidFill>
                  <a:srgbClr val="002E51"/>
                </a:solidFill>
              </a:rPr>
              <a:t>Momelotinib</a:t>
            </a:r>
            <a:endParaRPr lang="en-US" b="1" dirty="0">
              <a:solidFill>
                <a:srgbClr val="002E51"/>
              </a:solidFill>
            </a:endParaRPr>
          </a:p>
        </p:txBody>
      </p:sp>
    </p:spTree>
    <p:extLst>
      <p:ext uri="{BB962C8B-B14F-4D97-AF65-F5344CB8AC3E}">
        <p14:creationId xmlns:p14="http://schemas.microsoft.com/office/powerpoint/2010/main" val="12559687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5800" y="822961"/>
            <a:ext cx="7821592" cy="3230879"/>
          </a:xfrm>
        </p:spPr>
        <p:txBody>
          <a:bodyPr/>
          <a:lstStyle/>
          <a:p>
            <a:pPr marL="0" indent="0">
              <a:buNone/>
            </a:pPr>
            <a:r>
              <a:rPr lang="en-US" sz="1400" dirty="0">
                <a:solidFill>
                  <a:srgbClr val="002E51"/>
                </a:solidFill>
              </a:rPr>
              <a:t>CONSTELLATION: P3, randomized study of </a:t>
            </a:r>
            <a:r>
              <a:rPr lang="en-US" sz="1400" dirty="0" err="1">
                <a:solidFill>
                  <a:srgbClr val="002E51"/>
                </a:solidFill>
              </a:rPr>
              <a:t>pelabresib+rux</a:t>
            </a:r>
            <a:r>
              <a:rPr lang="en-US" sz="1400" dirty="0">
                <a:solidFill>
                  <a:srgbClr val="002E51"/>
                </a:solidFill>
              </a:rPr>
              <a:t> vs </a:t>
            </a:r>
            <a:r>
              <a:rPr lang="en-US" sz="1400" dirty="0" err="1">
                <a:solidFill>
                  <a:srgbClr val="002E51"/>
                </a:solidFill>
              </a:rPr>
              <a:t>placebo+rux</a:t>
            </a:r>
            <a:r>
              <a:rPr lang="en-US" sz="1400" dirty="0">
                <a:solidFill>
                  <a:srgbClr val="002E51"/>
                </a:solidFill>
              </a:rPr>
              <a:t> in treatment naïve </a:t>
            </a:r>
          </a:p>
          <a:p>
            <a:pPr marL="0" indent="0">
              <a:buNone/>
            </a:pPr>
            <a:r>
              <a:rPr lang="en-US" sz="1400" dirty="0">
                <a:solidFill>
                  <a:srgbClr val="002E51"/>
                </a:solidFill>
              </a:rPr>
              <a:t>	- DIPPS </a:t>
            </a:r>
            <a:r>
              <a:rPr lang="en-US" sz="1400" b="1" dirty="0">
                <a:solidFill>
                  <a:srgbClr val="002E51"/>
                </a:solidFill>
              </a:rPr>
              <a:t>Int1</a:t>
            </a:r>
            <a:r>
              <a:rPr lang="en-US" sz="1400" dirty="0">
                <a:solidFill>
                  <a:srgbClr val="002E51"/>
                </a:solidFill>
              </a:rPr>
              <a:t> or higher; splenomegaly, TSS&gt;10</a:t>
            </a:r>
          </a:p>
          <a:p>
            <a:pPr marL="0" indent="0">
              <a:buNone/>
            </a:pPr>
            <a:r>
              <a:rPr lang="en-US" sz="1400" dirty="0">
                <a:solidFill>
                  <a:srgbClr val="002E51"/>
                </a:solidFill>
              </a:rPr>
              <a:t>	- Primary: SVR35 w24 66% vs 35% (p=&lt;0.0001)</a:t>
            </a:r>
          </a:p>
          <a:p>
            <a:pPr marL="0" indent="0">
              <a:buNone/>
            </a:pPr>
            <a:r>
              <a:rPr lang="en-US" sz="1400" dirty="0">
                <a:solidFill>
                  <a:srgbClr val="002E51"/>
                </a:solidFill>
              </a:rPr>
              <a:t>	- Secondary: Absolute TSS change from baseline w24 -15.99 vs -	14.01(</a:t>
            </a:r>
            <a:r>
              <a:rPr lang="en-US" sz="1400" b="1" dirty="0">
                <a:solidFill>
                  <a:srgbClr val="002E51"/>
                </a:solidFill>
              </a:rPr>
              <a:t>p=0.0524</a:t>
            </a:r>
            <a:r>
              <a:rPr lang="en-US" sz="1400" dirty="0">
                <a:solidFill>
                  <a:srgbClr val="002E51"/>
                </a:solidFill>
              </a:rPr>
              <a:t>)</a:t>
            </a:r>
          </a:p>
          <a:p>
            <a:pPr marL="0" indent="0">
              <a:buNone/>
            </a:pPr>
            <a:r>
              <a:rPr lang="en-US" sz="1400" dirty="0">
                <a:solidFill>
                  <a:srgbClr val="002E51"/>
                </a:solidFill>
              </a:rPr>
              <a:t>	- Presented at ASH 2023 (</a:t>
            </a:r>
            <a:r>
              <a:rPr lang="en-US" sz="1400" dirty="0" err="1">
                <a:solidFill>
                  <a:srgbClr val="002E51"/>
                </a:solidFill>
              </a:rPr>
              <a:t>Rampal</a:t>
            </a:r>
            <a:r>
              <a:rPr lang="en-US" sz="1400" dirty="0">
                <a:solidFill>
                  <a:srgbClr val="002E51"/>
                </a:solidFill>
              </a:rPr>
              <a:t> et al.)</a:t>
            </a:r>
          </a:p>
          <a:p>
            <a:pPr marL="0" indent="0">
              <a:buNone/>
            </a:pPr>
            <a:r>
              <a:rPr lang="en-US" sz="1400" dirty="0">
                <a:solidFill>
                  <a:srgbClr val="002E51"/>
                </a:solidFill>
              </a:rPr>
              <a:t>TRANSORM-1: P3, randomized study of </a:t>
            </a:r>
            <a:r>
              <a:rPr lang="en-US" sz="1400" dirty="0" err="1">
                <a:solidFill>
                  <a:srgbClr val="002E51"/>
                </a:solidFill>
              </a:rPr>
              <a:t>navitoclax+rux</a:t>
            </a:r>
            <a:r>
              <a:rPr lang="en-US" sz="1400" dirty="0">
                <a:solidFill>
                  <a:srgbClr val="002E51"/>
                </a:solidFill>
              </a:rPr>
              <a:t> vs </a:t>
            </a:r>
            <a:r>
              <a:rPr lang="en-US" sz="1400" dirty="0" err="1">
                <a:solidFill>
                  <a:srgbClr val="002E51"/>
                </a:solidFill>
              </a:rPr>
              <a:t>placebo+rux</a:t>
            </a:r>
            <a:r>
              <a:rPr lang="en-US" sz="1400" dirty="0">
                <a:solidFill>
                  <a:srgbClr val="002E51"/>
                </a:solidFill>
              </a:rPr>
              <a:t> in treatment-</a:t>
            </a:r>
            <a:r>
              <a:rPr lang="en-US" sz="1400" dirty="0" err="1">
                <a:solidFill>
                  <a:srgbClr val="002E51"/>
                </a:solidFill>
              </a:rPr>
              <a:t>naiive</a:t>
            </a:r>
            <a:endParaRPr lang="en-US" sz="1400" dirty="0">
              <a:solidFill>
                <a:srgbClr val="002E51"/>
              </a:solidFill>
            </a:endParaRPr>
          </a:p>
          <a:p>
            <a:pPr marL="0" indent="0">
              <a:buNone/>
            </a:pPr>
            <a:r>
              <a:rPr lang="en-US" sz="1400" dirty="0">
                <a:solidFill>
                  <a:srgbClr val="002E51"/>
                </a:solidFill>
              </a:rPr>
              <a:t>	- DIPSS </a:t>
            </a:r>
            <a:r>
              <a:rPr lang="en-US" sz="1400" b="1" dirty="0">
                <a:solidFill>
                  <a:srgbClr val="002E51"/>
                </a:solidFill>
              </a:rPr>
              <a:t>Int2</a:t>
            </a:r>
            <a:r>
              <a:rPr lang="en-US" sz="1400" dirty="0">
                <a:solidFill>
                  <a:srgbClr val="002E51"/>
                </a:solidFill>
              </a:rPr>
              <a:t> or higher; splenomegaly; MF-related </a:t>
            </a:r>
            <a:r>
              <a:rPr lang="en-US" sz="1400" dirty="0" err="1">
                <a:solidFill>
                  <a:srgbClr val="002E51"/>
                </a:solidFill>
              </a:rPr>
              <a:t>sx</a:t>
            </a:r>
            <a:r>
              <a:rPr lang="en-US" sz="1400" dirty="0">
                <a:solidFill>
                  <a:srgbClr val="002E51"/>
                </a:solidFill>
              </a:rPr>
              <a:t> </a:t>
            </a:r>
          </a:p>
          <a:p>
            <a:pPr marL="0" indent="0">
              <a:buNone/>
            </a:pPr>
            <a:r>
              <a:rPr lang="en-US" sz="1400" dirty="0">
                <a:solidFill>
                  <a:srgbClr val="002E51"/>
                </a:solidFill>
              </a:rPr>
              <a:t>	- Primary: SVR35 w24 79% vs 40% (p&lt;0.0001)</a:t>
            </a:r>
          </a:p>
          <a:p>
            <a:pPr marL="0" indent="0">
              <a:buNone/>
            </a:pPr>
            <a:r>
              <a:rPr lang="en-US" sz="1400" dirty="0">
                <a:solidFill>
                  <a:srgbClr val="002E51"/>
                </a:solidFill>
              </a:rPr>
              <a:t>	- Secondary: Absolute TSS change from baseline w 24 -9.7 vs -11.1 (</a:t>
            </a:r>
            <a:r>
              <a:rPr lang="en-US" sz="1400" b="1" dirty="0">
                <a:solidFill>
                  <a:srgbClr val="002E51"/>
                </a:solidFill>
              </a:rPr>
              <a:t>p=0.2852</a:t>
            </a:r>
            <a:r>
              <a:rPr lang="en-US" sz="1400" dirty="0">
                <a:solidFill>
                  <a:srgbClr val="002E51"/>
                </a:solidFill>
              </a:rPr>
              <a:t>)</a:t>
            </a:r>
          </a:p>
          <a:p>
            <a:pPr marL="0" indent="0">
              <a:buNone/>
            </a:pPr>
            <a:r>
              <a:rPr lang="en-US" sz="1400" dirty="0">
                <a:solidFill>
                  <a:srgbClr val="002E51"/>
                </a:solidFill>
              </a:rPr>
              <a:t>	- Presented at ASH 2023 (Pemmaraju et al.)</a:t>
            </a:r>
          </a:p>
          <a:p>
            <a:pPr marL="0" indent="0">
              <a:buNone/>
            </a:pPr>
            <a:endParaRPr lang="en-US" sz="1600" dirty="0">
              <a:solidFill>
                <a:srgbClr val="002E51"/>
              </a:solidFill>
            </a:endParaRPr>
          </a:p>
          <a:p>
            <a:pPr marL="0" indent="0">
              <a:buNone/>
            </a:pPr>
            <a:endParaRPr lang="en-US" sz="1600" dirty="0">
              <a:solidFill>
                <a:srgbClr val="002E51"/>
              </a:solidFill>
            </a:endParaRPr>
          </a:p>
        </p:txBody>
      </p:sp>
      <p:sp>
        <p:nvSpPr>
          <p:cNvPr id="4" name="Title 3"/>
          <p:cNvSpPr>
            <a:spLocks noGrp="1"/>
          </p:cNvSpPr>
          <p:nvPr>
            <p:ph type="title"/>
          </p:nvPr>
        </p:nvSpPr>
        <p:spPr/>
        <p:txBody>
          <a:bodyPr/>
          <a:lstStyle/>
          <a:p>
            <a:r>
              <a:rPr lang="en-US" b="1" dirty="0">
                <a:solidFill>
                  <a:srgbClr val="002E51"/>
                </a:solidFill>
              </a:rPr>
              <a:t>Myelofibrosis: The Future? </a:t>
            </a:r>
          </a:p>
        </p:txBody>
      </p:sp>
    </p:spTree>
    <p:extLst>
      <p:ext uri="{BB962C8B-B14F-4D97-AF65-F5344CB8AC3E}">
        <p14:creationId xmlns:p14="http://schemas.microsoft.com/office/powerpoint/2010/main" val="25531663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667000" y="951346"/>
            <a:ext cx="3810000" cy="2936240"/>
          </a:xfrm>
        </p:spPr>
        <p:txBody>
          <a:bodyPr/>
          <a:lstStyle/>
          <a:p>
            <a:pPr marL="0" indent="0" algn="ctr">
              <a:buNone/>
            </a:pPr>
            <a:r>
              <a:rPr lang="en-US" dirty="0">
                <a:solidFill>
                  <a:srgbClr val="002E51"/>
                </a:solidFill>
              </a:rPr>
              <a:t>Thank You!</a:t>
            </a:r>
          </a:p>
          <a:p>
            <a:pPr marL="0" indent="0" algn="ctr">
              <a:buNone/>
            </a:pPr>
            <a:endParaRPr lang="en-US" dirty="0">
              <a:solidFill>
                <a:srgbClr val="002E51"/>
              </a:solidFill>
            </a:endParaRPr>
          </a:p>
          <a:p>
            <a:pPr marL="0" indent="0" algn="ctr">
              <a:buNone/>
            </a:pPr>
            <a:r>
              <a:rPr lang="en-US" dirty="0" err="1">
                <a:solidFill>
                  <a:srgbClr val="002E51"/>
                </a:solidFill>
              </a:rPr>
              <a:t>tbradley@Miami.edu</a:t>
            </a:r>
            <a:endParaRPr lang="en-US" dirty="0">
              <a:solidFill>
                <a:srgbClr val="002E51"/>
              </a:solidFill>
            </a:endParaRPr>
          </a:p>
        </p:txBody>
      </p:sp>
    </p:spTree>
    <p:extLst>
      <p:ext uri="{BB962C8B-B14F-4D97-AF65-F5344CB8AC3E}">
        <p14:creationId xmlns:p14="http://schemas.microsoft.com/office/powerpoint/2010/main" val="3276361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27465"/>
            <a:ext cx="9144000" cy="807256"/>
          </a:xfrm>
        </p:spPr>
        <p:txBody>
          <a:bodyPr/>
          <a:lstStyle/>
          <a:p>
            <a:r>
              <a:rPr lang="en-US" b="1" dirty="0">
                <a:solidFill>
                  <a:srgbClr val="003767"/>
                </a:solidFill>
              </a:rPr>
              <a:t>Thank You to Our Supporters:</a:t>
            </a:r>
            <a:endParaRPr lang="en-US" b="1" dirty="0"/>
          </a:p>
        </p:txBody>
      </p:sp>
      <p:pic>
        <p:nvPicPr>
          <p:cNvPr id="5" name="Picture 4" descr="A black and grey logo&#10;&#10;Description automatically generated">
            <a:extLst>
              <a:ext uri="{FF2B5EF4-FFF2-40B4-BE49-F238E27FC236}">
                <a16:creationId xmlns:a16="http://schemas.microsoft.com/office/drawing/2014/main" id="{62188F98-DBE7-0829-C1F9-297CAE3F3583}"/>
              </a:ext>
            </a:extLst>
          </p:cNvPr>
          <p:cNvPicPr>
            <a:picLocks noChangeAspect="1"/>
          </p:cNvPicPr>
          <p:nvPr/>
        </p:nvPicPr>
        <p:blipFill>
          <a:blip r:embed="rId2"/>
          <a:stretch>
            <a:fillRect/>
          </a:stretch>
        </p:blipFill>
        <p:spPr>
          <a:xfrm>
            <a:off x="2153329" y="829945"/>
            <a:ext cx="4837340" cy="676472"/>
          </a:xfrm>
          <a:prstGeom prst="rect">
            <a:avLst/>
          </a:prstGeom>
        </p:spPr>
      </p:pic>
      <p:pic>
        <p:nvPicPr>
          <p:cNvPr id="9" name="Picture 8" descr="A logo with white text&#10;&#10;Description automatically generated">
            <a:extLst>
              <a:ext uri="{FF2B5EF4-FFF2-40B4-BE49-F238E27FC236}">
                <a16:creationId xmlns:a16="http://schemas.microsoft.com/office/drawing/2014/main" id="{EE1C309A-1686-BBB7-A4DC-5C2886596D86}"/>
              </a:ext>
            </a:extLst>
          </p:cNvPr>
          <p:cNvPicPr>
            <a:picLocks noChangeAspect="1"/>
          </p:cNvPicPr>
          <p:nvPr/>
        </p:nvPicPr>
        <p:blipFill>
          <a:blip r:embed="rId3"/>
          <a:stretch>
            <a:fillRect/>
          </a:stretch>
        </p:blipFill>
        <p:spPr>
          <a:xfrm>
            <a:off x="3518580" y="1432086"/>
            <a:ext cx="2106838" cy="2108051"/>
          </a:xfrm>
          <a:prstGeom prst="rect">
            <a:avLst/>
          </a:prstGeom>
        </p:spPr>
      </p:pic>
      <p:pic>
        <p:nvPicPr>
          <p:cNvPr id="12" name="Picture 11" descr="A black and red logo&#10;&#10;Description automatically generated">
            <a:extLst>
              <a:ext uri="{FF2B5EF4-FFF2-40B4-BE49-F238E27FC236}">
                <a16:creationId xmlns:a16="http://schemas.microsoft.com/office/drawing/2014/main" id="{A61DDC87-C2B3-CF17-EF76-BC4BD29D1714}"/>
              </a:ext>
            </a:extLst>
          </p:cNvPr>
          <p:cNvPicPr>
            <a:picLocks noChangeAspect="1"/>
          </p:cNvPicPr>
          <p:nvPr/>
        </p:nvPicPr>
        <p:blipFill>
          <a:blip r:embed="rId4"/>
          <a:stretch>
            <a:fillRect/>
          </a:stretch>
        </p:blipFill>
        <p:spPr>
          <a:xfrm>
            <a:off x="2898322" y="3010384"/>
            <a:ext cx="3347356" cy="1673678"/>
          </a:xfrm>
          <a:prstGeom prst="rect">
            <a:avLst/>
          </a:prstGeom>
        </p:spPr>
      </p:pic>
    </p:spTree>
    <p:extLst>
      <p:ext uri="{BB962C8B-B14F-4D97-AF65-F5344CB8AC3E}">
        <p14:creationId xmlns:p14="http://schemas.microsoft.com/office/powerpoint/2010/main" val="4281471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3199" y="1316832"/>
            <a:ext cx="6102928" cy="3280172"/>
          </a:xfrm>
        </p:spPr>
        <p:txBody>
          <a:bodyPr/>
          <a:lstStyle/>
          <a:p>
            <a:pPr marL="0" indent="0">
              <a:buNone/>
            </a:pPr>
            <a:r>
              <a:rPr lang="en-US" dirty="0"/>
              <a:t>79 </a:t>
            </a:r>
            <a:r>
              <a:rPr lang="en-US" dirty="0" err="1"/>
              <a:t>yo</a:t>
            </a:r>
            <a:r>
              <a:rPr lang="en-US" dirty="0"/>
              <a:t> woman with worsening fatigue:</a:t>
            </a:r>
          </a:p>
          <a:p>
            <a:pPr marL="0" indent="0">
              <a:buNone/>
            </a:pPr>
            <a:r>
              <a:rPr lang="en-US" dirty="0"/>
              <a:t>“Feels like my legs are encased in cement.”</a:t>
            </a:r>
          </a:p>
          <a:p>
            <a:pPr marL="0" indent="0">
              <a:buNone/>
            </a:pPr>
            <a:r>
              <a:rPr lang="en-US" dirty="0"/>
              <a:t>Now uses a          to park close to the 				casino entrance.</a:t>
            </a:r>
          </a:p>
          <a:p>
            <a:pPr marL="0" indent="0">
              <a:buNone/>
            </a:pPr>
            <a:endParaRPr lang="en-US" dirty="0"/>
          </a:p>
          <a:p>
            <a:pPr marL="0" indent="0">
              <a:buNone/>
            </a:pPr>
            <a:endParaRPr lang="en-US" dirty="0"/>
          </a:p>
          <a:p>
            <a:pPr marL="0" indent="0">
              <a:buNone/>
            </a:pPr>
            <a:r>
              <a:rPr lang="en-US" dirty="0"/>
              <a:t>PMH: HTN, CAD, smoking</a:t>
            </a: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CB6A0413-BE5F-4D48-92A4-6C4B272E2800}" type="slidenum">
              <a:rPr lang="en-US">
                <a:solidFill>
                  <a:srgbClr val="000000">
                    <a:tint val="75000"/>
                  </a:srgbClr>
                </a:solidFill>
                <a:latin typeface="Calibri"/>
              </a:rPr>
              <a:pPr>
                <a:defRPr/>
              </a:pPr>
              <a:t>30</a:t>
            </a:fld>
            <a:endParaRPr lang="en-US">
              <a:solidFill>
                <a:srgbClr val="000000">
                  <a:tint val="75000"/>
                </a:srgbClr>
              </a:solidFill>
              <a:latin typeface="Calibri"/>
            </a:endParaRPr>
          </a:p>
        </p:txBody>
      </p:sp>
      <p:sp>
        <p:nvSpPr>
          <p:cNvPr id="5" name="Rectangle 3"/>
          <p:cNvSpPr txBox="1">
            <a:spLocks/>
          </p:cNvSpPr>
          <p:nvPr/>
        </p:nvSpPr>
        <p:spPr bwMode="auto">
          <a:xfrm>
            <a:off x="1257300" y="61001"/>
            <a:ext cx="6172200" cy="62865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a:solidFill>
                  <a:schemeClr val="tx1"/>
                </a:solidFill>
                <a:latin typeface="+mn-lt"/>
              </a:defRPr>
            </a:lvl2pPr>
            <a:lvl3pPr marL="1143000" indent="-228600" algn="l" rtl="0" fontAlgn="base">
              <a:spcBef>
                <a:spcPct val="20000"/>
              </a:spcBef>
              <a:spcAft>
                <a:spcPct val="0"/>
              </a:spcAft>
              <a:buFont typeface="Arial" charset="0"/>
              <a:buChar char="•"/>
              <a:defRPr sz="2400">
                <a:solidFill>
                  <a:schemeClr val="tx1"/>
                </a:solidFill>
                <a:latin typeface="+mn-lt"/>
              </a:defRPr>
            </a:lvl3pPr>
            <a:lvl4pPr marL="1600200" indent="-228600" algn="l" rtl="0" fontAlgn="base">
              <a:spcBef>
                <a:spcPct val="20000"/>
              </a:spcBef>
              <a:spcAft>
                <a:spcPct val="0"/>
              </a:spcAft>
              <a:buFont typeface="Arial" charset="0"/>
              <a:buChar char="–"/>
              <a:defRPr sz="2000">
                <a:solidFill>
                  <a:schemeClr val="tx1"/>
                </a:solidFill>
                <a:latin typeface="+mn-lt"/>
              </a:defRPr>
            </a:lvl4pPr>
            <a:lvl5pPr marL="2057400" indent="-228600" algn="l" rtl="0" fontAlgn="base">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a:lstStyle>
          <a:p>
            <a:pPr>
              <a:buNone/>
            </a:pPr>
            <a:r>
              <a:rPr lang="en-US" sz="3300" b="1" kern="0" dirty="0">
                <a:solidFill>
                  <a:srgbClr val="4F81BD">
                    <a:lumMod val="75000"/>
                  </a:srgbClr>
                </a:solidFill>
                <a:latin typeface="Calibri"/>
              </a:rPr>
              <a:t>MDS | </a:t>
            </a:r>
            <a:r>
              <a:rPr lang="en-US" sz="3300" b="1" kern="0" dirty="0">
                <a:solidFill>
                  <a:srgbClr val="008000"/>
                </a:solidFill>
                <a:latin typeface="Calibri"/>
              </a:rPr>
              <a:t>Patient</a:t>
            </a:r>
          </a:p>
          <a:p>
            <a:pPr>
              <a:buNone/>
            </a:pPr>
            <a:endParaRPr lang="en-US" sz="3300" b="1" kern="0" dirty="0">
              <a:solidFill>
                <a:srgbClr val="4F81BD">
                  <a:lumMod val="75000"/>
                </a:srgbClr>
              </a:solidFill>
              <a:latin typeface="Calibri"/>
            </a:endParaRPr>
          </a:p>
        </p:txBody>
      </p:sp>
      <p:sp>
        <p:nvSpPr>
          <p:cNvPr id="9" name="TextBox 8"/>
          <p:cNvSpPr txBox="1">
            <a:spLocks noChangeArrowheads="1"/>
          </p:cNvSpPr>
          <p:nvPr/>
        </p:nvSpPr>
        <p:spPr bwMode="auto">
          <a:xfrm>
            <a:off x="5121382" y="4656209"/>
            <a:ext cx="1771650" cy="323165"/>
          </a:xfrm>
          <a:prstGeom prst="rect">
            <a:avLst/>
          </a:prstGeom>
          <a:solidFill>
            <a:srgbClr val="FFFFFF"/>
          </a:solidFill>
          <a:ln>
            <a:noFill/>
          </a:ln>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fontAlgn="base" hangingPunct="1">
              <a:spcBef>
                <a:spcPct val="0"/>
              </a:spcBef>
              <a:spcAft>
                <a:spcPct val="0"/>
              </a:spcAft>
            </a:pPr>
            <a:r>
              <a:rPr lang="en-US" sz="1500" dirty="0">
                <a:solidFill>
                  <a:srgbClr val="1F497D"/>
                </a:solidFill>
              </a:rPr>
              <a:t>@</a:t>
            </a:r>
            <a:r>
              <a:rPr lang="en-US" sz="1500" dirty="0" err="1">
                <a:solidFill>
                  <a:srgbClr val="1F497D"/>
                </a:solidFill>
              </a:rPr>
              <a:t>MikkaelSekeres</a:t>
            </a:r>
            <a:endParaRPr lang="en-US" sz="1500" dirty="0">
              <a:solidFill>
                <a:srgbClr val="1F497D"/>
              </a:solidFill>
            </a:endParaRPr>
          </a:p>
        </p:txBody>
      </p:sp>
      <p:pic>
        <p:nvPicPr>
          <p:cNvPr id="10" name="Picture 4" descr="http://cdn.business2community.com/wp-content/uploads/2015/07/Twitter-icon.pn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0547" y="4597004"/>
            <a:ext cx="441577" cy="441577"/>
          </a:xfrm>
          <a:prstGeom prst="rect">
            <a:avLst/>
          </a:prstGeom>
          <a:noFill/>
          <a:extLst>
            <a:ext uri="{909E8E84-426E-40dd-AFC4-6F175D3DCCD1}">
              <a14:hiddenFill xmlns:a14="http://schemas.microsoft.com/office/drawing/2010/main" xmlns="">
                <a:solidFill>
                  <a:srgbClr val="FFFFFF"/>
                </a:solidFill>
              </a14:hiddenFill>
            </a:ext>
          </a:extLst>
        </p:spPr>
      </p:pic>
      <p:cxnSp>
        <p:nvCxnSpPr>
          <p:cNvPr id="8" name="Straight Connector 7"/>
          <p:cNvCxnSpPr/>
          <p:nvPr/>
        </p:nvCxnSpPr>
        <p:spPr>
          <a:xfrm>
            <a:off x="1143000" y="916781"/>
            <a:ext cx="685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2052" name="Picture 4" descr="Image result for car handicap sticker">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1555" y="2291900"/>
            <a:ext cx="740569" cy="1504648"/>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4" descr="Will the Real Rosie the Riveter Please Stand Up? | Seattle Met">
            <a:extLst>
              <a:ext uri="{FF2B5EF4-FFF2-40B4-BE49-F238E27FC236}">
                <a16:creationId xmlns:a16="http://schemas.microsoft.com/office/drawing/2014/main" id="{11A24FA7-EC2D-2D48-50C4-F5A22CF03C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2341" y="1043505"/>
            <a:ext cx="1686776" cy="206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340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29117" y="967869"/>
            <a:ext cx="6663374" cy="3726769"/>
          </a:xfrm>
        </p:spPr>
        <p:txBody>
          <a:bodyPr/>
          <a:lstStyle/>
          <a:p>
            <a:pPr marL="0" indent="0">
              <a:buNone/>
            </a:pPr>
            <a:r>
              <a:rPr lang="en-US" b="1" dirty="0">
                <a:solidFill>
                  <a:srgbClr val="990000"/>
                </a:solidFill>
              </a:rPr>
              <a:t>Laboratory Results:</a:t>
            </a:r>
          </a:p>
          <a:p>
            <a:pPr marL="0" indent="0">
              <a:buNone/>
            </a:pPr>
            <a:endParaRPr lang="en-US" b="1" dirty="0">
              <a:solidFill>
                <a:srgbClr val="990000"/>
              </a:solidFill>
            </a:endParaRPr>
          </a:p>
          <a:p>
            <a:pPr eaLnBrk="1" hangingPunct="1">
              <a:lnSpc>
                <a:spcPct val="80000"/>
              </a:lnSpc>
              <a:buFontTx/>
              <a:buNone/>
            </a:pPr>
            <a:r>
              <a:rPr lang="en-US" sz="1800" b="1" dirty="0">
                <a:ea typeface="ＭＳ Ｐゴシック" pitchFamily="34" charset="-128"/>
              </a:rPr>
              <a:t>WBC 		     4500/</a:t>
            </a:r>
            <a:r>
              <a:rPr lang="en-US" sz="1800" b="1" dirty="0" err="1">
                <a:ea typeface="ＭＳ Ｐゴシック" pitchFamily="34" charset="-128"/>
              </a:rPr>
              <a:t>uL</a:t>
            </a:r>
            <a:r>
              <a:rPr lang="en-US" sz="1800" b="1" dirty="0">
                <a:ea typeface="ＭＳ Ｐゴシック" pitchFamily="34" charset="-128"/>
              </a:rPr>
              <a:t> with </a:t>
            </a:r>
            <a:r>
              <a:rPr lang="en-US" sz="1800" b="1" dirty="0">
                <a:solidFill>
                  <a:srgbClr val="7030A0"/>
                </a:solidFill>
                <a:ea typeface="ＭＳ Ｐゴシック" pitchFamily="34" charset="-128"/>
              </a:rPr>
              <a:t>ANC 1600</a:t>
            </a:r>
            <a:r>
              <a:rPr lang="en-US" sz="1800" b="1" dirty="0">
                <a:ea typeface="ＭＳ Ｐゴシック" pitchFamily="34" charset="-128"/>
              </a:rPr>
              <a:t>, no blasts</a:t>
            </a:r>
          </a:p>
          <a:p>
            <a:pPr eaLnBrk="1" hangingPunct="1">
              <a:lnSpc>
                <a:spcPct val="80000"/>
              </a:lnSpc>
              <a:buFontTx/>
              <a:buNone/>
            </a:pPr>
            <a:r>
              <a:rPr lang="en-US" sz="1800" b="1" dirty="0" err="1">
                <a:solidFill>
                  <a:srgbClr val="7030A0"/>
                </a:solidFill>
                <a:ea typeface="ＭＳ Ｐゴシック" pitchFamily="34" charset="-128"/>
              </a:rPr>
              <a:t>Hgb</a:t>
            </a:r>
            <a:r>
              <a:rPr lang="en-US" sz="1800" b="1" dirty="0">
                <a:solidFill>
                  <a:srgbClr val="7030A0"/>
                </a:solidFill>
                <a:ea typeface="ＭＳ Ｐゴシック" pitchFamily="34" charset="-128"/>
              </a:rPr>
              <a:t> </a:t>
            </a:r>
            <a:r>
              <a:rPr lang="en-US" sz="1800" b="1" dirty="0">
                <a:solidFill>
                  <a:schemeClr val="folHlink"/>
                </a:solidFill>
                <a:ea typeface="ＭＳ Ｐゴシック" pitchFamily="34" charset="-128"/>
              </a:rPr>
              <a:t>		     </a:t>
            </a:r>
            <a:r>
              <a:rPr lang="en-US" sz="1800" b="1" dirty="0">
                <a:solidFill>
                  <a:srgbClr val="7030A0"/>
                </a:solidFill>
                <a:ea typeface="ＭＳ Ｐゴシック" pitchFamily="34" charset="-128"/>
              </a:rPr>
              <a:t>7.8 g/</a:t>
            </a:r>
            <a:r>
              <a:rPr lang="en-US" sz="1800" b="1" dirty="0" err="1">
                <a:solidFill>
                  <a:srgbClr val="7030A0"/>
                </a:solidFill>
                <a:ea typeface="ＭＳ Ｐゴシック" pitchFamily="34" charset="-128"/>
              </a:rPr>
              <a:t>dL</a:t>
            </a:r>
            <a:r>
              <a:rPr lang="en-US" sz="1800" b="1" dirty="0">
                <a:solidFill>
                  <a:srgbClr val="7030A0"/>
                </a:solidFill>
                <a:ea typeface="ＭＳ Ｐゴシック" pitchFamily="34" charset="-128"/>
              </a:rPr>
              <a:t> with MCV of 102</a:t>
            </a:r>
          </a:p>
          <a:p>
            <a:pPr eaLnBrk="1" hangingPunct="1">
              <a:lnSpc>
                <a:spcPct val="80000"/>
              </a:lnSpc>
              <a:buFontTx/>
              <a:buNone/>
            </a:pPr>
            <a:r>
              <a:rPr lang="en-US" sz="1800" b="1" dirty="0">
                <a:ea typeface="ＭＳ Ｐゴシック" pitchFamily="34" charset="-128"/>
              </a:rPr>
              <a:t>Platelet count          174,000/</a:t>
            </a:r>
            <a:r>
              <a:rPr lang="en-US" sz="1800" b="1" dirty="0" err="1">
                <a:ea typeface="ＭＳ Ｐゴシック" pitchFamily="34" charset="-128"/>
              </a:rPr>
              <a:t>uL</a:t>
            </a:r>
            <a:r>
              <a:rPr lang="en-US" sz="1800" b="1" dirty="0">
                <a:ea typeface="ＭＳ Ｐゴシック" pitchFamily="34" charset="-128"/>
              </a:rPr>
              <a:t> </a:t>
            </a:r>
          </a:p>
          <a:p>
            <a:pPr eaLnBrk="1" hangingPunct="1">
              <a:lnSpc>
                <a:spcPct val="80000"/>
              </a:lnSpc>
              <a:buFontTx/>
              <a:buNone/>
            </a:pPr>
            <a:r>
              <a:rPr lang="en-US" sz="1800" b="1" dirty="0">
                <a:solidFill>
                  <a:srgbClr val="7030A0"/>
                </a:solidFill>
                <a:ea typeface="ＭＳ Ｐゴシック" pitchFamily="34" charset="-128"/>
              </a:rPr>
              <a:t>Reticulocyte </a:t>
            </a:r>
            <a:r>
              <a:rPr lang="en-US" sz="1800" b="1" dirty="0" err="1">
                <a:solidFill>
                  <a:srgbClr val="7030A0"/>
                </a:solidFill>
                <a:ea typeface="ＭＳ Ｐゴシック" pitchFamily="34" charset="-128"/>
              </a:rPr>
              <a:t>ct</a:t>
            </a:r>
            <a:r>
              <a:rPr lang="en-US" sz="1800" b="1" dirty="0">
                <a:solidFill>
                  <a:srgbClr val="7030A0"/>
                </a:solidFill>
                <a:ea typeface="ＭＳ Ｐゴシック" pitchFamily="34" charset="-128"/>
              </a:rPr>
              <a:t>        0.4% </a:t>
            </a:r>
          </a:p>
          <a:p>
            <a:pPr eaLnBrk="1" hangingPunct="1">
              <a:lnSpc>
                <a:spcPct val="80000"/>
              </a:lnSpc>
              <a:buFontTx/>
              <a:buNone/>
            </a:pPr>
            <a:r>
              <a:rPr lang="en-US" sz="1800" b="1" dirty="0" err="1">
                <a:solidFill>
                  <a:srgbClr val="7030A0"/>
                </a:solidFill>
                <a:ea typeface="ＭＳ Ｐゴシック" pitchFamily="34" charset="-128"/>
              </a:rPr>
              <a:t>Epo</a:t>
            </a:r>
            <a:r>
              <a:rPr lang="en-US" sz="1800" b="1" dirty="0">
                <a:solidFill>
                  <a:srgbClr val="7030A0"/>
                </a:solidFill>
                <a:ea typeface="ＭＳ Ｐゴシック" pitchFamily="34" charset="-128"/>
              </a:rPr>
              <a:t> level is 	     80 </a:t>
            </a:r>
            <a:r>
              <a:rPr lang="en-US" sz="1800" b="1" dirty="0" err="1">
                <a:solidFill>
                  <a:srgbClr val="7030A0"/>
                </a:solidFill>
                <a:ea typeface="ＭＳ Ｐゴシック" pitchFamily="34" charset="-128"/>
              </a:rPr>
              <a:t>mIU</a:t>
            </a:r>
            <a:r>
              <a:rPr lang="en-US" sz="1800" b="1" dirty="0">
                <a:solidFill>
                  <a:srgbClr val="7030A0"/>
                </a:solidFill>
                <a:ea typeface="ＭＳ Ｐゴシック" pitchFamily="34" charset="-128"/>
              </a:rPr>
              <a:t>/ml</a:t>
            </a:r>
          </a:p>
          <a:p>
            <a:pPr eaLnBrk="1" hangingPunct="1">
              <a:lnSpc>
                <a:spcPct val="80000"/>
              </a:lnSpc>
              <a:buFontTx/>
              <a:buNone/>
            </a:pPr>
            <a:endParaRPr lang="en-US" sz="1800" b="1" dirty="0">
              <a:ea typeface="ＭＳ Ｐゴシック" pitchFamily="34" charset="-128"/>
            </a:endParaRPr>
          </a:p>
          <a:p>
            <a:pPr eaLnBrk="1" hangingPunct="1">
              <a:lnSpc>
                <a:spcPct val="80000"/>
              </a:lnSpc>
              <a:buFontTx/>
              <a:buNone/>
            </a:pPr>
            <a:r>
              <a:rPr lang="en-US" sz="1400" b="1" dirty="0">
                <a:ea typeface="ＭＳ Ｐゴシック" pitchFamily="34" charset="-128"/>
              </a:rPr>
              <a:t>A bone marrow biopsy shows hypercellularity (70%), </a:t>
            </a:r>
            <a:r>
              <a:rPr lang="en-US" sz="1400" b="1" dirty="0" err="1">
                <a:ea typeface="ＭＳ Ｐゴシック" pitchFamily="34" charset="-128"/>
              </a:rPr>
              <a:t>dyserythropoiesis</a:t>
            </a:r>
            <a:r>
              <a:rPr lang="en-US" sz="1400" b="1" dirty="0">
                <a:ea typeface="ＭＳ Ｐゴシック" pitchFamily="34" charset="-128"/>
              </a:rPr>
              <a:t> and 25% ring </a:t>
            </a:r>
            <a:r>
              <a:rPr lang="en-US" sz="1400" b="1" dirty="0" err="1">
                <a:ea typeface="ＭＳ Ｐゴシック" pitchFamily="34" charset="-128"/>
              </a:rPr>
              <a:t>sideroblasts</a:t>
            </a:r>
            <a:r>
              <a:rPr lang="en-US" sz="1400" b="1" dirty="0">
                <a:ea typeface="ＭＳ Ｐゴシック" pitchFamily="34" charset="-128"/>
              </a:rPr>
              <a:t>, and she is diagnosed with </a:t>
            </a:r>
            <a:r>
              <a:rPr lang="en-US" sz="1400" b="1" dirty="0">
                <a:solidFill>
                  <a:srgbClr val="660066"/>
                </a:solidFill>
                <a:ea typeface="ＭＳ Ｐゴシック" pitchFamily="34" charset="-128"/>
              </a:rPr>
              <a:t>MDS-LB-SF3B1 (2% blasts)</a:t>
            </a:r>
            <a:r>
              <a:rPr lang="en-US" sz="1400" b="1" dirty="0">
                <a:ea typeface="ＭＳ Ｐゴシック" pitchFamily="34" charset="-128"/>
              </a:rPr>
              <a:t>. </a:t>
            </a:r>
          </a:p>
          <a:p>
            <a:pPr eaLnBrk="1" hangingPunct="1">
              <a:lnSpc>
                <a:spcPct val="80000"/>
              </a:lnSpc>
              <a:buFontTx/>
              <a:buNone/>
            </a:pPr>
            <a:endParaRPr lang="en-US" sz="700" b="1" dirty="0">
              <a:ea typeface="ＭＳ Ｐゴシック" pitchFamily="34" charset="-128"/>
            </a:endParaRPr>
          </a:p>
          <a:p>
            <a:pPr eaLnBrk="1" hangingPunct="1">
              <a:lnSpc>
                <a:spcPct val="80000"/>
              </a:lnSpc>
              <a:buFontTx/>
              <a:buNone/>
            </a:pPr>
            <a:r>
              <a:rPr lang="en-US" sz="1400" b="1" dirty="0">
                <a:ea typeface="ＭＳ Ｐゴシック" pitchFamily="34" charset="-128"/>
              </a:rPr>
              <a:t>Cytogenetics: normal; </a:t>
            </a:r>
            <a:r>
              <a:rPr lang="en-US" sz="1400" b="1" dirty="0">
                <a:solidFill>
                  <a:srgbClr val="7030A0"/>
                </a:solidFill>
                <a:ea typeface="ＭＳ Ｐゴシック" pitchFamily="34" charset="-128"/>
              </a:rPr>
              <a:t>NGS with SF3B1 (VAF 26%)</a:t>
            </a:r>
          </a:p>
        </p:txBody>
      </p:sp>
      <p:sp>
        <p:nvSpPr>
          <p:cNvPr id="4" name="Slide Number Placeholder 3"/>
          <p:cNvSpPr>
            <a:spLocks noGrp="1"/>
          </p:cNvSpPr>
          <p:nvPr>
            <p:ph type="sldNum" sz="quarter" idx="12"/>
          </p:nvPr>
        </p:nvSpPr>
        <p:spPr/>
        <p:txBody>
          <a:bodyPr/>
          <a:lstStyle/>
          <a:p>
            <a:pPr>
              <a:defRPr/>
            </a:pPr>
            <a:fld id="{CB6A0413-BE5F-4D48-92A4-6C4B272E2800}" type="slidenum">
              <a:rPr lang="en-US" smtClean="0">
                <a:solidFill>
                  <a:srgbClr val="000000">
                    <a:tint val="75000"/>
                  </a:srgbClr>
                </a:solidFill>
              </a:rPr>
              <a:pPr>
                <a:defRPr/>
              </a:pPr>
              <a:t>31</a:t>
            </a:fld>
            <a:endParaRPr lang="en-US">
              <a:solidFill>
                <a:srgbClr val="000000">
                  <a:tint val="75000"/>
                </a:srgbClr>
              </a:solidFill>
            </a:endParaRPr>
          </a:p>
        </p:txBody>
      </p:sp>
      <p:sp>
        <p:nvSpPr>
          <p:cNvPr id="5" name="Rectangle 3"/>
          <p:cNvSpPr txBox="1">
            <a:spLocks/>
          </p:cNvSpPr>
          <p:nvPr/>
        </p:nvSpPr>
        <p:spPr bwMode="auto">
          <a:xfrm>
            <a:off x="1257300" y="61001"/>
            <a:ext cx="6172200" cy="62865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a:solidFill>
                  <a:schemeClr val="tx1"/>
                </a:solidFill>
                <a:latin typeface="+mn-lt"/>
              </a:defRPr>
            </a:lvl2pPr>
            <a:lvl3pPr marL="1143000" indent="-228600" algn="l" rtl="0" fontAlgn="base">
              <a:spcBef>
                <a:spcPct val="20000"/>
              </a:spcBef>
              <a:spcAft>
                <a:spcPct val="0"/>
              </a:spcAft>
              <a:buFont typeface="Arial" charset="0"/>
              <a:buChar char="•"/>
              <a:defRPr sz="2400">
                <a:solidFill>
                  <a:schemeClr val="tx1"/>
                </a:solidFill>
                <a:latin typeface="+mn-lt"/>
              </a:defRPr>
            </a:lvl3pPr>
            <a:lvl4pPr marL="1600200" indent="-228600" algn="l" rtl="0" fontAlgn="base">
              <a:spcBef>
                <a:spcPct val="20000"/>
              </a:spcBef>
              <a:spcAft>
                <a:spcPct val="0"/>
              </a:spcAft>
              <a:buFont typeface="Arial" charset="0"/>
              <a:buChar char="–"/>
              <a:defRPr sz="2000">
                <a:solidFill>
                  <a:schemeClr val="tx1"/>
                </a:solidFill>
                <a:latin typeface="+mn-lt"/>
              </a:defRPr>
            </a:lvl4pPr>
            <a:lvl5pPr marL="2057400" indent="-228600" algn="l" rtl="0" fontAlgn="base">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a:lstStyle>
          <a:p>
            <a:pPr>
              <a:buFont typeface="Arial" charset="0"/>
              <a:buNone/>
            </a:pPr>
            <a:r>
              <a:rPr lang="en-US" sz="3300" b="1" kern="0" dirty="0">
                <a:solidFill>
                  <a:srgbClr val="4F81BD">
                    <a:lumMod val="75000"/>
                  </a:srgbClr>
                </a:solidFill>
              </a:rPr>
              <a:t>MDS | </a:t>
            </a:r>
            <a:r>
              <a:rPr lang="en-US" sz="3300" b="1" kern="0" dirty="0">
                <a:solidFill>
                  <a:srgbClr val="008000"/>
                </a:solidFill>
              </a:rPr>
              <a:t>Patient</a:t>
            </a:r>
          </a:p>
          <a:p>
            <a:pPr>
              <a:buFont typeface="Arial" charset="0"/>
              <a:buNone/>
            </a:pPr>
            <a:endParaRPr lang="en-US" sz="3300" b="1" kern="0" dirty="0">
              <a:solidFill>
                <a:srgbClr val="4F81BD">
                  <a:lumMod val="75000"/>
                </a:srgbClr>
              </a:solidFill>
            </a:endParaRPr>
          </a:p>
        </p:txBody>
      </p:sp>
      <p:sp>
        <p:nvSpPr>
          <p:cNvPr id="9" name="TextBox 8"/>
          <p:cNvSpPr txBox="1">
            <a:spLocks noChangeArrowheads="1"/>
          </p:cNvSpPr>
          <p:nvPr/>
        </p:nvSpPr>
        <p:spPr bwMode="auto">
          <a:xfrm>
            <a:off x="5288502" y="4721834"/>
            <a:ext cx="1771650" cy="323165"/>
          </a:xfrm>
          <a:prstGeom prst="rect">
            <a:avLst/>
          </a:prstGeom>
          <a:solidFill>
            <a:srgbClr val="FFFFFF"/>
          </a:solidFill>
          <a:ln>
            <a:noFill/>
          </a:ln>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1500" dirty="0">
                <a:solidFill>
                  <a:srgbClr val="1F497D"/>
                </a:solidFill>
              </a:rPr>
              <a:t>@</a:t>
            </a:r>
            <a:r>
              <a:rPr lang="en-US" sz="1500" dirty="0" err="1">
                <a:solidFill>
                  <a:srgbClr val="1F497D"/>
                </a:solidFill>
              </a:rPr>
              <a:t>MikkaelSekeres</a:t>
            </a:r>
            <a:endParaRPr lang="en-US" sz="1500" dirty="0">
              <a:solidFill>
                <a:srgbClr val="1F497D"/>
              </a:solidFill>
            </a:endParaRPr>
          </a:p>
        </p:txBody>
      </p:sp>
      <p:pic>
        <p:nvPicPr>
          <p:cNvPr id="10" name="Picture 4" descr="http://cdn.business2community.com/wp-content/uploads/2015/07/Twitter-icon.pn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4342" y="4645685"/>
            <a:ext cx="441577" cy="441577"/>
          </a:xfrm>
          <a:prstGeom prst="rect">
            <a:avLst/>
          </a:prstGeom>
          <a:noFill/>
          <a:extLst>
            <a:ext uri="{909E8E84-426E-40dd-AFC4-6F175D3DCCD1}">
              <a14:hiddenFill xmlns:a14="http://schemas.microsoft.com/office/drawing/2010/main" xmlns="">
                <a:solidFill>
                  <a:srgbClr val="FFFFFF"/>
                </a:solidFill>
              </a14:hiddenFill>
            </a:ext>
          </a:extLst>
        </p:spPr>
      </p:pic>
      <p:cxnSp>
        <p:nvCxnSpPr>
          <p:cNvPr id="8" name="Straight Connector 7"/>
          <p:cNvCxnSpPr/>
          <p:nvPr/>
        </p:nvCxnSpPr>
        <p:spPr>
          <a:xfrm>
            <a:off x="1143000" y="916781"/>
            <a:ext cx="685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Picture 4" descr="Will the Real Rosie the Riveter Please Stand Up? | Seattle Met">
            <a:extLst>
              <a:ext uri="{FF2B5EF4-FFF2-40B4-BE49-F238E27FC236}">
                <a16:creationId xmlns:a16="http://schemas.microsoft.com/office/drawing/2014/main" id="{577257FE-B014-A777-A630-254E9E34BE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341" y="1043505"/>
            <a:ext cx="1686776" cy="206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8685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5996" y="1018956"/>
            <a:ext cx="6580909" cy="3726769"/>
          </a:xfrm>
        </p:spPr>
        <p:txBody>
          <a:bodyPr/>
          <a:lstStyle/>
          <a:p>
            <a:pPr marL="0" indent="0">
              <a:buNone/>
            </a:pPr>
            <a:r>
              <a:rPr lang="en-US" b="1" dirty="0">
                <a:solidFill>
                  <a:srgbClr val="990000"/>
                </a:solidFill>
              </a:rPr>
              <a:t>Laboratory Results:</a:t>
            </a:r>
          </a:p>
          <a:p>
            <a:pPr marL="0" indent="0">
              <a:buNone/>
            </a:pPr>
            <a:endParaRPr lang="en-US" b="1" dirty="0">
              <a:solidFill>
                <a:srgbClr val="990000"/>
              </a:solidFill>
            </a:endParaRPr>
          </a:p>
          <a:p>
            <a:pPr eaLnBrk="1" hangingPunct="1">
              <a:lnSpc>
                <a:spcPct val="80000"/>
              </a:lnSpc>
              <a:buFontTx/>
              <a:buNone/>
            </a:pPr>
            <a:r>
              <a:rPr lang="en-US" sz="1800" b="1" dirty="0">
                <a:ea typeface="ＭＳ Ｐゴシック" pitchFamily="34" charset="-128"/>
              </a:rPr>
              <a:t>WBC 		     4500/</a:t>
            </a:r>
            <a:r>
              <a:rPr lang="en-US" sz="1800" b="1" dirty="0" err="1">
                <a:ea typeface="ＭＳ Ｐゴシック" pitchFamily="34" charset="-128"/>
              </a:rPr>
              <a:t>uL</a:t>
            </a:r>
            <a:r>
              <a:rPr lang="en-US" sz="1800" b="1" dirty="0">
                <a:ea typeface="ＭＳ Ｐゴシック" pitchFamily="34" charset="-128"/>
              </a:rPr>
              <a:t> with </a:t>
            </a:r>
            <a:r>
              <a:rPr lang="en-US" sz="1800" b="1" dirty="0">
                <a:solidFill>
                  <a:srgbClr val="7030A0"/>
                </a:solidFill>
                <a:ea typeface="ＭＳ Ｐゴシック" pitchFamily="34" charset="-128"/>
              </a:rPr>
              <a:t>ANC 1600</a:t>
            </a:r>
            <a:r>
              <a:rPr lang="en-US" sz="1800" b="1" dirty="0">
                <a:ea typeface="ＭＳ Ｐゴシック" pitchFamily="34" charset="-128"/>
              </a:rPr>
              <a:t>, no blasts</a:t>
            </a:r>
          </a:p>
          <a:p>
            <a:pPr eaLnBrk="1" hangingPunct="1">
              <a:lnSpc>
                <a:spcPct val="80000"/>
              </a:lnSpc>
              <a:buFontTx/>
              <a:buNone/>
            </a:pPr>
            <a:r>
              <a:rPr lang="en-US" sz="1800" b="1" dirty="0" err="1">
                <a:solidFill>
                  <a:srgbClr val="7030A0"/>
                </a:solidFill>
                <a:ea typeface="ＭＳ Ｐゴシック" pitchFamily="34" charset="-128"/>
              </a:rPr>
              <a:t>Hgb</a:t>
            </a:r>
            <a:r>
              <a:rPr lang="en-US" sz="1800" b="1" dirty="0">
                <a:solidFill>
                  <a:srgbClr val="7030A0"/>
                </a:solidFill>
                <a:ea typeface="ＭＳ Ｐゴシック" pitchFamily="34" charset="-128"/>
              </a:rPr>
              <a:t> </a:t>
            </a:r>
            <a:r>
              <a:rPr lang="en-US" sz="1800" b="1" dirty="0">
                <a:solidFill>
                  <a:schemeClr val="folHlink"/>
                </a:solidFill>
                <a:ea typeface="ＭＳ Ｐゴシック" pitchFamily="34" charset="-128"/>
              </a:rPr>
              <a:t>		     </a:t>
            </a:r>
            <a:r>
              <a:rPr lang="en-US" sz="1800" b="1" dirty="0">
                <a:solidFill>
                  <a:srgbClr val="7030A0"/>
                </a:solidFill>
                <a:ea typeface="ＭＳ Ｐゴシック" pitchFamily="34" charset="-128"/>
              </a:rPr>
              <a:t>7.8 g/</a:t>
            </a:r>
            <a:r>
              <a:rPr lang="en-US" sz="1800" b="1" dirty="0" err="1">
                <a:solidFill>
                  <a:srgbClr val="7030A0"/>
                </a:solidFill>
                <a:ea typeface="ＭＳ Ｐゴシック" pitchFamily="34" charset="-128"/>
              </a:rPr>
              <a:t>dL</a:t>
            </a:r>
            <a:r>
              <a:rPr lang="en-US" sz="1800" b="1" dirty="0">
                <a:solidFill>
                  <a:srgbClr val="7030A0"/>
                </a:solidFill>
                <a:ea typeface="ＭＳ Ｐゴシック" pitchFamily="34" charset="-128"/>
              </a:rPr>
              <a:t> with MCV of 102</a:t>
            </a:r>
          </a:p>
          <a:p>
            <a:pPr eaLnBrk="1" hangingPunct="1">
              <a:lnSpc>
                <a:spcPct val="80000"/>
              </a:lnSpc>
              <a:buFontTx/>
              <a:buNone/>
            </a:pPr>
            <a:r>
              <a:rPr lang="en-US" sz="1800" b="1" dirty="0">
                <a:ea typeface="ＭＳ Ｐゴシック" pitchFamily="34" charset="-128"/>
              </a:rPr>
              <a:t>Platelet count          174,000/</a:t>
            </a:r>
            <a:r>
              <a:rPr lang="en-US" sz="1800" b="1" dirty="0" err="1">
                <a:ea typeface="ＭＳ Ｐゴシック" pitchFamily="34" charset="-128"/>
              </a:rPr>
              <a:t>uL</a:t>
            </a:r>
            <a:r>
              <a:rPr lang="en-US" sz="1800" b="1" dirty="0">
                <a:ea typeface="ＭＳ Ｐゴシック" pitchFamily="34" charset="-128"/>
              </a:rPr>
              <a:t> </a:t>
            </a:r>
          </a:p>
          <a:p>
            <a:pPr eaLnBrk="1" hangingPunct="1">
              <a:lnSpc>
                <a:spcPct val="80000"/>
              </a:lnSpc>
              <a:buFontTx/>
              <a:buNone/>
            </a:pPr>
            <a:r>
              <a:rPr lang="en-US" sz="1800" b="1" dirty="0">
                <a:solidFill>
                  <a:srgbClr val="7030A0"/>
                </a:solidFill>
                <a:ea typeface="ＭＳ Ｐゴシック" pitchFamily="34" charset="-128"/>
              </a:rPr>
              <a:t>Reticulocyte </a:t>
            </a:r>
            <a:r>
              <a:rPr lang="en-US" sz="1800" b="1" dirty="0" err="1">
                <a:solidFill>
                  <a:srgbClr val="7030A0"/>
                </a:solidFill>
                <a:ea typeface="ＭＳ Ｐゴシック" pitchFamily="34" charset="-128"/>
              </a:rPr>
              <a:t>ct</a:t>
            </a:r>
            <a:r>
              <a:rPr lang="en-US" sz="1800" b="1" dirty="0">
                <a:solidFill>
                  <a:srgbClr val="7030A0"/>
                </a:solidFill>
                <a:ea typeface="ＭＳ Ｐゴシック" pitchFamily="34" charset="-128"/>
              </a:rPr>
              <a:t>        0.4% </a:t>
            </a:r>
          </a:p>
          <a:p>
            <a:pPr eaLnBrk="1" hangingPunct="1">
              <a:lnSpc>
                <a:spcPct val="80000"/>
              </a:lnSpc>
              <a:buFontTx/>
              <a:buNone/>
            </a:pPr>
            <a:r>
              <a:rPr lang="en-US" sz="1800" b="1" dirty="0" err="1">
                <a:solidFill>
                  <a:srgbClr val="7030A0"/>
                </a:solidFill>
                <a:ea typeface="ＭＳ Ｐゴシック" pitchFamily="34" charset="-128"/>
              </a:rPr>
              <a:t>Epo</a:t>
            </a:r>
            <a:r>
              <a:rPr lang="en-US" sz="1800" b="1" dirty="0">
                <a:solidFill>
                  <a:srgbClr val="7030A0"/>
                </a:solidFill>
                <a:ea typeface="ＭＳ Ｐゴシック" pitchFamily="34" charset="-128"/>
              </a:rPr>
              <a:t> level is 	     80 </a:t>
            </a:r>
            <a:r>
              <a:rPr lang="en-US" sz="1800" b="1" dirty="0" err="1">
                <a:solidFill>
                  <a:srgbClr val="7030A0"/>
                </a:solidFill>
                <a:ea typeface="ＭＳ Ｐゴシック" pitchFamily="34" charset="-128"/>
              </a:rPr>
              <a:t>mIU</a:t>
            </a:r>
            <a:r>
              <a:rPr lang="en-US" sz="1800" b="1" dirty="0">
                <a:solidFill>
                  <a:srgbClr val="7030A0"/>
                </a:solidFill>
                <a:ea typeface="ＭＳ Ｐゴシック" pitchFamily="34" charset="-128"/>
              </a:rPr>
              <a:t>/ml</a:t>
            </a:r>
          </a:p>
          <a:p>
            <a:pPr eaLnBrk="1" hangingPunct="1">
              <a:lnSpc>
                <a:spcPct val="80000"/>
              </a:lnSpc>
              <a:buFontTx/>
              <a:buNone/>
            </a:pPr>
            <a:endParaRPr lang="en-US" sz="1800" b="1" dirty="0">
              <a:ea typeface="ＭＳ Ｐゴシック" pitchFamily="34" charset="-128"/>
            </a:endParaRPr>
          </a:p>
          <a:p>
            <a:pPr eaLnBrk="1" hangingPunct="1">
              <a:lnSpc>
                <a:spcPct val="80000"/>
              </a:lnSpc>
              <a:buFontTx/>
              <a:buNone/>
            </a:pPr>
            <a:r>
              <a:rPr lang="en-US" sz="1400" b="1" dirty="0">
                <a:ea typeface="ＭＳ Ｐゴシック" pitchFamily="34" charset="-128"/>
              </a:rPr>
              <a:t>A bone marrow biopsy shows hypercellularity (70%), </a:t>
            </a:r>
            <a:r>
              <a:rPr lang="en-US" sz="1400" b="1" dirty="0" err="1">
                <a:ea typeface="ＭＳ Ｐゴシック" pitchFamily="34" charset="-128"/>
              </a:rPr>
              <a:t>dyserythropoiesis</a:t>
            </a:r>
            <a:r>
              <a:rPr lang="en-US" sz="1400" b="1" dirty="0">
                <a:ea typeface="ＭＳ Ｐゴシック" pitchFamily="34" charset="-128"/>
              </a:rPr>
              <a:t> and 25% ring </a:t>
            </a:r>
            <a:r>
              <a:rPr lang="en-US" sz="1400" b="1" dirty="0" err="1">
                <a:ea typeface="ＭＳ Ｐゴシック" pitchFamily="34" charset="-128"/>
              </a:rPr>
              <a:t>sideroblasts</a:t>
            </a:r>
            <a:r>
              <a:rPr lang="en-US" sz="1400" b="1" dirty="0">
                <a:ea typeface="ＭＳ Ｐゴシック" pitchFamily="34" charset="-128"/>
              </a:rPr>
              <a:t>, and she is diagnosed with </a:t>
            </a:r>
            <a:r>
              <a:rPr lang="en-US" sz="1400" b="1" dirty="0">
                <a:solidFill>
                  <a:srgbClr val="660066"/>
                </a:solidFill>
                <a:ea typeface="ＭＳ Ｐゴシック" pitchFamily="34" charset="-128"/>
              </a:rPr>
              <a:t>MDS-LB-SF3B1 (2% blasts)</a:t>
            </a:r>
            <a:r>
              <a:rPr lang="en-US" sz="1400" b="1" dirty="0">
                <a:ea typeface="ＭＳ Ｐゴシック" pitchFamily="34" charset="-128"/>
              </a:rPr>
              <a:t>. </a:t>
            </a:r>
          </a:p>
          <a:p>
            <a:pPr eaLnBrk="1" hangingPunct="1">
              <a:lnSpc>
                <a:spcPct val="80000"/>
              </a:lnSpc>
              <a:buFontTx/>
              <a:buNone/>
            </a:pPr>
            <a:endParaRPr lang="en-US" sz="700" b="1" dirty="0">
              <a:ea typeface="ＭＳ Ｐゴシック" pitchFamily="34" charset="-128"/>
            </a:endParaRPr>
          </a:p>
          <a:p>
            <a:pPr eaLnBrk="1" hangingPunct="1">
              <a:lnSpc>
                <a:spcPct val="80000"/>
              </a:lnSpc>
              <a:buFontTx/>
              <a:buNone/>
            </a:pPr>
            <a:r>
              <a:rPr lang="en-US" sz="1400" b="1" dirty="0">
                <a:ea typeface="ＭＳ Ｐゴシック" pitchFamily="34" charset="-128"/>
              </a:rPr>
              <a:t>Cytogenetics: normal; </a:t>
            </a:r>
            <a:r>
              <a:rPr lang="en-US" sz="1400" b="1" dirty="0">
                <a:solidFill>
                  <a:srgbClr val="7030A0"/>
                </a:solidFill>
                <a:ea typeface="ＭＳ Ｐゴシック" pitchFamily="34" charset="-128"/>
              </a:rPr>
              <a:t>NGS with SF3B1 (VAF 26%)</a:t>
            </a:r>
          </a:p>
        </p:txBody>
      </p:sp>
      <p:sp>
        <p:nvSpPr>
          <p:cNvPr id="4" name="Slide Number Placeholder 3"/>
          <p:cNvSpPr>
            <a:spLocks noGrp="1"/>
          </p:cNvSpPr>
          <p:nvPr>
            <p:ph type="sldNum" sz="quarter" idx="12"/>
          </p:nvPr>
        </p:nvSpPr>
        <p:spPr/>
        <p:txBody>
          <a:bodyPr/>
          <a:lstStyle/>
          <a:p>
            <a:pPr>
              <a:defRPr/>
            </a:pPr>
            <a:fld id="{CB6A0413-BE5F-4D48-92A4-6C4B272E2800}" type="slidenum">
              <a:rPr lang="en-US" smtClean="0">
                <a:solidFill>
                  <a:srgbClr val="000000">
                    <a:tint val="75000"/>
                  </a:srgbClr>
                </a:solidFill>
              </a:rPr>
              <a:pPr>
                <a:defRPr/>
              </a:pPr>
              <a:t>32</a:t>
            </a:fld>
            <a:endParaRPr lang="en-US">
              <a:solidFill>
                <a:srgbClr val="000000">
                  <a:tint val="75000"/>
                </a:srgbClr>
              </a:solidFill>
            </a:endParaRPr>
          </a:p>
        </p:txBody>
      </p:sp>
      <p:sp>
        <p:nvSpPr>
          <p:cNvPr id="5" name="Rectangle 3"/>
          <p:cNvSpPr txBox="1">
            <a:spLocks/>
          </p:cNvSpPr>
          <p:nvPr/>
        </p:nvSpPr>
        <p:spPr bwMode="auto">
          <a:xfrm>
            <a:off x="1257300" y="61001"/>
            <a:ext cx="6172200" cy="62865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a:solidFill>
                  <a:schemeClr val="tx1"/>
                </a:solidFill>
                <a:latin typeface="+mn-lt"/>
              </a:defRPr>
            </a:lvl2pPr>
            <a:lvl3pPr marL="1143000" indent="-228600" algn="l" rtl="0" fontAlgn="base">
              <a:spcBef>
                <a:spcPct val="20000"/>
              </a:spcBef>
              <a:spcAft>
                <a:spcPct val="0"/>
              </a:spcAft>
              <a:buFont typeface="Arial" charset="0"/>
              <a:buChar char="•"/>
              <a:defRPr sz="2400">
                <a:solidFill>
                  <a:schemeClr val="tx1"/>
                </a:solidFill>
                <a:latin typeface="+mn-lt"/>
              </a:defRPr>
            </a:lvl3pPr>
            <a:lvl4pPr marL="1600200" indent="-228600" algn="l" rtl="0" fontAlgn="base">
              <a:spcBef>
                <a:spcPct val="20000"/>
              </a:spcBef>
              <a:spcAft>
                <a:spcPct val="0"/>
              </a:spcAft>
              <a:buFont typeface="Arial" charset="0"/>
              <a:buChar char="–"/>
              <a:defRPr sz="2000">
                <a:solidFill>
                  <a:schemeClr val="tx1"/>
                </a:solidFill>
                <a:latin typeface="+mn-lt"/>
              </a:defRPr>
            </a:lvl4pPr>
            <a:lvl5pPr marL="2057400" indent="-228600" algn="l" rtl="0" fontAlgn="base">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a:lstStyle>
          <a:p>
            <a:pPr>
              <a:buFont typeface="Arial" charset="0"/>
              <a:buNone/>
            </a:pPr>
            <a:r>
              <a:rPr lang="en-US" sz="3300" b="1" kern="0" dirty="0">
                <a:solidFill>
                  <a:srgbClr val="4F81BD">
                    <a:lumMod val="75000"/>
                  </a:srgbClr>
                </a:solidFill>
              </a:rPr>
              <a:t>MDS | </a:t>
            </a:r>
            <a:r>
              <a:rPr lang="en-US" sz="3300" b="1" kern="0" dirty="0">
                <a:solidFill>
                  <a:srgbClr val="008000"/>
                </a:solidFill>
              </a:rPr>
              <a:t>Patient</a:t>
            </a:r>
          </a:p>
          <a:p>
            <a:pPr>
              <a:buFont typeface="Arial" charset="0"/>
              <a:buNone/>
            </a:pPr>
            <a:endParaRPr lang="en-US" sz="3300" b="1" kern="0" dirty="0">
              <a:solidFill>
                <a:srgbClr val="4F81BD">
                  <a:lumMod val="75000"/>
                </a:srgbClr>
              </a:solidFill>
            </a:endParaRPr>
          </a:p>
        </p:txBody>
      </p:sp>
      <p:sp>
        <p:nvSpPr>
          <p:cNvPr id="9" name="TextBox 8"/>
          <p:cNvSpPr txBox="1">
            <a:spLocks noChangeArrowheads="1"/>
          </p:cNvSpPr>
          <p:nvPr/>
        </p:nvSpPr>
        <p:spPr bwMode="auto">
          <a:xfrm>
            <a:off x="5150232" y="4838347"/>
            <a:ext cx="1771650" cy="323165"/>
          </a:xfrm>
          <a:prstGeom prst="rect">
            <a:avLst/>
          </a:prstGeom>
          <a:solidFill>
            <a:srgbClr val="FFFFFF"/>
          </a:solidFill>
          <a:ln>
            <a:noFill/>
          </a:ln>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1500" dirty="0">
                <a:solidFill>
                  <a:srgbClr val="1F497D"/>
                </a:solidFill>
              </a:rPr>
              <a:t>@</a:t>
            </a:r>
            <a:r>
              <a:rPr lang="en-US" sz="1500" dirty="0" err="1">
                <a:solidFill>
                  <a:srgbClr val="1F497D"/>
                </a:solidFill>
              </a:rPr>
              <a:t>MikkaelSekeres</a:t>
            </a:r>
            <a:endParaRPr lang="en-US" sz="1500" dirty="0">
              <a:solidFill>
                <a:srgbClr val="1F497D"/>
              </a:solidFill>
            </a:endParaRPr>
          </a:p>
        </p:txBody>
      </p:sp>
      <p:pic>
        <p:nvPicPr>
          <p:cNvPr id="10" name="Picture 4" descr="http://cdn.business2community.com/wp-content/uploads/2015/07/Twitter-icon.pn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8655" y="4749473"/>
            <a:ext cx="441577" cy="441577"/>
          </a:xfrm>
          <a:prstGeom prst="rect">
            <a:avLst/>
          </a:prstGeom>
          <a:noFill/>
          <a:extLst>
            <a:ext uri="{909E8E84-426E-40dd-AFC4-6F175D3DCCD1}">
              <a14:hiddenFill xmlns:a14="http://schemas.microsoft.com/office/drawing/2010/main" xmlns="">
                <a:solidFill>
                  <a:srgbClr val="FFFFFF"/>
                </a:solidFill>
              </a14:hiddenFill>
            </a:ext>
          </a:extLst>
        </p:spPr>
      </p:pic>
      <p:cxnSp>
        <p:nvCxnSpPr>
          <p:cNvPr id="8" name="Straight Connector 7"/>
          <p:cNvCxnSpPr/>
          <p:nvPr/>
        </p:nvCxnSpPr>
        <p:spPr>
          <a:xfrm>
            <a:off x="1143000" y="916781"/>
            <a:ext cx="685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7" name="Right Brace 6">
            <a:extLst>
              <a:ext uri="{FF2B5EF4-FFF2-40B4-BE49-F238E27FC236}">
                <a16:creationId xmlns:a16="http://schemas.microsoft.com/office/drawing/2014/main" id="{356073F4-1E89-A140-A4A6-CC52A8E08EB2}"/>
              </a:ext>
            </a:extLst>
          </p:cNvPr>
          <p:cNvSpPr/>
          <p:nvPr/>
        </p:nvSpPr>
        <p:spPr>
          <a:xfrm rot="1684883">
            <a:off x="7355477" y="2271638"/>
            <a:ext cx="400050" cy="1143000"/>
          </a:xfrm>
          <a:prstGeom prst="rightBrace">
            <a:avLst/>
          </a:prstGeom>
          <a:noFill/>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srgbClr val="FF9900"/>
              </a:solidFill>
            </a:endParaRPr>
          </a:p>
        </p:txBody>
      </p:sp>
      <p:sp>
        <p:nvSpPr>
          <p:cNvPr id="11" name="Right Brace 10">
            <a:extLst>
              <a:ext uri="{FF2B5EF4-FFF2-40B4-BE49-F238E27FC236}">
                <a16:creationId xmlns:a16="http://schemas.microsoft.com/office/drawing/2014/main" id="{526847EB-F8F9-304F-8DAB-38DD7BCA1C7F}"/>
              </a:ext>
            </a:extLst>
          </p:cNvPr>
          <p:cNvSpPr/>
          <p:nvPr/>
        </p:nvSpPr>
        <p:spPr>
          <a:xfrm rot="10800000">
            <a:off x="2242139" y="3610981"/>
            <a:ext cx="400050" cy="463835"/>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12" name="Right Brace 11">
            <a:extLst>
              <a:ext uri="{FF2B5EF4-FFF2-40B4-BE49-F238E27FC236}">
                <a16:creationId xmlns:a16="http://schemas.microsoft.com/office/drawing/2014/main" id="{A58464AD-D9FF-5941-971E-6A03A73063C8}"/>
              </a:ext>
            </a:extLst>
          </p:cNvPr>
          <p:cNvSpPr/>
          <p:nvPr/>
        </p:nvSpPr>
        <p:spPr>
          <a:xfrm rot="10800000">
            <a:off x="2247334" y="4149868"/>
            <a:ext cx="400050" cy="373171"/>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13" name="TextBox 12">
            <a:extLst>
              <a:ext uri="{FF2B5EF4-FFF2-40B4-BE49-F238E27FC236}">
                <a16:creationId xmlns:a16="http://schemas.microsoft.com/office/drawing/2014/main" id="{A79FF780-B169-0943-B7EA-BD2F417CAD52}"/>
              </a:ext>
            </a:extLst>
          </p:cNvPr>
          <p:cNvSpPr txBox="1"/>
          <p:nvPr/>
        </p:nvSpPr>
        <p:spPr>
          <a:xfrm>
            <a:off x="7682778" y="2743768"/>
            <a:ext cx="636443" cy="369332"/>
          </a:xfrm>
          <a:prstGeom prst="rect">
            <a:avLst/>
          </a:prstGeom>
          <a:noFill/>
          <a:ln>
            <a:noFill/>
          </a:ln>
        </p:spPr>
        <p:txBody>
          <a:bodyPr wrap="square" rtlCol="0">
            <a:spAutoFit/>
          </a:bodyPr>
          <a:lstStyle/>
          <a:p>
            <a:r>
              <a:rPr lang="en-US" sz="1800" b="1" dirty="0">
                <a:solidFill>
                  <a:srgbClr val="C00000"/>
                </a:solidFill>
              </a:rPr>
              <a:t>1.5</a:t>
            </a:r>
          </a:p>
        </p:txBody>
      </p:sp>
      <p:sp>
        <p:nvSpPr>
          <p:cNvPr id="14" name="TextBox 13">
            <a:extLst>
              <a:ext uri="{FF2B5EF4-FFF2-40B4-BE49-F238E27FC236}">
                <a16:creationId xmlns:a16="http://schemas.microsoft.com/office/drawing/2014/main" id="{53FE1923-F0F4-F442-918D-D21DB5642E1A}"/>
              </a:ext>
            </a:extLst>
          </p:cNvPr>
          <p:cNvSpPr txBox="1"/>
          <p:nvPr/>
        </p:nvSpPr>
        <p:spPr>
          <a:xfrm>
            <a:off x="1979834" y="4088652"/>
            <a:ext cx="240010" cy="369332"/>
          </a:xfrm>
          <a:prstGeom prst="rect">
            <a:avLst/>
          </a:prstGeom>
          <a:noFill/>
        </p:spPr>
        <p:txBody>
          <a:bodyPr wrap="square" rtlCol="0">
            <a:spAutoFit/>
          </a:bodyPr>
          <a:lstStyle/>
          <a:p>
            <a:r>
              <a:rPr lang="en-US" sz="1800" b="1" dirty="0">
                <a:solidFill>
                  <a:srgbClr val="C00000"/>
                </a:solidFill>
              </a:rPr>
              <a:t>1</a:t>
            </a:r>
          </a:p>
        </p:txBody>
      </p:sp>
      <p:sp>
        <p:nvSpPr>
          <p:cNvPr id="15" name="TextBox 14">
            <a:extLst>
              <a:ext uri="{FF2B5EF4-FFF2-40B4-BE49-F238E27FC236}">
                <a16:creationId xmlns:a16="http://schemas.microsoft.com/office/drawing/2014/main" id="{AAEEBC56-3AE6-B840-A241-0BE7180DB877}"/>
              </a:ext>
            </a:extLst>
          </p:cNvPr>
          <p:cNvSpPr txBox="1"/>
          <p:nvPr/>
        </p:nvSpPr>
        <p:spPr>
          <a:xfrm>
            <a:off x="1979834" y="3658233"/>
            <a:ext cx="240010" cy="369332"/>
          </a:xfrm>
          <a:prstGeom prst="rect">
            <a:avLst/>
          </a:prstGeom>
          <a:noFill/>
        </p:spPr>
        <p:txBody>
          <a:bodyPr wrap="square" rtlCol="0">
            <a:spAutoFit/>
          </a:bodyPr>
          <a:lstStyle/>
          <a:p>
            <a:r>
              <a:rPr lang="en-US" sz="1800" b="1" dirty="0">
                <a:solidFill>
                  <a:srgbClr val="C00000"/>
                </a:solidFill>
              </a:rPr>
              <a:t>0</a:t>
            </a:r>
          </a:p>
        </p:txBody>
      </p:sp>
      <p:sp>
        <p:nvSpPr>
          <p:cNvPr id="16" name="TextBox 15">
            <a:extLst>
              <a:ext uri="{FF2B5EF4-FFF2-40B4-BE49-F238E27FC236}">
                <a16:creationId xmlns:a16="http://schemas.microsoft.com/office/drawing/2014/main" id="{52F6E1CB-D9FA-134D-AD22-175CDC2947ED}"/>
              </a:ext>
            </a:extLst>
          </p:cNvPr>
          <p:cNvSpPr txBox="1"/>
          <p:nvPr/>
        </p:nvSpPr>
        <p:spPr>
          <a:xfrm>
            <a:off x="3259883" y="4441696"/>
            <a:ext cx="2847356" cy="307777"/>
          </a:xfrm>
          <a:prstGeom prst="rect">
            <a:avLst/>
          </a:prstGeom>
          <a:noFill/>
        </p:spPr>
        <p:txBody>
          <a:bodyPr wrap="square" rtlCol="0">
            <a:spAutoFit/>
          </a:bodyPr>
          <a:lstStyle/>
          <a:p>
            <a:r>
              <a:rPr lang="en-US" sz="1400" b="1" dirty="0">
                <a:solidFill>
                  <a:srgbClr val="C00000"/>
                </a:solidFill>
              </a:rPr>
              <a:t>Total IPSS-R Score = 2.5 (Low)</a:t>
            </a:r>
          </a:p>
        </p:txBody>
      </p:sp>
      <p:pic>
        <p:nvPicPr>
          <p:cNvPr id="6" name="Picture 4" descr="Will the Real Rosie the Riveter Please Stand Up? | Seattle Met">
            <a:extLst>
              <a:ext uri="{FF2B5EF4-FFF2-40B4-BE49-F238E27FC236}">
                <a16:creationId xmlns:a16="http://schemas.microsoft.com/office/drawing/2014/main" id="{D9DB7098-CDC3-D2C0-7B6E-EDAF9A66D5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341" y="1043505"/>
            <a:ext cx="1686776" cy="206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437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3199" y="1018956"/>
            <a:ext cx="6643255" cy="3726769"/>
          </a:xfrm>
        </p:spPr>
        <p:txBody>
          <a:bodyPr/>
          <a:lstStyle/>
          <a:p>
            <a:pPr marL="0" indent="0">
              <a:buNone/>
            </a:pPr>
            <a:r>
              <a:rPr lang="en-US" b="1" dirty="0">
                <a:solidFill>
                  <a:srgbClr val="990000"/>
                </a:solidFill>
              </a:rPr>
              <a:t>Laboratory Results:</a:t>
            </a:r>
          </a:p>
          <a:p>
            <a:pPr marL="0" indent="0">
              <a:buNone/>
            </a:pPr>
            <a:endParaRPr lang="en-US" b="1" dirty="0">
              <a:solidFill>
                <a:srgbClr val="990000"/>
              </a:solidFill>
            </a:endParaRPr>
          </a:p>
          <a:p>
            <a:pPr eaLnBrk="1" hangingPunct="1">
              <a:lnSpc>
                <a:spcPct val="80000"/>
              </a:lnSpc>
              <a:buFontTx/>
              <a:buNone/>
            </a:pPr>
            <a:r>
              <a:rPr lang="en-US" sz="1400" b="1" dirty="0">
                <a:ea typeface="ＭＳ Ｐゴシック" pitchFamily="34" charset="-128"/>
              </a:rPr>
              <a:t>WBC 		     4500/</a:t>
            </a:r>
            <a:r>
              <a:rPr lang="en-US" sz="1400" b="1" dirty="0" err="1">
                <a:ea typeface="ＭＳ Ｐゴシック" pitchFamily="34" charset="-128"/>
              </a:rPr>
              <a:t>uL</a:t>
            </a:r>
            <a:r>
              <a:rPr lang="en-US" sz="1400" b="1" dirty="0">
                <a:ea typeface="ＭＳ Ｐゴシック" pitchFamily="34" charset="-128"/>
              </a:rPr>
              <a:t> with </a:t>
            </a:r>
            <a:r>
              <a:rPr lang="en-US" sz="1400" b="1" dirty="0">
                <a:solidFill>
                  <a:srgbClr val="7030A0"/>
                </a:solidFill>
                <a:ea typeface="ＭＳ Ｐゴシック" pitchFamily="34" charset="-128"/>
              </a:rPr>
              <a:t>ANC 1600</a:t>
            </a:r>
            <a:r>
              <a:rPr lang="en-US" sz="1400" b="1" dirty="0">
                <a:ea typeface="ＭＳ Ｐゴシック" pitchFamily="34" charset="-128"/>
              </a:rPr>
              <a:t>, no blasts</a:t>
            </a:r>
          </a:p>
          <a:p>
            <a:pPr eaLnBrk="1" hangingPunct="1">
              <a:lnSpc>
                <a:spcPct val="80000"/>
              </a:lnSpc>
              <a:buFontTx/>
              <a:buNone/>
            </a:pPr>
            <a:r>
              <a:rPr lang="en-US" sz="1400" b="1" dirty="0" err="1">
                <a:solidFill>
                  <a:srgbClr val="7030A0"/>
                </a:solidFill>
                <a:ea typeface="ＭＳ Ｐゴシック" pitchFamily="34" charset="-128"/>
              </a:rPr>
              <a:t>Hgb</a:t>
            </a:r>
            <a:r>
              <a:rPr lang="en-US" sz="1400" b="1" dirty="0">
                <a:solidFill>
                  <a:srgbClr val="7030A0"/>
                </a:solidFill>
                <a:ea typeface="ＭＳ Ｐゴシック" pitchFamily="34" charset="-128"/>
              </a:rPr>
              <a:t> </a:t>
            </a:r>
            <a:r>
              <a:rPr lang="en-US" sz="1400" b="1" dirty="0">
                <a:solidFill>
                  <a:schemeClr val="folHlink"/>
                </a:solidFill>
                <a:ea typeface="ＭＳ Ｐゴシック" pitchFamily="34" charset="-128"/>
              </a:rPr>
              <a:t>		     </a:t>
            </a:r>
            <a:r>
              <a:rPr lang="en-US" sz="1400" b="1" dirty="0">
                <a:solidFill>
                  <a:srgbClr val="7030A0"/>
                </a:solidFill>
                <a:ea typeface="ＭＳ Ｐゴシック" pitchFamily="34" charset="-128"/>
              </a:rPr>
              <a:t>7.8 g/</a:t>
            </a:r>
            <a:r>
              <a:rPr lang="en-US" sz="1400" b="1" dirty="0" err="1">
                <a:solidFill>
                  <a:srgbClr val="7030A0"/>
                </a:solidFill>
                <a:ea typeface="ＭＳ Ｐゴシック" pitchFamily="34" charset="-128"/>
              </a:rPr>
              <a:t>dL</a:t>
            </a:r>
            <a:r>
              <a:rPr lang="en-US" sz="1400" b="1" dirty="0">
                <a:solidFill>
                  <a:srgbClr val="7030A0"/>
                </a:solidFill>
                <a:ea typeface="ＭＳ Ｐゴシック" pitchFamily="34" charset="-128"/>
              </a:rPr>
              <a:t> with MCV of 102</a:t>
            </a:r>
          </a:p>
          <a:p>
            <a:pPr eaLnBrk="1" hangingPunct="1">
              <a:lnSpc>
                <a:spcPct val="80000"/>
              </a:lnSpc>
              <a:buFontTx/>
              <a:buNone/>
            </a:pPr>
            <a:r>
              <a:rPr lang="en-US" sz="1400" b="1" dirty="0">
                <a:ea typeface="ＭＳ Ｐゴシック" pitchFamily="34" charset="-128"/>
              </a:rPr>
              <a:t>Platelet count          174,000/</a:t>
            </a:r>
            <a:r>
              <a:rPr lang="en-US" sz="1400" b="1" dirty="0" err="1">
                <a:ea typeface="ＭＳ Ｐゴシック" pitchFamily="34" charset="-128"/>
              </a:rPr>
              <a:t>uL</a:t>
            </a:r>
            <a:r>
              <a:rPr lang="en-US" sz="1400" b="1" dirty="0">
                <a:ea typeface="ＭＳ Ｐゴシック" pitchFamily="34" charset="-128"/>
              </a:rPr>
              <a:t> </a:t>
            </a:r>
          </a:p>
          <a:p>
            <a:pPr eaLnBrk="1" hangingPunct="1">
              <a:lnSpc>
                <a:spcPct val="80000"/>
              </a:lnSpc>
              <a:buFontTx/>
              <a:buNone/>
            </a:pPr>
            <a:r>
              <a:rPr lang="en-US" sz="1400" b="1" dirty="0">
                <a:solidFill>
                  <a:srgbClr val="7030A0"/>
                </a:solidFill>
                <a:ea typeface="ＭＳ Ｐゴシック" pitchFamily="34" charset="-128"/>
              </a:rPr>
              <a:t>Reticulocyte </a:t>
            </a:r>
            <a:r>
              <a:rPr lang="en-US" sz="1400" b="1" dirty="0" err="1">
                <a:solidFill>
                  <a:srgbClr val="7030A0"/>
                </a:solidFill>
                <a:ea typeface="ＭＳ Ｐゴシック" pitchFamily="34" charset="-128"/>
              </a:rPr>
              <a:t>ct</a:t>
            </a:r>
            <a:r>
              <a:rPr lang="en-US" sz="1400" b="1" dirty="0">
                <a:solidFill>
                  <a:srgbClr val="7030A0"/>
                </a:solidFill>
                <a:ea typeface="ＭＳ Ｐゴシック" pitchFamily="34" charset="-128"/>
              </a:rPr>
              <a:t>        0.4% </a:t>
            </a:r>
          </a:p>
          <a:p>
            <a:pPr eaLnBrk="1" hangingPunct="1">
              <a:lnSpc>
                <a:spcPct val="80000"/>
              </a:lnSpc>
              <a:buFontTx/>
              <a:buNone/>
            </a:pPr>
            <a:r>
              <a:rPr lang="en-US" sz="1400" b="1" dirty="0" err="1">
                <a:solidFill>
                  <a:srgbClr val="7030A0"/>
                </a:solidFill>
                <a:ea typeface="ＭＳ Ｐゴシック" pitchFamily="34" charset="-128"/>
              </a:rPr>
              <a:t>Epo</a:t>
            </a:r>
            <a:r>
              <a:rPr lang="en-US" sz="1400" b="1" dirty="0">
                <a:solidFill>
                  <a:srgbClr val="7030A0"/>
                </a:solidFill>
                <a:ea typeface="ＭＳ Ｐゴシック" pitchFamily="34" charset="-128"/>
              </a:rPr>
              <a:t> level is 	     80 </a:t>
            </a:r>
            <a:r>
              <a:rPr lang="en-US" sz="1400" b="1" dirty="0" err="1">
                <a:solidFill>
                  <a:srgbClr val="7030A0"/>
                </a:solidFill>
                <a:ea typeface="ＭＳ Ｐゴシック" pitchFamily="34" charset="-128"/>
              </a:rPr>
              <a:t>mIU</a:t>
            </a:r>
            <a:r>
              <a:rPr lang="en-US" sz="1400" b="1" dirty="0">
                <a:solidFill>
                  <a:srgbClr val="7030A0"/>
                </a:solidFill>
                <a:ea typeface="ＭＳ Ｐゴシック" pitchFamily="34" charset="-128"/>
              </a:rPr>
              <a:t>/ml</a:t>
            </a:r>
          </a:p>
          <a:p>
            <a:pPr eaLnBrk="1" hangingPunct="1">
              <a:lnSpc>
                <a:spcPct val="80000"/>
              </a:lnSpc>
              <a:buFontTx/>
              <a:buNone/>
            </a:pPr>
            <a:endParaRPr lang="en-US" sz="1800" b="1" dirty="0">
              <a:ea typeface="ＭＳ Ｐゴシック" pitchFamily="34" charset="-128"/>
            </a:endParaRPr>
          </a:p>
          <a:p>
            <a:pPr eaLnBrk="1" hangingPunct="1">
              <a:lnSpc>
                <a:spcPct val="80000"/>
              </a:lnSpc>
              <a:buFontTx/>
              <a:buNone/>
            </a:pPr>
            <a:r>
              <a:rPr lang="en-US" sz="1400" b="1" dirty="0">
                <a:ea typeface="ＭＳ Ｐゴシック" pitchFamily="34" charset="-128"/>
              </a:rPr>
              <a:t>A bone marrow biopsy shows hypercellularity (70%), </a:t>
            </a:r>
            <a:r>
              <a:rPr lang="en-US" sz="1400" b="1" dirty="0" err="1">
                <a:ea typeface="ＭＳ Ｐゴシック" pitchFamily="34" charset="-128"/>
              </a:rPr>
              <a:t>dyserythropoiesis</a:t>
            </a:r>
            <a:r>
              <a:rPr lang="en-US" sz="1400" b="1" dirty="0">
                <a:ea typeface="ＭＳ Ｐゴシック" pitchFamily="34" charset="-128"/>
              </a:rPr>
              <a:t> and 25% ring </a:t>
            </a:r>
            <a:r>
              <a:rPr lang="en-US" sz="1400" b="1" dirty="0" err="1">
                <a:ea typeface="ＭＳ Ｐゴシック" pitchFamily="34" charset="-128"/>
              </a:rPr>
              <a:t>sideroblasts</a:t>
            </a:r>
            <a:r>
              <a:rPr lang="en-US" sz="1400" b="1" dirty="0">
                <a:ea typeface="ＭＳ Ｐゴシック" pitchFamily="34" charset="-128"/>
              </a:rPr>
              <a:t>, and she is diagnosed with </a:t>
            </a:r>
            <a:r>
              <a:rPr lang="en-US" sz="1400" b="1" dirty="0">
                <a:solidFill>
                  <a:srgbClr val="660066"/>
                </a:solidFill>
                <a:ea typeface="ＭＳ Ｐゴシック" pitchFamily="34" charset="-128"/>
              </a:rPr>
              <a:t>MDS-LB-SF3B1 (2% blasts)</a:t>
            </a:r>
            <a:r>
              <a:rPr lang="en-US" sz="1400" b="1" dirty="0">
                <a:ea typeface="ＭＳ Ｐゴシック" pitchFamily="34" charset="-128"/>
              </a:rPr>
              <a:t>. </a:t>
            </a:r>
          </a:p>
          <a:p>
            <a:pPr eaLnBrk="1" hangingPunct="1">
              <a:lnSpc>
                <a:spcPct val="80000"/>
              </a:lnSpc>
              <a:buFontTx/>
              <a:buNone/>
            </a:pPr>
            <a:endParaRPr lang="en-US" sz="700" b="1" dirty="0">
              <a:ea typeface="ＭＳ Ｐゴシック" pitchFamily="34" charset="-128"/>
            </a:endParaRPr>
          </a:p>
          <a:p>
            <a:pPr eaLnBrk="1" hangingPunct="1">
              <a:lnSpc>
                <a:spcPct val="80000"/>
              </a:lnSpc>
              <a:buFontTx/>
              <a:buNone/>
            </a:pPr>
            <a:r>
              <a:rPr lang="en-US" sz="1400" b="1" dirty="0">
                <a:ea typeface="ＭＳ Ｐゴシック" pitchFamily="34" charset="-128"/>
              </a:rPr>
              <a:t>Cytogenetics: normal; </a:t>
            </a:r>
            <a:r>
              <a:rPr lang="en-US" sz="1400" b="1" dirty="0">
                <a:solidFill>
                  <a:srgbClr val="7030A0"/>
                </a:solidFill>
                <a:ea typeface="ＭＳ Ｐゴシック" pitchFamily="34" charset="-128"/>
              </a:rPr>
              <a:t>NGS with SF3B1 (VAF 26%)</a:t>
            </a:r>
          </a:p>
        </p:txBody>
      </p:sp>
      <p:sp>
        <p:nvSpPr>
          <p:cNvPr id="4" name="Slide Number Placeholder 3"/>
          <p:cNvSpPr>
            <a:spLocks noGrp="1"/>
          </p:cNvSpPr>
          <p:nvPr>
            <p:ph type="sldNum" sz="quarter" idx="12"/>
          </p:nvPr>
        </p:nvSpPr>
        <p:spPr/>
        <p:txBody>
          <a:bodyPr/>
          <a:lstStyle/>
          <a:p>
            <a:pPr>
              <a:defRPr/>
            </a:pPr>
            <a:fld id="{CB6A0413-BE5F-4D48-92A4-6C4B272E2800}" type="slidenum">
              <a:rPr lang="en-US" smtClean="0">
                <a:solidFill>
                  <a:srgbClr val="000000">
                    <a:tint val="75000"/>
                  </a:srgbClr>
                </a:solidFill>
              </a:rPr>
              <a:pPr>
                <a:defRPr/>
              </a:pPr>
              <a:t>33</a:t>
            </a:fld>
            <a:endParaRPr lang="en-US">
              <a:solidFill>
                <a:srgbClr val="000000">
                  <a:tint val="75000"/>
                </a:srgbClr>
              </a:solidFill>
            </a:endParaRPr>
          </a:p>
        </p:txBody>
      </p:sp>
      <p:sp>
        <p:nvSpPr>
          <p:cNvPr id="5" name="Rectangle 3"/>
          <p:cNvSpPr txBox="1">
            <a:spLocks/>
          </p:cNvSpPr>
          <p:nvPr/>
        </p:nvSpPr>
        <p:spPr bwMode="auto">
          <a:xfrm>
            <a:off x="1257300" y="61001"/>
            <a:ext cx="6172200" cy="62865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a:solidFill>
                  <a:schemeClr val="tx1"/>
                </a:solidFill>
                <a:latin typeface="+mn-lt"/>
              </a:defRPr>
            </a:lvl2pPr>
            <a:lvl3pPr marL="1143000" indent="-228600" algn="l" rtl="0" fontAlgn="base">
              <a:spcBef>
                <a:spcPct val="20000"/>
              </a:spcBef>
              <a:spcAft>
                <a:spcPct val="0"/>
              </a:spcAft>
              <a:buFont typeface="Arial" charset="0"/>
              <a:buChar char="•"/>
              <a:defRPr sz="2400">
                <a:solidFill>
                  <a:schemeClr val="tx1"/>
                </a:solidFill>
                <a:latin typeface="+mn-lt"/>
              </a:defRPr>
            </a:lvl3pPr>
            <a:lvl4pPr marL="1600200" indent="-228600" algn="l" rtl="0" fontAlgn="base">
              <a:spcBef>
                <a:spcPct val="20000"/>
              </a:spcBef>
              <a:spcAft>
                <a:spcPct val="0"/>
              </a:spcAft>
              <a:buFont typeface="Arial" charset="0"/>
              <a:buChar char="–"/>
              <a:defRPr sz="2000">
                <a:solidFill>
                  <a:schemeClr val="tx1"/>
                </a:solidFill>
                <a:latin typeface="+mn-lt"/>
              </a:defRPr>
            </a:lvl4pPr>
            <a:lvl5pPr marL="2057400" indent="-228600" algn="l" rtl="0" fontAlgn="base">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a:lstStyle>
          <a:p>
            <a:pPr>
              <a:buFont typeface="Arial" charset="0"/>
              <a:buNone/>
            </a:pPr>
            <a:r>
              <a:rPr lang="en-US" sz="3300" b="1" kern="0" dirty="0">
                <a:solidFill>
                  <a:srgbClr val="4F81BD">
                    <a:lumMod val="75000"/>
                  </a:srgbClr>
                </a:solidFill>
              </a:rPr>
              <a:t>MDS | </a:t>
            </a:r>
            <a:r>
              <a:rPr lang="en-US" sz="3300" b="1" kern="0" dirty="0">
                <a:solidFill>
                  <a:srgbClr val="008000"/>
                </a:solidFill>
              </a:rPr>
              <a:t>Patient</a:t>
            </a:r>
          </a:p>
          <a:p>
            <a:pPr>
              <a:buFont typeface="Arial" charset="0"/>
              <a:buNone/>
            </a:pPr>
            <a:endParaRPr lang="en-US" sz="3300" b="1" kern="0" dirty="0">
              <a:solidFill>
                <a:srgbClr val="4F81BD">
                  <a:lumMod val="75000"/>
                </a:srgbClr>
              </a:solidFill>
            </a:endParaRPr>
          </a:p>
        </p:txBody>
      </p:sp>
      <p:sp>
        <p:nvSpPr>
          <p:cNvPr id="9" name="TextBox 8"/>
          <p:cNvSpPr txBox="1">
            <a:spLocks noChangeArrowheads="1"/>
          </p:cNvSpPr>
          <p:nvPr/>
        </p:nvSpPr>
        <p:spPr bwMode="auto">
          <a:xfrm>
            <a:off x="5356909" y="4686315"/>
            <a:ext cx="1771650" cy="323165"/>
          </a:xfrm>
          <a:prstGeom prst="rect">
            <a:avLst/>
          </a:prstGeom>
          <a:solidFill>
            <a:srgbClr val="FFFFFF"/>
          </a:solidFill>
          <a:ln>
            <a:noFill/>
          </a:ln>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1500" dirty="0">
                <a:solidFill>
                  <a:srgbClr val="1F497D"/>
                </a:solidFill>
              </a:rPr>
              <a:t>@</a:t>
            </a:r>
            <a:r>
              <a:rPr lang="en-US" sz="1500" dirty="0" err="1">
                <a:solidFill>
                  <a:srgbClr val="1F497D"/>
                </a:solidFill>
              </a:rPr>
              <a:t>MikkaelSekeres</a:t>
            </a:r>
            <a:endParaRPr lang="en-US" sz="1500" dirty="0">
              <a:solidFill>
                <a:srgbClr val="1F497D"/>
              </a:solidFill>
            </a:endParaRPr>
          </a:p>
        </p:txBody>
      </p:sp>
      <p:pic>
        <p:nvPicPr>
          <p:cNvPr id="10" name="Picture 4" descr="http://cdn.business2community.com/wp-content/uploads/2015/07/Twitter-icon.pn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0542" y="4627110"/>
            <a:ext cx="441577" cy="441577"/>
          </a:xfrm>
          <a:prstGeom prst="rect">
            <a:avLst/>
          </a:prstGeom>
          <a:noFill/>
          <a:extLst>
            <a:ext uri="{909E8E84-426E-40dd-AFC4-6F175D3DCCD1}">
              <a14:hiddenFill xmlns:a14="http://schemas.microsoft.com/office/drawing/2010/main" xmlns="">
                <a:solidFill>
                  <a:srgbClr val="FFFFFF"/>
                </a:solidFill>
              </a14:hiddenFill>
            </a:ext>
          </a:extLst>
        </p:spPr>
      </p:pic>
      <p:cxnSp>
        <p:nvCxnSpPr>
          <p:cNvPr id="8" name="Straight Connector 7"/>
          <p:cNvCxnSpPr/>
          <p:nvPr/>
        </p:nvCxnSpPr>
        <p:spPr>
          <a:xfrm>
            <a:off x="1143000" y="916781"/>
            <a:ext cx="685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7" name="Right Brace 6">
            <a:extLst>
              <a:ext uri="{FF2B5EF4-FFF2-40B4-BE49-F238E27FC236}">
                <a16:creationId xmlns:a16="http://schemas.microsoft.com/office/drawing/2014/main" id="{356073F4-1E89-A140-A4A6-CC52A8E08EB2}"/>
              </a:ext>
            </a:extLst>
          </p:cNvPr>
          <p:cNvSpPr/>
          <p:nvPr/>
        </p:nvSpPr>
        <p:spPr>
          <a:xfrm rot="1684883">
            <a:off x="6895155" y="2154396"/>
            <a:ext cx="278652" cy="948345"/>
          </a:xfrm>
          <a:prstGeom prst="rightBrace">
            <a:avLst/>
          </a:prstGeom>
          <a:noFill/>
          <a:ln w="28575">
            <a:solidFill>
              <a:srgbClr val="E0850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solidFill>
                <a:srgbClr val="FF9900"/>
              </a:solidFill>
            </a:endParaRPr>
          </a:p>
        </p:txBody>
      </p:sp>
      <p:sp>
        <p:nvSpPr>
          <p:cNvPr id="11" name="Right Brace 10">
            <a:extLst>
              <a:ext uri="{FF2B5EF4-FFF2-40B4-BE49-F238E27FC236}">
                <a16:creationId xmlns:a16="http://schemas.microsoft.com/office/drawing/2014/main" id="{526847EB-F8F9-304F-8DAB-38DD7BCA1C7F}"/>
              </a:ext>
            </a:extLst>
          </p:cNvPr>
          <p:cNvSpPr/>
          <p:nvPr/>
        </p:nvSpPr>
        <p:spPr>
          <a:xfrm rot="10800000">
            <a:off x="2566005" y="3225435"/>
            <a:ext cx="185968" cy="481149"/>
          </a:xfrm>
          <a:prstGeom prst="rightBrace">
            <a:avLst/>
          </a:prstGeom>
          <a:ln w="28575">
            <a:solidFill>
              <a:srgbClr val="E0850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12" name="Right Brace 11">
            <a:extLst>
              <a:ext uri="{FF2B5EF4-FFF2-40B4-BE49-F238E27FC236}">
                <a16:creationId xmlns:a16="http://schemas.microsoft.com/office/drawing/2014/main" id="{A58464AD-D9FF-5941-971E-6A03A73063C8}"/>
              </a:ext>
            </a:extLst>
          </p:cNvPr>
          <p:cNvSpPr/>
          <p:nvPr/>
        </p:nvSpPr>
        <p:spPr>
          <a:xfrm rot="10800000">
            <a:off x="2368691" y="3758124"/>
            <a:ext cx="400050" cy="373171"/>
          </a:xfrm>
          <a:prstGeom prst="rightBrace">
            <a:avLst/>
          </a:prstGeom>
          <a:ln w="28575">
            <a:solidFill>
              <a:srgbClr val="E0850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16" name="TextBox 15">
            <a:extLst>
              <a:ext uri="{FF2B5EF4-FFF2-40B4-BE49-F238E27FC236}">
                <a16:creationId xmlns:a16="http://schemas.microsoft.com/office/drawing/2014/main" id="{52F6E1CB-D9FA-134D-AD22-175CDC2947ED}"/>
              </a:ext>
            </a:extLst>
          </p:cNvPr>
          <p:cNvSpPr txBox="1"/>
          <p:nvPr/>
        </p:nvSpPr>
        <p:spPr>
          <a:xfrm>
            <a:off x="3191705" y="4106210"/>
            <a:ext cx="3136323" cy="307777"/>
          </a:xfrm>
          <a:prstGeom prst="rect">
            <a:avLst/>
          </a:prstGeom>
          <a:noFill/>
        </p:spPr>
        <p:txBody>
          <a:bodyPr wrap="square" rtlCol="0">
            <a:spAutoFit/>
          </a:bodyPr>
          <a:lstStyle/>
          <a:p>
            <a:r>
              <a:rPr lang="en-US" sz="1400" b="1" dirty="0">
                <a:solidFill>
                  <a:srgbClr val="E08502"/>
                </a:solidFill>
              </a:rPr>
              <a:t>Total IPSS-M Score = -0.82 (Low)</a:t>
            </a:r>
          </a:p>
        </p:txBody>
      </p:sp>
      <p:pic>
        <p:nvPicPr>
          <p:cNvPr id="6" name="Picture 4" descr="Will the Real Rosie the Riveter Please Stand Up? | Seattle Met">
            <a:extLst>
              <a:ext uri="{FF2B5EF4-FFF2-40B4-BE49-F238E27FC236}">
                <a16:creationId xmlns:a16="http://schemas.microsoft.com/office/drawing/2014/main" id="{4454CBB7-5505-0B03-72C8-5650B346A4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341" y="1043505"/>
            <a:ext cx="1686776" cy="206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233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3200" y="1018956"/>
            <a:ext cx="5143500" cy="3726769"/>
          </a:xfrm>
        </p:spPr>
        <p:txBody>
          <a:bodyPr/>
          <a:lstStyle/>
          <a:p>
            <a:pPr marL="0" indent="0">
              <a:buNone/>
            </a:pPr>
            <a:r>
              <a:rPr lang="en-US" sz="1800" b="1" dirty="0">
                <a:solidFill>
                  <a:srgbClr val="990000"/>
                </a:solidFill>
              </a:rPr>
              <a:t>How would you treat her?</a:t>
            </a:r>
          </a:p>
          <a:p>
            <a:r>
              <a:rPr lang="en-US" sz="1800" b="1" dirty="0">
                <a:solidFill>
                  <a:srgbClr val="990000"/>
                </a:solidFill>
              </a:rPr>
              <a:t>Watchful waiting</a:t>
            </a:r>
          </a:p>
          <a:p>
            <a:r>
              <a:rPr lang="en-US" sz="1800" b="1" dirty="0">
                <a:solidFill>
                  <a:srgbClr val="990000"/>
                </a:solidFill>
              </a:rPr>
              <a:t>ESA (</a:t>
            </a:r>
            <a:r>
              <a:rPr lang="en-US" sz="1800" b="1" dirty="0" err="1">
                <a:solidFill>
                  <a:srgbClr val="990000"/>
                </a:solidFill>
              </a:rPr>
              <a:t>epo</a:t>
            </a:r>
            <a:r>
              <a:rPr lang="en-US" sz="1800" b="1" dirty="0">
                <a:solidFill>
                  <a:srgbClr val="990000"/>
                </a:solidFill>
              </a:rPr>
              <a:t>, </a:t>
            </a:r>
            <a:r>
              <a:rPr lang="en-US" sz="1800" b="1" dirty="0" err="1">
                <a:solidFill>
                  <a:srgbClr val="990000"/>
                </a:solidFill>
              </a:rPr>
              <a:t>darbe</a:t>
            </a:r>
            <a:r>
              <a:rPr lang="en-US" sz="1800" b="1" dirty="0">
                <a:solidFill>
                  <a:srgbClr val="990000"/>
                </a:solidFill>
              </a:rPr>
              <a:t>)</a:t>
            </a:r>
          </a:p>
          <a:p>
            <a:r>
              <a:rPr lang="en-US" sz="1800" b="1" dirty="0" err="1">
                <a:solidFill>
                  <a:srgbClr val="990000"/>
                </a:solidFill>
              </a:rPr>
              <a:t>Luspatercept</a:t>
            </a:r>
            <a:endParaRPr lang="en-US" sz="1800" b="1" dirty="0">
              <a:solidFill>
                <a:srgbClr val="990000"/>
              </a:solidFill>
            </a:endParaRPr>
          </a:p>
          <a:p>
            <a:r>
              <a:rPr lang="en-US" sz="1800" b="1" dirty="0">
                <a:solidFill>
                  <a:srgbClr val="990000"/>
                </a:solidFill>
              </a:rPr>
              <a:t>Lenalidomide</a:t>
            </a:r>
          </a:p>
          <a:p>
            <a:r>
              <a:rPr lang="en-US" sz="1800" b="1" dirty="0" err="1">
                <a:solidFill>
                  <a:srgbClr val="990000"/>
                </a:solidFill>
              </a:rPr>
              <a:t>Azacitidine</a:t>
            </a:r>
            <a:endParaRPr lang="en-US" sz="1800" b="1" dirty="0">
              <a:solidFill>
                <a:srgbClr val="990000"/>
              </a:solidFill>
            </a:endParaRPr>
          </a:p>
          <a:p>
            <a:r>
              <a:rPr lang="en-US" sz="1800" b="1" dirty="0">
                <a:solidFill>
                  <a:srgbClr val="990000"/>
                </a:solidFill>
              </a:rPr>
              <a:t>Decitabine (or oral DEC/</a:t>
            </a:r>
            <a:r>
              <a:rPr lang="en-US" sz="1800" b="1" dirty="0" err="1">
                <a:solidFill>
                  <a:srgbClr val="990000"/>
                </a:solidFill>
              </a:rPr>
              <a:t>Ced</a:t>
            </a:r>
            <a:r>
              <a:rPr lang="en-US" sz="1800" b="1" dirty="0">
                <a:solidFill>
                  <a:srgbClr val="990000"/>
                </a:solidFill>
              </a:rPr>
              <a:t>)</a:t>
            </a:r>
          </a:p>
          <a:p>
            <a:r>
              <a:rPr lang="en-US" sz="1800" b="1" dirty="0">
                <a:solidFill>
                  <a:srgbClr val="990000"/>
                </a:solidFill>
              </a:rPr>
              <a:t>BMT</a:t>
            </a:r>
          </a:p>
          <a:p>
            <a:endParaRPr lang="en-US" b="1" dirty="0">
              <a:solidFill>
                <a:srgbClr val="990000"/>
              </a:solidFill>
            </a:endParaRPr>
          </a:p>
        </p:txBody>
      </p:sp>
      <p:sp>
        <p:nvSpPr>
          <p:cNvPr id="4" name="Slide Number Placeholder 3"/>
          <p:cNvSpPr>
            <a:spLocks noGrp="1"/>
          </p:cNvSpPr>
          <p:nvPr>
            <p:ph type="sldNum" sz="quarter" idx="12"/>
          </p:nvPr>
        </p:nvSpPr>
        <p:spPr/>
        <p:txBody>
          <a:bodyPr/>
          <a:lstStyle/>
          <a:p>
            <a:pPr>
              <a:defRPr/>
            </a:pPr>
            <a:fld id="{CB6A0413-BE5F-4D48-92A4-6C4B272E2800}" type="slidenum">
              <a:rPr lang="en-US" smtClean="0">
                <a:solidFill>
                  <a:srgbClr val="000000">
                    <a:tint val="75000"/>
                  </a:srgbClr>
                </a:solidFill>
              </a:rPr>
              <a:pPr>
                <a:defRPr/>
              </a:pPr>
              <a:t>34</a:t>
            </a:fld>
            <a:endParaRPr lang="en-US">
              <a:solidFill>
                <a:srgbClr val="000000">
                  <a:tint val="75000"/>
                </a:srgbClr>
              </a:solidFill>
            </a:endParaRPr>
          </a:p>
        </p:txBody>
      </p:sp>
      <p:sp>
        <p:nvSpPr>
          <p:cNvPr id="5" name="Rectangle 3"/>
          <p:cNvSpPr txBox="1">
            <a:spLocks/>
          </p:cNvSpPr>
          <p:nvPr/>
        </p:nvSpPr>
        <p:spPr bwMode="auto">
          <a:xfrm>
            <a:off x="1257300" y="61001"/>
            <a:ext cx="6172200" cy="62865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a:solidFill>
                  <a:schemeClr val="tx1"/>
                </a:solidFill>
                <a:latin typeface="+mn-lt"/>
              </a:defRPr>
            </a:lvl2pPr>
            <a:lvl3pPr marL="1143000" indent="-228600" algn="l" rtl="0" fontAlgn="base">
              <a:spcBef>
                <a:spcPct val="20000"/>
              </a:spcBef>
              <a:spcAft>
                <a:spcPct val="0"/>
              </a:spcAft>
              <a:buFont typeface="Arial" charset="0"/>
              <a:buChar char="•"/>
              <a:defRPr sz="2400">
                <a:solidFill>
                  <a:schemeClr val="tx1"/>
                </a:solidFill>
                <a:latin typeface="+mn-lt"/>
              </a:defRPr>
            </a:lvl3pPr>
            <a:lvl4pPr marL="1600200" indent="-228600" algn="l" rtl="0" fontAlgn="base">
              <a:spcBef>
                <a:spcPct val="20000"/>
              </a:spcBef>
              <a:spcAft>
                <a:spcPct val="0"/>
              </a:spcAft>
              <a:buFont typeface="Arial" charset="0"/>
              <a:buChar char="–"/>
              <a:defRPr sz="2000">
                <a:solidFill>
                  <a:schemeClr val="tx1"/>
                </a:solidFill>
                <a:latin typeface="+mn-lt"/>
              </a:defRPr>
            </a:lvl4pPr>
            <a:lvl5pPr marL="2057400" indent="-228600" algn="l" rtl="0" fontAlgn="base">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a:lstStyle>
          <a:p>
            <a:pPr>
              <a:buFont typeface="Arial" charset="0"/>
              <a:buNone/>
            </a:pPr>
            <a:r>
              <a:rPr lang="en-US" sz="3300" b="1" kern="0" dirty="0">
                <a:solidFill>
                  <a:srgbClr val="4F81BD">
                    <a:lumMod val="75000"/>
                  </a:srgbClr>
                </a:solidFill>
              </a:rPr>
              <a:t>MDS | </a:t>
            </a:r>
            <a:r>
              <a:rPr lang="en-US" sz="3300" b="1" kern="0" dirty="0">
                <a:solidFill>
                  <a:srgbClr val="008000"/>
                </a:solidFill>
              </a:rPr>
              <a:t>Patient</a:t>
            </a:r>
          </a:p>
          <a:p>
            <a:pPr>
              <a:buFont typeface="Arial" charset="0"/>
              <a:buNone/>
            </a:pPr>
            <a:endParaRPr lang="en-US" sz="3300" b="1" kern="0" dirty="0">
              <a:solidFill>
                <a:srgbClr val="4F81BD">
                  <a:lumMod val="75000"/>
                </a:srgbClr>
              </a:solidFill>
            </a:endParaRPr>
          </a:p>
        </p:txBody>
      </p:sp>
      <p:sp>
        <p:nvSpPr>
          <p:cNvPr id="9" name="TextBox 8"/>
          <p:cNvSpPr txBox="1">
            <a:spLocks noChangeArrowheads="1"/>
          </p:cNvSpPr>
          <p:nvPr/>
        </p:nvSpPr>
        <p:spPr bwMode="auto">
          <a:xfrm>
            <a:off x="4802727" y="4686315"/>
            <a:ext cx="1771650" cy="323165"/>
          </a:xfrm>
          <a:prstGeom prst="rect">
            <a:avLst/>
          </a:prstGeom>
          <a:solidFill>
            <a:srgbClr val="FFFFFF"/>
          </a:solidFill>
          <a:ln>
            <a:noFill/>
          </a:ln>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1500" dirty="0">
                <a:solidFill>
                  <a:srgbClr val="1F497D"/>
                </a:solidFill>
              </a:rPr>
              <a:t>@</a:t>
            </a:r>
            <a:r>
              <a:rPr lang="en-US" sz="1500" dirty="0" err="1">
                <a:solidFill>
                  <a:srgbClr val="1F497D"/>
                </a:solidFill>
              </a:rPr>
              <a:t>MikkaelSekeres</a:t>
            </a:r>
            <a:endParaRPr lang="en-US" sz="1500" dirty="0">
              <a:solidFill>
                <a:srgbClr val="1F497D"/>
              </a:solidFill>
            </a:endParaRPr>
          </a:p>
        </p:txBody>
      </p:sp>
      <p:pic>
        <p:nvPicPr>
          <p:cNvPr id="10" name="Picture 4" descr="http://cdn.business2community.com/wp-content/uploads/2015/07/Twitter-icon.pn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6360" y="4627110"/>
            <a:ext cx="441577" cy="441577"/>
          </a:xfrm>
          <a:prstGeom prst="rect">
            <a:avLst/>
          </a:prstGeom>
          <a:noFill/>
          <a:extLst>
            <a:ext uri="{909E8E84-426E-40dd-AFC4-6F175D3DCCD1}">
              <a14:hiddenFill xmlns:a14="http://schemas.microsoft.com/office/drawing/2010/main" xmlns="">
                <a:solidFill>
                  <a:srgbClr val="FFFFFF"/>
                </a:solidFill>
              </a14:hiddenFill>
            </a:ext>
          </a:extLst>
        </p:spPr>
      </p:pic>
      <p:cxnSp>
        <p:nvCxnSpPr>
          <p:cNvPr id="8" name="Straight Connector 7"/>
          <p:cNvCxnSpPr/>
          <p:nvPr/>
        </p:nvCxnSpPr>
        <p:spPr>
          <a:xfrm>
            <a:off x="1143000" y="916781"/>
            <a:ext cx="685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Picture 4" descr="Will the Real Rosie the Riveter Please Stand Up? | Seattle Met">
            <a:extLst>
              <a:ext uri="{FF2B5EF4-FFF2-40B4-BE49-F238E27FC236}">
                <a16:creationId xmlns:a16="http://schemas.microsoft.com/office/drawing/2014/main" id="{4454CBB7-5505-0B03-72C8-5650B346A4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341" y="1043505"/>
            <a:ext cx="1686776" cy="206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3273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3200" y="1316832"/>
            <a:ext cx="5143500" cy="3280172"/>
          </a:xfrm>
        </p:spPr>
        <p:txBody>
          <a:bodyPr/>
          <a:lstStyle/>
          <a:p>
            <a:pPr marL="0" indent="0">
              <a:buNone/>
            </a:pPr>
            <a:r>
              <a:rPr lang="en-US" sz="2000" dirty="0"/>
              <a:t>Treated with </a:t>
            </a:r>
            <a:r>
              <a:rPr lang="en-US" sz="2000" dirty="0" err="1"/>
              <a:t>darbepoietin</a:t>
            </a:r>
            <a:r>
              <a:rPr lang="en-US" sz="2000" dirty="0"/>
              <a:t> 500mcg q3w x 10 months with increase in </a:t>
            </a:r>
            <a:r>
              <a:rPr lang="en-US" sz="2000" dirty="0" err="1"/>
              <a:t>hgb</a:t>
            </a:r>
            <a:r>
              <a:rPr lang="en-US" sz="2000" dirty="0"/>
              <a:t> from </a:t>
            </a:r>
            <a:r>
              <a:rPr lang="en-US" sz="2000" b="1" dirty="0">
                <a:solidFill>
                  <a:srgbClr val="660066"/>
                </a:solidFill>
              </a:rPr>
              <a:t>7.8 </a:t>
            </a:r>
            <a:r>
              <a:rPr lang="en-US" sz="2000" dirty="0"/>
              <a:t>g/dl to </a:t>
            </a:r>
            <a:r>
              <a:rPr lang="en-US" sz="2000" b="1" dirty="0">
                <a:solidFill>
                  <a:srgbClr val="660066"/>
                </a:solidFill>
              </a:rPr>
              <a:t>9.4 </a:t>
            </a:r>
            <a:r>
              <a:rPr lang="en-US" sz="2000" dirty="0"/>
              <a:t>g/dl. </a:t>
            </a:r>
          </a:p>
          <a:p>
            <a:pPr marL="0" indent="0">
              <a:buNone/>
            </a:pPr>
            <a:r>
              <a:rPr lang="en-US" sz="2000" dirty="0" err="1"/>
              <a:t>Hgb</a:t>
            </a:r>
            <a:r>
              <a:rPr lang="en-US" sz="2000" dirty="0"/>
              <a:t> then slips to </a:t>
            </a:r>
            <a:r>
              <a:rPr lang="en-US" sz="2000" b="1" dirty="0">
                <a:solidFill>
                  <a:srgbClr val="660066"/>
                </a:solidFill>
              </a:rPr>
              <a:t>7.6 </a:t>
            </a:r>
            <a:r>
              <a:rPr lang="en-US" sz="2000" dirty="0"/>
              <a:t>g/dl.</a:t>
            </a:r>
          </a:p>
          <a:p>
            <a:pPr marL="0" indent="0">
              <a:buNone/>
            </a:pPr>
            <a:endParaRPr lang="en-US" sz="2000" dirty="0"/>
          </a:p>
          <a:p>
            <a:pPr marL="0" indent="0">
              <a:buNone/>
            </a:pPr>
            <a:r>
              <a:rPr lang="en-US" sz="2000" dirty="0"/>
              <a:t>Repeat bone marrow essentially unchanged, but cytogenetics (previously </a:t>
            </a:r>
            <a:r>
              <a:rPr lang="en-US" sz="2000" dirty="0" err="1"/>
              <a:t>Nl</a:t>
            </a:r>
            <a:r>
              <a:rPr lang="en-US" sz="2000" dirty="0"/>
              <a:t>) show </a:t>
            </a:r>
            <a:r>
              <a:rPr lang="en-US" sz="2000" b="1" dirty="0">
                <a:solidFill>
                  <a:srgbClr val="660066"/>
                </a:solidFill>
              </a:rPr>
              <a:t>Del (5q)</a:t>
            </a:r>
            <a:r>
              <a:rPr lang="en-US" sz="2000" dirty="0"/>
              <a:t>.</a:t>
            </a: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CB6A0413-BE5F-4D48-92A4-6C4B272E2800}" type="slidenum">
              <a:rPr lang="en-US" smtClean="0">
                <a:solidFill>
                  <a:srgbClr val="000000">
                    <a:tint val="75000"/>
                  </a:srgbClr>
                </a:solidFill>
                <a:latin typeface="Calibri"/>
              </a:rPr>
              <a:pPr>
                <a:defRPr/>
              </a:pPr>
              <a:t>35</a:t>
            </a:fld>
            <a:endParaRPr lang="en-US">
              <a:solidFill>
                <a:srgbClr val="000000">
                  <a:tint val="75000"/>
                </a:srgbClr>
              </a:solidFill>
              <a:latin typeface="Calibri"/>
            </a:endParaRPr>
          </a:p>
        </p:txBody>
      </p:sp>
      <p:sp>
        <p:nvSpPr>
          <p:cNvPr id="5" name="Rectangle 3"/>
          <p:cNvSpPr txBox="1">
            <a:spLocks/>
          </p:cNvSpPr>
          <p:nvPr/>
        </p:nvSpPr>
        <p:spPr bwMode="auto">
          <a:xfrm>
            <a:off x="1257300" y="61001"/>
            <a:ext cx="6172200" cy="62865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a:solidFill>
                  <a:schemeClr val="tx1"/>
                </a:solidFill>
                <a:latin typeface="+mn-lt"/>
              </a:defRPr>
            </a:lvl2pPr>
            <a:lvl3pPr marL="1143000" indent="-228600" algn="l" rtl="0" fontAlgn="base">
              <a:spcBef>
                <a:spcPct val="20000"/>
              </a:spcBef>
              <a:spcAft>
                <a:spcPct val="0"/>
              </a:spcAft>
              <a:buFont typeface="Arial" charset="0"/>
              <a:buChar char="•"/>
              <a:defRPr sz="2400">
                <a:solidFill>
                  <a:schemeClr val="tx1"/>
                </a:solidFill>
                <a:latin typeface="+mn-lt"/>
              </a:defRPr>
            </a:lvl3pPr>
            <a:lvl4pPr marL="1600200" indent="-228600" algn="l" rtl="0" fontAlgn="base">
              <a:spcBef>
                <a:spcPct val="20000"/>
              </a:spcBef>
              <a:spcAft>
                <a:spcPct val="0"/>
              </a:spcAft>
              <a:buFont typeface="Arial" charset="0"/>
              <a:buChar char="–"/>
              <a:defRPr sz="2000">
                <a:solidFill>
                  <a:schemeClr val="tx1"/>
                </a:solidFill>
                <a:latin typeface="+mn-lt"/>
              </a:defRPr>
            </a:lvl4pPr>
            <a:lvl5pPr marL="2057400" indent="-228600" algn="l" rtl="0" fontAlgn="base">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a:lstStyle>
          <a:p>
            <a:pPr>
              <a:buFont typeface="Arial" charset="0"/>
              <a:buNone/>
            </a:pPr>
            <a:r>
              <a:rPr lang="en-US" sz="3300" b="1" kern="0" dirty="0">
                <a:solidFill>
                  <a:srgbClr val="4F81BD">
                    <a:lumMod val="75000"/>
                  </a:srgbClr>
                </a:solidFill>
                <a:latin typeface="Calibri"/>
              </a:rPr>
              <a:t>MDS | </a:t>
            </a:r>
            <a:r>
              <a:rPr lang="en-US" sz="3300" b="1" kern="0" dirty="0">
                <a:solidFill>
                  <a:srgbClr val="008000"/>
                </a:solidFill>
                <a:latin typeface="Calibri"/>
              </a:rPr>
              <a:t>Patient</a:t>
            </a:r>
          </a:p>
          <a:p>
            <a:pPr>
              <a:buFont typeface="Arial" charset="0"/>
              <a:buNone/>
            </a:pPr>
            <a:endParaRPr lang="en-US" sz="3300" b="1" kern="0" dirty="0">
              <a:solidFill>
                <a:srgbClr val="4F81BD">
                  <a:lumMod val="75000"/>
                </a:srgbClr>
              </a:solidFill>
              <a:latin typeface="Calibri"/>
            </a:endParaRPr>
          </a:p>
        </p:txBody>
      </p:sp>
      <p:sp>
        <p:nvSpPr>
          <p:cNvPr id="9" name="TextBox 8"/>
          <p:cNvSpPr txBox="1">
            <a:spLocks noChangeArrowheads="1"/>
          </p:cNvSpPr>
          <p:nvPr/>
        </p:nvSpPr>
        <p:spPr bwMode="auto">
          <a:xfrm>
            <a:off x="4873300" y="4659429"/>
            <a:ext cx="1771650" cy="323165"/>
          </a:xfrm>
          <a:prstGeom prst="rect">
            <a:avLst/>
          </a:prstGeom>
          <a:solidFill>
            <a:srgbClr val="FFFFFF"/>
          </a:solidFill>
          <a:ln>
            <a:noFill/>
          </a:ln>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1500" dirty="0">
                <a:solidFill>
                  <a:srgbClr val="1F497D"/>
                </a:solidFill>
              </a:rPr>
              <a:t>@</a:t>
            </a:r>
            <a:r>
              <a:rPr lang="en-US" sz="1500" dirty="0" err="1">
                <a:solidFill>
                  <a:srgbClr val="1F497D"/>
                </a:solidFill>
              </a:rPr>
              <a:t>MikkaelSekeres</a:t>
            </a:r>
            <a:endParaRPr lang="en-US" sz="1500" dirty="0">
              <a:solidFill>
                <a:srgbClr val="1F497D"/>
              </a:solidFill>
            </a:endParaRPr>
          </a:p>
        </p:txBody>
      </p:sp>
      <p:pic>
        <p:nvPicPr>
          <p:cNvPr id="10" name="Picture 4" descr="http://cdn.business2community.com/wp-content/uploads/2015/07/Twitter-icon.pn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1723" y="4599987"/>
            <a:ext cx="441577" cy="441577"/>
          </a:xfrm>
          <a:prstGeom prst="rect">
            <a:avLst/>
          </a:prstGeom>
          <a:noFill/>
          <a:extLst>
            <a:ext uri="{909E8E84-426E-40dd-AFC4-6F175D3DCCD1}">
              <a14:hiddenFill xmlns:a14="http://schemas.microsoft.com/office/drawing/2010/main" xmlns="">
                <a:solidFill>
                  <a:srgbClr val="FFFFFF"/>
                </a:solidFill>
              </a14:hiddenFill>
            </a:ext>
          </a:extLst>
        </p:spPr>
      </p:pic>
      <p:cxnSp>
        <p:nvCxnSpPr>
          <p:cNvPr id="8" name="Straight Connector 7"/>
          <p:cNvCxnSpPr/>
          <p:nvPr/>
        </p:nvCxnSpPr>
        <p:spPr>
          <a:xfrm>
            <a:off x="1143000" y="916781"/>
            <a:ext cx="685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Picture 4" descr="Will the Real Rosie the Riveter Please Stand Up? | Seattle Met">
            <a:extLst>
              <a:ext uri="{FF2B5EF4-FFF2-40B4-BE49-F238E27FC236}">
                <a16:creationId xmlns:a16="http://schemas.microsoft.com/office/drawing/2014/main" id="{772FDB38-73BE-5CF5-0545-197634603A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341" y="1043505"/>
            <a:ext cx="1686776" cy="206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3344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3200" y="1018956"/>
            <a:ext cx="5143500" cy="3726769"/>
          </a:xfrm>
        </p:spPr>
        <p:txBody>
          <a:bodyPr/>
          <a:lstStyle/>
          <a:p>
            <a:pPr marL="0" indent="0">
              <a:buNone/>
            </a:pPr>
            <a:r>
              <a:rPr lang="en-US" sz="2000" b="1" dirty="0">
                <a:solidFill>
                  <a:srgbClr val="990000"/>
                </a:solidFill>
              </a:rPr>
              <a:t>How would you treat her?</a:t>
            </a:r>
          </a:p>
          <a:p>
            <a:r>
              <a:rPr lang="en-US" sz="2000" b="1" dirty="0">
                <a:solidFill>
                  <a:srgbClr val="990000"/>
                </a:solidFill>
              </a:rPr>
              <a:t>Watchful waiting</a:t>
            </a:r>
          </a:p>
          <a:p>
            <a:r>
              <a:rPr lang="en-US" sz="2000" b="1" dirty="0">
                <a:solidFill>
                  <a:srgbClr val="990000"/>
                </a:solidFill>
              </a:rPr>
              <a:t>ESA (</a:t>
            </a:r>
            <a:r>
              <a:rPr lang="en-US" sz="2000" b="1" dirty="0" err="1">
                <a:solidFill>
                  <a:srgbClr val="990000"/>
                </a:solidFill>
              </a:rPr>
              <a:t>epo</a:t>
            </a:r>
            <a:r>
              <a:rPr lang="en-US" sz="2000" b="1" dirty="0">
                <a:solidFill>
                  <a:srgbClr val="990000"/>
                </a:solidFill>
              </a:rPr>
              <a:t>, </a:t>
            </a:r>
            <a:r>
              <a:rPr lang="en-US" sz="2000" b="1" dirty="0" err="1">
                <a:solidFill>
                  <a:srgbClr val="990000"/>
                </a:solidFill>
              </a:rPr>
              <a:t>darbe</a:t>
            </a:r>
            <a:r>
              <a:rPr lang="en-US" sz="2000" b="1" dirty="0">
                <a:solidFill>
                  <a:srgbClr val="990000"/>
                </a:solidFill>
              </a:rPr>
              <a:t>)</a:t>
            </a:r>
          </a:p>
          <a:p>
            <a:r>
              <a:rPr lang="en-US" sz="2000" b="1" dirty="0" err="1">
                <a:solidFill>
                  <a:srgbClr val="990000"/>
                </a:solidFill>
              </a:rPr>
              <a:t>Luspatercept</a:t>
            </a:r>
            <a:endParaRPr lang="en-US" sz="2000" b="1" dirty="0">
              <a:solidFill>
                <a:srgbClr val="990000"/>
              </a:solidFill>
            </a:endParaRPr>
          </a:p>
          <a:p>
            <a:r>
              <a:rPr lang="en-US" sz="2000" b="1" dirty="0">
                <a:solidFill>
                  <a:srgbClr val="990000"/>
                </a:solidFill>
              </a:rPr>
              <a:t>Lenalidomide</a:t>
            </a:r>
          </a:p>
          <a:p>
            <a:r>
              <a:rPr lang="en-US" sz="2000" b="1" dirty="0" err="1">
                <a:solidFill>
                  <a:srgbClr val="990000"/>
                </a:solidFill>
              </a:rPr>
              <a:t>Azacitidine</a:t>
            </a:r>
            <a:endParaRPr lang="en-US" sz="2000" b="1" dirty="0">
              <a:solidFill>
                <a:srgbClr val="990000"/>
              </a:solidFill>
            </a:endParaRPr>
          </a:p>
          <a:p>
            <a:r>
              <a:rPr lang="en-US" sz="2000" b="1" dirty="0">
                <a:solidFill>
                  <a:srgbClr val="990000"/>
                </a:solidFill>
              </a:rPr>
              <a:t>Decitabine (or oral DEC/</a:t>
            </a:r>
            <a:r>
              <a:rPr lang="en-US" sz="2000" b="1" dirty="0" err="1">
                <a:solidFill>
                  <a:srgbClr val="990000"/>
                </a:solidFill>
              </a:rPr>
              <a:t>Ced</a:t>
            </a:r>
            <a:r>
              <a:rPr lang="en-US" sz="2000" b="1" dirty="0">
                <a:solidFill>
                  <a:srgbClr val="990000"/>
                </a:solidFill>
              </a:rPr>
              <a:t>)</a:t>
            </a:r>
          </a:p>
          <a:p>
            <a:r>
              <a:rPr lang="en-US" sz="2000" b="1" dirty="0">
                <a:solidFill>
                  <a:srgbClr val="990000"/>
                </a:solidFill>
              </a:rPr>
              <a:t>BMT</a:t>
            </a:r>
          </a:p>
          <a:p>
            <a:endParaRPr lang="en-US" b="1" dirty="0">
              <a:solidFill>
                <a:srgbClr val="990000"/>
              </a:solidFill>
            </a:endParaRPr>
          </a:p>
        </p:txBody>
      </p:sp>
      <p:sp>
        <p:nvSpPr>
          <p:cNvPr id="4" name="Slide Number Placeholder 3"/>
          <p:cNvSpPr>
            <a:spLocks noGrp="1"/>
          </p:cNvSpPr>
          <p:nvPr>
            <p:ph type="sldNum" sz="quarter" idx="12"/>
          </p:nvPr>
        </p:nvSpPr>
        <p:spPr/>
        <p:txBody>
          <a:bodyPr/>
          <a:lstStyle/>
          <a:p>
            <a:pPr>
              <a:defRPr/>
            </a:pPr>
            <a:fld id="{CB6A0413-BE5F-4D48-92A4-6C4B272E2800}" type="slidenum">
              <a:rPr lang="en-US" smtClean="0">
                <a:solidFill>
                  <a:srgbClr val="000000">
                    <a:tint val="75000"/>
                  </a:srgbClr>
                </a:solidFill>
              </a:rPr>
              <a:pPr>
                <a:defRPr/>
              </a:pPr>
              <a:t>36</a:t>
            </a:fld>
            <a:endParaRPr lang="en-US">
              <a:solidFill>
                <a:srgbClr val="000000">
                  <a:tint val="75000"/>
                </a:srgbClr>
              </a:solidFill>
            </a:endParaRPr>
          </a:p>
        </p:txBody>
      </p:sp>
      <p:sp>
        <p:nvSpPr>
          <p:cNvPr id="5" name="Rectangle 3"/>
          <p:cNvSpPr txBox="1">
            <a:spLocks/>
          </p:cNvSpPr>
          <p:nvPr/>
        </p:nvSpPr>
        <p:spPr bwMode="auto">
          <a:xfrm>
            <a:off x="1257300" y="61001"/>
            <a:ext cx="6172200" cy="62865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a:solidFill>
                  <a:schemeClr val="tx1"/>
                </a:solidFill>
                <a:latin typeface="+mn-lt"/>
              </a:defRPr>
            </a:lvl2pPr>
            <a:lvl3pPr marL="1143000" indent="-228600" algn="l" rtl="0" fontAlgn="base">
              <a:spcBef>
                <a:spcPct val="20000"/>
              </a:spcBef>
              <a:spcAft>
                <a:spcPct val="0"/>
              </a:spcAft>
              <a:buFont typeface="Arial" charset="0"/>
              <a:buChar char="•"/>
              <a:defRPr sz="2400">
                <a:solidFill>
                  <a:schemeClr val="tx1"/>
                </a:solidFill>
                <a:latin typeface="+mn-lt"/>
              </a:defRPr>
            </a:lvl3pPr>
            <a:lvl4pPr marL="1600200" indent="-228600" algn="l" rtl="0" fontAlgn="base">
              <a:spcBef>
                <a:spcPct val="20000"/>
              </a:spcBef>
              <a:spcAft>
                <a:spcPct val="0"/>
              </a:spcAft>
              <a:buFont typeface="Arial" charset="0"/>
              <a:buChar char="–"/>
              <a:defRPr sz="2000">
                <a:solidFill>
                  <a:schemeClr val="tx1"/>
                </a:solidFill>
                <a:latin typeface="+mn-lt"/>
              </a:defRPr>
            </a:lvl4pPr>
            <a:lvl5pPr marL="2057400" indent="-228600" algn="l" rtl="0" fontAlgn="base">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a:lstStyle>
          <a:p>
            <a:pPr>
              <a:buFont typeface="Arial" charset="0"/>
              <a:buNone/>
            </a:pPr>
            <a:r>
              <a:rPr lang="en-US" sz="3300" b="1" kern="0" dirty="0">
                <a:solidFill>
                  <a:srgbClr val="4F81BD">
                    <a:lumMod val="75000"/>
                  </a:srgbClr>
                </a:solidFill>
              </a:rPr>
              <a:t>MDS | </a:t>
            </a:r>
            <a:r>
              <a:rPr lang="en-US" sz="3300" b="1" kern="0" dirty="0">
                <a:solidFill>
                  <a:srgbClr val="008000"/>
                </a:solidFill>
              </a:rPr>
              <a:t>Patient</a:t>
            </a:r>
          </a:p>
          <a:p>
            <a:pPr>
              <a:buFont typeface="Arial" charset="0"/>
              <a:buNone/>
            </a:pPr>
            <a:endParaRPr lang="en-US" sz="3300" b="1" kern="0" dirty="0">
              <a:solidFill>
                <a:srgbClr val="4F81BD">
                  <a:lumMod val="75000"/>
                </a:srgbClr>
              </a:solidFill>
            </a:endParaRPr>
          </a:p>
        </p:txBody>
      </p:sp>
      <p:sp>
        <p:nvSpPr>
          <p:cNvPr id="9" name="TextBox 8"/>
          <p:cNvSpPr txBox="1">
            <a:spLocks noChangeArrowheads="1"/>
          </p:cNvSpPr>
          <p:nvPr/>
        </p:nvSpPr>
        <p:spPr bwMode="auto">
          <a:xfrm>
            <a:off x="5288502" y="4659193"/>
            <a:ext cx="1771650" cy="323165"/>
          </a:xfrm>
          <a:prstGeom prst="rect">
            <a:avLst/>
          </a:prstGeom>
          <a:solidFill>
            <a:srgbClr val="FFFFFF"/>
          </a:solidFill>
          <a:ln>
            <a:noFill/>
          </a:ln>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1500" dirty="0">
                <a:solidFill>
                  <a:srgbClr val="1F497D"/>
                </a:solidFill>
              </a:rPr>
              <a:t>@</a:t>
            </a:r>
            <a:r>
              <a:rPr lang="en-US" sz="1500" dirty="0" err="1">
                <a:solidFill>
                  <a:srgbClr val="1F497D"/>
                </a:solidFill>
              </a:rPr>
              <a:t>MikkaelSekeres</a:t>
            </a:r>
            <a:endParaRPr lang="en-US" sz="1500" dirty="0">
              <a:solidFill>
                <a:srgbClr val="1F497D"/>
              </a:solidFill>
            </a:endParaRPr>
          </a:p>
        </p:txBody>
      </p:sp>
      <p:pic>
        <p:nvPicPr>
          <p:cNvPr id="10" name="Picture 4" descr="http://cdn.business2community.com/wp-content/uploads/2015/07/Twitter-icon.pn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3373" y="4627110"/>
            <a:ext cx="441577" cy="441577"/>
          </a:xfrm>
          <a:prstGeom prst="rect">
            <a:avLst/>
          </a:prstGeom>
          <a:noFill/>
          <a:extLst>
            <a:ext uri="{909E8E84-426E-40dd-AFC4-6F175D3DCCD1}">
              <a14:hiddenFill xmlns:a14="http://schemas.microsoft.com/office/drawing/2010/main" xmlns="">
                <a:solidFill>
                  <a:srgbClr val="FFFFFF"/>
                </a:solidFill>
              </a14:hiddenFill>
            </a:ext>
          </a:extLst>
        </p:spPr>
      </p:pic>
      <p:cxnSp>
        <p:nvCxnSpPr>
          <p:cNvPr id="8" name="Straight Connector 7"/>
          <p:cNvCxnSpPr/>
          <p:nvPr/>
        </p:nvCxnSpPr>
        <p:spPr>
          <a:xfrm>
            <a:off x="1143000" y="916781"/>
            <a:ext cx="685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Picture 4" descr="Will the Real Rosie the Riveter Please Stand Up? | Seattle Met">
            <a:extLst>
              <a:ext uri="{FF2B5EF4-FFF2-40B4-BE49-F238E27FC236}">
                <a16:creationId xmlns:a16="http://schemas.microsoft.com/office/drawing/2014/main" id="{4454CBB7-5505-0B03-72C8-5650B346A4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341" y="1043505"/>
            <a:ext cx="1686776" cy="206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3085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3200" y="1018956"/>
            <a:ext cx="6400800" cy="3726769"/>
          </a:xfrm>
        </p:spPr>
        <p:txBody>
          <a:bodyPr/>
          <a:lstStyle/>
          <a:p>
            <a:pPr marL="0" indent="0">
              <a:buNone/>
            </a:pPr>
            <a:r>
              <a:rPr lang="en-US" sz="2000" dirty="0"/>
              <a:t>On LEN, </a:t>
            </a:r>
            <a:r>
              <a:rPr lang="en-US" sz="2000" dirty="0" err="1"/>
              <a:t>Hgb</a:t>
            </a:r>
            <a:r>
              <a:rPr lang="en-US" sz="2000" dirty="0"/>
              <a:t> improves to </a:t>
            </a:r>
            <a:r>
              <a:rPr lang="en-US" sz="2000" b="1" dirty="0">
                <a:solidFill>
                  <a:srgbClr val="660066"/>
                </a:solidFill>
              </a:rPr>
              <a:t>11.7</a:t>
            </a:r>
            <a:r>
              <a:rPr lang="en-US" sz="2000" dirty="0"/>
              <a:t> g/dl x 22 months. Then, over the next few months changes in </a:t>
            </a:r>
            <a:r>
              <a:rPr lang="en-US" sz="2000" b="1" dirty="0">
                <a:solidFill>
                  <a:srgbClr val="990000"/>
                </a:solidFill>
              </a:rPr>
              <a:t>Laboratory Results:</a:t>
            </a:r>
          </a:p>
          <a:p>
            <a:pPr marL="0" indent="0">
              <a:buNone/>
            </a:pPr>
            <a:endParaRPr lang="en-US" sz="2000" b="1" dirty="0">
              <a:solidFill>
                <a:srgbClr val="990000"/>
              </a:solidFill>
            </a:endParaRPr>
          </a:p>
          <a:p>
            <a:pPr eaLnBrk="1" hangingPunct="1">
              <a:lnSpc>
                <a:spcPct val="80000"/>
              </a:lnSpc>
              <a:buFontTx/>
              <a:buNone/>
            </a:pPr>
            <a:r>
              <a:rPr lang="en-US" sz="1600" b="1" dirty="0">
                <a:solidFill>
                  <a:srgbClr val="660066"/>
                </a:solidFill>
                <a:ea typeface="ＭＳ Ｐゴシック" pitchFamily="34" charset="-128"/>
              </a:rPr>
              <a:t>WBC </a:t>
            </a:r>
            <a:r>
              <a:rPr lang="en-US" sz="1600" b="1" dirty="0">
                <a:ea typeface="ＭＳ Ｐゴシック" pitchFamily="34" charset="-128"/>
              </a:rPr>
              <a:t>		     </a:t>
            </a:r>
            <a:r>
              <a:rPr lang="en-US" sz="1600" b="1" dirty="0">
                <a:solidFill>
                  <a:srgbClr val="660066"/>
                </a:solidFill>
                <a:ea typeface="ＭＳ Ｐゴシック" pitchFamily="34" charset="-128"/>
              </a:rPr>
              <a:t>1800/</a:t>
            </a:r>
            <a:r>
              <a:rPr lang="en-US" sz="1600" b="1" dirty="0" err="1">
                <a:solidFill>
                  <a:srgbClr val="660066"/>
                </a:solidFill>
                <a:ea typeface="ＭＳ Ｐゴシック" pitchFamily="34" charset="-128"/>
              </a:rPr>
              <a:t>uL</a:t>
            </a:r>
            <a:r>
              <a:rPr lang="en-US" sz="1600" b="1" dirty="0">
                <a:solidFill>
                  <a:srgbClr val="660066"/>
                </a:solidFill>
                <a:ea typeface="ＭＳ Ｐゴシック" pitchFamily="34" charset="-128"/>
              </a:rPr>
              <a:t> with ANC 950</a:t>
            </a:r>
            <a:r>
              <a:rPr lang="en-US" sz="1600" b="1" dirty="0">
                <a:ea typeface="ＭＳ Ｐゴシック" pitchFamily="34" charset="-128"/>
              </a:rPr>
              <a:t>, no blasts</a:t>
            </a:r>
          </a:p>
          <a:p>
            <a:pPr eaLnBrk="1" hangingPunct="1">
              <a:lnSpc>
                <a:spcPct val="80000"/>
              </a:lnSpc>
              <a:buFontTx/>
              <a:buNone/>
            </a:pPr>
            <a:r>
              <a:rPr lang="en-US" sz="1600" b="1" dirty="0" err="1">
                <a:solidFill>
                  <a:srgbClr val="660066"/>
                </a:solidFill>
                <a:ea typeface="ＭＳ Ｐゴシック" pitchFamily="34" charset="-128"/>
              </a:rPr>
              <a:t>Hgb</a:t>
            </a:r>
            <a:r>
              <a:rPr lang="en-US" sz="1600" b="1" dirty="0">
                <a:solidFill>
                  <a:srgbClr val="660066"/>
                </a:solidFill>
                <a:ea typeface="ＭＳ Ｐゴシック" pitchFamily="34" charset="-128"/>
              </a:rPr>
              <a:t> 		     7.8 g/</a:t>
            </a:r>
            <a:r>
              <a:rPr lang="en-US" sz="1600" b="1" dirty="0" err="1">
                <a:solidFill>
                  <a:srgbClr val="660066"/>
                </a:solidFill>
                <a:ea typeface="ＭＳ Ｐゴシック" pitchFamily="34" charset="-128"/>
              </a:rPr>
              <a:t>dL</a:t>
            </a:r>
            <a:r>
              <a:rPr lang="en-US" sz="1600" b="1" dirty="0">
                <a:solidFill>
                  <a:srgbClr val="660066"/>
                </a:solidFill>
                <a:ea typeface="ＭＳ Ｐゴシック" pitchFamily="34" charset="-128"/>
              </a:rPr>
              <a:t> with MCV of 106</a:t>
            </a:r>
          </a:p>
          <a:p>
            <a:pPr eaLnBrk="1" hangingPunct="1">
              <a:lnSpc>
                <a:spcPct val="80000"/>
              </a:lnSpc>
              <a:buFontTx/>
              <a:buNone/>
            </a:pPr>
            <a:r>
              <a:rPr lang="en-US" sz="1600" b="1" dirty="0">
                <a:solidFill>
                  <a:srgbClr val="660066"/>
                </a:solidFill>
                <a:ea typeface="ＭＳ Ｐゴシック" pitchFamily="34" charset="-128"/>
              </a:rPr>
              <a:t>Platelet count              24,000/</a:t>
            </a:r>
            <a:r>
              <a:rPr lang="en-US" sz="1600" b="1" dirty="0" err="1">
                <a:solidFill>
                  <a:srgbClr val="660066"/>
                </a:solidFill>
                <a:ea typeface="ＭＳ Ｐゴシック" pitchFamily="34" charset="-128"/>
              </a:rPr>
              <a:t>uL</a:t>
            </a:r>
            <a:r>
              <a:rPr lang="en-US" sz="1600" b="1" dirty="0">
                <a:solidFill>
                  <a:srgbClr val="660066"/>
                </a:solidFill>
                <a:ea typeface="ＭＳ Ｐゴシック" pitchFamily="34" charset="-128"/>
              </a:rPr>
              <a:t> </a:t>
            </a:r>
          </a:p>
          <a:p>
            <a:pPr eaLnBrk="1" hangingPunct="1">
              <a:lnSpc>
                <a:spcPct val="80000"/>
              </a:lnSpc>
              <a:buFontTx/>
              <a:buNone/>
            </a:pPr>
            <a:endParaRPr lang="en-US" sz="1100" b="1" dirty="0">
              <a:ea typeface="ＭＳ Ｐゴシック" pitchFamily="34" charset="-128"/>
            </a:endParaRPr>
          </a:p>
          <a:p>
            <a:pPr eaLnBrk="1" hangingPunct="1">
              <a:lnSpc>
                <a:spcPct val="80000"/>
              </a:lnSpc>
              <a:buFontTx/>
              <a:buNone/>
            </a:pPr>
            <a:r>
              <a:rPr lang="en-US" sz="1600" b="1" dirty="0">
                <a:ea typeface="ＭＳ Ｐゴシック" pitchFamily="34" charset="-128"/>
              </a:rPr>
              <a:t>A bone marrow biopsy shows </a:t>
            </a:r>
            <a:r>
              <a:rPr lang="en-US" sz="1600" b="1" dirty="0" err="1">
                <a:ea typeface="ＭＳ Ｐゴシック" pitchFamily="34" charset="-128"/>
              </a:rPr>
              <a:t>hypercellularity</a:t>
            </a:r>
            <a:r>
              <a:rPr lang="en-US" sz="1600" b="1" dirty="0">
                <a:ea typeface="ＭＳ Ｐゴシック" pitchFamily="34" charset="-128"/>
              </a:rPr>
              <a:t> (80%), </a:t>
            </a:r>
            <a:r>
              <a:rPr lang="en-US" sz="1600" b="1" dirty="0" err="1">
                <a:ea typeface="ＭＳ Ｐゴシック" pitchFamily="34" charset="-128"/>
              </a:rPr>
              <a:t>trilineage</a:t>
            </a:r>
            <a:r>
              <a:rPr lang="en-US" sz="1600" b="1" dirty="0">
                <a:ea typeface="ＭＳ Ｐゴシック" pitchFamily="34" charset="-128"/>
              </a:rPr>
              <a:t> </a:t>
            </a:r>
            <a:r>
              <a:rPr lang="en-US" sz="1600" b="1" dirty="0" err="1">
                <a:ea typeface="ＭＳ Ｐゴシック" pitchFamily="34" charset="-128"/>
              </a:rPr>
              <a:t>dyspoiesis</a:t>
            </a:r>
            <a:r>
              <a:rPr lang="en-US" sz="1600" b="1" dirty="0">
                <a:ea typeface="ＭＳ Ｐゴシック" pitchFamily="34" charset="-128"/>
              </a:rPr>
              <a:t>, and she is diagnosed with </a:t>
            </a:r>
            <a:r>
              <a:rPr lang="en-US" sz="1600" b="1" dirty="0">
                <a:solidFill>
                  <a:srgbClr val="660066"/>
                </a:solidFill>
                <a:ea typeface="ＭＳ Ｐゴシック" pitchFamily="34" charset="-128"/>
              </a:rPr>
              <a:t>MDS-MLD-RS (2% blasts)</a:t>
            </a:r>
            <a:r>
              <a:rPr lang="en-US" sz="1600" b="1" dirty="0">
                <a:ea typeface="ＭＳ Ｐゴシック" pitchFamily="34" charset="-128"/>
              </a:rPr>
              <a:t>. </a:t>
            </a:r>
          </a:p>
          <a:p>
            <a:pPr eaLnBrk="1" hangingPunct="1">
              <a:lnSpc>
                <a:spcPct val="80000"/>
              </a:lnSpc>
              <a:buFontTx/>
              <a:buNone/>
            </a:pPr>
            <a:endParaRPr lang="en-US" sz="800" b="1" dirty="0">
              <a:ea typeface="ＭＳ Ｐゴシック" pitchFamily="34" charset="-128"/>
            </a:endParaRPr>
          </a:p>
          <a:p>
            <a:pPr eaLnBrk="1" hangingPunct="1">
              <a:lnSpc>
                <a:spcPct val="80000"/>
              </a:lnSpc>
              <a:buFontTx/>
              <a:buNone/>
            </a:pPr>
            <a:r>
              <a:rPr lang="en-US" sz="1600" b="1" dirty="0">
                <a:ea typeface="ＭＳ Ｐゴシック" pitchFamily="34" charset="-128"/>
              </a:rPr>
              <a:t>Cytogenetics: Del (5q); </a:t>
            </a:r>
            <a:r>
              <a:rPr lang="en-US" sz="1600" b="1" dirty="0">
                <a:solidFill>
                  <a:srgbClr val="7030A0"/>
                </a:solidFill>
                <a:ea typeface="ＭＳ Ｐゴシック" pitchFamily="34" charset="-128"/>
              </a:rPr>
              <a:t>NGS with SF3B1, ASXL1</a:t>
            </a:r>
          </a:p>
        </p:txBody>
      </p:sp>
      <p:sp>
        <p:nvSpPr>
          <p:cNvPr id="4" name="Slide Number Placeholder 3"/>
          <p:cNvSpPr>
            <a:spLocks noGrp="1"/>
          </p:cNvSpPr>
          <p:nvPr>
            <p:ph type="sldNum" sz="quarter" idx="12"/>
          </p:nvPr>
        </p:nvSpPr>
        <p:spPr/>
        <p:txBody>
          <a:bodyPr/>
          <a:lstStyle/>
          <a:p>
            <a:pPr>
              <a:defRPr/>
            </a:pPr>
            <a:fld id="{CB6A0413-BE5F-4D48-92A4-6C4B272E2800}" type="slidenum">
              <a:rPr lang="en-US" smtClean="0">
                <a:solidFill>
                  <a:srgbClr val="000000">
                    <a:tint val="75000"/>
                  </a:srgbClr>
                </a:solidFill>
                <a:latin typeface="Calibri"/>
              </a:rPr>
              <a:pPr>
                <a:defRPr/>
              </a:pPr>
              <a:t>37</a:t>
            </a:fld>
            <a:endParaRPr lang="en-US">
              <a:solidFill>
                <a:srgbClr val="000000">
                  <a:tint val="75000"/>
                </a:srgbClr>
              </a:solidFill>
              <a:latin typeface="Calibri"/>
            </a:endParaRPr>
          </a:p>
        </p:txBody>
      </p:sp>
      <p:sp>
        <p:nvSpPr>
          <p:cNvPr id="5" name="Rectangle 3"/>
          <p:cNvSpPr txBox="1">
            <a:spLocks/>
          </p:cNvSpPr>
          <p:nvPr/>
        </p:nvSpPr>
        <p:spPr bwMode="auto">
          <a:xfrm>
            <a:off x="1257300" y="61001"/>
            <a:ext cx="6172200" cy="62865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a:solidFill>
                  <a:schemeClr val="tx1"/>
                </a:solidFill>
                <a:latin typeface="+mn-lt"/>
              </a:defRPr>
            </a:lvl2pPr>
            <a:lvl3pPr marL="1143000" indent="-228600" algn="l" rtl="0" fontAlgn="base">
              <a:spcBef>
                <a:spcPct val="20000"/>
              </a:spcBef>
              <a:spcAft>
                <a:spcPct val="0"/>
              </a:spcAft>
              <a:buFont typeface="Arial" charset="0"/>
              <a:buChar char="•"/>
              <a:defRPr sz="2400">
                <a:solidFill>
                  <a:schemeClr val="tx1"/>
                </a:solidFill>
                <a:latin typeface="+mn-lt"/>
              </a:defRPr>
            </a:lvl3pPr>
            <a:lvl4pPr marL="1600200" indent="-228600" algn="l" rtl="0" fontAlgn="base">
              <a:spcBef>
                <a:spcPct val="20000"/>
              </a:spcBef>
              <a:spcAft>
                <a:spcPct val="0"/>
              </a:spcAft>
              <a:buFont typeface="Arial" charset="0"/>
              <a:buChar char="–"/>
              <a:defRPr sz="2000">
                <a:solidFill>
                  <a:schemeClr val="tx1"/>
                </a:solidFill>
                <a:latin typeface="+mn-lt"/>
              </a:defRPr>
            </a:lvl4pPr>
            <a:lvl5pPr marL="2057400" indent="-228600" algn="l" rtl="0" fontAlgn="base">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a:lstStyle>
          <a:p>
            <a:pPr>
              <a:buFont typeface="Arial" charset="0"/>
              <a:buNone/>
            </a:pPr>
            <a:r>
              <a:rPr lang="en-US" sz="3300" b="1" kern="0" dirty="0">
                <a:solidFill>
                  <a:srgbClr val="4F81BD">
                    <a:lumMod val="75000"/>
                  </a:srgbClr>
                </a:solidFill>
                <a:latin typeface="Calibri"/>
              </a:rPr>
              <a:t>MDS | </a:t>
            </a:r>
            <a:r>
              <a:rPr lang="en-US" sz="3300" b="1" kern="0" dirty="0">
                <a:solidFill>
                  <a:srgbClr val="008000"/>
                </a:solidFill>
                <a:latin typeface="Calibri"/>
              </a:rPr>
              <a:t>Patient</a:t>
            </a:r>
          </a:p>
          <a:p>
            <a:pPr>
              <a:buFont typeface="Arial" charset="0"/>
              <a:buNone/>
            </a:pPr>
            <a:endParaRPr lang="en-US" sz="3300" b="1" kern="0" dirty="0">
              <a:solidFill>
                <a:srgbClr val="4F81BD">
                  <a:lumMod val="75000"/>
                </a:srgbClr>
              </a:solidFill>
              <a:latin typeface="Calibri"/>
            </a:endParaRPr>
          </a:p>
        </p:txBody>
      </p:sp>
      <p:sp>
        <p:nvSpPr>
          <p:cNvPr id="9" name="TextBox 8"/>
          <p:cNvSpPr txBox="1">
            <a:spLocks noChangeArrowheads="1"/>
          </p:cNvSpPr>
          <p:nvPr/>
        </p:nvSpPr>
        <p:spPr bwMode="auto">
          <a:xfrm>
            <a:off x="4878927" y="4659192"/>
            <a:ext cx="1771650" cy="323165"/>
          </a:xfrm>
          <a:prstGeom prst="rect">
            <a:avLst/>
          </a:prstGeom>
          <a:solidFill>
            <a:srgbClr val="FFFFFF"/>
          </a:solidFill>
          <a:ln>
            <a:noFill/>
          </a:ln>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1500" dirty="0">
                <a:solidFill>
                  <a:srgbClr val="1F497D"/>
                </a:solidFill>
              </a:rPr>
              <a:t>@</a:t>
            </a:r>
            <a:r>
              <a:rPr lang="en-US" sz="1500" dirty="0" err="1">
                <a:solidFill>
                  <a:srgbClr val="1F497D"/>
                </a:solidFill>
              </a:rPr>
              <a:t>MikkaelSekeres</a:t>
            </a:r>
            <a:endParaRPr lang="en-US" sz="1500" dirty="0">
              <a:solidFill>
                <a:srgbClr val="1F497D"/>
              </a:solidFill>
            </a:endParaRPr>
          </a:p>
        </p:txBody>
      </p:sp>
      <p:pic>
        <p:nvPicPr>
          <p:cNvPr id="10" name="Picture 4" descr="http://cdn.business2community.com/wp-content/uploads/2015/07/Twitter-icon.pn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3236" y="4599987"/>
            <a:ext cx="441577" cy="441577"/>
          </a:xfrm>
          <a:prstGeom prst="rect">
            <a:avLst/>
          </a:prstGeom>
          <a:noFill/>
          <a:extLst>
            <a:ext uri="{909E8E84-426E-40dd-AFC4-6F175D3DCCD1}">
              <a14:hiddenFill xmlns:a14="http://schemas.microsoft.com/office/drawing/2010/main" xmlns="">
                <a:solidFill>
                  <a:srgbClr val="FFFFFF"/>
                </a:solidFill>
              </a14:hiddenFill>
            </a:ext>
          </a:extLst>
        </p:spPr>
      </p:pic>
      <p:cxnSp>
        <p:nvCxnSpPr>
          <p:cNvPr id="8" name="Straight Connector 7"/>
          <p:cNvCxnSpPr/>
          <p:nvPr/>
        </p:nvCxnSpPr>
        <p:spPr>
          <a:xfrm>
            <a:off x="1143000" y="916781"/>
            <a:ext cx="685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Picture 4" descr="Will the Real Rosie the Riveter Please Stand Up? | Seattle Met">
            <a:extLst>
              <a:ext uri="{FF2B5EF4-FFF2-40B4-BE49-F238E27FC236}">
                <a16:creationId xmlns:a16="http://schemas.microsoft.com/office/drawing/2014/main" id="{7657FDD5-85FC-0693-3A21-4833269904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341" y="1043505"/>
            <a:ext cx="1686776" cy="206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0669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3200" y="1018956"/>
            <a:ext cx="5143500" cy="3726769"/>
          </a:xfrm>
        </p:spPr>
        <p:txBody>
          <a:bodyPr/>
          <a:lstStyle/>
          <a:p>
            <a:pPr marL="0" indent="0">
              <a:buNone/>
            </a:pPr>
            <a:r>
              <a:rPr lang="en-US" sz="2000" b="1" dirty="0">
                <a:solidFill>
                  <a:srgbClr val="990000"/>
                </a:solidFill>
              </a:rPr>
              <a:t>How would you treat her?</a:t>
            </a:r>
          </a:p>
          <a:p>
            <a:r>
              <a:rPr lang="en-US" sz="2000" b="1" dirty="0">
                <a:solidFill>
                  <a:srgbClr val="990000"/>
                </a:solidFill>
              </a:rPr>
              <a:t>Watchful waiting</a:t>
            </a:r>
          </a:p>
          <a:p>
            <a:r>
              <a:rPr lang="en-US" sz="2000" b="1" dirty="0">
                <a:solidFill>
                  <a:srgbClr val="990000"/>
                </a:solidFill>
              </a:rPr>
              <a:t>ESA (</a:t>
            </a:r>
            <a:r>
              <a:rPr lang="en-US" sz="2000" b="1" dirty="0" err="1">
                <a:solidFill>
                  <a:srgbClr val="990000"/>
                </a:solidFill>
              </a:rPr>
              <a:t>epo</a:t>
            </a:r>
            <a:r>
              <a:rPr lang="en-US" sz="2000" b="1" dirty="0">
                <a:solidFill>
                  <a:srgbClr val="990000"/>
                </a:solidFill>
              </a:rPr>
              <a:t>, </a:t>
            </a:r>
            <a:r>
              <a:rPr lang="en-US" sz="2000" b="1" dirty="0" err="1">
                <a:solidFill>
                  <a:srgbClr val="990000"/>
                </a:solidFill>
              </a:rPr>
              <a:t>darbe</a:t>
            </a:r>
            <a:r>
              <a:rPr lang="en-US" sz="2000" b="1" dirty="0">
                <a:solidFill>
                  <a:srgbClr val="990000"/>
                </a:solidFill>
              </a:rPr>
              <a:t>)</a:t>
            </a:r>
          </a:p>
          <a:p>
            <a:r>
              <a:rPr lang="en-US" sz="2000" b="1" dirty="0" err="1">
                <a:solidFill>
                  <a:srgbClr val="990000"/>
                </a:solidFill>
              </a:rPr>
              <a:t>Luspatercept</a:t>
            </a:r>
            <a:endParaRPr lang="en-US" sz="2000" b="1" dirty="0">
              <a:solidFill>
                <a:srgbClr val="990000"/>
              </a:solidFill>
            </a:endParaRPr>
          </a:p>
          <a:p>
            <a:r>
              <a:rPr lang="en-US" sz="2000" b="1" dirty="0">
                <a:solidFill>
                  <a:srgbClr val="990000"/>
                </a:solidFill>
              </a:rPr>
              <a:t>Lenalidomide</a:t>
            </a:r>
          </a:p>
          <a:p>
            <a:r>
              <a:rPr lang="en-US" sz="2000" b="1" dirty="0" err="1">
                <a:solidFill>
                  <a:srgbClr val="990000"/>
                </a:solidFill>
              </a:rPr>
              <a:t>Azacitidine</a:t>
            </a:r>
            <a:endParaRPr lang="en-US" sz="2000" b="1" dirty="0">
              <a:solidFill>
                <a:srgbClr val="990000"/>
              </a:solidFill>
            </a:endParaRPr>
          </a:p>
          <a:p>
            <a:r>
              <a:rPr lang="en-US" sz="2000" b="1" dirty="0">
                <a:solidFill>
                  <a:srgbClr val="990000"/>
                </a:solidFill>
              </a:rPr>
              <a:t>Decitabine (or oral DEC/</a:t>
            </a:r>
            <a:r>
              <a:rPr lang="en-US" sz="2000" b="1" dirty="0" err="1">
                <a:solidFill>
                  <a:srgbClr val="990000"/>
                </a:solidFill>
              </a:rPr>
              <a:t>Ced</a:t>
            </a:r>
            <a:r>
              <a:rPr lang="en-US" sz="2000" b="1" dirty="0">
                <a:solidFill>
                  <a:srgbClr val="990000"/>
                </a:solidFill>
              </a:rPr>
              <a:t>)</a:t>
            </a:r>
          </a:p>
          <a:p>
            <a:r>
              <a:rPr lang="en-US" sz="2000" b="1" dirty="0">
                <a:solidFill>
                  <a:srgbClr val="990000"/>
                </a:solidFill>
              </a:rPr>
              <a:t>BMT</a:t>
            </a:r>
          </a:p>
          <a:p>
            <a:endParaRPr lang="en-US" b="1" dirty="0">
              <a:solidFill>
                <a:srgbClr val="990000"/>
              </a:solidFill>
            </a:endParaRPr>
          </a:p>
        </p:txBody>
      </p:sp>
      <p:sp>
        <p:nvSpPr>
          <p:cNvPr id="4" name="Slide Number Placeholder 3"/>
          <p:cNvSpPr>
            <a:spLocks noGrp="1"/>
          </p:cNvSpPr>
          <p:nvPr>
            <p:ph type="sldNum" sz="quarter" idx="12"/>
          </p:nvPr>
        </p:nvSpPr>
        <p:spPr/>
        <p:txBody>
          <a:bodyPr/>
          <a:lstStyle/>
          <a:p>
            <a:pPr>
              <a:defRPr/>
            </a:pPr>
            <a:fld id="{CB6A0413-BE5F-4D48-92A4-6C4B272E2800}" type="slidenum">
              <a:rPr lang="en-US" smtClean="0">
                <a:solidFill>
                  <a:srgbClr val="000000">
                    <a:tint val="75000"/>
                  </a:srgbClr>
                </a:solidFill>
              </a:rPr>
              <a:pPr>
                <a:defRPr/>
              </a:pPr>
              <a:t>38</a:t>
            </a:fld>
            <a:endParaRPr lang="en-US">
              <a:solidFill>
                <a:srgbClr val="000000">
                  <a:tint val="75000"/>
                </a:srgbClr>
              </a:solidFill>
            </a:endParaRPr>
          </a:p>
        </p:txBody>
      </p:sp>
      <p:sp>
        <p:nvSpPr>
          <p:cNvPr id="5" name="Rectangle 3"/>
          <p:cNvSpPr txBox="1">
            <a:spLocks/>
          </p:cNvSpPr>
          <p:nvPr/>
        </p:nvSpPr>
        <p:spPr bwMode="auto">
          <a:xfrm>
            <a:off x="1257300" y="61001"/>
            <a:ext cx="6172200" cy="62865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a:solidFill>
                  <a:schemeClr val="tx1"/>
                </a:solidFill>
                <a:latin typeface="+mn-lt"/>
              </a:defRPr>
            </a:lvl2pPr>
            <a:lvl3pPr marL="1143000" indent="-228600" algn="l" rtl="0" fontAlgn="base">
              <a:spcBef>
                <a:spcPct val="20000"/>
              </a:spcBef>
              <a:spcAft>
                <a:spcPct val="0"/>
              </a:spcAft>
              <a:buFont typeface="Arial" charset="0"/>
              <a:buChar char="•"/>
              <a:defRPr sz="2400">
                <a:solidFill>
                  <a:schemeClr val="tx1"/>
                </a:solidFill>
                <a:latin typeface="+mn-lt"/>
              </a:defRPr>
            </a:lvl3pPr>
            <a:lvl4pPr marL="1600200" indent="-228600" algn="l" rtl="0" fontAlgn="base">
              <a:spcBef>
                <a:spcPct val="20000"/>
              </a:spcBef>
              <a:spcAft>
                <a:spcPct val="0"/>
              </a:spcAft>
              <a:buFont typeface="Arial" charset="0"/>
              <a:buChar char="–"/>
              <a:defRPr sz="2000">
                <a:solidFill>
                  <a:schemeClr val="tx1"/>
                </a:solidFill>
                <a:latin typeface="+mn-lt"/>
              </a:defRPr>
            </a:lvl4pPr>
            <a:lvl5pPr marL="2057400" indent="-228600" algn="l" rtl="0" fontAlgn="base">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a:lstStyle>
          <a:p>
            <a:pPr>
              <a:buFont typeface="Arial" charset="0"/>
              <a:buNone/>
            </a:pPr>
            <a:r>
              <a:rPr lang="en-US" sz="3300" b="1" kern="0" dirty="0">
                <a:solidFill>
                  <a:srgbClr val="4F81BD">
                    <a:lumMod val="75000"/>
                  </a:srgbClr>
                </a:solidFill>
              </a:rPr>
              <a:t>MDS | </a:t>
            </a:r>
            <a:r>
              <a:rPr lang="en-US" sz="3300" b="1" kern="0" dirty="0">
                <a:solidFill>
                  <a:srgbClr val="008000"/>
                </a:solidFill>
              </a:rPr>
              <a:t>Patient</a:t>
            </a:r>
          </a:p>
          <a:p>
            <a:pPr>
              <a:buFont typeface="Arial" charset="0"/>
              <a:buNone/>
            </a:pPr>
            <a:endParaRPr lang="en-US" sz="3300" b="1" kern="0" dirty="0">
              <a:solidFill>
                <a:srgbClr val="4F81BD">
                  <a:lumMod val="75000"/>
                </a:srgbClr>
              </a:solidFill>
            </a:endParaRPr>
          </a:p>
        </p:txBody>
      </p:sp>
      <p:sp>
        <p:nvSpPr>
          <p:cNvPr id="9" name="TextBox 8"/>
          <p:cNvSpPr txBox="1">
            <a:spLocks noChangeArrowheads="1"/>
          </p:cNvSpPr>
          <p:nvPr/>
        </p:nvSpPr>
        <p:spPr bwMode="auto">
          <a:xfrm>
            <a:off x="5535738" y="4686315"/>
            <a:ext cx="1771650" cy="323165"/>
          </a:xfrm>
          <a:prstGeom prst="rect">
            <a:avLst/>
          </a:prstGeom>
          <a:solidFill>
            <a:srgbClr val="FFFFFF"/>
          </a:solidFill>
          <a:ln>
            <a:noFill/>
          </a:ln>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1500" dirty="0">
                <a:solidFill>
                  <a:srgbClr val="1F497D"/>
                </a:solidFill>
              </a:rPr>
              <a:t>@</a:t>
            </a:r>
            <a:r>
              <a:rPr lang="en-US" sz="1500" dirty="0" err="1">
                <a:solidFill>
                  <a:srgbClr val="1F497D"/>
                </a:solidFill>
              </a:rPr>
              <a:t>MikkaelSekeres</a:t>
            </a:r>
            <a:endParaRPr lang="en-US" sz="1500" dirty="0">
              <a:solidFill>
                <a:srgbClr val="1F497D"/>
              </a:solidFill>
            </a:endParaRPr>
          </a:p>
        </p:txBody>
      </p:sp>
      <p:pic>
        <p:nvPicPr>
          <p:cNvPr id="10" name="Picture 4" descr="http://cdn.business2community.com/wp-content/uploads/2015/07/Twitter-icon.pn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4161" y="4627110"/>
            <a:ext cx="441577" cy="441577"/>
          </a:xfrm>
          <a:prstGeom prst="rect">
            <a:avLst/>
          </a:prstGeom>
          <a:noFill/>
          <a:extLst>
            <a:ext uri="{909E8E84-426E-40dd-AFC4-6F175D3DCCD1}">
              <a14:hiddenFill xmlns:a14="http://schemas.microsoft.com/office/drawing/2010/main" xmlns="">
                <a:solidFill>
                  <a:srgbClr val="FFFFFF"/>
                </a:solidFill>
              </a14:hiddenFill>
            </a:ext>
          </a:extLst>
        </p:spPr>
      </p:pic>
      <p:cxnSp>
        <p:nvCxnSpPr>
          <p:cNvPr id="8" name="Straight Connector 7"/>
          <p:cNvCxnSpPr/>
          <p:nvPr/>
        </p:nvCxnSpPr>
        <p:spPr>
          <a:xfrm>
            <a:off x="1143000" y="916781"/>
            <a:ext cx="685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Picture 4" descr="Will the Real Rosie the Riveter Please Stand Up? | Seattle Met">
            <a:extLst>
              <a:ext uri="{FF2B5EF4-FFF2-40B4-BE49-F238E27FC236}">
                <a16:creationId xmlns:a16="http://schemas.microsoft.com/office/drawing/2014/main" id="{4454CBB7-5505-0B03-72C8-5650B346A4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341" y="1043505"/>
            <a:ext cx="1686776" cy="206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3205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3200" y="1018956"/>
            <a:ext cx="6400800" cy="3726769"/>
          </a:xfrm>
        </p:spPr>
        <p:txBody>
          <a:bodyPr/>
          <a:lstStyle/>
          <a:p>
            <a:pPr marL="0" indent="0">
              <a:buNone/>
            </a:pPr>
            <a:r>
              <a:rPr lang="en-US" sz="1800" dirty="0"/>
              <a:t>Treated with 3-day AZA, has improvement in </a:t>
            </a:r>
            <a:r>
              <a:rPr lang="en-US" sz="1800" dirty="0" err="1"/>
              <a:t>Plts</a:t>
            </a:r>
            <a:r>
              <a:rPr lang="en-US" sz="1800" dirty="0"/>
              <a:t> to 147k and </a:t>
            </a:r>
            <a:r>
              <a:rPr lang="en-US" sz="1800" dirty="0" err="1"/>
              <a:t>Hgb</a:t>
            </a:r>
            <a:r>
              <a:rPr lang="en-US" sz="1800" dirty="0"/>
              <a:t> to 10.4 g/</a:t>
            </a:r>
            <a:r>
              <a:rPr lang="en-US" sz="1800" dirty="0" err="1"/>
              <a:t>dL</a:t>
            </a:r>
            <a:r>
              <a:rPr lang="en-US" sz="1800" dirty="0"/>
              <a:t>, lasting 15 months. But then has these </a:t>
            </a:r>
            <a:r>
              <a:rPr lang="en-US" sz="1800" b="1" dirty="0">
                <a:solidFill>
                  <a:srgbClr val="990000"/>
                </a:solidFill>
              </a:rPr>
              <a:t>Laboratory Results:</a:t>
            </a:r>
          </a:p>
          <a:p>
            <a:pPr marL="0" indent="0">
              <a:buNone/>
            </a:pPr>
            <a:endParaRPr lang="en-US" sz="1800" b="1" dirty="0">
              <a:solidFill>
                <a:srgbClr val="990000"/>
              </a:solidFill>
            </a:endParaRPr>
          </a:p>
          <a:p>
            <a:pPr eaLnBrk="1" hangingPunct="1">
              <a:lnSpc>
                <a:spcPct val="80000"/>
              </a:lnSpc>
              <a:buFontTx/>
              <a:buNone/>
            </a:pPr>
            <a:r>
              <a:rPr lang="en-US" sz="1400" b="1" dirty="0">
                <a:solidFill>
                  <a:srgbClr val="660066"/>
                </a:solidFill>
                <a:ea typeface="ＭＳ Ｐゴシック" pitchFamily="34" charset="-128"/>
              </a:rPr>
              <a:t>WBC </a:t>
            </a:r>
            <a:r>
              <a:rPr lang="en-US" sz="1400" b="1" dirty="0">
                <a:ea typeface="ＭＳ Ｐゴシック" pitchFamily="34" charset="-128"/>
              </a:rPr>
              <a:t>		     </a:t>
            </a:r>
            <a:r>
              <a:rPr lang="en-US" sz="1400" b="1" dirty="0">
                <a:solidFill>
                  <a:srgbClr val="660066"/>
                </a:solidFill>
                <a:ea typeface="ＭＳ Ｐゴシック" pitchFamily="34" charset="-128"/>
              </a:rPr>
              <a:t>2100/</a:t>
            </a:r>
            <a:r>
              <a:rPr lang="en-US" sz="1400" b="1" dirty="0" err="1">
                <a:solidFill>
                  <a:srgbClr val="660066"/>
                </a:solidFill>
                <a:ea typeface="ＭＳ Ｐゴシック" pitchFamily="34" charset="-128"/>
              </a:rPr>
              <a:t>uL</a:t>
            </a:r>
            <a:r>
              <a:rPr lang="en-US" sz="1400" b="1" dirty="0">
                <a:solidFill>
                  <a:srgbClr val="660066"/>
                </a:solidFill>
                <a:ea typeface="ＭＳ Ｐゴシック" pitchFamily="34" charset="-128"/>
              </a:rPr>
              <a:t> with ANC 450</a:t>
            </a:r>
            <a:r>
              <a:rPr lang="en-US" sz="1400" b="1" dirty="0">
                <a:ea typeface="ＭＳ Ｐゴシック" pitchFamily="34" charset="-128"/>
              </a:rPr>
              <a:t>, no blasts</a:t>
            </a:r>
          </a:p>
          <a:p>
            <a:pPr eaLnBrk="1" hangingPunct="1">
              <a:lnSpc>
                <a:spcPct val="80000"/>
              </a:lnSpc>
              <a:buFontTx/>
              <a:buNone/>
            </a:pPr>
            <a:r>
              <a:rPr lang="en-US" sz="1400" b="1" dirty="0" err="1">
                <a:solidFill>
                  <a:srgbClr val="660066"/>
                </a:solidFill>
                <a:ea typeface="ＭＳ Ｐゴシック" pitchFamily="34" charset="-128"/>
              </a:rPr>
              <a:t>Hgb</a:t>
            </a:r>
            <a:r>
              <a:rPr lang="en-US" sz="1400" b="1" dirty="0">
                <a:solidFill>
                  <a:srgbClr val="660066"/>
                </a:solidFill>
                <a:ea typeface="ＭＳ Ｐゴシック" pitchFamily="34" charset="-128"/>
              </a:rPr>
              <a:t> 		     7.9 g/</a:t>
            </a:r>
            <a:r>
              <a:rPr lang="en-US" sz="1400" b="1" dirty="0" err="1">
                <a:solidFill>
                  <a:srgbClr val="660066"/>
                </a:solidFill>
                <a:ea typeface="ＭＳ Ｐゴシック" pitchFamily="34" charset="-128"/>
              </a:rPr>
              <a:t>dL</a:t>
            </a:r>
            <a:r>
              <a:rPr lang="en-US" sz="1400" b="1" dirty="0">
                <a:solidFill>
                  <a:srgbClr val="660066"/>
                </a:solidFill>
                <a:ea typeface="ＭＳ Ｐゴシック" pitchFamily="34" charset="-128"/>
              </a:rPr>
              <a:t> with MCV of 106</a:t>
            </a:r>
          </a:p>
          <a:p>
            <a:pPr eaLnBrk="1" hangingPunct="1">
              <a:lnSpc>
                <a:spcPct val="80000"/>
              </a:lnSpc>
              <a:buFontTx/>
              <a:buNone/>
            </a:pPr>
            <a:r>
              <a:rPr lang="en-US" sz="1400" b="1" dirty="0">
                <a:solidFill>
                  <a:srgbClr val="660066"/>
                </a:solidFill>
                <a:ea typeface="ＭＳ Ｐゴシック" pitchFamily="34" charset="-128"/>
              </a:rPr>
              <a:t>Platelet count                  21,000/</a:t>
            </a:r>
            <a:r>
              <a:rPr lang="en-US" sz="1400" b="1" dirty="0" err="1">
                <a:solidFill>
                  <a:srgbClr val="660066"/>
                </a:solidFill>
                <a:ea typeface="ＭＳ Ｐゴシック" pitchFamily="34" charset="-128"/>
              </a:rPr>
              <a:t>uL</a:t>
            </a:r>
            <a:r>
              <a:rPr lang="en-US" sz="1400" b="1" dirty="0">
                <a:solidFill>
                  <a:srgbClr val="660066"/>
                </a:solidFill>
                <a:ea typeface="ＭＳ Ｐゴシック" pitchFamily="34" charset="-128"/>
              </a:rPr>
              <a:t> </a:t>
            </a:r>
          </a:p>
          <a:p>
            <a:pPr eaLnBrk="1" hangingPunct="1">
              <a:lnSpc>
                <a:spcPct val="80000"/>
              </a:lnSpc>
              <a:buFontTx/>
              <a:buNone/>
            </a:pPr>
            <a:endParaRPr lang="en-US" sz="1400" b="1" dirty="0">
              <a:ea typeface="ＭＳ Ｐゴシック" pitchFamily="34" charset="-128"/>
            </a:endParaRPr>
          </a:p>
          <a:p>
            <a:pPr eaLnBrk="1" hangingPunct="1">
              <a:lnSpc>
                <a:spcPct val="80000"/>
              </a:lnSpc>
              <a:buFontTx/>
              <a:buNone/>
            </a:pPr>
            <a:r>
              <a:rPr lang="en-US" sz="1400" b="1" dirty="0">
                <a:ea typeface="ＭＳ Ｐゴシック" pitchFamily="34" charset="-128"/>
              </a:rPr>
              <a:t>A bone marrow biopsy shows </a:t>
            </a:r>
            <a:r>
              <a:rPr lang="en-US" sz="1400" b="1" dirty="0" err="1">
                <a:ea typeface="ＭＳ Ｐゴシック" pitchFamily="34" charset="-128"/>
              </a:rPr>
              <a:t>hypercellularity</a:t>
            </a:r>
            <a:r>
              <a:rPr lang="en-US" sz="1400" b="1" dirty="0">
                <a:ea typeface="ＭＳ Ｐゴシック" pitchFamily="34" charset="-128"/>
              </a:rPr>
              <a:t> (80%), </a:t>
            </a:r>
            <a:r>
              <a:rPr lang="en-US" sz="1400" b="1" dirty="0" err="1">
                <a:ea typeface="ＭＳ Ｐゴシック" pitchFamily="34" charset="-128"/>
              </a:rPr>
              <a:t>trilineage</a:t>
            </a:r>
            <a:r>
              <a:rPr lang="en-US" sz="1400" b="1" dirty="0">
                <a:ea typeface="ＭＳ Ｐゴシック" pitchFamily="34" charset="-128"/>
              </a:rPr>
              <a:t> </a:t>
            </a:r>
            <a:r>
              <a:rPr lang="en-US" sz="1400" b="1" dirty="0" err="1">
                <a:ea typeface="ＭＳ Ｐゴシック" pitchFamily="34" charset="-128"/>
              </a:rPr>
              <a:t>dyspoiesis</a:t>
            </a:r>
            <a:r>
              <a:rPr lang="en-US" sz="1400" b="1" dirty="0">
                <a:ea typeface="ＭＳ Ｐゴシック" pitchFamily="34" charset="-128"/>
              </a:rPr>
              <a:t>, but now with </a:t>
            </a:r>
            <a:r>
              <a:rPr lang="en-US" sz="1400" b="1" dirty="0">
                <a:solidFill>
                  <a:srgbClr val="660066"/>
                </a:solidFill>
                <a:ea typeface="ＭＳ Ｐゴシック" pitchFamily="34" charset="-128"/>
              </a:rPr>
              <a:t>MDS-EB2 (12% blasts)</a:t>
            </a:r>
            <a:r>
              <a:rPr lang="en-US" sz="1400" b="1" dirty="0">
                <a:ea typeface="ＭＳ Ｐゴシック" pitchFamily="34" charset="-128"/>
              </a:rPr>
              <a:t>. Cytogenetics: Del (5q); </a:t>
            </a:r>
            <a:r>
              <a:rPr lang="en-US" sz="1400" b="1" dirty="0">
                <a:solidFill>
                  <a:srgbClr val="7030A0"/>
                </a:solidFill>
                <a:ea typeface="ＭＳ Ｐゴシック" pitchFamily="34" charset="-128"/>
              </a:rPr>
              <a:t>NGS with SF3B1, ASXL1, TP53</a:t>
            </a:r>
          </a:p>
        </p:txBody>
      </p:sp>
      <p:sp>
        <p:nvSpPr>
          <p:cNvPr id="4" name="Slide Number Placeholder 3"/>
          <p:cNvSpPr>
            <a:spLocks noGrp="1"/>
          </p:cNvSpPr>
          <p:nvPr>
            <p:ph type="sldNum" sz="quarter" idx="12"/>
          </p:nvPr>
        </p:nvSpPr>
        <p:spPr/>
        <p:txBody>
          <a:bodyPr/>
          <a:lstStyle/>
          <a:p>
            <a:pPr>
              <a:defRPr/>
            </a:pPr>
            <a:fld id="{CB6A0413-BE5F-4D48-92A4-6C4B272E2800}" type="slidenum">
              <a:rPr lang="en-US" smtClean="0">
                <a:solidFill>
                  <a:srgbClr val="000000">
                    <a:tint val="75000"/>
                  </a:srgbClr>
                </a:solidFill>
              </a:rPr>
              <a:pPr>
                <a:defRPr/>
              </a:pPr>
              <a:t>39</a:t>
            </a:fld>
            <a:endParaRPr lang="en-US">
              <a:solidFill>
                <a:srgbClr val="000000">
                  <a:tint val="75000"/>
                </a:srgbClr>
              </a:solidFill>
            </a:endParaRPr>
          </a:p>
        </p:txBody>
      </p:sp>
      <p:sp>
        <p:nvSpPr>
          <p:cNvPr id="5" name="Rectangle 3"/>
          <p:cNvSpPr txBox="1">
            <a:spLocks/>
          </p:cNvSpPr>
          <p:nvPr/>
        </p:nvSpPr>
        <p:spPr bwMode="auto">
          <a:xfrm>
            <a:off x="1257300" y="61001"/>
            <a:ext cx="6172200" cy="62865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a:solidFill>
                  <a:schemeClr val="tx1"/>
                </a:solidFill>
                <a:latin typeface="+mn-lt"/>
              </a:defRPr>
            </a:lvl2pPr>
            <a:lvl3pPr marL="1143000" indent="-228600" algn="l" rtl="0" fontAlgn="base">
              <a:spcBef>
                <a:spcPct val="20000"/>
              </a:spcBef>
              <a:spcAft>
                <a:spcPct val="0"/>
              </a:spcAft>
              <a:buFont typeface="Arial" charset="0"/>
              <a:buChar char="•"/>
              <a:defRPr sz="2400">
                <a:solidFill>
                  <a:schemeClr val="tx1"/>
                </a:solidFill>
                <a:latin typeface="+mn-lt"/>
              </a:defRPr>
            </a:lvl3pPr>
            <a:lvl4pPr marL="1600200" indent="-228600" algn="l" rtl="0" fontAlgn="base">
              <a:spcBef>
                <a:spcPct val="20000"/>
              </a:spcBef>
              <a:spcAft>
                <a:spcPct val="0"/>
              </a:spcAft>
              <a:buFont typeface="Arial" charset="0"/>
              <a:buChar char="–"/>
              <a:defRPr sz="2000">
                <a:solidFill>
                  <a:schemeClr val="tx1"/>
                </a:solidFill>
                <a:latin typeface="+mn-lt"/>
              </a:defRPr>
            </a:lvl4pPr>
            <a:lvl5pPr marL="2057400" indent="-228600" algn="l" rtl="0" fontAlgn="base">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a:lstStyle>
          <a:p>
            <a:pPr>
              <a:buFont typeface="Arial" charset="0"/>
              <a:buNone/>
            </a:pPr>
            <a:r>
              <a:rPr lang="en-US" sz="3300" b="1" kern="0" dirty="0">
                <a:solidFill>
                  <a:srgbClr val="4F81BD">
                    <a:lumMod val="75000"/>
                  </a:srgbClr>
                </a:solidFill>
              </a:rPr>
              <a:t>MDS | </a:t>
            </a:r>
            <a:r>
              <a:rPr lang="en-US" sz="3300" b="1" kern="0" dirty="0">
                <a:solidFill>
                  <a:srgbClr val="008000"/>
                </a:solidFill>
              </a:rPr>
              <a:t>Patient</a:t>
            </a:r>
          </a:p>
          <a:p>
            <a:pPr>
              <a:buFont typeface="Arial" charset="0"/>
              <a:buNone/>
            </a:pPr>
            <a:endParaRPr lang="en-US" sz="3300" b="1" kern="0" dirty="0">
              <a:solidFill>
                <a:srgbClr val="4F81BD">
                  <a:lumMod val="75000"/>
                </a:srgbClr>
              </a:solidFill>
            </a:endParaRPr>
          </a:p>
        </p:txBody>
      </p:sp>
      <p:sp>
        <p:nvSpPr>
          <p:cNvPr id="9" name="TextBox 8"/>
          <p:cNvSpPr txBox="1">
            <a:spLocks noChangeArrowheads="1"/>
          </p:cNvSpPr>
          <p:nvPr/>
        </p:nvSpPr>
        <p:spPr bwMode="auto">
          <a:xfrm>
            <a:off x="5358210" y="4686315"/>
            <a:ext cx="1771650" cy="323165"/>
          </a:xfrm>
          <a:prstGeom prst="rect">
            <a:avLst/>
          </a:prstGeom>
          <a:solidFill>
            <a:srgbClr val="FFFFFF"/>
          </a:solidFill>
          <a:ln>
            <a:noFill/>
          </a:ln>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1500" dirty="0">
                <a:solidFill>
                  <a:srgbClr val="1F497D"/>
                </a:solidFill>
              </a:rPr>
              <a:t>@</a:t>
            </a:r>
            <a:r>
              <a:rPr lang="en-US" sz="1500" dirty="0" err="1">
                <a:solidFill>
                  <a:srgbClr val="1F497D"/>
                </a:solidFill>
              </a:rPr>
              <a:t>MikkaelSekeres</a:t>
            </a:r>
            <a:endParaRPr lang="en-US" sz="1500" dirty="0">
              <a:solidFill>
                <a:srgbClr val="1F497D"/>
              </a:solidFill>
            </a:endParaRPr>
          </a:p>
        </p:txBody>
      </p:sp>
      <p:pic>
        <p:nvPicPr>
          <p:cNvPr id="10" name="Picture 4" descr="http://cdn.business2community.com/wp-content/uploads/2015/07/Twitter-icon.pn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6633" y="4627110"/>
            <a:ext cx="441577" cy="441577"/>
          </a:xfrm>
          <a:prstGeom prst="rect">
            <a:avLst/>
          </a:prstGeom>
          <a:noFill/>
          <a:extLst>
            <a:ext uri="{909E8E84-426E-40dd-AFC4-6F175D3DCCD1}">
              <a14:hiddenFill xmlns:a14="http://schemas.microsoft.com/office/drawing/2010/main" xmlns="">
                <a:solidFill>
                  <a:srgbClr val="FFFFFF"/>
                </a:solidFill>
              </a14:hiddenFill>
            </a:ext>
          </a:extLst>
        </p:spPr>
      </p:pic>
      <p:cxnSp>
        <p:nvCxnSpPr>
          <p:cNvPr id="8" name="Straight Connector 7"/>
          <p:cNvCxnSpPr/>
          <p:nvPr/>
        </p:nvCxnSpPr>
        <p:spPr>
          <a:xfrm>
            <a:off x="1143000" y="916781"/>
            <a:ext cx="685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Picture 4" descr="Will the Real Rosie the Riveter Please Stand Up? | Seattle Met">
            <a:extLst>
              <a:ext uri="{FF2B5EF4-FFF2-40B4-BE49-F238E27FC236}">
                <a16:creationId xmlns:a16="http://schemas.microsoft.com/office/drawing/2014/main" id="{79F5C0BD-3DEB-23AD-AFD7-87CCE3C6C6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341" y="1043505"/>
            <a:ext cx="1686776" cy="206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031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C114EF-FD1D-1FD2-8880-5BD7AE8F1B57}"/>
              </a:ext>
            </a:extLst>
          </p:cNvPr>
          <p:cNvPicPr>
            <a:picLocks noChangeAspect="1"/>
          </p:cNvPicPr>
          <p:nvPr/>
        </p:nvPicPr>
        <p:blipFill>
          <a:blip r:embed="rId2"/>
          <a:stretch>
            <a:fillRect/>
          </a:stretch>
        </p:blipFill>
        <p:spPr>
          <a:xfrm>
            <a:off x="369960" y="191079"/>
            <a:ext cx="8404080" cy="4083545"/>
          </a:xfrm>
          <a:prstGeom prst="rect">
            <a:avLst/>
          </a:prstGeom>
        </p:spPr>
      </p:pic>
    </p:spTree>
    <p:extLst>
      <p:ext uri="{BB962C8B-B14F-4D97-AF65-F5344CB8AC3E}">
        <p14:creationId xmlns:p14="http://schemas.microsoft.com/office/powerpoint/2010/main" val="2359932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3200" y="1018956"/>
            <a:ext cx="5143500" cy="3726769"/>
          </a:xfrm>
        </p:spPr>
        <p:txBody>
          <a:bodyPr/>
          <a:lstStyle/>
          <a:p>
            <a:pPr marL="0" indent="0">
              <a:buNone/>
            </a:pPr>
            <a:r>
              <a:rPr lang="en-US" sz="2000" b="1" dirty="0">
                <a:solidFill>
                  <a:srgbClr val="990000"/>
                </a:solidFill>
              </a:rPr>
              <a:t>How would you treat her?</a:t>
            </a:r>
          </a:p>
          <a:p>
            <a:r>
              <a:rPr lang="en-US" sz="2000" b="1" dirty="0">
                <a:solidFill>
                  <a:srgbClr val="990000"/>
                </a:solidFill>
              </a:rPr>
              <a:t>Watchful waiting</a:t>
            </a:r>
          </a:p>
          <a:p>
            <a:r>
              <a:rPr lang="en-US" sz="2000" b="1" dirty="0">
                <a:solidFill>
                  <a:srgbClr val="990000"/>
                </a:solidFill>
              </a:rPr>
              <a:t>ESA (</a:t>
            </a:r>
            <a:r>
              <a:rPr lang="en-US" sz="2000" b="1" dirty="0" err="1">
                <a:solidFill>
                  <a:srgbClr val="990000"/>
                </a:solidFill>
              </a:rPr>
              <a:t>epo</a:t>
            </a:r>
            <a:r>
              <a:rPr lang="en-US" sz="2000" b="1" dirty="0">
                <a:solidFill>
                  <a:srgbClr val="990000"/>
                </a:solidFill>
              </a:rPr>
              <a:t>, </a:t>
            </a:r>
            <a:r>
              <a:rPr lang="en-US" sz="2000" b="1" dirty="0" err="1">
                <a:solidFill>
                  <a:srgbClr val="990000"/>
                </a:solidFill>
              </a:rPr>
              <a:t>darbe</a:t>
            </a:r>
            <a:r>
              <a:rPr lang="en-US" sz="2000" b="1" dirty="0">
                <a:solidFill>
                  <a:srgbClr val="990000"/>
                </a:solidFill>
              </a:rPr>
              <a:t>)</a:t>
            </a:r>
          </a:p>
          <a:p>
            <a:r>
              <a:rPr lang="en-US" sz="2000" b="1" dirty="0" err="1">
                <a:solidFill>
                  <a:srgbClr val="990000"/>
                </a:solidFill>
              </a:rPr>
              <a:t>Luspatercept</a:t>
            </a:r>
            <a:endParaRPr lang="en-US" sz="2000" b="1" dirty="0">
              <a:solidFill>
                <a:srgbClr val="990000"/>
              </a:solidFill>
            </a:endParaRPr>
          </a:p>
          <a:p>
            <a:r>
              <a:rPr lang="en-US" sz="2000" b="1" dirty="0">
                <a:solidFill>
                  <a:srgbClr val="990000"/>
                </a:solidFill>
              </a:rPr>
              <a:t>Lenalidomide</a:t>
            </a:r>
          </a:p>
          <a:p>
            <a:r>
              <a:rPr lang="en-US" sz="2000" b="1" dirty="0" err="1">
                <a:solidFill>
                  <a:srgbClr val="990000"/>
                </a:solidFill>
              </a:rPr>
              <a:t>Azacitidine</a:t>
            </a:r>
            <a:endParaRPr lang="en-US" sz="2000" b="1" dirty="0">
              <a:solidFill>
                <a:srgbClr val="990000"/>
              </a:solidFill>
            </a:endParaRPr>
          </a:p>
          <a:p>
            <a:r>
              <a:rPr lang="en-US" sz="2000" b="1" dirty="0">
                <a:solidFill>
                  <a:srgbClr val="990000"/>
                </a:solidFill>
              </a:rPr>
              <a:t>Decitabine (or oral DEC/</a:t>
            </a:r>
            <a:r>
              <a:rPr lang="en-US" sz="2000" b="1" dirty="0" err="1">
                <a:solidFill>
                  <a:srgbClr val="990000"/>
                </a:solidFill>
              </a:rPr>
              <a:t>Ced</a:t>
            </a:r>
            <a:r>
              <a:rPr lang="en-US" sz="2000" b="1" dirty="0">
                <a:solidFill>
                  <a:srgbClr val="990000"/>
                </a:solidFill>
              </a:rPr>
              <a:t>)</a:t>
            </a:r>
          </a:p>
          <a:p>
            <a:r>
              <a:rPr lang="en-US" sz="2000" b="1" dirty="0">
                <a:solidFill>
                  <a:srgbClr val="990000"/>
                </a:solidFill>
              </a:rPr>
              <a:t>BMT</a:t>
            </a:r>
          </a:p>
          <a:p>
            <a:endParaRPr lang="en-US" b="1" dirty="0">
              <a:solidFill>
                <a:srgbClr val="990000"/>
              </a:solidFill>
            </a:endParaRPr>
          </a:p>
        </p:txBody>
      </p:sp>
      <p:sp>
        <p:nvSpPr>
          <p:cNvPr id="4" name="Slide Number Placeholder 3"/>
          <p:cNvSpPr>
            <a:spLocks noGrp="1"/>
          </p:cNvSpPr>
          <p:nvPr>
            <p:ph type="sldNum" sz="quarter" idx="12"/>
          </p:nvPr>
        </p:nvSpPr>
        <p:spPr/>
        <p:txBody>
          <a:bodyPr/>
          <a:lstStyle/>
          <a:p>
            <a:pPr>
              <a:defRPr/>
            </a:pPr>
            <a:fld id="{CB6A0413-BE5F-4D48-92A4-6C4B272E2800}" type="slidenum">
              <a:rPr lang="en-US" smtClean="0">
                <a:solidFill>
                  <a:srgbClr val="000000">
                    <a:tint val="75000"/>
                  </a:srgbClr>
                </a:solidFill>
              </a:rPr>
              <a:pPr>
                <a:defRPr/>
              </a:pPr>
              <a:t>40</a:t>
            </a:fld>
            <a:endParaRPr lang="en-US">
              <a:solidFill>
                <a:srgbClr val="000000">
                  <a:tint val="75000"/>
                </a:srgbClr>
              </a:solidFill>
            </a:endParaRPr>
          </a:p>
        </p:txBody>
      </p:sp>
      <p:sp>
        <p:nvSpPr>
          <p:cNvPr id="5" name="Rectangle 3"/>
          <p:cNvSpPr txBox="1">
            <a:spLocks/>
          </p:cNvSpPr>
          <p:nvPr/>
        </p:nvSpPr>
        <p:spPr bwMode="auto">
          <a:xfrm>
            <a:off x="1257300" y="61001"/>
            <a:ext cx="6172200" cy="62865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a:solidFill>
                  <a:schemeClr val="tx1"/>
                </a:solidFill>
                <a:latin typeface="+mn-lt"/>
              </a:defRPr>
            </a:lvl2pPr>
            <a:lvl3pPr marL="1143000" indent="-228600" algn="l" rtl="0" fontAlgn="base">
              <a:spcBef>
                <a:spcPct val="20000"/>
              </a:spcBef>
              <a:spcAft>
                <a:spcPct val="0"/>
              </a:spcAft>
              <a:buFont typeface="Arial" charset="0"/>
              <a:buChar char="•"/>
              <a:defRPr sz="2400">
                <a:solidFill>
                  <a:schemeClr val="tx1"/>
                </a:solidFill>
                <a:latin typeface="+mn-lt"/>
              </a:defRPr>
            </a:lvl3pPr>
            <a:lvl4pPr marL="1600200" indent="-228600" algn="l" rtl="0" fontAlgn="base">
              <a:spcBef>
                <a:spcPct val="20000"/>
              </a:spcBef>
              <a:spcAft>
                <a:spcPct val="0"/>
              </a:spcAft>
              <a:buFont typeface="Arial" charset="0"/>
              <a:buChar char="–"/>
              <a:defRPr sz="2000">
                <a:solidFill>
                  <a:schemeClr val="tx1"/>
                </a:solidFill>
                <a:latin typeface="+mn-lt"/>
              </a:defRPr>
            </a:lvl4pPr>
            <a:lvl5pPr marL="2057400" indent="-228600" algn="l" rtl="0" fontAlgn="base">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a:lstStyle>
          <a:p>
            <a:pPr>
              <a:buFont typeface="Arial" charset="0"/>
              <a:buNone/>
            </a:pPr>
            <a:r>
              <a:rPr lang="en-US" sz="3300" b="1" kern="0" dirty="0">
                <a:solidFill>
                  <a:srgbClr val="4F81BD">
                    <a:lumMod val="75000"/>
                  </a:srgbClr>
                </a:solidFill>
              </a:rPr>
              <a:t>MDS | </a:t>
            </a:r>
            <a:r>
              <a:rPr lang="en-US" sz="3300" b="1" kern="0" dirty="0">
                <a:solidFill>
                  <a:srgbClr val="008000"/>
                </a:solidFill>
              </a:rPr>
              <a:t>Patient</a:t>
            </a:r>
          </a:p>
          <a:p>
            <a:pPr>
              <a:buFont typeface="Arial" charset="0"/>
              <a:buNone/>
            </a:pPr>
            <a:endParaRPr lang="en-US" sz="3300" b="1" kern="0" dirty="0">
              <a:solidFill>
                <a:srgbClr val="4F81BD">
                  <a:lumMod val="75000"/>
                </a:srgbClr>
              </a:solidFill>
            </a:endParaRPr>
          </a:p>
        </p:txBody>
      </p:sp>
      <p:sp>
        <p:nvSpPr>
          <p:cNvPr id="9" name="TextBox 8"/>
          <p:cNvSpPr txBox="1">
            <a:spLocks noChangeArrowheads="1"/>
          </p:cNvSpPr>
          <p:nvPr/>
        </p:nvSpPr>
        <p:spPr bwMode="auto">
          <a:xfrm>
            <a:off x="4955127" y="4683502"/>
            <a:ext cx="1771650" cy="323165"/>
          </a:xfrm>
          <a:prstGeom prst="rect">
            <a:avLst/>
          </a:prstGeom>
          <a:solidFill>
            <a:srgbClr val="FFFFFF"/>
          </a:solidFill>
          <a:ln>
            <a:noFill/>
          </a:ln>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1500" dirty="0">
                <a:solidFill>
                  <a:srgbClr val="1F497D"/>
                </a:solidFill>
              </a:rPr>
              <a:t>@</a:t>
            </a:r>
            <a:r>
              <a:rPr lang="en-US" sz="1500" dirty="0" err="1">
                <a:solidFill>
                  <a:srgbClr val="1F497D"/>
                </a:solidFill>
              </a:rPr>
              <a:t>MikkaelSekeres</a:t>
            </a:r>
            <a:endParaRPr lang="en-US" sz="1500" dirty="0">
              <a:solidFill>
                <a:srgbClr val="1F497D"/>
              </a:solidFill>
            </a:endParaRPr>
          </a:p>
        </p:txBody>
      </p:sp>
      <p:pic>
        <p:nvPicPr>
          <p:cNvPr id="10" name="Picture 4" descr="http://cdn.business2community.com/wp-content/uploads/2015/07/Twitter-icon.png.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1211" y="4624297"/>
            <a:ext cx="441577" cy="441577"/>
          </a:xfrm>
          <a:prstGeom prst="rect">
            <a:avLst/>
          </a:prstGeom>
          <a:noFill/>
          <a:extLst>
            <a:ext uri="{909E8E84-426E-40dd-AFC4-6F175D3DCCD1}">
              <a14:hiddenFill xmlns:a14="http://schemas.microsoft.com/office/drawing/2010/main" xmlns="">
                <a:solidFill>
                  <a:srgbClr val="FFFFFF"/>
                </a:solidFill>
              </a14:hiddenFill>
            </a:ext>
          </a:extLst>
        </p:spPr>
      </p:pic>
      <p:cxnSp>
        <p:nvCxnSpPr>
          <p:cNvPr id="8" name="Straight Connector 7"/>
          <p:cNvCxnSpPr/>
          <p:nvPr/>
        </p:nvCxnSpPr>
        <p:spPr>
          <a:xfrm>
            <a:off x="1143000" y="916781"/>
            <a:ext cx="6858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Picture 4" descr="Will the Real Rosie the Riveter Please Stand Up? | Seattle Met">
            <a:extLst>
              <a:ext uri="{FF2B5EF4-FFF2-40B4-BE49-F238E27FC236}">
                <a16:creationId xmlns:a16="http://schemas.microsoft.com/office/drawing/2014/main" id="{4454CBB7-5505-0B03-72C8-5650B346A4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341" y="1043505"/>
            <a:ext cx="1686776" cy="206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9287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14FBF8-814D-078F-3BD5-7AEABF5A3525}"/>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HEMATOLOGIC MALIGNANCIES</a:t>
            </a:r>
          </a:p>
        </p:txBody>
      </p:sp>
      <p:sp>
        <p:nvSpPr>
          <p:cNvPr id="3" name="Rectangle 2">
            <a:extLst>
              <a:ext uri="{FF2B5EF4-FFF2-40B4-BE49-F238E27FC236}">
                <a16:creationId xmlns:a16="http://schemas.microsoft.com/office/drawing/2014/main" id="{04D0B3D4-A1F3-CD14-3D64-A9979ABF7E26}"/>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January 11</a:t>
            </a:r>
            <a:r>
              <a:rPr lang="en-US" sz="1600" baseline="30000" dirty="0">
                <a:solidFill>
                  <a:schemeClr val="bg1"/>
                </a:solidFill>
                <a:latin typeface="Corporate S Demi" panose="02020500000000000000" pitchFamily="18" charset="0"/>
              </a:rPr>
              <a:t>th</a:t>
            </a:r>
            <a:r>
              <a:rPr lang="en-US" sz="1600" dirty="0">
                <a:solidFill>
                  <a:schemeClr val="bg1"/>
                </a:solidFill>
                <a:latin typeface="Corporate S Demi" panose="02020500000000000000" pitchFamily="18" charset="0"/>
              </a:rPr>
              <a:t>, 2024</a:t>
            </a:r>
          </a:p>
        </p:txBody>
      </p:sp>
    </p:spTree>
    <p:extLst>
      <p:ext uri="{BB962C8B-B14F-4D97-AF65-F5344CB8AC3E}">
        <p14:creationId xmlns:p14="http://schemas.microsoft.com/office/powerpoint/2010/main" val="22777127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748146" y="2111926"/>
            <a:ext cx="7208032" cy="2204975"/>
          </a:xfrm>
        </p:spPr>
        <p:txBody>
          <a:bodyPr/>
          <a:lstStyle/>
          <a:p>
            <a:r>
              <a:rPr lang="en-US" sz="2800" b="1" dirty="0">
                <a:solidFill>
                  <a:srgbClr val="002E51"/>
                </a:solidFill>
              </a:rPr>
              <a:t>Namrata S. Chandhok, M.D.</a:t>
            </a:r>
          </a:p>
          <a:p>
            <a:r>
              <a:rPr lang="en-US" sz="2000" dirty="0">
                <a:solidFill>
                  <a:srgbClr val="002E51"/>
                </a:solidFill>
              </a:rPr>
              <a:t>Assistant Professor of Clinical Medicine</a:t>
            </a:r>
          </a:p>
          <a:p>
            <a:r>
              <a:rPr lang="en-US" sz="2000" dirty="0">
                <a:solidFill>
                  <a:srgbClr val="002E51"/>
                </a:solidFill>
              </a:rPr>
              <a:t>University of Miami/ Sylvester Comprehensive Cancer Center</a:t>
            </a:r>
          </a:p>
          <a:p>
            <a:r>
              <a:rPr lang="en-US" sz="2000" dirty="0">
                <a:solidFill>
                  <a:srgbClr val="002E51"/>
                </a:solidFill>
              </a:rPr>
              <a:t>Miami, Florida </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How do you manage patients with myelodysplastic syndromes (MDS)?</a:t>
            </a:r>
          </a:p>
        </p:txBody>
      </p:sp>
    </p:spTree>
    <p:extLst>
      <p:ext uri="{BB962C8B-B14F-4D97-AF65-F5344CB8AC3E}">
        <p14:creationId xmlns:p14="http://schemas.microsoft.com/office/powerpoint/2010/main" val="34951035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1218643"/>
            <a:ext cx="9063613" cy="2915920"/>
          </a:xfrm>
        </p:spPr>
        <p:txBody>
          <a:bodyPr/>
          <a:lstStyle/>
          <a:p>
            <a:pPr algn="l"/>
            <a:r>
              <a:rPr lang="en-US" b="1" dirty="0">
                <a:solidFill>
                  <a:srgbClr val="002E51"/>
                </a:solidFill>
              </a:rPr>
              <a:t>MDS Classification </a:t>
            </a:r>
            <a:r>
              <a:rPr lang="en-US" b="1" dirty="0">
                <a:solidFill>
                  <a:srgbClr val="002E51"/>
                </a:solidFill>
                <a:sym typeface="Wingdings" pitchFamily="2" charset="2"/>
              </a:rPr>
              <a:t>   </a:t>
            </a:r>
            <a:r>
              <a:rPr lang="en-US" b="1" dirty="0">
                <a:solidFill>
                  <a:srgbClr val="002E51"/>
                </a:solidFill>
              </a:rPr>
              <a:t>Prognostic Scoring </a:t>
            </a:r>
            <a:r>
              <a:rPr lang="en-US" b="1" dirty="0">
                <a:solidFill>
                  <a:srgbClr val="002E51"/>
                </a:solidFill>
                <a:sym typeface="Wingdings" pitchFamily="2" charset="2"/>
              </a:rPr>
              <a:t>    </a:t>
            </a:r>
            <a:r>
              <a:rPr lang="en-US" b="1" dirty="0">
                <a:solidFill>
                  <a:srgbClr val="002E51"/>
                </a:solidFill>
              </a:rPr>
              <a:t>Treatment </a:t>
            </a:r>
          </a:p>
          <a:p>
            <a:pPr algn="l"/>
            <a:endParaRPr lang="en-US" b="1" dirty="0">
              <a:solidFill>
                <a:srgbClr val="002E51"/>
              </a:solidFill>
            </a:endParaRPr>
          </a:p>
          <a:p>
            <a:pPr algn="l"/>
            <a:endParaRPr lang="en-US" b="1" dirty="0">
              <a:solidFill>
                <a:srgbClr val="002E51"/>
              </a:solidFill>
            </a:endParaRPr>
          </a:p>
          <a:p>
            <a:pPr algn="l"/>
            <a:endParaRPr lang="en-US" b="1" dirty="0">
              <a:solidFill>
                <a:srgbClr val="002E51"/>
              </a:solidFill>
            </a:endParaRPr>
          </a:p>
          <a:p>
            <a:pPr algn="l"/>
            <a:endParaRPr lang="en-US" b="1" dirty="0">
              <a:solidFill>
                <a:srgbClr val="002E51"/>
              </a:solidFill>
            </a:endParaRPr>
          </a:p>
          <a:p>
            <a:pPr algn="l"/>
            <a:r>
              <a:rPr lang="en-US" b="1" dirty="0">
                <a:solidFill>
                  <a:srgbClr val="002E51"/>
                </a:solidFill>
              </a:rPr>
              <a:t>- Recent Updates </a:t>
            </a:r>
          </a:p>
          <a:p>
            <a:pPr algn="l"/>
            <a:endParaRPr lang="en-US" b="1" dirty="0">
              <a:solidFill>
                <a:srgbClr val="002E51"/>
              </a:solidFill>
            </a:endParaRPr>
          </a:p>
        </p:txBody>
      </p:sp>
      <p:sp>
        <p:nvSpPr>
          <p:cNvPr id="4" name="Title 3"/>
          <p:cNvSpPr>
            <a:spLocks noGrp="1"/>
          </p:cNvSpPr>
          <p:nvPr>
            <p:ph type="title"/>
          </p:nvPr>
        </p:nvSpPr>
        <p:spPr>
          <a:xfrm>
            <a:off x="0" y="127465"/>
            <a:ext cx="9144000" cy="807256"/>
          </a:xfrm>
        </p:spPr>
        <p:txBody>
          <a:bodyPr/>
          <a:lstStyle/>
          <a:p>
            <a:r>
              <a:rPr lang="en-US" b="1" dirty="0"/>
              <a:t>Roadmap</a:t>
            </a:r>
          </a:p>
        </p:txBody>
      </p:sp>
      <p:sp>
        <p:nvSpPr>
          <p:cNvPr id="3" name="TextBox 2">
            <a:extLst>
              <a:ext uri="{FF2B5EF4-FFF2-40B4-BE49-F238E27FC236}">
                <a16:creationId xmlns:a16="http://schemas.microsoft.com/office/drawing/2014/main" id="{FC0A5948-A705-2C82-A6A9-80A3A48C9527}"/>
              </a:ext>
            </a:extLst>
          </p:cNvPr>
          <p:cNvSpPr txBox="1"/>
          <p:nvPr/>
        </p:nvSpPr>
        <p:spPr>
          <a:xfrm>
            <a:off x="803869" y="1744483"/>
            <a:ext cx="1657978" cy="400110"/>
          </a:xfrm>
          <a:prstGeom prst="rect">
            <a:avLst/>
          </a:prstGeom>
          <a:noFill/>
        </p:spPr>
        <p:txBody>
          <a:bodyPr wrap="square" rtlCol="0">
            <a:spAutoFit/>
          </a:bodyPr>
          <a:lstStyle/>
          <a:p>
            <a:r>
              <a:rPr lang="en-US" sz="2000" dirty="0"/>
              <a:t>WHO v. ICC</a:t>
            </a:r>
          </a:p>
        </p:txBody>
      </p:sp>
      <p:sp>
        <p:nvSpPr>
          <p:cNvPr id="5" name="TextBox 4">
            <a:extLst>
              <a:ext uri="{FF2B5EF4-FFF2-40B4-BE49-F238E27FC236}">
                <a16:creationId xmlns:a16="http://schemas.microsoft.com/office/drawing/2014/main" id="{CBBFEFE3-6407-5F7E-1C22-A4C06C8FD77E}"/>
              </a:ext>
            </a:extLst>
          </p:cNvPr>
          <p:cNvSpPr txBox="1"/>
          <p:nvPr/>
        </p:nvSpPr>
        <p:spPr>
          <a:xfrm>
            <a:off x="4099728" y="1744483"/>
            <a:ext cx="1064554" cy="1015663"/>
          </a:xfrm>
          <a:prstGeom prst="rect">
            <a:avLst/>
          </a:prstGeom>
          <a:noFill/>
        </p:spPr>
        <p:txBody>
          <a:bodyPr wrap="square" rtlCol="0">
            <a:spAutoFit/>
          </a:bodyPr>
          <a:lstStyle/>
          <a:p>
            <a:r>
              <a:rPr lang="en-US" sz="2000" dirty="0"/>
              <a:t>IPSS-R v. IPSS-M</a:t>
            </a:r>
          </a:p>
        </p:txBody>
      </p:sp>
      <p:sp>
        <p:nvSpPr>
          <p:cNvPr id="6" name="TextBox 5">
            <a:extLst>
              <a:ext uri="{FF2B5EF4-FFF2-40B4-BE49-F238E27FC236}">
                <a16:creationId xmlns:a16="http://schemas.microsoft.com/office/drawing/2014/main" id="{9BF24E29-A78B-520C-DDCC-A92346243D64}"/>
              </a:ext>
            </a:extLst>
          </p:cNvPr>
          <p:cNvSpPr txBox="1"/>
          <p:nvPr/>
        </p:nvSpPr>
        <p:spPr>
          <a:xfrm>
            <a:off x="6792686" y="1725284"/>
            <a:ext cx="2220685" cy="707886"/>
          </a:xfrm>
          <a:prstGeom prst="rect">
            <a:avLst/>
          </a:prstGeom>
          <a:noFill/>
        </p:spPr>
        <p:txBody>
          <a:bodyPr wrap="square" rtlCol="0">
            <a:spAutoFit/>
          </a:bodyPr>
          <a:lstStyle/>
          <a:p>
            <a:r>
              <a:rPr lang="en-US" sz="2000" dirty="0"/>
              <a:t>Lower Risk MDS</a:t>
            </a:r>
          </a:p>
          <a:p>
            <a:r>
              <a:rPr lang="en-US" sz="2000" dirty="0"/>
              <a:t>Higher Risk MDS</a:t>
            </a:r>
          </a:p>
        </p:txBody>
      </p:sp>
    </p:spTree>
    <p:extLst>
      <p:ext uri="{BB962C8B-B14F-4D97-AF65-F5344CB8AC3E}">
        <p14:creationId xmlns:p14="http://schemas.microsoft.com/office/powerpoint/2010/main" val="27024843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5F161AC-A123-BBFD-91A2-A916F80CE241}"/>
              </a:ext>
            </a:extLst>
          </p:cNvPr>
          <p:cNvPicPr>
            <a:picLocks noChangeAspect="1"/>
          </p:cNvPicPr>
          <p:nvPr/>
        </p:nvPicPr>
        <p:blipFill>
          <a:blip r:embed="rId3"/>
          <a:stretch>
            <a:fillRect/>
          </a:stretch>
        </p:blipFill>
        <p:spPr>
          <a:xfrm>
            <a:off x="797441" y="826121"/>
            <a:ext cx="7325832" cy="3496020"/>
          </a:xfrm>
          <a:prstGeom prst="rect">
            <a:avLst/>
          </a:prstGeom>
        </p:spPr>
      </p:pic>
      <p:sp>
        <p:nvSpPr>
          <p:cNvPr id="14" name="TextBox 13">
            <a:extLst>
              <a:ext uri="{FF2B5EF4-FFF2-40B4-BE49-F238E27FC236}">
                <a16:creationId xmlns:a16="http://schemas.microsoft.com/office/drawing/2014/main" id="{9EADCD66-736A-2C87-3E79-E6F2FFB6641F}"/>
              </a:ext>
            </a:extLst>
          </p:cNvPr>
          <p:cNvSpPr txBox="1"/>
          <p:nvPr/>
        </p:nvSpPr>
        <p:spPr>
          <a:xfrm>
            <a:off x="1985630" y="205103"/>
            <a:ext cx="4609214"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cs typeface="Calibri Light" panose="020F0302020204030204" pitchFamily="34" charset="0"/>
              </a:rPr>
              <a:t>MDS Classification Systems </a:t>
            </a:r>
          </a:p>
        </p:txBody>
      </p:sp>
    </p:spTree>
    <p:extLst>
      <p:ext uri="{BB962C8B-B14F-4D97-AF65-F5344CB8AC3E}">
        <p14:creationId xmlns:p14="http://schemas.microsoft.com/office/powerpoint/2010/main" val="6286211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C71EEC-049F-B47C-DAF8-C9E56FF841C6}"/>
              </a:ext>
            </a:extLst>
          </p:cNvPr>
          <p:cNvSpPr>
            <a:spLocks noGrp="1"/>
          </p:cNvSpPr>
          <p:nvPr>
            <p:ph idx="1"/>
          </p:nvPr>
        </p:nvSpPr>
        <p:spPr>
          <a:xfrm>
            <a:off x="0" y="133331"/>
            <a:ext cx="2365929" cy="1657490"/>
          </a:xfrm>
        </p:spPr>
        <p:txBody>
          <a:bodyPr/>
          <a:lstStyle/>
          <a:p>
            <a:pPr marL="0" indent="0">
              <a:buNone/>
            </a:pPr>
            <a:r>
              <a:rPr lang="en-US" sz="2000" b="1" i="0" dirty="0">
                <a:solidFill>
                  <a:srgbClr val="002060"/>
                </a:solidFill>
                <a:effectLst/>
                <a:latin typeface="Roboto" panose="02000000000000000000" pitchFamily="2" charset="0"/>
              </a:rPr>
              <a:t>ASH 2023: Data-Driven Harmonization of 2022 Who and ICC Classifications of Myelodysplastic Syndromes/</a:t>
            </a:r>
          </a:p>
          <a:p>
            <a:pPr marL="0" indent="0">
              <a:buNone/>
            </a:pPr>
            <a:r>
              <a:rPr lang="en-US" sz="2000" b="1" i="0" dirty="0">
                <a:solidFill>
                  <a:srgbClr val="002060"/>
                </a:solidFill>
                <a:effectLst/>
                <a:latin typeface="Roboto" panose="02000000000000000000" pitchFamily="2" charset="0"/>
              </a:rPr>
              <a:t>Neoplasms (MDS): A Study By the International Consortium for MDS (</a:t>
            </a:r>
            <a:r>
              <a:rPr lang="en-US" sz="2000" b="1" i="0" dirty="0" err="1">
                <a:solidFill>
                  <a:srgbClr val="002060"/>
                </a:solidFill>
                <a:effectLst/>
                <a:latin typeface="Roboto" panose="02000000000000000000" pitchFamily="2" charset="0"/>
              </a:rPr>
              <a:t>icMDS</a:t>
            </a:r>
            <a:r>
              <a:rPr lang="en-US" sz="2000" b="1" i="0" dirty="0">
                <a:solidFill>
                  <a:srgbClr val="002060"/>
                </a:solidFill>
                <a:effectLst/>
                <a:latin typeface="Roboto" panose="02000000000000000000" pitchFamily="2" charset="0"/>
              </a:rPr>
              <a:t>)</a:t>
            </a:r>
          </a:p>
          <a:p>
            <a:endParaRPr lang="en-US" sz="2000" dirty="0">
              <a:solidFill>
                <a:srgbClr val="002060"/>
              </a:solidFill>
            </a:endParaRPr>
          </a:p>
        </p:txBody>
      </p:sp>
      <p:sp>
        <p:nvSpPr>
          <p:cNvPr id="3" name="TextBox 2">
            <a:extLst>
              <a:ext uri="{FF2B5EF4-FFF2-40B4-BE49-F238E27FC236}">
                <a16:creationId xmlns:a16="http://schemas.microsoft.com/office/drawing/2014/main" id="{FE4890F0-A75B-0335-0CC7-583D7D97EDD3}"/>
              </a:ext>
            </a:extLst>
          </p:cNvPr>
          <p:cNvSpPr txBox="1"/>
          <p:nvPr/>
        </p:nvSpPr>
        <p:spPr>
          <a:xfrm>
            <a:off x="4212441" y="4657410"/>
            <a:ext cx="1778051" cy="215444"/>
          </a:xfrm>
          <a:prstGeom prst="rect">
            <a:avLst/>
          </a:prstGeom>
          <a:noFill/>
        </p:spPr>
        <p:txBody>
          <a:bodyPr wrap="none" rtlCol="0">
            <a:spAutoFit/>
          </a:bodyPr>
          <a:lstStyle/>
          <a:p>
            <a:r>
              <a:rPr lang="en-US" sz="800" dirty="0" err="1"/>
              <a:t>Lanino</a:t>
            </a:r>
            <a:r>
              <a:rPr lang="en-US" sz="800" dirty="0"/>
              <a:t> et al. ASH 2023 Poster 998</a:t>
            </a:r>
          </a:p>
        </p:txBody>
      </p:sp>
      <p:pic>
        <p:nvPicPr>
          <p:cNvPr id="1026" name="Picture 2">
            <a:extLst>
              <a:ext uri="{FF2B5EF4-FFF2-40B4-BE49-F238E27FC236}">
                <a16:creationId xmlns:a16="http://schemas.microsoft.com/office/drawing/2014/main" id="{213A9CCF-470F-2946-B5AC-77D6D11677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744" t="2015" r="3185" b="42853"/>
          <a:stretch/>
        </p:blipFill>
        <p:spPr bwMode="auto">
          <a:xfrm>
            <a:off x="2365929" y="220640"/>
            <a:ext cx="6722274" cy="3964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6945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kumimoji="0" lang="en-US" sz="3600" b="1" i="0" u="none" strike="noStrike" kern="1200" cap="none" spc="0" normalizeH="0" baseline="0" noProof="0" dirty="0">
                <a:ln>
                  <a:noFill/>
                </a:ln>
                <a:solidFill>
                  <a:prstClr val="black"/>
                </a:solidFill>
                <a:effectLst/>
                <a:uLnTx/>
                <a:uFillTx/>
                <a:cs typeface="Calibri Light" panose="020F0302020204030204" pitchFamily="34" charset="0"/>
              </a:rPr>
              <a:t>Prognostic Scoring: Use of IPSS-M</a:t>
            </a:r>
            <a:endParaRPr lang="en-US" b="1" dirty="0">
              <a:solidFill>
                <a:srgbClr val="002E51"/>
              </a:solidFill>
            </a:endParaRPr>
          </a:p>
        </p:txBody>
      </p:sp>
      <p:pic>
        <p:nvPicPr>
          <p:cNvPr id="5" name="Picture 4">
            <a:extLst>
              <a:ext uri="{FF2B5EF4-FFF2-40B4-BE49-F238E27FC236}">
                <a16:creationId xmlns:a16="http://schemas.microsoft.com/office/drawing/2014/main" id="{2E80BC8E-2095-A4B4-DAAA-593246CC316A}"/>
              </a:ext>
            </a:extLst>
          </p:cNvPr>
          <p:cNvPicPr>
            <a:picLocks noChangeAspect="1"/>
          </p:cNvPicPr>
          <p:nvPr/>
        </p:nvPicPr>
        <p:blipFill rotWithShape="1">
          <a:blip r:embed="rId3"/>
          <a:srcRect l="720" t="33507" r="1657" b="21296"/>
          <a:stretch/>
        </p:blipFill>
        <p:spPr>
          <a:xfrm>
            <a:off x="1369828" y="948362"/>
            <a:ext cx="5762215" cy="3432249"/>
          </a:xfrm>
          <a:prstGeom prst="rect">
            <a:avLst/>
          </a:prstGeom>
        </p:spPr>
      </p:pic>
    </p:spTree>
    <p:extLst>
      <p:ext uri="{BB962C8B-B14F-4D97-AF65-F5344CB8AC3E}">
        <p14:creationId xmlns:p14="http://schemas.microsoft.com/office/powerpoint/2010/main" val="23807718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98BCBD-2A60-02DC-319C-BD24518D63C3}"/>
              </a:ext>
            </a:extLst>
          </p:cNvPr>
          <p:cNvSpPr>
            <a:spLocks noGrp="1"/>
          </p:cNvSpPr>
          <p:nvPr>
            <p:ph sz="half" idx="1"/>
          </p:nvPr>
        </p:nvSpPr>
        <p:spPr>
          <a:xfrm>
            <a:off x="270163" y="1045974"/>
            <a:ext cx="8354291" cy="3056313"/>
          </a:xfrm>
        </p:spPr>
        <p:txBody>
          <a:bodyPr/>
          <a:lstStyle/>
          <a:p>
            <a:r>
              <a:rPr lang="en-US" dirty="0"/>
              <a:t>Many presentations over the past 2-3 years!</a:t>
            </a:r>
          </a:p>
          <a:p>
            <a:r>
              <a:rPr lang="en-US" dirty="0"/>
              <a:t>Reclassification/ reorganization of trial data</a:t>
            </a:r>
          </a:p>
          <a:p>
            <a:pPr marL="0" indent="0">
              <a:buNone/>
            </a:pPr>
            <a:endParaRPr lang="en-US" sz="1800" dirty="0">
              <a:solidFill>
                <a:srgbClr val="002060"/>
              </a:solidFill>
            </a:endParaRPr>
          </a:p>
          <a:p>
            <a:pPr marL="0" indent="0">
              <a:buNone/>
            </a:pPr>
            <a:r>
              <a:rPr lang="en-US" sz="1600" dirty="0">
                <a:solidFill>
                  <a:srgbClr val="002060"/>
                </a:solidFill>
              </a:rPr>
              <a:t>Ex: ASCERTAIN Trial (ASTX 727-02)</a:t>
            </a:r>
            <a:r>
              <a:rPr lang="en-US" sz="1600" dirty="0">
                <a:solidFill>
                  <a:srgbClr val="002060"/>
                </a:solidFill>
                <a:sym typeface="Wingdings" pitchFamily="2" charset="2"/>
              </a:rPr>
              <a:t> </a:t>
            </a:r>
            <a:r>
              <a:rPr lang="en-US" sz="1600" dirty="0">
                <a:solidFill>
                  <a:srgbClr val="002060"/>
                </a:solidFill>
                <a:cs typeface="Arial" panose="020B0604020202020204" pitchFamily="34" charset="0"/>
              </a:rPr>
              <a:t>Discussed in Treatment, Presentation </a:t>
            </a:r>
            <a:r>
              <a:rPr lang="en-US" sz="1600" i="0" dirty="0">
                <a:solidFill>
                  <a:srgbClr val="002060"/>
                </a:solidFill>
                <a:effectLst/>
                <a:cs typeface="Arial" panose="020B0604020202020204" pitchFamily="34" charset="0"/>
              </a:rPr>
              <a:t>4619</a:t>
            </a:r>
          </a:p>
          <a:p>
            <a:pPr marL="0" indent="0">
              <a:buNone/>
            </a:pPr>
            <a:r>
              <a:rPr lang="en-US" sz="1600" dirty="0">
                <a:solidFill>
                  <a:srgbClr val="002060"/>
                </a:solidFill>
                <a:cs typeface="Arial" panose="020B0604020202020204" pitchFamily="34" charset="0"/>
              </a:rPr>
              <a:t>Ex: </a:t>
            </a:r>
            <a:r>
              <a:rPr lang="en-US" sz="1600" dirty="0" err="1">
                <a:solidFill>
                  <a:srgbClr val="002060"/>
                </a:solidFill>
                <a:cs typeface="Arial" panose="020B0604020202020204" pitchFamily="34" charset="0"/>
              </a:rPr>
              <a:t>Imerge</a:t>
            </a:r>
            <a:r>
              <a:rPr lang="en-US" sz="1600" dirty="0">
                <a:solidFill>
                  <a:srgbClr val="002060"/>
                </a:solidFill>
                <a:cs typeface="Arial" panose="020B0604020202020204" pitchFamily="34" charset="0"/>
              </a:rPr>
              <a:t> Trial </a:t>
            </a:r>
            <a:r>
              <a:rPr lang="en-US" sz="1600" dirty="0">
                <a:solidFill>
                  <a:srgbClr val="002060"/>
                </a:solidFill>
                <a:cs typeface="Arial" panose="020B0604020202020204" pitchFamily="34" charset="0"/>
                <a:sym typeface="Wingdings" pitchFamily="2" charset="2"/>
              </a:rPr>
              <a:t> </a:t>
            </a:r>
            <a:r>
              <a:rPr lang="en-US" sz="1600" dirty="0">
                <a:solidFill>
                  <a:srgbClr val="002060"/>
                </a:solidFill>
                <a:cs typeface="Arial" panose="020B0604020202020204" pitchFamily="34" charset="0"/>
              </a:rPr>
              <a:t>Discussed in treatment, Presentation 194</a:t>
            </a:r>
            <a:endParaRPr lang="en-US" sz="1600" i="0" dirty="0">
              <a:solidFill>
                <a:srgbClr val="002060"/>
              </a:solidFill>
              <a:effectLst/>
              <a:cs typeface="Arial" panose="020B0604020202020204" pitchFamily="34" charset="0"/>
            </a:endParaRPr>
          </a:p>
          <a:p>
            <a:pPr marL="0" indent="0">
              <a:buNone/>
            </a:pPr>
            <a:endParaRPr lang="en-US" sz="2000" dirty="0"/>
          </a:p>
          <a:p>
            <a:endParaRPr lang="en-US" dirty="0"/>
          </a:p>
        </p:txBody>
      </p:sp>
      <p:sp>
        <p:nvSpPr>
          <p:cNvPr id="4" name="Title 3">
            <a:extLst>
              <a:ext uri="{FF2B5EF4-FFF2-40B4-BE49-F238E27FC236}">
                <a16:creationId xmlns:a16="http://schemas.microsoft.com/office/drawing/2014/main" id="{306BC497-88FA-9AD1-9071-90F2B9E9140C}"/>
              </a:ext>
            </a:extLst>
          </p:cNvPr>
          <p:cNvSpPr>
            <a:spLocks noGrp="1"/>
          </p:cNvSpPr>
          <p:nvPr>
            <p:ph type="title"/>
          </p:nvPr>
        </p:nvSpPr>
        <p:spPr/>
        <p:txBody>
          <a:bodyPr/>
          <a:lstStyle/>
          <a:p>
            <a:r>
              <a:rPr lang="en-US" dirty="0"/>
              <a:t>IPSS-R v. IPSS-M </a:t>
            </a:r>
          </a:p>
        </p:txBody>
      </p:sp>
    </p:spTree>
    <p:extLst>
      <p:ext uri="{BB962C8B-B14F-4D97-AF65-F5344CB8AC3E}">
        <p14:creationId xmlns:p14="http://schemas.microsoft.com/office/powerpoint/2010/main" val="29005824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F81F98-4B8D-41CD-5022-D463D7E4484A}"/>
              </a:ext>
            </a:extLst>
          </p:cNvPr>
          <p:cNvPicPr>
            <a:picLocks noChangeAspect="1"/>
          </p:cNvPicPr>
          <p:nvPr/>
        </p:nvPicPr>
        <p:blipFill>
          <a:blip r:embed="rId2"/>
          <a:stretch>
            <a:fillRect/>
          </a:stretch>
        </p:blipFill>
        <p:spPr>
          <a:xfrm>
            <a:off x="564318" y="335741"/>
            <a:ext cx="7160456" cy="3804445"/>
          </a:xfrm>
          <a:prstGeom prst="rect">
            <a:avLst/>
          </a:prstGeom>
        </p:spPr>
      </p:pic>
      <p:sp>
        <p:nvSpPr>
          <p:cNvPr id="4" name="TextBox 3">
            <a:extLst>
              <a:ext uri="{FF2B5EF4-FFF2-40B4-BE49-F238E27FC236}">
                <a16:creationId xmlns:a16="http://schemas.microsoft.com/office/drawing/2014/main" id="{2DF384EE-B43F-76DD-4CB9-B309D580C857}"/>
              </a:ext>
            </a:extLst>
          </p:cNvPr>
          <p:cNvSpPr txBox="1"/>
          <p:nvPr/>
        </p:nvSpPr>
        <p:spPr>
          <a:xfrm>
            <a:off x="6174917" y="4140186"/>
            <a:ext cx="2969083" cy="215444"/>
          </a:xfrm>
          <a:prstGeom prst="rect">
            <a:avLst/>
          </a:prstGeom>
          <a:noFill/>
        </p:spPr>
        <p:txBody>
          <a:bodyPr wrap="none" rtlCol="0">
            <a:spAutoFit/>
          </a:bodyPr>
          <a:lstStyle/>
          <a:p>
            <a:r>
              <a:rPr lang="en-US" sz="800" dirty="0"/>
              <a:t>Chandhok and Sekeres, </a:t>
            </a:r>
            <a:r>
              <a:rPr lang="en-US" sz="800" dirty="0" err="1"/>
              <a:t>Wintrobes</a:t>
            </a:r>
            <a:r>
              <a:rPr lang="en-US" sz="800" dirty="0"/>
              <a:t> Hematology, 15</a:t>
            </a:r>
            <a:r>
              <a:rPr lang="en-US" sz="800" baseline="30000" dirty="0"/>
              <a:t>th</a:t>
            </a:r>
            <a:r>
              <a:rPr lang="en-US" sz="800" dirty="0"/>
              <a:t> Edition </a:t>
            </a:r>
          </a:p>
        </p:txBody>
      </p:sp>
      <p:sp>
        <p:nvSpPr>
          <p:cNvPr id="2" name="Title 3">
            <a:extLst>
              <a:ext uri="{FF2B5EF4-FFF2-40B4-BE49-F238E27FC236}">
                <a16:creationId xmlns:a16="http://schemas.microsoft.com/office/drawing/2014/main" id="{2DC47E14-2CBD-6775-7C9B-BE0942180BC3}"/>
              </a:ext>
            </a:extLst>
          </p:cNvPr>
          <p:cNvSpPr txBox="1">
            <a:spLocks/>
          </p:cNvSpPr>
          <p:nvPr/>
        </p:nvSpPr>
        <p:spPr>
          <a:xfrm>
            <a:off x="3108960" y="235530"/>
            <a:ext cx="5594465" cy="69549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000" b="1" kern="0" dirty="0">
                <a:solidFill>
                  <a:schemeClr val="tx1"/>
                </a:solidFill>
              </a:rPr>
              <a:t>Current Treatment Algorithm </a:t>
            </a:r>
          </a:p>
        </p:txBody>
      </p:sp>
    </p:spTree>
    <p:extLst>
      <p:ext uri="{BB962C8B-B14F-4D97-AF65-F5344CB8AC3E}">
        <p14:creationId xmlns:p14="http://schemas.microsoft.com/office/powerpoint/2010/main" val="14961877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72A8B6-9FA3-07B5-63B6-EE3B1232C996}"/>
              </a:ext>
            </a:extLst>
          </p:cNvPr>
          <p:cNvSpPr>
            <a:spLocks noGrp="1"/>
          </p:cNvSpPr>
          <p:nvPr>
            <p:ph type="title"/>
          </p:nvPr>
        </p:nvSpPr>
        <p:spPr>
          <a:xfrm>
            <a:off x="764770" y="1989515"/>
            <a:ext cx="7406640" cy="695496"/>
          </a:xfrm>
        </p:spPr>
        <p:txBody>
          <a:bodyPr/>
          <a:lstStyle/>
          <a:p>
            <a:r>
              <a:rPr lang="en-US" sz="4400" b="1" dirty="0"/>
              <a:t>Lower Risk MDS</a:t>
            </a:r>
          </a:p>
        </p:txBody>
      </p:sp>
    </p:spTree>
    <p:extLst>
      <p:ext uri="{BB962C8B-B14F-4D97-AF65-F5344CB8AC3E}">
        <p14:creationId xmlns:p14="http://schemas.microsoft.com/office/powerpoint/2010/main" val="2523018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F9D7D5-AB92-4A40-B4B8-01770603E1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2382"/>
            <a:ext cx="9144000" cy="5148863"/>
          </a:xfrm>
          <a:prstGeom prst="rect">
            <a:avLst/>
          </a:prstGeom>
        </p:spPr>
      </p:pic>
    </p:spTree>
    <p:extLst>
      <p:ext uri="{BB962C8B-B14F-4D97-AF65-F5344CB8AC3E}">
        <p14:creationId xmlns:p14="http://schemas.microsoft.com/office/powerpoint/2010/main" val="27102955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3AC46C-262B-F22C-A948-5DCA214060F8}"/>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3CC941B1-55D5-4C21-0D3B-B96DD011DCCD}"/>
              </a:ext>
            </a:extLst>
          </p:cNvPr>
          <p:cNvPicPr>
            <a:picLocks noChangeAspect="1"/>
          </p:cNvPicPr>
          <p:nvPr/>
        </p:nvPicPr>
        <p:blipFill>
          <a:blip r:embed="rId2"/>
          <a:stretch>
            <a:fillRect/>
          </a:stretch>
        </p:blipFill>
        <p:spPr>
          <a:xfrm>
            <a:off x="-7951" y="914064"/>
            <a:ext cx="6059426" cy="2664757"/>
          </a:xfrm>
          <a:prstGeom prst="rect">
            <a:avLst/>
          </a:prstGeom>
        </p:spPr>
      </p:pic>
      <p:cxnSp>
        <p:nvCxnSpPr>
          <p:cNvPr id="6" name="Straight Arrow Connector 5">
            <a:extLst>
              <a:ext uri="{FF2B5EF4-FFF2-40B4-BE49-F238E27FC236}">
                <a16:creationId xmlns:a16="http://schemas.microsoft.com/office/drawing/2014/main" id="{01D02044-8D28-7D38-AC33-B97D44452F35}"/>
              </a:ext>
            </a:extLst>
          </p:cNvPr>
          <p:cNvCxnSpPr>
            <a:cxnSpLocks/>
          </p:cNvCxnSpPr>
          <p:nvPr/>
        </p:nvCxnSpPr>
        <p:spPr>
          <a:xfrm>
            <a:off x="6200526" y="2092304"/>
            <a:ext cx="57999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8DEC423-F61E-6DBE-A50A-6CDFC08ADD12}"/>
              </a:ext>
            </a:extLst>
          </p:cNvPr>
          <p:cNvSpPr txBox="1"/>
          <p:nvPr/>
        </p:nvSpPr>
        <p:spPr>
          <a:xfrm>
            <a:off x="6900299" y="1250692"/>
            <a:ext cx="2160100" cy="1323439"/>
          </a:xfrm>
          <a:prstGeom prst="rect">
            <a:avLst/>
          </a:prstGeom>
          <a:noFill/>
        </p:spPr>
        <p:txBody>
          <a:bodyPr wrap="square" rtlCol="0">
            <a:spAutoFit/>
          </a:bodyPr>
          <a:lstStyle/>
          <a:p>
            <a:r>
              <a:rPr lang="en-US" sz="2000" b="1" dirty="0">
                <a:solidFill>
                  <a:srgbClr val="C00000"/>
                </a:solidFill>
              </a:rPr>
              <a:t>Label Expansion in the FDA Label in 2023</a:t>
            </a:r>
          </a:p>
        </p:txBody>
      </p:sp>
      <p:sp>
        <p:nvSpPr>
          <p:cNvPr id="2" name="Oval 1">
            <a:extLst>
              <a:ext uri="{FF2B5EF4-FFF2-40B4-BE49-F238E27FC236}">
                <a16:creationId xmlns:a16="http://schemas.microsoft.com/office/drawing/2014/main" id="{EFF71CB3-2DCD-1868-90E9-93273ABDC8D3}"/>
              </a:ext>
            </a:extLst>
          </p:cNvPr>
          <p:cNvSpPr/>
          <p:nvPr/>
        </p:nvSpPr>
        <p:spPr bwMode="auto">
          <a:xfrm>
            <a:off x="6051475" y="3752376"/>
            <a:ext cx="2336067" cy="545301"/>
          </a:xfrm>
          <a:prstGeom prst="ellipse">
            <a:avLst/>
          </a:prstGeom>
          <a:solidFill>
            <a:srgbClr val="E88B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normalizeH="0" baseline="0" dirty="0" err="1">
                <a:ln w="0"/>
                <a:gradFill>
                  <a:gsLst>
                    <a:gs pos="21000">
                      <a:srgbClr val="53575C"/>
                    </a:gs>
                    <a:gs pos="88000">
                      <a:srgbClr val="C5C7CA"/>
                    </a:gs>
                  </a:gsLst>
                  <a:lin ang="5400000"/>
                </a:gradFill>
                <a:latin typeface="Arial" pitchFamily="-72" charset="0"/>
                <a:ea typeface="ＭＳ Ｐゴシック" pitchFamily="-72" charset="-128"/>
                <a:cs typeface="ＭＳ Ｐゴシック" pitchFamily="-72" charset="-128"/>
              </a:rPr>
              <a:t>Imetelstat</a:t>
            </a:r>
            <a:r>
              <a:rPr kumimoji="0" lang="en-US" sz="2000" b="1" i="0" u="none" strike="noStrike" normalizeH="0" baseline="0" dirty="0">
                <a:ln w="0"/>
                <a:gradFill>
                  <a:gsLst>
                    <a:gs pos="21000">
                      <a:srgbClr val="53575C"/>
                    </a:gs>
                    <a:gs pos="88000">
                      <a:srgbClr val="C5C7CA"/>
                    </a:gs>
                  </a:gsLst>
                  <a:lin ang="5400000"/>
                </a:gradFill>
                <a:latin typeface="Arial" pitchFamily="-72" charset="0"/>
                <a:ea typeface="ＭＳ Ｐゴシック" pitchFamily="-72" charset="-128"/>
                <a:cs typeface="ＭＳ Ｐゴシック" pitchFamily="-72" charset="-128"/>
              </a:rPr>
              <a:t> ?</a:t>
            </a:r>
          </a:p>
        </p:txBody>
      </p:sp>
    </p:spTree>
    <p:extLst>
      <p:ext uri="{BB962C8B-B14F-4D97-AF65-F5344CB8AC3E}">
        <p14:creationId xmlns:p14="http://schemas.microsoft.com/office/powerpoint/2010/main" val="333016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F82800-78CE-60D1-0513-D6BA7DE83A90}"/>
              </a:ext>
            </a:extLst>
          </p:cNvPr>
          <p:cNvSpPr>
            <a:spLocks noGrp="1"/>
          </p:cNvSpPr>
          <p:nvPr>
            <p:ph type="title"/>
          </p:nvPr>
        </p:nvSpPr>
        <p:spPr>
          <a:xfrm>
            <a:off x="0" y="230459"/>
            <a:ext cx="9144000" cy="695496"/>
          </a:xfrm>
        </p:spPr>
        <p:txBody>
          <a:bodyPr/>
          <a:lstStyle/>
          <a:p>
            <a:r>
              <a:rPr lang="en-US" b="1" dirty="0" err="1">
                <a:latin typeface="Arial" panose="020B0604020202020204" pitchFamily="34" charset="0"/>
                <a:cs typeface="Arial" panose="020B0604020202020204" pitchFamily="34" charset="0"/>
              </a:rPr>
              <a:t>Luspatercept</a:t>
            </a:r>
            <a:r>
              <a:rPr lang="en-US" b="1" dirty="0">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B4930928-15C7-5A59-29DC-A3A8D5274E85}"/>
              </a:ext>
            </a:extLst>
          </p:cNvPr>
          <p:cNvSpPr txBox="1"/>
          <p:nvPr/>
        </p:nvSpPr>
        <p:spPr>
          <a:xfrm>
            <a:off x="166255" y="975135"/>
            <a:ext cx="8387541" cy="2862322"/>
          </a:xfrm>
          <a:prstGeom prst="rect">
            <a:avLst/>
          </a:prstGeom>
          <a:noFill/>
        </p:spPr>
        <p:txBody>
          <a:bodyPr wrap="square" rtlCol="0">
            <a:spAutoFit/>
          </a:bodyPr>
          <a:lstStyle/>
          <a:p>
            <a:r>
              <a:rPr lang="en-US" sz="1800" b="1" dirty="0">
                <a:solidFill>
                  <a:srgbClr val="4B5563"/>
                </a:solidFill>
              </a:rPr>
              <a:t>FDA Approval in 2023: </a:t>
            </a:r>
            <a:r>
              <a:rPr lang="en-US" sz="1800" dirty="0">
                <a:solidFill>
                  <a:srgbClr val="4B5563"/>
                </a:solidFill>
              </a:rPr>
              <a:t>“T</a:t>
            </a:r>
            <a:r>
              <a:rPr lang="en-US" sz="1800" b="0" dirty="0">
                <a:solidFill>
                  <a:srgbClr val="4B5563"/>
                </a:solidFill>
                <a:effectLst/>
              </a:rPr>
              <a:t>reatment of anemia without prior erythropoiesis stimulating agent (ESA) use in adult patients with very low– to intermediate-risk myelodysplastic syndrome (MDS) who may require regular red blood cell (RBC) transfusions.</a:t>
            </a:r>
            <a:r>
              <a:rPr lang="en-US" sz="1800" dirty="0">
                <a:solidFill>
                  <a:srgbClr val="4B5563"/>
                </a:solidFill>
              </a:rPr>
              <a:t>” </a:t>
            </a:r>
            <a:endParaRPr lang="en-US" sz="1800" b="0" dirty="0">
              <a:solidFill>
                <a:srgbClr val="4B5563"/>
              </a:solidFill>
              <a:effectLst/>
            </a:endParaRPr>
          </a:p>
          <a:p>
            <a:endParaRPr lang="en-US" sz="1800" dirty="0">
              <a:solidFill>
                <a:srgbClr val="4B5563"/>
              </a:solidFill>
            </a:endParaRPr>
          </a:p>
          <a:p>
            <a:endParaRPr lang="en-US" sz="1800" dirty="0">
              <a:solidFill>
                <a:srgbClr val="4B5563"/>
              </a:solidFill>
            </a:endParaRPr>
          </a:p>
          <a:p>
            <a:r>
              <a:rPr lang="en-US" sz="1800" b="1" dirty="0">
                <a:solidFill>
                  <a:srgbClr val="4B5563"/>
                </a:solidFill>
              </a:rPr>
              <a:t>ASH 2023 (Oral) : </a:t>
            </a:r>
            <a:r>
              <a:rPr lang="en-US" sz="1800" dirty="0">
                <a:solidFill>
                  <a:srgbClr val="595454"/>
                </a:solidFill>
              </a:rPr>
              <a:t>Efficacy and safety of </a:t>
            </a:r>
            <a:r>
              <a:rPr lang="en-US" sz="1800" dirty="0" err="1">
                <a:solidFill>
                  <a:srgbClr val="595454"/>
                </a:solidFill>
              </a:rPr>
              <a:t>luspatercept</a:t>
            </a:r>
            <a:r>
              <a:rPr lang="en-US" sz="1800" dirty="0">
                <a:solidFill>
                  <a:srgbClr val="595454"/>
                </a:solidFill>
              </a:rPr>
              <a:t> versus epoetin alfa </a:t>
            </a:r>
            <a:br>
              <a:rPr lang="en-US" sz="1800" dirty="0">
                <a:solidFill>
                  <a:srgbClr val="595454"/>
                </a:solidFill>
              </a:rPr>
            </a:br>
            <a:r>
              <a:rPr lang="en-US" sz="1800" dirty="0">
                <a:solidFill>
                  <a:srgbClr val="595454"/>
                </a:solidFill>
              </a:rPr>
              <a:t>in erythropoiesis-stimulating agent-naive patients with transfusion-dependent lower-risk myelodysplastic syndromes: full analysis of the COMMANDS trial (Garcia-</a:t>
            </a:r>
            <a:r>
              <a:rPr lang="en-US" sz="1800" dirty="0" err="1">
                <a:solidFill>
                  <a:srgbClr val="595454"/>
                </a:solidFill>
              </a:rPr>
              <a:t>Manero</a:t>
            </a:r>
            <a:r>
              <a:rPr lang="en-US" sz="1800" dirty="0">
                <a:solidFill>
                  <a:srgbClr val="595454"/>
                </a:solidFill>
              </a:rPr>
              <a:t> et al. ASH 2023)</a:t>
            </a:r>
            <a:endParaRPr lang="en-US" sz="1800" dirty="0"/>
          </a:p>
        </p:txBody>
      </p:sp>
    </p:spTree>
    <p:extLst>
      <p:ext uri="{BB962C8B-B14F-4D97-AF65-F5344CB8AC3E}">
        <p14:creationId xmlns:p14="http://schemas.microsoft.com/office/powerpoint/2010/main" val="128469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phic 24">
            <a:extLst>
              <a:ext uri="{FF2B5EF4-FFF2-40B4-BE49-F238E27FC236}">
                <a16:creationId xmlns:a16="http://schemas.microsoft.com/office/drawing/2014/main" id="{E370B26C-0CA1-8E22-5EBC-E736FE3157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5302" y="71583"/>
            <a:ext cx="7772400" cy="2525585"/>
          </a:xfrm>
          <a:prstGeom prst="rect">
            <a:avLst/>
          </a:prstGeom>
        </p:spPr>
      </p:pic>
      <p:pic>
        <p:nvPicPr>
          <p:cNvPr id="26" name="Graphic 25">
            <a:extLst>
              <a:ext uri="{FF2B5EF4-FFF2-40B4-BE49-F238E27FC236}">
                <a16:creationId xmlns:a16="http://schemas.microsoft.com/office/drawing/2014/main" id="{3D44D26B-DA1E-32BB-8BCF-0A981E0669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7587" y="3129610"/>
            <a:ext cx="5544878" cy="715190"/>
          </a:xfrm>
          <a:prstGeom prst="rect">
            <a:avLst/>
          </a:prstGeom>
        </p:spPr>
      </p:pic>
      <p:pic>
        <p:nvPicPr>
          <p:cNvPr id="28" name="Picture 27">
            <a:extLst>
              <a:ext uri="{FF2B5EF4-FFF2-40B4-BE49-F238E27FC236}">
                <a16:creationId xmlns:a16="http://schemas.microsoft.com/office/drawing/2014/main" id="{04702E24-92D5-2010-8EAD-6EF6395D311F}"/>
              </a:ext>
            </a:extLst>
          </p:cNvPr>
          <p:cNvPicPr>
            <a:picLocks noChangeAspect="1"/>
          </p:cNvPicPr>
          <p:nvPr/>
        </p:nvPicPr>
        <p:blipFill>
          <a:blip r:embed="rId6"/>
          <a:stretch>
            <a:fillRect/>
          </a:stretch>
        </p:blipFill>
        <p:spPr>
          <a:xfrm>
            <a:off x="6042288" y="2435297"/>
            <a:ext cx="2599662" cy="1837808"/>
          </a:xfrm>
          <a:prstGeom prst="rect">
            <a:avLst/>
          </a:prstGeom>
        </p:spPr>
      </p:pic>
      <p:sp>
        <p:nvSpPr>
          <p:cNvPr id="30" name="TextBox 29">
            <a:extLst>
              <a:ext uri="{FF2B5EF4-FFF2-40B4-BE49-F238E27FC236}">
                <a16:creationId xmlns:a16="http://schemas.microsoft.com/office/drawing/2014/main" id="{1654FB31-316E-1FDA-DDE2-CB8AFA310394}"/>
              </a:ext>
            </a:extLst>
          </p:cNvPr>
          <p:cNvSpPr txBox="1"/>
          <p:nvPr/>
        </p:nvSpPr>
        <p:spPr>
          <a:xfrm>
            <a:off x="4560598" y="4478328"/>
            <a:ext cx="4609406" cy="215444"/>
          </a:xfrm>
          <a:prstGeom prst="rect">
            <a:avLst/>
          </a:prstGeom>
          <a:noFill/>
        </p:spPr>
        <p:txBody>
          <a:bodyPr wrap="square">
            <a:spAutoFit/>
          </a:bodyPr>
          <a:lstStyle/>
          <a:p>
            <a:r>
              <a:rPr lang="en-US" sz="800" dirty="0">
                <a:solidFill>
                  <a:srgbClr val="595454"/>
                </a:solidFill>
              </a:rPr>
              <a:t>Garcia </a:t>
            </a:r>
            <a:r>
              <a:rPr lang="en-US" sz="800" dirty="0" err="1">
                <a:solidFill>
                  <a:srgbClr val="595454"/>
                </a:solidFill>
              </a:rPr>
              <a:t>Manero</a:t>
            </a:r>
            <a:r>
              <a:rPr lang="en-US" sz="800" dirty="0">
                <a:solidFill>
                  <a:srgbClr val="595454"/>
                </a:solidFill>
              </a:rPr>
              <a:t>, ASH 2023, Abstract 193</a:t>
            </a:r>
            <a:endParaRPr lang="en-US" sz="800" dirty="0"/>
          </a:p>
        </p:txBody>
      </p:sp>
    </p:spTree>
    <p:extLst>
      <p:ext uri="{BB962C8B-B14F-4D97-AF65-F5344CB8AC3E}">
        <p14:creationId xmlns:p14="http://schemas.microsoft.com/office/powerpoint/2010/main" val="298540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aph of numbers and a number of people&#10;&#10;Description automatically generated with medium confidence">
            <a:extLst>
              <a:ext uri="{FF2B5EF4-FFF2-40B4-BE49-F238E27FC236}">
                <a16:creationId xmlns:a16="http://schemas.microsoft.com/office/drawing/2014/main" id="{FD53527E-EA2C-97A9-A2DE-9E3187C30AC5}"/>
              </a:ext>
            </a:extLst>
          </p:cNvPr>
          <p:cNvPicPr>
            <a:picLocks noChangeAspect="1"/>
          </p:cNvPicPr>
          <p:nvPr/>
        </p:nvPicPr>
        <p:blipFill>
          <a:blip r:embed="rId3"/>
          <a:stretch>
            <a:fillRect/>
          </a:stretch>
        </p:blipFill>
        <p:spPr>
          <a:xfrm>
            <a:off x="0" y="904351"/>
            <a:ext cx="8832146" cy="3510777"/>
          </a:xfrm>
          <a:prstGeom prst="rect">
            <a:avLst/>
          </a:prstGeom>
          <a:noFill/>
        </p:spPr>
      </p:pic>
      <p:sp>
        <p:nvSpPr>
          <p:cNvPr id="17" name="Title 3">
            <a:extLst>
              <a:ext uri="{FF2B5EF4-FFF2-40B4-BE49-F238E27FC236}">
                <a16:creationId xmlns:a16="http://schemas.microsoft.com/office/drawing/2014/main" id="{510A649F-3EA2-7527-CE36-5799D1ED43BF}"/>
              </a:ext>
            </a:extLst>
          </p:cNvPr>
          <p:cNvSpPr txBox="1">
            <a:spLocks/>
          </p:cNvSpPr>
          <p:nvPr/>
        </p:nvSpPr>
        <p:spPr>
          <a:xfrm>
            <a:off x="0" y="127465"/>
            <a:ext cx="9144000" cy="69549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kern="0" dirty="0" err="1"/>
              <a:t>Luspatercept</a:t>
            </a:r>
            <a:r>
              <a:rPr lang="en-US" kern="0" dirty="0"/>
              <a:t>: </a:t>
            </a:r>
          </a:p>
        </p:txBody>
      </p:sp>
      <p:sp>
        <p:nvSpPr>
          <p:cNvPr id="18" name="TextBox 17">
            <a:extLst>
              <a:ext uri="{FF2B5EF4-FFF2-40B4-BE49-F238E27FC236}">
                <a16:creationId xmlns:a16="http://schemas.microsoft.com/office/drawing/2014/main" id="{A95F7176-CA4C-8084-B1C4-4A4C3D094560}"/>
              </a:ext>
            </a:extLst>
          </p:cNvPr>
          <p:cNvSpPr txBox="1"/>
          <p:nvPr/>
        </p:nvSpPr>
        <p:spPr>
          <a:xfrm>
            <a:off x="119082" y="244380"/>
            <a:ext cx="8473795" cy="400110"/>
          </a:xfrm>
          <a:prstGeom prst="rect">
            <a:avLst/>
          </a:prstGeom>
          <a:noFill/>
        </p:spPr>
        <p:txBody>
          <a:bodyPr wrap="none" rtlCol="0">
            <a:spAutoFit/>
          </a:bodyPr>
          <a:lstStyle/>
          <a:p>
            <a:r>
              <a:rPr lang="en-US" sz="2000" b="1" dirty="0">
                <a:solidFill>
                  <a:srgbClr val="003767"/>
                </a:solidFill>
              </a:rPr>
              <a:t>COMMANDS: Primary Endpoint (RBC-TI </a:t>
            </a:r>
            <a:r>
              <a:rPr lang="en-US" sz="2000" b="1" u="sng" dirty="0">
                <a:solidFill>
                  <a:srgbClr val="003767"/>
                </a:solidFill>
              </a:rPr>
              <a:t>&gt;</a:t>
            </a:r>
            <a:r>
              <a:rPr lang="en-US" sz="2000" b="1" dirty="0">
                <a:solidFill>
                  <a:srgbClr val="003767"/>
                </a:solidFill>
              </a:rPr>
              <a:t>12w +Hb increase 1.5g/dL)</a:t>
            </a:r>
          </a:p>
        </p:txBody>
      </p:sp>
      <p:sp>
        <p:nvSpPr>
          <p:cNvPr id="19" name="TextBox 18">
            <a:extLst>
              <a:ext uri="{FF2B5EF4-FFF2-40B4-BE49-F238E27FC236}">
                <a16:creationId xmlns:a16="http://schemas.microsoft.com/office/drawing/2014/main" id="{B9A8C60E-C302-A4FD-C4A9-E54B3F236620}"/>
              </a:ext>
            </a:extLst>
          </p:cNvPr>
          <p:cNvSpPr txBox="1"/>
          <p:nvPr/>
        </p:nvSpPr>
        <p:spPr>
          <a:xfrm>
            <a:off x="4560598" y="4478328"/>
            <a:ext cx="2302426" cy="215444"/>
          </a:xfrm>
          <a:prstGeom prst="rect">
            <a:avLst/>
          </a:prstGeom>
          <a:noFill/>
        </p:spPr>
        <p:txBody>
          <a:bodyPr wrap="square">
            <a:spAutoFit/>
          </a:bodyPr>
          <a:lstStyle/>
          <a:p>
            <a:r>
              <a:rPr lang="en-US" sz="800" dirty="0">
                <a:solidFill>
                  <a:srgbClr val="595454"/>
                </a:solidFill>
              </a:rPr>
              <a:t>Garcia </a:t>
            </a:r>
            <a:r>
              <a:rPr lang="en-US" sz="800" dirty="0" err="1">
                <a:solidFill>
                  <a:srgbClr val="595454"/>
                </a:solidFill>
              </a:rPr>
              <a:t>Manero</a:t>
            </a:r>
            <a:r>
              <a:rPr lang="en-US" sz="800" dirty="0">
                <a:solidFill>
                  <a:srgbClr val="595454"/>
                </a:solidFill>
              </a:rPr>
              <a:t>, ASH 2023, Abstract 193</a:t>
            </a:r>
            <a:endParaRPr lang="en-US" sz="800" dirty="0"/>
          </a:p>
        </p:txBody>
      </p:sp>
    </p:spTree>
    <p:extLst>
      <p:ext uri="{BB962C8B-B14F-4D97-AF65-F5344CB8AC3E}">
        <p14:creationId xmlns:p14="http://schemas.microsoft.com/office/powerpoint/2010/main" val="18759605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5DAA0C-308F-E254-AAD7-04CE03FC80D1}"/>
              </a:ext>
            </a:extLst>
          </p:cNvPr>
          <p:cNvSpPr txBox="1"/>
          <p:nvPr/>
        </p:nvSpPr>
        <p:spPr>
          <a:xfrm>
            <a:off x="4560598" y="4478328"/>
            <a:ext cx="2302426" cy="215444"/>
          </a:xfrm>
          <a:prstGeom prst="rect">
            <a:avLst/>
          </a:prstGeom>
          <a:noFill/>
        </p:spPr>
        <p:txBody>
          <a:bodyPr wrap="square">
            <a:spAutoFit/>
          </a:bodyPr>
          <a:lstStyle/>
          <a:p>
            <a:r>
              <a:rPr lang="en-US" sz="800" dirty="0">
                <a:solidFill>
                  <a:srgbClr val="595454"/>
                </a:solidFill>
              </a:rPr>
              <a:t>Garcia </a:t>
            </a:r>
            <a:r>
              <a:rPr lang="en-US" sz="800" dirty="0" err="1">
                <a:solidFill>
                  <a:srgbClr val="595454"/>
                </a:solidFill>
              </a:rPr>
              <a:t>Manero</a:t>
            </a:r>
            <a:r>
              <a:rPr lang="en-US" sz="800" dirty="0">
                <a:solidFill>
                  <a:srgbClr val="595454"/>
                </a:solidFill>
              </a:rPr>
              <a:t>, ASH 2023, Abstract 193</a:t>
            </a:r>
            <a:endParaRPr lang="en-US" sz="800" dirty="0"/>
          </a:p>
        </p:txBody>
      </p:sp>
      <p:pic>
        <p:nvPicPr>
          <p:cNvPr id="8" name="Picture 7">
            <a:extLst>
              <a:ext uri="{FF2B5EF4-FFF2-40B4-BE49-F238E27FC236}">
                <a16:creationId xmlns:a16="http://schemas.microsoft.com/office/drawing/2014/main" id="{A65C7656-2859-EED6-3B0D-76AFF7768F0B}"/>
              </a:ext>
            </a:extLst>
          </p:cNvPr>
          <p:cNvPicPr>
            <a:picLocks noChangeAspect="1"/>
          </p:cNvPicPr>
          <p:nvPr/>
        </p:nvPicPr>
        <p:blipFill>
          <a:blip r:embed="rId3"/>
          <a:stretch>
            <a:fillRect/>
          </a:stretch>
        </p:blipFill>
        <p:spPr>
          <a:xfrm>
            <a:off x="205426" y="1347032"/>
            <a:ext cx="8526587" cy="3014090"/>
          </a:xfrm>
          <a:prstGeom prst="rect">
            <a:avLst/>
          </a:prstGeom>
        </p:spPr>
      </p:pic>
      <p:sp>
        <p:nvSpPr>
          <p:cNvPr id="9" name="TextBox 8">
            <a:extLst>
              <a:ext uri="{FF2B5EF4-FFF2-40B4-BE49-F238E27FC236}">
                <a16:creationId xmlns:a16="http://schemas.microsoft.com/office/drawing/2014/main" id="{A6515C6B-69F3-056D-9740-D977AA25ACF3}"/>
              </a:ext>
            </a:extLst>
          </p:cNvPr>
          <p:cNvSpPr txBox="1"/>
          <p:nvPr/>
        </p:nvSpPr>
        <p:spPr>
          <a:xfrm>
            <a:off x="190056" y="68"/>
            <a:ext cx="8953944" cy="707886"/>
          </a:xfrm>
          <a:prstGeom prst="rect">
            <a:avLst/>
          </a:prstGeom>
          <a:noFill/>
        </p:spPr>
        <p:txBody>
          <a:bodyPr wrap="square" rtlCol="0">
            <a:spAutoFit/>
          </a:bodyPr>
          <a:lstStyle/>
          <a:p>
            <a:r>
              <a:rPr lang="en-US" sz="2000" b="1" dirty="0">
                <a:solidFill>
                  <a:srgbClr val="002E51"/>
                </a:solidFill>
              </a:rPr>
              <a:t>COMMANDS: Duration of RBC-TI ≥ 12 weeks by RS subgroups </a:t>
            </a:r>
            <a:br>
              <a:rPr lang="en-US" sz="2000" b="1" dirty="0">
                <a:solidFill>
                  <a:srgbClr val="002E51"/>
                </a:solidFill>
              </a:rPr>
            </a:br>
            <a:r>
              <a:rPr lang="en-US" sz="2000" b="1" dirty="0">
                <a:solidFill>
                  <a:srgbClr val="002E51"/>
                </a:solidFill>
              </a:rPr>
              <a:t>(week 1–EOT)</a:t>
            </a:r>
          </a:p>
        </p:txBody>
      </p:sp>
      <p:pic>
        <p:nvPicPr>
          <p:cNvPr id="12" name="Picture 11">
            <a:extLst>
              <a:ext uri="{FF2B5EF4-FFF2-40B4-BE49-F238E27FC236}">
                <a16:creationId xmlns:a16="http://schemas.microsoft.com/office/drawing/2014/main" id="{64015C33-4E20-0A4D-1EC2-627D27FBDDF2}"/>
              </a:ext>
            </a:extLst>
          </p:cNvPr>
          <p:cNvPicPr>
            <a:picLocks noChangeAspect="1"/>
          </p:cNvPicPr>
          <p:nvPr/>
        </p:nvPicPr>
        <p:blipFill>
          <a:blip r:embed="rId4"/>
          <a:stretch>
            <a:fillRect/>
          </a:stretch>
        </p:blipFill>
        <p:spPr>
          <a:xfrm>
            <a:off x="330878" y="728608"/>
            <a:ext cx="7772400" cy="552249"/>
          </a:xfrm>
          <a:prstGeom prst="rect">
            <a:avLst/>
          </a:prstGeom>
        </p:spPr>
      </p:pic>
    </p:spTree>
    <p:extLst>
      <p:ext uri="{BB962C8B-B14F-4D97-AF65-F5344CB8AC3E}">
        <p14:creationId xmlns:p14="http://schemas.microsoft.com/office/powerpoint/2010/main" val="37052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33DCF1-22CC-CEAF-06DC-4E67500C461D}"/>
              </a:ext>
            </a:extLst>
          </p:cNvPr>
          <p:cNvSpPr txBox="1">
            <a:spLocks/>
          </p:cNvSpPr>
          <p:nvPr/>
        </p:nvSpPr>
        <p:spPr>
          <a:xfrm>
            <a:off x="0" y="127465"/>
            <a:ext cx="9144000" cy="69549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b="1" kern="0" dirty="0" err="1">
                <a:solidFill>
                  <a:srgbClr val="002E51"/>
                </a:solidFill>
              </a:rPr>
              <a:t>Imtelstat</a:t>
            </a:r>
            <a:r>
              <a:rPr lang="en-US" b="1" kern="0" dirty="0">
                <a:solidFill>
                  <a:srgbClr val="002E51"/>
                </a:solidFill>
              </a:rPr>
              <a:t>: </a:t>
            </a:r>
            <a:r>
              <a:rPr lang="en-US" b="1" kern="0" dirty="0" err="1">
                <a:solidFill>
                  <a:srgbClr val="002E51"/>
                </a:solidFill>
              </a:rPr>
              <a:t>IMerge</a:t>
            </a:r>
            <a:r>
              <a:rPr lang="en-US" b="1" kern="0" dirty="0">
                <a:solidFill>
                  <a:srgbClr val="002E51"/>
                </a:solidFill>
              </a:rPr>
              <a:t> Phase III Trial </a:t>
            </a:r>
          </a:p>
        </p:txBody>
      </p:sp>
      <p:sp>
        <p:nvSpPr>
          <p:cNvPr id="5" name="TextBox 4">
            <a:extLst>
              <a:ext uri="{FF2B5EF4-FFF2-40B4-BE49-F238E27FC236}">
                <a16:creationId xmlns:a16="http://schemas.microsoft.com/office/drawing/2014/main" id="{1504B62E-DA5D-69AB-9A53-E52E422F0DB5}"/>
              </a:ext>
            </a:extLst>
          </p:cNvPr>
          <p:cNvSpPr txBox="1"/>
          <p:nvPr/>
        </p:nvSpPr>
        <p:spPr>
          <a:xfrm>
            <a:off x="4560598" y="4478328"/>
            <a:ext cx="2302426" cy="215444"/>
          </a:xfrm>
          <a:prstGeom prst="rect">
            <a:avLst/>
          </a:prstGeom>
          <a:noFill/>
        </p:spPr>
        <p:txBody>
          <a:bodyPr wrap="square">
            <a:spAutoFit/>
          </a:bodyPr>
          <a:lstStyle/>
          <a:p>
            <a:r>
              <a:rPr lang="en-US" sz="800" dirty="0" err="1">
                <a:solidFill>
                  <a:srgbClr val="595454"/>
                </a:solidFill>
              </a:rPr>
              <a:t>Komrokji</a:t>
            </a:r>
            <a:r>
              <a:rPr lang="en-US" sz="800" dirty="0">
                <a:solidFill>
                  <a:srgbClr val="595454"/>
                </a:solidFill>
              </a:rPr>
              <a:t>, ASH 2023, Abstract 194</a:t>
            </a:r>
            <a:endParaRPr lang="en-US" sz="800" dirty="0"/>
          </a:p>
        </p:txBody>
      </p:sp>
      <p:pic>
        <p:nvPicPr>
          <p:cNvPr id="27" name="Picture 26">
            <a:extLst>
              <a:ext uri="{FF2B5EF4-FFF2-40B4-BE49-F238E27FC236}">
                <a16:creationId xmlns:a16="http://schemas.microsoft.com/office/drawing/2014/main" id="{7CF90D70-28D5-E76C-71EE-F11849F600C6}"/>
              </a:ext>
            </a:extLst>
          </p:cNvPr>
          <p:cNvPicPr>
            <a:picLocks noChangeAspect="1"/>
          </p:cNvPicPr>
          <p:nvPr/>
        </p:nvPicPr>
        <p:blipFill>
          <a:blip r:embed="rId3"/>
          <a:stretch>
            <a:fillRect/>
          </a:stretch>
        </p:blipFill>
        <p:spPr>
          <a:xfrm>
            <a:off x="175074" y="947652"/>
            <a:ext cx="8771048" cy="3042457"/>
          </a:xfrm>
          <a:prstGeom prst="rect">
            <a:avLst/>
          </a:prstGeom>
        </p:spPr>
      </p:pic>
    </p:spTree>
    <p:extLst>
      <p:ext uri="{BB962C8B-B14F-4D97-AF65-F5344CB8AC3E}">
        <p14:creationId xmlns:p14="http://schemas.microsoft.com/office/powerpoint/2010/main" val="28528128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167DBAC-D549-04DD-23AD-5CBAC7B3FC99}"/>
              </a:ext>
            </a:extLst>
          </p:cNvPr>
          <p:cNvSpPr txBox="1"/>
          <p:nvPr/>
        </p:nvSpPr>
        <p:spPr>
          <a:xfrm>
            <a:off x="4967615" y="4441646"/>
            <a:ext cx="2302426" cy="338554"/>
          </a:xfrm>
          <a:prstGeom prst="rect">
            <a:avLst/>
          </a:prstGeom>
          <a:noFill/>
        </p:spPr>
        <p:txBody>
          <a:bodyPr wrap="square">
            <a:spAutoFit/>
          </a:bodyPr>
          <a:lstStyle/>
          <a:p>
            <a:r>
              <a:rPr lang="en-US" sz="800" dirty="0" err="1">
                <a:solidFill>
                  <a:srgbClr val="595454"/>
                </a:solidFill>
              </a:rPr>
              <a:t>Platzbecker</a:t>
            </a:r>
            <a:r>
              <a:rPr lang="en-US" sz="800" dirty="0">
                <a:solidFill>
                  <a:srgbClr val="595454"/>
                </a:solidFill>
              </a:rPr>
              <a:t> et al. Lancet December 2023</a:t>
            </a:r>
          </a:p>
          <a:p>
            <a:r>
              <a:rPr lang="en-US" sz="800" dirty="0" err="1">
                <a:solidFill>
                  <a:srgbClr val="595454"/>
                </a:solidFill>
              </a:rPr>
              <a:t>Komrokji</a:t>
            </a:r>
            <a:r>
              <a:rPr lang="en-US" sz="800" dirty="0">
                <a:solidFill>
                  <a:srgbClr val="595454"/>
                </a:solidFill>
              </a:rPr>
              <a:t>, ASH 2023, Abstract 194</a:t>
            </a:r>
            <a:endParaRPr lang="en-US" sz="800" dirty="0"/>
          </a:p>
        </p:txBody>
      </p:sp>
      <p:pic>
        <p:nvPicPr>
          <p:cNvPr id="2050" name="Picture 2" descr="Figure thumbnail gr2">
            <a:extLst>
              <a:ext uri="{FF2B5EF4-FFF2-40B4-BE49-F238E27FC236}">
                <a16:creationId xmlns:a16="http://schemas.microsoft.com/office/drawing/2014/main" id="{5797E7A4-4BF5-F8BD-7F7C-BC1E96C63D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8964"/>
          <a:stretch/>
        </p:blipFill>
        <p:spPr bwMode="auto">
          <a:xfrm>
            <a:off x="-11575" y="1088020"/>
            <a:ext cx="4339930" cy="278950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gure thumbnail gr2">
            <a:extLst>
              <a:ext uri="{FF2B5EF4-FFF2-40B4-BE49-F238E27FC236}">
                <a16:creationId xmlns:a16="http://schemas.microsoft.com/office/drawing/2014/main" id="{0E6787D3-06E9-F808-2742-0377132C7C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036"/>
          <a:stretch/>
        </p:blipFill>
        <p:spPr bwMode="auto">
          <a:xfrm>
            <a:off x="4231842" y="763929"/>
            <a:ext cx="4892910" cy="3017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9841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31FA66-0013-5692-72BE-E62439ED86B3}"/>
              </a:ext>
            </a:extLst>
          </p:cNvPr>
          <p:cNvSpPr txBox="1"/>
          <p:nvPr/>
        </p:nvSpPr>
        <p:spPr>
          <a:xfrm>
            <a:off x="5347677" y="4375448"/>
            <a:ext cx="2302426" cy="338554"/>
          </a:xfrm>
          <a:prstGeom prst="rect">
            <a:avLst/>
          </a:prstGeom>
          <a:noFill/>
        </p:spPr>
        <p:txBody>
          <a:bodyPr wrap="square">
            <a:spAutoFit/>
          </a:bodyPr>
          <a:lstStyle/>
          <a:p>
            <a:endParaRPr lang="en-US" sz="800" dirty="0">
              <a:solidFill>
                <a:srgbClr val="595454"/>
              </a:solidFill>
            </a:endParaRPr>
          </a:p>
          <a:p>
            <a:r>
              <a:rPr lang="en-US" sz="800" dirty="0" err="1">
                <a:solidFill>
                  <a:srgbClr val="595454"/>
                </a:solidFill>
              </a:rPr>
              <a:t>Komrokji</a:t>
            </a:r>
            <a:r>
              <a:rPr lang="en-US" sz="800" dirty="0">
                <a:solidFill>
                  <a:srgbClr val="595454"/>
                </a:solidFill>
              </a:rPr>
              <a:t>, ASH 2023, Abstract 194</a:t>
            </a:r>
            <a:endParaRPr lang="en-US" sz="800" dirty="0"/>
          </a:p>
        </p:txBody>
      </p:sp>
      <p:sp>
        <p:nvSpPr>
          <p:cNvPr id="24" name="Title 3">
            <a:extLst>
              <a:ext uri="{FF2B5EF4-FFF2-40B4-BE49-F238E27FC236}">
                <a16:creationId xmlns:a16="http://schemas.microsoft.com/office/drawing/2014/main" id="{3133427B-503D-8E08-3767-899037859663}"/>
              </a:ext>
            </a:extLst>
          </p:cNvPr>
          <p:cNvSpPr txBox="1">
            <a:spLocks/>
          </p:cNvSpPr>
          <p:nvPr/>
        </p:nvSpPr>
        <p:spPr>
          <a:xfrm>
            <a:off x="0" y="127465"/>
            <a:ext cx="9144000" cy="69549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b="1" kern="0" dirty="0" err="1">
                <a:solidFill>
                  <a:srgbClr val="002E51"/>
                </a:solidFill>
              </a:rPr>
              <a:t>IMerge</a:t>
            </a:r>
            <a:r>
              <a:rPr lang="en-US" b="1" kern="0" dirty="0">
                <a:solidFill>
                  <a:srgbClr val="002E51"/>
                </a:solidFill>
              </a:rPr>
              <a:t> Trial: Patient Reclassification</a:t>
            </a:r>
          </a:p>
        </p:txBody>
      </p:sp>
      <p:sp>
        <p:nvSpPr>
          <p:cNvPr id="25" name="TextBox 24">
            <a:extLst>
              <a:ext uri="{FF2B5EF4-FFF2-40B4-BE49-F238E27FC236}">
                <a16:creationId xmlns:a16="http://schemas.microsoft.com/office/drawing/2014/main" id="{FACC21D6-3A52-71F9-C648-25ECE101CF76}"/>
              </a:ext>
            </a:extLst>
          </p:cNvPr>
          <p:cNvSpPr txBox="1"/>
          <p:nvPr/>
        </p:nvSpPr>
        <p:spPr>
          <a:xfrm>
            <a:off x="4694499" y="1358413"/>
            <a:ext cx="4386001" cy="2431435"/>
          </a:xfrm>
          <a:prstGeom prst="rect">
            <a:avLst/>
          </a:prstGeom>
          <a:noFill/>
        </p:spPr>
        <p:txBody>
          <a:bodyPr wrap="square" rtlCol="0">
            <a:spAutoFit/>
          </a:bodyPr>
          <a:lstStyle/>
          <a:p>
            <a:r>
              <a:rPr lang="en-US" sz="3200" dirty="0"/>
              <a:t>IPSS      – 	IPSS-R</a:t>
            </a:r>
          </a:p>
          <a:p>
            <a:r>
              <a:rPr lang="en-US" sz="1800" dirty="0"/>
              <a:t>14%			13% 	</a:t>
            </a:r>
          </a:p>
          <a:p>
            <a:r>
              <a:rPr lang="en-US" sz="1400" dirty="0"/>
              <a:t>Low/ Int.1        	Very Low/ Low/ Intermediate  </a:t>
            </a:r>
          </a:p>
          <a:p>
            <a:endParaRPr lang="en-US" sz="1400" dirty="0"/>
          </a:p>
          <a:p>
            <a:endParaRPr lang="en-US" sz="1400" dirty="0"/>
          </a:p>
          <a:p>
            <a:endParaRPr lang="en-US" sz="2000" b="1" dirty="0"/>
          </a:p>
          <a:p>
            <a:r>
              <a:rPr lang="en-US" sz="2000" b="1" dirty="0"/>
              <a:t>Classified to higher risk disease  in IPSS-M        </a:t>
            </a:r>
          </a:p>
        </p:txBody>
      </p:sp>
      <p:pic>
        <p:nvPicPr>
          <p:cNvPr id="26" name="Picture 25">
            <a:extLst>
              <a:ext uri="{FF2B5EF4-FFF2-40B4-BE49-F238E27FC236}">
                <a16:creationId xmlns:a16="http://schemas.microsoft.com/office/drawing/2014/main" id="{36B8870C-1089-0301-3B0C-E8CF9EEF0BFA}"/>
              </a:ext>
            </a:extLst>
          </p:cNvPr>
          <p:cNvPicPr>
            <a:picLocks noChangeAspect="1"/>
          </p:cNvPicPr>
          <p:nvPr/>
        </p:nvPicPr>
        <p:blipFill>
          <a:blip r:embed="rId3"/>
          <a:stretch>
            <a:fillRect/>
          </a:stretch>
        </p:blipFill>
        <p:spPr>
          <a:xfrm>
            <a:off x="63500" y="980084"/>
            <a:ext cx="4508500" cy="3606800"/>
          </a:xfrm>
          <a:prstGeom prst="rect">
            <a:avLst/>
          </a:prstGeom>
        </p:spPr>
      </p:pic>
    </p:spTree>
    <p:extLst>
      <p:ext uri="{BB962C8B-B14F-4D97-AF65-F5344CB8AC3E}">
        <p14:creationId xmlns:p14="http://schemas.microsoft.com/office/powerpoint/2010/main" val="7879683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47E635-C7C2-7621-EFF0-DB36AC73CBA5}"/>
              </a:ext>
            </a:extLst>
          </p:cNvPr>
          <p:cNvSpPr>
            <a:spLocks noGrp="1"/>
          </p:cNvSpPr>
          <p:nvPr>
            <p:ph idx="1"/>
          </p:nvPr>
        </p:nvSpPr>
        <p:spPr>
          <a:xfrm>
            <a:off x="314325" y="844550"/>
            <a:ext cx="4886325" cy="3147278"/>
          </a:xfrm>
        </p:spPr>
        <p:txBody>
          <a:bodyPr/>
          <a:lstStyle/>
          <a:p>
            <a:pPr marL="0" indent="0">
              <a:buNone/>
            </a:pPr>
            <a:r>
              <a:rPr lang="en-US" sz="2000" dirty="0"/>
              <a:t>Final Reporting for Randomized, Placebo-controlled, Phase III Trial Enrolling Patients With LR-MDS With Low RBC Transfusion Burden</a:t>
            </a:r>
          </a:p>
        </p:txBody>
      </p:sp>
      <p:sp>
        <p:nvSpPr>
          <p:cNvPr id="3" name="Title 3">
            <a:extLst>
              <a:ext uri="{FF2B5EF4-FFF2-40B4-BE49-F238E27FC236}">
                <a16:creationId xmlns:a16="http://schemas.microsoft.com/office/drawing/2014/main" id="{317BF105-DFEE-0F0E-D31A-743832ACA7FA}"/>
              </a:ext>
            </a:extLst>
          </p:cNvPr>
          <p:cNvSpPr txBox="1">
            <a:spLocks/>
          </p:cNvSpPr>
          <p:nvPr/>
        </p:nvSpPr>
        <p:spPr>
          <a:xfrm>
            <a:off x="0" y="27449"/>
            <a:ext cx="9144000" cy="695496"/>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kern="0" dirty="0">
                <a:solidFill>
                  <a:srgbClr val="002E51"/>
                </a:solidFill>
              </a:rPr>
              <a:t>Honorable Mention: Matterhorn Trial </a:t>
            </a:r>
          </a:p>
        </p:txBody>
      </p:sp>
      <p:pic>
        <p:nvPicPr>
          <p:cNvPr id="4" name="Picture 3">
            <a:extLst>
              <a:ext uri="{FF2B5EF4-FFF2-40B4-BE49-F238E27FC236}">
                <a16:creationId xmlns:a16="http://schemas.microsoft.com/office/drawing/2014/main" id="{23234930-B7A5-B25E-44CC-92F1EE2F12CC}"/>
              </a:ext>
            </a:extLst>
          </p:cNvPr>
          <p:cNvPicPr>
            <a:picLocks noChangeAspect="1"/>
          </p:cNvPicPr>
          <p:nvPr/>
        </p:nvPicPr>
        <p:blipFill>
          <a:blip r:embed="rId3"/>
          <a:stretch>
            <a:fillRect/>
          </a:stretch>
        </p:blipFill>
        <p:spPr>
          <a:xfrm>
            <a:off x="5375673" y="706362"/>
            <a:ext cx="3673084" cy="3714824"/>
          </a:xfrm>
          <a:prstGeom prst="rect">
            <a:avLst/>
          </a:prstGeom>
        </p:spPr>
      </p:pic>
      <p:graphicFrame>
        <p:nvGraphicFramePr>
          <p:cNvPr id="5" name="Table 4">
            <a:extLst>
              <a:ext uri="{FF2B5EF4-FFF2-40B4-BE49-F238E27FC236}">
                <a16:creationId xmlns:a16="http://schemas.microsoft.com/office/drawing/2014/main" id="{84A98914-6815-CBB9-42C1-E2827A653390}"/>
              </a:ext>
            </a:extLst>
          </p:cNvPr>
          <p:cNvGraphicFramePr>
            <a:graphicFrameLocks noGrp="1"/>
          </p:cNvGraphicFramePr>
          <p:nvPr/>
        </p:nvGraphicFramePr>
        <p:xfrm>
          <a:off x="314325" y="2418189"/>
          <a:ext cx="4686300" cy="1158240"/>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1171575">
                  <a:extLst>
                    <a:ext uri="{9D8B030D-6E8A-4147-A177-3AD203B41FA5}">
                      <a16:colId xmlns:a16="http://schemas.microsoft.com/office/drawing/2014/main" val="270348823"/>
                    </a:ext>
                  </a:extLst>
                </a:gridCol>
                <a:gridCol w="1071562">
                  <a:extLst>
                    <a:ext uri="{9D8B030D-6E8A-4147-A177-3AD203B41FA5}">
                      <a16:colId xmlns:a16="http://schemas.microsoft.com/office/drawing/2014/main" val="3243892804"/>
                    </a:ext>
                  </a:extLst>
                </a:gridCol>
                <a:gridCol w="1271588">
                  <a:extLst>
                    <a:ext uri="{9D8B030D-6E8A-4147-A177-3AD203B41FA5}">
                      <a16:colId xmlns:a16="http://schemas.microsoft.com/office/drawing/2014/main" val="3144574848"/>
                    </a:ext>
                  </a:extLst>
                </a:gridCol>
                <a:gridCol w="1171575">
                  <a:extLst>
                    <a:ext uri="{9D8B030D-6E8A-4147-A177-3AD203B41FA5}">
                      <a16:colId xmlns:a16="http://schemas.microsoft.com/office/drawing/2014/main" val="473589921"/>
                    </a:ext>
                  </a:extLst>
                </a:gridCol>
              </a:tblGrid>
              <a:tr h="436061">
                <a:tc>
                  <a:txBody>
                    <a:bodyPr/>
                    <a:lstStyle/>
                    <a:p>
                      <a:pPr algn="ctr"/>
                      <a:r>
                        <a:rPr lang="en-US" sz="1400" b="1" dirty="0">
                          <a:solidFill>
                            <a:schemeClr val="bg1"/>
                          </a:solidFill>
                          <a:effectLst>
                            <a:outerShdw blurRad="38100" dist="38100" dir="2700000" algn="tl">
                              <a:srgbClr val="000000">
                                <a:alpha val="43137"/>
                              </a:srgbClr>
                            </a:outerShdw>
                          </a:effectLst>
                          <a:latin typeface="+mj-lt"/>
                          <a:cs typeface="Arial" panose="020B0604020202020204" pitchFamily="34" charset="0"/>
                        </a:rPr>
                        <a:t>% </a:t>
                      </a:r>
                    </a:p>
                    <a:p>
                      <a:pPr algn="ctr"/>
                      <a:r>
                        <a:rPr lang="en-US" sz="1400" b="1" dirty="0">
                          <a:solidFill>
                            <a:schemeClr val="bg1"/>
                          </a:solidFill>
                          <a:effectLst>
                            <a:outerShdw blurRad="38100" dist="38100" dir="2700000" algn="tl">
                              <a:srgbClr val="000000">
                                <a:alpha val="43137"/>
                              </a:srgbClr>
                            </a:outerShdw>
                          </a:effectLst>
                          <a:latin typeface="+mj-lt"/>
                          <a:cs typeface="Arial" panose="020B0604020202020204" pitchFamily="34" charset="0"/>
                        </a:rPr>
                        <a:t>(95% CI)</a:t>
                      </a:r>
                    </a:p>
                  </a:txBody>
                  <a:tcPr marL="45720" marR="18288" anchor="ctr">
                    <a:lnR w="12700" cap="flat" cmpd="sng" algn="ctr">
                      <a:solidFill>
                        <a:schemeClr val="bg1"/>
                      </a:solidFill>
                      <a:prstDash val="solid"/>
                      <a:round/>
                      <a:headEnd type="none" w="med" len="med"/>
                      <a:tailEnd type="none" w="med" len="med"/>
                    </a:lnR>
                    <a:solidFill>
                      <a:srgbClr val="A10E2F"/>
                    </a:solidFill>
                  </a:tcPr>
                </a:tc>
                <a:tc>
                  <a:txBody>
                    <a:bodyPr/>
                    <a:lstStyle/>
                    <a:p>
                      <a:pPr algn="ctr"/>
                      <a:r>
                        <a:rPr lang="en-US" sz="1400" b="1" dirty="0">
                          <a:solidFill>
                            <a:schemeClr val="bg1"/>
                          </a:solidFill>
                          <a:effectLst>
                            <a:outerShdw blurRad="38100" dist="38100" dir="2700000" algn="tl">
                              <a:srgbClr val="000000">
                                <a:alpha val="43137"/>
                              </a:srgbClr>
                            </a:outerShdw>
                          </a:effectLst>
                          <a:latin typeface="+mj-lt"/>
                          <a:cs typeface="Arial" panose="020B0604020202020204" pitchFamily="34" charset="0"/>
                        </a:rPr>
                        <a:t>Roxadustat (n=80)</a:t>
                      </a:r>
                    </a:p>
                  </a:txBody>
                  <a:tcPr marL="18288" marR="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A10E2F"/>
                    </a:solidFill>
                  </a:tcPr>
                </a:tc>
                <a:tc>
                  <a:txBody>
                    <a:bodyPr/>
                    <a:lstStyle/>
                    <a:p>
                      <a:pPr algn="ctr"/>
                      <a:r>
                        <a:rPr lang="en-US" sz="1400" b="1" dirty="0">
                          <a:solidFill>
                            <a:schemeClr val="bg1"/>
                          </a:solidFill>
                          <a:effectLst>
                            <a:outerShdw blurRad="38100" dist="38100" dir="2700000" algn="tl">
                              <a:srgbClr val="000000">
                                <a:alpha val="43137"/>
                              </a:srgbClr>
                            </a:outerShdw>
                          </a:effectLst>
                          <a:latin typeface="+mj-lt"/>
                          <a:cs typeface="Arial" panose="020B0604020202020204" pitchFamily="34" charset="0"/>
                        </a:rPr>
                        <a:t>Placebo </a:t>
                      </a:r>
                    </a:p>
                    <a:p>
                      <a:pPr algn="ctr"/>
                      <a:r>
                        <a:rPr lang="en-US" sz="1400" b="1" dirty="0">
                          <a:solidFill>
                            <a:schemeClr val="bg1"/>
                          </a:solidFill>
                          <a:effectLst>
                            <a:outerShdw blurRad="38100" dist="38100" dir="2700000" algn="tl">
                              <a:srgbClr val="000000">
                                <a:alpha val="43137"/>
                              </a:srgbClr>
                            </a:outerShdw>
                          </a:effectLst>
                          <a:latin typeface="+mj-lt"/>
                          <a:cs typeface="Arial" panose="020B0604020202020204" pitchFamily="34" charset="0"/>
                        </a:rPr>
                        <a:t>(n=57)</a:t>
                      </a:r>
                    </a:p>
                  </a:txBody>
                  <a:tcPr marL="18288" marR="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A10E2F"/>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a:solidFill>
                            <a:schemeClr val="bg1"/>
                          </a:solidFill>
                          <a:effectLst>
                            <a:outerShdw blurRad="38100" dist="38100" dir="2700000" algn="tl">
                              <a:srgbClr val="000000">
                                <a:alpha val="43137"/>
                              </a:srgbClr>
                            </a:outerShdw>
                          </a:effectLst>
                          <a:latin typeface="+mj-lt"/>
                          <a:cs typeface="Arial" panose="020B0604020202020204" pitchFamily="34" charset="0"/>
                        </a:rPr>
                        <a:t>Roxadustat vs placebo</a:t>
                      </a:r>
                    </a:p>
                  </a:txBody>
                  <a:tcPr marL="18288" marR="18288" anchor="ctr">
                    <a:lnL w="12700" cap="flat" cmpd="sng" algn="ctr">
                      <a:solidFill>
                        <a:schemeClr val="bg1"/>
                      </a:solidFill>
                      <a:prstDash val="solid"/>
                      <a:round/>
                      <a:headEnd type="none" w="med" len="med"/>
                      <a:tailEnd type="none" w="med" len="med"/>
                    </a:lnL>
                    <a:solidFill>
                      <a:srgbClr val="A10E2F"/>
                    </a:solidFill>
                  </a:tcPr>
                </a:tc>
                <a:extLst>
                  <a:ext uri="{0D108BD9-81ED-4DB2-BD59-A6C34878D82A}">
                    <a16:rowId xmlns:a16="http://schemas.microsoft.com/office/drawing/2014/main" val="2986614778"/>
                  </a:ext>
                </a:extLst>
              </a:tr>
              <a:tr h="538663">
                <a:tc>
                  <a:txBody>
                    <a:bodyPr/>
                    <a:lstStyle/>
                    <a:p>
                      <a:pPr algn="l"/>
                      <a:r>
                        <a:rPr lang="en-US" sz="1200" b="0" dirty="0">
                          <a:solidFill>
                            <a:schemeClr val="tx1"/>
                          </a:solidFill>
                          <a:latin typeface="+mj-lt"/>
                          <a:cs typeface="Arial" panose="020B0604020202020204" pitchFamily="34" charset="0"/>
                        </a:rPr>
                        <a:t>TI for </a:t>
                      </a:r>
                      <a:r>
                        <a:rPr lang="en-US" sz="1200" dirty="0">
                          <a:effectLst/>
                          <a:latin typeface="+mj-lt"/>
                          <a:ea typeface="Calibri" panose="020F0502020204030204" pitchFamily="34" charset="0"/>
                          <a:cs typeface="Arial" panose="020B0604020202020204" pitchFamily="34" charset="0"/>
                        </a:rPr>
                        <a:t>≥56 days within 28 weeks</a:t>
                      </a:r>
                      <a:endParaRPr lang="en-US" sz="1200" b="0" dirty="0">
                        <a:solidFill>
                          <a:schemeClr val="tx1"/>
                        </a:solidFill>
                        <a:latin typeface="+mj-lt"/>
                        <a:cs typeface="Arial" panose="020B0604020202020204" pitchFamily="34" charset="0"/>
                      </a:endParaRPr>
                    </a:p>
                  </a:txBody>
                  <a:tcPr marL="45720" marR="18288" anchor="ctr">
                    <a:solidFill>
                      <a:schemeClr val="bg1"/>
                    </a:solidFill>
                  </a:tcPr>
                </a:tc>
                <a:tc>
                  <a:txBody>
                    <a:bodyPr/>
                    <a:lstStyle/>
                    <a:p>
                      <a:pPr algn="ctr"/>
                      <a:r>
                        <a:rPr lang="en-US" sz="1200" b="0" dirty="0">
                          <a:solidFill>
                            <a:schemeClr val="tx1"/>
                          </a:solidFill>
                          <a:latin typeface="+mj-lt"/>
                          <a:cs typeface="Arial" panose="020B0604020202020204" pitchFamily="34" charset="0"/>
                        </a:rPr>
                        <a:t>47.5%</a:t>
                      </a:r>
                    </a:p>
                    <a:p>
                      <a:pPr algn="ctr"/>
                      <a:r>
                        <a:rPr lang="en-US" sz="1200" b="0" dirty="0">
                          <a:solidFill>
                            <a:schemeClr val="tx1"/>
                          </a:solidFill>
                          <a:latin typeface="+mj-lt"/>
                          <a:cs typeface="Arial" panose="020B0604020202020204" pitchFamily="34" charset="0"/>
                        </a:rPr>
                        <a:t>(36.2–59.0)</a:t>
                      </a:r>
                    </a:p>
                  </a:txBody>
                  <a:tcPr marL="18288" marR="18288" anchor="ctr">
                    <a:solidFill>
                      <a:srgbClr val="C6D9F1"/>
                    </a:solidFill>
                  </a:tcPr>
                </a:tc>
                <a:tc>
                  <a:txBody>
                    <a:bodyPr/>
                    <a:lstStyle/>
                    <a:p>
                      <a:pPr algn="ctr"/>
                      <a:r>
                        <a:rPr lang="en-US" sz="1200" dirty="0">
                          <a:latin typeface="+mj-lt"/>
                          <a:cs typeface="Arial" panose="020B0604020202020204" pitchFamily="34" charset="0"/>
                        </a:rPr>
                        <a:t>33.3%</a:t>
                      </a:r>
                      <a:br>
                        <a:rPr lang="en-US" sz="1200" dirty="0">
                          <a:latin typeface="+mj-lt"/>
                          <a:cs typeface="Arial" panose="020B0604020202020204" pitchFamily="34" charset="0"/>
                        </a:rPr>
                      </a:br>
                      <a:r>
                        <a:rPr lang="en-US" sz="1200" dirty="0">
                          <a:latin typeface="+mj-lt"/>
                          <a:cs typeface="Arial" panose="020B0604020202020204" pitchFamily="34" charset="0"/>
                        </a:rPr>
                        <a:t>(21.4–47.1)</a:t>
                      </a:r>
                    </a:p>
                  </a:txBody>
                  <a:tcPr marL="18288" marR="18288" anchor="ctr">
                    <a:solidFill>
                      <a:srgbClr val="FCD5B5"/>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mj-lt"/>
                          <a:cs typeface="Arial" panose="020B0604020202020204" pitchFamily="34" charset="0"/>
                        </a:rPr>
                        <a:t>OR: 1.582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mj-lt"/>
                          <a:cs typeface="Arial" panose="020B0604020202020204" pitchFamily="34" charset="0"/>
                        </a:rPr>
                        <a:t>(0.761–3.290)</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latin typeface="+mj-lt"/>
                          <a:cs typeface="Arial" panose="020B0604020202020204" pitchFamily="34" charset="0"/>
                        </a:rPr>
                        <a:t>p=0.217</a:t>
                      </a:r>
                    </a:p>
                  </a:txBody>
                  <a:tcPr marL="18288" marR="18288" anchor="ctr">
                    <a:solidFill>
                      <a:schemeClr val="bg1"/>
                    </a:solidFill>
                  </a:tcPr>
                </a:tc>
                <a:extLst>
                  <a:ext uri="{0D108BD9-81ED-4DB2-BD59-A6C34878D82A}">
                    <a16:rowId xmlns:a16="http://schemas.microsoft.com/office/drawing/2014/main" val="427540542"/>
                  </a:ext>
                </a:extLst>
              </a:tr>
            </a:tbl>
          </a:graphicData>
        </a:graphic>
      </p:graphicFrame>
      <p:sp>
        <p:nvSpPr>
          <p:cNvPr id="7" name="TextBox 6">
            <a:extLst>
              <a:ext uri="{FF2B5EF4-FFF2-40B4-BE49-F238E27FC236}">
                <a16:creationId xmlns:a16="http://schemas.microsoft.com/office/drawing/2014/main" id="{D0ABFA2D-1C1A-4DCB-1BE7-8DE2AF4E74DD}"/>
              </a:ext>
            </a:extLst>
          </p:cNvPr>
          <p:cNvSpPr txBox="1"/>
          <p:nvPr/>
        </p:nvSpPr>
        <p:spPr>
          <a:xfrm>
            <a:off x="139302" y="3718938"/>
            <a:ext cx="5361385" cy="584775"/>
          </a:xfrm>
          <a:prstGeom prst="rect">
            <a:avLst/>
          </a:prstGeom>
          <a:noFill/>
        </p:spPr>
        <p:txBody>
          <a:bodyPr wrap="square">
            <a:spAutoFit/>
          </a:bodyPr>
          <a:lstStyle/>
          <a:p>
            <a:r>
              <a:rPr lang="en-US" sz="1600" b="1" dirty="0">
                <a:solidFill>
                  <a:srgbClr val="A10E2F"/>
                </a:solidFill>
                <a:latin typeface="+mj-lt"/>
                <a:ea typeface="Geneva" pitchFamily="37" charset="-128"/>
                <a:cs typeface="Arial" panose="020B0604020202020204" pitchFamily="34" charset="0"/>
              </a:rPr>
              <a:t>Primary endpoint outcomes did not meet statistical significance at 28 weeks</a:t>
            </a:r>
            <a:endParaRPr lang="en-US" sz="1600" dirty="0"/>
          </a:p>
        </p:txBody>
      </p:sp>
    </p:spTree>
    <p:extLst>
      <p:ext uri="{BB962C8B-B14F-4D97-AF65-F5344CB8AC3E}">
        <p14:creationId xmlns:p14="http://schemas.microsoft.com/office/powerpoint/2010/main" val="6887137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72A8B6-9FA3-07B5-63B6-EE3B1232C996}"/>
              </a:ext>
            </a:extLst>
          </p:cNvPr>
          <p:cNvSpPr>
            <a:spLocks noGrp="1"/>
          </p:cNvSpPr>
          <p:nvPr>
            <p:ph type="title"/>
          </p:nvPr>
        </p:nvSpPr>
        <p:spPr>
          <a:xfrm>
            <a:off x="764770" y="1989515"/>
            <a:ext cx="7406640" cy="695496"/>
          </a:xfrm>
        </p:spPr>
        <p:txBody>
          <a:bodyPr/>
          <a:lstStyle/>
          <a:p>
            <a:r>
              <a:rPr lang="en-US" sz="4400" b="1" dirty="0"/>
              <a:t>Higher Risk MDS</a:t>
            </a:r>
          </a:p>
        </p:txBody>
      </p:sp>
    </p:spTree>
    <p:extLst>
      <p:ext uri="{BB962C8B-B14F-4D97-AF65-F5344CB8AC3E}">
        <p14:creationId xmlns:p14="http://schemas.microsoft.com/office/powerpoint/2010/main" val="2786069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9BB1F4D-133C-13AB-85EA-C2EE54362900}"/>
              </a:ext>
            </a:extLst>
          </p:cNvPr>
          <p:cNvSpPr>
            <a:spLocks noGrp="1"/>
          </p:cNvSpPr>
          <p:nvPr>
            <p:ph type="subTitle" idx="1"/>
          </p:nvPr>
        </p:nvSpPr>
        <p:spPr>
          <a:xfrm>
            <a:off x="372650" y="1981404"/>
            <a:ext cx="3479104" cy="1241822"/>
          </a:xfrm>
        </p:spPr>
        <p:txBody>
          <a:bodyPr>
            <a:noAutofit/>
          </a:bodyPr>
          <a:lstStyle/>
          <a:p>
            <a:pPr algn="l"/>
            <a:r>
              <a:rPr lang="en-US" sz="1500" b="1" i="1" dirty="0">
                <a:solidFill>
                  <a:srgbClr val="E6A513"/>
                </a:solidFill>
                <a:latin typeface="Arial" panose="020B0604020202020204" pitchFamily="34" charset="0"/>
                <a:cs typeface="Arial" panose="020B0604020202020204" pitchFamily="34" charset="0"/>
              </a:rPr>
              <a:t>2023 Events</a:t>
            </a:r>
            <a:endParaRPr lang="en-US" sz="1500" b="1" i="1" dirty="0">
              <a:solidFill>
                <a:srgbClr val="003767"/>
              </a:solidFill>
              <a:latin typeface="Arial" panose="020B0604020202020204" pitchFamily="34" charset="0"/>
              <a:cs typeface="Arial" panose="020B0604020202020204" pitchFamily="34" charset="0"/>
            </a:endParaRP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Precision Medicine:</a:t>
            </a:r>
            <a:r>
              <a:rPr lang="en-US" sz="1050" dirty="0">
                <a:solidFill>
                  <a:schemeClr val="bg1"/>
                </a:solidFill>
                <a:latin typeface="Arial" panose="020B0604020202020204" pitchFamily="34" charset="0"/>
                <a:cs typeface="Arial" panose="020B0604020202020204" pitchFamily="34" charset="0"/>
              </a:rPr>
              <a:t> November 16, </a:t>
            </a:r>
            <a:br>
              <a:rPr lang="en-US" sz="1050">
                <a:solidFill>
                  <a:schemeClr val="bg1"/>
                </a:solidFill>
                <a:latin typeface="Arial" panose="020B0604020202020204" pitchFamily="34" charset="0"/>
                <a:cs typeface="Arial" panose="020B0604020202020204" pitchFamily="34" charset="0"/>
              </a:rPr>
            </a:br>
            <a:r>
              <a:rPr lang="en-US" sz="1050" dirty="0">
                <a:solidFill>
                  <a:schemeClr val="bg1"/>
                </a:solidFill>
                <a:latin typeface="Arial" panose="020B0604020202020204" pitchFamily="34" charset="0"/>
                <a:cs typeface="Arial" panose="020B0604020202020204" pitchFamily="34" charset="0"/>
              </a:rPr>
              <a:t>Washington, DC</a:t>
            </a: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Breast: </a:t>
            </a:r>
            <a:r>
              <a:rPr lang="en-US" sz="1050" dirty="0">
                <a:solidFill>
                  <a:schemeClr val="bg1"/>
                </a:solidFill>
                <a:latin typeface="Arial" panose="020B0604020202020204" pitchFamily="34" charset="0"/>
                <a:cs typeface="Arial" panose="020B0604020202020204" pitchFamily="34" charset="0"/>
              </a:rPr>
              <a:t>December 4, San Antonio, TX</a:t>
            </a:r>
          </a:p>
          <a:p>
            <a:pPr algn="l"/>
            <a:br>
              <a:rPr lang="en-US" sz="1050">
                <a:solidFill>
                  <a:srgbClr val="E6A513"/>
                </a:solidFill>
                <a:latin typeface="Arial" panose="020B0604020202020204" pitchFamily="34" charset="0"/>
                <a:cs typeface="Arial" panose="020B0604020202020204" pitchFamily="34" charset="0"/>
              </a:rPr>
            </a:br>
            <a:endParaRPr lang="en-US" sz="1050">
              <a:latin typeface="Arial" panose="020B0604020202020204" pitchFamily="34" charset="0"/>
              <a:cs typeface="Arial" panose="020B0604020202020204" pitchFamily="34" charset="0"/>
            </a:endParaRPr>
          </a:p>
        </p:txBody>
      </p:sp>
      <p:sp>
        <p:nvSpPr>
          <p:cNvPr id="4" name="Subtitle 2">
            <a:extLst>
              <a:ext uri="{FF2B5EF4-FFF2-40B4-BE49-F238E27FC236}">
                <a16:creationId xmlns:a16="http://schemas.microsoft.com/office/drawing/2014/main" id="{6848280A-52CF-14A2-72C8-A76D653B1539}"/>
              </a:ext>
            </a:extLst>
          </p:cNvPr>
          <p:cNvSpPr txBox="1">
            <a:spLocks/>
          </p:cNvSpPr>
          <p:nvPr/>
        </p:nvSpPr>
        <p:spPr>
          <a:xfrm>
            <a:off x="2852803" y="1981404"/>
            <a:ext cx="3479104" cy="124182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500" b="1" i="1" dirty="0">
                <a:solidFill>
                  <a:srgbClr val="E6A513"/>
                </a:solidFill>
                <a:latin typeface="Arial" panose="020B0604020202020204" pitchFamily="34" charset="0"/>
                <a:cs typeface="Arial" panose="020B0604020202020204" pitchFamily="34" charset="0"/>
              </a:rPr>
              <a:t>2024 Events</a:t>
            </a:r>
            <a:endParaRPr lang="en-US" sz="1500" b="1" dirty="0">
              <a:solidFill>
                <a:srgbClr val="E6A513"/>
              </a:solidFill>
              <a:latin typeface="Arial" panose="020B0604020202020204" pitchFamily="34" charset="0"/>
              <a:cs typeface="Arial" panose="020B0604020202020204" pitchFamily="34" charset="0"/>
            </a:endParaRP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Genitourinary: </a:t>
            </a:r>
            <a:r>
              <a:rPr lang="en-US" sz="1050" dirty="0">
                <a:solidFill>
                  <a:schemeClr val="bg1"/>
                </a:solidFill>
                <a:latin typeface="Arial" panose="020B0604020202020204" pitchFamily="34" charset="0"/>
                <a:cs typeface="Arial" panose="020B0604020202020204" pitchFamily="34" charset="0"/>
              </a:rPr>
              <a:t>January 24, San Francisco, CA</a:t>
            </a: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Lung: </a:t>
            </a:r>
            <a:r>
              <a:rPr lang="en-US" sz="1050" dirty="0">
                <a:solidFill>
                  <a:schemeClr val="bg1"/>
                </a:solidFill>
                <a:latin typeface="Arial" panose="020B0604020202020204" pitchFamily="34" charset="0"/>
                <a:cs typeface="Arial" panose="020B0604020202020204" pitchFamily="34" charset="0"/>
              </a:rPr>
              <a:t>March, Atlanta, GA</a:t>
            </a: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Gyn-</a:t>
            </a:r>
            <a:r>
              <a:rPr lang="en-US" sz="1050" b="1" dirty="0" err="1">
                <a:solidFill>
                  <a:schemeClr val="bg1"/>
                </a:solidFill>
                <a:latin typeface="Arial" panose="020B0604020202020204" pitchFamily="34" charset="0"/>
                <a:cs typeface="Arial" panose="020B0604020202020204" pitchFamily="34" charset="0"/>
              </a:rPr>
              <a:t>Onc</a:t>
            </a:r>
            <a:r>
              <a:rPr lang="en-US" sz="1050" b="1" dirty="0">
                <a:solidFill>
                  <a:schemeClr val="bg1"/>
                </a:solidFill>
                <a:latin typeface="Arial" panose="020B0604020202020204" pitchFamily="34" charset="0"/>
                <a:cs typeface="Arial" panose="020B0604020202020204" pitchFamily="34" charset="0"/>
              </a:rPr>
              <a:t>:</a:t>
            </a:r>
            <a:r>
              <a:rPr lang="en-US" sz="1050" dirty="0">
                <a:solidFill>
                  <a:schemeClr val="bg1"/>
                </a:solidFill>
                <a:latin typeface="Arial" panose="020B0604020202020204" pitchFamily="34" charset="0"/>
                <a:cs typeface="Arial" panose="020B0604020202020204" pitchFamily="34" charset="0"/>
              </a:rPr>
              <a:t> May, Austin, TX</a:t>
            </a: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Lung: </a:t>
            </a:r>
            <a:r>
              <a:rPr lang="en-US" sz="1050" dirty="0">
                <a:solidFill>
                  <a:schemeClr val="bg1"/>
                </a:solidFill>
                <a:latin typeface="Arial" panose="020B0604020202020204" pitchFamily="34" charset="0"/>
                <a:cs typeface="Arial" panose="020B0604020202020204" pitchFamily="34" charset="0"/>
              </a:rPr>
              <a:t>June, Chicago, IL</a:t>
            </a: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Gastrointestinal: </a:t>
            </a:r>
            <a:r>
              <a:rPr lang="en-US" sz="1050" dirty="0">
                <a:solidFill>
                  <a:schemeClr val="bg1"/>
                </a:solidFill>
                <a:latin typeface="Arial" panose="020B0604020202020204" pitchFamily="34" charset="0"/>
                <a:cs typeface="Arial" panose="020B0604020202020204" pitchFamily="34" charset="0"/>
              </a:rPr>
              <a:t>November, Washington, DC</a:t>
            </a:r>
          </a:p>
          <a:p>
            <a:pPr algn="l">
              <a:lnSpc>
                <a:spcPct val="100000"/>
              </a:lnSpc>
              <a:spcBef>
                <a:spcPts val="300"/>
              </a:spcBef>
            </a:pPr>
            <a:r>
              <a:rPr lang="en-US" sz="1050" b="1" dirty="0">
                <a:solidFill>
                  <a:schemeClr val="bg1"/>
                </a:solidFill>
                <a:latin typeface="Arial" panose="020B0604020202020204" pitchFamily="34" charset="0"/>
                <a:cs typeface="Arial" panose="020B0604020202020204" pitchFamily="34" charset="0"/>
              </a:rPr>
              <a:t>Breast: </a:t>
            </a:r>
            <a:r>
              <a:rPr lang="en-US" sz="1050" dirty="0">
                <a:solidFill>
                  <a:schemeClr val="bg1"/>
                </a:solidFill>
                <a:latin typeface="Arial" panose="020B0604020202020204" pitchFamily="34" charset="0"/>
                <a:cs typeface="Arial" panose="020B0604020202020204" pitchFamily="34" charset="0"/>
              </a:rPr>
              <a:t>December, San Antonio, TX</a:t>
            </a:r>
          </a:p>
        </p:txBody>
      </p:sp>
    </p:spTree>
    <p:extLst>
      <p:ext uri="{BB962C8B-B14F-4D97-AF65-F5344CB8AC3E}">
        <p14:creationId xmlns:p14="http://schemas.microsoft.com/office/powerpoint/2010/main" val="8384867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8774D8B-72AC-9C3A-7183-8DD62465A52A}"/>
              </a:ext>
            </a:extLst>
          </p:cNvPr>
          <p:cNvSpPr txBox="1"/>
          <p:nvPr/>
        </p:nvSpPr>
        <p:spPr>
          <a:xfrm>
            <a:off x="215921" y="68759"/>
            <a:ext cx="8268121" cy="76944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prstClr val="black"/>
                </a:solidFill>
                <a:effectLst/>
                <a:uLnTx/>
                <a:uFillTx/>
                <a:cs typeface="Calibri Light" panose="020F0302020204030204" pitchFamily="34" charset="0"/>
              </a:rPr>
              <a:t>Higher Risk MDS</a:t>
            </a:r>
          </a:p>
        </p:txBody>
      </p:sp>
      <p:sp>
        <p:nvSpPr>
          <p:cNvPr id="11" name="TextBox 10">
            <a:extLst>
              <a:ext uri="{FF2B5EF4-FFF2-40B4-BE49-F238E27FC236}">
                <a16:creationId xmlns:a16="http://schemas.microsoft.com/office/drawing/2014/main" id="{136C13A3-1C1F-BC82-6A07-DF5153C58C4A}"/>
              </a:ext>
            </a:extLst>
          </p:cNvPr>
          <p:cNvSpPr txBox="1"/>
          <p:nvPr/>
        </p:nvSpPr>
        <p:spPr>
          <a:xfrm>
            <a:off x="4497028" y="865723"/>
            <a:ext cx="4431051" cy="1200329"/>
          </a:xfrm>
          <a:prstGeom prst="rect">
            <a:avLst/>
          </a:prstGeom>
          <a:noFill/>
        </p:spPr>
        <p:txBody>
          <a:bodyPr wrap="square" rtlCol="0">
            <a:spAutoFit/>
          </a:bodyPr>
          <a:lstStyle/>
          <a:p>
            <a:r>
              <a:rPr lang="en-US" b="1" dirty="0">
                <a:solidFill>
                  <a:srgbClr val="C00000"/>
                </a:solidFill>
              </a:rPr>
              <a:t>We are desperately waiting for new agents!</a:t>
            </a:r>
          </a:p>
          <a:p>
            <a:r>
              <a:rPr lang="en-US" b="1" dirty="0">
                <a:solidFill>
                  <a:srgbClr val="C00000"/>
                </a:solidFill>
              </a:rPr>
              <a:t> </a:t>
            </a:r>
            <a:r>
              <a:rPr lang="en-US" sz="1200" b="1" dirty="0">
                <a:solidFill>
                  <a:srgbClr val="C00000"/>
                </a:solidFill>
              </a:rPr>
              <a:t>HMAs still win</a:t>
            </a:r>
          </a:p>
        </p:txBody>
      </p:sp>
      <p:grpSp>
        <p:nvGrpSpPr>
          <p:cNvPr id="12" name="Group 11">
            <a:extLst>
              <a:ext uri="{FF2B5EF4-FFF2-40B4-BE49-F238E27FC236}">
                <a16:creationId xmlns:a16="http://schemas.microsoft.com/office/drawing/2014/main" id="{2BB139B3-7385-F2B1-1D6D-739DB61151C3}"/>
              </a:ext>
            </a:extLst>
          </p:cNvPr>
          <p:cNvGrpSpPr/>
          <p:nvPr/>
        </p:nvGrpSpPr>
        <p:grpSpPr>
          <a:xfrm>
            <a:off x="215921" y="1001133"/>
            <a:ext cx="8712158" cy="3741805"/>
            <a:chOff x="215921" y="1562099"/>
            <a:chExt cx="12529512" cy="5120665"/>
          </a:xfrm>
        </p:grpSpPr>
        <p:pic>
          <p:nvPicPr>
            <p:cNvPr id="13" name="Picture 12">
              <a:extLst>
                <a:ext uri="{FF2B5EF4-FFF2-40B4-BE49-F238E27FC236}">
                  <a16:creationId xmlns:a16="http://schemas.microsoft.com/office/drawing/2014/main" id="{7D8E9EA9-73F1-1F39-3B35-BDF6A7DFD7AA}"/>
                </a:ext>
              </a:extLst>
            </p:cNvPr>
            <p:cNvPicPr>
              <a:picLocks noChangeAspect="1"/>
            </p:cNvPicPr>
            <p:nvPr/>
          </p:nvPicPr>
          <p:blipFill>
            <a:blip r:embed="rId3"/>
            <a:stretch>
              <a:fillRect/>
            </a:stretch>
          </p:blipFill>
          <p:spPr>
            <a:xfrm>
              <a:off x="215921" y="1562099"/>
              <a:ext cx="5476875" cy="4305300"/>
            </a:xfrm>
            <a:prstGeom prst="rect">
              <a:avLst/>
            </a:prstGeom>
          </p:spPr>
        </p:pic>
        <p:sp>
          <p:nvSpPr>
            <p:cNvPr id="14" name="Content Placeholder 3">
              <a:extLst>
                <a:ext uri="{FF2B5EF4-FFF2-40B4-BE49-F238E27FC236}">
                  <a16:creationId xmlns:a16="http://schemas.microsoft.com/office/drawing/2014/main" id="{AD4C8EC0-88EC-652C-A617-4A9B376D153B}"/>
                </a:ext>
              </a:extLst>
            </p:cNvPr>
            <p:cNvSpPr txBox="1">
              <a:spLocks/>
            </p:cNvSpPr>
            <p:nvPr/>
          </p:nvSpPr>
          <p:spPr>
            <a:xfrm>
              <a:off x="6637976" y="3440196"/>
              <a:ext cx="6107457" cy="3242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t>Phase III AZA-001 study (N = 358)</a:t>
              </a:r>
            </a:p>
            <a:p>
              <a:pPr lvl="1"/>
              <a:r>
                <a:rPr lang="en-US" sz="1200" dirty="0"/>
                <a:t>Subset analysis in patients &gt;75 </a:t>
              </a:r>
              <a:r>
                <a:rPr lang="en-US" sz="1200" dirty="0" err="1"/>
                <a:t>yr</a:t>
              </a:r>
              <a:r>
                <a:rPr lang="en-US" sz="1200" dirty="0"/>
                <a:t> of age (n = </a:t>
              </a:r>
              <a:r>
                <a:rPr lang="en-US" sz="1200" dirty="0">
                  <a:sym typeface="Wingdings" panose="05000000000000000000" pitchFamily="2" charset="2"/>
                </a:rPr>
                <a:t>87; </a:t>
              </a:r>
              <a:r>
                <a:rPr lang="en-US" sz="1200" dirty="0"/>
                <a:t>~1/4 of randomized patients)</a:t>
              </a:r>
            </a:p>
            <a:p>
              <a:r>
                <a:rPr lang="en-US" sz="1200" b="1" dirty="0"/>
                <a:t>2-yr OS superior with </a:t>
              </a:r>
              <a:r>
                <a:rPr lang="en-US" sz="1200" b="1" dirty="0" err="1"/>
                <a:t>azacitidine</a:t>
              </a:r>
              <a:r>
                <a:rPr lang="en-US" sz="1200" b="1" dirty="0"/>
                <a:t> (</a:t>
              </a:r>
              <a:r>
                <a:rPr lang="en-US" sz="1200" b="1" i="1" dirty="0"/>
                <a:t>P</a:t>
              </a:r>
              <a:r>
                <a:rPr lang="en-US" sz="1200" b="1" dirty="0"/>
                <a:t> = .0003)</a:t>
              </a:r>
            </a:p>
            <a:p>
              <a:pPr lvl="1"/>
              <a:r>
                <a:rPr lang="en-US" sz="1200" dirty="0"/>
                <a:t>Azacitidine: 55%</a:t>
              </a:r>
            </a:p>
            <a:p>
              <a:pPr lvl="1"/>
              <a:r>
                <a:rPr lang="en-US" sz="1200" dirty="0"/>
                <a:t>Conventional care: 15%</a:t>
              </a:r>
            </a:p>
            <a:p>
              <a:r>
                <a:rPr lang="en-US" sz="1200" b="1" dirty="0"/>
                <a:t>No significant difference in the rate of bleeding or infections</a:t>
              </a:r>
            </a:p>
          </p:txBody>
        </p:sp>
      </p:grpSp>
    </p:spTree>
    <p:extLst>
      <p:ext uri="{BB962C8B-B14F-4D97-AF65-F5344CB8AC3E}">
        <p14:creationId xmlns:p14="http://schemas.microsoft.com/office/powerpoint/2010/main" val="2498317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6D9A41-5A4A-3627-D4F0-E42DC1328F5E}"/>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3D02E790-F773-1DF3-4FE2-1ACB4F099252}"/>
              </a:ext>
            </a:extLst>
          </p:cNvPr>
          <p:cNvPicPr>
            <a:picLocks noChangeAspect="1"/>
          </p:cNvPicPr>
          <p:nvPr/>
        </p:nvPicPr>
        <p:blipFill rotWithShape="1">
          <a:blip r:embed="rId3"/>
          <a:srcRect l="4990" r="4067"/>
          <a:stretch/>
        </p:blipFill>
        <p:spPr>
          <a:xfrm>
            <a:off x="114300" y="1183481"/>
            <a:ext cx="5336006" cy="2781300"/>
          </a:xfrm>
          <a:prstGeom prst="rect">
            <a:avLst/>
          </a:prstGeom>
        </p:spPr>
      </p:pic>
      <p:pic>
        <p:nvPicPr>
          <p:cNvPr id="8" name="Picture 7">
            <a:extLst>
              <a:ext uri="{FF2B5EF4-FFF2-40B4-BE49-F238E27FC236}">
                <a16:creationId xmlns:a16="http://schemas.microsoft.com/office/drawing/2014/main" id="{3127E11D-A974-2BD5-FCC2-1DAE287582A5}"/>
              </a:ext>
            </a:extLst>
          </p:cNvPr>
          <p:cNvPicPr>
            <a:picLocks noChangeAspect="1"/>
          </p:cNvPicPr>
          <p:nvPr/>
        </p:nvPicPr>
        <p:blipFill>
          <a:blip r:embed="rId4"/>
          <a:stretch>
            <a:fillRect/>
          </a:stretch>
        </p:blipFill>
        <p:spPr>
          <a:xfrm>
            <a:off x="5450306" y="1692128"/>
            <a:ext cx="3617101" cy="1764005"/>
          </a:xfrm>
          <a:prstGeom prst="rect">
            <a:avLst/>
          </a:prstGeom>
        </p:spPr>
      </p:pic>
      <p:sp>
        <p:nvSpPr>
          <p:cNvPr id="10" name="TextBox 9">
            <a:extLst>
              <a:ext uri="{FF2B5EF4-FFF2-40B4-BE49-F238E27FC236}">
                <a16:creationId xmlns:a16="http://schemas.microsoft.com/office/drawing/2014/main" id="{9E717D06-CCC8-9BFF-60DA-BAA61AD23BE5}"/>
              </a:ext>
            </a:extLst>
          </p:cNvPr>
          <p:cNvSpPr txBox="1"/>
          <p:nvPr/>
        </p:nvSpPr>
        <p:spPr>
          <a:xfrm>
            <a:off x="4566790" y="4520457"/>
            <a:ext cx="2692066" cy="215444"/>
          </a:xfrm>
          <a:prstGeom prst="rect">
            <a:avLst/>
          </a:prstGeom>
          <a:noFill/>
        </p:spPr>
        <p:txBody>
          <a:bodyPr wrap="square">
            <a:spAutoFit/>
          </a:bodyPr>
          <a:lstStyle/>
          <a:p>
            <a:r>
              <a:rPr lang="en-US" sz="800" dirty="0"/>
              <a:t>https://www.inqovi.com/hcp/inqovi-efficacy-and-safety</a:t>
            </a:r>
          </a:p>
        </p:txBody>
      </p:sp>
    </p:spTree>
    <p:extLst>
      <p:ext uri="{BB962C8B-B14F-4D97-AF65-F5344CB8AC3E}">
        <p14:creationId xmlns:p14="http://schemas.microsoft.com/office/powerpoint/2010/main" val="285718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A7353F-585B-2A9C-A5CA-3A20303A3666}"/>
              </a:ext>
            </a:extLst>
          </p:cNvPr>
          <p:cNvSpPr>
            <a:spLocks noGrp="1"/>
          </p:cNvSpPr>
          <p:nvPr>
            <p:ph type="title"/>
          </p:nvPr>
        </p:nvSpPr>
        <p:spPr/>
        <p:txBody>
          <a:bodyPr/>
          <a:lstStyle/>
          <a:p>
            <a:r>
              <a:rPr lang="en-US" sz="2800" dirty="0"/>
              <a:t>Ascertain Trial: Oral Decitabine- </a:t>
            </a:r>
            <a:r>
              <a:rPr lang="en-US" sz="2800" dirty="0" err="1"/>
              <a:t>Cedazuridine</a:t>
            </a:r>
            <a:r>
              <a:rPr lang="en-US" sz="2800" dirty="0"/>
              <a:t> </a:t>
            </a:r>
          </a:p>
        </p:txBody>
      </p:sp>
      <p:sp>
        <p:nvSpPr>
          <p:cNvPr id="5" name="TextBox 4">
            <a:extLst>
              <a:ext uri="{FF2B5EF4-FFF2-40B4-BE49-F238E27FC236}">
                <a16:creationId xmlns:a16="http://schemas.microsoft.com/office/drawing/2014/main" id="{21F13BE2-0FC9-7F76-AAD3-561CD2D53D0E}"/>
              </a:ext>
            </a:extLst>
          </p:cNvPr>
          <p:cNvSpPr txBox="1"/>
          <p:nvPr/>
        </p:nvSpPr>
        <p:spPr>
          <a:xfrm>
            <a:off x="4572000" y="4517309"/>
            <a:ext cx="2475358" cy="215444"/>
          </a:xfrm>
          <a:prstGeom prst="rect">
            <a:avLst/>
          </a:prstGeom>
          <a:noFill/>
        </p:spPr>
        <p:txBody>
          <a:bodyPr wrap="none" rtlCol="0">
            <a:spAutoFit/>
          </a:bodyPr>
          <a:lstStyle/>
          <a:p>
            <a:r>
              <a:rPr lang="en-US" sz="800" dirty="0"/>
              <a:t>Garcia </a:t>
            </a:r>
            <a:r>
              <a:rPr lang="en-US" sz="800" dirty="0" err="1"/>
              <a:t>Manero</a:t>
            </a:r>
            <a:r>
              <a:rPr lang="en-US" sz="800" dirty="0"/>
              <a:t> et al. Lancet </a:t>
            </a:r>
            <a:r>
              <a:rPr lang="en-US" sz="800" dirty="0" err="1"/>
              <a:t>Haem</a:t>
            </a:r>
            <a:r>
              <a:rPr lang="en-US" sz="800" dirty="0"/>
              <a:t>. January 2024 </a:t>
            </a:r>
          </a:p>
        </p:txBody>
      </p:sp>
      <p:pic>
        <p:nvPicPr>
          <p:cNvPr id="2" name="Picture 1">
            <a:extLst>
              <a:ext uri="{FF2B5EF4-FFF2-40B4-BE49-F238E27FC236}">
                <a16:creationId xmlns:a16="http://schemas.microsoft.com/office/drawing/2014/main" id="{8A68E679-688D-D087-A62B-800FAAAB86B3}"/>
              </a:ext>
            </a:extLst>
          </p:cNvPr>
          <p:cNvPicPr>
            <a:picLocks noChangeAspect="1"/>
          </p:cNvPicPr>
          <p:nvPr/>
        </p:nvPicPr>
        <p:blipFill>
          <a:blip r:embed="rId3"/>
          <a:stretch>
            <a:fillRect/>
          </a:stretch>
        </p:blipFill>
        <p:spPr>
          <a:xfrm>
            <a:off x="3400425" y="1032913"/>
            <a:ext cx="5674866" cy="3328700"/>
          </a:xfrm>
          <a:prstGeom prst="rect">
            <a:avLst/>
          </a:prstGeom>
        </p:spPr>
      </p:pic>
      <p:pic>
        <p:nvPicPr>
          <p:cNvPr id="3" name="Picture 2">
            <a:extLst>
              <a:ext uri="{FF2B5EF4-FFF2-40B4-BE49-F238E27FC236}">
                <a16:creationId xmlns:a16="http://schemas.microsoft.com/office/drawing/2014/main" id="{179A56A1-52DA-6F9A-3529-2EE1AEBB194C}"/>
              </a:ext>
            </a:extLst>
          </p:cNvPr>
          <p:cNvPicPr>
            <a:picLocks noChangeAspect="1"/>
          </p:cNvPicPr>
          <p:nvPr/>
        </p:nvPicPr>
        <p:blipFill>
          <a:blip r:embed="rId4"/>
          <a:stretch>
            <a:fillRect/>
          </a:stretch>
        </p:blipFill>
        <p:spPr>
          <a:xfrm>
            <a:off x="-1" y="1122065"/>
            <a:ext cx="3400425" cy="2590418"/>
          </a:xfrm>
          <a:prstGeom prst="rect">
            <a:avLst/>
          </a:prstGeom>
        </p:spPr>
      </p:pic>
    </p:spTree>
    <p:extLst>
      <p:ext uri="{BB962C8B-B14F-4D97-AF65-F5344CB8AC3E}">
        <p14:creationId xmlns:p14="http://schemas.microsoft.com/office/powerpoint/2010/main" val="18580281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E86B3C-37C1-66FE-E598-7FCF8EF62C96}"/>
              </a:ext>
            </a:extLst>
          </p:cNvPr>
          <p:cNvSpPr>
            <a:spLocks noGrp="1"/>
          </p:cNvSpPr>
          <p:nvPr>
            <p:ph sz="half" idx="1"/>
          </p:nvPr>
        </p:nvSpPr>
        <p:spPr>
          <a:xfrm>
            <a:off x="685800" y="1117600"/>
            <a:ext cx="7874668" cy="2936240"/>
          </a:xfrm>
        </p:spPr>
        <p:txBody>
          <a:bodyPr/>
          <a:lstStyle/>
          <a:p>
            <a:pPr marL="0" indent="0">
              <a:buNone/>
            </a:pPr>
            <a:r>
              <a:rPr lang="en-US" dirty="0"/>
              <a:t>Novel Agents</a:t>
            </a:r>
          </a:p>
          <a:p>
            <a:pPr marL="0" indent="0">
              <a:buNone/>
            </a:pPr>
            <a:r>
              <a:rPr lang="en-US" dirty="0"/>
              <a:t>Therapy sequencing? And how? </a:t>
            </a:r>
          </a:p>
          <a:p>
            <a:pPr marL="0" indent="0">
              <a:buNone/>
            </a:pPr>
            <a:r>
              <a:rPr lang="en-US" dirty="0"/>
              <a:t>Combination studies: HMA backbone, or other?</a:t>
            </a:r>
          </a:p>
        </p:txBody>
      </p:sp>
      <p:sp>
        <p:nvSpPr>
          <p:cNvPr id="4" name="Title 3">
            <a:extLst>
              <a:ext uri="{FF2B5EF4-FFF2-40B4-BE49-F238E27FC236}">
                <a16:creationId xmlns:a16="http://schemas.microsoft.com/office/drawing/2014/main" id="{700AE2FF-2219-951F-2BCE-B6486C15DFAA}"/>
              </a:ext>
            </a:extLst>
          </p:cNvPr>
          <p:cNvSpPr>
            <a:spLocks noGrp="1"/>
          </p:cNvSpPr>
          <p:nvPr>
            <p:ph type="title"/>
          </p:nvPr>
        </p:nvSpPr>
        <p:spPr/>
        <p:txBody>
          <a:bodyPr/>
          <a:lstStyle/>
          <a:p>
            <a:r>
              <a:rPr lang="en-US" dirty="0"/>
              <a:t>Ongoing work and Questions</a:t>
            </a:r>
          </a:p>
        </p:txBody>
      </p:sp>
    </p:spTree>
    <p:extLst>
      <p:ext uri="{BB962C8B-B14F-4D97-AF65-F5344CB8AC3E}">
        <p14:creationId xmlns:p14="http://schemas.microsoft.com/office/powerpoint/2010/main" val="40488411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F9143A-28FA-112D-5E21-2906F7C07418}"/>
              </a:ext>
            </a:extLst>
          </p:cNvPr>
          <p:cNvSpPr>
            <a:spLocks noGrp="1"/>
          </p:cNvSpPr>
          <p:nvPr>
            <p:ph type="title"/>
          </p:nvPr>
        </p:nvSpPr>
        <p:spPr>
          <a:xfrm>
            <a:off x="0" y="1781698"/>
            <a:ext cx="9144000" cy="695496"/>
          </a:xfrm>
        </p:spPr>
        <p:txBody>
          <a:bodyPr/>
          <a:lstStyle/>
          <a:p>
            <a:r>
              <a:rPr lang="en-US" dirty="0"/>
              <a:t>Thank you for your attention!</a:t>
            </a:r>
          </a:p>
        </p:txBody>
      </p:sp>
    </p:spTree>
    <p:extLst>
      <p:ext uri="{BB962C8B-B14F-4D97-AF65-F5344CB8AC3E}">
        <p14:creationId xmlns:p14="http://schemas.microsoft.com/office/powerpoint/2010/main" val="30791425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A02391-7FBE-8257-8DDA-D4BBEDFB421F}"/>
              </a:ext>
            </a:extLst>
          </p:cNvPr>
          <p:cNvPicPr>
            <a:picLocks noChangeAspect="1"/>
          </p:cNvPicPr>
          <p:nvPr/>
        </p:nvPicPr>
        <p:blipFill>
          <a:blip r:embed="rId3"/>
          <a:stretch>
            <a:fillRect/>
          </a:stretch>
        </p:blipFill>
        <p:spPr>
          <a:xfrm>
            <a:off x="313266" y="143364"/>
            <a:ext cx="7772400" cy="4336600"/>
          </a:xfrm>
          <a:prstGeom prst="rect">
            <a:avLst/>
          </a:prstGeom>
        </p:spPr>
      </p:pic>
    </p:spTree>
    <p:extLst>
      <p:ext uri="{BB962C8B-B14F-4D97-AF65-F5344CB8AC3E}">
        <p14:creationId xmlns:p14="http://schemas.microsoft.com/office/powerpoint/2010/main" val="22595921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6BDB35-CB11-5D3D-E760-36F88051D2FA}"/>
              </a:ext>
            </a:extLst>
          </p:cNvPr>
          <p:cNvPicPr>
            <a:picLocks noChangeAspect="1"/>
          </p:cNvPicPr>
          <p:nvPr/>
        </p:nvPicPr>
        <p:blipFill>
          <a:blip r:embed="rId3"/>
          <a:stretch>
            <a:fillRect/>
          </a:stretch>
        </p:blipFill>
        <p:spPr>
          <a:xfrm>
            <a:off x="524934" y="134398"/>
            <a:ext cx="7772400" cy="4371465"/>
          </a:xfrm>
          <a:prstGeom prst="rect">
            <a:avLst/>
          </a:prstGeom>
        </p:spPr>
      </p:pic>
    </p:spTree>
    <p:extLst>
      <p:ext uri="{BB962C8B-B14F-4D97-AF65-F5344CB8AC3E}">
        <p14:creationId xmlns:p14="http://schemas.microsoft.com/office/powerpoint/2010/main" val="885484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3B5909-C23A-5980-DCF7-CEB0E58F9DFF}"/>
              </a:ext>
            </a:extLst>
          </p:cNvPr>
          <p:cNvPicPr>
            <a:picLocks noChangeAspect="1"/>
          </p:cNvPicPr>
          <p:nvPr/>
        </p:nvPicPr>
        <p:blipFill>
          <a:blip r:embed="rId3"/>
          <a:stretch>
            <a:fillRect/>
          </a:stretch>
        </p:blipFill>
        <p:spPr>
          <a:xfrm>
            <a:off x="685800" y="80694"/>
            <a:ext cx="7772400" cy="4411142"/>
          </a:xfrm>
          <a:prstGeom prst="rect">
            <a:avLst/>
          </a:prstGeom>
        </p:spPr>
      </p:pic>
    </p:spTree>
    <p:extLst>
      <p:ext uri="{BB962C8B-B14F-4D97-AF65-F5344CB8AC3E}">
        <p14:creationId xmlns:p14="http://schemas.microsoft.com/office/powerpoint/2010/main" val="28304060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558C99-3E0E-3D4A-87C2-E0B35DFDFBFB}"/>
              </a:ext>
            </a:extLst>
          </p:cNvPr>
          <p:cNvPicPr>
            <a:picLocks noChangeAspect="1"/>
          </p:cNvPicPr>
          <p:nvPr/>
        </p:nvPicPr>
        <p:blipFill>
          <a:blip r:embed="rId3"/>
          <a:stretch>
            <a:fillRect/>
          </a:stretch>
        </p:blipFill>
        <p:spPr>
          <a:xfrm>
            <a:off x="530609" y="0"/>
            <a:ext cx="7772400" cy="4324431"/>
          </a:xfrm>
          <a:prstGeom prst="rect">
            <a:avLst/>
          </a:prstGeom>
        </p:spPr>
      </p:pic>
    </p:spTree>
    <p:extLst>
      <p:ext uri="{BB962C8B-B14F-4D97-AF65-F5344CB8AC3E}">
        <p14:creationId xmlns:p14="http://schemas.microsoft.com/office/powerpoint/2010/main" val="1333164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1DB4F-65EA-F867-948E-2D72AF7E8A64}"/>
              </a:ext>
            </a:extLst>
          </p:cNvPr>
          <p:cNvPicPr>
            <a:picLocks noChangeAspect="1"/>
          </p:cNvPicPr>
          <p:nvPr/>
        </p:nvPicPr>
        <p:blipFill>
          <a:blip r:embed="rId3"/>
          <a:stretch>
            <a:fillRect/>
          </a:stretch>
        </p:blipFill>
        <p:spPr>
          <a:xfrm>
            <a:off x="685800" y="365602"/>
            <a:ext cx="7772400" cy="4417057"/>
          </a:xfrm>
          <a:prstGeom prst="rect">
            <a:avLst/>
          </a:prstGeom>
        </p:spPr>
      </p:pic>
    </p:spTree>
    <p:extLst>
      <p:ext uri="{BB962C8B-B14F-4D97-AF65-F5344CB8AC3E}">
        <p14:creationId xmlns:p14="http://schemas.microsoft.com/office/powerpoint/2010/main" val="2016476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E43BC3-672D-24DC-CC75-0B51AD1CD7C1}"/>
              </a:ext>
            </a:extLst>
          </p:cNvPr>
          <p:cNvPicPr>
            <a:picLocks noChangeAspect="1"/>
          </p:cNvPicPr>
          <p:nvPr/>
        </p:nvPicPr>
        <p:blipFill>
          <a:blip r:embed="rId2"/>
          <a:stretch>
            <a:fillRect/>
          </a:stretch>
        </p:blipFill>
        <p:spPr>
          <a:xfrm>
            <a:off x="0" y="0"/>
            <a:ext cx="9165235" cy="4152259"/>
          </a:xfrm>
          <a:prstGeom prst="rect">
            <a:avLst/>
          </a:prstGeom>
        </p:spPr>
      </p:pic>
    </p:spTree>
    <p:extLst>
      <p:ext uri="{BB962C8B-B14F-4D97-AF65-F5344CB8AC3E}">
        <p14:creationId xmlns:p14="http://schemas.microsoft.com/office/powerpoint/2010/main" val="5488710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3A1BAC-4AE2-107E-179A-D3BAAA0D024D}"/>
              </a:ext>
            </a:extLst>
          </p:cNvPr>
          <p:cNvPicPr>
            <a:picLocks noChangeAspect="1"/>
          </p:cNvPicPr>
          <p:nvPr/>
        </p:nvPicPr>
        <p:blipFill>
          <a:blip r:embed="rId3"/>
          <a:stretch>
            <a:fillRect/>
          </a:stretch>
        </p:blipFill>
        <p:spPr>
          <a:xfrm>
            <a:off x="685800" y="0"/>
            <a:ext cx="7772400" cy="4444866"/>
          </a:xfrm>
          <a:prstGeom prst="rect">
            <a:avLst/>
          </a:prstGeom>
        </p:spPr>
      </p:pic>
    </p:spTree>
    <p:extLst>
      <p:ext uri="{BB962C8B-B14F-4D97-AF65-F5344CB8AC3E}">
        <p14:creationId xmlns:p14="http://schemas.microsoft.com/office/powerpoint/2010/main" val="31791263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445A35-244B-A7CE-A270-05DC6DFF6BCF}"/>
              </a:ext>
            </a:extLst>
          </p:cNvPr>
          <p:cNvPicPr>
            <a:picLocks noChangeAspect="1"/>
          </p:cNvPicPr>
          <p:nvPr/>
        </p:nvPicPr>
        <p:blipFill>
          <a:blip r:embed="rId3"/>
          <a:stretch>
            <a:fillRect/>
          </a:stretch>
        </p:blipFill>
        <p:spPr>
          <a:xfrm>
            <a:off x="685800" y="34131"/>
            <a:ext cx="7772400" cy="4415765"/>
          </a:xfrm>
          <a:prstGeom prst="rect">
            <a:avLst/>
          </a:prstGeom>
        </p:spPr>
      </p:pic>
    </p:spTree>
    <p:extLst>
      <p:ext uri="{BB962C8B-B14F-4D97-AF65-F5344CB8AC3E}">
        <p14:creationId xmlns:p14="http://schemas.microsoft.com/office/powerpoint/2010/main" val="10113162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5CC7EC-16E5-F9E1-107F-F5CB9C83D7C9}"/>
              </a:ext>
            </a:extLst>
          </p:cNvPr>
          <p:cNvPicPr>
            <a:picLocks noChangeAspect="1"/>
          </p:cNvPicPr>
          <p:nvPr/>
        </p:nvPicPr>
        <p:blipFill>
          <a:blip r:embed="rId3"/>
          <a:stretch>
            <a:fillRect/>
          </a:stretch>
        </p:blipFill>
        <p:spPr>
          <a:xfrm>
            <a:off x="685800" y="0"/>
            <a:ext cx="7772400" cy="4371465"/>
          </a:xfrm>
          <a:prstGeom prst="rect">
            <a:avLst/>
          </a:prstGeom>
        </p:spPr>
      </p:pic>
    </p:spTree>
    <p:extLst>
      <p:ext uri="{BB962C8B-B14F-4D97-AF65-F5344CB8AC3E}">
        <p14:creationId xmlns:p14="http://schemas.microsoft.com/office/powerpoint/2010/main" val="11921840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3D11765-93F6-7934-CE77-D52455D45A1E}"/>
              </a:ext>
            </a:extLst>
          </p:cNvPr>
          <p:cNvPicPr>
            <a:picLocks noChangeAspect="1"/>
          </p:cNvPicPr>
          <p:nvPr/>
        </p:nvPicPr>
        <p:blipFill>
          <a:blip r:embed="rId3"/>
          <a:stretch>
            <a:fillRect/>
          </a:stretch>
        </p:blipFill>
        <p:spPr>
          <a:xfrm>
            <a:off x="685800" y="0"/>
            <a:ext cx="7772400" cy="4362310"/>
          </a:xfrm>
          <a:prstGeom prst="rect">
            <a:avLst/>
          </a:prstGeom>
        </p:spPr>
      </p:pic>
    </p:spTree>
    <p:extLst>
      <p:ext uri="{BB962C8B-B14F-4D97-AF65-F5344CB8AC3E}">
        <p14:creationId xmlns:p14="http://schemas.microsoft.com/office/powerpoint/2010/main" val="319718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8A452F-F938-BC83-AD3D-D3B5D119702F}"/>
              </a:ext>
            </a:extLst>
          </p:cNvPr>
          <p:cNvPicPr>
            <a:picLocks noChangeAspect="1"/>
          </p:cNvPicPr>
          <p:nvPr/>
        </p:nvPicPr>
        <p:blipFill>
          <a:blip r:embed="rId3"/>
          <a:stretch>
            <a:fillRect/>
          </a:stretch>
        </p:blipFill>
        <p:spPr>
          <a:xfrm>
            <a:off x="685800" y="0"/>
            <a:ext cx="7772400" cy="4371465"/>
          </a:xfrm>
          <a:prstGeom prst="rect">
            <a:avLst/>
          </a:prstGeom>
        </p:spPr>
      </p:pic>
    </p:spTree>
    <p:extLst>
      <p:ext uri="{BB962C8B-B14F-4D97-AF65-F5344CB8AC3E}">
        <p14:creationId xmlns:p14="http://schemas.microsoft.com/office/powerpoint/2010/main" val="32464649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B13F9B-A89C-E082-E68C-91F6E3FB6EE7}"/>
              </a:ext>
            </a:extLst>
          </p:cNvPr>
          <p:cNvPicPr>
            <a:picLocks noChangeAspect="1"/>
          </p:cNvPicPr>
          <p:nvPr/>
        </p:nvPicPr>
        <p:blipFill>
          <a:blip r:embed="rId2"/>
          <a:stretch>
            <a:fillRect/>
          </a:stretch>
        </p:blipFill>
        <p:spPr>
          <a:xfrm>
            <a:off x="686362" y="0"/>
            <a:ext cx="7771275" cy="4370832"/>
          </a:xfrm>
          <a:prstGeom prst="rect">
            <a:avLst/>
          </a:prstGeom>
        </p:spPr>
      </p:pic>
    </p:spTree>
    <p:extLst>
      <p:ext uri="{BB962C8B-B14F-4D97-AF65-F5344CB8AC3E}">
        <p14:creationId xmlns:p14="http://schemas.microsoft.com/office/powerpoint/2010/main" val="39331133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142448-6276-5F70-32BD-8B44D5D93181}"/>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E5702F40-C929-7D97-A7AB-A3F4EDB0524F}"/>
              </a:ext>
            </a:extLst>
          </p:cNvPr>
          <p:cNvSpPr txBox="1"/>
          <p:nvPr/>
        </p:nvSpPr>
        <p:spPr>
          <a:xfrm>
            <a:off x="2234046" y="2790097"/>
            <a:ext cx="4613562" cy="830997"/>
          </a:xfrm>
          <a:prstGeom prst="rect">
            <a:avLst/>
          </a:prstGeom>
          <a:noFill/>
        </p:spPr>
        <p:txBody>
          <a:bodyPr wrap="square">
            <a:spAutoFit/>
          </a:bodyPr>
          <a:lstStyle/>
          <a:p>
            <a:r>
              <a:rPr lang="en-US" dirty="0"/>
              <a:t>https://</a:t>
            </a:r>
            <a:r>
              <a:rPr lang="en-US" dirty="0" err="1"/>
              <a:t>ash.confex.com</a:t>
            </a:r>
            <a:r>
              <a:rPr lang="en-US" dirty="0"/>
              <a:t>/ash/2023/</a:t>
            </a:r>
            <a:r>
              <a:rPr lang="en-US" dirty="0" err="1"/>
              <a:t>webprogram</a:t>
            </a:r>
            <a:r>
              <a:rPr lang="en-US" dirty="0"/>
              <a:t>/Paper186863.html</a:t>
            </a:r>
          </a:p>
        </p:txBody>
      </p:sp>
    </p:spTree>
    <p:extLst>
      <p:ext uri="{BB962C8B-B14F-4D97-AF65-F5344CB8AC3E}">
        <p14:creationId xmlns:p14="http://schemas.microsoft.com/office/powerpoint/2010/main" val="38525908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DBA242-B6F8-3D9E-EEF5-8E8AB755CAC4}"/>
              </a:ext>
            </a:extLst>
          </p:cNvPr>
          <p:cNvSpPr>
            <a:spLocks noGrp="1"/>
          </p:cNvSpPr>
          <p:nvPr>
            <p:ph idx="1"/>
          </p:nvPr>
        </p:nvSpPr>
        <p:spPr>
          <a:xfrm>
            <a:off x="685800" y="471571"/>
            <a:ext cx="7772400" cy="3147278"/>
          </a:xfrm>
        </p:spPr>
        <p:txBody>
          <a:bodyPr/>
          <a:lstStyle/>
          <a:p>
            <a:pPr algn="l">
              <a:buFont typeface="+mj-lt"/>
              <a:buAutoNum type="arabicPeriod"/>
            </a:pPr>
            <a:r>
              <a:rPr lang="en-US" sz="900" b="0" i="0" dirty="0">
                <a:solidFill>
                  <a:srgbClr val="404040"/>
                </a:solidFill>
                <a:effectLst/>
                <a:latin typeface="Open Sans" panose="020B0606030504020204" pitchFamily="34" charset="0"/>
              </a:rPr>
              <a:t>COMMANDS: Efficacy and Safety of </a:t>
            </a:r>
            <a:r>
              <a:rPr lang="en-US" sz="900" b="0" i="0" dirty="0" err="1">
                <a:solidFill>
                  <a:srgbClr val="404040"/>
                </a:solidFill>
                <a:effectLst/>
                <a:latin typeface="Open Sans" panose="020B0606030504020204" pitchFamily="34" charset="0"/>
              </a:rPr>
              <a:t>Luspatercept</a:t>
            </a:r>
            <a:r>
              <a:rPr lang="en-US" sz="900" b="0" i="0" dirty="0">
                <a:solidFill>
                  <a:srgbClr val="404040"/>
                </a:solidFill>
                <a:effectLst/>
                <a:latin typeface="Open Sans" panose="020B0606030504020204" pitchFamily="34" charset="0"/>
              </a:rPr>
              <a:t> Versus Epoetin Alfa in ESA-Naive Patients with Transfusion-Dependent (TD) LR-MDS; (</a:t>
            </a:r>
            <a:r>
              <a:rPr lang="en-US" sz="900" b="0" i="0" u="none" strike="noStrike" dirty="0">
                <a:solidFill>
                  <a:srgbClr val="E53845"/>
                </a:solidFill>
                <a:effectLst/>
                <a:latin typeface="Open Sans" panose="020B0606030504020204" pitchFamily="34" charset="0"/>
                <a:hlinkClick r:id="rId2"/>
              </a:rPr>
              <a:t>193</a:t>
            </a:r>
            <a:r>
              <a:rPr lang="en-US" sz="900" b="0" i="0" dirty="0">
                <a:solidFill>
                  <a:srgbClr val="404040"/>
                </a:solidFill>
                <a:effectLst/>
                <a:latin typeface="Open Sans" panose="020B0606030504020204" pitchFamily="34" charset="0"/>
              </a:rPr>
              <a:t>) </a:t>
            </a:r>
            <a:r>
              <a:rPr lang="en-US" sz="900" b="1" i="1" dirty="0">
                <a:solidFill>
                  <a:srgbClr val="404040"/>
                </a:solidFill>
                <a:effectLst/>
                <a:latin typeface="Open Sans" panose="020B0606030504020204" pitchFamily="34" charset="0"/>
              </a:rPr>
              <a:t>Guillermo Garcia-</a:t>
            </a:r>
            <a:r>
              <a:rPr lang="en-US" sz="900" b="1" i="1" dirty="0" err="1">
                <a:solidFill>
                  <a:srgbClr val="404040"/>
                </a:solidFill>
                <a:effectLst/>
                <a:latin typeface="Open Sans" panose="020B0606030504020204" pitchFamily="34" charset="0"/>
              </a:rPr>
              <a:t>Manero</a:t>
            </a:r>
            <a:endParaRPr lang="en-US" sz="900" b="0" i="0" dirty="0">
              <a:solidFill>
                <a:srgbClr val="404040"/>
              </a:solidFill>
              <a:effectLst/>
              <a:latin typeface="Open Sans" panose="020B0606030504020204" pitchFamily="34" charset="0"/>
            </a:endParaRPr>
          </a:p>
          <a:p>
            <a:pPr algn="l">
              <a:buFont typeface="+mj-lt"/>
              <a:buAutoNum type="arabicPeriod"/>
            </a:pPr>
            <a:r>
              <a:rPr lang="en-US" sz="900" b="0" i="0" dirty="0">
                <a:solidFill>
                  <a:srgbClr val="404040"/>
                </a:solidFill>
                <a:effectLst/>
                <a:latin typeface="Open Sans" panose="020B0606030504020204" pitchFamily="34" charset="0"/>
              </a:rPr>
              <a:t>Long-Term Evaluation of </a:t>
            </a:r>
            <a:r>
              <a:rPr lang="en-US" sz="900" b="0" i="0" dirty="0" err="1">
                <a:solidFill>
                  <a:srgbClr val="404040"/>
                </a:solidFill>
                <a:effectLst/>
                <a:latin typeface="Open Sans" panose="020B0606030504020204" pitchFamily="34" charset="0"/>
              </a:rPr>
              <a:t>Luspatercept</a:t>
            </a:r>
            <a:r>
              <a:rPr lang="en-US" sz="900" b="0" i="0" dirty="0">
                <a:solidFill>
                  <a:srgbClr val="404040"/>
                </a:solidFill>
                <a:effectLst/>
                <a:latin typeface="Open Sans" panose="020B0606030504020204" pitchFamily="34" charset="0"/>
              </a:rPr>
              <a:t> in ESA-Intolerant/Refractory Patients (pts) with LR-MDS in the Phase 3 MEDALIST Study; (</a:t>
            </a:r>
            <a:r>
              <a:rPr lang="en-US" sz="900" b="0" i="0" u="none" strike="noStrike" dirty="0">
                <a:solidFill>
                  <a:srgbClr val="E53845"/>
                </a:solidFill>
                <a:effectLst/>
                <a:latin typeface="Open Sans" panose="020B0606030504020204" pitchFamily="34" charset="0"/>
                <a:hlinkClick r:id="rId3"/>
              </a:rPr>
              <a:t>915</a:t>
            </a:r>
            <a:r>
              <a:rPr lang="en-US" sz="900" b="0" i="0" dirty="0">
                <a:solidFill>
                  <a:srgbClr val="404040"/>
                </a:solidFill>
                <a:effectLst/>
                <a:latin typeface="Open Sans" panose="020B0606030504020204" pitchFamily="34" charset="0"/>
              </a:rPr>
              <a:t>) </a:t>
            </a:r>
            <a:r>
              <a:rPr lang="en-US" sz="900" b="1" i="1" dirty="0">
                <a:solidFill>
                  <a:srgbClr val="404040"/>
                </a:solidFill>
                <a:effectLst/>
                <a:latin typeface="Open Sans" panose="020B0606030504020204" pitchFamily="34" charset="0"/>
              </a:rPr>
              <a:t>Valeria Santini</a:t>
            </a:r>
            <a:endParaRPr lang="en-US" sz="900" b="0" i="0" dirty="0">
              <a:solidFill>
                <a:srgbClr val="404040"/>
              </a:solidFill>
              <a:effectLst/>
              <a:latin typeface="Open Sans" panose="020B0606030504020204" pitchFamily="34" charset="0"/>
            </a:endParaRPr>
          </a:p>
          <a:p>
            <a:pPr algn="l">
              <a:buFont typeface="+mj-lt"/>
              <a:buAutoNum type="arabicPeriod"/>
            </a:pPr>
            <a:r>
              <a:rPr lang="en-US" sz="900" b="0" i="0" dirty="0">
                <a:solidFill>
                  <a:srgbClr val="404040"/>
                </a:solidFill>
                <a:effectLst/>
                <a:latin typeface="Open Sans" panose="020B0606030504020204" pitchFamily="34" charset="0"/>
              </a:rPr>
              <a:t>Efficacy and Safety of Roxadustat for Treatment of Anemia in Patients </a:t>
            </a:r>
            <a:r>
              <a:rPr lang="en-US" sz="900" b="0" i="0" dirty="0" err="1">
                <a:solidFill>
                  <a:srgbClr val="404040"/>
                </a:solidFill>
                <a:effectLst/>
                <a:latin typeface="Open Sans" panose="020B0606030504020204" pitchFamily="34" charset="0"/>
              </a:rPr>
              <a:t>withLR</a:t>
            </a:r>
            <a:r>
              <a:rPr lang="en-US" sz="900" b="0" i="0" dirty="0">
                <a:solidFill>
                  <a:srgbClr val="404040"/>
                </a:solidFill>
                <a:effectLst/>
                <a:latin typeface="Open Sans" panose="020B0606030504020204" pitchFamily="34" charset="0"/>
              </a:rPr>
              <a:t>-MDS with Low Red Blood Cell (RBC) Transfusion Burden: Results of Phase III Matterhorn Study; (</a:t>
            </a:r>
            <a:r>
              <a:rPr lang="en-US" sz="900" b="0" i="0" u="none" strike="noStrike" dirty="0">
                <a:solidFill>
                  <a:srgbClr val="E53845"/>
                </a:solidFill>
                <a:effectLst/>
                <a:latin typeface="Open Sans" panose="020B0606030504020204" pitchFamily="34" charset="0"/>
                <a:hlinkClick r:id="rId4"/>
              </a:rPr>
              <a:t>195</a:t>
            </a:r>
            <a:r>
              <a:rPr lang="en-US" sz="900" b="0" i="0" dirty="0">
                <a:solidFill>
                  <a:srgbClr val="404040"/>
                </a:solidFill>
                <a:effectLst/>
                <a:latin typeface="Open Sans" panose="020B0606030504020204" pitchFamily="34" charset="0"/>
              </a:rPr>
              <a:t>) </a:t>
            </a:r>
            <a:r>
              <a:rPr lang="en-US" sz="900" b="1" i="1" dirty="0">
                <a:solidFill>
                  <a:srgbClr val="404040"/>
                </a:solidFill>
                <a:effectLst/>
                <a:latin typeface="Open Sans" panose="020B0606030504020204" pitchFamily="34" charset="0"/>
              </a:rPr>
              <a:t>Moshe </a:t>
            </a:r>
            <a:r>
              <a:rPr lang="en-US" sz="900" b="1" i="1" dirty="0" err="1">
                <a:solidFill>
                  <a:srgbClr val="404040"/>
                </a:solidFill>
                <a:effectLst/>
                <a:latin typeface="Open Sans" panose="020B0606030504020204" pitchFamily="34" charset="0"/>
              </a:rPr>
              <a:t>Mittelman</a:t>
            </a:r>
            <a:endParaRPr lang="en-US" sz="900" b="0" i="0" dirty="0">
              <a:solidFill>
                <a:srgbClr val="404040"/>
              </a:solidFill>
              <a:effectLst/>
              <a:latin typeface="Open Sans" panose="020B0606030504020204" pitchFamily="34" charset="0"/>
            </a:endParaRPr>
          </a:p>
          <a:p>
            <a:pPr algn="l">
              <a:buFont typeface="+mj-lt"/>
              <a:buAutoNum type="arabicPeriod"/>
            </a:pPr>
            <a:r>
              <a:rPr lang="en-US" sz="900" b="0" i="0" dirty="0">
                <a:solidFill>
                  <a:srgbClr val="404040"/>
                </a:solidFill>
                <a:effectLst/>
                <a:latin typeface="Open Sans" panose="020B0606030504020204" pitchFamily="34" charset="0"/>
              </a:rPr>
              <a:t>Durable Clinical Benefit with Ker-050 Treatment: Findings from an ongoing Phase2 study in participants with LR-MDS; (</a:t>
            </a:r>
            <a:r>
              <a:rPr lang="en-US" sz="900" b="0" i="0" u="none" strike="noStrike" dirty="0">
                <a:solidFill>
                  <a:srgbClr val="E53845"/>
                </a:solidFill>
                <a:effectLst/>
                <a:latin typeface="Open Sans" panose="020B0606030504020204" pitchFamily="34" charset="0"/>
                <a:hlinkClick r:id="rId5"/>
              </a:rPr>
              <a:t>196</a:t>
            </a:r>
            <a:r>
              <a:rPr lang="en-US" sz="900" b="0" i="0" dirty="0">
                <a:solidFill>
                  <a:srgbClr val="404040"/>
                </a:solidFill>
                <a:effectLst/>
                <a:latin typeface="Open Sans" panose="020B0606030504020204" pitchFamily="34" charset="0"/>
              </a:rPr>
              <a:t>) </a:t>
            </a:r>
            <a:r>
              <a:rPr lang="en-US" sz="900" b="1" i="1" dirty="0">
                <a:solidFill>
                  <a:srgbClr val="404040"/>
                </a:solidFill>
                <a:effectLst/>
                <a:latin typeface="Open Sans" panose="020B0606030504020204" pitchFamily="34" charset="0"/>
              </a:rPr>
              <a:t>María </a:t>
            </a:r>
            <a:r>
              <a:rPr lang="en-US" sz="900" b="1" i="1" dirty="0" err="1">
                <a:solidFill>
                  <a:srgbClr val="404040"/>
                </a:solidFill>
                <a:effectLst/>
                <a:latin typeface="Open Sans" panose="020B0606030504020204" pitchFamily="34" charset="0"/>
              </a:rPr>
              <a:t>Díez-Campelo</a:t>
            </a:r>
            <a:endParaRPr lang="en-US" sz="900" b="1" i="1" dirty="0">
              <a:solidFill>
                <a:srgbClr val="404040"/>
              </a:solidFill>
              <a:effectLst/>
              <a:latin typeface="Open Sans" panose="020B0606030504020204" pitchFamily="34" charset="0"/>
            </a:endParaRPr>
          </a:p>
          <a:p>
            <a:pPr algn="l">
              <a:buFont typeface="+mj-lt"/>
              <a:buAutoNum type="arabicPeriod" startAt="5"/>
            </a:pPr>
            <a:r>
              <a:rPr lang="en-US" sz="800" b="0" i="0" dirty="0">
                <a:solidFill>
                  <a:srgbClr val="404040"/>
                </a:solidFill>
                <a:effectLst/>
                <a:latin typeface="Open Sans" panose="020B0606030504020204" pitchFamily="34" charset="0"/>
              </a:rPr>
              <a:t>Efficacy of </a:t>
            </a:r>
            <a:r>
              <a:rPr lang="en-US" sz="800" b="0" i="0" dirty="0" err="1">
                <a:solidFill>
                  <a:srgbClr val="404040"/>
                </a:solidFill>
                <a:effectLst/>
                <a:latin typeface="Open Sans" panose="020B0606030504020204" pitchFamily="34" charset="0"/>
              </a:rPr>
              <a:t>Imetelstat</a:t>
            </a:r>
            <a:r>
              <a:rPr lang="en-US" sz="800" b="0" i="0" dirty="0">
                <a:solidFill>
                  <a:srgbClr val="404040"/>
                </a:solidFill>
                <a:effectLst/>
                <a:latin typeface="Open Sans" panose="020B0606030504020204" pitchFamily="34" charset="0"/>
              </a:rPr>
              <a:t> in Achieving RBC Transfusion Independence Across Different Risk Subgroups in Patients with LR-MDS R/R to ESAs in </a:t>
            </a:r>
            <a:r>
              <a:rPr lang="en-US" sz="800" b="0" i="0" dirty="0" err="1">
                <a:solidFill>
                  <a:srgbClr val="404040"/>
                </a:solidFill>
                <a:effectLst/>
                <a:latin typeface="Open Sans" panose="020B0606030504020204" pitchFamily="34" charset="0"/>
              </a:rPr>
              <a:t>IMerge</a:t>
            </a:r>
            <a:r>
              <a:rPr lang="en-US" sz="800" b="0" i="0" dirty="0">
                <a:solidFill>
                  <a:srgbClr val="404040"/>
                </a:solidFill>
                <a:effectLst/>
                <a:latin typeface="Open Sans" panose="020B0606030504020204" pitchFamily="34" charset="0"/>
              </a:rPr>
              <a:t> Phase 3 Study; (</a:t>
            </a:r>
            <a:r>
              <a:rPr lang="en-US" sz="800" b="0" i="0" u="none" strike="noStrike" dirty="0">
                <a:solidFill>
                  <a:srgbClr val="E53845"/>
                </a:solidFill>
                <a:effectLst/>
                <a:latin typeface="Open Sans" panose="020B0606030504020204" pitchFamily="34" charset="0"/>
                <a:hlinkClick r:id="rId6"/>
              </a:rPr>
              <a:t>194</a:t>
            </a:r>
            <a:r>
              <a:rPr lang="en-US" sz="800" b="0" i="0" dirty="0">
                <a:solidFill>
                  <a:srgbClr val="404040"/>
                </a:solidFill>
                <a:effectLst/>
                <a:latin typeface="Open Sans" panose="020B0606030504020204" pitchFamily="34" charset="0"/>
              </a:rPr>
              <a:t>) </a:t>
            </a:r>
            <a:r>
              <a:rPr lang="en-US" sz="800" b="1" i="1" dirty="0">
                <a:solidFill>
                  <a:srgbClr val="404040"/>
                </a:solidFill>
                <a:effectLst/>
                <a:latin typeface="Open Sans" panose="020B0606030504020204" pitchFamily="34" charset="0"/>
              </a:rPr>
              <a:t>Uwe </a:t>
            </a:r>
            <a:r>
              <a:rPr lang="en-US" sz="800" b="1" i="1" dirty="0" err="1">
                <a:solidFill>
                  <a:srgbClr val="404040"/>
                </a:solidFill>
                <a:effectLst/>
                <a:latin typeface="Open Sans" panose="020B0606030504020204" pitchFamily="34" charset="0"/>
              </a:rPr>
              <a:t>Platzbecker</a:t>
            </a:r>
            <a:endParaRPr lang="en-US" sz="800" b="0" i="0" dirty="0">
              <a:solidFill>
                <a:srgbClr val="404040"/>
              </a:solidFill>
              <a:effectLst/>
              <a:latin typeface="Open Sans" panose="020B0606030504020204" pitchFamily="34" charset="0"/>
            </a:endParaRPr>
          </a:p>
          <a:p>
            <a:pPr algn="l">
              <a:buFont typeface="+mj-lt"/>
              <a:buAutoNum type="arabicPeriod" startAt="5"/>
            </a:pPr>
            <a:r>
              <a:rPr lang="en-US" sz="800" b="0" i="0" dirty="0" err="1">
                <a:solidFill>
                  <a:srgbClr val="404040"/>
                </a:solidFill>
                <a:effectLst/>
                <a:latin typeface="Open Sans" panose="020B0606030504020204" pitchFamily="34" charset="0"/>
              </a:rPr>
              <a:t>Olutasidenib</a:t>
            </a:r>
            <a:r>
              <a:rPr lang="en-US" sz="800" b="0" i="0" dirty="0">
                <a:solidFill>
                  <a:srgbClr val="404040"/>
                </a:solidFill>
                <a:effectLst/>
                <a:latin typeface="Open Sans" panose="020B0606030504020204" pitchFamily="34" charset="0"/>
              </a:rPr>
              <a:t> Alone or in Combination with Azacitidine Induces Durable Complete Remissions in Patients with </a:t>
            </a:r>
            <a:r>
              <a:rPr lang="en-US" sz="800" b="0" i="1" dirty="0">
                <a:solidFill>
                  <a:srgbClr val="404040"/>
                </a:solidFill>
                <a:effectLst/>
                <a:latin typeface="Open Sans" panose="020B0606030504020204" pitchFamily="34" charset="0"/>
              </a:rPr>
              <a:t>mIDH1</a:t>
            </a:r>
            <a:r>
              <a:rPr lang="en-US" sz="800" b="0" i="0" dirty="0">
                <a:solidFill>
                  <a:srgbClr val="404040"/>
                </a:solidFill>
                <a:effectLst/>
                <a:latin typeface="Open Sans" panose="020B0606030504020204" pitchFamily="34" charset="0"/>
              </a:rPr>
              <a:t>MDS; (</a:t>
            </a:r>
            <a:r>
              <a:rPr lang="en-US" sz="800" b="0" i="0" u="none" strike="noStrike" dirty="0">
                <a:solidFill>
                  <a:srgbClr val="E53845"/>
                </a:solidFill>
                <a:effectLst/>
                <a:latin typeface="Open Sans" panose="020B0606030504020204" pitchFamily="34" charset="0"/>
                <a:hlinkClick r:id="rId7"/>
              </a:rPr>
              <a:t>1872</a:t>
            </a:r>
            <a:r>
              <a:rPr lang="en-US" sz="800" b="0" i="0" dirty="0">
                <a:solidFill>
                  <a:srgbClr val="404040"/>
                </a:solidFill>
                <a:effectLst/>
                <a:latin typeface="Open Sans" panose="020B0606030504020204" pitchFamily="34" charset="0"/>
              </a:rPr>
              <a:t>) </a:t>
            </a:r>
            <a:r>
              <a:rPr lang="en-US" sz="800" b="1" i="1" dirty="0" err="1">
                <a:solidFill>
                  <a:srgbClr val="404040"/>
                </a:solidFill>
                <a:effectLst/>
                <a:latin typeface="Open Sans" panose="020B0606030504020204" pitchFamily="34" charset="0"/>
              </a:rPr>
              <a:t>Jorges</a:t>
            </a:r>
            <a:r>
              <a:rPr lang="en-US" sz="800" b="1" i="1" dirty="0">
                <a:solidFill>
                  <a:srgbClr val="404040"/>
                </a:solidFill>
                <a:effectLst/>
                <a:latin typeface="Open Sans" panose="020B0606030504020204" pitchFamily="34" charset="0"/>
              </a:rPr>
              <a:t> Cortes</a:t>
            </a:r>
            <a:endParaRPr lang="en-US" sz="800" b="0" i="0" dirty="0">
              <a:solidFill>
                <a:srgbClr val="404040"/>
              </a:solidFill>
              <a:effectLst/>
              <a:latin typeface="Open Sans" panose="020B0606030504020204" pitchFamily="34" charset="0"/>
            </a:endParaRPr>
          </a:p>
          <a:p>
            <a:pPr algn="l">
              <a:buFont typeface="+mj-lt"/>
              <a:buAutoNum type="arabicPeriod" startAt="5"/>
            </a:pPr>
            <a:r>
              <a:rPr lang="en-US" sz="800" b="0" i="0" dirty="0">
                <a:solidFill>
                  <a:srgbClr val="404040"/>
                </a:solidFill>
                <a:effectLst/>
                <a:latin typeface="Open Sans" panose="020B0606030504020204" pitchFamily="34" charset="0"/>
              </a:rPr>
              <a:t>Molecular MRD Clearance Is Associated with Improved Clinical Outcomes in Patients with HR-MDS: An Exploratory Analysis of Stimulus-MDS1 in Patients Receiving </a:t>
            </a:r>
            <a:r>
              <a:rPr lang="en-US" sz="800" b="0" i="0" dirty="0" err="1">
                <a:solidFill>
                  <a:srgbClr val="404040"/>
                </a:solidFill>
                <a:effectLst/>
                <a:latin typeface="Open Sans" panose="020B0606030504020204" pitchFamily="34" charset="0"/>
              </a:rPr>
              <a:t>Sabatolimab</a:t>
            </a:r>
            <a:r>
              <a:rPr lang="en-US" sz="800" b="0" i="0" dirty="0">
                <a:solidFill>
                  <a:srgbClr val="404040"/>
                </a:solidFill>
                <a:effectLst/>
                <a:latin typeface="Open Sans" panose="020B0606030504020204" pitchFamily="34" charset="0"/>
              </a:rPr>
              <a:t> or Placebo + HMA; (</a:t>
            </a:r>
            <a:r>
              <a:rPr lang="en-US" sz="800" b="0" i="0" u="none" strike="noStrike" dirty="0">
                <a:solidFill>
                  <a:srgbClr val="E53845"/>
                </a:solidFill>
                <a:effectLst/>
                <a:latin typeface="Open Sans" panose="020B0606030504020204" pitchFamily="34" charset="0"/>
                <a:hlinkClick r:id="rId8"/>
              </a:rPr>
              <a:t>3236</a:t>
            </a:r>
            <a:r>
              <a:rPr lang="en-US" sz="800" b="0" i="0" dirty="0">
                <a:solidFill>
                  <a:srgbClr val="404040"/>
                </a:solidFill>
                <a:effectLst/>
                <a:latin typeface="Open Sans" panose="020B0606030504020204" pitchFamily="34" charset="0"/>
              </a:rPr>
              <a:t>) </a:t>
            </a:r>
            <a:r>
              <a:rPr lang="en-US" sz="800" b="1" i="1" dirty="0">
                <a:solidFill>
                  <a:srgbClr val="404040"/>
                </a:solidFill>
                <a:effectLst/>
                <a:latin typeface="Open Sans" panose="020B0606030504020204" pitchFamily="34" charset="0"/>
              </a:rPr>
              <a:t>Amer Zeidan</a:t>
            </a:r>
            <a:endParaRPr lang="en-US" sz="800" b="0" i="0" dirty="0">
              <a:solidFill>
                <a:srgbClr val="404040"/>
              </a:solidFill>
              <a:effectLst/>
              <a:latin typeface="Open Sans" panose="020B0606030504020204" pitchFamily="34" charset="0"/>
            </a:endParaRPr>
          </a:p>
          <a:p>
            <a:pPr algn="l">
              <a:buFont typeface="+mj-lt"/>
              <a:buAutoNum type="arabicPeriod" startAt="5"/>
            </a:pPr>
            <a:r>
              <a:rPr lang="en-US" sz="800" b="0" i="0" dirty="0">
                <a:solidFill>
                  <a:srgbClr val="404040"/>
                </a:solidFill>
                <a:effectLst/>
                <a:latin typeface="Open Sans" panose="020B0606030504020204" pitchFamily="34" charset="0"/>
              </a:rPr>
              <a:t>Update of a Phase II Trial of </a:t>
            </a:r>
            <a:r>
              <a:rPr lang="en-US" sz="800" b="0" i="0" dirty="0" err="1">
                <a:solidFill>
                  <a:srgbClr val="404040"/>
                </a:solidFill>
                <a:effectLst/>
                <a:latin typeface="Open Sans" panose="020B0606030504020204" pitchFamily="34" charset="0"/>
              </a:rPr>
              <a:t>Guadecitabine</a:t>
            </a:r>
            <a:r>
              <a:rPr lang="en-US" sz="800" b="0" i="0" dirty="0">
                <a:solidFill>
                  <a:srgbClr val="404040"/>
                </a:solidFill>
                <a:effectLst/>
                <a:latin typeface="Open Sans" panose="020B0606030504020204" pitchFamily="34" charset="0"/>
              </a:rPr>
              <a:t> in HR-MDS and CMML Under the IWG 2023 Criteria; (</a:t>
            </a:r>
            <a:r>
              <a:rPr lang="en-US" sz="800" b="0" i="0" u="none" strike="noStrike" dirty="0">
                <a:solidFill>
                  <a:srgbClr val="E53845"/>
                </a:solidFill>
                <a:effectLst/>
                <a:latin typeface="Open Sans" panose="020B0606030504020204" pitchFamily="34" charset="0"/>
                <a:hlinkClick r:id="rId9"/>
              </a:rPr>
              <a:t>1877</a:t>
            </a:r>
            <a:r>
              <a:rPr lang="en-US" sz="800" b="0" i="0" dirty="0">
                <a:solidFill>
                  <a:srgbClr val="404040"/>
                </a:solidFill>
                <a:effectLst/>
                <a:latin typeface="Open Sans" panose="020B0606030504020204" pitchFamily="34" charset="0"/>
              </a:rPr>
              <a:t>) </a:t>
            </a:r>
            <a:r>
              <a:rPr lang="en-US" sz="800" b="1" i="1" dirty="0">
                <a:solidFill>
                  <a:srgbClr val="404040"/>
                </a:solidFill>
                <a:effectLst/>
                <a:latin typeface="Open Sans" panose="020B0606030504020204" pitchFamily="34" charset="0"/>
              </a:rPr>
              <a:t>Samuel Urrutia</a:t>
            </a:r>
          </a:p>
          <a:p>
            <a:pPr algn="l">
              <a:buFont typeface="+mj-lt"/>
              <a:buAutoNum type="arabicPeriod" startAt="9"/>
            </a:pPr>
            <a:r>
              <a:rPr lang="en-US" sz="800" b="0" i="0" dirty="0">
                <a:solidFill>
                  <a:srgbClr val="404040"/>
                </a:solidFill>
                <a:effectLst/>
                <a:latin typeface="Open Sans" panose="020B0606030504020204" pitchFamily="34" charset="0"/>
              </a:rPr>
              <a:t>Efficacy and Safety of </a:t>
            </a:r>
            <a:r>
              <a:rPr lang="en-US" sz="800" b="0" i="0" dirty="0" err="1">
                <a:solidFill>
                  <a:srgbClr val="404040"/>
                </a:solidFill>
                <a:effectLst/>
                <a:latin typeface="Open Sans" panose="020B0606030504020204" pitchFamily="34" charset="0"/>
              </a:rPr>
              <a:t>Venetoclax</a:t>
            </a:r>
            <a:r>
              <a:rPr lang="en-US" sz="800" b="0" i="0" dirty="0">
                <a:solidFill>
                  <a:srgbClr val="404040"/>
                </a:solidFill>
                <a:effectLst/>
                <a:latin typeface="Open Sans" panose="020B0606030504020204" pitchFamily="34" charset="0"/>
              </a:rPr>
              <a:t> in Combination with Azacitidine for the Treatment of Patients with Treatment-Naive, HR-MDS; (</a:t>
            </a:r>
            <a:r>
              <a:rPr lang="en-US" sz="800" b="0" i="0" u="none" strike="noStrike" dirty="0">
                <a:solidFill>
                  <a:srgbClr val="E53845"/>
                </a:solidFill>
                <a:effectLst/>
                <a:latin typeface="Open Sans" panose="020B0606030504020204" pitchFamily="34" charset="0"/>
                <a:hlinkClick r:id="rId10"/>
              </a:rPr>
              <a:t>319</a:t>
            </a:r>
            <a:r>
              <a:rPr lang="en-US" sz="800" b="0" i="0" dirty="0">
                <a:solidFill>
                  <a:srgbClr val="404040"/>
                </a:solidFill>
                <a:effectLst/>
                <a:latin typeface="Open Sans" panose="020B0606030504020204" pitchFamily="34" charset="0"/>
              </a:rPr>
              <a:t>) </a:t>
            </a:r>
            <a:r>
              <a:rPr lang="en-US" sz="800" b="1" i="1" dirty="0">
                <a:solidFill>
                  <a:srgbClr val="404040"/>
                </a:solidFill>
                <a:effectLst/>
                <a:latin typeface="Open Sans" panose="020B0606030504020204" pitchFamily="34" charset="0"/>
              </a:rPr>
              <a:t>Jacqueline Garcia</a:t>
            </a:r>
            <a:endParaRPr lang="en-US" sz="800" b="0" i="0" dirty="0">
              <a:solidFill>
                <a:srgbClr val="404040"/>
              </a:solidFill>
              <a:effectLst/>
              <a:latin typeface="Open Sans" panose="020B0606030504020204" pitchFamily="34" charset="0"/>
            </a:endParaRPr>
          </a:p>
          <a:p>
            <a:pPr algn="l">
              <a:buFont typeface="+mj-lt"/>
              <a:buAutoNum type="arabicPeriod" startAt="9"/>
            </a:pPr>
            <a:r>
              <a:rPr lang="en-US" sz="800" b="0" i="0" dirty="0" err="1">
                <a:solidFill>
                  <a:srgbClr val="404040"/>
                </a:solidFill>
                <a:effectLst/>
                <a:latin typeface="Open Sans" panose="020B0606030504020204" pitchFamily="34" charset="0"/>
              </a:rPr>
              <a:t>Venetoclax</a:t>
            </a:r>
            <a:r>
              <a:rPr lang="en-US" sz="800" b="0" i="0" dirty="0">
                <a:solidFill>
                  <a:srgbClr val="404040"/>
                </a:solidFill>
                <a:effectLst/>
                <a:latin typeface="Open Sans" panose="020B0606030504020204" pitchFamily="34" charset="0"/>
              </a:rPr>
              <a:t> (VEN) Improves Response Rates but Not Survival in Patients with CMML Treated with HMA: A Multicenter, Propensity Score Analysis; (</a:t>
            </a:r>
            <a:r>
              <a:rPr lang="en-US" sz="800" b="0" i="0" u="none" strike="noStrike" dirty="0">
                <a:solidFill>
                  <a:srgbClr val="E53845"/>
                </a:solidFill>
                <a:effectLst/>
                <a:latin typeface="Open Sans" panose="020B0606030504020204" pitchFamily="34" charset="0"/>
                <a:hlinkClick r:id="rId11"/>
              </a:rPr>
              <a:t>321</a:t>
            </a:r>
            <a:r>
              <a:rPr lang="en-US" sz="800" b="0" i="0" dirty="0">
                <a:solidFill>
                  <a:srgbClr val="404040"/>
                </a:solidFill>
                <a:effectLst/>
                <a:latin typeface="Open Sans" panose="020B0606030504020204" pitchFamily="34" charset="0"/>
              </a:rPr>
              <a:t>) </a:t>
            </a:r>
            <a:r>
              <a:rPr lang="en-US" sz="800" b="1" i="1" dirty="0">
                <a:solidFill>
                  <a:srgbClr val="404040"/>
                </a:solidFill>
                <a:effectLst/>
                <a:latin typeface="Open Sans" panose="020B0606030504020204" pitchFamily="34" charset="0"/>
              </a:rPr>
              <a:t>Douglas Tremblay</a:t>
            </a:r>
            <a:endParaRPr lang="en-US" sz="800" b="0" i="0" dirty="0">
              <a:solidFill>
                <a:srgbClr val="404040"/>
              </a:solidFill>
              <a:effectLst/>
              <a:latin typeface="Open Sans" panose="020B0606030504020204" pitchFamily="34" charset="0"/>
            </a:endParaRPr>
          </a:p>
          <a:p>
            <a:pPr algn="l">
              <a:buFont typeface="+mj-lt"/>
              <a:buAutoNum type="arabicPeriod" startAt="9"/>
            </a:pPr>
            <a:r>
              <a:rPr lang="en-US" sz="800" b="0" i="0" dirty="0">
                <a:solidFill>
                  <a:srgbClr val="404040"/>
                </a:solidFill>
                <a:effectLst/>
                <a:latin typeface="Open Sans" panose="020B0606030504020204" pitchFamily="34" charset="0"/>
              </a:rPr>
              <a:t>Oral Decitabine/</a:t>
            </a:r>
            <a:r>
              <a:rPr lang="en-US" sz="800" b="0" i="0" dirty="0" err="1">
                <a:solidFill>
                  <a:srgbClr val="404040"/>
                </a:solidFill>
                <a:effectLst/>
                <a:latin typeface="Open Sans" panose="020B0606030504020204" pitchFamily="34" charset="0"/>
              </a:rPr>
              <a:t>Cedazuridine</a:t>
            </a:r>
            <a:r>
              <a:rPr lang="en-US" sz="800" b="0" i="0" dirty="0">
                <a:solidFill>
                  <a:srgbClr val="404040"/>
                </a:solidFill>
                <a:effectLst/>
                <a:latin typeface="Open Sans" panose="020B0606030504020204" pitchFamily="34" charset="0"/>
              </a:rPr>
              <a:t> with </a:t>
            </a:r>
            <a:r>
              <a:rPr lang="en-US" sz="800" b="0" i="0" dirty="0" err="1">
                <a:solidFill>
                  <a:srgbClr val="404040"/>
                </a:solidFill>
                <a:effectLst/>
                <a:latin typeface="Open Sans" panose="020B0606030504020204" pitchFamily="34" charset="0"/>
              </a:rPr>
              <a:t>Venetoclax</a:t>
            </a:r>
            <a:r>
              <a:rPr lang="en-US" sz="800" b="0" i="0" dirty="0">
                <a:solidFill>
                  <a:srgbClr val="404040"/>
                </a:solidFill>
                <a:effectLst/>
                <a:latin typeface="Open Sans" panose="020B0606030504020204" pitchFamily="34" charset="0"/>
              </a:rPr>
              <a:t> in HR-MDS or CMML: Analysis by Different Response Criteria; (</a:t>
            </a:r>
            <a:r>
              <a:rPr lang="en-US" sz="800" b="0" i="0" u="none" strike="noStrike" dirty="0">
                <a:solidFill>
                  <a:srgbClr val="E53845"/>
                </a:solidFill>
                <a:effectLst/>
                <a:latin typeface="Open Sans" panose="020B0606030504020204" pitchFamily="34" charset="0"/>
                <a:hlinkClick r:id="rId12"/>
              </a:rPr>
              <a:t>3228</a:t>
            </a:r>
            <a:r>
              <a:rPr lang="en-US" sz="800" b="0" i="0" dirty="0">
                <a:solidFill>
                  <a:srgbClr val="404040"/>
                </a:solidFill>
                <a:effectLst/>
                <a:latin typeface="Open Sans" panose="020B0606030504020204" pitchFamily="34" charset="0"/>
              </a:rPr>
              <a:t>) </a:t>
            </a:r>
            <a:r>
              <a:rPr lang="en-US" sz="800" b="1" i="1" dirty="0">
                <a:solidFill>
                  <a:srgbClr val="404040"/>
                </a:solidFill>
                <a:effectLst/>
                <a:latin typeface="Open Sans" panose="020B0606030504020204" pitchFamily="34" charset="0"/>
              </a:rPr>
              <a:t>Alex Bataller</a:t>
            </a:r>
            <a:endParaRPr lang="en-US" sz="800" b="0" i="0" dirty="0">
              <a:solidFill>
                <a:srgbClr val="404040"/>
              </a:solidFill>
              <a:effectLst/>
              <a:latin typeface="Open Sans" panose="020B0606030504020204" pitchFamily="34" charset="0"/>
            </a:endParaRPr>
          </a:p>
          <a:p>
            <a:pPr algn="l">
              <a:buFont typeface="+mj-lt"/>
              <a:buAutoNum type="arabicPeriod" startAt="12"/>
            </a:pPr>
            <a:r>
              <a:rPr lang="en-US" sz="800" b="0" i="0" dirty="0">
                <a:solidFill>
                  <a:srgbClr val="404040"/>
                </a:solidFill>
                <a:effectLst/>
                <a:latin typeface="Open Sans" panose="020B0606030504020204" pitchFamily="34" charset="0"/>
              </a:rPr>
              <a:t>Molecular Taxonomy of MDS and Its Clinical Implications; (</a:t>
            </a:r>
            <a:r>
              <a:rPr lang="en-US" sz="800" b="0" i="0" u="none" strike="noStrike" dirty="0">
                <a:solidFill>
                  <a:srgbClr val="E53845"/>
                </a:solidFill>
                <a:effectLst/>
                <a:latin typeface="Open Sans" panose="020B0606030504020204" pitchFamily="34" charset="0"/>
                <a:hlinkClick r:id="rId13"/>
              </a:rPr>
              <a:t>997</a:t>
            </a:r>
            <a:r>
              <a:rPr lang="en-US" sz="800" b="0" i="0" dirty="0">
                <a:solidFill>
                  <a:srgbClr val="404040"/>
                </a:solidFill>
                <a:effectLst/>
                <a:latin typeface="Open Sans" panose="020B0606030504020204" pitchFamily="34" charset="0"/>
              </a:rPr>
              <a:t>) </a:t>
            </a:r>
            <a:r>
              <a:rPr lang="en-US" sz="800" b="1" i="1" dirty="0">
                <a:solidFill>
                  <a:srgbClr val="404040"/>
                </a:solidFill>
                <a:effectLst/>
                <a:latin typeface="Open Sans" panose="020B0606030504020204" pitchFamily="34" charset="0"/>
              </a:rPr>
              <a:t>Elsa Bernard</a:t>
            </a:r>
            <a:endParaRPr lang="en-US" sz="800" b="0" i="0" dirty="0">
              <a:solidFill>
                <a:srgbClr val="404040"/>
              </a:solidFill>
              <a:effectLst/>
              <a:latin typeface="Open Sans" panose="020B0606030504020204" pitchFamily="34" charset="0"/>
            </a:endParaRPr>
          </a:p>
          <a:p>
            <a:pPr algn="l">
              <a:buFont typeface="+mj-lt"/>
              <a:buAutoNum type="arabicPeriod" startAt="12"/>
            </a:pPr>
            <a:r>
              <a:rPr lang="en-US" sz="800" b="0" i="0" dirty="0">
                <a:solidFill>
                  <a:srgbClr val="404040"/>
                </a:solidFill>
                <a:effectLst/>
                <a:latin typeface="Open Sans" panose="020B0606030504020204" pitchFamily="34" charset="0"/>
              </a:rPr>
              <a:t>Data-Driven Harmonization of 2022 Who and ICC Classifications of MDS: A Study By the International Consortium for MDS (</a:t>
            </a:r>
            <a:r>
              <a:rPr lang="en-US" sz="800" b="0" i="0" dirty="0" err="1">
                <a:solidFill>
                  <a:srgbClr val="404040"/>
                </a:solidFill>
                <a:effectLst/>
                <a:latin typeface="Open Sans" panose="020B0606030504020204" pitchFamily="34" charset="0"/>
              </a:rPr>
              <a:t>icMDS</a:t>
            </a:r>
            <a:r>
              <a:rPr lang="en-US" sz="800" b="0" i="0" dirty="0">
                <a:solidFill>
                  <a:srgbClr val="404040"/>
                </a:solidFill>
                <a:effectLst/>
                <a:latin typeface="Open Sans" panose="020B0606030504020204" pitchFamily="34" charset="0"/>
              </a:rPr>
              <a:t>); (</a:t>
            </a:r>
            <a:r>
              <a:rPr lang="en-US" sz="800" b="0" i="0" u="none" strike="noStrike" dirty="0">
                <a:solidFill>
                  <a:srgbClr val="E53845"/>
                </a:solidFill>
                <a:effectLst/>
                <a:latin typeface="Open Sans" panose="020B0606030504020204" pitchFamily="34" charset="0"/>
                <a:hlinkClick r:id="rId14"/>
              </a:rPr>
              <a:t>998</a:t>
            </a:r>
            <a:r>
              <a:rPr lang="en-US" sz="800" b="0" i="0" dirty="0">
                <a:solidFill>
                  <a:srgbClr val="404040"/>
                </a:solidFill>
                <a:effectLst/>
                <a:latin typeface="Open Sans" panose="020B0606030504020204" pitchFamily="34" charset="0"/>
              </a:rPr>
              <a:t>) </a:t>
            </a:r>
            <a:r>
              <a:rPr lang="en-US" sz="800" b="1" i="1" dirty="0">
                <a:solidFill>
                  <a:srgbClr val="404040"/>
                </a:solidFill>
                <a:effectLst/>
                <a:latin typeface="Open Sans" panose="020B0606030504020204" pitchFamily="34" charset="0"/>
              </a:rPr>
              <a:t>Matteo Della Porta</a:t>
            </a:r>
            <a:endParaRPr lang="en-US" sz="800" b="0" i="0" dirty="0">
              <a:solidFill>
                <a:srgbClr val="404040"/>
              </a:solidFill>
              <a:effectLst/>
              <a:latin typeface="Open Sans" panose="020B0606030504020204" pitchFamily="34" charset="0"/>
            </a:endParaRPr>
          </a:p>
          <a:p>
            <a:pPr algn="l">
              <a:buFont typeface="+mj-lt"/>
              <a:buAutoNum type="arabicPeriod" startAt="12"/>
            </a:pPr>
            <a:r>
              <a:rPr lang="en-US" sz="800" b="0" i="0" dirty="0">
                <a:solidFill>
                  <a:srgbClr val="404040"/>
                </a:solidFill>
                <a:effectLst/>
                <a:latin typeface="Open Sans" panose="020B0606030504020204" pitchFamily="34" charset="0"/>
              </a:rPr>
              <a:t>Reclassification of Ascertain (ASTX727-02) MDS Patients: Outcomes Including Clinical Response, Overall Survival (OS), and Leukemia Free Survival (LFS) Based on IPSS-R and IPSS-M Scoring Systems; (</a:t>
            </a:r>
            <a:r>
              <a:rPr lang="en-US" sz="800" b="0" i="0" u="none" strike="noStrike" dirty="0">
                <a:solidFill>
                  <a:srgbClr val="E53845"/>
                </a:solidFill>
                <a:effectLst/>
                <a:latin typeface="Open Sans" panose="020B0606030504020204" pitchFamily="34" charset="0"/>
                <a:hlinkClick r:id="rId15"/>
              </a:rPr>
              <a:t>4619</a:t>
            </a:r>
            <a:r>
              <a:rPr lang="en-US" sz="800" b="0" i="0" dirty="0">
                <a:solidFill>
                  <a:srgbClr val="404040"/>
                </a:solidFill>
                <a:effectLst/>
                <a:latin typeface="Open Sans" panose="020B0606030504020204" pitchFamily="34" charset="0"/>
              </a:rPr>
              <a:t>) </a:t>
            </a:r>
            <a:r>
              <a:rPr lang="en-US" sz="800" b="1" i="1" dirty="0">
                <a:solidFill>
                  <a:srgbClr val="404040"/>
                </a:solidFill>
                <a:effectLst/>
                <a:latin typeface="Open Sans" panose="020B0606030504020204" pitchFamily="34" charset="0"/>
              </a:rPr>
              <a:t>Guillermo Garcia-</a:t>
            </a:r>
            <a:r>
              <a:rPr lang="en-US" sz="800" b="1" i="1" dirty="0" err="1">
                <a:solidFill>
                  <a:srgbClr val="404040"/>
                </a:solidFill>
                <a:effectLst/>
                <a:latin typeface="Open Sans" panose="020B0606030504020204" pitchFamily="34" charset="0"/>
              </a:rPr>
              <a:t>Manero</a:t>
            </a:r>
            <a:endParaRPr lang="en-US" sz="800" b="0" i="0" dirty="0">
              <a:solidFill>
                <a:srgbClr val="404040"/>
              </a:solidFill>
              <a:effectLst/>
              <a:latin typeface="Open Sans" panose="020B0606030504020204" pitchFamily="34" charset="0"/>
            </a:endParaRPr>
          </a:p>
          <a:p>
            <a:pPr algn="l">
              <a:buFont typeface="+mj-lt"/>
              <a:buAutoNum type="arabicPeriod" startAt="12"/>
            </a:pPr>
            <a:r>
              <a:rPr lang="en-US" sz="800" b="0" i="0" dirty="0">
                <a:solidFill>
                  <a:srgbClr val="404040"/>
                </a:solidFill>
                <a:effectLst/>
                <a:latin typeface="Open Sans" panose="020B0606030504020204" pitchFamily="34" charset="0"/>
              </a:rPr>
              <a:t>Validation of the Composite Complete Response (</a:t>
            </a:r>
            <a:r>
              <a:rPr lang="en-US" sz="800" b="0" i="0" dirty="0" err="1">
                <a:solidFill>
                  <a:srgbClr val="404040"/>
                </a:solidFill>
                <a:effectLst/>
                <a:latin typeface="Open Sans" panose="020B0606030504020204" pitchFamily="34" charset="0"/>
              </a:rPr>
              <a:t>cCR</a:t>
            </a:r>
            <a:r>
              <a:rPr lang="en-US" sz="800" b="0" i="0" dirty="0">
                <a:solidFill>
                  <a:srgbClr val="404040"/>
                </a:solidFill>
                <a:effectLst/>
                <a:latin typeface="Open Sans" panose="020B0606030504020204" pitchFamily="34" charset="0"/>
              </a:rPr>
              <a:t>) Definitions in the IWG 2023 Criteria in Patients (Pts) with HR-MDS Treated with HMAs – a Large, Multicenter, Retrospective Analysis from the Validate Database; (</a:t>
            </a:r>
            <a:r>
              <a:rPr lang="en-US" sz="800" b="0" i="0" u="none" strike="noStrike" dirty="0">
                <a:solidFill>
                  <a:srgbClr val="E53845"/>
                </a:solidFill>
                <a:effectLst/>
                <a:latin typeface="Open Sans" panose="020B0606030504020204" pitchFamily="34" charset="0"/>
                <a:hlinkClick r:id="rId16"/>
              </a:rPr>
              <a:t>324</a:t>
            </a:r>
            <a:r>
              <a:rPr lang="en-US" sz="800" b="0" i="0" dirty="0">
                <a:solidFill>
                  <a:srgbClr val="404040"/>
                </a:solidFill>
                <a:effectLst/>
                <a:latin typeface="Open Sans" panose="020B0606030504020204" pitchFamily="34" charset="0"/>
              </a:rPr>
              <a:t>) </a:t>
            </a:r>
            <a:r>
              <a:rPr lang="en-US" sz="800" b="1" i="1" dirty="0">
                <a:solidFill>
                  <a:srgbClr val="404040"/>
                </a:solidFill>
                <a:effectLst/>
                <a:latin typeface="Open Sans" panose="020B0606030504020204" pitchFamily="34" charset="0"/>
              </a:rPr>
              <a:t>Jan Bewersdorf</a:t>
            </a:r>
            <a:endParaRPr lang="en-US" sz="800" b="0" i="0" dirty="0">
              <a:solidFill>
                <a:srgbClr val="404040"/>
              </a:solidFill>
              <a:effectLst/>
              <a:latin typeface="Open Sans" panose="020B0606030504020204" pitchFamily="34" charset="0"/>
            </a:endParaRPr>
          </a:p>
          <a:p>
            <a:pPr algn="l">
              <a:buFont typeface="+mj-lt"/>
              <a:buAutoNum type="arabicPeriod" startAt="12"/>
            </a:pPr>
            <a:r>
              <a:rPr lang="en-US" sz="800" b="0" i="0" dirty="0">
                <a:solidFill>
                  <a:srgbClr val="404040"/>
                </a:solidFill>
                <a:effectLst/>
                <a:latin typeface="Open Sans" panose="020B0606030504020204" pitchFamily="34" charset="0"/>
              </a:rPr>
              <a:t>Real-World Treatment Patterns Among Patients with MDS Initiating Oral Decitabine and </a:t>
            </a:r>
            <a:r>
              <a:rPr lang="en-US" sz="800" b="0" i="0" dirty="0" err="1">
                <a:solidFill>
                  <a:srgbClr val="404040"/>
                </a:solidFill>
                <a:effectLst/>
                <a:latin typeface="Open Sans" panose="020B0606030504020204" pitchFamily="34" charset="0"/>
              </a:rPr>
              <a:t>Cedazuridine</a:t>
            </a:r>
            <a:r>
              <a:rPr lang="en-US" sz="800" b="0" i="0" dirty="0">
                <a:solidFill>
                  <a:srgbClr val="404040"/>
                </a:solidFill>
                <a:effectLst/>
                <a:latin typeface="Open Sans" panose="020B0606030504020204" pitchFamily="34" charset="0"/>
              </a:rPr>
              <a:t> or Intravenous/Subcutaneous HMA; (</a:t>
            </a:r>
            <a:r>
              <a:rPr lang="en-US" sz="800" b="0" i="0" u="none" strike="noStrike" dirty="0">
                <a:solidFill>
                  <a:srgbClr val="E53845"/>
                </a:solidFill>
                <a:effectLst/>
                <a:latin typeface="Open Sans" panose="020B0606030504020204" pitchFamily="34" charset="0"/>
                <a:hlinkClick r:id="rId8"/>
              </a:rPr>
              <a:t>548</a:t>
            </a:r>
            <a:r>
              <a:rPr lang="en-US" sz="800" b="0" i="0" dirty="0">
                <a:solidFill>
                  <a:srgbClr val="404040"/>
                </a:solidFill>
                <a:effectLst/>
                <a:latin typeface="Open Sans" panose="020B0606030504020204" pitchFamily="34" charset="0"/>
              </a:rPr>
              <a:t>) </a:t>
            </a:r>
            <a:r>
              <a:rPr lang="en-US" sz="800" b="1" i="1" dirty="0">
                <a:solidFill>
                  <a:srgbClr val="404040"/>
                </a:solidFill>
                <a:effectLst/>
                <a:latin typeface="Open Sans" panose="020B0606030504020204" pitchFamily="34" charset="0"/>
              </a:rPr>
              <a:t>Amer Zeidan</a:t>
            </a:r>
            <a:endParaRPr lang="en-US" sz="800" b="0" i="0" dirty="0">
              <a:solidFill>
                <a:srgbClr val="404040"/>
              </a:solidFill>
              <a:effectLst/>
              <a:latin typeface="Open Sans" panose="020B0606030504020204" pitchFamily="34" charset="0"/>
            </a:endParaRPr>
          </a:p>
          <a:p>
            <a:pPr algn="l">
              <a:buFont typeface="+mj-lt"/>
              <a:buAutoNum type="arabicPeriod" startAt="5"/>
            </a:pPr>
            <a:endParaRPr lang="en-US" sz="800" b="0" i="0" dirty="0">
              <a:solidFill>
                <a:srgbClr val="404040"/>
              </a:solidFill>
              <a:effectLst/>
              <a:latin typeface="Open Sans" panose="020B0606030504020204" pitchFamily="34" charset="0"/>
            </a:endParaRPr>
          </a:p>
          <a:p>
            <a:pPr algn="l">
              <a:buFont typeface="+mj-lt"/>
              <a:buAutoNum type="arabicPeriod"/>
            </a:pPr>
            <a:endParaRPr lang="en-US" sz="900" b="0" i="0" dirty="0">
              <a:solidFill>
                <a:srgbClr val="404040"/>
              </a:solidFill>
              <a:effectLst/>
              <a:latin typeface="Open Sans" panose="020B0606030504020204" pitchFamily="34" charset="0"/>
            </a:endParaRPr>
          </a:p>
          <a:p>
            <a:endParaRPr lang="en-US" sz="900" dirty="0"/>
          </a:p>
        </p:txBody>
      </p:sp>
      <p:sp>
        <p:nvSpPr>
          <p:cNvPr id="3" name="TextBox 2">
            <a:extLst>
              <a:ext uri="{FF2B5EF4-FFF2-40B4-BE49-F238E27FC236}">
                <a16:creationId xmlns:a16="http://schemas.microsoft.com/office/drawing/2014/main" id="{C9A5BB72-1C1F-0FC0-9657-94068C2AC81E}"/>
              </a:ext>
            </a:extLst>
          </p:cNvPr>
          <p:cNvSpPr txBox="1"/>
          <p:nvPr/>
        </p:nvSpPr>
        <p:spPr>
          <a:xfrm>
            <a:off x="1269737" y="34485"/>
            <a:ext cx="1673856" cy="461665"/>
          </a:xfrm>
          <a:prstGeom prst="rect">
            <a:avLst/>
          </a:prstGeom>
          <a:noFill/>
        </p:spPr>
        <p:txBody>
          <a:bodyPr wrap="none" rtlCol="0">
            <a:spAutoFit/>
          </a:bodyPr>
          <a:lstStyle/>
          <a:p>
            <a:r>
              <a:rPr lang="en-US" dirty="0"/>
              <a:t>ASH 2023 </a:t>
            </a:r>
          </a:p>
        </p:txBody>
      </p:sp>
    </p:spTree>
    <p:extLst>
      <p:ext uri="{BB962C8B-B14F-4D97-AF65-F5344CB8AC3E}">
        <p14:creationId xmlns:p14="http://schemas.microsoft.com/office/powerpoint/2010/main" val="33159570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14FBF8-814D-078F-3BD5-7AEABF5A3525}"/>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HEMATOLOGIC MALIGNANCIES</a:t>
            </a:r>
          </a:p>
        </p:txBody>
      </p:sp>
      <p:sp>
        <p:nvSpPr>
          <p:cNvPr id="3" name="Rectangle 2">
            <a:extLst>
              <a:ext uri="{FF2B5EF4-FFF2-40B4-BE49-F238E27FC236}">
                <a16:creationId xmlns:a16="http://schemas.microsoft.com/office/drawing/2014/main" id="{04D0B3D4-A1F3-CD14-3D64-A9979ABF7E26}"/>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January 11</a:t>
            </a:r>
            <a:r>
              <a:rPr lang="en-US" sz="1600" baseline="30000" dirty="0">
                <a:solidFill>
                  <a:schemeClr val="bg1"/>
                </a:solidFill>
                <a:latin typeface="Corporate S Demi" panose="02020500000000000000" pitchFamily="18" charset="0"/>
              </a:rPr>
              <a:t>th</a:t>
            </a:r>
            <a:r>
              <a:rPr lang="en-US" sz="1600" dirty="0">
                <a:solidFill>
                  <a:schemeClr val="bg1"/>
                </a:solidFill>
                <a:latin typeface="Corporate S Demi" panose="02020500000000000000" pitchFamily="18" charset="0"/>
              </a:rPr>
              <a:t>, 2024</a:t>
            </a:r>
          </a:p>
        </p:txBody>
      </p:sp>
    </p:spTree>
    <p:extLst>
      <p:ext uri="{BB962C8B-B14F-4D97-AF65-F5344CB8AC3E}">
        <p14:creationId xmlns:p14="http://schemas.microsoft.com/office/powerpoint/2010/main" val="13899499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 y="1798064"/>
            <a:ext cx="9069185" cy="2204975"/>
          </a:xfrm>
        </p:spPr>
        <p:txBody>
          <a:bodyPr/>
          <a:lstStyle/>
          <a:p>
            <a:r>
              <a:rPr lang="en-US" b="1" dirty="0">
                <a:solidFill>
                  <a:srgbClr val="002E51"/>
                </a:solidFill>
              </a:rPr>
              <a:t>Alvaro Alencar</a:t>
            </a:r>
          </a:p>
          <a:p>
            <a:r>
              <a:rPr lang="en-US" dirty="0">
                <a:solidFill>
                  <a:srgbClr val="002E51"/>
                </a:solidFill>
              </a:rPr>
              <a:t>Lymphoma Section – </a:t>
            </a:r>
            <a:r>
              <a:rPr lang="en-US" dirty="0" err="1">
                <a:solidFill>
                  <a:srgbClr val="002E51"/>
                </a:solidFill>
              </a:rPr>
              <a:t>Div</a:t>
            </a:r>
            <a:r>
              <a:rPr lang="en-US" dirty="0">
                <a:solidFill>
                  <a:srgbClr val="002E51"/>
                </a:solidFill>
              </a:rPr>
              <a:t> of Hematology</a:t>
            </a:r>
          </a:p>
          <a:p>
            <a:r>
              <a:rPr lang="en-US" dirty="0">
                <a:solidFill>
                  <a:srgbClr val="002E51"/>
                </a:solidFill>
              </a:rPr>
              <a:t>University of Miami Sylvester </a:t>
            </a:r>
            <a:r>
              <a:rPr lang="en-US" dirty="0" err="1">
                <a:solidFill>
                  <a:srgbClr val="002E51"/>
                </a:solidFill>
              </a:rPr>
              <a:t>Comprensive</a:t>
            </a:r>
            <a:r>
              <a:rPr lang="en-US" dirty="0">
                <a:solidFill>
                  <a:srgbClr val="002E51"/>
                </a:solidFill>
              </a:rPr>
              <a:t> Cancer Center</a:t>
            </a:r>
          </a:p>
          <a:p>
            <a:r>
              <a:rPr lang="en-US" dirty="0">
                <a:solidFill>
                  <a:srgbClr val="002E51"/>
                </a:solidFill>
              </a:rPr>
              <a:t>Miami, FL</a:t>
            </a:r>
          </a:p>
          <a:p>
            <a:r>
              <a:rPr lang="en-US" dirty="0">
                <a:solidFill>
                  <a:srgbClr val="002E51"/>
                </a:solidFill>
              </a:rPr>
              <a:t>January 11, 2024</a:t>
            </a:r>
          </a:p>
        </p:txBody>
      </p:sp>
      <p:sp>
        <p:nvSpPr>
          <p:cNvPr id="4" name="Title 3"/>
          <p:cNvSpPr>
            <a:spLocks noGrp="1"/>
          </p:cNvSpPr>
          <p:nvPr>
            <p:ph type="title"/>
          </p:nvPr>
        </p:nvSpPr>
        <p:spPr>
          <a:xfrm>
            <a:off x="0" y="127465"/>
            <a:ext cx="9144000" cy="786936"/>
          </a:xfrm>
        </p:spPr>
        <p:txBody>
          <a:bodyPr/>
          <a:lstStyle/>
          <a:p>
            <a:r>
              <a:rPr lang="en-US" b="1" dirty="0">
                <a:solidFill>
                  <a:srgbClr val="002E51"/>
                </a:solidFill>
              </a:rPr>
              <a:t>Year in Review: 2023 Updates in CLL</a:t>
            </a:r>
          </a:p>
        </p:txBody>
      </p:sp>
    </p:spTree>
    <p:extLst>
      <p:ext uri="{BB962C8B-B14F-4D97-AF65-F5344CB8AC3E}">
        <p14:creationId xmlns:p14="http://schemas.microsoft.com/office/powerpoint/2010/main" val="1025196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7567E0-9FB4-E2D0-F57B-56251EA6FA1C}"/>
              </a:ext>
            </a:extLst>
          </p:cNvPr>
          <p:cNvSpPr>
            <a:spLocks noGrp="1"/>
          </p:cNvSpPr>
          <p:nvPr>
            <p:ph sz="half" idx="2"/>
          </p:nvPr>
        </p:nvSpPr>
        <p:spPr>
          <a:xfrm>
            <a:off x="98612" y="1253778"/>
            <a:ext cx="9045387" cy="2647662"/>
          </a:xfrm>
        </p:spPr>
        <p:txBody>
          <a:bodyPr/>
          <a:lstStyle/>
          <a:p>
            <a:pPr algn="ctr">
              <a:buNone/>
            </a:pPr>
            <a:r>
              <a:rPr lang="en-US" sz="2400" b="1" dirty="0">
                <a:solidFill>
                  <a:srgbClr val="002E51"/>
                </a:solidFill>
                <a:cs typeface="Arial"/>
              </a:rPr>
              <a:t>Mikkael Sekeres, MD</a:t>
            </a:r>
          </a:p>
          <a:p>
            <a:pPr algn="ctr">
              <a:buNone/>
            </a:pPr>
            <a:r>
              <a:rPr lang="en-US" sz="2400" dirty="0">
                <a:solidFill>
                  <a:srgbClr val="002E51"/>
                </a:solidFill>
                <a:cs typeface="Arial"/>
              </a:rPr>
              <a:t>Professor of Medicine, </a:t>
            </a:r>
          </a:p>
          <a:p>
            <a:pPr algn="ctr">
              <a:buNone/>
            </a:pPr>
            <a:r>
              <a:rPr lang="en-US" sz="2400" dirty="0">
                <a:solidFill>
                  <a:srgbClr val="002E51"/>
                </a:solidFill>
                <a:cs typeface="Arial"/>
              </a:rPr>
              <a:t>Chief, Division of Hematology</a:t>
            </a:r>
          </a:p>
          <a:p>
            <a:pPr algn="ctr">
              <a:buNone/>
            </a:pPr>
            <a:r>
              <a:rPr lang="en-US" sz="2400" dirty="0">
                <a:solidFill>
                  <a:srgbClr val="002E51"/>
                </a:solidFill>
                <a:cs typeface="Arial"/>
              </a:rPr>
              <a:t> Sylvester Comprehensive Cancer Center, part of </a:t>
            </a:r>
            <a:r>
              <a:rPr lang="en-US" sz="2400" dirty="0" err="1">
                <a:solidFill>
                  <a:srgbClr val="002E51"/>
                </a:solidFill>
                <a:cs typeface="Arial"/>
              </a:rPr>
              <a:t>UHealth</a:t>
            </a:r>
            <a:r>
              <a:rPr lang="en-US" sz="2400" dirty="0">
                <a:solidFill>
                  <a:srgbClr val="002E51"/>
                </a:solidFill>
                <a:cs typeface="Arial"/>
              </a:rPr>
              <a:t>–University of Miami Health System</a:t>
            </a:r>
          </a:p>
          <a:p>
            <a:pPr algn="ctr">
              <a:buNone/>
            </a:pPr>
            <a:r>
              <a:rPr lang="en-US" sz="2400" dirty="0">
                <a:solidFill>
                  <a:srgbClr val="002E51"/>
                </a:solidFill>
                <a:cs typeface="Arial"/>
              </a:rPr>
              <a:t>Miami, FL</a:t>
            </a:r>
          </a:p>
          <a:p>
            <a:pPr marL="0" indent="0" algn="ctr">
              <a:buNone/>
            </a:pPr>
            <a:endParaRPr lang="en-US" b="1" dirty="0">
              <a:solidFill>
                <a:srgbClr val="002E51"/>
              </a:solidFill>
            </a:endParaRPr>
          </a:p>
        </p:txBody>
      </p:sp>
      <p:sp>
        <p:nvSpPr>
          <p:cNvPr id="4" name="Title 3">
            <a:extLst>
              <a:ext uri="{FF2B5EF4-FFF2-40B4-BE49-F238E27FC236}">
                <a16:creationId xmlns:a16="http://schemas.microsoft.com/office/drawing/2014/main" id="{D85A5EB2-7AC2-92C2-D216-90AAF7FAD4AD}"/>
              </a:ext>
            </a:extLst>
          </p:cNvPr>
          <p:cNvSpPr>
            <a:spLocks noGrp="1"/>
          </p:cNvSpPr>
          <p:nvPr>
            <p:ph type="title"/>
          </p:nvPr>
        </p:nvSpPr>
        <p:spPr/>
        <p:txBody>
          <a:bodyPr/>
          <a:lstStyle/>
          <a:p>
            <a:r>
              <a:rPr lang="en-US" dirty="0"/>
              <a:t>Program Chair</a:t>
            </a:r>
          </a:p>
        </p:txBody>
      </p:sp>
    </p:spTree>
    <p:extLst>
      <p:ext uri="{BB962C8B-B14F-4D97-AF65-F5344CB8AC3E}">
        <p14:creationId xmlns:p14="http://schemas.microsoft.com/office/powerpoint/2010/main" val="31119960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1168401"/>
            <a:ext cx="6400800" cy="2915920"/>
          </a:xfrm>
        </p:spPr>
        <p:txBody>
          <a:bodyPr/>
          <a:lstStyle/>
          <a:p>
            <a:pPr marL="342900" indent="-342900" algn="l">
              <a:buFont typeface="Arial" panose="020B0604020202020204" pitchFamily="34" charset="0"/>
              <a:buChar char="•"/>
            </a:pPr>
            <a:r>
              <a:rPr lang="en-US" dirty="0">
                <a:solidFill>
                  <a:srgbClr val="002E51"/>
                </a:solidFill>
              </a:rPr>
              <a:t>Indefinite vs finite therapy</a:t>
            </a:r>
          </a:p>
          <a:p>
            <a:pPr marL="800100" lvl="1" indent="-342900" algn="l">
              <a:buFont typeface="Arial" panose="020B0604020202020204" pitchFamily="34" charset="0"/>
              <a:buChar char="•"/>
            </a:pPr>
            <a:r>
              <a:rPr lang="en-US" dirty="0">
                <a:solidFill>
                  <a:srgbClr val="002E51"/>
                </a:solidFill>
              </a:rPr>
              <a:t>BTKi</a:t>
            </a:r>
          </a:p>
          <a:p>
            <a:pPr marL="800100" lvl="1" indent="-342900" algn="l">
              <a:buFont typeface="Arial" panose="020B0604020202020204" pitchFamily="34" charset="0"/>
              <a:buChar char="•"/>
            </a:pPr>
            <a:r>
              <a:rPr lang="en-US" dirty="0">
                <a:solidFill>
                  <a:srgbClr val="002E51"/>
                </a:solidFill>
              </a:rPr>
              <a:t>Combo – BCL2i + anti-CD20 (or BTKi)</a:t>
            </a:r>
          </a:p>
          <a:p>
            <a:pPr marL="342900" indent="-342900" algn="l">
              <a:buFont typeface="Arial" panose="020B0604020202020204" pitchFamily="34" charset="0"/>
              <a:buChar char="•"/>
            </a:pPr>
            <a:r>
              <a:rPr lang="en-US" dirty="0">
                <a:solidFill>
                  <a:srgbClr val="002E51"/>
                </a:solidFill>
              </a:rPr>
              <a:t>Treatment post </a:t>
            </a:r>
            <a:r>
              <a:rPr lang="en-US" dirty="0" err="1">
                <a:solidFill>
                  <a:srgbClr val="002E51"/>
                </a:solidFill>
              </a:rPr>
              <a:t>cBTKi</a:t>
            </a:r>
            <a:r>
              <a:rPr lang="en-US" dirty="0">
                <a:solidFill>
                  <a:srgbClr val="002E51"/>
                </a:solidFill>
              </a:rPr>
              <a:t> and BCL2i failures</a:t>
            </a:r>
          </a:p>
          <a:p>
            <a:pPr marL="800100" lvl="1" indent="-342900" algn="l">
              <a:buFont typeface="Arial" panose="020B0604020202020204" pitchFamily="34" charset="0"/>
              <a:buChar char="•"/>
            </a:pPr>
            <a:r>
              <a:rPr lang="en-US" dirty="0" err="1">
                <a:solidFill>
                  <a:srgbClr val="002E51"/>
                </a:solidFill>
              </a:rPr>
              <a:t>ncBTKi</a:t>
            </a:r>
            <a:endParaRPr lang="en-US" dirty="0">
              <a:solidFill>
                <a:srgbClr val="002E51"/>
              </a:solidFill>
            </a:endParaRPr>
          </a:p>
          <a:p>
            <a:pPr marL="800100" lvl="1" indent="-342900" algn="l">
              <a:buFont typeface="Arial" panose="020B0604020202020204" pitchFamily="34" charset="0"/>
              <a:buChar char="•"/>
            </a:pPr>
            <a:r>
              <a:rPr lang="en-US" dirty="0">
                <a:solidFill>
                  <a:srgbClr val="002E51"/>
                </a:solidFill>
              </a:rPr>
              <a:t>BTK degrader</a:t>
            </a:r>
          </a:p>
          <a:p>
            <a:pPr marL="800100" lvl="1" indent="-342900" algn="l">
              <a:buFont typeface="Arial" panose="020B0604020202020204" pitchFamily="34" charset="0"/>
              <a:buChar char="•"/>
            </a:pPr>
            <a:r>
              <a:rPr lang="en-US" dirty="0">
                <a:solidFill>
                  <a:srgbClr val="002E51"/>
                </a:solidFill>
              </a:rPr>
              <a:t>CAR-T</a:t>
            </a:r>
          </a:p>
        </p:txBody>
      </p:sp>
      <p:sp>
        <p:nvSpPr>
          <p:cNvPr id="4" name="Title 3"/>
          <p:cNvSpPr>
            <a:spLocks noGrp="1"/>
          </p:cNvSpPr>
          <p:nvPr>
            <p:ph type="title"/>
          </p:nvPr>
        </p:nvSpPr>
        <p:spPr>
          <a:xfrm>
            <a:off x="0" y="127465"/>
            <a:ext cx="9144000" cy="807256"/>
          </a:xfrm>
        </p:spPr>
        <p:txBody>
          <a:bodyPr/>
          <a:lstStyle/>
          <a:p>
            <a:r>
              <a:rPr lang="en-US" b="1" dirty="0"/>
              <a:t>ASH 2023 Updates</a:t>
            </a:r>
          </a:p>
        </p:txBody>
      </p:sp>
    </p:spTree>
    <p:extLst>
      <p:ext uri="{BB962C8B-B14F-4D97-AF65-F5344CB8AC3E}">
        <p14:creationId xmlns:p14="http://schemas.microsoft.com/office/powerpoint/2010/main" val="19995803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study design&#10;&#10;Description automatically generated">
            <a:extLst>
              <a:ext uri="{FF2B5EF4-FFF2-40B4-BE49-F238E27FC236}">
                <a16:creationId xmlns:a16="http://schemas.microsoft.com/office/drawing/2014/main" id="{5F52F8E2-2C78-0398-88CF-6708DDC6324D}"/>
              </a:ext>
            </a:extLst>
          </p:cNvPr>
          <p:cNvPicPr>
            <a:picLocks noChangeAspect="1"/>
          </p:cNvPicPr>
          <p:nvPr/>
        </p:nvPicPr>
        <p:blipFill>
          <a:blip r:embed="rId2"/>
          <a:stretch>
            <a:fillRect/>
          </a:stretch>
        </p:blipFill>
        <p:spPr>
          <a:xfrm>
            <a:off x="946329" y="217283"/>
            <a:ext cx="7251341" cy="4068808"/>
          </a:xfrm>
          <a:prstGeom prst="rect">
            <a:avLst/>
          </a:prstGeom>
        </p:spPr>
      </p:pic>
      <p:sp>
        <p:nvSpPr>
          <p:cNvPr id="7" name="TextBox 6">
            <a:extLst>
              <a:ext uri="{FF2B5EF4-FFF2-40B4-BE49-F238E27FC236}">
                <a16:creationId xmlns:a16="http://schemas.microsoft.com/office/drawing/2014/main" id="{1CC61022-1157-4543-AB2E-1CDA9F530010}"/>
              </a:ext>
            </a:extLst>
          </p:cNvPr>
          <p:cNvSpPr txBox="1"/>
          <p:nvPr/>
        </p:nvSpPr>
        <p:spPr>
          <a:xfrm>
            <a:off x="3333403" y="4623203"/>
            <a:ext cx="4231178" cy="307777"/>
          </a:xfrm>
          <a:prstGeom prst="rect">
            <a:avLst/>
          </a:prstGeom>
          <a:noFill/>
        </p:spPr>
        <p:txBody>
          <a:bodyPr wrap="square" rtlCol="0">
            <a:spAutoFit/>
          </a:bodyPr>
          <a:lstStyle/>
          <a:p>
            <a:pPr algn="ctr"/>
            <a:r>
              <a:rPr lang="en-US" sz="1400" dirty="0"/>
              <a:t>ASH 2023 </a:t>
            </a:r>
            <a:r>
              <a:rPr lang="en-US" sz="1400" dirty="0" err="1"/>
              <a:t>abstr</a:t>
            </a:r>
            <a:r>
              <a:rPr lang="en-US" sz="1400" dirty="0"/>
              <a:t> 636</a:t>
            </a:r>
          </a:p>
        </p:txBody>
      </p:sp>
    </p:spTree>
    <p:extLst>
      <p:ext uri="{BB962C8B-B14F-4D97-AF65-F5344CB8AC3E}">
        <p14:creationId xmlns:p14="http://schemas.microsoft.com/office/powerpoint/2010/main" val="20598698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aph of a number of numbers&#10;&#10;Description automatically generated with medium confidence">
            <a:extLst>
              <a:ext uri="{FF2B5EF4-FFF2-40B4-BE49-F238E27FC236}">
                <a16:creationId xmlns:a16="http://schemas.microsoft.com/office/drawing/2014/main" id="{6B56738F-B7E2-CCD6-9AA0-BEDF9CD6EA35}"/>
              </a:ext>
            </a:extLst>
          </p:cNvPr>
          <p:cNvPicPr>
            <a:picLocks noChangeAspect="1"/>
          </p:cNvPicPr>
          <p:nvPr/>
        </p:nvPicPr>
        <p:blipFill>
          <a:blip r:embed="rId2"/>
          <a:stretch>
            <a:fillRect/>
          </a:stretch>
        </p:blipFill>
        <p:spPr>
          <a:xfrm>
            <a:off x="946329" y="217283"/>
            <a:ext cx="7251341" cy="4068808"/>
          </a:xfrm>
          <a:prstGeom prst="rect">
            <a:avLst/>
          </a:prstGeom>
        </p:spPr>
      </p:pic>
      <p:sp>
        <p:nvSpPr>
          <p:cNvPr id="3" name="TextBox 2">
            <a:extLst>
              <a:ext uri="{FF2B5EF4-FFF2-40B4-BE49-F238E27FC236}">
                <a16:creationId xmlns:a16="http://schemas.microsoft.com/office/drawing/2014/main" id="{6A4AC66B-04FF-A1ED-B6E1-50DA4E2AD525}"/>
              </a:ext>
            </a:extLst>
          </p:cNvPr>
          <p:cNvSpPr txBox="1"/>
          <p:nvPr/>
        </p:nvSpPr>
        <p:spPr>
          <a:xfrm>
            <a:off x="3333403" y="4623203"/>
            <a:ext cx="4231178" cy="307777"/>
          </a:xfrm>
          <a:prstGeom prst="rect">
            <a:avLst/>
          </a:prstGeom>
          <a:noFill/>
        </p:spPr>
        <p:txBody>
          <a:bodyPr wrap="square" rtlCol="0">
            <a:spAutoFit/>
          </a:bodyPr>
          <a:lstStyle/>
          <a:p>
            <a:pPr algn="ctr"/>
            <a:r>
              <a:rPr lang="en-US" sz="1400" dirty="0"/>
              <a:t>ASH 2023 </a:t>
            </a:r>
            <a:r>
              <a:rPr lang="en-US" sz="1400" dirty="0" err="1"/>
              <a:t>abstr</a:t>
            </a:r>
            <a:r>
              <a:rPr lang="en-US" sz="1400" dirty="0"/>
              <a:t> 636</a:t>
            </a:r>
          </a:p>
        </p:txBody>
      </p:sp>
    </p:spTree>
    <p:extLst>
      <p:ext uri="{BB962C8B-B14F-4D97-AF65-F5344CB8AC3E}">
        <p14:creationId xmlns:p14="http://schemas.microsoft.com/office/powerpoint/2010/main" val="6947547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the treatment of a patient&#10;&#10;Description automatically generated with medium confidence">
            <a:extLst>
              <a:ext uri="{FF2B5EF4-FFF2-40B4-BE49-F238E27FC236}">
                <a16:creationId xmlns:a16="http://schemas.microsoft.com/office/drawing/2014/main" id="{7C273E82-96DB-3BE7-F59B-0FF38CE02D4B}"/>
              </a:ext>
            </a:extLst>
          </p:cNvPr>
          <p:cNvPicPr>
            <a:picLocks noChangeAspect="1"/>
          </p:cNvPicPr>
          <p:nvPr/>
        </p:nvPicPr>
        <p:blipFill>
          <a:blip r:embed="rId2"/>
          <a:stretch>
            <a:fillRect/>
          </a:stretch>
        </p:blipFill>
        <p:spPr>
          <a:xfrm>
            <a:off x="946329" y="217283"/>
            <a:ext cx="7251341" cy="4068808"/>
          </a:xfrm>
          <a:prstGeom prst="rect">
            <a:avLst/>
          </a:prstGeom>
        </p:spPr>
      </p:pic>
      <p:sp>
        <p:nvSpPr>
          <p:cNvPr id="5" name="TextBox 4">
            <a:extLst>
              <a:ext uri="{FF2B5EF4-FFF2-40B4-BE49-F238E27FC236}">
                <a16:creationId xmlns:a16="http://schemas.microsoft.com/office/drawing/2014/main" id="{51E7C569-D2C6-6858-B176-A65BEFBABAD6}"/>
              </a:ext>
            </a:extLst>
          </p:cNvPr>
          <p:cNvSpPr txBox="1"/>
          <p:nvPr/>
        </p:nvSpPr>
        <p:spPr>
          <a:xfrm>
            <a:off x="3333403" y="4623203"/>
            <a:ext cx="4231178" cy="307777"/>
          </a:xfrm>
          <a:prstGeom prst="rect">
            <a:avLst/>
          </a:prstGeom>
          <a:noFill/>
        </p:spPr>
        <p:txBody>
          <a:bodyPr wrap="square" rtlCol="0">
            <a:spAutoFit/>
          </a:bodyPr>
          <a:lstStyle/>
          <a:p>
            <a:pPr algn="ctr"/>
            <a:r>
              <a:rPr lang="en-US" sz="1400" dirty="0"/>
              <a:t>ASH 2023 </a:t>
            </a:r>
            <a:r>
              <a:rPr lang="en-US" sz="1400" dirty="0" err="1"/>
              <a:t>abstr</a:t>
            </a:r>
            <a:r>
              <a:rPr lang="en-US" sz="1400" dirty="0"/>
              <a:t> 636</a:t>
            </a:r>
          </a:p>
        </p:txBody>
      </p:sp>
    </p:spTree>
    <p:extLst>
      <p:ext uri="{BB962C8B-B14F-4D97-AF65-F5344CB8AC3E}">
        <p14:creationId xmlns:p14="http://schemas.microsoft.com/office/powerpoint/2010/main" val="4308953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showing the number of patients with cancer&#10;&#10;Description automatically generated">
            <a:extLst>
              <a:ext uri="{FF2B5EF4-FFF2-40B4-BE49-F238E27FC236}">
                <a16:creationId xmlns:a16="http://schemas.microsoft.com/office/drawing/2014/main" id="{0A55A118-F16A-ECC5-B5AA-7C3456D689D9}"/>
              </a:ext>
            </a:extLst>
          </p:cNvPr>
          <p:cNvPicPr>
            <a:picLocks noChangeAspect="1"/>
          </p:cNvPicPr>
          <p:nvPr/>
        </p:nvPicPr>
        <p:blipFill>
          <a:blip r:embed="rId2"/>
          <a:stretch>
            <a:fillRect/>
          </a:stretch>
        </p:blipFill>
        <p:spPr>
          <a:xfrm>
            <a:off x="946329" y="217283"/>
            <a:ext cx="7251341" cy="4068808"/>
          </a:xfrm>
          <a:prstGeom prst="rect">
            <a:avLst/>
          </a:prstGeom>
        </p:spPr>
      </p:pic>
      <p:sp>
        <p:nvSpPr>
          <p:cNvPr id="5" name="TextBox 4">
            <a:extLst>
              <a:ext uri="{FF2B5EF4-FFF2-40B4-BE49-F238E27FC236}">
                <a16:creationId xmlns:a16="http://schemas.microsoft.com/office/drawing/2014/main" id="{67F15FD2-A5FE-A7BD-18C4-343F9CC5FDF2}"/>
              </a:ext>
            </a:extLst>
          </p:cNvPr>
          <p:cNvSpPr txBox="1"/>
          <p:nvPr/>
        </p:nvSpPr>
        <p:spPr>
          <a:xfrm>
            <a:off x="3333403" y="4623203"/>
            <a:ext cx="4231178" cy="307777"/>
          </a:xfrm>
          <a:prstGeom prst="rect">
            <a:avLst/>
          </a:prstGeom>
          <a:noFill/>
        </p:spPr>
        <p:txBody>
          <a:bodyPr wrap="square" rtlCol="0">
            <a:spAutoFit/>
          </a:bodyPr>
          <a:lstStyle/>
          <a:p>
            <a:pPr algn="ctr"/>
            <a:r>
              <a:rPr lang="en-US" sz="1400" dirty="0"/>
              <a:t>ASH 2023 </a:t>
            </a:r>
            <a:r>
              <a:rPr lang="en-US" sz="1400" dirty="0" err="1"/>
              <a:t>abstr</a:t>
            </a:r>
            <a:r>
              <a:rPr lang="en-US" sz="1400" dirty="0"/>
              <a:t> 636</a:t>
            </a:r>
          </a:p>
        </p:txBody>
      </p:sp>
    </p:spTree>
    <p:extLst>
      <p:ext uri="{BB962C8B-B14F-4D97-AF65-F5344CB8AC3E}">
        <p14:creationId xmlns:p14="http://schemas.microsoft.com/office/powerpoint/2010/main" val="37024425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able with numbers and symbols&#10;&#10;Description automatically generated">
            <a:extLst>
              <a:ext uri="{FF2B5EF4-FFF2-40B4-BE49-F238E27FC236}">
                <a16:creationId xmlns:a16="http://schemas.microsoft.com/office/drawing/2014/main" id="{C503ADE5-2DB7-C962-0C6D-0434F51735A3}"/>
              </a:ext>
            </a:extLst>
          </p:cNvPr>
          <p:cNvPicPr>
            <a:picLocks noChangeAspect="1"/>
          </p:cNvPicPr>
          <p:nvPr/>
        </p:nvPicPr>
        <p:blipFill>
          <a:blip r:embed="rId2"/>
          <a:stretch>
            <a:fillRect/>
          </a:stretch>
        </p:blipFill>
        <p:spPr>
          <a:xfrm>
            <a:off x="946329" y="217283"/>
            <a:ext cx="7251341" cy="4068808"/>
          </a:xfrm>
          <a:prstGeom prst="rect">
            <a:avLst/>
          </a:prstGeom>
        </p:spPr>
      </p:pic>
      <p:sp>
        <p:nvSpPr>
          <p:cNvPr id="4" name="TextBox 3">
            <a:extLst>
              <a:ext uri="{FF2B5EF4-FFF2-40B4-BE49-F238E27FC236}">
                <a16:creationId xmlns:a16="http://schemas.microsoft.com/office/drawing/2014/main" id="{DAB2981E-965D-C3FF-70B5-E5EEC44F0512}"/>
              </a:ext>
            </a:extLst>
          </p:cNvPr>
          <p:cNvSpPr txBox="1"/>
          <p:nvPr/>
        </p:nvSpPr>
        <p:spPr>
          <a:xfrm>
            <a:off x="3333403" y="4623203"/>
            <a:ext cx="4231178" cy="307777"/>
          </a:xfrm>
          <a:prstGeom prst="rect">
            <a:avLst/>
          </a:prstGeom>
          <a:noFill/>
        </p:spPr>
        <p:txBody>
          <a:bodyPr wrap="square" rtlCol="0">
            <a:spAutoFit/>
          </a:bodyPr>
          <a:lstStyle/>
          <a:p>
            <a:pPr algn="ctr"/>
            <a:r>
              <a:rPr lang="en-US" sz="1400" dirty="0"/>
              <a:t>ASH 2023 </a:t>
            </a:r>
            <a:r>
              <a:rPr lang="en-US" sz="1400" dirty="0" err="1"/>
              <a:t>abstr</a:t>
            </a:r>
            <a:r>
              <a:rPr lang="en-US" sz="1400" dirty="0"/>
              <a:t> 636</a:t>
            </a:r>
          </a:p>
        </p:txBody>
      </p:sp>
    </p:spTree>
    <p:extLst>
      <p:ext uri="{BB962C8B-B14F-4D97-AF65-F5344CB8AC3E}">
        <p14:creationId xmlns:p14="http://schemas.microsoft.com/office/powerpoint/2010/main" val="18960141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table with numbers and text&#10;&#10;Description automatically generated">
            <a:extLst>
              <a:ext uri="{FF2B5EF4-FFF2-40B4-BE49-F238E27FC236}">
                <a16:creationId xmlns:a16="http://schemas.microsoft.com/office/drawing/2014/main" id="{17611038-927B-5872-B1B9-4911FDCB1389}"/>
              </a:ext>
            </a:extLst>
          </p:cNvPr>
          <p:cNvPicPr>
            <a:picLocks noChangeAspect="1"/>
          </p:cNvPicPr>
          <p:nvPr/>
        </p:nvPicPr>
        <p:blipFill>
          <a:blip r:embed="rId2"/>
          <a:stretch>
            <a:fillRect/>
          </a:stretch>
        </p:blipFill>
        <p:spPr>
          <a:xfrm>
            <a:off x="946329" y="217283"/>
            <a:ext cx="7251341" cy="4068808"/>
          </a:xfrm>
          <a:prstGeom prst="rect">
            <a:avLst/>
          </a:prstGeom>
        </p:spPr>
      </p:pic>
      <p:sp>
        <p:nvSpPr>
          <p:cNvPr id="7" name="TextBox 6">
            <a:extLst>
              <a:ext uri="{FF2B5EF4-FFF2-40B4-BE49-F238E27FC236}">
                <a16:creationId xmlns:a16="http://schemas.microsoft.com/office/drawing/2014/main" id="{DB24E973-CA4C-8A99-621B-DDBF413880B9}"/>
              </a:ext>
            </a:extLst>
          </p:cNvPr>
          <p:cNvSpPr txBox="1"/>
          <p:nvPr/>
        </p:nvSpPr>
        <p:spPr>
          <a:xfrm>
            <a:off x="3333403" y="4623203"/>
            <a:ext cx="4231178" cy="307777"/>
          </a:xfrm>
          <a:prstGeom prst="rect">
            <a:avLst/>
          </a:prstGeom>
          <a:noFill/>
        </p:spPr>
        <p:txBody>
          <a:bodyPr wrap="square" rtlCol="0">
            <a:spAutoFit/>
          </a:bodyPr>
          <a:lstStyle/>
          <a:p>
            <a:pPr algn="ctr"/>
            <a:r>
              <a:rPr lang="en-US" sz="1400" dirty="0"/>
              <a:t>ASH 2023 </a:t>
            </a:r>
            <a:r>
              <a:rPr lang="en-US" sz="1400" dirty="0" err="1"/>
              <a:t>abstr</a:t>
            </a:r>
            <a:r>
              <a:rPr lang="en-US" sz="1400" dirty="0"/>
              <a:t> 636</a:t>
            </a:r>
          </a:p>
        </p:txBody>
      </p:sp>
    </p:spTree>
    <p:extLst>
      <p:ext uri="{BB962C8B-B14F-4D97-AF65-F5344CB8AC3E}">
        <p14:creationId xmlns:p14="http://schemas.microsoft.com/office/powerpoint/2010/main" val="32661325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treatment process&#10;&#10;Description automatically generated">
            <a:extLst>
              <a:ext uri="{FF2B5EF4-FFF2-40B4-BE49-F238E27FC236}">
                <a16:creationId xmlns:a16="http://schemas.microsoft.com/office/drawing/2014/main" id="{D5977260-9A33-97DF-7F39-D9CE03966013}"/>
              </a:ext>
            </a:extLst>
          </p:cNvPr>
          <p:cNvPicPr>
            <a:picLocks noChangeAspect="1"/>
          </p:cNvPicPr>
          <p:nvPr/>
        </p:nvPicPr>
        <p:blipFill>
          <a:blip r:embed="rId2"/>
          <a:stretch>
            <a:fillRect/>
          </a:stretch>
        </p:blipFill>
        <p:spPr>
          <a:xfrm>
            <a:off x="946329" y="217283"/>
            <a:ext cx="7251341" cy="4068808"/>
          </a:xfrm>
          <a:prstGeom prst="rect">
            <a:avLst/>
          </a:prstGeom>
        </p:spPr>
      </p:pic>
      <p:sp>
        <p:nvSpPr>
          <p:cNvPr id="7" name="TextBox 6">
            <a:extLst>
              <a:ext uri="{FF2B5EF4-FFF2-40B4-BE49-F238E27FC236}">
                <a16:creationId xmlns:a16="http://schemas.microsoft.com/office/drawing/2014/main" id="{DB24E973-CA4C-8A99-621B-DDBF413880B9}"/>
              </a:ext>
            </a:extLst>
          </p:cNvPr>
          <p:cNvSpPr txBox="1"/>
          <p:nvPr/>
        </p:nvSpPr>
        <p:spPr>
          <a:xfrm>
            <a:off x="3333403" y="4623203"/>
            <a:ext cx="4231178" cy="307777"/>
          </a:xfrm>
          <a:prstGeom prst="rect">
            <a:avLst/>
          </a:prstGeom>
          <a:noFill/>
        </p:spPr>
        <p:txBody>
          <a:bodyPr wrap="square" rtlCol="0">
            <a:spAutoFit/>
          </a:bodyPr>
          <a:lstStyle/>
          <a:p>
            <a:pPr algn="ctr"/>
            <a:r>
              <a:rPr lang="en-US" sz="1400" dirty="0"/>
              <a:t>ASH 2023 </a:t>
            </a:r>
            <a:r>
              <a:rPr lang="en-US" sz="1400" dirty="0" err="1"/>
              <a:t>abstr</a:t>
            </a:r>
            <a:r>
              <a:rPr lang="en-US" sz="1400" dirty="0"/>
              <a:t> 202</a:t>
            </a:r>
          </a:p>
        </p:txBody>
      </p:sp>
    </p:spTree>
    <p:extLst>
      <p:ext uri="{BB962C8B-B14F-4D97-AF65-F5344CB8AC3E}">
        <p14:creationId xmlns:p14="http://schemas.microsoft.com/office/powerpoint/2010/main" val="14109954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showing the effects of hematology&#10;&#10;Description automatically generated">
            <a:extLst>
              <a:ext uri="{FF2B5EF4-FFF2-40B4-BE49-F238E27FC236}">
                <a16:creationId xmlns:a16="http://schemas.microsoft.com/office/drawing/2014/main" id="{297B1FF7-22E3-9EFF-A81C-76CA73BF046F}"/>
              </a:ext>
            </a:extLst>
          </p:cNvPr>
          <p:cNvPicPr>
            <a:picLocks noChangeAspect="1"/>
          </p:cNvPicPr>
          <p:nvPr/>
        </p:nvPicPr>
        <p:blipFill>
          <a:blip r:embed="rId2"/>
          <a:stretch>
            <a:fillRect/>
          </a:stretch>
        </p:blipFill>
        <p:spPr>
          <a:xfrm>
            <a:off x="946329" y="217283"/>
            <a:ext cx="7251341" cy="4068808"/>
          </a:xfrm>
          <a:prstGeom prst="rect">
            <a:avLst/>
          </a:prstGeom>
        </p:spPr>
      </p:pic>
      <p:sp>
        <p:nvSpPr>
          <p:cNvPr id="7" name="TextBox 6">
            <a:extLst>
              <a:ext uri="{FF2B5EF4-FFF2-40B4-BE49-F238E27FC236}">
                <a16:creationId xmlns:a16="http://schemas.microsoft.com/office/drawing/2014/main" id="{DB24E973-CA4C-8A99-621B-DDBF413880B9}"/>
              </a:ext>
            </a:extLst>
          </p:cNvPr>
          <p:cNvSpPr txBox="1"/>
          <p:nvPr/>
        </p:nvSpPr>
        <p:spPr>
          <a:xfrm>
            <a:off x="3333403" y="4623203"/>
            <a:ext cx="4231178" cy="307777"/>
          </a:xfrm>
          <a:prstGeom prst="rect">
            <a:avLst/>
          </a:prstGeom>
          <a:noFill/>
        </p:spPr>
        <p:txBody>
          <a:bodyPr wrap="square" rtlCol="0">
            <a:spAutoFit/>
          </a:bodyPr>
          <a:lstStyle/>
          <a:p>
            <a:pPr algn="ctr"/>
            <a:r>
              <a:rPr lang="en-US" sz="1400" dirty="0"/>
              <a:t>ASH 2023 </a:t>
            </a:r>
            <a:r>
              <a:rPr lang="en-US" sz="1400" dirty="0" err="1"/>
              <a:t>abstr</a:t>
            </a:r>
            <a:r>
              <a:rPr lang="en-US" sz="1400" dirty="0"/>
              <a:t> 202</a:t>
            </a:r>
          </a:p>
        </p:txBody>
      </p:sp>
    </p:spTree>
    <p:extLst>
      <p:ext uri="{BB962C8B-B14F-4D97-AF65-F5344CB8AC3E}">
        <p14:creationId xmlns:p14="http://schemas.microsoft.com/office/powerpoint/2010/main" val="32812993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showing the number of patients with cancer&#10;&#10;Description automatically generated">
            <a:extLst>
              <a:ext uri="{FF2B5EF4-FFF2-40B4-BE49-F238E27FC236}">
                <a16:creationId xmlns:a16="http://schemas.microsoft.com/office/drawing/2014/main" id="{22DAC7DF-E2C8-EC44-0A25-698FFD560422}"/>
              </a:ext>
            </a:extLst>
          </p:cNvPr>
          <p:cNvPicPr>
            <a:picLocks noChangeAspect="1"/>
          </p:cNvPicPr>
          <p:nvPr/>
        </p:nvPicPr>
        <p:blipFill>
          <a:blip r:embed="rId2"/>
          <a:stretch>
            <a:fillRect/>
          </a:stretch>
        </p:blipFill>
        <p:spPr>
          <a:xfrm>
            <a:off x="946329" y="217283"/>
            <a:ext cx="7251341" cy="4068808"/>
          </a:xfrm>
          <a:prstGeom prst="rect">
            <a:avLst/>
          </a:prstGeom>
        </p:spPr>
      </p:pic>
      <p:sp>
        <p:nvSpPr>
          <p:cNvPr id="7" name="TextBox 6">
            <a:extLst>
              <a:ext uri="{FF2B5EF4-FFF2-40B4-BE49-F238E27FC236}">
                <a16:creationId xmlns:a16="http://schemas.microsoft.com/office/drawing/2014/main" id="{DB24E973-CA4C-8A99-621B-DDBF413880B9}"/>
              </a:ext>
            </a:extLst>
          </p:cNvPr>
          <p:cNvSpPr txBox="1"/>
          <p:nvPr/>
        </p:nvSpPr>
        <p:spPr>
          <a:xfrm>
            <a:off x="3333403" y="4623203"/>
            <a:ext cx="4231178" cy="307777"/>
          </a:xfrm>
          <a:prstGeom prst="rect">
            <a:avLst/>
          </a:prstGeom>
          <a:noFill/>
        </p:spPr>
        <p:txBody>
          <a:bodyPr wrap="square" rtlCol="0">
            <a:spAutoFit/>
          </a:bodyPr>
          <a:lstStyle/>
          <a:p>
            <a:pPr algn="ctr"/>
            <a:r>
              <a:rPr lang="en-US" sz="1400" dirty="0"/>
              <a:t>ASH 2023 </a:t>
            </a:r>
            <a:r>
              <a:rPr lang="en-US" sz="1400" dirty="0" err="1"/>
              <a:t>abstr</a:t>
            </a:r>
            <a:r>
              <a:rPr lang="en-US" sz="1400" dirty="0"/>
              <a:t> 202</a:t>
            </a:r>
          </a:p>
        </p:txBody>
      </p:sp>
    </p:spTree>
    <p:extLst>
      <p:ext uri="{BB962C8B-B14F-4D97-AF65-F5344CB8AC3E}">
        <p14:creationId xmlns:p14="http://schemas.microsoft.com/office/powerpoint/2010/main" val="1403964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14FBF8-814D-078F-3BD5-7AEABF5A3525}"/>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HEMATOLOGIC MALIGNANCIES</a:t>
            </a:r>
          </a:p>
        </p:txBody>
      </p:sp>
      <p:sp>
        <p:nvSpPr>
          <p:cNvPr id="3" name="Rectangle 2">
            <a:extLst>
              <a:ext uri="{FF2B5EF4-FFF2-40B4-BE49-F238E27FC236}">
                <a16:creationId xmlns:a16="http://schemas.microsoft.com/office/drawing/2014/main" id="{04D0B3D4-A1F3-CD14-3D64-A9979ABF7E26}"/>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January 11</a:t>
            </a:r>
            <a:r>
              <a:rPr lang="en-US" sz="1600" baseline="30000" dirty="0">
                <a:solidFill>
                  <a:schemeClr val="bg1"/>
                </a:solidFill>
                <a:latin typeface="Corporate S Demi" panose="02020500000000000000" pitchFamily="18" charset="0"/>
              </a:rPr>
              <a:t>th</a:t>
            </a:r>
            <a:r>
              <a:rPr lang="en-US" sz="1600" dirty="0">
                <a:solidFill>
                  <a:schemeClr val="bg1"/>
                </a:solidFill>
                <a:latin typeface="Corporate S Demi" panose="02020500000000000000" pitchFamily="18" charset="0"/>
              </a:rPr>
              <a:t>, 2024</a:t>
            </a:r>
          </a:p>
        </p:txBody>
      </p:sp>
    </p:spTree>
    <p:extLst>
      <p:ext uri="{BB962C8B-B14F-4D97-AF65-F5344CB8AC3E}">
        <p14:creationId xmlns:p14="http://schemas.microsoft.com/office/powerpoint/2010/main" val="1698500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able with numbers and a red and green text&#10;&#10;Description automatically generated with medium confidence">
            <a:extLst>
              <a:ext uri="{FF2B5EF4-FFF2-40B4-BE49-F238E27FC236}">
                <a16:creationId xmlns:a16="http://schemas.microsoft.com/office/drawing/2014/main" id="{6C294C7B-E29A-0726-3512-BC7B21DFF263}"/>
              </a:ext>
            </a:extLst>
          </p:cNvPr>
          <p:cNvPicPr>
            <a:picLocks noChangeAspect="1"/>
          </p:cNvPicPr>
          <p:nvPr/>
        </p:nvPicPr>
        <p:blipFill>
          <a:blip r:embed="rId2"/>
          <a:stretch>
            <a:fillRect/>
          </a:stretch>
        </p:blipFill>
        <p:spPr>
          <a:xfrm>
            <a:off x="946329" y="217283"/>
            <a:ext cx="7251341" cy="4068808"/>
          </a:xfrm>
          <a:prstGeom prst="rect">
            <a:avLst/>
          </a:prstGeom>
        </p:spPr>
      </p:pic>
      <p:sp>
        <p:nvSpPr>
          <p:cNvPr id="7" name="TextBox 6">
            <a:extLst>
              <a:ext uri="{FF2B5EF4-FFF2-40B4-BE49-F238E27FC236}">
                <a16:creationId xmlns:a16="http://schemas.microsoft.com/office/drawing/2014/main" id="{DB24E973-CA4C-8A99-621B-DDBF413880B9}"/>
              </a:ext>
            </a:extLst>
          </p:cNvPr>
          <p:cNvSpPr txBox="1"/>
          <p:nvPr/>
        </p:nvSpPr>
        <p:spPr>
          <a:xfrm>
            <a:off x="3333403" y="4623203"/>
            <a:ext cx="4231178" cy="307777"/>
          </a:xfrm>
          <a:prstGeom prst="rect">
            <a:avLst/>
          </a:prstGeom>
          <a:noFill/>
        </p:spPr>
        <p:txBody>
          <a:bodyPr wrap="square" rtlCol="0">
            <a:spAutoFit/>
          </a:bodyPr>
          <a:lstStyle/>
          <a:p>
            <a:pPr algn="ctr"/>
            <a:r>
              <a:rPr lang="en-US" sz="1400" dirty="0"/>
              <a:t>ASH 2023 </a:t>
            </a:r>
            <a:r>
              <a:rPr lang="en-US" sz="1400" dirty="0" err="1"/>
              <a:t>abstr</a:t>
            </a:r>
            <a:r>
              <a:rPr lang="en-US" sz="1400" dirty="0"/>
              <a:t> 202</a:t>
            </a:r>
          </a:p>
        </p:txBody>
      </p:sp>
    </p:spTree>
    <p:extLst>
      <p:ext uri="{BB962C8B-B14F-4D97-AF65-F5344CB8AC3E}">
        <p14:creationId xmlns:p14="http://schemas.microsoft.com/office/powerpoint/2010/main" val="306983228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patient's reaction&#10;&#10;Description automatically generated">
            <a:extLst>
              <a:ext uri="{FF2B5EF4-FFF2-40B4-BE49-F238E27FC236}">
                <a16:creationId xmlns:a16="http://schemas.microsoft.com/office/drawing/2014/main" id="{85CF42E2-3C4E-2236-9E3C-F152A77B41F9}"/>
              </a:ext>
            </a:extLst>
          </p:cNvPr>
          <p:cNvPicPr>
            <a:picLocks noChangeAspect="1"/>
          </p:cNvPicPr>
          <p:nvPr/>
        </p:nvPicPr>
        <p:blipFill>
          <a:blip r:embed="rId2"/>
          <a:stretch>
            <a:fillRect/>
          </a:stretch>
        </p:blipFill>
        <p:spPr>
          <a:xfrm>
            <a:off x="982447" y="217283"/>
            <a:ext cx="7233435" cy="4068807"/>
          </a:xfrm>
          <a:prstGeom prst="rect">
            <a:avLst/>
          </a:prstGeom>
        </p:spPr>
      </p:pic>
      <p:sp>
        <p:nvSpPr>
          <p:cNvPr id="7" name="TextBox 6">
            <a:extLst>
              <a:ext uri="{FF2B5EF4-FFF2-40B4-BE49-F238E27FC236}">
                <a16:creationId xmlns:a16="http://schemas.microsoft.com/office/drawing/2014/main" id="{DB24E973-CA4C-8A99-621B-DDBF413880B9}"/>
              </a:ext>
            </a:extLst>
          </p:cNvPr>
          <p:cNvSpPr txBox="1"/>
          <p:nvPr/>
        </p:nvSpPr>
        <p:spPr>
          <a:xfrm>
            <a:off x="3333403" y="4623203"/>
            <a:ext cx="4231178" cy="307777"/>
          </a:xfrm>
          <a:prstGeom prst="rect">
            <a:avLst/>
          </a:prstGeom>
          <a:noFill/>
        </p:spPr>
        <p:txBody>
          <a:bodyPr wrap="square" rtlCol="0">
            <a:spAutoFit/>
          </a:bodyPr>
          <a:lstStyle/>
          <a:p>
            <a:pPr algn="ctr"/>
            <a:r>
              <a:rPr lang="en-US" sz="1400" dirty="0"/>
              <a:t>ASH 2023 </a:t>
            </a:r>
            <a:r>
              <a:rPr lang="en-US" sz="1400" dirty="0" err="1"/>
              <a:t>abstr</a:t>
            </a:r>
            <a:r>
              <a:rPr lang="en-US" sz="1400" dirty="0"/>
              <a:t> 634</a:t>
            </a:r>
          </a:p>
        </p:txBody>
      </p:sp>
    </p:spTree>
    <p:extLst>
      <p:ext uri="{BB962C8B-B14F-4D97-AF65-F5344CB8AC3E}">
        <p14:creationId xmlns:p14="http://schemas.microsoft.com/office/powerpoint/2010/main" val="2727766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a patient's survival&#10;&#10;Description automatically generated with medium confidence">
            <a:extLst>
              <a:ext uri="{FF2B5EF4-FFF2-40B4-BE49-F238E27FC236}">
                <a16:creationId xmlns:a16="http://schemas.microsoft.com/office/drawing/2014/main" id="{4A3EBB99-151F-0C9E-5477-B0CD46CE8B63}"/>
              </a:ext>
            </a:extLst>
          </p:cNvPr>
          <p:cNvPicPr>
            <a:picLocks noChangeAspect="1"/>
          </p:cNvPicPr>
          <p:nvPr/>
        </p:nvPicPr>
        <p:blipFill>
          <a:blip r:embed="rId2"/>
          <a:stretch>
            <a:fillRect/>
          </a:stretch>
        </p:blipFill>
        <p:spPr>
          <a:xfrm>
            <a:off x="982446" y="217282"/>
            <a:ext cx="7233435" cy="4068807"/>
          </a:xfrm>
          <a:prstGeom prst="rect">
            <a:avLst/>
          </a:prstGeom>
        </p:spPr>
      </p:pic>
      <p:sp>
        <p:nvSpPr>
          <p:cNvPr id="7" name="TextBox 6">
            <a:extLst>
              <a:ext uri="{FF2B5EF4-FFF2-40B4-BE49-F238E27FC236}">
                <a16:creationId xmlns:a16="http://schemas.microsoft.com/office/drawing/2014/main" id="{DB24E973-CA4C-8A99-621B-DDBF413880B9}"/>
              </a:ext>
            </a:extLst>
          </p:cNvPr>
          <p:cNvSpPr txBox="1"/>
          <p:nvPr/>
        </p:nvSpPr>
        <p:spPr>
          <a:xfrm>
            <a:off x="3333403" y="4623203"/>
            <a:ext cx="4231178" cy="307777"/>
          </a:xfrm>
          <a:prstGeom prst="rect">
            <a:avLst/>
          </a:prstGeom>
          <a:noFill/>
        </p:spPr>
        <p:txBody>
          <a:bodyPr wrap="square" rtlCol="0">
            <a:spAutoFit/>
          </a:bodyPr>
          <a:lstStyle/>
          <a:p>
            <a:pPr algn="ctr"/>
            <a:r>
              <a:rPr lang="en-US" sz="1400" dirty="0"/>
              <a:t>ASH 2023 </a:t>
            </a:r>
            <a:r>
              <a:rPr lang="en-US" sz="1400" dirty="0" err="1"/>
              <a:t>abstr</a:t>
            </a:r>
            <a:r>
              <a:rPr lang="en-US" sz="1400" dirty="0"/>
              <a:t> 634</a:t>
            </a:r>
          </a:p>
        </p:txBody>
      </p:sp>
    </p:spTree>
    <p:extLst>
      <p:ext uri="{BB962C8B-B14F-4D97-AF65-F5344CB8AC3E}">
        <p14:creationId xmlns:p14="http://schemas.microsoft.com/office/powerpoint/2010/main" val="3567087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patients with an end of treatment&#10;&#10;Description automatically generated with medium confidence">
            <a:extLst>
              <a:ext uri="{FF2B5EF4-FFF2-40B4-BE49-F238E27FC236}">
                <a16:creationId xmlns:a16="http://schemas.microsoft.com/office/drawing/2014/main" id="{23174BE0-8FA2-C683-2DB9-82751EF02CAB}"/>
              </a:ext>
            </a:extLst>
          </p:cNvPr>
          <p:cNvPicPr>
            <a:picLocks noChangeAspect="1"/>
          </p:cNvPicPr>
          <p:nvPr/>
        </p:nvPicPr>
        <p:blipFill>
          <a:blip r:embed="rId2"/>
          <a:stretch>
            <a:fillRect/>
          </a:stretch>
        </p:blipFill>
        <p:spPr>
          <a:xfrm>
            <a:off x="982446" y="217281"/>
            <a:ext cx="7233434" cy="4068807"/>
          </a:xfrm>
          <a:prstGeom prst="rect">
            <a:avLst/>
          </a:prstGeom>
        </p:spPr>
      </p:pic>
      <p:sp>
        <p:nvSpPr>
          <p:cNvPr id="7" name="TextBox 6">
            <a:extLst>
              <a:ext uri="{FF2B5EF4-FFF2-40B4-BE49-F238E27FC236}">
                <a16:creationId xmlns:a16="http://schemas.microsoft.com/office/drawing/2014/main" id="{DB24E973-CA4C-8A99-621B-DDBF413880B9}"/>
              </a:ext>
            </a:extLst>
          </p:cNvPr>
          <p:cNvSpPr txBox="1"/>
          <p:nvPr/>
        </p:nvSpPr>
        <p:spPr>
          <a:xfrm>
            <a:off x="3333403" y="4623203"/>
            <a:ext cx="4231178" cy="307777"/>
          </a:xfrm>
          <a:prstGeom prst="rect">
            <a:avLst/>
          </a:prstGeom>
          <a:noFill/>
        </p:spPr>
        <p:txBody>
          <a:bodyPr wrap="square" rtlCol="0">
            <a:spAutoFit/>
          </a:bodyPr>
          <a:lstStyle/>
          <a:p>
            <a:pPr algn="ctr"/>
            <a:r>
              <a:rPr lang="en-US" sz="1400" dirty="0"/>
              <a:t>ASH 2023 </a:t>
            </a:r>
            <a:r>
              <a:rPr lang="en-US" sz="1400" dirty="0" err="1"/>
              <a:t>abstr</a:t>
            </a:r>
            <a:r>
              <a:rPr lang="en-US" sz="1400" dirty="0"/>
              <a:t> 634</a:t>
            </a:r>
          </a:p>
        </p:txBody>
      </p:sp>
    </p:spTree>
    <p:extLst>
      <p:ext uri="{BB962C8B-B14F-4D97-AF65-F5344CB8AC3E}">
        <p14:creationId xmlns:p14="http://schemas.microsoft.com/office/powerpoint/2010/main" val="1956530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medical chart&#10;&#10;Description automatically generated">
            <a:extLst>
              <a:ext uri="{FF2B5EF4-FFF2-40B4-BE49-F238E27FC236}">
                <a16:creationId xmlns:a16="http://schemas.microsoft.com/office/drawing/2014/main" id="{B940F9C6-E535-C33D-27BC-4EC6A3DE03E4}"/>
              </a:ext>
            </a:extLst>
          </p:cNvPr>
          <p:cNvPicPr>
            <a:picLocks noChangeAspect="1"/>
          </p:cNvPicPr>
          <p:nvPr/>
        </p:nvPicPr>
        <p:blipFill>
          <a:blip r:embed="rId2"/>
          <a:stretch>
            <a:fillRect/>
          </a:stretch>
        </p:blipFill>
        <p:spPr>
          <a:xfrm>
            <a:off x="982446" y="217281"/>
            <a:ext cx="7233434" cy="4068807"/>
          </a:xfrm>
          <a:prstGeom prst="rect">
            <a:avLst/>
          </a:prstGeom>
        </p:spPr>
      </p:pic>
      <p:sp>
        <p:nvSpPr>
          <p:cNvPr id="7" name="TextBox 6">
            <a:extLst>
              <a:ext uri="{FF2B5EF4-FFF2-40B4-BE49-F238E27FC236}">
                <a16:creationId xmlns:a16="http://schemas.microsoft.com/office/drawing/2014/main" id="{DB24E973-CA4C-8A99-621B-DDBF413880B9}"/>
              </a:ext>
            </a:extLst>
          </p:cNvPr>
          <p:cNvSpPr txBox="1"/>
          <p:nvPr/>
        </p:nvSpPr>
        <p:spPr>
          <a:xfrm>
            <a:off x="3333403" y="4623203"/>
            <a:ext cx="4231178" cy="307777"/>
          </a:xfrm>
          <a:prstGeom prst="rect">
            <a:avLst/>
          </a:prstGeom>
          <a:noFill/>
        </p:spPr>
        <p:txBody>
          <a:bodyPr wrap="square" rtlCol="0">
            <a:spAutoFit/>
          </a:bodyPr>
          <a:lstStyle/>
          <a:p>
            <a:pPr algn="ctr"/>
            <a:r>
              <a:rPr lang="en-US" sz="1400" dirty="0"/>
              <a:t>ASH 2023 </a:t>
            </a:r>
            <a:r>
              <a:rPr lang="en-US" sz="1400" dirty="0" err="1"/>
              <a:t>abstr</a:t>
            </a:r>
            <a:r>
              <a:rPr lang="en-US" sz="1400" dirty="0"/>
              <a:t> 631</a:t>
            </a:r>
          </a:p>
        </p:txBody>
      </p:sp>
    </p:spTree>
    <p:extLst>
      <p:ext uri="{BB962C8B-B14F-4D97-AF65-F5344CB8AC3E}">
        <p14:creationId xmlns:p14="http://schemas.microsoft.com/office/powerpoint/2010/main" val="203392206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positive result&#10;&#10;Description automatically generated with medium confidence">
            <a:extLst>
              <a:ext uri="{FF2B5EF4-FFF2-40B4-BE49-F238E27FC236}">
                <a16:creationId xmlns:a16="http://schemas.microsoft.com/office/drawing/2014/main" id="{AC88E927-0B23-D9B7-78B6-CFED3174D107}"/>
              </a:ext>
            </a:extLst>
          </p:cNvPr>
          <p:cNvPicPr>
            <a:picLocks noChangeAspect="1"/>
          </p:cNvPicPr>
          <p:nvPr/>
        </p:nvPicPr>
        <p:blipFill>
          <a:blip r:embed="rId2"/>
          <a:stretch>
            <a:fillRect/>
          </a:stretch>
        </p:blipFill>
        <p:spPr>
          <a:xfrm>
            <a:off x="977923" y="217281"/>
            <a:ext cx="7237957" cy="4071351"/>
          </a:xfrm>
          <a:prstGeom prst="rect">
            <a:avLst/>
          </a:prstGeom>
        </p:spPr>
      </p:pic>
      <p:sp>
        <p:nvSpPr>
          <p:cNvPr id="7" name="TextBox 6">
            <a:extLst>
              <a:ext uri="{FF2B5EF4-FFF2-40B4-BE49-F238E27FC236}">
                <a16:creationId xmlns:a16="http://schemas.microsoft.com/office/drawing/2014/main" id="{DB24E973-CA4C-8A99-621B-DDBF413880B9}"/>
              </a:ext>
            </a:extLst>
          </p:cNvPr>
          <p:cNvSpPr txBox="1"/>
          <p:nvPr/>
        </p:nvSpPr>
        <p:spPr>
          <a:xfrm>
            <a:off x="3333403" y="4623203"/>
            <a:ext cx="4231178" cy="307777"/>
          </a:xfrm>
          <a:prstGeom prst="rect">
            <a:avLst/>
          </a:prstGeom>
          <a:noFill/>
        </p:spPr>
        <p:txBody>
          <a:bodyPr wrap="square" rtlCol="0">
            <a:spAutoFit/>
          </a:bodyPr>
          <a:lstStyle/>
          <a:p>
            <a:pPr algn="ctr"/>
            <a:r>
              <a:rPr lang="en-US" sz="1400" dirty="0"/>
              <a:t>ASH 2023 </a:t>
            </a:r>
            <a:r>
              <a:rPr lang="en-US" sz="1400" dirty="0" err="1"/>
              <a:t>abstr</a:t>
            </a:r>
            <a:r>
              <a:rPr lang="en-US" sz="1400" dirty="0"/>
              <a:t> 631</a:t>
            </a:r>
          </a:p>
        </p:txBody>
      </p:sp>
    </p:spTree>
    <p:extLst>
      <p:ext uri="{BB962C8B-B14F-4D97-AF65-F5344CB8AC3E}">
        <p14:creationId xmlns:p14="http://schemas.microsoft.com/office/powerpoint/2010/main" val="1629482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patient's survival&#10;&#10;Description automatically generated with medium confidence">
            <a:extLst>
              <a:ext uri="{FF2B5EF4-FFF2-40B4-BE49-F238E27FC236}">
                <a16:creationId xmlns:a16="http://schemas.microsoft.com/office/drawing/2014/main" id="{AADC8950-4EBD-A031-5F3E-6292D4DAD13A}"/>
              </a:ext>
            </a:extLst>
          </p:cNvPr>
          <p:cNvPicPr>
            <a:picLocks noChangeAspect="1"/>
          </p:cNvPicPr>
          <p:nvPr/>
        </p:nvPicPr>
        <p:blipFill>
          <a:blip r:embed="rId2"/>
          <a:stretch>
            <a:fillRect/>
          </a:stretch>
        </p:blipFill>
        <p:spPr>
          <a:xfrm>
            <a:off x="982446" y="217281"/>
            <a:ext cx="7233434" cy="4068807"/>
          </a:xfrm>
          <a:prstGeom prst="rect">
            <a:avLst/>
          </a:prstGeom>
        </p:spPr>
      </p:pic>
      <p:sp>
        <p:nvSpPr>
          <p:cNvPr id="7" name="TextBox 6">
            <a:extLst>
              <a:ext uri="{FF2B5EF4-FFF2-40B4-BE49-F238E27FC236}">
                <a16:creationId xmlns:a16="http://schemas.microsoft.com/office/drawing/2014/main" id="{DB24E973-CA4C-8A99-621B-DDBF413880B9}"/>
              </a:ext>
            </a:extLst>
          </p:cNvPr>
          <p:cNvSpPr txBox="1"/>
          <p:nvPr/>
        </p:nvSpPr>
        <p:spPr>
          <a:xfrm>
            <a:off x="3333403" y="4623203"/>
            <a:ext cx="4231178" cy="307777"/>
          </a:xfrm>
          <a:prstGeom prst="rect">
            <a:avLst/>
          </a:prstGeom>
          <a:noFill/>
        </p:spPr>
        <p:txBody>
          <a:bodyPr wrap="square" rtlCol="0">
            <a:spAutoFit/>
          </a:bodyPr>
          <a:lstStyle/>
          <a:p>
            <a:pPr algn="ctr"/>
            <a:r>
              <a:rPr lang="en-US" sz="1400" dirty="0"/>
              <a:t>ASH 2023 </a:t>
            </a:r>
            <a:r>
              <a:rPr lang="en-US" sz="1400" dirty="0" err="1"/>
              <a:t>abstr</a:t>
            </a:r>
            <a:r>
              <a:rPr lang="en-US" sz="1400" dirty="0"/>
              <a:t> 631</a:t>
            </a:r>
          </a:p>
        </p:txBody>
      </p:sp>
    </p:spTree>
    <p:extLst>
      <p:ext uri="{BB962C8B-B14F-4D97-AF65-F5344CB8AC3E}">
        <p14:creationId xmlns:p14="http://schemas.microsoft.com/office/powerpoint/2010/main" val="9390963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showing the number of deaths&#10;&#10;Description automatically generated">
            <a:extLst>
              <a:ext uri="{FF2B5EF4-FFF2-40B4-BE49-F238E27FC236}">
                <a16:creationId xmlns:a16="http://schemas.microsoft.com/office/drawing/2014/main" id="{22A19557-C107-01E9-773B-82131B74EA01}"/>
              </a:ext>
            </a:extLst>
          </p:cNvPr>
          <p:cNvPicPr>
            <a:picLocks noChangeAspect="1"/>
          </p:cNvPicPr>
          <p:nvPr/>
        </p:nvPicPr>
        <p:blipFill>
          <a:blip r:embed="rId2"/>
          <a:stretch>
            <a:fillRect/>
          </a:stretch>
        </p:blipFill>
        <p:spPr>
          <a:xfrm>
            <a:off x="977924" y="217281"/>
            <a:ext cx="7237956" cy="4071350"/>
          </a:xfrm>
          <a:prstGeom prst="rect">
            <a:avLst/>
          </a:prstGeom>
        </p:spPr>
      </p:pic>
      <p:sp>
        <p:nvSpPr>
          <p:cNvPr id="7" name="TextBox 6">
            <a:extLst>
              <a:ext uri="{FF2B5EF4-FFF2-40B4-BE49-F238E27FC236}">
                <a16:creationId xmlns:a16="http://schemas.microsoft.com/office/drawing/2014/main" id="{DB24E973-CA4C-8A99-621B-DDBF413880B9}"/>
              </a:ext>
            </a:extLst>
          </p:cNvPr>
          <p:cNvSpPr txBox="1"/>
          <p:nvPr/>
        </p:nvSpPr>
        <p:spPr>
          <a:xfrm>
            <a:off x="3333403" y="4623203"/>
            <a:ext cx="4231178" cy="307777"/>
          </a:xfrm>
          <a:prstGeom prst="rect">
            <a:avLst/>
          </a:prstGeom>
          <a:noFill/>
        </p:spPr>
        <p:txBody>
          <a:bodyPr wrap="square" rtlCol="0">
            <a:spAutoFit/>
          </a:bodyPr>
          <a:lstStyle/>
          <a:p>
            <a:pPr algn="ctr"/>
            <a:r>
              <a:rPr lang="en-US" sz="1400" dirty="0"/>
              <a:t>ASH 2023 </a:t>
            </a:r>
            <a:r>
              <a:rPr lang="en-US" sz="1400" dirty="0" err="1"/>
              <a:t>abstr</a:t>
            </a:r>
            <a:r>
              <a:rPr lang="en-US" sz="1400" dirty="0"/>
              <a:t> 631</a:t>
            </a:r>
          </a:p>
        </p:txBody>
      </p:sp>
    </p:spTree>
    <p:extLst>
      <p:ext uri="{BB962C8B-B14F-4D97-AF65-F5344CB8AC3E}">
        <p14:creationId xmlns:p14="http://schemas.microsoft.com/office/powerpoint/2010/main" val="42457701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medical report&#10;&#10;Description automatically generated">
            <a:extLst>
              <a:ext uri="{FF2B5EF4-FFF2-40B4-BE49-F238E27FC236}">
                <a16:creationId xmlns:a16="http://schemas.microsoft.com/office/drawing/2014/main" id="{D7A8AB9F-B03D-C0E3-9204-3F31B1C00B67}"/>
              </a:ext>
            </a:extLst>
          </p:cNvPr>
          <p:cNvPicPr>
            <a:picLocks noChangeAspect="1"/>
          </p:cNvPicPr>
          <p:nvPr/>
        </p:nvPicPr>
        <p:blipFill>
          <a:blip r:embed="rId2"/>
          <a:stretch>
            <a:fillRect/>
          </a:stretch>
        </p:blipFill>
        <p:spPr>
          <a:xfrm>
            <a:off x="977923" y="217281"/>
            <a:ext cx="7237957" cy="4071351"/>
          </a:xfrm>
          <a:prstGeom prst="rect">
            <a:avLst/>
          </a:prstGeom>
        </p:spPr>
      </p:pic>
      <p:sp>
        <p:nvSpPr>
          <p:cNvPr id="7" name="TextBox 6">
            <a:extLst>
              <a:ext uri="{FF2B5EF4-FFF2-40B4-BE49-F238E27FC236}">
                <a16:creationId xmlns:a16="http://schemas.microsoft.com/office/drawing/2014/main" id="{DB24E973-CA4C-8A99-621B-DDBF413880B9}"/>
              </a:ext>
            </a:extLst>
          </p:cNvPr>
          <p:cNvSpPr txBox="1"/>
          <p:nvPr/>
        </p:nvSpPr>
        <p:spPr>
          <a:xfrm>
            <a:off x="3333403" y="4623203"/>
            <a:ext cx="4231178" cy="307777"/>
          </a:xfrm>
          <a:prstGeom prst="rect">
            <a:avLst/>
          </a:prstGeom>
          <a:noFill/>
        </p:spPr>
        <p:txBody>
          <a:bodyPr wrap="square" rtlCol="0">
            <a:spAutoFit/>
          </a:bodyPr>
          <a:lstStyle/>
          <a:p>
            <a:pPr algn="ctr"/>
            <a:r>
              <a:rPr lang="en-US" sz="1400" dirty="0"/>
              <a:t>ASH 2023 </a:t>
            </a:r>
            <a:r>
              <a:rPr lang="en-US" sz="1400" dirty="0" err="1"/>
              <a:t>abstr</a:t>
            </a:r>
            <a:r>
              <a:rPr lang="en-US" sz="1400" dirty="0"/>
              <a:t> 631</a:t>
            </a:r>
          </a:p>
        </p:txBody>
      </p:sp>
    </p:spTree>
    <p:extLst>
      <p:ext uri="{BB962C8B-B14F-4D97-AF65-F5344CB8AC3E}">
        <p14:creationId xmlns:p14="http://schemas.microsoft.com/office/powerpoint/2010/main" val="15036304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able with text and images&#10;&#10;Description automatically generated with medium confidence">
            <a:extLst>
              <a:ext uri="{FF2B5EF4-FFF2-40B4-BE49-F238E27FC236}">
                <a16:creationId xmlns:a16="http://schemas.microsoft.com/office/drawing/2014/main" id="{758AD6B7-DF71-313E-25F3-48E0B9F5FF45}"/>
              </a:ext>
            </a:extLst>
          </p:cNvPr>
          <p:cNvPicPr>
            <a:picLocks noChangeAspect="1"/>
          </p:cNvPicPr>
          <p:nvPr/>
        </p:nvPicPr>
        <p:blipFill>
          <a:blip r:embed="rId2"/>
          <a:stretch>
            <a:fillRect/>
          </a:stretch>
        </p:blipFill>
        <p:spPr>
          <a:xfrm>
            <a:off x="977923" y="212598"/>
            <a:ext cx="7237957" cy="4071351"/>
          </a:xfrm>
          <a:prstGeom prst="rect">
            <a:avLst/>
          </a:prstGeom>
        </p:spPr>
      </p:pic>
      <p:sp>
        <p:nvSpPr>
          <p:cNvPr id="7" name="TextBox 6">
            <a:extLst>
              <a:ext uri="{FF2B5EF4-FFF2-40B4-BE49-F238E27FC236}">
                <a16:creationId xmlns:a16="http://schemas.microsoft.com/office/drawing/2014/main" id="{DB24E973-CA4C-8A99-621B-DDBF413880B9}"/>
              </a:ext>
            </a:extLst>
          </p:cNvPr>
          <p:cNvSpPr txBox="1"/>
          <p:nvPr/>
        </p:nvSpPr>
        <p:spPr>
          <a:xfrm>
            <a:off x="3333403" y="4623203"/>
            <a:ext cx="4231178" cy="307777"/>
          </a:xfrm>
          <a:prstGeom prst="rect">
            <a:avLst/>
          </a:prstGeom>
          <a:noFill/>
        </p:spPr>
        <p:txBody>
          <a:bodyPr wrap="square" rtlCol="0">
            <a:spAutoFit/>
          </a:bodyPr>
          <a:lstStyle/>
          <a:p>
            <a:pPr algn="ctr"/>
            <a:r>
              <a:rPr lang="en-US" sz="1400" dirty="0"/>
              <a:t>ASH 2023 </a:t>
            </a:r>
            <a:r>
              <a:rPr lang="en-US" sz="1400" dirty="0" err="1"/>
              <a:t>abstr</a:t>
            </a:r>
            <a:r>
              <a:rPr lang="en-US" sz="1400" dirty="0"/>
              <a:t> 631</a:t>
            </a:r>
          </a:p>
        </p:txBody>
      </p:sp>
    </p:spTree>
    <p:extLst>
      <p:ext uri="{BB962C8B-B14F-4D97-AF65-F5344CB8AC3E}">
        <p14:creationId xmlns:p14="http://schemas.microsoft.com/office/powerpoint/2010/main" val="123924540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13"/>
</p:tagLst>
</file>

<file path=ppt/tags/tag2.xml><?xml version="1.0" encoding="utf-8"?>
<p:tagLst xmlns:a="http://schemas.openxmlformats.org/drawingml/2006/main" xmlns:r="http://schemas.openxmlformats.org/officeDocument/2006/relationships" xmlns:p="http://schemas.openxmlformats.org/presentationml/2006/main">
  <p:tag name="AS_UNIQUEID" val="14"/>
</p:tagLst>
</file>

<file path=ppt/tags/tag3.xml><?xml version="1.0" encoding="utf-8"?>
<p:tagLst xmlns:a="http://schemas.openxmlformats.org/drawingml/2006/main" xmlns:r="http://schemas.openxmlformats.org/officeDocument/2006/relationships" xmlns:p="http://schemas.openxmlformats.org/presentationml/2006/main">
  <p:tag name="AS_UNIQUEID" val="15"/>
</p:tagLst>
</file>

<file path=ppt/theme/theme1.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A6459BA09A55A48A26552F8CF890A5E" ma:contentTypeVersion="14" ma:contentTypeDescription="Create a new document." ma:contentTypeScope="" ma:versionID="23f5c8f08b1a1d65690ec793b377a057">
  <xsd:schema xmlns:xsd="http://www.w3.org/2001/XMLSchema" xmlns:xs="http://www.w3.org/2001/XMLSchema" xmlns:p="http://schemas.microsoft.com/office/2006/metadata/properties" xmlns:ns3="5d185315-3185-4f85-882e-9624ef9185a2" xmlns:ns4="bd2a530d-6ddd-4962-a7b9-5fc3be46eaed" targetNamespace="http://schemas.microsoft.com/office/2006/metadata/properties" ma:root="true" ma:fieldsID="eead1677efee3c2be5ce849ca58fdede" ns3:_="" ns4:_="">
    <xsd:import namespace="5d185315-3185-4f85-882e-9624ef9185a2"/>
    <xsd:import namespace="bd2a530d-6ddd-4962-a7b9-5fc3be46eae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LengthInSeconds"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185315-3185-4f85-882e-9624ef9185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2a530d-6ddd-4962-a7b9-5fc3be46eae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BEC0C9A-B742-4687-A9CB-8B149E7DD7A8}">
  <ds:schemaRefs>
    <ds:schemaRef ds:uri="http://purl.org/dc/terms/"/>
    <ds:schemaRef ds:uri="http://schemas.microsoft.com/office/infopath/2007/PartnerControls"/>
    <ds:schemaRef ds:uri="http://purl.org/dc/elements/1.1/"/>
    <ds:schemaRef ds:uri="http://www.w3.org/XML/1998/namespace"/>
    <ds:schemaRef ds:uri="http://schemas.microsoft.com/office/2006/documentManagement/types"/>
    <ds:schemaRef ds:uri="bd2a530d-6ddd-4962-a7b9-5fc3be46eaed"/>
    <ds:schemaRef ds:uri="5d185315-3185-4f85-882e-9624ef9185a2"/>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895DAC3F-13AB-46E7-8F34-0AA229403C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185315-3185-4f85-882e-9624ef9185a2"/>
    <ds:schemaRef ds:uri="bd2a530d-6ddd-4962-a7b9-5fc3be46ea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7D2C464-C771-4E2C-A4E0-A9031062A0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5796</TotalTime>
  <Words>9663</Words>
  <Application>Microsoft Office PowerPoint</Application>
  <PresentationFormat>Custom</PresentationFormat>
  <Paragraphs>1054</Paragraphs>
  <Slides>190</Slides>
  <Notes>79</Notes>
  <HiddenSlides>0</HiddenSlides>
  <MMClips>0</MMClips>
  <ScaleCrop>false</ScaleCrop>
  <HeadingPairs>
    <vt:vector size="6" baseType="variant">
      <vt:variant>
        <vt:lpstr>Fonts Used</vt:lpstr>
      </vt:variant>
      <vt:variant>
        <vt:i4>20</vt:i4>
      </vt:variant>
      <vt:variant>
        <vt:lpstr>Theme</vt:lpstr>
      </vt:variant>
      <vt:variant>
        <vt:i4>8</vt:i4>
      </vt:variant>
      <vt:variant>
        <vt:lpstr>Slide Titles</vt:lpstr>
      </vt:variant>
      <vt:variant>
        <vt:i4>190</vt:i4>
      </vt:variant>
    </vt:vector>
  </HeadingPairs>
  <TitlesOfParts>
    <vt:vector size="218" baseType="lpstr">
      <vt:lpstr>acumin-pro</vt:lpstr>
      <vt:lpstr>Arial</vt:lpstr>
      <vt:lpstr>Calibri</vt:lpstr>
      <vt:lpstr>Calibri Light</vt:lpstr>
      <vt:lpstr>Century Gothic</vt:lpstr>
      <vt:lpstr>Corporate A Medium</vt:lpstr>
      <vt:lpstr>Corporate S Demi</vt:lpstr>
      <vt:lpstr>Courier New</vt:lpstr>
      <vt:lpstr>Georgia</vt:lpstr>
      <vt:lpstr>Google Sans</vt:lpstr>
      <vt:lpstr>Helvetica</vt:lpstr>
      <vt:lpstr>Lucida Handwriting</vt:lpstr>
      <vt:lpstr>Noto Sans Symbols</vt:lpstr>
      <vt:lpstr>Open Sans</vt:lpstr>
      <vt:lpstr>Roboto</vt:lpstr>
      <vt:lpstr>Source Sans Pro</vt:lpstr>
      <vt:lpstr>Times</vt:lpstr>
      <vt:lpstr>Times New Roman</vt:lpstr>
      <vt:lpstr>Trebuchet MS</vt:lpstr>
      <vt:lpstr>Wingdings</vt:lpstr>
      <vt:lpstr>MLC2015_PPT_Slides</vt:lpstr>
      <vt:lpstr>Custom Design</vt:lpstr>
      <vt:lpstr>1_Custom Design</vt:lpstr>
      <vt:lpstr>MLC2015_PPT_Slides</vt:lpstr>
      <vt:lpstr>Office Theme</vt:lpstr>
      <vt:lpstr>MLC2015_PPT_Slides</vt:lpstr>
      <vt:lpstr>1_MLC2015_PPT_Slides</vt:lpstr>
      <vt:lpstr>2_Custom Design</vt:lpstr>
      <vt:lpstr>PowerPoint Presentation</vt:lpstr>
      <vt:lpstr>Welcome</vt:lpstr>
      <vt:lpstr>Thank You to Our Supporters:</vt:lpstr>
      <vt:lpstr>PowerPoint Presentation</vt:lpstr>
      <vt:lpstr>PowerPoint Presentation</vt:lpstr>
      <vt:lpstr>PowerPoint Presentation</vt:lpstr>
      <vt:lpstr>PowerPoint Presentation</vt:lpstr>
      <vt:lpstr>Program Chair</vt:lpstr>
      <vt:lpstr>PowerPoint Presentation</vt:lpstr>
      <vt:lpstr>The Role of JAK Inhibitors in Myelofibrosis</vt:lpstr>
      <vt:lpstr>Disclosures </vt:lpstr>
      <vt:lpstr>Myleofibrosis: Background </vt:lpstr>
      <vt:lpstr>Myleofibrosis: Background </vt:lpstr>
      <vt:lpstr>JAKi Approval Timeline </vt:lpstr>
      <vt:lpstr>NCCN</vt:lpstr>
      <vt:lpstr>NCCN</vt:lpstr>
      <vt:lpstr>Momelotinib </vt:lpstr>
      <vt:lpstr>SIMPLIFY-2</vt:lpstr>
      <vt:lpstr>SIMPLIFY-2 </vt:lpstr>
      <vt:lpstr>SIMPLIFY-2: SVR </vt:lpstr>
      <vt:lpstr>SIMPLIFY-2: AEs </vt:lpstr>
      <vt:lpstr>MOMENTUM</vt:lpstr>
      <vt:lpstr>MOMENTUM</vt:lpstr>
      <vt:lpstr>MOMENTUM: TSS50 </vt:lpstr>
      <vt:lpstr>MOMENTUM: SVR</vt:lpstr>
      <vt:lpstr>MOMENTUM: RBC TI</vt:lpstr>
      <vt:lpstr>Momelotinib</vt:lpstr>
      <vt:lpstr>Myelofibrosis: The Future?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you manage patients with myelodysplastic syndromes (MDS)?</vt:lpstr>
      <vt:lpstr>Roadmap</vt:lpstr>
      <vt:lpstr>PowerPoint Presentation</vt:lpstr>
      <vt:lpstr>PowerPoint Presentation</vt:lpstr>
      <vt:lpstr>Prognostic Scoring: Use of IPSS-M</vt:lpstr>
      <vt:lpstr>IPSS-R v. IPSS-M </vt:lpstr>
      <vt:lpstr>PowerPoint Presentation</vt:lpstr>
      <vt:lpstr>Lower Risk MDS</vt:lpstr>
      <vt:lpstr>PowerPoint Presentation</vt:lpstr>
      <vt:lpstr>Luspatercept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Higher Risk MDS</vt:lpstr>
      <vt:lpstr>PowerPoint Presentation</vt:lpstr>
      <vt:lpstr>PowerPoint Presentation</vt:lpstr>
      <vt:lpstr>Ascertain Trial: Oral Decitabine- Cedazuridine </vt:lpstr>
      <vt:lpstr>Ongoing work and Questions</vt:lpstr>
      <vt:lpstr>Thank you for your attention!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Year in Review: 2023 Updates in CLL</vt:lpstr>
      <vt:lpstr>ASH 2023 Updates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Pirtobrutinib</vt:lpstr>
      <vt:lpstr>PowerPoint Presentation</vt:lpstr>
      <vt:lpstr>Pirtobrutinib – longer f/u previous cBTKi/BCL2i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Year in Review: 2023 Updates in DLBCL </vt:lpstr>
      <vt:lpstr>PowerPoint Presentation</vt:lpstr>
      <vt:lpstr>Untreated DLBCL</vt:lpstr>
      <vt:lpstr>PowerPoint Presentation</vt:lpstr>
      <vt:lpstr>PowerPoint Presentation</vt:lpstr>
      <vt:lpstr>PowerPoint Presentation</vt:lpstr>
      <vt:lpstr>PowerPoint Presentation</vt:lpstr>
      <vt:lpstr>PowerPoint Presentation</vt:lpstr>
      <vt:lpstr>Relapsed/refractory DLBCL</vt:lpstr>
      <vt:lpstr>PowerPoint Presentation</vt:lpstr>
      <vt:lpstr>PowerPoint Presentation</vt:lpstr>
      <vt:lpstr>PowerPoint Presentation</vt:lpstr>
      <vt:lpstr>Mosunetuzumab</vt:lpstr>
      <vt:lpstr>Mosunetuzumab with Polatuzumab</vt:lpstr>
      <vt:lpstr>Glofitamab</vt:lpstr>
      <vt:lpstr>Epcoritamab</vt:lpstr>
      <vt:lpstr>PowerPoint Presentation</vt:lpstr>
      <vt:lpstr>Odronexamab</vt:lpstr>
      <vt:lpstr>Trispecific antibodies. PIT565</vt:lpstr>
      <vt:lpstr>PowerPoint Presentation</vt:lpstr>
      <vt:lpstr>Investigator Initiated studies at Sylvester Comprehensive Cancer Center </vt:lpstr>
      <vt:lpstr>How I treat DLBCL in 2024 (January)</vt:lpstr>
      <vt:lpstr>PowerPoint Presentation</vt:lpstr>
      <vt:lpstr>Venous Thromboembolism: Some Highlights from ASH </vt:lpstr>
      <vt:lpstr>Disclosures</vt:lpstr>
      <vt:lpstr>PowerPoint Presentation</vt:lpstr>
      <vt:lpstr>Predictive Model for Chemotherapy-Associated VTE</vt:lpstr>
      <vt:lpstr>Rates of VTE According To Scores From The Risk Model In The Derivation And Validation Cohorts</vt:lpstr>
      <vt:lpstr>Risk Prediction Scores for Venous Thromboembolism in Cancer Patients</vt:lpstr>
      <vt:lpstr>PowerPoint Presentation</vt:lpstr>
      <vt:lpstr>PowerPoint Presentation</vt:lpstr>
      <vt:lpstr>PowerPoint Presentation</vt:lpstr>
      <vt:lpstr>PowerPoint Presentation</vt:lpstr>
      <vt:lpstr>PowerPoint Presentation</vt:lpstr>
      <vt:lpstr>Neutrophil Extracellular Trap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Hematology and Pregnancy </vt:lpstr>
      <vt:lpstr>Disclosures</vt:lpstr>
      <vt:lpstr>Outline</vt:lpstr>
      <vt:lpstr>Anemia during pregnancy</vt:lpstr>
      <vt:lpstr>PowerPoint Presentation</vt:lpstr>
      <vt:lpstr>Iron deficiency anemia in pregnancy- Present Issues in management</vt:lpstr>
      <vt:lpstr>Iron deficiency anemia in pregnancy</vt:lpstr>
      <vt:lpstr>Iron deficiency anemia in pregnancy </vt:lpstr>
      <vt:lpstr>PowerPoint Presentation</vt:lpstr>
      <vt:lpstr>Study: “Correction of Anemia with Intravenous Iron Mitigates Adverse Maternal Outcomes in Pregnancy” </vt:lpstr>
      <vt:lpstr>Study: “Correction of Anemia with Intravenous Iron Mitigates Adverse Maternal Outcomes in Pregnancy” </vt:lpstr>
      <vt:lpstr>“Correction of Anemia with Intravenous Iron Mitigates Adverse Maternal Outcomes in Pregnancy” </vt:lpstr>
      <vt:lpstr>ITP in Pregnancy</vt:lpstr>
      <vt:lpstr>Study: “De Novo ITP diagnosed during pregnancy; outcome for the mothers and the neonates and prospective comparative study with chronic ITP pregnancy women”</vt:lpstr>
      <vt:lpstr>“De Novo ITP diagnosed during pregnancy; outcome for the mothers and the neonates and prospective comparative study with chronic ITP pregnancy women”</vt:lpstr>
      <vt:lpstr>“De Novo ITP diagnosed during pregnancy; outcome for the mothers and the neonates and prospective comparative study with chronic ITP pregnancy women”</vt:lpstr>
      <vt:lpstr>De Novo ITP diagnosed during pregnancy; outcome for the mothers and the neonates and prospective comparative study with chronic ITP pregnancy women</vt:lpstr>
      <vt:lpstr>De Novo ITP diagnosed during pregnancy; outcome for the mothers and the neonates and prospective comparative study with chronic ITP pregnancy women</vt:lpstr>
      <vt:lpstr>Study: “The Combination of Intravenous Immunoglobulin (IVIG) and Low Does Recombinant Human Thrombopoietin (rhTPO) for the Management of Corticosteroid/IVIG Monotherapy-Resistant Immune Thrombocytopenia in Pregnancy”</vt:lpstr>
      <vt:lpstr>Methods</vt:lpstr>
      <vt:lpstr>PowerPoint Presentation</vt:lpstr>
      <vt:lpstr>Results </vt:lpstr>
      <vt:lpstr>Summary</vt:lpstr>
      <vt:lpstr>THANK YOU QUESTIONS?</vt:lpstr>
    </vt:vector>
  </TitlesOfParts>
  <Company>Intellisphere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Donald</dc:creator>
  <cp:lastModifiedBy>Sean Gallagher</cp:lastModifiedBy>
  <cp:revision>174</cp:revision>
  <dcterms:modified xsi:type="dcterms:W3CDTF">2024-01-12T14:47:14Z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0x0101004A6459BA09A55A48A26552F8CF890A5E</vt:lpwstr>
  </property>
</Properties>
</file>