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tags/tag3.xml" ContentType="application/vnd.openxmlformats-officedocument.presentationml.tags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tags/tag4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  <p:sldMasterId id="2147483668" r:id="rId5"/>
    <p:sldMasterId id="2147483680" r:id="rId6"/>
    <p:sldMasterId id="2147483706" r:id="rId7"/>
    <p:sldMasterId id="2147483725" r:id="rId8"/>
    <p:sldMasterId id="2147483740" r:id="rId9"/>
    <p:sldMasterId id="2147483752" r:id="rId10"/>
    <p:sldMasterId id="2147483766" r:id="rId11"/>
    <p:sldMasterId id="2147483770" r:id="rId12"/>
    <p:sldMasterId id="2147483780" r:id="rId13"/>
    <p:sldMasterId id="2147483790" r:id="rId14"/>
    <p:sldMasterId id="2147483814" r:id="rId15"/>
    <p:sldMasterId id="2147483828" r:id="rId16"/>
    <p:sldMasterId id="2147483841" r:id="rId17"/>
  </p:sldMasterIdLst>
  <p:notesMasterIdLst>
    <p:notesMasterId r:id="rId185"/>
  </p:notesMasterIdLst>
  <p:handoutMasterIdLst>
    <p:handoutMasterId r:id="rId186"/>
  </p:handoutMasterIdLst>
  <p:sldIdLst>
    <p:sldId id="272" r:id="rId18"/>
    <p:sldId id="265" r:id="rId19"/>
    <p:sldId id="266" r:id="rId20"/>
    <p:sldId id="270" r:id="rId21"/>
    <p:sldId id="273" r:id="rId22"/>
    <p:sldId id="274" r:id="rId23"/>
    <p:sldId id="275" r:id="rId24"/>
    <p:sldId id="276" r:id="rId25"/>
    <p:sldId id="277" r:id="rId26"/>
    <p:sldId id="267" r:id="rId27"/>
    <p:sldId id="300" r:id="rId28"/>
    <p:sldId id="301" r:id="rId29"/>
    <p:sldId id="13935" r:id="rId30"/>
    <p:sldId id="271" r:id="rId31"/>
    <p:sldId id="337" r:id="rId32"/>
    <p:sldId id="13936" r:id="rId33"/>
    <p:sldId id="1337" r:id="rId34"/>
    <p:sldId id="262" r:id="rId35"/>
    <p:sldId id="13905" r:id="rId36"/>
    <p:sldId id="13915" r:id="rId37"/>
    <p:sldId id="13927" r:id="rId38"/>
    <p:sldId id="291" r:id="rId39"/>
    <p:sldId id="13937" r:id="rId40"/>
    <p:sldId id="314" r:id="rId41"/>
    <p:sldId id="13901" r:id="rId42"/>
    <p:sldId id="13902" r:id="rId43"/>
    <p:sldId id="13919" r:id="rId44"/>
    <p:sldId id="259" r:id="rId45"/>
    <p:sldId id="13920" r:id="rId46"/>
    <p:sldId id="13924" r:id="rId47"/>
    <p:sldId id="299" r:id="rId48"/>
    <p:sldId id="292" r:id="rId49"/>
    <p:sldId id="13938" r:id="rId50"/>
    <p:sldId id="290" r:id="rId51"/>
    <p:sldId id="293" r:id="rId52"/>
    <p:sldId id="641" r:id="rId53"/>
    <p:sldId id="313" r:id="rId54"/>
    <p:sldId id="322" r:id="rId55"/>
    <p:sldId id="13948" r:id="rId56"/>
    <p:sldId id="657" r:id="rId57"/>
    <p:sldId id="13918" r:id="rId58"/>
    <p:sldId id="13945" r:id="rId59"/>
    <p:sldId id="13946" r:id="rId60"/>
    <p:sldId id="13947" r:id="rId61"/>
    <p:sldId id="13932" r:id="rId62"/>
    <p:sldId id="791" r:id="rId63"/>
    <p:sldId id="778" r:id="rId64"/>
    <p:sldId id="13929" r:id="rId65"/>
    <p:sldId id="13930" r:id="rId66"/>
    <p:sldId id="13925" r:id="rId67"/>
    <p:sldId id="654" r:id="rId68"/>
    <p:sldId id="13952" r:id="rId69"/>
    <p:sldId id="13953" r:id="rId70"/>
    <p:sldId id="13954" r:id="rId71"/>
    <p:sldId id="1290" r:id="rId72"/>
    <p:sldId id="13934" r:id="rId73"/>
    <p:sldId id="13949" r:id="rId74"/>
    <p:sldId id="13955" r:id="rId75"/>
    <p:sldId id="13950" r:id="rId76"/>
    <p:sldId id="13956" r:id="rId77"/>
    <p:sldId id="13957" r:id="rId78"/>
    <p:sldId id="13939" r:id="rId79"/>
    <p:sldId id="13958" r:id="rId80"/>
    <p:sldId id="13959" r:id="rId81"/>
    <p:sldId id="13923" r:id="rId82"/>
    <p:sldId id="13960" r:id="rId83"/>
    <p:sldId id="13961" r:id="rId84"/>
    <p:sldId id="13962" r:id="rId85"/>
    <p:sldId id="13963" r:id="rId86"/>
    <p:sldId id="256" r:id="rId87"/>
    <p:sldId id="257" r:id="rId88"/>
    <p:sldId id="13964" r:id="rId89"/>
    <p:sldId id="281" r:id="rId90"/>
    <p:sldId id="13965" r:id="rId91"/>
    <p:sldId id="13966" r:id="rId92"/>
    <p:sldId id="258" r:id="rId93"/>
    <p:sldId id="278" r:id="rId94"/>
    <p:sldId id="279" r:id="rId95"/>
    <p:sldId id="280" r:id="rId96"/>
    <p:sldId id="282" r:id="rId97"/>
    <p:sldId id="284" r:id="rId98"/>
    <p:sldId id="285" r:id="rId99"/>
    <p:sldId id="283" r:id="rId100"/>
    <p:sldId id="288" r:id="rId101"/>
    <p:sldId id="286" r:id="rId102"/>
    <p:sldId id="287" r:id="rId103"/>
    <p:sldId id="289" r:id="rId104"/>
    <p:sldId id="13967" r:id="rId105"/>
    <p:sldId id="13968" r:id="rId106"/>
    <p:sldId id="13969" r:id="rId107"/>
    <p:sldId id="13970" r:id="rId108"/>
    <p:sldId id="13971" r:id="rId109"/>
    <p:sldId id="13972" r:id="rId110"/>
    <p:sldId id="263" r:id="rId111"/>
    <p:sldId id="13973" r:id="rId112"/>
    <p:sldId id="13974" r:id="rId113"/>
    <p:sldId id="13975" r:id="rId114"/>
    <p:sldId id="13976" r:id="rId115"/>
    <p:sldId id="13977" r:id="rId116"/>
    <p:sldId id="13978" r:id="rId117"/>
    <p:sldId id="13979" r:id="rId118"/>
    <p:sldId id="306" r:id="rId119"/>
    <p:sldId id="307" r:id="rId120"/>
    <p:sldId id="308" r:id="rId121"/>
    <p:sldId id="309" r:id="rId122"/>
    <p:sldId id="311" r:id="rId123"/>
    <p:sldId id="310" r:id="rId124"/>
    <p:sldId id="312" r:id="rId125"/>
    <p:sldId id="13980" r:id="rId126"/>
    <p:sldId id="13981" r:id="rId127"/>
    <p:sldId id="315" r:id="rId128"/>
    <p:sldId id="13982" r:id="rId129"/>
    <p:sldId id="13983" r:id="rId130"/>
    <p:sldId id="13984" r:id="rId131"/>
    <p:sldId id="13985" r:id="rId132"/>
    <p:sldId id="13986" r:id="rId133"/>
    <p:sldId id="294" r:id="rId134"/>
    <p:sldId id="295" r:id="rId135"/>
    <p:sldId id="305" r:id="rId136"/>
    <p:sldId id="298" r:id="rId137"/>
    <p:sldId id="296" r:id="rId138"/>
    <p:sldId id="297" r:id="rId139"/>
    <p:sldId id="13987" r:id="rId140"/>
    <p:sldId id="13988" r:id="rId141"/>
    <p:sldId id="13989" r:id="rId142"/>
    <p:sldId id="13990" r:id="rId143"/>
    <p:sldId id="13991" r:id="rId144"/>
    <p:sldId id="13992" r:id="rId145"/>
    <p:sldId id="13993" r:id="rId146"/>
    <p:sldId id="13994" r:id="rId147"/>
    <p:sldId id="302" r:id="rId148"/>
    <p:sldId id="13995" r:id="rId149"/>
    <p:sldId id="303" r:id="rId150"/>
    <p:sldId id="304" r:id="rId151"/>
    <p:sldId id="13996" r:id="rId152"/>
    <p:sldId id="13997" r:id="rId153"/>
    <p:sldId id="13998" r:id="rId154"/>
    <p:sldId id="13999" r:id="rId155"/>
    <p:sldId id="14000" r:id="rId156"/>
    <p:sldId id="14001" r:id="rId157"/>
    <p:sldId id="14002" r:id="rId158"/>
    <p:sldId id="14003" r:id="rId159"/>
    <p:sldId id="14004" r:id="rId160"/>
    <p:sldId id="260" r:id="rId161"/>
    <p:sldId id="14005" r:id="rId162"/>
    <p:sldId id="14006" r:id="rId163"/>
    <p:sldId id="14007" r:id="rId164"/>
    <p:sldId id="14008" r:id="rId165"/>
    <p:sldId id="14009" r:id="rId166"/>
    <p:sldId id="14010" r:id="rId167"/>
    <p:sldId id="14011" r:id="rId168"/>
    <p:sldId id="14012" r:id="rId169"/>
    <p:sldId id="261" r:id="rId170"/>
    <p:sldId id="14013" r:id="rId171"/>
    <p:sldId id="14014" r:id="rId172"/>
    <p:sldId id="14015" r:id="rId173"/>
    <p:sldId id="14016" r:id="rId174"/>
    <p:sldId id="264" r:id="rId175"/>
    <p:sldId id="14017" r:id="rId176"/>
    <p:sldId id="14018" r:id="rId177"/>
    <p:sldId id="14019" r:id="rId178"/>
    <p:sldId id="14020" r:id="rId179"/>
    <p:sldId id="14021" r:id="rId180"/>
    <p:sldId id="14022" r:id="rId181"/>
    <p:sldId id="14023" r:id="rId182"/>
    <p:sldId id="14024" r:id="rId183"/>
    <p:sldId id="14025" r:id="rId184"/>
  </p:sldIdLst>
  <p:sldSz cx="9144000" cy="514826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51"/>
    <a:srgbClr val="FFC92A"/>
    <a:srgbClr val="FFC82C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7BD744-AC56-45DC-A9D9-1E448FCA1B02}" v="11" dt="2024-07-22T19:33:02.9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91"/>
    <p:restoredTop sz="94694"/>
  </p:normalViewPr>
  <p:slideViewPr>
    <p:cSldViewPr snapToGrid="0" snapToObjects="1">
      <p:cViewPr varScale="1">
        <p:scale>
          <a:sx n="138" d="100"/>
          <a:sy n="138" d="100"/>
        </p:scale>
        <p:origin x="408" y="120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63" Type="http://schemas.openxmlformats.org/officeDocument/2006/relationships/slide" Target="slides/slide46.xml"/><Relationship Id="rId84" Type="http://schemas.openxmlformats.org/officeDocument/2006/relationships/slide" Target="slides/slide67.xml"/><Relationship Id="rId138" Type="http://schemas.openxmlformats.org/officeDocument/2006/relationships/slide" Target="slides/slide121.xml"/><Relationship Id="rId159" Type="http://schemas.openxmlformats.org/officeDocument/2006/relationships/slide" Target="slides/slide142.xml"/><Relationship Id="rId170" Type="http://schemas.openxmlformats.org/officeDocument/2006/relationships/slide" Target="slides/slide153.xml"/><Relationship Id="rId191" Type="http://schemas.microsoft.com/office/2016/11/relationships/changesInfo" Target="changesInfos/changesInfo1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5.xml"/><Relationship Id="rId53" Type="http://schemas.openxmlformats.org/officeDocument/2006/relationships/slide" Target="slides/slide36.xml"/><Relationship Id="rId74" Type="http://schemas.openxmlformats.org/officeDocument/2006/relationships/slide" Target="slides/slide57.xml"/><Relationship Id="rId128" Type="http://schemas.openxmlformats.org/officeDocument/2006/relationships/slide" Target="slides/slide111.xml"/><Relationship Id="rId149" Type="http://schemas.openxmlformats.org/officeDocument/2006/relationships/slide" Target="slides/slide132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78.xml"/><Relationship Id="rId160" Type="http://schemas.openxmlformats.org/officeDocument/2006/relationships/slide" Target="slides/slide143.xml"/><Relationship Id="rId181" Type="http://schemas.openxmlformats.org/officeDocument/2006/relationships/slide" Target="slides/slide164.xml"/><Relationship Id="rId22" Type="http://schemas.openxmlformats.org/officeDocument/2006/relationships/slide" Target="slides/slide5.xml"/><Relationship Id="rId43" Type="http://schemas.openxmlformats.org/officeDocument/2006/relationships/slide" Target="slides/slide26.xml"/><Relationship Id="rId64" Type="http://schemas.openxmlformats.org/officeDocument/2006/relationships/slide" Target="slides/slide47.xml"/><Relationship Id="rId118" Type="http://schemas.openxmlformats.org/officeDocument/2006/relationships/slide" Target="slides/slide101.xml"/><Relationship Id="rId139" Type="http://schemas.openxmlformats.org/officeDocument/2006/relationships/slide" Target="slides/slide122.xml"/><Relationship Id="rId85" Type="http://schemas.openxmlformats.org/officeDocument/2006/relationships/slide" Target="slides/slide68.xml"/><Relationship Id="rId150" Type="http://schemas.openxmlformats.org/officeDocument/2006/relationships/slide" Target="slides/slide133.xml"/><Relationship Id="rId171" Type="http://schemas.openxmlformats.org/officeDocument/2006/relationships/slide" Target="slides/slide154.xml"/><Relationship Id="rId192" Type="http://schemas.microsoft.com/office/2015/10/relationships/revisionInfo" Target="revisionInfo.xml"/><Relationship Id="rId12" Type="http://schemas.openxmlformats.org/officeDocument/2006/relationships/slideMaster" Target="slideMasters/slideMaster9.xml"/><Relationship Id="rId33" Type="http://schemas.openxmlformats.org/officeDocument/2006/relationships/slide" Target="slides/slide16.xml"/><Relationship Id="rId108" Type="http://schemas.openxmlformats.org/officeDocument/2006/relationships/slide" Target="slides/slide91.xml"/><Relationship Id="rId129" Type="http://schemas.openxmlformats.org/officeDocument/2006/relationships/slide" Target="slides/slide112.xml"/><Relationship Id="rId54" Type="http://schemas.openxmlformats.org/officeDocument/2006/relationships/slide" Target="slides/slide37.xml"/><Relationship Id="rId75" Type="http://schemas.openxmlformats.org/officeDocument/2006/relationships/slide" Target="slides/slide58.xml"/><Relationship Id="rId96" Type="http://schemas.openxmlformats.org/officeDocument/2006/relationships/slide" Target="slides/slide79.xml"/><Relationship Id="rId140" Type="http://schemas.openxmlformats.org/officeDocument/2006/relationships/slide" Target="slides/slide123.xml"/><Relationship Id="rId161" Type="http://schemas.openxmlformats.org/officeDocument/2006/relationships/slide" Target="slides/slide144.xml"/><Relationship Id="rId182" Type="http://schemas.openxmlformats.org/officeDocument/2006/relationships/slide" Target="slides/slide165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6.xml"/><Relationship Id="rId119" Type="http://schemas.openxmlformats.org/officeDocument/2006/relationships/slide" Target="slides/slide102.xml"/><Relationship Id="rId44" Type="http://schemas.openxmlformats.org/officeDocument/2006/relationships/slide" Target="slides/slide27.xml"/><Relationship Id="rId65" Type="http://schemas.openxmlformats.org/officeDocument/2006/relationships/slide" Target="slides/slide48.xml"/><Relationship Id="rId86" Type="http://schemas.openxmlformats.org/officeDocument/2006/relationships/slide" Target="slides/slide69.xml"/><Relationship Id="rId130" Type="http://schemas.openxmlformats.org/officeDocument/2006/relationships/slide" Target="slides/slide113.xml"/><Relationship Id="rId151" Type="http://schemas.openxmlformats.org/officeDocument/2006/relationships/slide" Target="slides/slide134.xml"/><Relationship Id="rId172" Type="http://schemas.openxmlformats.org/officeDocument/2006/relationships/slide" Target="slides/slide15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slide" Target="slides/slide108.xml"/><Relationship Id="rId141" Type="http://schemas.openxmlformats.org/officeDocument/2006/relationships/slide" Target="slides/slide124.xml"/><Relationship Id="rId146" Type="http://schemas.openxmlformats.org/officeDocument/2006/relationships/slide" Target="slides/slide129.xml"/><Relationship Id="rId167" Type="http://schemas.openxmlformats.org/officeDocument/2006/relationships/slide" Target="slides/slide150.xml"/><Relationship Id="rId18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162" Type="http://schemas.openxmlformats.org/officeDocument/2006/relationships/slide" Target="slides/slide145.xml"/><Relationship Id="rId183" Type="http://schemas.openxmlformats.org/officeDocument/2006/relationships/slide" Target="slides/slide166.xml"/><Relationship Id="rId2" Type="http://schemas.openxmlformats.org/officeDocument/2006/relationships/customXml" Target="../customXml/item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slide" Target="slides/slide114.xml"/><Relationship Id="rId136" Type="http://schemas.openxmlformats.org/officeDocument/2006/relationships/slide" Target="slides/slide119.xml"/><Relationship Id="rId157" Type="http://schemas.openxmlformats.org/officeDocument/2006/relationships/slide" Target="slides/slide140.xml"/><Relationship Id="rId178" Type="http://schemas.openxmlformats.org/officeDocument/2006/relationships/slide" Target="slides/slide161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52" Type="http://schemas.openxmlformats.org/officeDocument/2006/relationships/slide" Target="slides/slide135.xml"/><Relationship Id="rId173" Type="http://schemas.openxmlformats.org/officeDocument/2006/relationships/slide" Target="slides/slide156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147" Type="http://schemas.openxmlformats.org/officeDocument/2006/relationships/slide" Target="slides/slide130.xml"/><Relationship Id="rId168" Type="http://schemas.openxmlformats.org/officeDocument/2006/relationships/slide" Target="slides/slide15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142" Type="http://schemas.openxmlformats.org/officeDocument/2006/relationships/slide" Target="slides/slide125.xml"/><Relationship Id="rId163" Type="http://schemas.openxmlformats.org/officeDocument/2006/relationships/slide" Target="slides/slide146.xml"/><Relationship Id="rId184" Type="http://schemas.openxmlformats.org/officeDocument/2006/relationships/slide" Target="slides/slide167.xml"/><Relationship Id="rId189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116" Type="http://schemas.openxmlformats.org/officeDocument/2006/relationships/slide" Target="slides/slide99.xml"/><Relationship Id="rId137" Type="http://schemas.openxmlformats.org/officeDocument/2006/relationships/slide" Target="slides/slide120.xml"/><Relationship Id="rId158" Type="http://schemas.openxmlformats.org/officeDocument/2006/relationships/slide" Target="slides/slide14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53" Type="http://schemas.openxmlformats.org/officeDocument/2006/relationships/slide" Target="slides/slide136.xml"/><Relationship Id="rId174" Type="http://schemas.openxmlformats.org/officeDocument/2006/relationships/slide" Target="slides/slide157.xml"/><Relationship Id="rId179" Type="http://schemas.openxmlformats.org/officeDocument/2006/relationships/slide" Target="slides/slide162.xml"/><Relationship Id="rId190" Type="http://schemas.openxmlformats.org/officeDocument/2006/relationships/tableStyles" Target="tableStyles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19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52" Type="http://schemas.openxmlformats.org/officeDocument/2006/relationships/slide" Target="slides/slide35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43" Type="http://schemas.openxmlformats.org/officeDocument/2006/relationships/slide" Target="slides/slide126.xml"/><Relationship Id="rId148" Type="http://schemas.openxmlformats.org/officeDocument/2006/relationships/slide" Target="slides/slide131.xml"/><Relationship Id="rId164" Type="http://schemas.openxmlformats.org/officeDocument/2006/relationships/slide" Target="slides/slide147.xml"/><Relationship Id="rId169" Type="http://schemas.openxmlformats.org/officeDocument/2006/relationships/slide" Target="slides/slide152.xml"/><Relationship Id="rId18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80" Type="http://schemas.openxmlformats.org/officeDocument/2006/relationships/slide" Target="slides/slide163.xml"/><Relationship Id="rId26" Type="http://schemas.openxmlformats.org/officeDocument/2006/relationships/slide" Target="slides/slide9.xml"/><Relationship Id="rId47" Type="http://schemas.openxmlformats.org/officeDocument/2006/relationships/slide" Target="slides/slide30.xml"/><Relationship Id="rId68" Type="http://schemas.openxmlformats.org/officeDocument/2006/relationships/slide" Target="slides/slide51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54" Type="http://schemas.openxmlformats.org/officeDocument/2006/relationships/slide" Target="slides/slide137.xml"/><Relationship Id="rId175" Type="http://schemas.openxmlformats.org/officeDocument/2006/relationships/slide" Target="slides/slide158.xml"/><Relationship Id="rId16" Type="http://schemas.openxmlformats.org/officeDocument/2006/relationships/slideMaster" Target="slideMasters/slideMaster13.xml"/><Relationship Id="rId37" Type="http://schemas.openxmlformats.org/officeDocument/2006/relationships/slide" Target="slides/slide20.xml"/><Relationship Id="rId58" Type="http://schemas.openxmlformats.org/officeDocument/2006/relationships/slide" Target="slides/slide41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44" Type="http://schemas.openxmlformats.org/officeDocument/2006/relationships/slide" Target="slides/slide127.xml"/><Relationship Id="rId90" Type="http://schemas.openxmlformats.org/officeDocument/2006/relationships/slide" Target="slides/slide73.xml"/><Relationship Id="rId165" Type="http://schemas.openxmlformats.org/officeDocument/2006/relationships/slide" Target="slides/slide148.xml"/><Relationship Id="rId186" Type="http://schemas.openxmlformats.org/officeDocument/2006/relationships/handoutMaster" Target="handoutMasters/handoutMaster1.xml"/><Relationship Id="rId27" Type="http://schemas.openxmlformats.org/officeDocument/2006/relationships/slide" Target="slides/slide10.xml"/><Relationship Id="rId48" Type="http://schemas.openxmlformats.org/officeDocument/2006/relationships/slide" Target="slides/slide31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34" Type="http://schemas.openxmlformats.org/officeDocument/2006/relationships/slide" Target="slides/slide117.xml"/><Relationship Id="rId80" Type="http://schemas.openxmlformats.org/officeDocument/2006/relationships/slide" Target="slides/slide63.xml"/><Relationship Id="rId155" Type="http://schemas.openxmlformats.org/officeDocument/2006/relationships/slide" Target="slides/slide138.xml"/><Relationship Id="rId176" Type="http://schemas.openxmlformats.org/officeDocument/2006/relationships/slide" Target="slides/slide159.xml"/><Relationship Id="rId17" Type="http://schemas.openxmlformats.org/officeDocument/2006/relationships/slideMaster" Target="slideMasters/slideMaster14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24" Type="http://schemas.openxmlformats.org/officeDocument/2006/relationships/slide" Target="slides/slide107.xml"/><Relationship Id="rId70" Type="http://schemas.openxmlformats.org/officeDocument/2006/relationships/slide" Target="slides/slide53.xml"/><Relationship Id="rId91" Type="http://schemas.openxmlformats.org/officeDocument/2006/relationships/slide" Target="slides/slide74.xml"/><Relationship Id="rId145" Type="http://schemas.openxmlformats.org/officeDocument/2006/relationships/slide" Target="slides/slide128.xml"/><Relationship Id="rId166" Type="http://schemas.openxmlformats.org/officeDocument/2006/relationships/slide" Target="slides/slide149.xml"/><Relationship Id="rId187" Type="http://schemas.openxmlformats.org/officeDocument/2006/relationships/presProps" Target="presProps.xml"/><Relationship Id="rId1" Type="http://schemas.openxmlformats.org/officeDocument/2006/relationships/customXml" Target="../customXml/item1.xml"/><Relationship Id="rId28" Type="http://schemas.openxmlformats.org/officeDocument/2006/relationships/slide" Target="slides/slide11.xml"/><Relationship Id="rId49" Type="http://schemas.openxmlformats.org/officeDocument/2006/relationships/slide" Target="slides/slide32.xml"/><Relationship Id="rId114" Type="http://schemas.openxmlformats.org/officeDocument/2006/relationships/slide" Target="slides/slide97.xml"/><Relationship Id="rId60" Type="http://schemas.openxmlformats.org/officeDocument/2006/relationships/slide" Target="slides/slide43.xml"/><Relationship Id="rId81" Type="http://schemas.openxmlformats.org/officeDocument/2006/relationships/slide" Target="slides/slide64.xml"/><Relationship Id="rId135" Type="http://schemas.openxmlformats.org/officeDocument/2006/relationships/slide" Target="slides/slide118.xml"/><Relationship Id="rId156" Type="http://schemas.openxmlformats.org/officeDocument/2006/relationships/slide" Target="slides/slide139.xml"/><Relationship Id="rId177" Type="http://schemas.openxmlformats.org/officeDocument/2006/relationships/slide" Target="slides/slide16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ie Fon" userId="c91d04e0-7a01-44a8-9575-5c12736f77a0" providerId="ADAL" clId="{1E7BD744-AC56-45DC-A9D9-1E448FCA1B02}"/>
    <pc:docChg chg="undo custSel addSld delSld modSld">
      <pc:chgData name="Kylie Fon" userId="c91d04e0-7a01-44a8-9575-5c12736f77a0" providerId="ADAL" clId="{1E7BD744-AC56-45DC-A9D9-1E448FCA1B02}" dt="2024-07-22T19:31:23.171" v="13" actId="27636"/>
      <pc:docMkLst>
        <pc:docMk/>
      </pc:docMkLst>
      <pc:sldChg chg="modSp mod">
        <pc:chgData name="Kylie Fon" userId="c91d04e0-7a01-44a8-9575-5c12736f77a0" providerId="ADAL" clId="{1E7BD744-AC56-45DC-A9D9-1E448FCA1B02}" dt="2024-07-22T19:31:23.171" v="13" actId="27636"/>
        <pc:sldMkLst>
          <pc:docMk/>
          <pc:sldMk cId="1839643851" sldId="258"/>
        </pc:sldMkLst>
        <pc:spChg chg="mod">
          <ac:chgData name="Kylie Fon" userId="c91d04e0-7a01-44a8-9575-5c12736f77a0" providerId="ADAL" clId="{1E7BD744-AC56-45DC-A9D9-1E448FCA1B02}" dt="2024-07-22T19:31:23.171" v="13" actId="27636"/>
          <ac:spMkLst>
            <pc:docMk/>
            <pc:sldMk cId="1839643851" sldId="258"/>
            <ac:spMk id="2" creationId="{3B5C73ED-4EF9-9791-9FAC-7C5ED92C66E7}"/>
          </ac:spMkLst>
        </pc:spChg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0" sldId="259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0" sldId="262"/>
        </pc:sldMkLst>
      </pc:sldChg>
      <pc:sldChg chg="modSp add del modNotes">
        <pc:chgData name="Kylie Fon" userId="c91d04e0-7a01-44a8-9575-5c12736f77a0" providerId="ADAL" clId="{1E7BD744-AC56-45DC-A9D9-1E448FCA1B02}" dt="2024-07-22T19:30:44.015" v="6"/>
        <pc:sldMkLst>
          <pc:docMk/>
          <pc:sldMk cId="0" sldId="267"/>
        </pc:sldMkLst>
        <pc:spChg chg="mod">
          <ac:chgData name="Kylie Fon" userId="c91d04e0-7a01-44a8-9575-5c12736f77a0" providerId="ADAL" clId="{1E7BD744-AC56-45DC-A9D9-1E448FCA1B02}" dt="2024-07-22T19:30:41.503" v="0"/>
          <ac:spMkLst>
            <pc:docMk/>
            <pc:sldMk cId="0" sldId="267"/>
            <ac:spMk id="539650" creationId="{00000000-0000-0000-0000-000000000000}"/>
          </ac:spMkLst>
        </pc:spChg>
      </pc:sldChg>
      <pc:sldChg chg="modSp add del">
        <pc:chgData name="Kylie Fon" userId="c91d04e0-7a01-44a8-9575-5c12736f77a0" providerId="ADAL" clId="{1E7BD744-AC56-45DC-A9D9-1E448FCA1B02}" dt="2024-07-22T19:30:44.015" v="6"/>
        <pc:sldMkLst>
          <pc:docMk/>
          <pc:sldMk cId="0" sldId="271"/>
        </pc:sldMkLst>
        <pc:spChg chg="mod">
          <ac:chgData name="Kylie Fon" userId="c91d04e0-7a01-44a8-9575-5c12736f77a0" providerId="ADAL" clId="{1E7BD744-AC56-45DC-A9D9-1E448FCA1B02}" dt="2024-07-22T19:30:41.503" v="0"/>
          <ac:spMkLst>
            <pc:docMk/>
            <pc:sldMk cId="0" sldId="271"/>
            <ac:spMk id="595970" creationId="{00000000-0000-0000-0000-000000000000}"/>
          </ac:spMkLst>
        </pc:spChg>
      </pc:sldChg>
      <pc:sldChg chg="modSp add del mod">
        <pc:chgData name="Kylie Fon" userId="c91d04e0-7a01-44a8-9575-5c12736f77a0" providerId="ADAL" clId="{1E7BD744-AC56-45DC-A9D9-1E448FCA1B02}" dt="2024-07-22T19:30:44.015" v="6"/>
        <pc:sldMkLst>
          <pc:docMk/>
          <pc:sldMk cId="3510876390" sldId="277"/>
        </pc:sldMkLst>
        <pc:spChg chg="mod">
          <ac:chgData name="Kylie Fon" userId="c91d04e0-7a01-44a8-9575-5c12736f77a0" providerId="ADAL" clId="{1E7BD744-AC56-45DC-A9D9-1E448FCA1B02}" dt="2024-07-22T19:30:44.015" v="6"/>
          <ac:spMkLst>
            <pc:docMk/>
            <pc:sldMk cId="3510876390" sldId="277"/>
            <ac:spMk id="3" creationId="{00000000-0000-0000-0000-000000000000}"/>
          </ac:spMkLst>
        </pc:spChg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24010323" sldId="290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0" sldId="291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211774317" sldId="292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385460234" sldId="293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620315523" sldId="299"/>
        </pc:sldMkLst>
      </pc:sldChg>
      <pc:sldChg chg="modSp add del modNotes">
        <pc:chgData name="Kylie Fon" userId="c91d04e0-7a01-44a8-9575-5c12736f77a0" providerId="ADAL" clId="{1E7BD744-AC56-45DC-A9D9-1E448FCA1B02}" dt="2024-07-22T19:30:44.015" v="6"/>
        <pc:sldMkLst>
          <pc:docMk/>
          <pc:sldMk cId="0" sldId="300"/>
        </pc:sldMkLst>
        <pc:spChg chg="mod">
          <ac:chgData name="Kylie Fon" userId="c91d04e0-7a01-44a8-9575-5c12736f77a0" providerId="ADAL" clId="{1E7BD744-AC56-45DC-A9D9-1E448FCA1B02}" dt="2024-07-22T19:30:41.503" v="0"/>
          <ac:spMkLst>
            <pc:docMk/>
            <pc:sldMk cId="0" sldId="300"/>
            <ac:spMk id="191490" creationId="{00000000-0000-0000-0000-000000000000}"/>
          </ac:spMkLst>
        </pc:spChg>
      </pc:sldChg>
      <pc:sldChg chg="modSp add del">
        <pc:chgData name="Kylie Fon" userId="c91d04e0-7a01-44a8-9575-5c12736f77a0" providerId="ADAL" clId="{1E7BD744-AC56-45DC-A9D9-1E448FCA1B02}" dt="2024-07-22T19:30:44.015" v="6"/>
        <pc:sldMkLst>
          <pc:docMk/>
          <pc:sldMk cId="0" sldId="301"/>
        </pc:sldMkLst>
        <pc:spChg chg="mod">
          <ac:chgData name="Kylie Fon" userId="c91d04e0-7a01-44a8-9575-5c12736f77a0" providerId="ADAL" clId="{1E7BD744-AC56-45DC-A9D9-1E448FCA1B02}" dt="2024-07-22T19:30:41.503" v="0"/>
          <ac:spMkLst>
            <pc:docMk/>
            <pc:sldMk cId="0" sldId="301"/>
            <ac:spMk id="364559" creationId="{00000000-0000-0000-0000-000000000000}"/>
          </ac:spMkLst>
        </pc:spChg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1298205453" sldId="313"/>
        </pc:sldMkLst>
      </pc:sldChg>
      <pc:sldChg chg="modSp add del">
        <pc:chgData name="Kylie Fon" userId="c91d04e0-7a01-44a8-9575-5c12736f77a0" providerId="ADAL" clId="{1E7BD744-AC56-45DC-A9D9-1E448FCA1B02}" dt="2024-07-22T19:30:44.015" v="6"/>
        <pc:sldMkLst>
          <pc:docMk/>
          <pc:sldMk cId="0" sldId="314"/>
        </pc:sldMkLst>
        <pc:spChg chg="mod">
          <ac:chgData name="Kylie Fon" userId="c91d04e0-7a01-44a8-9575-5c12736f77a0" providerId="ADAL" clId="{1E7BD744-AC56-45DC-A9D9-1E448FCA1B02}" dt="2024-07-22T19:30:41.503" v="0"/>
          <ac:spMkLst>
            <pc:docMk/>
            <pc:sldMk cId="0" sldId="314"/>
            <ac:spMk id="159746" creationId="{00000000-0000-0000-0000-000000000000}"/>
          </ac:spMkLst>
        </pc:spChg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0" sldId="322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1422543470" sldId="337"/>
        </pc:sldMkLst>
      </pc:sldChg>
      <pc:sldChg chg="modSp add del mod">
        <pc:chgData name="Kylie Fon" userId="c91d04e0-7a01-44a8-9575-5c12736f77a0" providerId="ADAL" clId="{1E7BD744-AC56-45DC-A9D9-1E448FCA1B02}" dt="2024-07-22T19:30:44.015" v="6"/>
        <pc:sldMkLst>
          <pc:docMk/>
          <pc:sldMk cId="0" sldId="641"/>
        </pc:sldMkLst>
        <pc:spChg chg="mod">
          <ac:chgData name="Kylie Fon" userId="c91d04e0-7a01-44a8-9575-5c12736f77a0" providerId="ADAL" clId="{1E7BD744-AC56-45DC-A9D9-1E448FCA1B02}" dt="2024-07-22T19:30:44.015" v="6"/>
          <ac:spMkLst>
            <pc:docMk/>
            <pc:sldMk cId="0" sldId="641"/>
            <ac:spMk id="126979" creationId="{00000000-0000-0000-0000-000000000000}"/>
          </ac:spMkLst>
        </pc:spChg>
      </pc:sldChg>
      <pc:sldChg chg="modSp add del">
        <pc:chgData name="Kylie Fon" userId="c91d04e0-7a01-44a8-9575-5c12736f77a0" providerId="ADAL" clId="{1E7BD744-AC56-45DC-A9D9-1E448FCA1B02}" dt="2024-07-22T19:30:44.015" v="6"/>
        <pc:sldMkLst>
          <pc:docMk/>
          <pc:sldMk cId="1188418726" sldId="654"/>
        </pc:sldMkLst>
        <pc:spChg chg="mod">
          <ac:chgData name="Kylie Fon" userId="c91d04e0-7a01-44a8-9575-5c12736f77a0" providerId="ADAL" clId="{1E7BD744-AC56-45DC-A9D9-1E448FCA1B02}" dt="2024-07-22T19:30:41.503" v="0"/>
          <ac:spMkLst>
            <pc:docMk/>
            <pc:sldMk cId="1188418726" sldId="654"/>
            <ac:spMk id="2" creationId="{00000000-0000-0000-0000-000000000000}"/>
          </ac:spMkLst>
        </pc:spChg>
      </pc:sldChg>
      <pc:sldChg chg="modSp add del">
        <pc:chgData name="Kylie Fon" userId="c91d04e0-7a01-44a8-9575-5c12736f77a0" providerId="ADAL" clId="{1E7BD744-AC56-45DC-A9D9-1E448FCA1B02}" dt="2024-07-22T19:30:44.015" v="6"/>
        <pc:sldMkLst>
          <pc:docMk/>
          <pc:sldMk cId="4153469410" sldId="657"/>
        </pc:sldMkLst>
        <pc:spChg chg="mod">
          <ac:chgData name="Kylie Fon" userId="c91d04e0-7a01-44a8-9575-5c12736f77a0" providerId="ADAL" clId="{1E7BD744-AC56-45DC-A9D9-1E448FCA1B02}" dt="2024-07-22T19:30:41.503" v="0"/>
          <ac:spMkLst>
            <pc:docMk/>
            <pc:sldMk cId="4153469410" sldId="657"/>
            <ac:spMk id="2" creationId="{7886A13E-B4C7-47A4-A764-CD091F67496B}"/>
          </ac:spMkLst>
        </pc:spChg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92148850" sldId="778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4116165781" sldId="791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0" sldId="1290"/>
        </pc:sldMkLst>
      </pc:sldChg>
      <pc:sldChg chg="add del modNotes">
        <pc:chgData name="Kylie Fon" userId="c91d04e0-7a01-44a8-9575-5c12736f77a0" providerId="ADAL" clId="{1E7BD744-AC56-45DC-A9D9-1E448FCA1B02}" dt="2024-07-22T19:30:44.015" v="6"/>
        <pc:sldMkLst>
          <pc:docMk/>
          <pc:sldMk cId="4138662534" sldId="1337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411843133" sldId="13901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1323737434" sldId="13902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0" sldId="13905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783126290" sldId="13915"/>
        </pc:sldMkLst>
      </pc:sldChg>
      <pc:sldChg chg="modSp add del">
        <pc:chgData name="Kylie Fon" userId="c91d04e0-7a01-44a8-9575-5c12736f77a0" providerId="ADAL" clId="{1E7BD744-AC56-45DC-A9D9-1E448FCA1B02}" dt="2024-07-22T19:30:44.015" v="6"/>
        <pc:sldMkLst>
          <pc:docMk/>
          <pc:sldMk cId="399746984" sldId="13918"/>
        </pc:sldMkLst>
        <pc:spChg chg="mod">
          <ac:chgData name="Kylie Fon" userId="c91d04e0-7a01-44a8-9575-5c12736f77a0" providerId="ADAL" clId="{1E7BD744-AC56-45DC-A9D9-1E448FCA1B02}" dt="2024-07-22T19:30:41.503" v="0"/>
          <ac:spMkLst>
            <pc:docMk/>
            <pc:sldMk cId="399746984" sldId="13918"/>
            <ac:spMk id="4" creationId="{00000000-0000-0000-0000-000000000000}"/>
          </ac:spMkLst>
        </pc:spChg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3475029371" sldId="13919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3426964628" sldId="13920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2925244139" sldId="13923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541820459" sldId="13924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3852728895" sldId="13925"/>
        </pc:sldMkLst>
      </pc:sldChg>
      <pc:sldChg chg="modSp add del mod">
        <pc:chgData name="Kylie Fon" userId="c91d04e0-7a01-44a8-9575-5c12736f77a0" providerId="ADAL" clId="{1E7BD744-AC56-45DC-A9D9-1E448FCA1B02}" dt="2024-07-22T19:30:47.186" v="7" actId="27636"/>
        <pc:sldMkLst>
          <pc:docMk/>
          <pc:sldMk cId="1009318232" sldId="13927"/>
        </pc:sldMkLst>
        <pc:spChg chg="mod">
          <ac:chgData name="Kylie Fon" userId="c91d04e0-7a01-44a8-9575-5c12736f77a0" providerId="ADAL" clId="{1E7BD744-AC56-45DC-A9D9-1E448FCA1B02}" dt="2024-07-22T19:30:47.186" v="7" actId="27636"/>
          <ac:spMkLst>
            <pc:docMk/>
            <pc:sldMk cId="1009318232" sldId="13927"/>
            <ac:spMk id="113" creationId="{A569D319-815B-4E87-88BF-62CC07E2E839}"/>
          </ac:spMkLst>
        </pc:spChg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2833809322" sldId="13929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2472632201" sldId="13930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1956266098" sldId="13932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3361923150" sldId="13934"/>
        </pc:sldMkLst>
      </pc:sldChg>
      <pc:sldChg chg="modSp add del mod">
        <pc:chgData name="Kylie Fon" userId="c91d04e0-7a01-44a8-9575-5c12736f77a0" providerId="ADAL" clId="{1E7BD744-AC56-45DC-A9D9-1E448FCA1B02}" dt="2024-07-22T19:30:44.015" v="6"/>
        <pc:sldMkLst>
          <pc:docMk/>
          <pc:sldMk cId="0" sldId="13935"/>
        </pc:sldMkLst>
        <pc:spChg chg="mod">
          <ac:chgData name="Kylie Fon" userId="c91d04e0-7a01-44a8-9575-5c12736f77a0" providerId="ADAL" clId="{1E7BD744-AC56-45DC-A9D9-1E448FCA1B02}" dt="2024-07-22T19:30:44.015" v="6"/>
          <ac:spMkLst>
            <pc:docMk/>
            <pc:sldMk cId="0" sldId="13935"/>
            <ac:spMk id="126979" creationId="{00000000-0000-0000-0000-000000000000}"/>
          </ac:spMkLst>
        </pc:spChg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0" sldId="13936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0" sldId="13937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1068485683" sldId="13938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2310048606" sldId="13939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3950402800" sldId="13945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510553404" sldId="13946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1183301687" sldId="13947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985249884" sldId="13948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1569034073" sldId="13949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2050804242" sldId="13950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1880527719" sldId="13952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114828832" sldId="13953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3860792828" sldId="13954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2311730927" sldId="13955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2537773403" sldId="13956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2620317667" sldId="13957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3575467744" sldId="13958"/>
        </pc:sldMkLst>
      </pc:sldChg>
      <pc:sldChg chg="add del">
        <pc:chgData name="Kylie Fon" userId="c91d04e0-7a01-44a8-9575-5c12736f77a0" providerId="ADAL" clId="{1E7BD744-AC56-45DC-A9D9-1E448FCA1B02}" dt="2024-07-22T19:30:44.015" v="6"/>
        <pc:sldMkLst>
          <pc:docMk/>
          <pc:sldMk cId="1453693057" sldId="13959"/>
        </pc:sldMkLst>
      </pc:sldChg>
      <pc:sldChg chg="modSp add del">
        <pc:chgData name="Kylie Fon" userId="c91d04e0-7a01-44a8-9575-5c12736f77a0" providerId="ADAL" clId="{1E7BD744-AC56-45DC-A9D9-1E448FCA1B02}" dt="2024-07-22T19:30:44.015" v="6"/>
        <pc:sldMkLst>
          <pc:docMk/>
          <pc:sldMk cId="1491816758" sldId="13960"/>
        </pc:sldMkLst>
        <pc:spChg chg="mod">
          <ac:chgData name="Kylie Fon" userId="c91d04e0-7a01-44a8-9575-5c12736f77a0" providerId="ADAL" clId="{1E7BD744-AC56-45DC-A9D9-1E448FCA1B02}" dt="2024-07-22T19:30:41.503" v="0"/>
          <ac:spMkLst>
            <pc:docMk/>
            <pc:sldMk cId="1491816758" sldId="13960"/>
            <ac:spMk id="2" creationId="{9FF55AB9-5459-4C6C-9E2C-65A4CCAD5B39}"/>
          </ac:spMkLst>
        </pc:spChg>
      </pc:sldChg>
      <pc:sldChg chg="add del">
        <pc:chgData name="Kylie Fon" userId="c91d04e0-7a01-44a8-9575-5c12736f77a0" providerId="ADAL" clId="{1E7BD744-AC56-45DC-A9D9-1E448FCA1B02}" dt="2024-07-22T19:31:05.788" v="12"/>
        <pc:sldMkLst>
          <pc:docMk/>
          <pc:sldMk cId="868858250" sldId="13961"/>
        </pc:sldMkLst>
      </pc:sldChg>
      <pc:sldChg chg="modSp add del mod">
        <pc:chgData name="Kylie Fon" userId="c91d04e0-7a01-44a8-9575-5c12736f77a0" providerId="ADAL" clId="{1E7BD744-AC56-45DC-A9D9-1E448FCA1B02}" dt="2024-07-22T19:31:05.788" v="12"/>
        <pc:sldMkLst>
          <pc:docMk/>
          <pc:sldMk cId="3667036268" sldId="13962"/>
        </pc:sldMkLst>
        <pc:spChg chg="mod">
          <ac:chgData name="Kylie Fon" userId="c91d04e0-7a01-44a8-9575-5c12736f77a0" providerId="ADAL" clId="{1E7BD744-AC56-45DC-A9D9-1E448FCA1B02}" dt="2024-07-22T19:31:05.788" v="12"/>
          <ac:spMkLst>
            <pc:docMk/>
            <pc:sldMk cId="3667036268" sldId="13962"/>
            <ac:spMk id="2" creationId="{00000000-0000-0000-0000-000000000000}"/>
          </ac:spMkLst>
        </pc:spChg>
      </pc:sldChg>
      <pc:sldChg chg="modSp add del mod">
        <pc:chgData name="Kylie Fon" userId="c91d04e0-7a01-44a8-9575-5c12736f77a0" providerId="ADAL" clId="{1E7BD744-AC56-45DC-A9D9-1E448FCA1B02}" dt="2024-07-22T19:31:05.788" v="12"/>
        <pc:sldMkLst>
          <pc:docMk/>
          <pc:sldMk cId="636710532" sldId="13963"/>
        </pc:sldMkLst>
        <pc:spChg chg="mod">
          <ac:chgData name="Kylie Fon" userId="c91d04e0-7a01-44a8-9575-5c12736f77a0" providerId="ADAL" clId="{1E7BD744-AC56-45DC-A9D9-1E448FCA1B02}" dt="2024-07-22T19:31:05.788" v="12"/>
          <ac:spMkLst>
            <pc:docMk/>
            <pc:sldMk cId="636710532" sldId="13963"/>
            <ac:spMk id="4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631122935521111E-2"/>
          <c:y val="0.11703070800576666"/>
          <c:w val="0.836514793666705"/>
          <c:h val="0.82874677599548752"/>
        </c:manualLayout>
      </c:layout>
      <c:bubbleChart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830051"/>
            </a:solidFill>
            <a:ln>
              <a:noFill/>
            </a:ln>
            <a:effectLst/>
          </c:spPr>
          <c:invertIfNegative val="0"/>
          <c:errBars>
            <c:errDir val="x"/>
            <c:errBarType val="both"/>
            <c:errValType val="cust"/>
            <c:noEndCap val="0"/>
            <c:plus>
              <c:numRef>
                <c:f>Sheet1!$K$2:$K$20</c:f>
                <c:numCache>
                  <c:formatCode>General</c:formatCode>
                  <c:ptCount val="19"/>
                  <c:pt idx="0">
                    <c:v>0.16000000000000003</c:v>
                  </c:pt>
                  <c:pt idx="1">
                    <c:v>0.20999999999999996</c:v>
                  </c:pt>
                  <c:pt idx="2">
                    <c:v>0.28000000000000003</c:v>
                  </c:pt>
                  <c:pt idx="3">
                    <c:v>0.21999999999999997</c:v>
                  </c:pt>
                  <c:pt idx="4">
                    <c:v>0.26</c:v>
                  </c:pt>
                  <c:pt idx="5">
                    <c:v>0.18000000000000005</c:v>
                  </c:pt>
                  <c:pt idx="6">
                    <c:v>0.39999999999999997</c:v>
                  </c:pt>
                  <c:pt idx="7">
                    <c:v>0.20000000000000007</c:v>
                  </c:pt>
                  <c:pt idx="8">
                    <c:v>0.31000000000000005</c:v>
                  </c:pt>
                  <c:pt idx="9">
                    <c:v>0.28000000000000003</c:v>
                  </c:pt>
                  <c:pt idx="10">
                    <c:v>0.20000000000000007</c:v>
                  </c:pt>
                  <c:pt idx="11">
                    <c:v>0.19999999999999996</c:v>
                  </c:pt>
                  <c:pt idx="12">
                    <c:v>0.28000000000000003</c:v>
                  </c:pt>
                  <c:pt idx="13">
                    <c:v>0</c:v>
                  </c:pt>
                  <c:pt idx="14">
                    <c:v>0.26</c:v>
                  </c:pt>
                  <c:pt idx="15">
                    <c:v>0.21999999999999997</c:v>
                  </c:pt>
                  <c:pt idx="16">
                    <c:v>1.36</c:v>
                  </c:pt>
                  <c:pt idx="17">
                    <c:v>0.18999999999999995</c:v>
                  </c:pt>
                  <c:pt idx="18">
                    <c:v>0.3899999999999999</c:v>
                  </c:pt>
                </c:numCache>
              </c:numRef>
            </c:plus>
            <c:minus>
              <c:numRef>
                <c:f>Sheet1!$J$2:$J$20</c:f>
                <c:numCache>
                  <c:formatCode>General</c:formatCode>
                  <c:ptCount val="19"/>
                  <c:pt idx="0">
                    <c:v>0.13</c:v>
                  </c:pt>
                  <c:pt idx="1">
                    <c:v>0.16000000000000003</c:v>
                  </c:pt>
                  <c:pt idx="2">
                    <c:v>0.18999999999999995</c:v>
                  </c:pt>
                  <c:pt idx="3">
                    <c:v>0.16000000000000003</c:v>
                  </c:pt>
                  <c:pt idx="4">
                    <c:v>0.19000000000000006</c:v>
                  </c:pt>
                  <c:pt idx="5">
                    <c:v>0.14000000000000001</c:v>
                  </c:pt>
                  <c:pt idx="6">
                    <c:v>0.21</c:v>
                  </c:pt>
                  <c:pt idx="7">
                    <c:v>0.14000000000000001</c:v>
                  </c:pt>
                  <c:pt idx="8">
                    <c:v>0.22000000000000008</c:v>
                  </c:pt>
                  <c:pt idx="9">
                    <c:v>0.20000000000000007</c:v>
                  </c:pt>
                  <c:pt idx="10">
                    <c:v>0.14999999999999997</c:v>
                  </c:pt>
                  <c:pt idx="11">
                    <c:v>0.16000000000000003</c:v>
                  </c:pt>
                  <c:pt idx="12">
                    <c:v>0.21000000000000008</c:v>
                  </c:pt>
                  <c:pt idx="13">
                    <c:v>0</c:v>
                  </c:pt>
                  <c:pt idx="14">
                    <c:v>0.17999999999999994</c:v>
                  </c:pt>
                  <c:pt idx="15">
                    <c:v>0.17000000000000004</c:v>
                  </c:pt>
                  <c:pt idx="16">
                    <c:v>0.56999999999999995</c:v>
                  </c:pt>
                  <c:pt idx="17">
                    <c:v>0.14000000000000001</c:v>
                  </c:pt>
                  <c:pt idx="18">
                    <c:v>0.26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Sheet1!$B$2:$B$20</c:f>
              <c:numCache>
                <c:formatCode>General</c:formatCode>
                <c:ptCount val="19"/>
                <c:pt idx="0">
                  <c:v>0.7</c:v>
                </c:pt>
                <c:pt idx="1">
                  <c:v>0.75</c:v>
                </c:pt>
                <c:pt idx="2">
                  <c:v>0.59</c:v>
                </c:pt>
                <c:pt idx="3">
                  <c:v>0.64</c:v>
                </c:pt>
                <c:pt idx="4">
                  <c:v>0.77</c:v>
                </c:pt>
                <c:pt idx="5">
                  <c:v>0.73</c:v>
                </c:pt>
                <c:pt idx="6">
                  <c:v>0.42</c:v>
                </c:pt>
                <c:pt idx="7">
                  <c:v>0.61</c:v>
                </c:pt>
                <c:pt idx="8">
                  <c:v>0.81</c:v>
                </c:pt>
                <c:pt idx="9">
                  <c:v>0.79</c:v>
                </c:pt>
                <c:pt idx="10">
                  <c:v>0.61</c:v>
                </c:pt>
                <c:pt idx="11">
                  <c:v>0.64</c:v>
                </c:pt>
                <c:pt idx="12">
                  <c:v>0.8</c:v>
                </c:pt>
                <c:pt idx="14">
                  <c:v>0.7</c:v>
                </c:pt>
                <c:pt idx="15">
                  <c:v>0.68</c:v>
                </c:pt>
                <c:pt idx="16">
                  <c:v>0.97</c:v>
                </c:pt>
                <c:pt idx="17">
                  <c:v>0.64</c:v>
                </c:pt>
                <c:pt idx="18">
                  <c:v>0.8</c:v>
                </c:pt>
              </c:numCache>
            </c:numRef>
          </c:xVal>
          <c:yVal>
            <c:numRef>
              <c:f>Sheet1!$C$2:$C$20</c:f>
              <c:numCache>
                <c:formatCode>General</c:formatCode>
                <c:ptCount val="19"/>
                <c:pt idx="0">
                  <c:v>19.37</c:v>
                </c:pt>
                <c:pt idx="1">
                  <c:v>18.3</c:v>
                </c:pt>
                <c:pt idx="2">
                  <c:v>17.3</c:v>
                </c:pt>
                <c:pt idx="3">
                  <c:v>16.2</c:v>
                </c:pt>
                <c:pt idx="4">
                  <c:v>15.2</c:v>
                </c:pt>
                <c:pt idx="5">
                  <c:v>14.1</c:v>
                </c:pt>
                <c:pt idx="6">
                  <c:v>13.05</c:v>
                </c:pt>
                <c:pt idx="7">
                  <c:v>11.95</c:v>
                </c:pt>
                <c:pt idx="8">
                  <c:v>11</c:v>
                </c:pt>
                <c:pt idx="9">
                  <c:v>9.85</c:v>
                </c:pt>
                <c:pt idx="10">
                  <c:v>8.9</c:v>
                </c:pt>
                <c:pt idx="11">
                  <c:v>7.75</c:v>
                </c:pt>
                <c:pt idx="12">
                  <c:v>6.7</c:v>
                </c:pt>
                <c:pt idx="13">
                  <c:v>6</c:v>
                </c:pt>
                <c:pt idx="14">
                  <c:v>4.5999999999999996</c:v>
                </c:pt>
                <c:pt idx="15">
                  <c:v>3.55</c:v>
                </c:pt>
                <c:pt idx="16">
                  <c:v>2.5499999999999998</c:v>
                </c:pt>
                <c:pt idx="17">
                  <c:v>1.5</c:v>
                </c:pt>
                <c:pt idx="18">
                  <c:v>0.5</c:v>
                </c:pt>
              </c:numCache>
            </c:numRef>
          </c:yVal>
          <c:bubbleSize>
            <c:numRef>
              <c:f>Sheet1!$D$2:$D$20</c:f>
              <c:numCache>
                <c:formatCode>General</c:formatCode>
                <c:ptCount val="19"/>
                <c:pt idx="0">
                  <c:v>396</c:v>
                </c:pt>
                <c:pt idx="1">
                  <c:v>290</c:v>
                </c:pt>
                <c:pt idx="2">
                  <c:v>106</c:v>
                </c:pt>
                <c:pt idx="3">
                  <c:v>195</c:v>
                </c:pt>
                <c:pt idx="4">
                  <c:v>201</c:v>
                </c:pt>
                <c:pt idx="5">
                  <c:v>361</c:v>
                </c:pt>
                <c:pt idx="6">
                  <c:v>35</c:v>
                </c:pt>
                <c:pt idx="7">
                  <c:v>216</c:v>
                </c:pt>
                <c:pt idx="8">
                  <c:v>170</c:v>
                </c:pt>
                <c:pt idx="9">
                  <c:v>192</c:v>
                </c:pt>
                <c:pt idx="10">
                  <c:v>204</c:v>
                </c:pt>
                <c:pt idx="11">
                  <c:v>203</c:v>
                </c:pt>
                <c:pt idx="12">
                  <c:v>179</c:v>
                </c:pt>
                <c:pt idx="13">
                  <c:v>8</c:v>
                </c:pt>
                <c:pt idx="14">
                  <c:v>177</c:v>
                </c:pt>
                <c:pt idx="15">
                  <c:v>203</c:v>
                </c:pt>
                <c:pt idx="16">
                  <c:v>24</c:v>
                </c:pt>
                <c:pt idx="17">
                  <c:v>261</c:v>
                </c:pt>
                <c:pt idx="18">
                  <c:v>111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DDFD-4A28-8A5C-C56A4494AA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5"/>
        <c:showNegBubbles val="0"/>
        <c:axId val="670027552"/>
        <c:axId val="670022632"/>
      </c:bubbleChart>
      <c:valAx>
        <c:axId val="670027552"/>
        <c:scaling>
          <c:orientation val="minMax"/>
          <c:max val="1.8"/>
          <c:min val="0.2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022632"/>
        <c:crosses val="autoZero"/>
        <c:crossBetween val="midCat"/>
        <c:majorUnit val="0.4"/>
      </c:valAx>
      <c:valAx>
        <c:axId val="670022632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027552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056128076276948E-2"/>
          <c:y val="0.12619450050328751"/>
          <c:w val="0.836514793666705"/>
          <c:h val="0.82874677599548752"/>
        </c:manualLayout>
      </c:layout>
      <c:bubbleChart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830051"/>
            </a:solidFill>
            <a:ln>
              <a:noFill/>
            </a:ln>
            <a:effectLst/>
          </c:spPr>
          <c:invertIfNegative val="0"/>
          <c:errBars>
            <c:errDir val="x"/>
            <c:errBarType val="both"/>
            <c:errValType val="cust"/>
            <c:noEndCap val="0"/>
            <c:plus>
              <c:numRef>
                <c:f>Sheet1!$K$2:$K$20</c:f>
                <c:numCache>
                  <c:formatCode>General</c:formatCode>
                  <c:ptCount val="19"/>
                  <c:pt idx="0">
                    <c:v>0.12</c:v>
                  </c:pt>
                  <c:pt idx="1">
                    <c:v>0.16000000000000003</c:v>
                  </c:pt>
                  <c:pt idx="2">
                    <c:v>0.21999999999999997</c:v>
                  </c:pt>
                  <c:pt idx="3">
                    <c:v>0.14000000000000001</c:v>
                  </c:pt>
                  <c:pt idx="4">
                    <c:v>0.24</c:v>
                  </c:pt>
                  <c:pt idx="5">
                    <c:v>0.13</c:v>
                  </c:pt>
                  <c:pt idx="6">
                    <c:v>0.3</c:v>
                  </c:pt>
                  <c:pt idx="7">
                    <c:v>0.15999999999999992</c:v>
                  </c:pt>
                  <c:pt idx="8">
                    <c:v>0.20999999999999996</c:v>
                  </c:pt>
                  <c:pt idx="9">
                    <c:v>0.23000000000000009</c:v>
                  </c:pt>
                  <c:pt idx="10">
                    <c:v>0.14000000000000001</c:v>
                  </c:pt>
                  <c:pt idx="11">
                    <c:v>0.15999999999999992</c:v>
                  </c:pt>
                  <c:pt idx="12">
                    <c:v>0.21999999999999997</c:v>
                  </c:pt>
                  <c:pt idx="13">
                    <c:v>0</c:v>
                  </c:pt>
                  <c:pt idx="14">
                    <c:v>0.17999999999999994</c:v>
                  </c:pt>
                  <c:pt idx="15">
                    <c:v>0.19000000000000006</c:v>
                  </c:pt>
                  <c:pt idx="16">
                    <c:v>0.91</c:v>
                  </c:pt>
                  <c:pt idx="17">
                    <c:v>0.14000000000000001</c:v>
                  </c:pt>
                  <c:pt idx="18">
                    <c:v>0.34000000000000008</c:v>
                  </c:pt>
                </c:numCache>
              </c:numRef>
            </c:plus>
            <c:minus>
              <c:numRef>
                <c:f>Sheet1!$J$2:$J$20</c:f>
                <c:numCache>
                  <c:formatCode>General</c:formatCode>
                  <c:ptCount val="19"/>
                  <c:pt idx="0">
                    <c:v>9.9999999999999978E-2</c:v>
                  </c:pt>
                  <c:pt idx="1">
                    <c:v>0.12</c:v>
                  </c:pt>
                  <c:pt idx="2">
                    <c:v>0.16000000000000003</c:v>
                  </c:pt>
                  <c:pt idx="3">
                    <c:v>0.10999999999999999</c:v>
                  </c:pt>
                  <c:pt idx="4">
                    <c:v>0.18999999999999995</c:v>
                  </c:pt>
                  <c:pt idx="5">
                    <c:v>0.10999999999999999</c:v>
                  </c:pt>
                  <c:pt idx="6">
                    <c:v>0.16</c:v>
                  </c:pt>
                  <c:pt idx="7">
                    <c:v>0.12000000000000005</c:v>
                  </c:pt>
                  <c:pt idx="8">
                    <c:v>0.15000000000000002</c:v>
                  </c:pt>
                  <c:pt idx="9">
                    <c:v>0.16999999999999993</c:v>
                  </c:pt>
                  <c:pt idx="10">
                    <c:v>0.12</c:v>
                  </c:pt>
                  <c:pt idx="11">
                    <c:v>0.12000000000000005</c:v>
                  </c:pt>
                  <c:pt idx="12">
                    <c:v>0.16000000000000003</c:v>
                  </c:pt>
                  <c:pt idx="13">
                    <c:v>0</c:v>
                  </c:pt>
                  <c:pt idx="14">
                    <c:v>0.14000000000000007</c:v>
                  </c:pt>
                  <c:pt idx="15">
                    <c:v>0.13999999999999996</c:v>
                  </c:pt>
                  <c:pt idx="16">
                    <c:v>0.43999999999999995</c:v>
                  </c:pt>
                  <c:pt idx="17">
                    <c:v>0.10999999999999999</c:v>
                  </c:pt>
                  <c:pt idx="18">
                    <c:v>0.24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Sheet1!$B$2:$B$20</c:f>
              <c:numCache>
                <c:formatCode>General</c:formatCode>
                <c:ptCount val="19"/>
                <c:pt idx="0">
                  <c:v>0.57999999999999996</c:v>
                </c:pt>
                <c:pt idx="1">
                  <c:v>0.6</c:v>
                </c:pt>
                <c:pt idx="2">
                  <c:v>0.52</c:v>
                </c:pt>
                <c:pt idx="3">
                  <c:v>0.47</c:v>
                </c:pt>
                <c:pt idx="4">
                  <c:v>0.75</c:v>
                </c:pt>
                <c:pt idx="5">
                  <c:v>0.61</c:v>
                </c:pt>
                <c:pt idx="6">
                  <c:v>0.33</c:v>
                </c:pt>
                <c:pt idx="7">
                  <c:v>0.53</c:v>
                </c:pt>
                <c:pt idx="8">
                  <c:v>0.62</c:v>
                </c:pt>
                <c:pt idx="9">
                  <c:v>0.69</c:v>
                </c:pt>
                <c:pt idx="10">
                  <c:v>0.49</c:v>
                </c:pt>
                <c:pt idx="11">
                  <c:v>0.53</c:v>
                </c:pt>
                <c:pt idx="12">
                  <c:v>0.63</c:v>
                </c:pt>
                <c:pt idx="14">
                  <c:v>0.56000000000000005</c:v>
                </c:pt>
                <c:pt idx="15">
                  <c:v>0.56999999999999995</c:v>
                </c:pt>
                <c:pt idx="16">
                  <c:v>0.84</c:v>
                </c:pt>
                <c:pt idx="17">
                  <c:v>0.51</c:v>
                </c:pt>
                <c:pt idx="18">
                  <c:v>0.74</c:v>
                </c:pt>
              </c:numCache>
            </c:numRef>
          </c:xVal>
          <c:yVal>
            <c:numRef>
              <c:f>Sheet1!$C$2:$C$20</c:f>
              <c:numCache>
                <c:formatCode>General</c:formatCode>
                <c:ptCount val="19"/>
                <c:pt idx="0">
                  <c:v>19.37</c:v>
                </c:pt>
                <c:pt idx="1">
                  <c:v>18.3</c:v>
                </c:pt>
                <c:pt idx="2">
                  <c:v>17.3</c:v>
                </c:pt>
                <c:pt idx="3">
                  <c:v>16.2</c:v>
                </c:pt>
                <c:pt idx="4">
                  <c:v>15.2</c:v>
                </c:pt>
                <c:pt idx="5">
                  <c:v>14.1</c:v>
                </c:pt>
                <c:pt idx="6">
                  <c:v>13.05</c:v>
                </c:pt>
                <c:pt idx="7">
                  <c:v>11.95</c:v>
                </c:pt>
                <c:pt idx="8">
                  <c:v>11</c:v>
                </c:pt>
                <c:pt idx="9">
                  <c:v>9.85</c:v>
                </c:pt>
                <c:pt idx="10">
                  <c:v>8.9</c:v>
                </c:pt>
                <c:pt idx="11">
                  <c:v>7.75</c:v>
                </c:pt>
                <c:pt idx="12">
                  <c:v>6.7</c:v>
                </c:pt>
                <c:pt idx="13">
                  <c:v>6</c:v>
                </c:pt>
                <c:pt idx="14">
                  <c:v>4.5999999999999996</c:v>
                </c:pt>
                <c:pt idx="15">
                  <c:v>3.55</c:v>
                </c:pt>
                <c:pt idx="16">
                  <c:v>2.5499999999999998</c:v>
                </c:pt>
                <c:pt idx="17">
                  <c:v>1.5</c:v>
                </c:pt>
                <c:pt idx="18">
                  <c:v>0.5</c:v>
                </c:pt>
              </c:numCache>
            </c:numRef>
          </c:yVal>
          <c:bubbleSize>
            <c:numRef>
              <c:f>Sheet1!$D$2:$D$20</c:f>
              <c:numCache>
                <c:formatCode>General</c:formatCode>
                <c:ptCount val="19"/>
                <c:pt idx="0">
                  <c:v>440</c:v>
                </c:pt>
                <c:pt idx="1">
                  <c:v>313</c:v>
                </c:pt>
                <c:pt idx="2">
                  <c:v>127</c:v>
                </c:pt>
                <c:pt idx="3">
                  <c:v>235</c:v>
                </c:pt>
                <c:pt idx="4">
                  <c:v>205</c:v>
                </c:pt>
                <c:pt idx="5">
                  <c:v>401</c:v>
                </c:pt>
                <c:pt idx="6">
                  <c:v>39</c:v>
                </c:pt>
                <c:pt idx="7">
                  <c:v>223</c:v>
                </c:pt>
                <c:pt idx="8">
                  <c:v>208</c:v>
                </c:pt>
                <c:pt idx="9">
                  <c:v>212</c:v>
                </c:pt>
                <c:pt idx="10">
                  <c:v>228</c:v>
                </c:pt>
                <c:pt idx="11">
                  <c:v>238</c:v>
                </c:pt>
                <c:pt idx="12">
                  <c:v>189</c:v>
                </c:pt>
                <c:pt idx="13">
                  <c:v>9</c:v>
                </c:pt>
                <c:pt idx="14">
                  <c:v>211</c:v>
                </c:pt>
                <c:pt idx="15">
                  <c:v>214</c:v>
                </c:pt>
                <c:pt idx="16">
                  <c:v>32</c:v>
                </c:pt>
                <c:pt idx="17">
                  <c:v>290</c:v>
                </c:pt>
                <c:pt idx="18">
                  <c:v>118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DDFD-4A28-8A5C-C56A4494AA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5"/>
        <c:showNegBubbles val="0"/>
        <c:axId val="670027552"/>
        <c:axId val="670022632"/>
      </c:bubbleChart>
      <c:valAx>
        <c:axId val="670027552"/>
        <c:scaling>
          <c:orientation val="minMax"/>
          <c:max val="1.8"/>
          <c:min val="0.2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022632"/>
        <c:crosses val="autoZero"/>
        <c:crossBetween val="midCat"/>
        <c:majorUnit val="0.4"/>
      </c:valAx>
      <c:valAx>
        <c:axId val="670022632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027552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056128076276948E-2"/>
          <c:y val="0.21374474474474475"/>
          <c:w val="0.836514793666705"/>
          <c:h val="0.65712537537537541"/>
        </c:manualLayout>
      </c:layout>
      <c:bubbleChart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830051"/>
            </a:solidFill>
            <a:ln>
              <a:noFill/>
            </a:ln>
            <a:effectLst/>
          </c:spPr>
          <c:invertIfNegative val="0"/>
          <c:errBars>
            <c:errDir val="x"/>
            <c:errBarType val="both"/>
            <c:errValType val="cust"/>
            <c:noEndCap val="0"/>
            <c:plus>
              <c:numRef>
                <c:f>Sheet1!$K$2:$K$8</c:f>
                <c:numCache>
                  <c:formatCode>General</c:formatCode>
                  <c:ptCount val="7"/>
                  <c:pt idx="0">
                    <c:v>0.16000000000000003</c:v>
                  </c:pt>
                  <c:pt idx="1">
                    <c:v>0.31999999999999995</c:v>
                  </c:pt>
                  <c:pt idx="2">
                    <c:v>0.31999999999999995</c:v>
                  </c:pt>
                  <c:pt idx="3">
                    <c:v>0.25</c:v>
                  </c:pt>
                  <c:pt idx="4">
                    <c:v>0.41000000000000014</c:v>
                  </c:pt>
                  <c:pt idx="5">
                    <c:v>0.24</c:v>
                  </c:pt>
                  <c:pt idx="6">
                    <c:v>0.57000000000000006</c:v>
                  </c:pt>
                </c:numCache>
              </c:numRef>
            </c:plus>
            <c:minus>
              <c:numRef>
                <c:f>Sheet1!$J$2:$J$8</c:f>
                <c:numCache>
                  <c:formatCode>General</c:formatCode>
                  <c:ptCount val="7"/>
                  <c:pt idx="0">
                    <c:v>0.13</c:v>
                  </c:pt>
                  <c:pt idx="1">
                    <c:v>0.2</c:v>
                  </c:pt>
                  <c:pt idx="2">
                    <c:v>0.22999999999999998</c:v>
                  </c:pt>
                  <c:pt idx="3">
                    <c:v>0.19000000000000006</c:v>
                  </c:pt>
                  <c:pt idx="4">
                    <c:v>0.25999999999999995</c:v>
                  </c:pt>
                  <c:pt idx="5">
                    <c:v>0.16999999999999998</c:v>
                  </c:pt>
                  <c:pt idx="6">
                    <c:v>0.3600000000000001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Sheet1!$B$2:$B$8</c:f>
              <c:numCache>
                <c:formatCode>General</c:formatCode>
                <c:ptCount val="7"/>
                <c:pt idx="0">
                  <c:v>0.7</c:v>
                </c:pt>
                <c:pt idx="1">
                  <c:v>0.53</c:v>
                </c:pt>
                <c:pt idx="2">
                  <c:v>0.85</c:v>
                </c:pt>
                <c:pt idx="3">
                  <c:v>0.67</c:v>
                </c:pt>
                <c:pt idx="4">
                  <c:v>0.69</c:v>
                </c:pt>
                <c:pt idx="5">
                  <c:v>0.6</c:v>
                </c:pt>
                <c:pt idx="6">
                  <c:v>1.05</c:v>
                </c:pt>
              </c:numCache>
            </c:numRef>
          </c:xVal>
          <c:yVal>
            <c:numRef>
              <c:f>Sheet1!$C$2:$C$8</c:f>
              <c:numCache>
                <c:formatCode>General</c:formatCode>
                <c:ptCount val="7"/>
                <c:pt idx="0">
                  <c:v>13.65</c:v>
                </c:pt>
                <c:pt idx="1">
                  <c:v>11.45</c:v>
                </c:pt>
                <c:pt idx="2">
                  <c:v>9.35</c:v>
                </c:pt>
                <c:pt idx="3">
                  <c:v>7.35</c:v>
                </c:pt>
                <c:pt idx="4">
                  <c:v>5.0999999999999996</c:v>
                </c:pt>
                <c:pt idx="5">
                  <c:v>3.1</c:v>
                </c:pt>
                <c:pt idx="6">
                  <c:v>1.1000000000000001</c:v>
                </c:pt>
              </c:numCache>
            </c:numRef>
          </c:yVal>
          <c:bubbleSize>
            <c:numRef>
              <c:f>Sheet1!$D$2:$D$8</c:f>
              <c:numCache>
                <c:formatCode>General</c:formatCode>
                <c:ptCount val="7"/>
                <c:pt idx="0">
                  <c:v>396</c:v>
                </c:pt>
                <c:pt idx="1">
                  <c:v>76</c:v>
                </c:pt>
                <c:pt idx="2">
                  <c:v>164</c:v>
                </c:pt>
                <c:pt idx="3">
                  <c:v>156</c:v>
                </c:pt>
                <c:pt idx="4">
                  <c:v>75</c:v>
                </c:pt>
                <c:pt idx="5">
                  <c:v>151</c:v>
                </c:pt>
                <c:pt idx="6">
                  <c:v>89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997E-4745-8918-EA52FD39A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27"/>
        <c:showNegBubbles val="0"/>
        <c:axId val="670027552"/>
        <c:axId val="670022632"/>
      </c:bubbleChart>
      <c:valAx>
        <c:axId val="670027552"/>
        <c:scaling>
          <c:orientation val="minMax"/>
          <c:max val="1.8"/>
          <c:min val="0.2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022632"/>
        <c:crosses val="autoZero"/>
        <c:crossBetween val="midCat"/>
        <c:majorUnit val="0.4"/>
      </c:valAx>
      <c:valAx>
        <c:axId val="670022632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027552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056128076276948E-2"/>
          <c:y val="0.21374474474474475"/>
          <c:w val="0.836514793666705"/>
          <c:h val="0.65712537537537541"/>
        </c:manualLayout>
      </c:layout>
      <c:bubbleChart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830051"/>
            </a:solidFill>
            <a:ln>
              <a:noFill/>
            </a:ln>
            <a:effectLst/>
          </c:spPr>
          <c:invertIfNegative val="0"/>
          <c:errBars>
            <c:errDir val="x"/>
            <c:errBarType val="both"/>
            <c:errValType val="cust"/>
            <c:noEndCap val="0"/>
            <c:plus>
              <c:numRef>
                <c:f>Sheet1!$K$2:$K$8</c:f>
                <c:numCache>
                  <c:formatCode>General</c:formatCode>
                  <c:ptCount val="7"/>
                  <c:pt idx="0">
                    <c:v>0.12</c:v>
                  </c:pt>
                  <c:pt idx="1">
                    <c:v>0.23000000000000004</c:v>
                  </c:pt>
                  <c:pt idx="2">
                    <c:v>0.21999999999999997</c:v>
                  </c:pt>
                  <c:pt idx="3">
                    <c:v>0.22000000000000008</c:v>
                  </c:pt>
                  <c:pt idx="4">
                    <c:v>0.29999999999999993</c:v>
                  </c:pt>
                  <c:pt idx="5">
                    <c:v>0.17000000000000004</c:v>
                  </c:pt>
                  <c:pt idx="6">
                    <c:v>0.39999999999999991</c:v>
                  </c:pt>
                </c:numCache>
              </c:numRef>
            </c:plus>
            <c:minus>
              <c:numRef>
                <c:f>Sheet1!$J$2:$J$8</c:f>
                <c:numCache>
                  <c:formatCode>General</c:formatCode>
                  <c:ptCount val="7"/>
                  <c:pt idx="0">
                    <c:v>9.9999999999999978E-2</c:v>
                  </c:pt>
                  <c:pt idx="1">
                    <c:v>0.14999999999999997</c:v>
                  </c:pt>
                  <c:pt idx="2">
                    <c:v>0.17000000000000004</c:v>
                  </c:pt>
                  <c:pt idx="3">
                    <c:v>0.14999999999999997</c:v>
                  </c:pt>
                  <c:pt idx="4">
                    <c:v>0.20000000000000007</c:v>
                  </c:pt>
                  <c:pt idx="5">
                    <c:v>0.13</c:v>
                  </c:pt>
                  <c:pt idx="6">
                    <c:v>0.26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Sheet1!$B$2:$B$8</c:f>
              <c:numCache>
                <c:formatCode>General</c:formatCode>
                <c:ptCount val="7"/>
                <c:pt idx="0">
                  <c:v>0.57999999999999996</c:v>
                </c:pt>
                <c:pt idx="1">
                  <c:v>0.42</c:v>
                </c:pt>
                <c:pt idx="2">
                  <c:v>0.66</c:v>
                </c:pt>
                <c:pt idx="3">
                  <c:v>0.57999999999999996</c:v>
                </c:pt>
                <c:pt idx="4">
                  <c:v>0.55000000000000004</c:v>
                </c:pt>
                <c:pt idx="5">
                  <c:v>0.49</c:v>
                </c:pt>
                <c:pt idx="6">
                  <c:v>0.79</c:v>
                </c:pt>
              </c:numCache>
            </c:numRef>
          </c:xVal>
          <c:yVal>
            <c:numRef>
              <c:f>Sheet1!$C$2:$C$8</c:f>
              <c:numCache>
                <c:formatCode>General</c:formatCode>
                <c:ptCount val="7"/>
                <c:pt idx="0">
                  <c:v>13.65</c:v>
                </c:pt>
                <c:pt idx="1">
                  <c:v>11.45</c:v>
                </c:pt>
                <c:pt idx="2">
                  <c:v>9.35</c:v>
                </c:pt>
                <c:pt idx="3">
                  <c:v>7.35</c:v>
                </c:pt>
                <c:pt idx="4">
                  <c:v>5.0999999999999996</c:v>
                </c:pt>
                <c:pt idx="5">
                  <c:v>3.1</c:v>
                </c:pt>
                <c:pt idx="6">
                  <c:v>1.1000000000000001</c:v>
                </c:pt>
              </c:numCache>
            </c:numRef>
          </c:yVal>
          <c:bubbleSize>
            <c:numRef>
              <c:f>Sheet1!$D$2:$D$8</c:f>
              <c:numCache>
                <c:formatCode>General</c:formatCode>
                <c:ptCount val="7"/>
                <c:pt idx="0">
                  <c:v>440</c:v>
                </c:pt>
                <c:pt idx="1">
                  <c:v>92</c:v>
                </c:pt>
                <c:pt idx="2">
                  <c:v>181</c:v>
                </c:pt>
                <c:pt idx="3">
                  <c:v>167</c:v>
                </c:pt>
                <c:pt idx="4">
                  <c:v>85</c:v>
                </c:pt>
                <c:pt idx="5">
                  <c:v>177</c:v>
                </c:pt>
                <c:pt idx="6">
                  <c:v>96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997E-4745-8918-EA52FD39A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27"/>
        <c:showNegBubbles val="0"/>
        <c:axId val="670027552"/>
        <c:axId val="670022632"/>
      </c:bubbleChart>
      <c:valAx>
        <c:axId val="670027552"/>
        <c:scaling>
          <c:orientation val="minMax"/>
          <c:max val="1.8"/>
          <c:min val="0.2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022632"/>
        <c:crosses val="autoZero"/>
        <c:crossBetween val="midCat"/>
        <c:majorUnit val="0.4"/>
      </c:valAx>
      <c:valAx>
        <c:axId val="670022632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027552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648492405955617"/>
          <c:y val="4.7898953623960079E-2"/>
          <c:w val="0.71338063395805806"/>
          <c:h val="0.738544757325080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99370"/>
            </a:solidFill>
            <a:ln>
              <a:solidFill>
                <a:srgbClr val="19937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38967"/>
              </a:solidFill>
              <a:ln>
                <a:solidFill>
                  <a:srgbClr val="19937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CA-46E9-91EB-004A2B716073}"/>
              </c:ext>
            </c:extLst>
          </c:dPt>
          <c:dPt>
            <c:idx val="1"/>
            <c:invertIfNegative val="0"/>
            <c:bubble3D val="0"/>
            <c:spPr>
              <a:solidFill>
                <a:srgbClr val="B1AAAA"/>
              </a:solidFill>
              <a:ln>
                <a:solidFill>
                  <a:srgbClr val="B1AAAA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CA-46E9-91EB-004A2B716073}"/>
              </c:ext>
            </c:extLst>
          </c:dPt>
          <c:cat>
            <c:strRef>
              <c:f>Sheet1!$A$2:$A$3</c:f>
              <c:strCache>
                <c:ptCount val="2"/>
                <c:pt idx="0">
                  <c:v>NIVO + chemo</c:v>
                </c:pt>
                <c:pt idx="1">
                  <c:v>Chemo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30.5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CA-46E9-91EB-004A2B716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30"/>
        <c:axId val="684660056"/>
        <c:axId val="684658744"/>
      </c:barChart>
      <c:catAx>
        <c:axId val="684660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59545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658744"/>
        <c:crosses val="autoZero"/>
        <c:auto val="1"/>
        <c:lblAlgn val="ctr"/>
        <c:lblOffset val="0"/>
        <c:noMultiLvlLbl val="0"/>
      </c:catAx>
      <c:valAx>
        <c:axId val="684658744"/>
        <c:scaling>
          <c:orientation val="minMax"/>
          <c:max val="4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59545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rgbClr val="595454"/>
                    </a:solidFill>
                  </a:rPr>
                  <a:t>pCR rate (%)</a:t>
                </a:r>
              </a:p>
            </c:rich>
          </c:tx>
          <c:layout>
            <c:manualLayout>
              <c:xMode val="edge"/>
              <c:yMode val="edge"/>
              <c:x val="0.16034278872962751"/>
              <c:y val="0.163115483335669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rgbClr val="595454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59545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660056"/>
        <c:crosses val="autoZero"/>
        <c:crossBetween val="between"/>
        <c:majorUnit val="10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65488596486115"/>
          <c:y val="0.17351670032427149"/>
          <c:w val="0.71338063395805806"/>
          <c:h val="0.738544757325080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99370"/>
            </a:solidFill>
            <a:ln>
              <a:solidFill>
                <a:srgbClr val="19937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38967"/>
              </a:solidFill>
              <a:ln>
                <a:solidFill>
                  <a:srgbClr val="19937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DCC-4BF0-9EB0-4C6D7464AE82}"/>
              </c:ext>
            </c:extLst>
          </c:dPt>
          <c:dPt>
            <c:idx val="1"/>
            <c:invertIfNegative val="0"/>
            <c:bubble3D val="0"/>
            <c:spPr>
              <a:solidFill>
                <a:srgbClr val="B1AAAA"/>
              </a:solidFill>
              <a:ln>
                <a:solidFill>
                  <a:srgbClr val="B1AAAA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F54-415D-8BD2-E057A9EC14F1}"/>
              </c:ext>
            </c:extLst>
          </c:dPt>
          <c:cat>
            <c:strRef>
              <c:f>Sheet1!$A$2:$A$3</c:f>
              <c:strCache>
                <c:ptCount val="2"/>
                <c:pt idx="0">
                  <c:v>NIVO + chemo</c:v>
                </c:pt>
                <c:pt idx="1">
                  <c:v>Chemo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</c:v>
                </c:pt>
                <c:pt idx="1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4-415D-8BD2-E057A9EC1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-22"/>
        <c:axId val="684660056"/>
        <c:axId val="684658744"/>
      </c:barChart>
      <c:catAx>
        <c:axId val="684660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658744"/>
        <c:crosses val="autoZero"/>
        <c:auto val="1"/>
        <c:lblAlgn val="ctr"/>
        <c:lblOffset val="0"/>
        <c:noMultiLvlLbl val="0"/>
      </c:catAx>
      <c:valAx>
        <c:axId val="684658744"/>
        <c:scaling>
          <c:orientation val="minMax"/>
          <c:max val="4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chemeClr val="tx1"/>
                    </a:solidFill>
                  </a:rPr>
                  <a:t>pCR rate (%)</a:t>
                </a:r>
              </a:p>
            </c:rich>
          </c:tx>
          <c:layout>
            <c:manualLayout>
              <c:xMode val="edge"/>
              <c:yMode val="edge"/>
              <c:x val="4.1180122170956728E-2"/>
              <c:y val="0.382630159177367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660056"/>
        <c:crosses val="autoZero"/>
        <c:crossBetween val="between"/>
        <c:majorUnit val="10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16824524921555"/>
          <c:y val="0.12748859230823384"/>
          <c:w val="0.71338063395805806"/>
          <c:h val="0.738544757325080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99370"/>
            </a:solidFill>
            <a:ln>
              <a:solidFill>
                <a:srgbClr val="19937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38967"/>
              </a:solidFill>
              <a:ln>
                <a:solidFill>
                  <a:srgbClr val="19937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6B-4092-B69C-A61C1731C60A}"/>
              </c:ext>
            </c:extLst>
          </c:dPt>
          <c:dPt>
            <c:idx val="1"/>
            <c:invertIfNegative val="0"/>
            <c:bubble3D val="0"/>
            <c:spPr>
              <a:solidFill>
                <a:srgbClr val="B1AAAA"/>
              </a:solidFill>
              <a:ln>
                <a:solidFill>
                  <a:srgbClr val="B1AAAA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6B-4092-B69C-A61C1731C60A}"/>
              </c:ext>
            </c:extLst>
          </c:dPt>
          <c:cat>
            <c:strRef>
              <c:f>Sheet1!$A$2:$A$3</c:f>
              <c:strCache>
                <c:ptCount val="2"/>
                <c:pt idx="0">
                  <c:v>NIVO + chemo</c:v>
                </c:pt>
                <c:pt idx="1">
                  <c:v>Chemo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25.7</c:v>
                </c:pt>
                <c:pt idx="1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6B-4092-B69C-A61C1731C6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2"/>
        <c:axId val="684660056"/>
        <c:axId val="684658744"/>
      </c:barChart>
      <c:catAx>
        <c:axId val="684660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658744"/>
        <c:crosses val="autoZero"/>
        <c:auto val="1"/>
        <c:lblAlgn val="ctr"/>
        <c:lblOffset val="0"/>
        <c:noMultiLvlLbl val="0"/>
      </c:catAx>
      <c:valAx>
        <c:axId val="684658744"/>
        <c:scaling>
          <c:orientation val="minMax"/>
          <c:max val="4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pCR rate (%)</a:t>
                </a:r>
              </a:p>
            </c:rich>
          </c:tx>
          <c:layout>
            <c:manualLayout>
              <c:xMode val="edge"/>
              <c:yMode val="edge"/>
              <c:x val="0.12247830199203763"/>
              <c:y val="0.236223132320476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660056"/>
        <c:crosses val="autoZero"/>
        <c:crossBetween val="between"/>
        <c:majorUnit val="10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523490546959432"/>
          <c:y val="2.1654154580843743E-2"/>
          <c:w val="0.40457699037620298"/>
          <c:h val="0.8461517589666784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Grade ≥3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C8-4831-A9B5-84A191580ED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C8-4831-A9B5-84A191580ED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C8-4831-A9B5-84A191580ED5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C8-4831-A9B5-84A191580E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Sheet1!$A$7:$A$23</c:f>
              <c:strCache>
                <c:ptCount val="17"/>
                <c:pt idx="0">
                  <c:v>Abdominal Pain</c:v>
                </c:pt>
                <c:pt idx="1">
                  <c:v>Cough</c:v>
                </c:pt>
                <c:pt idx="2">
                  <c:v>Hypokalemia</c:v>
                </c:pt>
                <c:pt idx="3">
                  <c:v>Aspartate aminotransferase increased</c:v>
                </c:pt>
                <c:pt idx="4">
                  <c:v>Dyspnea</c:v>
                </c:pt>
                <c:pt idx="5">
                  <c:v>Asthenia</c:v>
                </c:pt>
                <c:pt idx="6">
                  <c:v>Alopecia</c:v>
                </c:pt>
                <c:pt idx="7">
                  <c:v>Leukopenia</c:v>
                </c:pt>
                <c:pt idx="8">
                  <c:v>Diarrhoea</c:v>
                </c:pt>
                <c:pt idx="9">
                  <c:v>Vomiting</c:v>
                </c:pt>
                <c:pt idx="10">
                  <c:v>Fatigue</c:v>
                </c:pt>
                <c:pt idx="11">
                  <c:v>Anemia</c:v>
                </c:pt>
                <c:pt idx="12">
                  <c:v>Constipation</c:v>
                </c:pt>
                <c:pt idx="13">
                  <c:v>Neutropenia</c:v>
                </c:pt>
                <c:pt idx="14">
                  <c:v>Decreased-appetite</c:v>
                </c:pt>
                <c:pt idx="15">
                  <c:v>Thrombocytopenia</c:v>
                </c:pt>
                <c:pt idx="16">
                  <c:v>Nausea</c:v>
                </c:pt>
              </c:strCache>
            </c:strRef>
          </c:cat>
          <c:val>
            <c:numRef>
              <c:f>Sheet1!$F$7:$F$23</c:f>
              <c:numCache>
                <c:formatCode>0%</c:formatCode>
                <c:ptCount val="17"/>
                <c:pt idx="0">
                  <c:v>4.4444444444444444E-3</c:v>
                </c:pt>
                <c:pt idx="1">
                  <c:v>4.4444444444444444E-3</c:v>
                </c:pt>
                <c:pt idx="2">
                  <c:v>4.8888888888888891E-2</c:v>
                </c:pt>
                <c:pt idx="3">
                  <c:v>8.8888888888888889E-3</c:v>
                </c:pt>
                <c:pt idx="4">
                  <c:v>4.4444444444444446E-2</c:v>
                </c:pt>
                <c:pt idx="5">
                  <c:v>4.8888888888888891E-2</c:v>
                </c:pt>
                <c:pt idx="6">
                  <c:v>0</c:v>
                </c:pt>
                <c:pt idx="7">
                  <c:v>9.7777777777777783E-2</c:v>
                </c:pt>
                <c:pt idx="8">
                  <c:v>1.3333333333333334E-2</c:v>
                </c:pt>
                <c:pt idx="9">
                  <c:v>1.3333333333333334E-2</c:v>
                </c:pt>
                <c:pt idx="10">
                  <c:v>5.7777777777777775E-2</c:v>
                </c:pt>
                <c:pt idx="11">
                  <c:v>0.14222222222222222</c:v>
                </c:pt>
                <c:pt idx="12">
                  <c:v>0</c:v>
                </c:pt>
                <c:pt idx="13">
                  <c:v>0.19111111111111112</c:v>
                </c:pt>
                <c:pt idx="14">
                  <c:v>3.111111111111111E-2</c:v>
                </c:pt>
                <c:pt idx="15">
                  <c:v>0.2088888888888889</c:v>
                </c:pt>
                <c:pt idx="16">
                  <c:v>2.6666666666666668E-2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C8-4831-A9B5-84A191580ED5}"/>
            </c:ext>
          </c:extLst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Grade 1/2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Sheet1!$A$7:$A$23</c:f>
              <c:strCache>
                <c:ptCount val="17"/>
                <c:pt idx="0">
                  <c:v>Abdominal Pain</c:v>
                </c:pt>
                <c:pt idx="1">
                  <c:v>Cough</c:v>
                </c:pt>
                <c:pt idx="2">
                  <c:v>Hypokalemia</c:v>
                </c:pt>
                <c:pt idx="3">
                  <c:v>Aspartate aminotransferase increased</c:v>
                </c:pt>
                <c:pt idx="4">
                  <c:v>Dyspnea</c:v>
                </c:pt>
                <c:pt idx="5">
                  <c:v>Asthenia</c:v>
                </c:pt>
                <c:pt idx="6">
                  <c:v>Alopecia</c:v>
                </c:pt>
                <c:pt idx="7">
                  <c:v>Leukopenia</c:v>
                </c:pt>
                <c:pt idx="8">
                  <c:v>Diarrhoea</c:v>
                </c:pt>
                <c:pt idx="9">
                  <c:v>Vomiting</c:v>
                </c:pt>
                <c:pt idx="10">
                  <c:v>Fatigue</c:v>
                </c:pt>
                <c:pt idx="11">
                  <c:v>Anemia</c:v>
                </c:pt>
                <c:pt idx="12">
                  <c:v>Constipation</c:v>
                </c:pt>
                <c:pt idx="13">
                  <c:v>Neutropenia</c:v>
                </c:pt>
                <c:pt idx="14">
                  <c:v>Decreased-appetite</c:v>
                </c:pt>
                <c:pt idx="15">
                  <c:v>Thrombocytopenia</c:v>
                </c:pt>
                <c:pt idx="16">
                  <c:v>Nausea</c:v>
                </c:pt>
              </c:strCache>
            </c:strRef>
          </c:cat>
          <c:val>
            <c:numRef>
              <c:f>Sheet1!$G$7:$G$23</c:f>
              <c:numCache>
                <c:formatCode>0%</c:formatCode>
                <c:ptCount val="17"/>
                <c:pt idx="0">
                  <c:v>0.15555555555555556</c:v>
                </c:pt>
                <c:pt idx="1">
                  <c:v>0.16</c:v>
                </c:pt>
                <c:pt idx="2">
                  <c:v>0.12</c:v>
                </c:pt>
                <c:pt idx="3">
                  <c:v>0.16</c:v>
                </c:pt>
                <c:pt idx="4">
                  <c:v>0.14222222222222222</c:v>
                </c:pt>
                <c:pt idx="5">
                  <c:v>0.13777777777777778</c:v>
                </c:pt>
                <c:pt idx="6">
                  <c:v>0.25333333333333335</c:v>
                </c:pt>
                <c:pt idx="7">
                  <c:v>0.16444444444444445</c:v>
                </c:pt>
                <c:pt idx="8">
                  <c:v>0.25777777777777777</c:v>
                </c:pt>
                <c:pt idx="9">
                  <c:v>0.25777777777777777</c:v>
                </c:pt>
                <c:pt idx="10">
                  <c:v>0.25333333333333335</c:v>
                </c:pt>
                <c:pt idx="11">
                  <c:v>0.19111111111111112</c:v>
                </c:pt>
                <c:pt idx="12">
                  <c:v>0.34222222222222221</c:v>
                </c:pt>
                <c:pt idx="13">
                  <c:v>0.16444444444444445</c:v>
                </c:pt>
                <c:pt idx="14">
                  <c:v>0.39111111111111113</c:v>
                </c:pt>
                <c:pt idx="15">
                  <c:v>0.22666666666666666</c:v>
                </c:pt>
                <c:pt idx="16">
                  <c:v>0.63111111111111107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6C8-4831-A9B5-84A191580E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450497712"/>
        <c:axId val="450498128"/>
      </c:barChart>
      <c:catAx>
        <c:axId val="450497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0498128"/>
        <c:crosses val="autoZero"/>
        <c:auto val="1"/>
        <c:lblAlgn val="ctr"/>
        <c:lblOffset val="100"/>
        <c:noMultiLvlLbl val="0"/>
      </c:catAx>
      <c:valAx>
        <c:axId val="45049812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Proportion of patients </a:t>
                </a:r>
              </a:p>
            </c:rich>
          </c:tx>
          <c:layout>
            <c:manualLayout>
              <c:xMode val="edge"/>
              <c:yMode val="edge"/>
              <c:x val="0.67166148544172666"/>
              <c:y val="0.921026852921455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out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0497712"/>
        <c:crosses val="autoZero"/>
        <c:crossBetween val="between"/>
        <c:majorUnit val="0.2"/>
        <c:minorUnit val="0.1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8010835625503394"/>
          <c:y val="0.71004355419011045"/>
          <c:w val="0.14876812481054022"/>
          <c:h val="0.10375065329629679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61D6C-14C5-3A44-8E3A-4D465321ED47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4FCD-2836-494B-A704-E09BD83791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0140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80E03-59A3-E642-9C0D-E919381BCDC5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6171-A15F-AF4E-B7C5-E1453CAAF64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16F3EC-5FBD-4ED0-B25F-35B0ACF2E5A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9FBE3-7C1E-604C-A973-421AC64550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808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49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49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063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32825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113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9FBE3-7C1E-604C-A973-421AC64550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96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9FBE3-7C1E-604C-A973-421AC64550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091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9FBE3-7C1E-604C-A973-421AC64550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980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80FAAF-4D12-42B4-AB3E-87ACE9BD2A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80FAAF-4D12-42B4-AB3E-87ACE9BD2A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32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5BC3F-096F-414D-B1F8-B11A482E01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624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10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563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866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57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29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469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non sq arm – </a:t>
            </a:r>
            <a:r>
              <a:rPr lang="en-US" dirty="0" err="1"/>
              <a:t>cMET</a:t>
            </a:r>
            <a:r>
              <a:rPr lang="en-US" dirty="0"/>
              <a:t> int or high scores – 25% with 3+ or 50% with 3+</a:t>
            </a:r>
          </a:p>
          <a:p>
            <a:r>
              <a:rPr lang="en-US" dirty="0"/>
              <a:t>In sq – pts had to have 75% with at least 1+ staining</a:t>
            </a:r>
          </a:p>
          <a:p>
            <a:r>
              <a:rPr lang="en-US" dirty="0"/>
              <a:t>Only non sq EGFR </a:t>
            </a:r>
            <a:r>
              <a:rPr lang="en-US" dirty="0" err="1"/>
              <a:t>wt</a:t>
            </a:r>
            <a:r>
              <a:rPr lang="en-US" dirty="0"/>
              <a:t> met criteria for expansion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042105-BD31-4CFD-8847-2658068549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5738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33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80FAAF-4D12-42B4-AB3E-87ACE9BD2A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16F3EC-5FBD-4ED0-B25F-35B0ACF2E5A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B67C7-E466-4DBF-8436-871C34DCFB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80FAAF-4D12-42B4-AB3E-87ACE9BD2A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B96DC5-CBAA-4AB0-867D-A10718961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221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curve of Osimertinib continue the give the same benefit., only placebo arm did better with more fitter patients )stage IB)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673A0-66C7-4A87-BD05-DF15E3D80E4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012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16F3EC-5FBD-4ED0-B25F-35B0ACF2E5A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3.jpe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976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BC44D-45C6-4246-9EF2-A1FCFBD3E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36100" y="344951"/>
            <a:ext cx="6227381" cy="381416"/>
          </a:xfrm>
          <a:prstGeom prst="rect">
            <a:avLst/>
          </a:prstGeom>
        </p:spPr>
        <p:txBody>
          <a:bodyPr/>
          <a:lstStyle>
            <a:lvl1pPr>
              <a:defRPr sz="2009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Title of the slide </a:t>
            </a:r>
            <a:endParaRPr lang="en-C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FEC4C-98CC-4743-A283-E1DA617074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0049" y="748327"/>
            <a:ext cx="8446197" cy="381416"/>
          </a:xfrm>
          <a:prstGeom prst="rect">
            <a:avLst/>
          </a:prstGeom>
        </p:spPr>
        <p:txBody>
          <a:bodyPr/>
          <a:lstStyle>
            <a:lvl1pPr>
              <a:defRPr sz="1562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Subtitle of the slide </a:t>
            </a:r>
            <a:endParaRPr lang="en-C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9EA5EC-FAA6-466C-9643-7D653C1235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049" y="1334530"/>
            <a:ext cx="8446197" cy="3468782"/>
          </a:xfrm>
          <a:prstGeom prst="rect">
            <a:avLst/>
          </a:prstGeom>
        </p:spPr>
        <p:txBody>
          <a:bodyPr/>
          <a:lstStyle>
            <a:lvl1pPr>
              <a:defRPr sz="134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Insert body text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8488558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9FE2A-22CA-4865-B450-5E686835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0993D-0AFE-4F37-BE08-98A3F8636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A906-F7C3-4CFF-9317-A4F3E5F8D6E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5A2D6-4A7D-461E-B990-DEEE59EF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06104-8C9B-4580-A6C8-6089B5CB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CA06D-8768-4302-965E-79EA68B86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015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74281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2552"/>
            <a:ext cx="77724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CDB1-2F13-466C-85D2-923711221F75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602B9-846E-4547-A5D0-CA04FA5D38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968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5148263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9" y="1223661"/>
            <a:ext cx="8882041" cy="5152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675" y="1669100"/>
            <a:ext cx="7772400" cy="1103540"/>
          </a:xfrm>
        </p:spPr>
        <p:txBody>
          <a:bodyPr>
            <a:norm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7675" y="3522178"/>
            <a:ext cx="6400800" cy="981148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Date or Reference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MSK_logo_simp_hor_r_rev_d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7" y="183902"/>
            <a:ext cx="3305805" cy="90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548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56" y="737971"/>
            <a:ext cx="8545707" cy="38858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3949" y="4771723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75063" y="4771723"/>
            <a:ext cx="2133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0528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81"/>
            <a:ext cx="7772400" cy="102250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71723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79863" y="4771723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324121"/>
            <a:ext cx="8442456" cy="514402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sz="240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56417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5327"/>
            <a:ext cx="4038600" cy="3397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5327"/>
            <a:ext cx="4038600" cy="3397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3949" y="4769372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75063" y="4771723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1212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5824"/>
            <a:ext cx="4040188" cy="4802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46046"/>
            <a:ext cx="4040188" cy="29662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880847"/>
            <a:ext cx="4041775" cy="4802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1361067"/>
            <a:ext cx="4041775" cy="29662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3949" y="4771723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675063" y="4771723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322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5148263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9" y="1223661"/>
            <a:ext cx="8882041" cy="5152314"/>
          </a:xfrm>
          <a:prstGeom prst="rect">
            <a:avLst/>
          </a:prstGeom>
        </p:spPr>
      </p:pic>
      <p:pic>
        <p:nvPicPr>
          <p:cNvPr id="9" name="Picture 8" descr="MSKCC_logo_hor_s_rev_rgb_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7" y="301904"/>
            <a:ext cx="2158312" cy="499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786" y="1565083"/>
            <a:ext cx="7772400" cy="1103540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961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423A962-3F28-022D-0893-366517FBC4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86584" y="4255679"/>
            <a:ext cx="3585980" cy="75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41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3949" y="4771723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675063" y="4771723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56" y="66885"/>
            <a:ext cx="8545707" cy="5144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163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555" y="852354"/>
            <a:ext cx="5111750" cy="347811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852348"/>
            <a:ext cx="3008313" cy="375211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29" y="4770546"/>
            <a:ext cx="2792349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75063" y="4771723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53956" y="66885"/>
            <a:ext cx="8545707" cy="514402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sz="2400"/>
              <a:t>Click to edit Master title style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30942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829"/>
            <a:ext cx="5486400" cy="42544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3936"/>
            <a:ext cx="5486400" cy="308895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78"/>
            <a:ext cx="5486400" cy="60420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89244" y="4771723"/>
            <a:ext cx="2460335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75063" y="4771723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53956" y="66885"/>
            <a:ext cx="8545707" cy="514402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sz="2400"/>
              <a:t>Click to edit Master title style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30248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1" y="1872635"/>
            <a:ext cx="4937117" cy="90083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2800" b="1" i="0" cap="all">
                <a:solidFill>
                  <a:srgbClr val="04426B"/>
                </a:solidFill>
                <a:latin typeface="+mn-lt"/>
                <a:cs typeface="Arial Narrow"/>
              </a:defRPr>
            </a:lvl1pPr>
          </a:lstStyle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1" y="2773468"/>
            <a:ext cx="4937117" cy="450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rgbClr val="04426B"/>
                </a:solidFill>
                <a:latin typeface="+mn-lt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360003" y="3431649"/>
            <a:ext cx="4967180" cy="230613"/>
          </a:xfrm>
          <a:prstGeom prst="rect">
            <a:avLst/>
          </a:prstGeom>
        </p:spPr>
        <p:txBody>
          <a:bodyPr tIns="46800" bIns="234000" anchor="t">
            <a:noAutofit/>
          </a:bodyPr>
          <a:lstStyle>
            <a:lvl1pPr marL="0" indent="0">
              <a:buFontTx/>
              <a:buNone/>
              <a:defRPr sz="1200" b="1">
                <a:solidFill>
                  <a:srgbClr val="01426B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0002" y="3668194"/>
            <a:ext cx="4967181" cy="230613"/>
          </a:xfrm>
          <a:prstGeom prst="rect">
            <a:avLst/>
          </a:prstGeom>
        </p:spPr>
        <p:txBody>
          <a:bodyPr tIns="46800" bIns="234000" anchor="t">
            <a:noAutofit/>
          </a:bodyPr>
          <a:lstStyle>
            <a:lvl1pPr marL="0" indent="0">
              <a:buFontTx/>
              <a:buNone/>
              <a:defRPr sz="1200" b="0">
                <a:solidFill>
                  <a:srgbClr val="01426B"/>
                </a:solidFill>
                <a:latin typeface="+mn-lt"/>
                <a:cs typeface="Agency FB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BCEF3B6-B39B-4D4A-A507-11505014D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435" t="-3850" r="51551" b="-3850"/>
          <a:stretch/>
        </p:blipFill>
        <p:spPr>
          <a:xfrm>
            <a:off x="5297118" y="-2"/>
            <a:ext cx="3848674" cy="51482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7247340-38A6-5D45-8D41-85EEED0F8D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1764" y="460534"/>
            <a:ext cx="3794405" cy="302760"/>
          </a:xfrm>
          <a:prstGeom prst="rect">
            <a:avLst/>
          </a:prstGeom>
        </p:spPr>
      </p:pic>
      <p:pic>
        <p:nvPicPr>
          <p:cNvPr id="24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4BEA34-A7A7-2344-ADE6-B7D2E6E736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8591" y="4633774"/>
            <a:ext cx="1008000" cy="2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18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88A7E28-49A8-354D-85C0-FD31AB250C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8592" y="4734092"/>
            <a:ext cx="2029515" cy="1619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FC72EBA-B0C4-D443-A6BD-5873D63C0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872635"/>
            <a:ext cx="8424000" cy="90083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2800" b="1" i="0" cap="all">
                <a:solidFill>
                  <a:srgbClr val="04426B"/>
                </a:solidFill>
                <a:latin typeface="+mn-lt"/>
                <a:cs typeface="Arial Narrow"/>
              </a:defRPr>
            </a:lvl1pPr>
          </a:lstStyle>
          <a:p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92C0E05-3816-894C-B4B3-7FBBFA805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2773468"/>
            <a:ext cx="8424000" cy="450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rgbClr val="04426B"/>
                </a:solidFill>
                <a:latin typeface="+mn-lt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5F4C75-50DB-0E43-9F44-935D40305661}"/>
              </a:ext>
            </a:extLst>
          </p:cNvPr>
          <p:cNvSpPr>
            <a:spLocks noChangeAspect="1"/>
          </p:cNvSpPr>
          <p:nvPr userDrawn="1"/>
        </p:nvSpPr>
        <p:spPr>
          <a:xfrm>
            <a:off x="8691637" y="2408636"/>
            <a:ext cx="18473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 anchor="ctr">
            <a:spAutoFit/>
          </a:bodyPr>
          <a:lstStyle/>
          <a:p>
            <a:pPr algn="ctr"/>
            <a:endParaRPr lang="fr-FR" sz="1800" dirty="0">
              <a:latin typeface="+mn-lt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3372CB1-553B-CA40-A7B3-35FDC5F37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652" t="66073" r="6892" b="1"/>
          <a:stretch/>
        </p:blipFill>
        <p:spPr>
          <a:xfrm>
            <a:off x="0" y="-144512"/>
            <a:ext cx="9144000" cy="18726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62E4B3-592A-D24B-AAF4-E631E8BC3A39}"/>
              </a:ext>
            </a:extLst>
          </p:cNvPr>
          <p:cNvSpPr txBox="1"/>
          <p:nvPr userDrawn="1"/>
        </p:nvSpPr>
        <p:spPr>
          <a:xfrm>
            <a:off x="6437672" y="4693801"/>
            <a:ext cx="2442379" cy="215444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and responsibility of the author, Luis Paz-Ares. Permission is required for re-use</a:t>
            </a:r>
            <a:r>
              <a:rPr lang="en-CH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700" b="0" i="0" dirty="0">
              <a:solidFill>
                <a:srgbClr val="D1A769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91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7119" y="1615824"/>
            <a:ext cx="8409764" cy="2702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4426B"/>
                </a:solidFill>
              </a:defRPr>
            </a:lvl1pPr>
          </a:lstStyle>
          <a:p>
            <a:pPr lvl="0"/>
            <a:r>
              <a:rPr lang="en-US"/>
              <a:t>Click to edit Master text </a:t>
            </a:r>
            <a:r>
              <a:rPr lang="en-US" err="1"/>
              <a:t>stylesc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23330-BFFB-F448-AA2F-26160B58B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999" y="485693"/>
            <a:ext cx="8409765" cy="4324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2800" b="1" i="0" cap="all">
                <a:solidFill>
                  <a:srgbClr val="04426B"/>
                </a:solidFill>
                <a:latin typeface="+mn-lt"/>
                <a:cs typeface="Arial Narrow"/>
              </a:defRPr>
            </a:lvl1pPr>
          </a:lstStyle>
          <a:p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292DDDC-1EEA-5646-B219-7866C459E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" y="918093"/>
            <a:ext cx="8409765" cy="450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rgbClr val="04426B"/>
                </a:solidFill>
                <a:latin typeface="+mn-lt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CFF897-2F1E-1546-BCB3-79D9F6CC3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9464" t="59592" r="-9939" b="-4814"/>
          <a:stretch/>
        </p:blipFill>
        <p:spPr>
          <a:xfrm>
            <a:off x="4572000" y="0"/>
            <a:ext cx="4572000" cy="10296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3D39C6C-06B0-AF4A-A811-6C7879FF0E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8592" y="4734092"/>
            <a:ext cx="2029515" cy="1619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297B39-7FBC-4707-A131-A48549F135A4}"/>
              </a:ext>
            </a:extLst>
          </p:cNvPr>
          <p:cNvSpPr txBox="1"/>
          <p:nvPr userDrawn="1"/>
        </p:nvSpPr>
        <p:spPr>
          <a:xfrm>
            <a:off x="6437672" y="4693801"/>
            <a:ext cx="2442379" cy="215444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and responsibility of the author, Luis Paz-Ares. Permission is required for re-use</a:t>
            </a:r>
            <a:r>
              <a:rPr lang="en-CH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700" b="0" i="0" dirty="0">
              <a:solidFill>
                <a:srgbClr val="D1A769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181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7119" y="1615824"/>
            <a:ext cx="8409764" cy="2702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4426B"/>
                </a:solidFill>
              </a:defRPr>
            </a:lvl1pPr>
          </a:lstStyle>
          <a:p>
            <a:pPr lvl="0"/>
            <a:r>
              <a:rPr lang="en-US"/>
              <a:t>Click to edit Master text </a:t>
            </a:r>
            <a:r>
              <a:rPr lang="en-US" err="1"/>
              <a:t>stylesc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23330-BFFB-F448-AA2F-26160B58B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999" y="485693"/>
            <a:ext cx="8409765" cy="4324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2800" b="1" i="0" cap="all">
                <a:solidFill>
                  <a:srgbClr val="04426B"/>
                </a:solidFill>
                <a:latin typeface="+mn-lt"/>
                <a:cs typeface="Arial Narrow"/>
              </a:defRPr>
            </a:lvl1pPr>
          </a:lstStyle>
          <a:p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292DDDC-1EEA-5646-B219-7866C459E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" y="918093"/>
            <a:ext cx="8409765" cy="450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rgbClr val="04426B"/>
                </a:solidFill>
                <a:latin typeface="+mn-lt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F83CDB-FD16-0240-A5DD-52CC8DD765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8592" y="4734092"/>
            <a:ext cx="2029515" cy="1619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531078-2D00-4D05-9EB6-E3DBE058564E}"/>
              </a:ext>
            </a:extLst>
          </p:cNvPr>
          <p:cNvSpPr txBox="1"/>
          <p:nvPr userDrawn="1"/>
        </p:nvSpPr>
        <p:spPr>
          <a:xfrm>
            <a:off x="6437672" y="4693801"/>
            <a:ext cx="2442379" cy="215444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and responsibility of the author, Luis Paz-Ares. Permission is required for re-use</a:t>
            </a:r>
            <a:r>
              <a:rPr lang="en-CH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700" b="0" i="0" dirty="0">
              <a:solidFill>
                <a:srgbClr val="D1A769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89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67119" y="1592433"/>
            <a:ext cx="4204882" cy="27255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72000" y="1592753"/>
            <a:ext cx="4204882" cy="27255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4426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82912B-9D64-B94C-9A5C-32A715E7D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485693"/>
            <a:ext cx="8409766" cy="4324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2800" b="1" i="0" cap="all">
                <a:solidFill>
                  <a:srgbClr val="04426B"/>
                </a:solidFill>
                <a:latin typeface="+mn-lt"/>
                <a:cs typeface="Arial Narrow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07AD564-F74B-5F48-A178-810FBAC66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918093"/>
            <a:ext cx="8409766" cy="450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rgbClr val="04426B"/>
                </a:solidFill>
                <a:latin typeface="+mn-lt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550B3C2-D9D7-0848-9683-BABB41ABE8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8592" y="4734092"/>
            <a:ext cx="2029515" cy="161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38013C-8C31-4DA4-B25C-A8F30152DF3D}"/>
              </a:ext>
            </a:extLst>
          </p:cNvPr>
          <p:cNvSpPr txBox="1"/>
          <p:nvPr userDrawn="1"/>
        </p:nvSpPr>
        <p:spPr>
          <a:xfrm>
            <a:off x="6437672" y="4693801"/>
            <a:ext cx="2442379" cy="215444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and responsibility of the author, Luis Paz-Ares. Permission is required for re-use</a:t>
            </a:r>
            <a:r>
              <a:rPr lang="en-CH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700" b="0" i="0" dirty="0">
              <a:solidFill>
                <a:srgbClr val="D1A769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0165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5567" y="2821427"/>
            <a:ext cx="8445551" cy="14968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35000"/>
              <a:buFont typeface="Wingdings" charset="2"/>
              <a:buNone/>
              <a:tabLst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65B337-2BB0-464E-93A5-A2DD46984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882" y="485693"/>
            <a:ext cx="8431118" cy="4324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2800" b="1" i="0" cap="all">
                <a:solidFill>
                  <a:srgbClr val="04426B"/>
                </a:solidFill>
                <a:latin typeface="+mn-lt"/>
                <a:cs typeface="Arial Narrow"/>
              </a:defRPr>
            </a:lvl1pPr>
          </a:lstStyle>
          <a:p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81E350-664D-B74F-BC18-EC5488FF6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882" y="918093"/>
            <a:ext cx="8431118" cy="450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rgbClr val="04426B"/>
                </a:solidFill>
                <a:latin typeface="+mn-lt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5C35293-ECC7-C64B-B3A9-CA64DE4E3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1" y="1615824"/>
            <a:ext cx="8431118" cy="12056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rgbClr val="04426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ADE87C-FE36-F440-8F35-57BD84996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8592" y="4734092"/>
            <a:ext cx="2029515" cy="161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F95CAC-47BB-4938-87E5-DDF413190A4F}"/>
              </a:ext>
            </a:extLst>
          </p:cNvPr>
          <p:cNvSpPr txBox="1"/>
          <p:nvPr userDrawn="1"/>
        </p:nvSpPr>
        <p:spPr>
          <a:xfrm>
            <a:off x="6437672" y="4693801"/>
            <a:ext cx="2442379" cy="215444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and responsibility of the author, Luis Paz-Ares. Permission is required for re-use</a:t>
            </a:r>
            <a:r>
              <a:rPr lang="en-CH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700" b="0" i="0" dirty="0">
              <a:solidFill>
                <a:srgbClr val="D1A769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8461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60000" y="1615824"/>
            <a:ext cx="8424000" cy="2702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04426B"/>
                </a:solidFill>
              </a:defRPr>
            </a:lvl1pPr>
            <a:lvl2pPr>
              <a:defRPr>
                <a:solidFill>
                  <a:srgbClr val="04426B"/>
                </a:solidFill>
              </a:defRPr>
            </a:lvl2pPr>
            <a:lvl3pPr>
              <a:defRPr>
                <a:solidFill>
                  <a:srgbClr val="04426B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288732-EB0A-AF40-8B00-28C2C3A92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882" y="485693"/>
            <a:ext cx="8424002" cy="4324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2800" b="1" i="0" cap="all">
                <a:solidFill>
                  <a:srgbClr val="04426B"/>
                </a:solidFill>
                <a:latin typeface="+mn-lt"/>
                <a:cs typeface="Arial Narrow"/>
              </a:defRPr>
            </a:lvl1pPr>
          </a:lstStyle>
          <a:p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FEDD8DF-DD02-1242-9795-AE505DBDA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882" y="918093"/>
            <a:ext cx="8424002" cy="45041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rgbClr val="04426B"/>
                </a:solidFill>
                <a:latin typeface="+mn-lt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6BE2AD-D494-1B40-B346-DB9940E01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8592" y="4734092"/>
            <a:ext cx="2029515" cy="1619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316B28-68F6-4D2B-A130-EFF8EE5B2267}"/>
              </a:ext>
            </a:extLst>
          </p:cNvPr>
          <p:cNvSpPr txBox="1"/>
          <p:nvPr userDrawn="1"/>
        </p:nvSpPr>
        <p:spPr>
          <a:xfrm>
            <a:off x="6437672" y="4693801"/>
            <a:ext cx="2442379" cy="215444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and responsibility of the author, Luis Paz-Ares. Permission is required for re-use</a:t>
            </a:r>
            <a:r>
              <a:rPr lang="en-CH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700" b="0" i="0" dirty="0">
              <a:solidFill>
                <a:srgbClr val="D1A769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739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660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7792235-35F3-7540-81C3-71CDB6AEB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9464" t="59592" r="-9939" b="-4814"/>
          <a:stretch/>
        </p:blipFill>
        <p:spPr>
          <a:xfrm>
            <a:off x="4572000" y="0"/>
            <a:ext cx="4572000" cy="10296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EF3DCD8-EE61-E043-AC5A-115978AFD0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8592" y="4734092"/>
            <a:ext cx="2029515" cy="161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13B71B-26EB-4963-A68D-E2B86D6EEC2B}"/>
              </a:ext>
            </a:extLst>
          </p:cNvPr>
          <p:cNvSpPr txBox="1"/>
          <p:nvPr userDrawn="1"/>
        </p:nvSpPr>
        <p:spPr>
          <a:xfrm>
            <a:off x="6437672" y="4693801"/>
            <a:ext cx="2442379" cy="215444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and responsibility of the author, Luis Paz-Ares. Permission is required for re-use</a:t>
            </a:r>
            <a:r>
              <a:rPr lang="en-CH" sz="700" b="0" i="0" dirty="0">
                <a:solidFill>
                  <a:srgbClr val="D1A769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700" b="0" i="0" dirty="0">
              <a:solidFill>
                <a:srgbClr val="D1A769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869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>
            <a:extLst>
              <a:ext uri="{FF2B5EF4-FFF2-40B4-BE49-F238E27FC236}">
                <a16:creationId xmlns:a16="http://schemas.microsoft.com/office/drawing/2014/main" id="{9C41762A-FB87-4D8B-8DB4-D9EEF6C059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8592" y="3767394"/>
            <a:ext cx="41034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en-GB" altLang="en-US" sz="1200" b="1" kern="1200" baseline="0" dirty="0">
                <a:solidFill>
                  <a:srgbClr val="03416B"/>
                </a:solidFill>
                <a:latin typeface="+mj-lt"/>
                <a:ea typeface="MS PGothic" pitchFamily="34" charset="-128"/>
                <a:cs typeface="+mn-cs"/>
              </a:rPr>
              <a:t>European Society for Medical Oncology (ESMO)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en-US" altLang="en-US" sz="1200" kern="1200" baseline="0" dirty="0">
                <a:solidFill>
                  <a:srgbClr val="03416B"/>
                </a:solidFill>
                <a:latin typeface="+mj-lt"/>
                <a:ea typeface="MS PGothic" pitchFamily="34" charset="-128"/>
                <a:cs typeface="+mn-cs"/>
              </a:rPr>
              <a:t>Via Ginevra 4, CH-6900 Lugano</a:t>
            </a:r>
            <a:br>
              <a:rPr lang="en-US" altLang="en-US" sz="1200" kern="1200" baseline="0" dirty="0">
                <a:solidFill>
                  <a:srgbClr val="03416B"/>
                </a:solidFill>
                <a:latin typeface="+mj-lt"/>
                <a:ea typeface="MS PGothic" pitchFamily="34" charset="-128"/>
                <a:cs typeface="+mn-cs"/>
              </a:rPr>
            </a:br>
            <a:r>
              <a:rPr lang="en-US" altLang="en-US" sz="1200" kern="1200" baseline="0" dirty="0">
                <a:solidFill>
                  <a:srgbClr val="03416B"/>
                </a:solidFill>
                <a:latin typeface="+mj-lt"/>
                <a:ea typeface="MS PGothic" pitchFamily="34" charset="-128"/>
                <a:cs typeface="+mn-cs"/>
              </a:rPr>
              <a:t>T. +41 (0)91 973 19 00</a:t>
            </a:r>
            <a:br>
              <a:rPr lang="en-US" altLang="en-US" sz="1200" kern="1200" baseline="0" dirty="0">
                <a:solidFill>
                  <a:srgbClr val="03416B"/>
                </a:solidFill>
                <a:latin typeface="+mj-lt"/>
                <a:ea typeface="MS PGothic" pitchFamily="34" charset="-128"/>
                <a:cs typeface="+mn-cs"/>
              </a:rPr>
            </a:br>
            <a:r>
              <a:rPr lang="en-US" altLang="en-US" sz="1200" kern="1200" baseline="0" dirty="0">
                <a:solidFill>
                  <a:srgbClr val="03416B"/>
                </a:solidFill>
                <a:latin typeface="+mj-lt"/>
                <a:ea typeface="MS PGothic" pitchFamily="34" charset="-128"/>
                <a:cs typeface="+mn-cs"/>
              </a:rPr>
              <a:t>esmo@esmo.org</a:t>
            </a:r>
            <a:br>
              <a:rPr lang="en-US" altLang="en-US" sz="1200" kern="1200" baseline="0" dirty="0">
                <a:solidFill>
                  <a:srgbClr val="03416B"/>
                </a:solidFill>
                <a:latin typeface="+mj-lt"/>
                <a:ea typeface="MS PGothic" pitchFamily="34" charset="-128"/>
                <a:cs typeface="+mn-cs"/>
              </a:rPr>
            </a:br>
            <a:endParaRPr lang="en-US" altLang="en-US" sz="1200" kern="1200" baseline="0" dirty="0">
              <a:solidFill>
                <a:srgbClr val="03416B"/>
              </a:solidFill>
              <a:latin typeface="+mj-lt"/>
              <a:ea typeface="MS PGothic" pitchFamily="34" charset="-128"/>
              <a:cs typeface="+mn-cs"/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en-US" altLang="en-US" sz="1200" b="1" kern="1200" baseline="0" dirty="0">
                <a:solidFill>
                  <a:srgbClr val="03416B"/>
                </a:solidFill>
                <a:latin typeface="+mj-lt"/>
                <a:ea typeface="MS PGothic" pitchFamily="34" charset="-128"/>
                <a:cs typeface="+mn-cs"/>
              </a:rPr>
              <a:t>esmo.org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D34AD79-96C0-4040-AABE-7598093DB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1764" y="460534"/>
            <a:ext cx="3794405" cy="302760"/>
          </a:xfrm>
          <a:prstGeom prst="rect">
            <a:avLst/>
          </a:prstGeom>
        </p:spPr>
      </p:pic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A380C87E-3021-6640-B9B2-029B67F78C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1" y="2083244"/>
            <a:ext cx="4212001" cy="1201442"/>
          </a:xfrm>
          <a:prstGeom prst="rect">
            <a:avLst/>
          </a:prstGeom>
        </p:spPr>
        <p:txBody>
          <a:bodyPr tIns="46800" bIns="234000" anchor="t">
            <a:noAutofit/>
          </a:bodyPr>
          <a:lstStyle>
            <a:lvl1pPr marL="0" indent="0">
              <a:buFontTx/>
              <a:buNone/>
              <a:defRPr sz="1200" b="1">
                <a:solidFill>
                  <a:srgbClr val="01426B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517E9E02-8992-C44F-9F87-1DC39D5A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3850" r="42464" b="-3850"/>
          <a:stretch/>
        </p:blipFill>
        <p:spPr>
          <a:xfrm>
            <a:off x="4877835" y="-2"/>
            <a:ext cx="4267957" cy="514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508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148263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9">
              <a:ln>
                <a:noFill/>
              </a:ln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3" y="1223659"/>
            <a:ext cx="8882041" cy="5152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675" y="1669055"/>
            <a:ext cx="7772400" cy="1103540"/>
          </a:xfrm>
        </p:spPr>
        <p:txBody>
          <a:bodyPr>
            <a:normAutofit/>
          </a:bodyPr>
          <a:lstStyle>
            <a:lvl1pPr>
              <a:defRPr sz="253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7675" y="3522133"/>
            <a:ext cx="6400800" cy="981147"/>
          </a:xfrm>
        </p:spPr>
        <p:txBody>
          <a:bodyPr>
            <a:normAutofit/>
          </a:bodyPr>
          <a:lstStyle>
            <a:lvl1pPr marL="0" indent="0" algn="l">
              <a:buNone/>
              <a:defRPr sz="1139">
                <a:solidFill>
                  <a:srgbClr val="FFFFFF"/>
                </a:solidFill>
              </a:defRPr>
            </a:lvl1pPr>
            <a:lvl2pPr marL="289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8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8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7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6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6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5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4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Date or Reference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 dirty="0">
              <a:solidFill>
                <a:srgbClr val="44546A"/>
              </a:solidFill>
            </a:endParaRPr>
          </a:p>
        </p:txBody>
      </p:sp>
      <p:pic>
        <p:nvPicPr>
          <p:cNvPr id="4" name="Picture 3" descr="MSK_logo_simp_hor_r_rev_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6" y="183866"/>
            <a:ext cx="3305805" cy="9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92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50" y="737969"/>
            <a:ext cx="8545707" cy="38858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3949" y="4771680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75063" y="4771680"/>
            <a:ext cx="2133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158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8"/>
            <a:ext cx="7772400" cy="1022502"/>
          </a:xfrm>
        </p:spPr>
        <p:txBody>
          <a:bodyPr anchor="t"/>
          <a:lstStyle>
            <a:lvl1pPr algn="l">
              <a:defRPr sz="25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1pPr>
            <a:lvl2pPr marL="289339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2pPr>
            <a:lvl3pPr marL="578678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868017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4pPr>
            <a:lvl5pPr marL="1157356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5pPr>
            <a:lvl6pPr marL="1446695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6pPr>
            <a:lvl7pPr marL="1736034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7pPr>
            <a:lvl8pPr marL="2025374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8pPr>
            <a:lvl9pPr marL="2314712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71680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79863" y="4771680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25397CC-9D56-451C-A779-6AC5017826B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1" y="324086"/>
            <a:ext cx="8442456" cy="514401"/>
          </a:xfrm>
          <a:prstGeom prst="rect">
            <a:avLst/>
          </a:prstGeom>
        </p:spPr>
        <p:txBody>
          <a:bodyPr vert="horz" lIns="57865" tIns="28932" rIns="57865" bIns="28932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sz="2025" dirty="0"/>
              <a:t>Click to edit Master 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8B34D1-790E-49E4-9D84-7088408CDC07}"/>
              </a:ext>
            </a:extLst>
          </p:cNvPr>
          <p:cNvSpPr txBox="1">
            <a:spLocks/>
          </p:cNvSpPr>
          <p:nvPr userDrawn="1"/>
        </p:nvSpPr>
        <p:spPr>
          <a:xfrm>
            <a:off x="457203" y="324150"/>
            <a:ext cx="8442325" cy="5148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25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14832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875326"/>
            <a:ext cx="4038600" cy="3397616"/>
          </a:xfrm>
        </p:spPr>
        <p:txBody>
          <a:bodyPr/>
          <a:lstStyle>
            <a:lvl1pPr>
              <a:defRPr sz="1772"/>
            </a:lvl1pPr>
            <a:lvl2pPr>
              <a:defRPr sz="1519"/>
            </a:lvl2pPr>
            <a:lvl3pPr>
              <a:defRPr sz="1266"/>
            </a:lvl3pPr>
            <a:lvl4pPr>
              <a:defRPr sz="1139"/>
            </a:lvl4pPr>
            <a:lvl5pPr>
              <a:defRPr sz="1139"/>
            </a:lvl5pPr>
            <a:lvl6pPr>
              <a:defRPr sz="1139"/>
            </a:lvl6pPr>
            <a:lvl7pPr>
              <a:defRPr sz="1139"/>
            </a:lvl7pPr>
            <a:lvl8pPr>
              <a:defRPr sz="1139"/>
            </a:lvl8pPr>
            <a:lvl9pPr>
              <a:defRPr sz="11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875326"/>
            <a:ext cx="4038600" cy="3397616"/>
          </a:xfrm>
        </p:spPr>
        <p:txBody>
          <a:bodyPr/>
          <a:lstStyle>
            <a:lvl1pPr>
              <a:defRPr sz="1772"/>
            </a:lvl1pPr>
            <a:lvl2pPr>
              <a:defRPr sz="1519"/>
            </a:lvl2pPr>
            <a:lvl3pPr>
              <a:defRPr sz="1266"/>
            </a:lvl3pPr>
            <a:lvl4pPr>
              <a:defRPr sz="1139"/>
            </a:lvl4pPr>
            <a:lvl5pPr>
              <a:defRPr sz="1139"/>
            </a:lvl5pPr>
            <a:lvl6pPr>
              <a:defRPr sz="1139"/>
            </a:lvl6pPr>
            <a:lvl7pPr>
              <a:defRPr sz="1139"/>
            </a:lvl7pPr>
            <a:lvl8pPr>
              <a:defRPr sz="1139"/>
            </a:lvl8pPr>
            <a:lvl9pPr>
              <a:defRPr sz="11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3949" y="4769329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75063" y="4771680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629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865780"/>
            <a:ext cx="4040188" cy="480266"/>
          </a:xfrm>
        </p:spPr>
        <p:txBody>
          <a:bodyPr anchor="b"/>
          <a:lstStyle>
            <a:lvl1pPr marL="0" indent="0">
              <a:buNone/>
              <a:defRPr sz="1519" b="1"/>
            </a:lvl1pPr>
            <a:lvl2pPr marL="289339" indent="0">
              <a:buNone/>
              <a:defRPr sz="1266" b="1"/>
            </a:lvl2pPr>
            <a:lvl3pPr marL="578678" indent="0">
              <a:buNone/>
              <a:defRPr sz="1139" b="1"/>
            </a:lvl3pPr>
            <a:lvl4pPr marL="868017" indent="0">
              <a:buNone/>
              <a:defRPr sz="1013" b="1"/>
            </a:lvl4pPr>
            <a:lvl5pPr marL="1157356" indent="0">
              <a:buNone/>
              <a:defRPr sz="1013" b="1"/>
            </a:lvl5pPr>
            <a:lvl6pPr marL="1446695" indent="0">
              <a:buNone/>
              <a:defRPr sz="1013" b="1"/>
            </a:lvl6pPr>
            <a:lvl7pPr marL="1736034" indent="0">
              <a:buNone/>
              <a:defRPr sz="1013" b="1"/>
            </a:lvl7pPr>
            <a:lvl8pPr marL="2025374" indent="0">
              <a:buNone/>
              <a:defRPr sz="1013" b="1"/>
            </a:lvl8pPr>
            <a:lvl9pPr marL="2314712" indent="0">
              <a:buNone/>
              <a:defRPr sz="10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346046"/>
            <a:ext cx="4040188" cy="2966210"/>
          </a:xfrm>
        </p:spPr>
        <p:txBody>
          <a:bodyPr/>
          <a:lstStyle>
            <a:lvl1pPr>
              <a:defRPr sz="1519"/>
            </a:lvl1pPr>
            <a:lvl2pPr>
              <a:defRPr sz="1266"/>
            </a:lvl2pPr>
            <a:lvl3pPr>
              <a:defRPr sz="1139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880802"/>
            <a:ext cx="4041775" cy="480266"/>
          </a:xfrm>
        </p:spPr>
        <p:txBody>
          <a:bodyPr anchor="b"/>
          <a:lstStyle>
            <a:lvl1pPr marL="0" indent="0">
              <a:buNone/>
              <a:defRPr sz="1519" b="1"/>
            </a:lvl1pPr>
            <a:lvl2pPr marL="289339" indent="0">
              <a:buNone/>
              <a:defRPr sz="1266" b="1"/>
            </a:lvl2pPr>
            <a:lvl3pPr marL="578678" indent="0">
              <a:buNone/>
              <a:defRPr sz="1139" b="1"/>
            </a:lvl3pPr>
            <a:lvl4pPr marL="868017" indent="0">
              <a:buNone/>
              <a:defRPr sz="1013" b="1"/>
            </a:lvl4pPr>
            <a:lvl5pPr marL="1157356" indent="0">
              <a:buNone/>
              <a:defRPr sz="1013" b="1"/>
            </a:lvl5pPr>
            <a:lvl6pPr marL="1446695" indent="0">
              <a:buNone/>
              <a:defRPr sz="1013" b="1"/>
            </a:lvl6pPr>
            <a:lvl7pPr marL="1736034" indent="0">
              <a:buNone/>
              <a:defRPr sz="1013" b="1"/>
            </a:lvl7pPr>
            <a:lvl8pPr marL="2025374" indent="0">
              <a:buNone/>
              <a:defRPr sz="1013" b="1"/>
            </a:lvl8pPr>
            <a:lvl9pPr marL="2314712" indent="0">
              <a:buNone/>
              <a:defRPr sz="10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61068"/>
            <a:ext cx="4041775" cy="2966210"/>
          </a:xfrm>
        </p:spPr>
        <p:txBody>
          <a:bodyPr/>
          <a:lstStyle>
            <a:lvl1pPr>
              <a:defRPr sz="1519"/>
            </a:lvl1pPr>
            <a:lvl2pPr>
              <a:defRPr sz="1266"/>
            </a:lvl2pPr>
            <a:lvl3pPr>
              <a:defRPr sz="1139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3949" y="4771680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675063" y="4771680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72753"/>
      </p:ext>
    </p:extLst>
  </p:cSld>
  <p:clrMapOvr>
    <a:masterClrMapping/>
  </p:clrMapOvr>
  <p:hf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148263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9">
              <a:ln>
                <a:noFill/>
              </a:ln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3" y="1223659"/>
            <a:ext cx="8882041" cy="5152314"/>
          </a:xfrm>
          <a:prstGeom prst="rect">
            <a:avLst/>
          </a:prstGeom>
        </p:spPr>
      </p:pic>
      <p:pic>
        <p:nvPicPr>
          <p:cNvPr id="9" name="Picture 8" descr="MSKCC_logo_hor_s_rev_rgb_15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301904"/>
            <a:ext cx="2158312" cy="499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786" y="1565050"/>
            <a:ext cx="7772400" cy="1103540"/>
          </a:xfrm>
        </p:spPr>
        <p:txBody>
          <a:bodyPr>
            <a:noAutofit/>
          </a:bodyPr>
          <a:lstStyle>
            <a:lvl1pPr>
              <a:defRPr sz="3038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05552"/>
      </p:ext>
    </p:extLst>
  </p:cSld>
  <p:clrMapOvr>
    <a:masterClrMapping/>
  </p:clrMapOvr>
  <p:hf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3949" y="4771680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675063" y="4771680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50" y="66886"/>
            <a:ext cx="8545707" cy="5144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61268"/>
      </p:ext>
    </p:extLst>
  </p:cSld>
  <p:clrMapOvr>
    <a:masterClrMapping/>
  </p:clrMapOvr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555" y="852348"/>
            <a:ext cx="5111750" cy="3478113"/>
          </a:xfrm>
        </p:spPr>
        <p:txBody>
          <a:bodyPr/>
          <a:lstStyle>
            <a:lvl1pPr>
              <a:defRPr sz="2025"/>
            </a:lvl1pPr>
            <a:lvl2pPr>
              <a:defRPr sz="1772"/>
            </a:lvl2pPr>
            <a:lvl3pPr>
              <a:defRPr sz="1519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852348"/>
            <a:ext cx="3008313" cy="3752119"/>
          </a:xfrm>
        </p:spPr>
        <p:txBody>
          <a:bodyPr/>
          <a:lstStyle>
            <a:lvl1pPr marL="0" indent="0">
              <a:buNone/>
              <a:defRPr sz="886"/>
            </a:lvl1pPr>
            <a:lvl2pPr marL="289339" indent="0">
              <a:buNone/>
              <a:defRPr sz="760"/>
            </a:lvl2pPr>
            <a:lvl3pPr marL="578678" indent="0">
              <a:buNone/>
              <a:defRPr sz="633"/>
            </a:lvl3pPr>
            <a:lvl4pPr marL="868017" indent="0">
              <a:buNone/>
              <a:defRPr sz="569"/>
            </a:lvl4pPr>
            <a:lvl5pPr marL="1157356" indent="0">
              <a:buNone/>
              <a:defRPr sz="569"/>
            </a:lvl5pPr>
            <a:lvl6pPr marL="1446695" indent="0">
              <a:buNone/>
              <a:defRPr sz="569"/>
            </a:lvl6pPr>
            <a:lvl7pPr marL="1736034" indent="0">
              <a:buNone/>
              <a:defRPr sz="569"/>
            </a:lvl7pPr>
            <a:lvl8pPr marL="2025374" indent="0">
              <a:buNone/>
              <a:defRPr sz="569"/>
            </a:lvl8pPr>
            <a:lvl9pPr marL="2314712" indent="0">
              <a:buNone/>
              <a:defRPr sz="5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70504"/>
            <a:ext cx="2792349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75063" y="4771680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BC14C9-2F5F-4A15-82ED-8D3811B41C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3950" y="66886"/>
            <a:ext cx="8545707" cy="514401"/>
          </a:xfrm>
          <a:prstGeom prst="rect">
            <a:avLst/>
          </a:prstGeom>
        </p:spPr>
        <p:txBody>
          <a:bodyPr vert="horz" lIns="57865" tIns="28932" rIns="57865" bIns="28932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sz="2025"/>
              <a:t>Click to edit Master title style</a:t>
            </a:r>
            <a:endParaRPr lang="en-US" sz="2025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F5CC2B-2AFF-4D22-8E6E-692BF06FAABA}"/>
              </a:ext>
            </a:extLst>
          </p:cNvPr>
          <p:cNvSpPr txBox="1">
            <a:spLocks/>
          </p:cNvSpPr>
          <p:nvPr userDrawn="1"/>
        </p:nvSpPr>
        <p:spPr>
          <a:xfrm>
            <a:off x="354017" y="66737"/>
            <a:ext cx="8545512" cy="5148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25"/>
              <a:t>Click to edit Master title style</a:t>
            </a:r>
            <a:endParaRPr lang="en-US" sz="2025" dirty="0"/>
          </a:p>
        </p:txBody>
      </p:sp>
    </p:spTree>
    <p:extLst>
      <p:ext uri="{BB962C8B-B14F-4D97-AF65-F5344CB8AC3E}">
        <p14:creationId xmlns:p14="http://schemas.microsoft.com/office/powerpoint/2010/main" val="1173984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659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2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3937"/>
            <a:ext cx="5486400" cy="3088958"/>
          </a:xfrm>
        </p:spPr>
        <p:txBody>
          <a:bodyPr/>
          <a:lstStyle>
            <a:lvl1pPr marL="0" indent="0">
              <a:buNone/>
              <a:defRPr sz="2025"/>
            </a:lvl1pPr>
            <a:lvl2pPr marL="289339" indent="0">
              <a:buNone/>
              <a:defRPr sz="1772"/>
            </a:lvl2pPr>
            <a:lvl3pPr marL="578678" indent="0">
              <a:buNone/>
              <a:defRPr sz="1519"/>
            </a:lvl3pPr>
            <a:lvl4pPr marL="868017" indent="0">
              <a:buNone/>
              <a:defRPr sz="1266"/>
            </a:lvl4pPr>
            <a:lvl5pPr marL="1157356" indent="0">
              <a:buNone/>
              <a:defRPr sz="1266"/>
            </a:lvl5pPr>
            <a:lvl6pPr marL="1446695" indent="0">
              <a:buNone/>
              <a:defRPr sz="1266"/>
            </a:lvl6pPr>
            <a:lvl7pPr marL="1736034" indent="0">
              <a:buNone/>
              <a:defRPr sz="1266"/>
            </a:lvl7pPr>
            <a:lvl8pPr marL="2025374" indent="0">
              <a:buNone/>
              <a:defRPr sz="1266"/>
            </a:lvl8pPr>
            <a:lvl9pPr marL="2314712" indent="0">
              <a:buNone/>
              <a:defRPr sz="126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886"/>
            </a:lvl1pPr>
            <a:lvl2pPr marL="289339" indent="0">
              <a:buNone/>
              <a:defRPr sz="760"/>
            </a:lvl2pPr>
            <a:lvl3pPr marL="578678" indent="0">
              <a:buNone/>
              <a:defRPr sz="633"/>
            </a:lvl3pPr>
            <a:lvl4pPr marL="868017" indent="0">
              <a:buNone/>
              <a:defRPr sz="569"/>
            </a:lvl4pPr>
            <a:lvl5pPr marL="1157356" indent="0">
              <a:buNone/>
              <a:defRPr sz="569"/>
            </a:lvl5pPr>
            <a:lvl6pPr marL="1446695" indent="0">
              <a:buNone/>
              <a:defRPr sz="569"/>
            </a:lvl6pPr>
            <a:lvl7pPr marL="1736034" indent="0">
              <a:buNone/>
              <a:defRPr sz="569"/>
            </a:lvl7pPr>
            <a:lvl8pPr marL="2025374" indent="0">
              <a:buNone/>
              <a:defRPr sz="569"/>
            </a:lvl8pPr>
            <a:lvl9pPr marL="2314712" indent="0">
              <a:buNone/>
              <a:defRPr sz="5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89215" y="4771680"/>
            <a:ext cx="2460335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75063" y="4771680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3950" y="66886"/>
            <a:ext cx="8545707" cy="514401"/>
          </a:xfrm>
          <a:prstGeom prst="rect">
            <a:avLst/>
          </a:prstGeom>
        </p:spPr>
        <p:txBody>
          <a:bodyPr vert="horz" lIns="57865" tIns="28932" rIns="57865" bIns="28932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sz="2025"/>
              <a:t>Click to edit Master title style</a:t>
            </a:r>
            <a:endParaRPr lang="en-US" sz="2025" dirty="0"/>
          </a:p>
        </p:txBody>
      </p:sp>
    </p:spTree>
    <p:extLst>
      <p:ext uri="{BB962C8B-B14F-4D97-AF65-F5344CB8AC3E}">
        <p14:creationId xmlns:p14="http://schemas.microsoft.com/office/powerpoint/2010/main" val="4249137035"/>
      </p:ext>
    </p:extLst>
  </p:cSld>
  <p:clrMapOvr>
    <a:masterClrMapping/>
  </p:clrMapOvr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4713704"/>
            <a:ext cx="28761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179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47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4727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457203" y="324150"/>
            <a:ext cx="8442325" cy="5148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25" dirty="0"/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448"/>
            <a:ext cx="7772400" cy="1022502"/>
          </a:xfrm>
        </p:spPr>
        <p:txBody>
          <a:bodyPr/>
          <a:lstStyle>
            <a:lvl1pPr algn="l">
              <a:defRPr sz="25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1pPr>
            <a:lvl2pPr marL="289339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2pPr>
            <a:lvl3pPr marL="578678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868017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4pPr>
            <a:lvl5pPr marL="1157356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5pPr>
            <a:lvl6pPr marL="1446695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6pPr>
            <a:lvl7pPr marL="1736034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7pPr>
            <a:lvl8pPr marL="2025374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8pPr>
            <a:lvl9pPr marL="2314712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4771737"/>
            <a:ext cx="2895600" cy="274097"/>
          </a:xfrm>
          <a:prstGeom prst="rect">
            <a:avLst/>
          </a:prstGeom>
        </p:spPr>
        <p:txBody>
          <a:bodyPr rtlCol="0"/>
          <a:lstStyle>
            <a:lvl1pPr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79825" y="4771737"/>
            <a:ext cx="2133600" cy="274097"/>
          </a:xfrm>
          <a:prstGeom prst="rect">
            <a:avLst/>
          </a:prstGeom>
        </p:spPr>
        <p:txBody>
          <a:bodyPr rtlCol="0"/>
          <a:lstStyle>
            <a:lvl1pPr algn="ctr"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fld id="{E25397CC-9D56-451C-A779-6AC5017826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306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893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39" b="0">
              <a:solidFill>
                <a:prstClr val="white"/>
              </a:solidFill>
            </a:endParaRPr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2610" y="1223942"/>
            <a:ext cx="8882063" cy="515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MSKCC_logo_hor_s_rev_rgb_150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7" y="301544"/>
            <a:ext cx="2159000" cy="49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786" y="1565237"/>
            <a:ext cx="7772400" cy="1103540"/>
          </a:xfrm>
        </p:spPr>
        <p:txBody>
          <a:bodyPr>
            <a:noAutofit/>
          </a:bodyPr>
          <a:lstStyle>
            <a:lvl1pPr>
              <a:defRPr sz="3038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3675063" y="4771737"/>
            <a:ext cx="2133600" cy="274097"/>
          </a:xfrm>
          <a:prstGeom prst="rect">
            <a:avLst/>
          </a:prstGeom>
        </p:spPr>
        <p:txBody>
          <a:bodyPr rtlCol="0"/>
          <a:lstStyle>
            <a:lvl1pPr algn="ctr"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fld id="{6595A538-177A-4097-A10B-BF4ED9454A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7512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71" y="66885"/>
            <a:ext cx="8545707" cy="5144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54013" y="4771737"/>
            <a:ext cx="2895600" cy="274097"/>
          </a:xfrm>
          <a:prstGeom prst="rect">
            <a:avLst/>
          </a:prstGeom>
        </p:spPr>
        <p:txBody>
          <a:bodyPr rtlCol="0"/>
          <a:lstStyle>
            <a:lvl1pPr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675063" y="4771737"/>
            <a:ext cx="2133600" cy="274097"/>
          </a:xfrm>
          <a:prstGeom prst="rect">
            <a:avLst/>
          </a:prstGeom>
        </p:spPr>
        <p:txBody>
          <a:bodyPr rtlCol="0"/>
          <a:lstStyle>
            <a:lvl1pPr algn="ctr"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fld id="{1422C19F-0BA6-4F48-BDBF-F7D6C890BD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4011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354017" y="66737"/>
            <a:ext cx="8545512" cy="5148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25"/>
              <a:t>Click to edit Master title style</a:t>
            </a:r>
            <a:endParaRPr lang="en-US" sz="2025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555" y="852354"/>
            <a:ext cx="5111750" cy="3478114"/>
          </a:xfrm>
        </p:spPr>
        <p:txBody>
          <a:bodyPr/>
          <a:lstStyle>
            <a:lvl1pPr>
              <a:defRPr sz="2025"/>
            </a:lvl1pPr>
            <a:lvl2pPr>
              <a:defRPr sz="1772"/>
            </a:lvl2pPr>
            <a:lvl3pPr>
              <a:defRPr sz="1519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852348"/>
            <a:ext cx="3008313" cy="3752119"/>
          </a:xfrm>
        </p:spPr>
        <p:txBody>
          <a:bodyPr/>
          <a:lstStyle>
            <a:lvl1pPr marL="0" indent="0">
              <a:buNone/>
              <a:defRPr sz="886"/>
            </a:lvl1pPr>
            <a:lvl2pPr marL="289339" indent="0">
              <a:buNone/>
              <a:defRPr sz="760"/>
            </a:lvl2pPr>
            <a:lvl3pPr marL="578678" indent="0">
              <a:buNone/>
              <a:defRPr sz="633"/>
            </a:lvl3pPr>
            <a:lvl4pPr marL="868017" indent="0">
              <a:buNone/>
              <a:defRPr sz="569"/>
            </a:lvl4pPr>
            <a:lvl5pPr marL="1157356" indent="0">
              <a:buNone/>
              <a:defRPr sz="569"/>
            </a:lvl5pPr>
            <a:lvl6pPr marL="1446695" indent="0">
              <a:buNone/>
              <a:defRPr sz="569"/>
            </a:lvl6pPr>
            <a:lvl7pPr marL="1736034" indent="0">
              <a:buNone/>
              <a:defRPr sz="569"/>
            </a:lvl7pPr>
            <a:lvl8pPr marL="2025374" indent="0">
              <a:buNone/>
              <a:defRPr sz="569"/>
            </a:lvl8pPr>
            <a:lvl9pPr marL="2314712" indent="0">
              <a:buNone/>
              <a:defRPr sz="5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57202" y="4770548"/>
            <a:ext cx="2792413" cy="274097"/>
          </a:xfrm>
          <a:prstGeom prst="rect">
            <a:avLst/>
          </a:prstGeom>
        </p:spPr>
        <p:txBody>
          <a:bodyPr rtlCol="0"/>
          <a:lstStyle>
            <a:lvl1pPr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3675063" y="4771737"/>
            <a:ext cx="2133600" cy="274097"/>
          </a:xfrm>
          <a:prstGeom prst="rect">
            <a:avLst/>
          </a:prstGeom>
        </p:spPr>
        <p:txBody>
          <a:bodyPr rtlCol="0"/>
          <a:lstStyle>
            <a:lvl1pPr algn="ctr"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fld id="{FEBC14C9-2F5F-4A15-82ED-8D3811B41C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64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346"/>
            <a:ext cx="7772400" cy="1022502"/>
          </a:xfrm>
        </p:spPr>
        <p:txBody>
          <a:bodyPr anchor="t"/>
          <a:lstStyle>
            <a:lvl1pPr algn="l">
              <a:defRPr sz="25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1pPr>
            <a:lvl2pPr marL="289305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2pPr>
            <a:lvl3pPr marL="57861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867916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4pPr>
            <a:lvl5pPr marL="1157221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5pPr>
            <a:lvl6pPr marL="1446527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6pPr>
            <a:lvl7pPr marL="1735831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7pPr>
            <a:lvl8pPr marL="2025137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8pPr>
            <a:lvl9pPr marL="2314442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71785"/>
            <a:ext cx="2895600" cy="2740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79863" y="4771785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1" y="324116"/>
            <a:ext cx="8442456" cy="514402"/>
          </a:xfrm>
          <a:prstGeom prst="rect">
            <a:avLst/>
          </a:prstGeom>
        </p:spPr>
        <p:txBody>
          <a:bodyPr vert="horz" lIns="57857" tIns="28928" rIns="57857" bIns="28928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25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63725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5148263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857" tIns="28928" rIns="57857" bIns="28928" rtlCol="0" anchor="ctr"/>
          <a:lstStyle/>
          <a:p>
            <a:pPr algn="ctr" defTabSz="28930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39" b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78" y="1223664"/>
            <a:ext cx="8882041" cy="5152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786" y="1565189"/>
            <a:ext cx="7772400" cy="1103540"/>
          </a:xfrm>
        </p:spPr>
        <p:txBody>
          <a:bodyPr>
            <a:noAutofit/>
          </a:bodyPr>
          <a:lstStyle>
            <a:lvl1pPr>
              <a:defRPr sz="3038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675063" y="4771785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MSK_logo_simp_hor_s_rev_d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7" y="319240"/>
            <a:ext cx="3025797" cy="47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8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025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3949" y="4771785"/>
            <a:ext cx="2895600" cy="2740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675063" y="4771785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71" y="66885"/>
            <a:ext cx="8545707" cy="5144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8587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562" y="852355"/>
            <a:ext cx="5111750" cy="3478114"/>
          </a:xfrm>
        </p:spPr>
        <p:txBody>
          <a:bodyPr/>
          <a:lstStyle>
            <a:lvl1pPr>
              <a:defRPr sz="2025"/>
            </a:lvl1pPr>
            <a:lvl2pPr>
              <a:defRPr sz="1772"/>
            </a:lvl2pPr>
            <a:lvl3pPr>
              <a:defRPr sz="1519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7" y="852355"/>
            <a:ext cx="3008313" cy="3752119"/>
          </a:xfrm>
        </p:spPr>
        <p:txBody>
          <a:bodyPr/>
          <a:lstStyle>
            <a:lvl1pPr marL="0" indent="0">
              <a:buNone/>
              <a:defRPr sz="886"/>
            </a:lvl1pPr>
            <a:lvl2pPr marL="289305" indent="0">
              <a:buNone/>
              <a:defRPr sz="760"/>
            </a:lvl2pPr>
            <a:lvl3pPr marL="578610" indent="0">
              <a:buNone/>
              <a:defRPr sz="633"/>
            </a:lvl3pPr>
            <a:lvl4pPr marL="867916" indent="0">
              <a:buNone/>
              <a:defRPr sz="569"/>
            </a:lvl4pPr>
            <a:lvl5pPr marL="1157221" indent="0">
              <a:buNone/>
              <a:defRPr sz="569"/>
            </a:lvl5pPr>
            <a:lvl6pPr marL="1446527" indent="0">
              <a:buNone/>
              <a:defRPr sz="569"/>
            </a:lvl6pPr>
            <a:lvl7pPr marL="1735831" indent="0">
              <a:buNone/>
              <a:defRPr sz="569"/>
            </a:lvl7pPr>
            <a:lvl8pPr marL="2025137" indent="0">
              <a:buNone/>
              <a:defRPr sz="569"/>
            </a:lvl8pPr>
            <a:lvl9pPr marL="2314442" indent="0">
              <a:buNone/>
              <a:defRPr sz="5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59" y="4770611"/>
            <a:ext cx="2792349" cy="2740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75063" y="4771785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53971" y="66885"/>
            <a:ext cx="8545707" cy="514402"/>
          </a:xfrm>
          <a:prstGeom prst="rect">
            <a:avLst/>
          </a:prstGeom>
        </p:spPr>
        <p:txBody>
          <a:bodyPr vert="horz" lIns="57857" tIns="28928" rIns="57857" bIns="28928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25"/>
              <a:t>Click to edit Master title style</a:t>
            </a:r>
            <a:endParaRPr lang="en-US" sz="2025" dirty="0"/>
          </a:p>
        </p:txBody>
      </p:sp>
    </p:spTree>
    <p:extLst>
      <p:ext uri="{BB962C8B-B14F-4D97-AF65-F5344CB8AC3E}">
        <p14:creationId xmlns:p14="http://schemas.microsoft.com/office/powerpoint/2010/main" val="22691113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71" y="66885"/>
            <a:ext cx="8545707" cy="5144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53949" y="4771785"/>
            <a:ext cx="2895600" cy="274097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675063" y="4771785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1E02376-17F3-438D-8390-ACCB1C3404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5859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37606" y="897019"/>
            <a:ext cx="8669465" cy="1621500"/>
          </a:xfrm>
          <a:prstGeom prst="rect">
            <a:avLst/>
          </a:prstGeom>
        </p:spPr>
        <p:txBody>
          <a:bodyPr lIns="0" rIns="0"/>
          <a:lstStyle>
            <a:lvl1pPr marL="128843" indent="-128843">
              <a:lnSpc>
                <a:spcPct val="100000"/>
              </a:lnSpc>
              <a:spcBef>
                <a:spcPts val="380"/>
              </a:spcBef>
              <a:spcAft>
                <a:spcPts val="190"/>
              </a:spcAft>
              <a:buClr>
                <a:schemeClr val="tx2"/>
              </a:buClr>
              <a:buFont typeface="Arial" pitchFamily="34" charset="0"/>
              <a:buChar char="•"/>
              <a:defRPr sz="113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283304" indent="-145671">
              <a:lnSpc>
                <a:spcPct val="100000"/>
              </a:lnSpc>
              <a:spcBef>
                <a:spcPts val="0"/>
              </a:spcBef>
              <a:spcAft>
                <a:spcPts val="190"/>
              </a:spcAft>
              <a:buFont typeface="Arial" panose="020B0604020202020204" pitchFamily="34" charset="0"/>
              <a:buChar char="−"/>
              <a:defRPr sz="1013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96827" indent="-105486">
              <a:lnSpc>
                <a:spcPct val="100000"/>
              </a:lnSpc>
              <a:spcBef>
                <a:spcPts val="0"/>
              </a:spcBef>
              <a:spcAft>
                <a:spcPts val="190"/>
              </a:spcAft>
              <a:buFont typeface="Wingdings" panose="05000000000000000000" pitchFamily="2" charset="2"/>
              <a:buChar char="§"/>
              <a:defRPr sz="886" baseline="0">
                <a:latin typeface="Arial" pitchFamily="34" charset="0"/>
                <a:cs typeface="Arial" pitchFamily="34" charset="0"/>
              </a:defRPr>
            </a:lvl3pPr>
            <a:lvl4pPr marL="511355" indent="-111514">
              <a:defRPr sz="760">
                <a:latin typeface="Arial" pitchFamily="34" charset="0"/>
                <a:cs typeface="Arial" pitchFamily="34" charset="0"/>
              </a:defRPr>
            </a:lvl4pPr>
            <a:lvl5pPr marL="295597">
              <a:defRPr sz="665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7" name="Title 8"/>
          <p:cNvSpPr>
            <a:spLocks noGrp="1"/>
          </p:cNvSpPr>
          <p:nvPr>
            <p:ph type="title" hasCustomPrompt="1"/>
          </p:nvPr>
        </p:nvSpPr>
        <p:spPr>
          <a:xfrm>
            <a:off x="237070" y="356893"/>
            <a:ext cx="8670003" cy="310788"/>
          </a:xfrm>
          <a:prstGeom prst="rect">
            <a:avLst/>
          </a:prstGeom>
        </p:spPr>
        <p:txBody>
          <a:bodyPr vert="horz" lIns="0" rIns="0" anchor="t"/>
          <a:lstStyle>
            <a:lvl1pPr algn="l" defTabSz="21699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519" b="1" kern="1200" baseline="0" noProof="0" dirty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38133" y="4784935"/>
            <a:ext cx="4093243" cy="276481"/>
          </a:xfrm>
          <a:prstGeom prst="rect">
            <a:avLst/>
          </a:prstGeom>
        </p:spPr>
        <p:txBody>
          <a:bodyPr lIns="0" rIns="0" anchor="b"/>
          <a:lstStyle>
            <a:lvl1pPr marL="0" indent="0">
              <a:spcBef>
                <a:spcPts val="0"/>
              </a:spcBef>
              <a:buNone/>
              <a:defRPr sz="696"/>
            </a:lvl1pPr>
            <a:lvl2pPr marL="216998" indent="0">
              <a:buNone/>
              <a:defRPr/>
            </a:lvl2pPr>
            <a:lvl3pPr marL="433998" indent="0">
              <a:buNone/>
              <a:defRPr/>
            </a:lvl3pPr>
            <a:lvl4pPr marL="650996" indent="0">
              <a:buNone/>
              <a:defRPr/>
            </a:lvl4pPr>
            <a:lvl5pPr marL="86799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813829" y="4784935"/>
            <a:ext cx="4093243" cy="276481"/>
          </a:xfrm>
          <a:prstGeom prst="rect">
            <a:avLst/>
          </a:prstGeom>
        </p:spPr>
        <p:txBody>
          <a:bodyPr lIns="0" rIns="0" anchor="b"/>
          <a:lstStyle>
            <a:lvl1pPr marL="0" indent="0" algn="r">
              <a:spcBef>
                <a:spcPts val="0"/>
              </a:spcBef>
              <a:buNone/>
              <a:defRPr sz="696"/>
            </a:lvl1pPr>
            <a:lvl2pPr marL="216998" indent="0">
              <a:buNone/>
              <a:defRPr/>
            </a:lvl2pPr>
            <a:lvl3pPr marL="433998" indent="0">
              <a:buNone/>
              <a:defRPr/>
            </a:lvl3pPr>
            <a:lvl4pPr marL="650996" indent="0">
              <a:buNone/>
              <a:defRPr/>
            </a:lvl4pPr>
            <a:lvl5pPr marL="86799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24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9FE2A-22CA-4865-B450-5E686835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0993D-0AFE-4F37-BE08-98A3F8636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A906-F7C3-4CFF-9317-A4F3E5F8D6E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5A2D6-4A7D-461E-B990-DEEE59EF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06104-8C9B-4580-A6C8-6089B5CB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CA06D-8768-4302-965E-79EA68B86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993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388352" y="1"/>
            <a:ext cx="1755648" cy="200567"/>
          </a:xfrm>
        </p:spPr>
        <p:txBody>
          <a:bodyPr lIns="72000" tIns="61200" rIns="97200"/>
          <a:lstStyle>
            <a:lvl1pPr algn="r">
              <a:defRPr sz="105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HIGHLY CONFIDENTIAL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2FE6E3-A06C-45E8-B6D7-98992BE91393}"/>
              </a:ext>
            </a:extLst>
          </p:cNvPr>
          <p:cNvCxnSpPr>
            <a:cxnSpLocks/>
          </p:cNvCxnSpPr>
          <p:nvPr userDrawn="1"/>
        </p:nvCxnSpPr>
        <p:spPr>
          <a:xfrm>
            <a:off x="123218" y="4815963"/>
            <a:ext cx="880677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CD64E7F1-99DF-44BC-AB1D-46A6A8CDB9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700" y="1548537"/>
            <a:ext cx="7772400" cy="11035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2775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BF6F45-2C4D-4D26-B263-FD2054C354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700" y="2703363"/>
            <a:ext cx="7772400" cy="31500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accent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authors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165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3">
          <p15:clr>
            <a:srgbClr val="FBAE40"/>
          </p15:clr>
        </p15:guide>
        <p15:guide id="2" pos="611">
          <p15:clr>
            <a:srgbClr val="FBAE40"/>
          </p15:clr>
        </p15:guide>
        <p15:guide id="3" pos="1075">
          <p15:clr>
            <a:srgbClr val="FBAE40"/>
          </p15:clr>
        </p15:guide>
        <p15:guide id="4" orient="horz" pos="433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6700" y="1409115"/>
            <a:ext cx="7772400" cy="11035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800" tIns="46038" rIns="4572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2775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6700" y="2573541"/>
            <a:ext cx="7772400" cy="315003"/>
          </a:xfrm>
        </p:spPr>
        <p:txBody>
          <a:bodyPr lIns="6480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accent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authors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ED57D8-0216-4E00-A170-28372EC4083A}"/>
              </a:ext>
            </a:extLst>
          </p:cNvPr>
          <p:cNvCxnSpPr>
            <a:cxnSpLocks/>
          </p:cNvCxnSpPr>
          <p:nvPr userDrawn="1"/>
        </p:nvCxnSpPr>
        <p:spPr>
          <a:xfrm>
            <a:off x="123218" y="4815963"/>
            <a:ext cx="880677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96920-974E-4924-9A66-A625F15020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0" y="2939834"/>
            <a:ext cx="7772400" cy="265027"/>
          </a:xfrm>
        </p:spPr>
        <p:txBody>
          <a:bodyPr lIns="64800"/>
          <a:lstStyle>
            <a:lvl1pPr>
              <a:defRPr sz="1350"/>
            </a:lvl1pPr>
          </a:lstStyle>
          <a:p>
            <a:pPr lvl="0"/>
            <a:r>
              <a:rPr lang="en-US"/>
              <a:t>Click to add affiliations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2E15140-B098-49AE-BCCA-87C2B0C573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8352" y="1"/>
            <a:ext cx="1755648" cy="200567"/>
          </a:xfrm>
        </p:spPr>
        <p:txBody>
          <a:bodyPr lIns="72000" tIns="61200" rIns="97200"/>
          <a:lstStyle>
            <a:lvl1pPr algn="r">
              <a:defRPr sz="105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HIGHLY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8538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832" y="4814295"/>
            <a:ext cx="497205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50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95D4A-3CC5-4C27-823A-CAA475AFD2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3500" y="1048570"/>
            <a:ext cx="8575200" cy="347001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091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832" y="4814295"/>
            <a:ext cx="497205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50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83846" y="1048570"/>
            <a:ext cx="4164012" cy="354976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699634" y="1048570"/>
            <a:ext cx="4160520" cy="354975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1169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400" y="1048721"/>
            <a:ext cx="4165200" cy="421221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600" y="1048721"/>
            <a:ext cx="4165200" cy="421221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00832" y="4814295"/>
            <a:ext cx="497205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50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284400" y="1518479"/>
            <a:ext cx="4165200" cy="303493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 marL="457189" indent="-146046">
              <a:defRPr sz="1350"/>
            </a:lvl3pPr>
            <a:lvl4pPr marL="803255" indent="-117472">
              <a:defRPr sz="1200"/>
            </a:lvl4pPr>
            <a:lvl5pPr marL="1142972" indent="-165096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701600" y="1518479"/>
            <a:ext cx="4165200" cy="303493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 marL="457189" indent="-146046">
              <a:defRPr sz="1350"/>
            </a:lvl3pPr>
            <a:lvl4pPr marL="803255" indent="-117472">
              <a:defRPr sz="1200"/>
            </a:lvl4pPr>
            <a:lvl5pPr marL="1142972" indent="-165096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3722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902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832" y="4814295"/>
            <a:ext cx="497205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50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75094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832" y="4814295"/>
            <a:ext cx="497205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50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4718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D8B1-1581-4488-A1A4-886D01EEFD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CF9CDAC-EC28-4BA6-9827-D58133E1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E5F1-E0F9-4CCA-92B7-7A6FC4DFE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8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47" y="1048720"/>
            <a:ext cx="8576308" cy="3470311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  <a:lvl2pPr marL="192020" indent="-192020">
              <a:buFont typeface="Arial" panose="020B0604020202020204" pitchFamily="34" charset="0"/>
              <a:buChar char="•"/>
              <a:defRPr/>
            </a:lvl2pPr>
            <a:lvl3pPr marL="566914" indent="-256025">
              <a:buFont typeface="Arial" panose="020B0604020202020204" pitchFamily="34" charset="0"/>
              <a:buChar char="–"/>
              <a:defRPr/>
            </a:lvl3pPr>
            <a:lvl4pPr marL="886946" indent="-201163">
              <a:buFont typeface="Arial" panose="020B0604020202020204" pitchFamily="34" charset="0"/>
              <a:buChar char="•"/>
              <a:defRPr/>
            </a:lvl4pPr>
            <a:lvl5pPr marL="1206978" indent="-228594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832" y="4814295"/>
            <a:ext cx="497205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100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4921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832" y="4814295"/>
            <a:ext cx="497205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100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53754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E5F1-E0F9-4CCA-92B7-7A6FC4DFE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DA080-0333-430F-A982-7746B4FF32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364" y="1"/>
            <a:ext cx="1894637" cy="187135"/>
          </a:xfr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CheckMate</a:t>
            </a:r>
            <a:r>
              <a:rPr lang="en-US"/>
              <a:t> 9LA</a:t>
            </a:r>
          </a:p>
        </p:txBody>
      </p:sp>
    </p:spTree>
    <p:extLst>
      <p:ext uri="{BB962C8B-B14F-4D97-AF65-F5344CB8AC3E}">
        <p14:creationId xmlns:p14="http://schemas.microsoft.com/office/powerpoint/2010/main" val="264798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ED229-FF74-4A62-88C2-BBB1F4AD10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9364" y="1"/>
            <a:ext cx="1894637" cy="187135"/>
          </a:xfrm>
        </p:spPr>
        <p:txBody>
          <a:bodyPr lIns="72000" tIns="61200" rIns="100800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Study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832" y="4814295"/>
            <a:ext cx="497205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50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95D4A-3CC5-4C27-823A-CAA475AFD2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3500" y="1048570"/>
            <a:ext cx="8575200" cy="347001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422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ED229-FF74-4A62-88C2-BBB1F4AD10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5678" y="1"/>
            <a:ext cx="2538323" cy="187135"/>
          </a:xfrm>
        </p:spPr>
        <p:txBody>
          <a:bodyPr lIns="72000" tIns="61200" rIns="100800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CheckMate 816: NIVO + chemo in resectable NSCLC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832" y="4814295"/>
            <a:ext cx="497205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50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95D4A-3CC5-4C27-823A-CAA475AFD2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3500" y="1048570"/>
            <a:ext cx="8575200" cy="347001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015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18C0-7568-6DB9-8940-205EECCBA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BB9FE-AA09-EED4-4138-1398FDC68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D9414-34F1-A6BA-42CC-C581C6383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FEBD-B8A4-41DA-9F4C-78FF32BD896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C5E0D-71ED-68C8-D87D-98D1BFA87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720FC-BD77-D9E9-9A32-B948A765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AAEB8-E087-4AB5-9538-3F526FDE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0133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0DBF7-D3E1-7A54-26A4-06EED2C3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92EB0-F182-8218-2668-41262A9BA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B559B-A279-0F26-2210-7478DC57D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FEBD-B8A4-41DA-9F4C-78FF32BD896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CC67B-ED15-D2DE-410B-76553A9FF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9C6D6-D902-A5E9-FB71-DBF9C3707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AAEB8-E087-4AB5-9538-3F526FDE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7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1504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86A6-E1B2-F48F-F761-67A664277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F1A54-0341-A3CB-BA26-B0B784542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B8C36-90E7-6299-5389-3FFF34E59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FEBD-B8A4-41DA-9F4C-78FF32BD896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6F65A-B3F8-19BD-B1A5-F436B2D6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4D4E6-C6FB-7E37-C410-C2D06088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AAEB8-E087-4AB5-9538-3F526FDE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418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A67BE-19A2-6393-91F2-DBE079A2D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EC617-82EC-D816-640B-BA4EF3DBD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7B471-CB4A-7297-3B82-5A0D032E6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8810A-3A8A-0DD5-4105-71DB4B075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FEBD-B8A4-41DA-9F4C-78FF32BD896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850C6-7FA8-A785-59B5-CA8E85363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48B0B-3A36-5E43-C33D-CB34A1FC2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AAEB8-E087-4AB5-9538-3F526FDE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454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1E0ED-15F1-EBC4-3AA9-8BB77CA0E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F8739-40D3-E51C-5750-875792DDF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C9772-122D-D6D9-430B-E0CCB04D2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DC797-E672-E590-087C-706C2499A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5E3326-1343-D555-5292-D9CDFBF59D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1D4127-0AA2-0E85-D7DB-880788C54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FEBD-B8A4-41DA-9F4C-78FF32BD896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94B79-25B1-4B44-CA26-C1BAEB5B6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75C80-5815-0D7D-7CCF-E64FA6E9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AAEB8-E087-4AB5-9538-3F526FDE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731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EAE38-5FA2-CD04-1A49-D7B1B7BE9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455EEA-63E3-F5A0-0FDD-EC83FDDC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FEBD-B8A4-41DA-9F4C-78FF32BD896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8D573-55FD-7343-E0DB-AEF0643C5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3DA30-CACC-6185-484A-0110006D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AAEB8-E087-4AB5-9538-3F526FDE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6053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3FB048-1FCE-82AD-E801-9094904F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FEBD-B8A4-41DA-9F4C-78FF32BD896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736A8E-D133-2CDC-C720-DF0F1FE6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89D86-FDE2-5813-C9B6-19B481108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AAEB8-E087-4AB5-9538-3F526FDE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798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3FCF-30E9-2D1E-8138-6D6DF6F6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2743B-17BD-2211-6E5F-1E94CA05C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3994E-72A0-ABE9-DE05-91449B978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19A2A-2315-EFC7-F422-6CD048E1E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FEBD-B8A4-41DA-9F4C-78FF32BD896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D5F1F-9FDC-C620-DB2A-6FA55DD3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E4D7F-0195-B501-E028-1B7E859F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AAEB8-E087-4AB5-9538-3F526FDE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295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EEB26-7666-B3D2-5E61-A46D6B721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123396-23D9-A175-3821-3F96A4874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DEECD-E263-33D7-FC94-399002126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53D2D-00D1-0BF0-1296-D3043E12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FEBD-B8A4-41DA-9F4C-78FF32BD896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34F5A-3B42-ED4D-A5CA-319DD741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EBFA3-BA1D-557D-658F-A1BDCFF5F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AAEB8-E087-4AB5-9538-3F526FDE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91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7E45-1A6C-E304-3541-6C3E9D420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90AF00-844C-FDCF-0A31-579F477C2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02426-0417-B137-49C6-90B1F818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FEBD-B8A4-41DA-9F4C-78FF32BD896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BB42F-2F84-6C12-CB19-F238F257B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282CD-0A26-B893-483C-7461AA41C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AAEB8-E087-4AB5-9538-3F526FDE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476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F6739-E29B-2844-1FF3-80E2604512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E56EE-B18B-3274-7922-0683D842E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6189F-9D7C-4524-EEEA-679C0AD19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FEBD-B8A4-41DA-9F4C-78FF32BD896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E27CA-C1D8-A63B-8DD1-0D8236FB0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9A6FE-54DC-8300-0030-938B22FAF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AAEB8-E087-4AB5-9538-3F526FDE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405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6AE8-35DE-6417-6880-86073820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24DFB5-DEAB-E3FA-529F-1951ABF58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42EE6-5031-0CA7-9631-0D357373E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4C6B-FABA-6B4D-85E6-52B414292B0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069A3-FDED-0DD4-85D1-AC62BB236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CFB7A-C8BE-4493-8CA1-AF77277D7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8C-8639-6644-A4BD-2B89B206C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94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0442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92E58-16BB-C915-3B38-A09756554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BCB03-3088-42E0-7511-3BDFD3B9D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22C76-D98E-62B8-6E17-18AA3FD4B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4C6B-FABA-6B4D-85E6-52B414292B0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E23A5-7384-1249-AB65-C73340DFB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2F91F-D984-8096-5A6C-9C6A9EE74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8C-8639-6644-A4BD-2B89B206C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0032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E49C-DF0F-6512-806E-C7CDE7F89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24D55-9AE0-DEC0-534D-851C73CF8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7EDA1-8477-DAD6-1934-CD2C283B2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4C6B-FABA-6B4D-85E6-52B414292B0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4966B-A2DC-4474-76BB-60DC40577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4D250-F071-FAAC-7E71-DFF2C1656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8C-8639-6644-A4BD-2B89B206C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009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96C3C-1938-8270-6736-E8206D2A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03C8A-E6F8-2D9D-C6F8-925E34607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2CC95-2AE7-65B9-AFB8-8F2941E48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766CD-B671-B0BB-2719-545EF3E6A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4C6B-FABA-6B4D-85E6-52B414292B0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CDCC2-0159-ACF9-161C-D57E7398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ADE34-3432-6DC8-1013-5E0EB283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8C-8639-6644-A4BD-2B89B206C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2194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B00D-7537-D802-2727-5D2A4B233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A02CD-59BD-B0CC-3493-6FE78FF73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126B3-52F2-DC72-3344-4E54E80F2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1D785-9187-13E6-E645-630B13CA1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A84B4-4D1B-B4F6-E5DB-FCA367D23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1140F-B2CE-3516-A221-2A48A8DB8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4C6B-FABA-6B4D-85E6-52B414292B0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5E54D0-9595-19B6-F030-9F7A0D4FF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5F58DD-970B-91B2-9FB4-19EE89C7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8C-8639-6644-A4BD-2B89B206C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2884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D3DE-C419-DF08-F14C-4C42DD8AD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04AC39-787A-20A7-384A-D506E1A11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4C6B-FABA-6B4D-85E6-52B414292B0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08996-D9D2-9190-095C-016180CF1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4F9FA-6E7A-3522-B96C-D658E277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8C-8639-6644-A4BD-2B89B206C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563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5F08D3-F52E-4762-4DFE-C23D2D3D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4C6B-FABA-6B4D-85E6-52B414292B0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3DAEC8-297A-0F7C-DF78-C58F7B6A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FE0B8-F7D6-4FBE-36DF-F2BBC7E31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8C-8639-6644-A4BD-2B89B206C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7721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4F2F5-79E0-6795-85CB-E3E59DAE6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84209-8F3F-34FE-6123-1DADEB13E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803DE-A128-E1C4-24F1-0C440BC20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99A91-81DF-4B5A-8BB9-D4F7EE273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4C6B-FABA-6B4D-85E6-52B414292B0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E24CB-2262-20D0-377B-8DB22102E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C9043-697D-6BA4-44C6-94999E25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8C-8639-6644-A4BD-2B89B206C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7016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EE466-B681-C349-AE77-F2509CE4B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56B193-830B-BC3D-0350-A4D2077D0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110C4-D63A-63FC-9EE9-2DCD34754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2AB66-5461-F572-EB05-383C770F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4C6B-FABA-6B4D-85E6-52B414292B0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F3351-665F-1262-5E58-B0997E995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05FBC-627A-56D4-6F6B-373360B5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8C-8639-6644-A4BD-2B89B206C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6714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63871-AB5D-847F-F98F-C2DE0C83F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312EF-5268-F724-21DD-8C8969295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196D9-A5B6-B80E-E538-B23B213E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4C6B-FABA-6B4D-85E6-52B414292B0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690F0-EB0F-0A2B-0279-935039AC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EB228-DF4E-4A6C-2A9F-6A9A64E68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8C-8639-6644-A4BD-2B89B206C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82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DD86AF-F88B-7E16-3C78-6506D3D427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4443D-F841-CCDE-C173-968088A20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CF34E-E5F2-D036-B7AB-D04C9C7EB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4C6B-FABA-6B4D-85E6-52B414292B0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D2073-1683-1788-875A-30631C7D8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E9858-307F-942D-2420-347B1A926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D88C-8639-6644-A4BD-2B89B206C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56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8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6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148263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3" y="1223659"/>
            <a:ext cx="8882041" cy="5152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675" y="1669054"/>
            <a:ext cx="7772400" cy="1103540"/>
          </a:xfrm>
        </p:spPr>
        <p:txBody>
          <a:bodyPr>
            <a:norm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7675" y="3522133"/>
            <a:ext cx="6400800" cy="981147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Date or Reference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 dirty="0">
              <a:solidFill>
                <a:srgbClr val="44546A"/>
              </a:solidFill>
            </a:endParaRPr>
          </a:p>
        </p:txBody>
      </p:sp>
      <p:pic>
        <p:nvPicPr>
          <p:cNvPr id="4" name="Picture 3" descr="MSK_logo_simp_hor_r_rev_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6" y="183866"/>
            <a:ext cx="3305805" cy="9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9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50" y="737969"/>
            <a:ext cx="8545707" cy="38858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3949" y="4771678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75063" y="4771678"/>
            <a:ext cx="2133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85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7"/>
            <a:ext cx="7772400" cy="102250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71678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79863" y="4771678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25397CC-9D56-451C-A779-6AC5017826B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24086"/>
            <a:ext cx="8442456" cy="514401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sz="2400" dirty="0"/>
              <a:t>Click to edit Master 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8B34D1-790E-49E4-9D84-7088408CDC07}"/>
              </a:ext>
            </a:extLst>
          </p:cNvPr>
          <p:cNvSpPr txBox="1">
            <a:spLocks/>
          </p:cNvSpPr>
          <p:nvPr userDrawn="1"/>
        </p:nvSpPr>
        <p:spPr>
          <a:xfrm>
            <a:off x="457202" y="324150"/>
            <a:ext cx="8442325" cy="5148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992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5324"/>
            <a:ext cx="4038600" cy="3397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5324"/>
            <a:ext cx="4038600" cy="3397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3949" y="4769327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75063" y="4771678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39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5780"/>
            <a:ext cx="4040188" cy="48026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46046"/>
            <a:ext cx="4040188" cy="29662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880802"/>
            <a:ext cx="4041775" cy="48026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361068"/>
            <a:ext cx="4041775" cy="29662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3949" y="4771678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675063" y="4771678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60762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5148263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3" y="1223659"/>
            <a:ext cx="8882041" cy="5152314"/>
          </a:xfrm>
          <a:prstGeom prst="rect">
            <a:avLst/>
          </a:prstGeom>
        </p:spPr>
      </p:pic>
      <p:pic>
        <p:nvPicPr>
          <p:cNvPr id="9" name="Picture 8" descr="MSKCC_logo_hor_s_rev_rgb_1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301904"/>
            <a:ext cx="2158312" cy="499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786" y="1565049"/>
            <a:ext cx="7772400" cy="1103540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38629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3949" y="4771678"/>
            <a:ext cx="2895600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675063" y="4771678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50" y="66886"/>
            <a:ext cx="8545707" cy="5144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36574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555" y="852348"/>
            <a:ext cx="5111750" cy="3478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852348"/>
            <a:ext cx="3008313" cy="375211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199" y="4770503"/>
            <a:ext cx="2792349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75063" y="4771678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BC14C9-2F5F-4A15-82ED-8D3811B41C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3950" y="66886"/>
            <a:ext cx="8545707" cy="514401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sz="2400"/>
              <a:t>Click to edit Master title style</a:t>
            </a:r>
            <a:endParaRPr lang="en-U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F5CC2B-2AFF-4D22-8E6E-692BF06FAABA}"/>
              </a:ext>
            </a:extLst>
          </p:cNvPr>
          <p:cNvSpPr txBox="1">
            <a:spLocks/>
          </p:cNvSpPr>
          <p:nvPr userDrawn="1"/>
        </p:nvSpPr>
        <p:spPr>
          <a:xfrm>
            <a:off x="354016" y="66737"/>
            <a:ext cx="8545512" cy="5148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/>
              <a:t>Click to edit Master title style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8997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3937"/>
            <a:ext cx="5486400" cy="308895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89214" y="4771678"/>
            <a:ext cx="2460335" cy="27409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75063" y="4771678"/>
            <a:ext cx="2133600" cy="27409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3950" y="66886"/>
            <a:ext cx="8545707" cy="514401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sz="2400"/>
              <a:t>Click to edit Master title style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8558026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4713702"/>
            <a:ext cx="28761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9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549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147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457202" y="324150"/>
            <a:ext cx="8442325" cy="5148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446"/>
            <a:ext cx="7772400" cy="1022502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4771735"/>
            <a:ext cx="2895600" cy="274097"/>
          </a:xfrm>
          <a:prstGeom prst="rect">
            <a:avLst/>
          </a:prstGeom>
        </p:spPr>
        <p:txBody>
          <a:bodyPr rtlCol="0"/>
          <a:lstStyle>
            <a:lvl1pPr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79825" y="4771735"/>
            <a:ext cx="2133600" cy="274097"/>
          </a:xfrm>
          <a:prstGeom prst="rect">
            <a:avLst/>
          </a:prstGeom>
        </p:spPr>
        <p:txBody>
          <a:bodyPr rtlCol="0"/>
          <a:lstStyle>
            <a:lvl1pPr algn="ctr"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fld id="{E25397CC-9D56-451C-A779-6AC5017826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723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>
              <a:solidFill>
                <a:prstClr val="white"/>
              </a:solidFill>
            </a:endParaRPr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2609" y="1223941"/>
            <a:ext cx="8882063" cy="515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MSKCC_logo_hor_s_rev_rgb_150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6" y="301542"/>
            <a:ext cx="2159000" cy="49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786" y="1565235"/>
            <a:ext cx="7772400" cy="1103540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3675063" y="4771735"/>
            <a:ext cx="2133600" cy="274097"/>
          </a:xfrm>
          <a:prstGeom prst="rect">
            <a:avLst/>
          </a:prstGeom>
        </p:spPr>
        <p:txBody>
          <a:bodyPr rtlCol="0"/>
          <a:lstStyle>
            <a:lvl1pPr algn="ctr"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fld id="{6595A538-177A-4097-A10B-BF4ED9454A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4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71" y="66885"/>
            <a:ext cx="8545707" cy="5144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54013" y="4771735"/>
            <a:ext cx="2895600" cy="274097"/>
          </a:xfrm>
          <a:prstGeom prst="rect">
            <a:avLst/>
          </a:prstGeom>
        </p:spPr>
        <p:txBody>
          <a:bodyPr rtlCol="0"/>
          <a:lstStyle>
            <a:lvl1pPr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675063" y="4771735"/>
            <a:ext cx="2133600" cy="274097"/>
          </a:xfrm>
          <a:prstGeom prst="rect">
            <a:avLst/>
          </a:prstGeom>
        </p:spPr>
        <p:txBody>
          <a:bodyPr rtlCol="0"/>
          <a:lstStyle>
            <a:lvl1pPr algn="ctr"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fld id="{1422C19F-0BA6-4F48-BDBF-F7D6C890BD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49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354016" y="66737"/>
            <a:ext cx="8545512" cy="5148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/>
              <a:t>Click to edit Master title style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555" y="852354"/>
            <a:ext cx="5111750" cy="347811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852348"/>
            <a:ext cx="3008313" cy="375211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57202" y="4770546"/>
            <a:ext cx="2792413" cy="274097"/>
          </a:xfrm>
          <a:prstGeom prst="rect">
            <a:avLst/>
          </a:prstGeom>
        </p:spPr>
        <p:txBody>
          <a:bodyPr rtlCol="0"/>
          <a:lstStyle>
            <a:lvl1pPr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3675063" y="4771735"/>
            <a:ext cx="2133600" cy="274097"/>
          </a:xfrm>
          <a:prstGeom prst="rect">
            <a:avLst/>
          </a:prstGeom>
        </p:spPr>
        <p:txBody>
          <a:bodyPr rtlCol="0"/>
          <a:lstStyle>
            <a:lvl1pPr algn="ctr"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fld id="{FEBC14C9-2F5F-4A15-82ED-8D3811B41C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755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344"/>
            <a:ext cx="7772400" cy="102250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6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4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15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02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87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71783"/>
            <a:ext cx="2895600" cy="2740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79863" y="4771783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324114"/>
            <a:ext cx="8442456" cy="514402"/>
          </a:xfrm>
          <a:prstGeom prst="rect">
            <a:avLst/>
          </a:prstGeom>
        </p:spPr>
        <p:txBody>
          <a:bodyPr vert="horz" lIns="68572" tIns="34286" rIns="68572" bIns="34286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314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5148263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2" tIns="34286" rIns="68572" bIns="34286" rtlCol="0" anchor="ctr"/>
          <a:lstStyle/>
          <a:p>
            <a:pPr algn="ctr" defTabSz="34286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77" y="1223664"/>
            <a:ext cx="8882041" cy="5152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786" y="1565187"/>
            <a:ext cx="7772400" cy="1103540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675063" y="4771783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MSK_logo_simp_hor_s_rev_d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6" y="319240"/>
            <a:ext cx="3025798" cy="47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74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3949" y="4771783"/>
            <a:ext cx="2895600" cy="2740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675063" y="4771783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71" y="66885"/>
            <a:ext cx="8545707" cy="5144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38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561" y="852355"/>
            <a:ext cx="5111750" cy="347811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7" y="852355"/>
            <a:ext cx="3008313" cy="3752119"/>
          </a:xfrm>
        </p:spPr>
        <p:txBody>
          <a:bodyPr/>
          <a:lstStyle>
            <a:lvl1pPr marL="0" indent="0">
              <a:buNone/>
              <a:defRPr sz="1050"/>
            </a:lvl1pPr>
            <a:lvl2pPr marL="342860" indent="0">
              <a:buNone/>
              <a:defRPr sz="900"/>
            </a:lvl2pPr>
            <a:lvl3pPr marL="685720" indent="0">
              <a:buNone/>
              <a:defRPr sz="750"/>
            </a:lvl3pPr>
            <a:lvl4pPr marL="1028580" indent="0">
              <a:buNone/>
              <a:defRPr sz="675"/>
            </a:lvl4pPr>
            <a:lvl5pPr marL="1371440" indent="0">
              <a:buNone/>
              <a:defRPr sz="675"/>
            </a:lvl5pPr>
            <a:lvl6pPr marL="1714300" indent="0">
              <a:buNone/>
              <a:defRPr sz="675"/>
            </a:lvl6pPr>
            <a:lvl7pPr marL="2057159" indent="0">
              <a:buNone/>
              <a:defRPr sz="675"/>
            </a:lvl7pPr>
            <a:lvl8pPr marL="2400020" indent="0">
              <a:buNone/>
              <a:defRPr sz="675"/>
            </a:lvl8pPr>
            <a:lvl9pPr marL="274287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59" y="4770609"/>
            <a:ext cx="2792349" cy="2740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75063" y="4771783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53971" y="66885"/>
            <a:ext cx="8545707" cy="514402"/>
          </a:xfrm>
          <a:prstGeom prst="rect">
            <a:avLst/>
          </a:prstGeom>
        </p:spPr>
        <p:txBody>
          <a:bodyPr vert="horz" lIns="68572" tIns="34286" rIns="68572" bIns="34286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/>
              <a:t>Click to edit Master title style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851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71" y="66885"/>
            <a:ext cx="8545707" cy="5144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53949" y="4771783"/>
            <a:ext cx="2895600" cy="274097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675063" y="4771783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1E02376-17F3-438D-8390-ACCB1C3404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12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37605" y="897019"/>
            <a:ext cx="8669465" cy="1621500"/>
          </a:xfrm>
          <a:prstGeom prst="rect">
            <a:avLst/>
          </a:prstGeom>
        </p:spPr>
        <p:txBody>
          <a:bodyPr lIns="0" rIns="0"/>
          <a:lstStyle>
            <a:lvl1pPr marL="152694" indent="-152694">
              <a:lnSpc>
                <a:spcPct val="100000"/>
              </a:lnSpc>
              <a:spcBef>
                <a:spcPts val="450"/>
              </a:spcBef>
              <a:spcAft>
                <a:spcPts val="225"/>
              </a:spcAft>
              <a:buClr>
                <a:schemeClr val="tx2"/>
              </a:buClr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35747" indent="-172637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Char char="−"/>
              <a:defRPr sz="1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470285" indent="-125013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 sz="1050" baseline="0">
                <a:latin typeface="Arial" pitchFamily="34" charset="0"/>
                <a:cs typeface="Arial" pitchFamily="34" charset="0"/>
              </a:defRPr>
            </a:lvl3pPr>
            <a:lvl4pPr marL="606014" indent="-132157">
              <a:defRPr sz="900">
                <a:latin typeface="Arial" pitchFamily="34" charset="0"/>
                <a:cs typeface="Arial" pitchFamily="34" charset="0"/>
              </a:defRPr>
            </a:lvl4pPr>
            <a:lvl5pPr marL="350316">
              <a:defRPr sz="788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7" name="Title 8"/>
          <p:cNvSpPr>
            <a:spLocks noGrp="1"/>
          </p:cNvSpPr>
          <p:nvPr>
            <p:ph type="title" hasCustomPrompt="1"/>
          </p:nvPr>
        </p:nvSpPr>
        <p:spPr>
          <a:xfrm>
            <a:off x="237070" y="356893"/>
            <a:ext cx="8670003" cy="310788"/>
          </a:xfrm>
          <a:prstGeom prst="rect">
            <a:avLst/>
          </a:prstGeom>
        </p:spPr>
        <p:txBody>
          <a:bodyPr vert="horz" lIns="0" rIns="0" anchor="t"/>
          <a:lstStyle>
            <a:lvl1pPr algn="l" defTabSz="25716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kern="1200" baseline="0" noProof="0" dirty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38132" y="4784935"/>
            <a:ext cx="4093243" cy="276481"/>
          </a:xfrm>
          <a:prstGeom prst="rect">
            <a:avLst/>
          </a:prstGeom>
        </p:spPr>
        <p:txBody>
          <a:bodyPr lIns="0" rIns="0" anchor="b"/>
          <a:lstStyle>
            <a:lvl1pPr marL="0" indent="0">
              <a:spcBef>
                <a:spcPts val="0"/>
              </a:spcBef>
              <a:buNone/>
              <a:defRPr sz="825"/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813828" y="4784935"/>
            <a:ext cx="4093243" cy="276481"/>
          </a:xfrm>
          <a:prstGeom prst="rect">
            <a:avLst/>
          </a:prstGeom>
        </p:spPr>
        <p:txBody>
          <a:bodyPr lIns="0" rIns="0" anchor="b"/>
          <a:lstStyle>
            <a:lvl1pPr marL="0" indent="0" algn="r">
              <a:spcBef>
                <a:spcPts val="0"/>
              </a:spcBef>
              <a:buNone/>
              <a:defRPr sz="825"/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82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71" y="66885"/>
            <a:ext cx="8545707" cy="5144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54013" y="4771735"/>
            <a:ext cx="2895600" cy="274097"/>
          </a:xfrm>
          <a:prstGeom prst="rect">
            <a:avLst/>
          </a:prstGeom>
        </p:spPr>
        <p:txBody>
          <a:bodyPr rtlCol="0"/>
          <a:lstStyle>
            <a:lvl1pPr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675063" y="4771735"/>
            <a:ext cx="2133600" cy="274097"/>
          </a:xfrm>
          <a:prstGeom prst="rect">
            <a:avLst/>
          </a:prstGeom>
        </p:spPr>
        <p:txBody>
          <a:bodyPr rtlCol="0"/>
          <a:lstStyle>
            <a:lvl1pPr algn="ctr"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fld id="{C7BA269C-CCAA-4325-936A-317B04D265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2966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9FE2A-22CA-4865-B450-5E686835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0993D-0AFE-4F37-BE08-98A3F8636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A906-F7C3-4CFF-9317-A4F3E5F8D6E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5A2D6-4A7D-461E-B990-DEEE59EF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06104-8C9B-4580-A6C8-6089B5CB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CA06D-8768-4302-965E-79EA68B86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09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71" y="66885"/>
            <a:ext cx="8545707" cy="5144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54013" y="4771862"/>
            <a:ext cx="2895600" cy="274097"/>
          </a:xfrm>
          <a:prstGeom prst="rect">
            <a:avLst/>
          </a:prstGeom>
        </p:spPr>
        <p:txBody>
          <a:bodyPr rtlCol="0"/>
          <a:lstStyle>
            <a:lvl1pPr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675063" y="4771862"/>
            <a:ext cx="2133600" cy="274097"/>
          </a:xfrm>
          <a:prstGeom prst="rect">
            <a:avLst/>
          </a:prstGeom>
        </p:spPr>
        <p:txBody>
          <a:bodyPr rtlCol="0"/>
          <a:lstStyle>
            <a:lvl1pPr algn="ctr"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fld id="{39C4114B-4B4C-4EC3-8131-FA6DBB87E0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55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l">
              <a:defRPr sz="37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l">
              <a:buNone/>
              <a:defRPr sz="1519"/>
            </a:lvl1pPr>
            <a:lvl2pPr marL="289339" indent="0" algn="ctr">
              <a:buNone/>
              <a:defRPr sz="1266"/>
            </a:lvl2pPr>
            <a:lvl3pPr marL="578678" indent="0" algn="ctr">
              <a:buNone/>
              <a:defRPr sz="1139"/>
            </a:lvl3pPr>
            <a:lvl4pPr marL="868017" indent="0" algn="ctr">
              <a:buNone/>
              <a:defRPr sz="1013"/>
            </a:lvl4pPr>
            <a:lvl5pPr marL="1157356" indent="0" algn="ctr">
              <a:buNone/>
              <a:defRPr sz="1013"/>
            </a:lvl5pPr>
            <a:lvl6pPr marL="1446695" indent="0" algn="ctr">
              <a:buNone/>
              <a:defRPr sz="1013"/>
            </a:lvl6pPr>
            <a:lvl7pPr marL="1736034" indent="0" algn="ctr">
              <a:buNone/>
              <a:defRPr sz="1013"/>
            </a:lvl7pPr>
            <a:lvl8pPr marL="2025374" indent="0" algn="ctr">
              <a:buNone/>
              <a:defRPr sz="1013"/>
            </a:lvl8pPr>
            <a:lvl9pPr marL="2314712" indent="0" algn="ctr">
              <a:buNone/>
              <a:defRPr sz="101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4713704"/>
            <a:ext cx="28761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31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4713704"/>
            <a:ext cx="28761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93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487"/>
            <a:ext cx="3886200" cy="2973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70487"/>
            <a:ext cx="3886200" cy="2973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4713704"/>
            <a:ext cx="28761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74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4713704"/>
            <a:ext cx="28761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12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4713704"/>
            <a:ext cx="28761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622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4713704"/>
            <a:ext cx="28761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835066-5596-4A2D-8479-4DEB449A4C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12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083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5478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457203" y="324150"/>
            <a:ext cx="8442325" cy="5148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25" dirty="0"/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448"/>
            <a:ext cx="7772400" cy="1022502"/>
          </a:xfrm>
        </p:spPr>
        <p:txBody>
          <a:bodyPr/>
          <a:lstStyle>
            <a:lvl1pPr algn="l">
              <a:defRPr sz="25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1pPr>
            <a:lvl2pPr marL="289339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2pPr>
            <a:lvl3pPr marL="578678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868017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4pPr>
            <a:lvl5pPr marL="1157356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5pPr>
            <a:lvl6pPr marL="1446695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6pPr>
            <a:lvl7pPr marL="1736034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7pPr>
            <a:lvl8pPr marL="2025374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8pPr>
            <a:lvl9pPr marL="2314712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4771737"/>
            <a:ext cx="2895600" cy="274097"/>
          </a:xfrm>
          <a:prstGeom prst="rect">
            <a:avLst/>
          </a:prstGeom>
        </p:spPr>
        <p:txBody>
          <a:bodyPr rtlCol="0"/>
          <a:lstStyle>
            <a:lvl1pPr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79825" y="4771737"/>
            <a:ext cx="2133600" cy="274097"/>
          </a:xfrm>
          <a:prstGeom prst="rect">
            <a:avLst/>
          </a:prstGeom>
        </p:spPr>
        <p:txBody>
          <a:bodyPr rtlCol="0"/>
          <a:lstStyle>
            <a:lvl1pPr algn="ctr"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fld id="{E25397CC-9D56-451C-A779-6AC5017826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261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893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39" b="0">
              <a:solidFill>
                <a:prstClr val="white"/>
              </a:solidFill>
            </a:endParaRPr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2610" y="1223942"/>
            <a:ext cx="8882063" cy="515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MSKCC_logo_hor_s_rev_rgb_150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7" y="301544"/>
            <a:ext cx="2159000" cy="49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786" y="1565237"/>
            <a:ext cx="7772400" cy="1103540"/>
          </a:xfrm>
        </p:spPr>
        <p:txBody>
          <a:bodyPr>
            <a:noAutofit/>
          </a:bodyPr>
          <a:lstStyle>
            <a:lvl1pPr>
              <a:defRPr sz="3038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3675063" y="4771737"/>
            <a:ext cx="2133600" cy="274097"/>
          </a:xfrm>
          <a:prstGeom prst="rect">
            <a:avLst/>
          </a:prstGeom>
        </p:spPr>
        <p:txBody>
          <a:bodyPr rtlCol="0"/>
          <a:lstStyle>
            <a:lvl1pPr algn="ctr"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fld id="{6595A538-177A-4097-A10B-BF4ED9454A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6749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71" y="66885"/>
            <a:ext cx="8545707" cy="5144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54013" y="4771737"/>
            <a:ext cx="2895600" cy="274097"/>
          </a:xfrm>
          <a:prstGeom prst="rect">
            <a:avLst/>
          </a:prstGeom>
        </p:spPr>
        <p:txBody>
          <a:bodyPr rtlCol="0"/>
          <a:lstStyle>
            <a:lvl1pPr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675063" y="4771737"/>
            <a:ext cx="2133600" cy="274097"/>
          </a:xfrm>
          <a:prstGeom prst="rect">
            <a:avLst/>
          </a:prstGeom>
        </p:spPr>
        <p:txBody>
          <a:bodyPr rtlCol="0"/>
          <a:lstStyle>
            <a:lvl1pPr algn="ctr"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fld id="{1422C19F-0BA6-4F48-BDBF-F7D6C890BD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6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354017" y="66737"/>
            <a:ext cx="8545512" cy="5148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25"/>
              <a:t>Click to edit Master title style</a:t>
            </a:r>
            <a:endParaRPr lang="en-US" sz="2025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555" y="852354"/>
            <a:ext cx="5111750" cy="3478114"/>
          </a:xfrm>
        </p:spPr>
        <p:txBody>
          <a:bodyPr/>
          <a:lstStyle>
            <a:lvl1pPr>
              <a:defRPr sz="2025"/>
            </a:lvl1pPr>
            <a:lvl2pPr>
              <a:defRPr sz="1772"/>
            </a:lvl2pPr>
            <a:lvl3pPr>
              <a:defRPr sz="1519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852348"/>
            <a:ext cx="3008313" cy="3752119"/>
          </a:xfrm>
        </p:spPr>
        <p:txBody>
          <a:bodyPr/>
          <a:lstStyle>
            <a:lvl1pPr marL="0" indent="0">
              <a:buNone/>
              <a:defRPr sz="886"/>
            </a:lvl1pPr>
            <a:lvl2pPr marL="289339" indent="0">
              <a:buNone/>
              <a:defRPr sz="760"/>
            </a:lvl2pPr>
            <a:lvl3pPr marL="578678" indent="0">
              <a:buNone/>
              <a:defRPr sz="633"/>
            </a:lvl3pPr>
            <a:lvl4pPr marL="868017" indent="0">
              <a:buNone/>
              <a:defRPr sz="569"/>
            </a:lvl4pPr>
            <a:lvl5pPr marL="1157356" indent="0">
              <a:buNone/>
              <a:defRPr sz="569"/>
            </a:lvl5pPr>
            <a:lvl6pPr marL="1446695" indent="0">
              <a:buNone/>
              <a:defRPr sz="569"/>
            </a:lvl6pPr>
            <a:lvl7pPr marL="1736034" indent="0">
              <a:buNone/>
              <a:defRPr sz="569"/>
            </a:lvl7pPr>
            <a:lvl8pPr marL="2025374" indent="0">
              <a:buNone/>
              <a:defRPr sz="569"/>
            </a:lvl8pPr>
            <a:lvl9pPr marL="2314712" indent="0">
              <a:buNone/>
              <a:defRPr sz="5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57202" y="4770548"/>
            <a:ext cx="2792413" cy="274097"/>
          </a:xfrm>
          <a:prstGeom prst="rect">
            <a:avLst/>
          </a:prstGeom>
        </p:spPr>
        <p:txBody>
          <a:bodyPr rtlCol="0"/>
          <a:lstStyle>
            <a:lvl1pPr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3675063" y="4771737"/>
            <a:ext cx="2133600" cy="274097"/>
          </a:xfrm>
          <a:prstGeom prst="rect">
            <a:avLst/>
          </a:prstGeom>
        </p:spPr>
        <p:txBody>
          <a:bodyPr rtlCol="0"/>
          <a:lstStyle>
            <a:lvl1pPr algn="ctr" eaLnBrk="0" hangingPunct="0">
              <a:defRPr b="1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pPr>
              <a:defRPr/>
            </a:pPr>
            <a:fld id="{FEBC14C9-2F5F-4A15-82ED-8D3811B41C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692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346"/>
            <a:ext cx="7772400" cy="1022502"/>
          </a:xfrm>
        </p:spPr>
        <p:txBody>
          <a:bodyPr anchor="t"/>
          <a:lstStyle>
            <a:lvl1pPr algn="l">
              <a:defRPr sz="25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1pPr>
            <a:lvl2pPr marL="289305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2pPr>
            <a:lvl3pPr marL="57861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867916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4pPr>
            <a:lvl5pPr marL="1157221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5pPr>
            <a:lvl6pPr marL="1446527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6pPr>
            <a:lvl7pPr marL="1735831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7pPr>
            <a:lvl8pPr marL="2025137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8pPr>
            <a:lvl9pPr marL="2314442" indent="0">
              <a:buNone/>
              <a:defRPr sz="8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71785"/>
            <a:ext cx="2895600" cy="2740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79863" y="4771785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1" y="324116"/>
            <a:ext cx="8442456" cy="514402"/>
          </a:xfrm>
          <a:prstGeom prst="rect">
            <a:avLst/>
          </a:prstGeom>
        </p:spPr>
        <p:txBody>
          <a:bodyPr vert="horz" lIns="57857" tIns="28928" rIns="57857" bIns="28928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25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08912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5148263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857" tIns="28928" rIns="57857" bIns="28928" rtlCol="0" anchor="ctr"/>
          <a:lstStyle/>
          <a:p>
            <a:pPr algn="ctr" defTabSz="28930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39" b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78" y="1223664"/>
            <a:ext cx="8882041" cy="5152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786" y="1565189"/>
            <a:ext cx="7772400" cy="1103540"/>
          </a:xfrm>
        </p:spPr>
        <p:txBody>
          <a:bodyPr>
            <a:noAutofit/>
          </a:bodyPr>
          <a:lstStyle>
            <a:lvl1pPr>
              <a:defRPr sz="3038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675063" y="4771785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MSK_logo_simp_hor_s_rev_d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7" y="319240"/>
            <a:ext cx="3025797" cy="47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570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3949" y="4771785"/>
            <a:ext cx="2895600" cy="2740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675063" y="4771785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71" y="66885"/>
            <a:ext cx="8545707" cy="5144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38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562" y="852355"/>
            <a:ext cx="5111750" cy="3478114"/>
          </a:xfrm>
        </p:spPr>
        <p:txBody>
          <a:bodyPr/>
          <a:lstStyle>
            <a:lvl1pPr>
              <a:defRPr sz="2025"/>
            </a:lvl1pPr>
            <a:lvl2pPr>
              <a:defRPr sz="1772"/>
            </a:lvl2pPr>
            <a:lvl3pPr>
              <a:defRPr sz="1519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7" y="852355"/>
            <a:ext cx="3008313" cy="3752119"/>
          </a:xfrm>
        </p:spPr>
        <p:txBody>
          <a:bodyPr/>
          <a:lstStyle>
            <a:lvl1pPr marL="0" indent="0">
              <a:buNone/>
              <a:defRPr sz="886"/>
            </a:lvl1pPr>
            <a:lvl2pPr marL="289305" indent="0">
              <a:buNone/>
              <a:defRPr sz="760"/>
            </a:lvl2pPr>
            <a:lvl3pPr marL="578610" indent="0">
              <a:buNone/>
              <a:defRPr sz="633"/>
            </a:lvl3pPr>
            <a:lvl4pPr marL="867916" indent="0">
              <a:buNone/>
              <a:defRPr sz="569"/>
            </a:lvl4pPr>
            <a:lvl5pPr marL="1157221" indent="0">
              <a:buNone/>
              <a:defRPr sz="569"/>
            </a:lvl5pPr>
            <a:lvl6pPr marL="1446527" indent="0">
              <a:buNone/>
              <a:defRPr sz="569"/>
            </a:lvl6pPr>
            <a:lvl7pPr marL="1735831" indent="0">
              <a:buNone/>
              <a:defRPr sz="569"/>
            </a:lvl7pPr>
            <a:lvl8pPr marL="2025137" indent="0">
              <a:buNone/>
              <a:defRPr sz="569"/>
            </a:lvl8pPr>
            <a:lvl9pPr marL="2314442" indent="0">
              <a:buNone/>
              <a:defRPr sz="5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59" y="4770611"/>
            <a:ext cx="2792349" cy="2740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75063" y="4771785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53971" y="66885"/>
            <a:ext cx="8545707" cy="514402"/>
          </a:xfrm>
          <a:prstGeom prst="rect">
            <a:avLst/>
          </a:prstGeom>
        </p:spPr>
        <p:txBody>
          <a:bodyPr vert="horz" lIns="57857" tIns="28928" rIns="57857" bIns="28928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25"/>
              <a:t>Click to edit Master title style</a:t>
            </a:r>
            <a:endParaRPr lang="en-US" sz="2025" dirty="0"/>
          </a:p>
        </p:txBody>
      </p:sp>
    </p:spTree>
    <p:extLst>
      <p:ext uri="{BB962C8B-B14F-4D97-AF65-F5344CB8AC3E}">
        <p14:creationId xmlns:p14="http://schemas.microsoft.com/office/powerpoint/2010/main" val="41240239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971" y="66885"/>
            <a:ext cx="8545707" cy="5144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53949" y="4771785"/>
            <a:ext cx="2895600" cy="274097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675063" y="4771785"/>
            <a:ext cx="2133600" cy="274097"/>
          </a:xfrm>
          <a:prstGeom prst="rect">
            <a:avLst/>
          </a:prstGeom>
        </p:spPr>
        <p:txBody>
          <a:bodyPr/>
          <a:lstStyle>
            <a:lvl1pPr algn="ctr"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1E02376-17F3-438D-8390-ACCB1C3404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865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37606" y="897019"/>
            <a:ext cx="8669465" cy="1621500"/>
          </a:xfrm>
          <a:prstGeom prst="rect">
            <a:avLst/>
          </a:prstGeom>
        </p:spPr>
        <p:txBody>
          <a:bodyPr lIns="0" rIns="0"/>
          <a:lstStyle>
            <a:lvl1pPr marL="128843" indent="-128843">
              <a:lnSpc>
                <a:spcPct val="100000"/>
              </a:lnSpc>
              <a:spcBef>
                <a:spcPts val="380"/>
              </a:spcBef>
              <a:spcAft>
                <a:spcPts val="190"/>
              </a:spcAft>
              <a:buClr>
                <a:schemeClr val="tx2"/>
              </a:buClr>
              <a:buFont typeface="Arial" pitchFamily="34" charset="0"/>
              <a:buChar char="•"/>
              <a:defRPr sz="113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283304" indent="-145671">
              <a:lnSpc>
                <a:spcPct val="100000"/>
              </a:lnSpc>
              <a:spcBef>
                <a:spcPts val="0"/>
              </a:spcBef>
              <a:spcAft>
                <a:spcPts val="190"/>
              </a:spcAft>
              <a:buFont typeface="Arial" panose="020B0604020202020204" pitchFamily="34" charset="0"/>
              <a:buChar char="−"/>
              <a:defRPr sz="1013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96827" indent="-105486">
              <a:lnSpc>
                <a:spcPct val="100000"/>
              </a:lnSpc>
              <a:spcBef>
                <a:spcPts val="0"/>
              </a:spcBef>
              <a:spcAft>
                <a:spcPts val="190"/>
              </a:spcAft>
              <a:buFont typeface="Wingdings" panose="05000000000000000000" pitchFamily="2" charset="2"/>
              <a:buChar char="§"/>
              <a:defRPr sz="886" baseline="0">
                <a:latin typeface="Arial" pitchFamily="34" charset="0"/>
                <a:cs typeface="Arial" pitchFamily="34" charset="0"/>
              </a:defRPr>
            </a:lvl3pPr>
            <a:lvl4pPr marL="511355" indent="-111514">
              <a:defRPr sz="760">
                <a:latin typeface="Arial" pitchFamily="34" charset="0"/>
                <a:cs typeface="Arial" pitchFamily="34" charset="0"/>
              </a:defRPr>
            </a:lvl4pPr>
            <a:lvl5pPr marL="295597">
              <a:defRPr sz="665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7" name="Title 8"/>
          <p:cNvSpPr>
            <a:spLocks noGrp="1"/>
          </p:cNvSpPr>
          <p:nvPr>
            <p:ph type="title" hasCustomPrompt="1"/>
          </p:nvPr>
        </p:nvSpPr>
        <p:spPr>
          <a:xfrm>
            <a:off x="237070" y="356893"/>
            <a:ext cx="8670003" cy="310788"/>
          </a:xfrm>
          <a:prstGeom prst="rect">
            <a:avLst/>
          </a:prstGeom>
        </p:spPr>
        <p:txBody>
          <a:bodyPr vert="horz" lIns="0" rIns="0" anchor="t"/>
          <a:lstStyle>
            <a:lvl1pPr algn="l" defTabSz="21699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519" b="1" kern="1200" baseline="0" noProof="0" dirty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38133" y="4784935"/>
            <a:ext cx="4093243" cy="276481"/>
          </a:xfrm>
          <a:prstGeom prst="rect">
            <a:avLst/>
          </a:prstGeom>
        </p:spPr>
        <p:txBody>
          <a:bodyPr lIns="0" rIns="0" anchor="b"/>
          <a:lstStyle>
            <a:lvl1pPr marL="0" indent="0">
              <a:spcBef>
                <a:spcPts val="0"/>
              </a:spcBef>
              <a:buNone/>
              <a:defRPr sz="696"/>
            </a:lvl1pPr>
            <a:lvl2pPr marL="216998" indent="0">
              <a:buNone/>
              <a:defRPr/>
            </a:lvl2pPr>
            <a:lvl3pPr marL="433998" indent="0">
              <a:buNone/>
              <a:defRPr/>
            </a:lvl3pPr>
            <a:lvl4pPr marL="650996" indent="0">
              <a:buNone/>
              <a:defRPr/>
            </a:lvl4pPr>
            <a:lvl5pPr marL="86799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813829" y="4784935"/>
            <a:ext cx="4093243" cy="276481"/>
          </a:xfrm>
          <a:prstGeom prst="rect">
            <a:avLst/>
          </a:prstGeom>
        </p:spPr>
        <p:txBody>
          <a:bodyPr lIns="0" rIns="0" anchor="b"/>
          <a:lstStyle>
            <a:lvl1pPr marL="0" indent="0" algn="r">
              <a:spcBef>
                <a:spcPts val="0"/>
              </a:spcBef>
              <a:buNone/>
              <a:defRPr sz="696"/>
            </a:lvl1pPr>
            <a:lvl2pPr marL="216998" indent="0">
              <a:buNone/>
              <a:defRPr/>
            </a:lvl2pPr>
            <a:lvl3pPr marL="433998" indent="0">
              <a:buNone/>
              <a:defRPr/>
            </a:lvl3pPr>
            <a:lvl4pPr marL="650996" indent="0">
              <a:buNone/>
              <a:defRPr/>
            </a:lvl4pPr>
            <a:lvl5pPr marL="86799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72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4E7E9-51E3-4E51-961B-549AA75420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857744" y="1653084"/>
            <a:ext cx="3995564" cy="1507201"/>
          </a:xfrm>
        </p:spPr>
        <p:txBody>
          <a:bodyPr anchor="ctr" anchorCtr="0"/>
          <a:lstStyle>
            <a:lvl1pPr algn="l">
              <a:spcBef>
                <a:spcPts val="0"/>
              </a:spcBef>
              <a:defRPr sz="27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857744" y="3098492"/>
            <a:ext cx="3995564" cy="686435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FontTx/>
              <a:buNone/>
              <a:defRPr sz="165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7DBBED-2B93-412E-A696-9DBCC8A6C5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7751" y="3784927"/>
            <a:ext cx="3995657" cy="42902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75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0F9E57F9-0054-4C2F-9A13-6204EB50950B}"/>
              </a:ext>
            </a:extLst>
          </p:cNvPr>
          <p:cNvGrpSpPr/>
          <p:nvPr userDrawn="1"/>
        </p:nvGrpSpPr>
        <p:grpSpPr>
          <a:xfrm>
            <a:off x="3714770" y="2335787"/>
            <a:ext cx="952499" cy="190675"/>
            <a:chOff x="5943600" y="3733800"/>
            <a:chExt cx="1523998" cy="30479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9D333A6-17F4-43C1-A4B0-A6BE551A4B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43600" y="3886199"/>
              <a:ext cx="137160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92811B-0EFE-4BB5-97BC-FB7C447BE1CB}"/>
                </a:ext>
              </a:extLst>
            </p:cNvPr>
            <p:cNvSpPr/>
            <p:nvPr userDrawn="1"/>
          </p:nvSpPr>
          <p:spPr>
            <a:xfrm>
              <a:off x="7162800" y="3733800"/>
              <a:ext cx="304798" cy="3047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1687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050" b="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3455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752">
          <p15:clr>
            <a:srgbClr val="FBAE40"/>
          </p15:clr>
        </p15:guide>
        <p15:guide id="2" pos="553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hem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DAAEA9-5DA6-4871-ADCF-B557B4A9F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07241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25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1ED0E-09DC-4899-8B7D-EF4D79E293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005" y="4823559"/>
            <a:ext cx="7887893" cy="154925"/>
          </a:xfrm>
        </p:spPr>
        <p:txBody>
          <a:bodyPr anchor="b" anchorCtr="0"/>
          <a:lstStyle>
            <a:lvl1pPr marL="0" indent="0">
              <a:spcBef>
                <a:spcPts val="113"/>
              </a:spcBef>
              <a:buNone/>
              <a:defRPr sz="600"/>
            </a:lvl1pPr>
            <a:lvl2pPr marL="284699" indent="0">
              <a:spcBef>
                <a:spcPts val="113"/>
              </a:spcBef>
              <a:buNone/>
              <a:defRPr/>
            </a:lvl2pPr>
            <a:lvl3pPr marL="553322" indent="0">
              <a:spcBef>
                <a:spcPts val="113"/>
              </a:spcBef>
              <a:buNone/>
              <a:defRPr/>
            </a:lvl3pPr>
            <a:lvl4pPr marL="781781" indent="0">
              <a:spcBef>
                <a:spcPts val="113"/>
              </a:spcBef>
              <a:buNone/>
              <a:defRPr/>
            </a:lvl4pPr>
            <a:lvl5pPr marL="1028098" indent="0">
              <a:spcBef>
                <a:spcPts val="113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927054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1" y="1086855"/>
            <a:ext cx="4114800" cy="3088958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1" y="1086855"/>
            <a:ext cx="4114800" cy="3088958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85CEF-59C1-4B32-BE9E-12647BA6BD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005" y="4823559"/>
            <a:ext cx="7887893" cy="154925"/>
          </a:xfrm>
        </p:spPr>
        <p:txBody>
          <a:bodyPr anchor="b" anchorCtr="0"/>
          <a:lstStyle>
            <a:lvl1pPr marL="0" indent="0">
              <a:spcBef>
                <a:spcPts val="113"/>
              </a:spcBef>
              <a:buNone/>
              <a:defRPr sz="600"/>
            </a:lvl1pPr>
            <a:lvl2pPr marL="284699" indent="0">
              <a:spcBef>
                <a:spcPts val="113"/>
              </a:spcBef>
              <a:buNone/>
              <a:defRPr/>
            </a:lvl2pPr>
            <a:lvl3pPr marL="553322" indent="0">
              <a:spcBef>
                <a:spcPts val="113"/>
              </a:spcBef>
              <a:buNone/>
              <a:defRPr/>
            </a:lvl3pPr>
            <a:lvl4pPr marL="781781" indent="0">
              <a:spcBef>
                <a:spcPts val="113"/>
              </a:spcBef>
              <a:buNone/>
              <a:defRPr/>
            </a:lvl4pPr>
            <a:lvl5pPr marL="1028098" indent="0">
              <a:spcBef>
                <a:spcPts val="113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70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1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811FF3B-2743-4ECF-9F23-994AA3571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005" y="4823559"/>
            <a:ext cx="7887893" cy="154925"/>
          </a:xfrm>
        </p:spPr>
        <p:txBody>
          <a:bodyPr anchor="b" anchorCtr="0"/>
          <a:lstStyle>
            <a:lvl1pPr marL="0" indent="0">
              <a:spcBef>
                <a:spcPts val="113"/>
              </a:spcBef>
              <a:buNone/>
              <a:defRPr sz="600"/>
            </a:lvl1pPr>
            <a:lvl2pPr marL="284699" indent="0">
              <a:spcBef>
                <a:spcPts val="113"/>
              </a:spcBef>
              <a:buNone/>
              <a:defRPr/>
            </a:lvl2pPr>
            <a:lvl3pPr marL="553322" indent="0">
              <a:spcBef>
                <a:spcPts val="113"/>
              </a:spcBef>
              <a:buNone/>
              <a:defRPr/>
            </a:lvl3pPr>
            <a:lvl4pPr marL="781781" indent="0">
              <a:spcBef>
                <a:spcPts val="113"/>
              </a:spcBef>
              <a:buNone/>
              <a:defRPr/>
            </a:lvl4pPr>
            <a:lvl5pPr marL="1028098" indent="0">
              <a:spcBef>
                <a:spcPts val="113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034716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98ABE3D-A39E-4CC2-9396-F03925B434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005" y="4823559"/>
            <a:ext cx="7887893" cy="154925"/>
          </a:xfrm>
        </p:spPr>
        <p:txBody>
          <a:bodyPr anchor="b" anchorCtr="0"/>
          <a:lstStyle>
            <a:lvl1pPr marL="0" indent="0">
              <a:spcBef>
                <a:spcPts val="113"/>
              </a:spcBef>
              <a:buNone/>
              <a:defRPr sz="600"/>
            </a:lvl1pPr>
            <a:lvl2pPr marL="284699" indent="0">
              <a:spcBef>
                <a:spcPts val="113"/>
              </a:spcBef>
              <a:buNone/>
              <a:defRPr/>
            </a:lvl2pPr>
            <a:lvl3pPr marL="553322" indent="0">
              <a:spcBef>
                <a:spcPts val="113"/>
              </a:spcBef>
              <a:buNone/>
              <a:defRPr/>
            </a:lvl3pPr>
            <a:lvl4pPr marL="781781" indent="0">
              <a:spcBef>
                <a:spcPts val="113"/>
              </a:spcBef>
              <a:buNone/>
              <a:defRPr/>
            </a:lvl4pPr>
            <a:lvl5pPr marL="1028098" indent="0">
              <a:spcBef>
                <a:spcPts val="113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031151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2880BF-0DA5-4F80-8369-DA810258FA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8237" y="1172307"/>
            <a:ext cx="8433869" cy="1069695"/>
          </a:xfrm>
        </p:spPr>
        <p:txBody>
          <a:bodyPr anchor="ctr" anchorCtr="0"/>
          <a:lstStyle>
            <a:lvl1pPr marL="0" indent="0" algn="ctr" rtl="0" fontAlgn="base">
              <a:spcBef>
                <a:spcPct val="0"/>
              </a:spcBef>
              <a:spcAft>
                <a:spcPct val="0"/>
              </a:spcAft>
              <a:buNone/>
              <a:defRPr lang="en-US" sz="3075" b="1" cap="none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67162" indent="0">
              <a:buNone/>
              <a:defRPr sz="1500"/>
            </a:lvl2pPr>
            <a:lvl3pPr marL="734323" indent="0">
              <a:buNone/>
              <a:defRPr sz="1275"/>
            </a:lvl3pPr>
            <a:lvl4pPr marL="1101485" indent="0">
              <a:buNone/>
              <a:defRPr sz="1125"/>
            </a:lvl4pPr>
            <a:lvl5pPr marL="1468631" indent="0">
              <a:buNone/>
              <a:defRPr sz="1125"/>
            </a:lvl5pPr>
            <a:lvl6pPr marL="1835793" indent="0">
              <a:buNone/>
              <a:defRPr sz="1125"/>
            </a:lvl6pPr>
            <a:lvl7pPr marL="2202947" indent="0">
              <a:buNone/>
              <a:defRPr sz="1125"/>
            </a:lvl7pPr>
            <a:lvl8pPr marL="2570108" indent="0">
              <a:buNone/>
              <a:defRPr sz="1125"/>
            </a:lvl8pPr>
            <a:lvl9pPr marL="2937262" indent="0">
              <a:buNone/>
              <a:defRPr sz="112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93F0C1-3A9C-414A-85C4-3BCDB9E49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90" y="4607496"/>
            <a:ext cx="781050" cy="43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825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6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4E7E9-51E3-4E51-961B-549AA75420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857744" y="2288117"/>
            <a:ext cx="3995564" cy="858044"/>
          </a:xfrm>
        </p:spPr>
        <p:txBody>
          <a:bodyPr anchor="b" anchorCtr="0"/>
          <a:lstStyle>
            <a:lvl1pPr algn="l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857744" y="3098492"/>
            <a:ext cx="3995564" cy="686435"/>
          </a:xfrm>
        </p:spPr>
        <p:txBody>
          <a:bodyPr anchor="b" anchorCtr="0"/>
          <a:lstStyle>
            <a:lvl1pPr marL="0" indent="0" algn="l">
              <a:buFontTx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7DBBED-2B93-412E-A696-9DBCC8A6C5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7743" y="3784927"/>
            <a:ext cx="3995658" cy="429022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0F9E57F9-0054-4C2F-9A13-6204EB50950B}"/>
              </a:ext>
            </a:extLst>
          </p:cNvPr>
          <p:cNvGrpSpPr/>
          <p:nvPr userDrawn="1"/>
        </p:nvGrpSpPr>
        <p:grpSpPr>
          <a:xfrm>
            <a:off x="3714770" y="2335786"/>
            <a:ext cx="952499" cy="190675"/>
            <a:chOff x="5943600" y="3733800"/>
            <a:chExt cx="1523998" cy="30479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9D333A6-17F4-43C1-A4B0-A6BE551A4B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43600" y="3886199"/>
              <a:ext cx="137160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92811B-0EFE-4BB5-97BC-FB7C447BE1CB}"/>
                </a:ext>
              </a:extLst>
            </p:cNvPr>
            <p:cNvSpPr/>
            <p:nvPr userDrawn="1"/>
          </p:nvSpPr>
          <p:spPr>
            <a:xfrm>
              <a:off x="7162800" y="3733800"/>
              <a:ext cx="304798" cy="3047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1687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350" b="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1244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293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492297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4E7E9-51E3-4E51-961B-549AA75420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857744" y="2288117"/>
            <a:ext cx="3995564" cy="858044"/>
          </a:xfrm>
        </p:spPr>
        <p:txBody>
          <a:bodyPr anchor="b" anchorCtr="0"/>
          <a:lstStyle>
            <a:lvl1pPr algn="l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857744" y="3098492"/>
            <a:ext cx="3995564" cy="686435"/>
          </a:xfrm>
        </p:spPr>
        <p:txBody>
          <a:bodyPr anchor="b" anchorCtr="0"/>
          <a:lstStyle>
            <a:lvl1pPr marL="0" indent="0" algn="l">
              <a:buFontTx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7DBBED-2B93-412E-A696-9DBCC8A6C5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7743" y="3784927"/>
            <a:ext cx="3995658" cy="429022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0F9E57F9-0054-4C2F-9A13-6204EB50950B}"/>
              </a:ext>
            </a:extLst>
          </p:cNvPr>
          <p:cNvGrpSpPr/>
          <p:nvPr userDrawn="1"/>
        </p:nvGrpSpPr>
        <p:grpSpPr>
          <a:xfrm>
            <a:off x="3714770" y="2335786"/>
            <a:ext cx="952499" cy="190675"/>
            <a:chOff x="5943600" y="3733800"/>
            <a:chExt cx="1523998" cy="30479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9D333A6-17F4-43C1-A4B0-A6BE551A4B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43600" y="3886199"/>
              <a:ext cx="137160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92811B-0EFE-4BB5-97BC-FB7C447BE1CB}"/>
                </a:ext>
              </a:extLst>
            </p:cNvPr>
            <p:cNvSpPr/>
            <p:nvPr userDrawn="1"/>
          </p:nvSpPr>
          <p:spPr>
            <a:xfrm>
              <a:off x="7162800" y="3733800"/>
              <a:ext cx="304798" cy="3047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1687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350" b="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3917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293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2880BF-0DA5-4F80-8369-DA810258FA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33502" y="2002102"/>
            <a:ext cx="6875463" cy="1430073"/>
          </a:xfrm>
        </p:spPr>
        <p:txBody>
          <a:bodyPr anchor="ctr" anchorCtr="0"/>
          <a:lstStyle>
            <a:lvl1pPr marL="0" indent="0" algn="ctr" rtl="0" fontAlgn="base">
              <a:spcBef>
                <a:spcPct val="0"/>
              </a:spcBef>
              <a:spcAft>
                <a:spcPct val="0"/>
              </a:spcAft>
              <a:buNone/>
              <a:defRPr lang="en-US" sz="4050" b="1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67177" indent="0">
              <a:buNone/>
              <a:defRPr sz="1500"/>
            </a:lvl2pPr>
            <a:lvl3pPr marL="734352" indent="0">
              <a:buNone/>
              <a:defRPr sz="1275"/>
            </a:lvl3pPr>
            <a:lvl4pPr marL="1101530" indent="0">
              <a:buNone/>
              <a:defRPr sz="1125"/>
            </a:lvl4pPr>
            <a:lvl5pPr marL="1468690" indent="0">
              <a:buNone/>
              <a:defRPr sz="1125"/>
            </a:lvl5pPr>
            <a:lvl6pPr marL="1835866" indent="0">
              <a:buNone/>
              <a:defRPr sz="1125"/>
            </a:lvl6pPr>
            <a:lvl7pPr marL="2203034" indent="0">
              <a:buNone/>
              <a:defRPr sz="1125"/>
            </a:lvl7pPr>
            <a:lvl8pPr marL="2570210" indent="0">
              <a:buNone/>
              <a:defRPr sz="1125"/>
            </a:lvl8pPr>
            <a:lvl9pPr marL="2937380" indent="0">
              <a:buNone/>
              <a:defRPr sz="112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93F0C1-3A9C-414A-85C4-3BCDB9E49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90" y="4607496"/>
            <a:ext cx="781050" cy="43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27461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2" y="1152401"/>
            <a:ext cx="4230688" cy="480266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67177" indent="0">
              <a:buNone/>
              <a:defRPr sz="1650" b="1"/>
            </a:lvl2pPr>
            <a:lvl3pPr marL="734352" indent="0">
              <a:buNone/>
              <a:defRPr sz="1500" b="1"/>
            </a:lvl3pPr>
            <a:lvl4pPr marL="1101530" indent="0">
              <a:buNone/>
              <a:defRPr sz="1275" b="1"/>
            </a:lvl4pPr>
            <a:lvl5pPr marL="1468690" indent="0">
              <a:buNone/>
              <a:defRPr sz="1275" b="1"/>
            </a:lvl5pPr>
            <a:lvl6pPr marL="1835866" indent="0">
              <a:buNone/>
              <a:defRPr sz="1275" b="1"/>
            </a:lvl6pPr>
            <a:lvl7pPr marL="2203034" indent="0">
              <a:buNone/>
              <a:defRPr sz="1275" b="1"/>
            </a:lvl7pPr>
            <a:lvl8pPr marL="2570210" indent="0">
              <a:buNone/>
              <a:defRPr sz="1275" b="1"/>
            </a:lvl8pPr>
            <a:lvl9pPr marL="2937380" indent="0">
              <a:buNone/>
              <a:defRPr sz="127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2" y="1632667"/>
            <a:ext cx="4230688" cy="2966210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1" y="1152401"/>
            <a:ext cx="4232275" cy="480266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67177" indent="0">
              <a:buNone/>
              <a:defRPr sz="1650" b="1"/>
            </a:lvl2pPr>
            <a:lvl3pPr marL="734352" indent="0">
              <a:buNone/>
              <a:defRPr sz="1500" b="1"/>
            </a:lvl3pPr>
            <a:lvl4pPr marL="1101530" indent="0">
              <a:buNone/>
              <a:defRPr sz="1275" b="1"/>
            </a:lvl4pPr>
            <a:lvl5pPr marL="1468690" indent="0">
              <a:buNone/>
              <a:defRPr sz="1275" b="1"/>
            </a:lvl5pPr>
            <a:lvl6pPr marL="1835866" indent="0">
              <a:buNone/>
              <a:defRPr sz="1275" b="1"/>
            </a:lvl6pPr>
            <a:lvl7pPr marL="2203034" indent="0">
              <a:buNone/>
              <a:defRPr sz="1275" b="1"/>
            </a:lvl7pPr>
            <a:lvl8pPr marL="2570210" indent="0">
              <a:buNone/>
              <a:defRPr sz="1275" b="1"/>
            </a:lvl8pPr>
            <a:lvl9pPr marL="2937380" indent="0">
              <a:buNone/>
              <a:defRPr sz="127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1" y="1632667"/>
            <a:ext cx="4232275" cy="2966210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6705" y="228812"/>
            <a:ext cx="8610600" cy="85804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931673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8375" y="4851242"/>
            <a:ext cx="396000" cy="1621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defTabSz="616875" eaLnBrk="1" fontAlgn="auto" hangingPunct="1">
              <a:spcBef>
                <a:spcPts val="0"/>
              </a:spcBef>
              <a:spcAft>
                <a:spcPts val="0"/>
              </a:spcAft>
              <a:defRPr sz="7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237074" y="144133"/>
            <a:ext cx="8765653" cy="504467"/>
          </a:xfrm>
          <a:prstGeom prst="rect">
            <a:avLst/>
          </a:prstGeom>
        </p:spPr>
        <p:txBody>
          <a:bodyPr vert="horz"/>
          <a:lstStyle>
            <a:lvl1pPr algn="l" defTabSz="41124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175" b="1" kern="1200" baseline="0" noProof="0" dirty="0">
                <a:solidFill>
                  <a:srgbClr val="8300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720012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A70BFAB5-4DDA-BF4F-84C0-69284A6DB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074" y="4771919"/>
            <a:ext cx="5851781" cy="14757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 defTabSz="616875" eaLnBrk="1" fontAlgn="auto" hangingPunct="1">
              <a:spcBef>
                <a:spcPts val="0"/>
              </a:spcBef>
              <a:spcAft>
                <a:spcPts val="0"/>
              </a:spcAft>
              <a:defRPr sz="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 dirty="0">
              <a:solidFill>
                <a:srgbClr val="1C3D6E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230B03-8173-9943-8408-506F5FB818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2935" y="1099369"/>
            <a:ext cx="2737445" cy="1585991"/>
          </a:xfrm>
          <a:prstGeom prst="roundRect">
            <a:avLst>
              <a:gd name="adj" fmla="val 6648"/>
            </a:avLst>
          </a:prstGeom>
          <a:solidFill>
            <a:schemeClr val="bg1"/>
          </a:solidFill>
          <a:effectLst>
            <a:outerShdw blurRad="139700" dir="2700000" algn="tl" rotWithShape="0">
              <a:schemeClr val="accent1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 BY DRAGGING PHOTO HERE Picture of Plenary – Solange / Mark Kris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B1F9EDC8-EFDC-2445-BA29-AF0A7833CD8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2935" y="2812508"/>
            <a:ext cx="2737445" cy="1601447"/>
          </a:xfrm>
          <a:prstGeom prst="roundRect">
            <a:avLst>
              <a:gd name="adj" fmla="val 10218"/>
            </a:avLst>
          </a:prstGeom>
          <a:solidFill>
            <a:schemeClr val="bg1"/>
          </a:solidFill>
          <a:effectLst>
            <a:outerShdw blurRad="139700" dir="2700000" algn="tl" rotWithShape="0">
              <a:schemeClr val="accent1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 BY DRAGGING PHOTO HERE Picture of Plenary Faculty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1A1E877-0EB3-ED41-8444-1A1AA30A87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6314" y="1091424"/>
            <a:ext cx="2848570" cy="1585991"/>
          </a:xfrm>
          <a:prstGeom prst="roundRect">
            <a:avLst>
              <a:gd name="adj" fmla="val 8151"/>
            </a:avLst>
          </a:prstGeom>
          <a:solidFill>
            <a:schemeClr val="bg1"/>
          </a:solidFill>
          <a:effectLst>
            <a:outerShdw blurRad="139700" dir="2700000" algn="tl" rotWithShape="0">
              <a:schemeClr val="accent1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 BY DRAGGING PHOTO HERE Picture of Opening Dinner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39CBF4F-F2AE-5C4D-902D-7AD745E291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6314" y="2831346"/>
            <a:ext cx="2848570" cy="1585991"/>
          </a:xfrm>
          <a:prstGeom prst="roundRect">
            <a:avLst>
              <a:gd name="adj" fmla="val 11157"/>
            </a:avLst>
          </a:prstGeom>
          <a:solidFill>
            <a:schemeClr val="bg1"/>
          </a:solidFill>
          <a:effectLst>
            <a:outerShdw blurRad="139700" dir="2700000" algn="tl" rotWithShape="0">
              <a:schemeClr val="accent1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 BY DRAGGING PHOTO HERE Picture of Experts at Break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D04CC6C-1806-6247-A8E3-BC978A02968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0495" y="1099369"/>
            <a:ext cx="2737445" cy="1585991"/>
          </a:xfrm>
          <a:prstGeom prst="roundRect">
            <a:avLst>
              <a:gd name="adj" fmla="val 7149"/>
            </a:avLst>
          </a:prstGeom>
          <a:solidFill>
            <a:schemeClr val="bg1"/>
          </a:solidFill>
          <a:effectLst>
            <a:outerShdw blurRad="139700" dir="2700000" algn="tl" rotWithShape="0">
              <a:schemeClr val="accent1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 BY DRAGGING PHOTO HERE Picture of Workshops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04943" y="2820205"/>
            <a:ext cx="2848570" cy="1585991"/>
          </a:xfrm>
          <a:prstGeom prst="roundRect">
            <a:avLst>
              <a:gd name="adj" fmla="val 11157"/>
            </a:avLst>
          </a:prstGeom>
          <a:solidFill>
            <a:schemeClr val="bg1"/>
          </a:solidFill>
          <a:effectLst>
            <a:outerShdw blurRad="139700" dir="2700000" algn="tl" rotWithShape="0">
              <a:schemeClr val="accent1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 BY DRAGGING PHOTO HERE Picture of Experts at Break</a:t>
            </a:r>
          </a:p>
        </p:txBody>
      </p:sp>
    </p:spTree>
    <p:extLst>
      <p:ext uri="{BB962C8B-B14F-4D97-AF65-F5344CB8AC3E}">
        <p14:creationId xmlns:p14="http://schemas.microsoft.com/office/powerpoint/2010/main" val="132354164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9300"/>
            <a:ext cx="7772400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7349"/>
            <a:ext cx="6400800" cy="1315667"/>
          </a:xfrm>
        </p:spPr>
        <p:txBody>
          <a:bodyPr/>
          <a:lstStyle>
            <a:lvl1pPr marL="0" indent="0" algn="ctr">
              <a:buNone/>
              <a:defRPr/>
            </a:lvl1pPr>
            <a:lvl2pPr marL="289249" indent="0" algn="ctr">
              <a:buNone/>
              <a:defRPr/>
            </a:lvl2pPr>
            <a:lvl3pPr marL="578498" indent="0" algn="ctr">
              <a:buNone/>
              <a:defRPr/>
            </a:lvl3pPr>
            <a:lvl4pPr marL="867746" indent="0" algn="ctr">
              <a:buNone/>
              <a:defRPr/>
            </a:lvl4pPr>
            <a:lvl5pPr marL="1156994" indent="0" algn="ctr">
              <a:buNone/>
              <a:defRPr/>
            </a:lvl5pPr>
            <a:lvl6pPr marL="1446243" indent="0" algn="ctr">
              <a:buNone/>
              <a:defRPr/>
            </a:lvl6pPr>
            <a:lvl7pPr marL="1735491" indent="0" algn="ctr">
              <a:buNone/>
              <a:defRPr/>
            </a:lvl7pPr>
            <a:lvl8pPr marL="2024741" indent="0" algn="ctr">
              <a:buNone/>
              <a:defRPr/>
            </a:lvl8pPr>
            <a:lvl9pPr marL="23139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6081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1180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8238"/>
            <a:ext cx="7772400" cy="1022502"/>
          </a:xfrm>
        </p:spPr>
        <p:txBody>
          <a:bodyPr anchor="t"/>
          <a:lstStyle>
            <a:lvl1pPr algn="l">
              <a:defRPr sz="25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2054"/>
            <a:ext cx="7772400" cy="1126182"/>
          </a:xfrm>
        </p:spPr>
        <p:txBody>
          <a:bodyPr anchor="b"/>
          <a:lstStyle>
            <a:lvl1pPr marL="0" indent="0">
              <a:buNone/>
              <a:defRPr sz="1265"/>
            </a:lvl1pPr>
            <a:lvl2pPr marL="289249" indent="0">
              <a:buNone/>
              <a:defRPr sz="1139"/>
            </a:lvl2pPr>
            <a:lvl3pPr marL="578498" indent="0">
              <a:buNone/>
              <a:defRPr sz="1013"/>
            </a:lvl3pPr>
            <a:lvl4pPr marL="867746" indent="0">
              <a:buNone/>
              <a:defRPr sz="886"/>
            </a:lvl4pPr>
            <a:lvl5pPr marL="1156994" indent="0">
              <a:buNone/>
              <a:defRPr sz="886"/>
            </a:lvl5pPr>
            <a:lvl6pPr marL="1446243" indent="0">
              <a:buNone/>
              <a:defRPr sz="886"/>
            </a:lvl6pPr>
            <a:lvl7pPr marL="1735491" indent="0">
              <a:buNone/>
              <a:defRPr sz="886"/>
            </a:lvl7pPr>
            <a:lvl8pPr marL="2024741" indent="0">
              <a:buNone/>
              <a:defRPr sz="886"/>
            </a:lvl8pPr>
            <a:lvl9pPr marL="2313989" indent="0">
              <a:buNone/>
              <a:defRPr sz="8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977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4" y="1431266"/>
            <a:ext cx="3825875" cy="3240307"/>
          </a:xfrm>
        </p:spPr>
        <p:txBody>
          <a:bodyPr/>
          <a:lstStyle>
            <a:lvl1pPr>
              <a:defRPr sz="1772"/>
            </a:lvl1pPr>
            <a:lvl2pPr>
              <a:defRPr sz="1519"/>
            </a:lvl2pPr>
            <a:lvl3pPr>
              <a:defRPr sz="1265"/>
            </a:lvl3pPr>
            <a:lvl4pPr>
              <a:defRPr sz="1139"/>
            </a:lvl4pPr>
            <a:lvl5pPr>
              <a:defRPr sz="1139"/>
            </a:lvl5pPr>
            <a:lvl6pPr>
              <a:defRPr sz="1139"/>
            </a:lvl6pPr>
            <a:lvl7pPr>
              <a:defRPr sz="1139"/>
            </a:lvl7pPr>
            <a:lvl8pPr>
              <a:defRPr sz="1139"/>
            </a:lvl8pPr>
            <a:lvl9pPr>
              <a:defRPr sz="11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91" y="1431266"/>
            <a:ext cx="3827462" cy="3240307"/>
          </a:xfrm>
        </p:spPr>
        <p:txBody>
          <a:bodyPr/>
          <a:lstStyle>
            <a:lvl1pPr>
              <a:defRPr sz="1772"/>
            </a:lvl1pPr>
            <a:lvl2pPr>
              <a:defRPr sz="1519"/>
            </a:lvl2pPr>
            <a:lvl3pPr>
              <a:defRPr sz="1265"/>
            </a:lvl3pPr>
            <a:lvl4pPr>
              <a:defRPr sz="1139"/>
            </a:lvl4pPr>
            <a:lvl5pPr>
              <a:defRPr sz="1139"/>
            </a:lvl5pPr>
            <a:lvl6pPr>
              <a:defRPr sz="1139"/>
            </a:lvl6pPr>
            <a:lvl7pPr>
              <a:defRPr sz="1139"/>
            </a:lvl7pPr>
            <a:lvl8pPr>
              <a:defRPr sz="1139"/>
            </a:lvl8pPr>
            <a:lvl9pPr>
              <a:defRPr sz="11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5545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2402"/>
            <a:ext cx="4040188" cy="480266"/>
          </a:xfrm>
        </p:spPr>
        <p:txBody>
          <a:bodyPr anchor="b"/>
          <a:lstStyle>
            <a:lvl1pPr marL="0" indent="0">
              <a:buNone/>
              <a:defRPr sz="1519" b="1"/>
            </a:lvl1pPr>
            <a:lvl2pPr marL="289249" indent="0">
              <a:buNone/>
              <a:defRPr sz="1265" b="1"/>
            </a:lvl2pPr>
            <a:lvl3pPr marL="578498" indent="0">
              <a:buNone/>
              <a:defRPr sz="1139" b="1"/>
            </a:lvl3pPr>
            <a:lvl4pPr marL="867746" indent="0">
              <a:buNone/>
              <a:defRPr sz="1013" b="1"/>
            </a:lvl4pPr>
            <a:lvl5pPr marL="1156994" indent="0">
              <a:buNone/>
              <a:defRPr sz="1013" b="1"/>
            </a:lvl5pPr>
            <a:lvl6pPr marL="1446243" indent="0">
              <a:buNone/>
              <a:defRPr sz="1013" b="1"/>
            </a:lvl6pPr>
            <a:lvl7pPr marL="1735491" indent="0">
              <a:buNone/>
              <a:defRPr sz="1013" b="1"/>
            </a:lvl7pPr>
            <a:lvl8pPr marL="2024741" indent="0">
              <a:buNone/>
              <a:defRPr sz="1013" b="1"/>
            </a:lvl8pPr>
            <a:lvl9pPr marL="2313989" indent="0">
              <a:buNone/>
              <a:defRPr sz="10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2668"/>
            <a:ext cx="4040188" cy="2966210"/>
          </a:xfrm>
        </p:spPr>
        <p:txBody>
          <a:bodyPr/>
          <a:lstStyle>
            <a:lvl1pPr>
              <a:defRPr sz="1519"/>
            </a:lvl1pPr>
            <a:lvl2pPr>
              <a:defRPr sz="1265"/>
            </a:lvl2pPr>
            <a:lvl3pPr>
              <a:defRPr sz="1139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2402"/>
            <a:ext cx="4041774" cy="480266"/>
          </a:xfrm>
        </p:spPr>
        <p:txBody>
          <a:bodyPr anchor="b"/>
          <a:lstStyle>
            <a:lvl1pPr marL="0" indent="0">
              <a:buNone/>
              <a:defRPr sz="1519" b="1"/>
            </a:lvl1pPr>
            <a:lvl2pPr marL="289249" indent="0">
              <a:buNone/>
              <a:defRPr sz="1265" b="1"/>
            </a:lvl2pPr>
            <a:lvl3pPr marL="578498" indent="0">
              <a:buNone/>
              <a:defRPr sz="1139" b="1"/>
            </a:lvl3pPr>
            <a:lvl4pPr marL="867746" indent="0">
              <a:buNone/>
              <a:defRPr sz="1013" b="1"/>
            </a:lvl4pPr>
            <a:lvl5pPr marL="1156994" indent="0">
              <a:buNone/>
              <a:defRPr sz="1013" b="1"/>
            </a:lvl5pPr>
            <a:lvl6pPr marL="1446243" indent="0">
              <a:buNone/>
              <a:defRPr sz="1013" b="1"/>
            </a:lvl6pPr>
            <a:lvl7pPr marL="1735491" indent="0">
              <a:buNone/>
              <a:defRPr sz="1013" b="1"/>
            </a:lvl7pPr>
            <a:lvl8pPr marL="2024741" indent="0">
              <a:buNone/>
              <a:defRPr sz="1013" b="1"/>
            </a:lvl8pPr>
            <a:lvl9pPr marL="2313989" indent="0">
              <a:buNone/>
              <a:defRPr sz="10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2668"/>
            <a:ext cx="4041774" cy="2966210"/>
          </a:xfrm>
        </p:spPr>
        <p:txBody>
          <a:bodyPr/>
          <a:lstStyle>
            <a:lvl1pPr>
              <a:defRPr sz="1519"/>
            </a:lvl1pPr>
            <a:lvl2pPr>
              <a:defRPr sz="1265"/>
            </a:lvl2pPr>
            <a:lvl3pPr>
              <a:defRPr sz="1139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71753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3034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8658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977"/>
            <a:ext cx="3008313" cy="872345"/>
          </a:xfrm>
        </p:spPr>
        <p:txBody>
          <a:bodyPr anchor="b"/>
          <a:lstStyle>
            <a:lvl1pPr algn="l">
              <a:defRPr sz="12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979"/>
            <a:ext cx="5111750" cy="4393900"/>
          </a:xfrm>
        </p:spPr>
        <p:txBody>
          <a:bodyPr/>
          <a:lstStyle>
            <a:lvl1pPr>
              <a:defRPr sz="2024"/>
            </a:lvl1pPr>
            <a:lvl2pPr>
              <a:defRPr sz="1772"/>
            </a:lvl2pPr>
            <a:lvl3pPr>
              <a:defRPr sz="1519"/>
            </a:lvl3pPr>
            <a:lvl4pPr>
              <a:defRPr sz="1265"/>
            </a:lvl4pPr>
            <a:lvl5pPr>
              <a:defRPr sz="1265"/>
            </a:lvl5pPr>
            <a:lvl6pPr>
              <a:defRPr sz="1265"/>
            </a:lvl6pPr>
            <a:lvl7pPr>
              <a:defRPr sz="1265"/>
            </a:lvl7pPr>
            <a:lvl8pPr>
              <a:defRPr sz="1265"/>
            </a:lvl8pPr>
            <a:lvl9pPr>
              <a:defRPr sz="12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7324"/>
            <a:ext cx="3008313" cy="3521555"/>
          </a:xfrm>
        </p:spPr>
        <p:txBody>
          <a:bodyPr/>
          <a:lstStyle>
            <a:lvl1pPr marL="0" indent="0">
              <a:buNone/>
              <a:defRPr sz="886"/>
            </a:lvl1pPr>
            <a:lvl2pPr marL="289249" indent="0">
              <a:buNone/>
              <a:defRPr sz="759"/>
            </a:lvl2pPr>
            <a:lvl3pPr marL="578498" indent="0">
              <a:buNone/>
              <a:defRPr sz="633"/>
            </a:lvl3pPr>
            <a:lvl4pPr marL="867746" indent="0">
              <a:buNone/>
              <a:defRPr sz="569"/>
            </a:lvl4pPr>
            <a:lvl5pPr marL="1156994" indent="0">
              <a:buNone/>
              <a:defRPr sz="569"/>
            </a:lvl5pPr>
            <a:lvl6pPr marL="1446243" indent="0">
              <a:buNone/>
              <a:defRPr sz="569"/>
            </a:lvl6pPr>
            <a:lvl7pPr marL="1735491" indent="0">
              <a:buNone/>
              <a:defRPr sz="569"/>
            </a:lvl7pPr>
            <a:lvl8pPr marL="2024741" indent="0">
              <a:buNone/>
              <a:defRPr sz="569"/>
            </a:lvl8pPr>
            <a:lvl9pPr marL="2313989" indent="0">
              <a:buNone/>
              <a:defRPr sz="5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95138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3785"/>
            <a:ext cx="5486400" cy="425447"/>
          </a:xfrm>
        </p:spPr>
        <p:txBody>
          <a:bodyPr anchor="b"/>
          <a:lstStyle>
            <a:lvl1pPr algn="l">
              <a:defRPr sz="12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60007"/>
            <a:ext cx="5486400" cy="3088958"/>
          </a:xfrm>
        </p:spPr>
        <p:txBody>
          <a:bodyPr/>
          <a:lstStyle>
            <a:lvl1pPr marL="0" indent="0">
              <a:buNone/>
              <a:defRPr sz="2024"/>
            </a:lvl1pPr>
            <a:lvl2pPr marL="289249" indent="0">
              <a:buNone/>
              <a:defRPr sz="1772"/>
            </a:lvl2pPr>
            <a:lvl3pPr marL="578498" indent="0">
              <a:buNone/>
              <a:defRPr sz="1519"/>
            </a:lvl3pPr>
            <a:lvl4pPr marL="867746" indent="0">
              <a:buNone/>
              <a:defRPr sz="1265"/>
            </a:lvl4pPr>
            <a:lvl5pPr marL="1156994" indent="0">
              <a:buNone/>
              <a:defRPr sz="1265"/>
            </a:lvl5pPr>
            <a:lvl6pPr marL="1446243" indent="0">
              <a:buNone/>
              <a:defRPr sz="1265"/>
            </a:lvl6pPr>
            <a:lvl7pPr marL="1735491" indent="0">
              <a:buNone/>
              <a:defRPr sz="1265"/>
            </a:lvl7pPr>
            <a:lvl8pPr marL="2024741" indent="0">
              <a:buNone/>
              <a:defRPr sz="1265"/>
            </a:lvl8pPr>
            <a:lvl9pPr marL="2313989" indent="0">
              <a:buNone/>
              <a:defRPr sz="12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9232"/>
            <a:ext cx="5486400" cy="604205"/>
          </a:xfrm>
        </p:spPr>
        <p:txBody>
          <a:bodyPr/>
          <a:lstStyle>
            <a:lvl1pPr marL="0" indent="0">
              <a:buNone/>
              <a:defRPr sz="886"/>
            </a:lvl1pPr>
            <a:lvl2pPr marL="289249" indent="0">
              <a:buNone/>
              <a:defRPr sz="759"/>
            </a:lvl2pPr>
            <a:lvl3pPr marL="578498" indent="0">
              <a:buNone/>
              <a:defRPr sz="633"/>
            </a:lvl3pPr>
            <a:lvl4pPr marL="867746" indent="0">
              <a:buNone/>
              <a:defRPr sz="569"/>
            </a:lvl4pPr>
            <a:lvl5pPr marL="1156994" indent="0">
              <a:buNone/>
              <a:defRPr sz="569"/>
            </a:lvl5pPr>
            <a:lvl6pPr marL="1446243" indent="0">
              <a:buNone/>
              <a:defRPr sz="569"/>
            </a:lvl6pPr>
            <a:lvl7pPr marL="1735491" indent="0">
              <a:buNone/>
              <a:defRPr sz="569"/>
            </a:lvl7pPr>
            <a:lvl8pPr marL="2024741" indent="0">
              <a:buNone/>
              <a:defRPr sz="569"/>
            </a:lvl8pPr>
            <a:lvl9pPr marL="2313989" indent="0">
              <a:buNone/>
              <a:defRPr sz="5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78871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28333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16" y="427833"/>
            <a:ext cx="1951037" cy="424374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4" y="427833"/>
            <a:ext cx="5702300" cy="424374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13096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E5CCC-BEF5-4220-8579-3446742D5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519EE-A752-4378-9645-5E8FFD090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25110-4019-4D82-B280-B00D1F82B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D991-F4CD-44A7-9539-A7318C818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EEDC-DAE9-493C-BF2C-848367F0E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BA0D5-EC73-43A8-ACBA-472EB69EE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EC145-EF2D-460E-AC64-91D259F5A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060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12AAD-BAF1-4AE1-9463-AEE351FFA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1B1A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8D50C-31F0-414D-AF1E-B8F288AEA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solidFill>
                  <a:srgbClr val="004B8E"/>
                </a:solidFill>
              </a:defRPr>
            </a:lvl1pPr>
            <a:lvl2pPr>
              <a:defRPr>
                <a:solidFill>
                  <a:srgbClr val="004B8E"/>
                </a:solidFill>
              </a:defRPr>
            </a:lvl2pPr>
            <a:lvl3pPr>
              <a:defRPr>
                <a:solidFill>
                  <a:srgbClr val="004B8E"/>
                </a:solidFill>
              </a:defRPr>
            </a:lvl3pPr>
            <a:lvl4pPr>
              <a:defRPr>
                <a:solidFill>
                  <a:srgbClr val="004B8E"/>
                </a:solidFill>
              </a:defRPr>
            </a:lvl4pPr>
            <a:lvl5pPr>
              <a:defRPr>
                <a:solidFill>
                  <a:srgbClr val="004B8E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A834C-C2B5-4D7D-9B93-FBD7A6E1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D991-F4CD-44A7-9539-A7318C818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42DA1-D93D-4D66-AA61-6958D3866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C6598-DCA7-46F4-BA12-3FE2216C5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EC145-EF2D-460E-AC64-91D259F5A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5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C4AFC-BD99-F611-7609-85837EA37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813B6-E058-8E7D-B7BC-BC565C411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1823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382B-29FF-4A13-BC40-0D1BA6E66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3505"/>
            <a:ext cx="7886701" cy="2141534"/>
          </a:xfrm>
        </p:spPr>
        <p:txBody>
          <a:bodyPr anchor="b"/>
          <a:lstStyle>
            <a:lvl1pPr>
              <a:defRPr sz="4500">
                <a:solidFill>
                  <a:srgbClr val="01B1A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859A3-F9FD-44E7-A810-40FFA60D4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5299"/>
            <a:ext cx="7886701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25DD9-59D6-4DD3-957B-C97CB2B6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D991-F4CD-44A7-9539-A7318C818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66A4-9F89-4D51-8209-799AE05D6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1EDD5-826C-413F-8C6D-1DDE6DFC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EC145-EF2D-460E-AC64-91D259F5A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732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8B212-2A3A-49E6-B565-A714068F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E705E-8E7B-4732-8A1E-730B3D262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B3A63-535A-408E-B000-3FA7ED5DD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2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CA5DA-B564-4B6C-8FB9-8A1E39EC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D991-F4CD-44A7-9539-A7318C818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DBBC9-163F-4E0B-A952-26FA86BDE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98D86-8D24-4ABA-A1DA-0CE2B87CE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EC145-EF2D-460E-AC64-91D259F5A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467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A5AAE-54A5-4DB8-BC0D-7B538061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274101"/>
            <a:ext cx="7886701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E076E-2BF8-471D-9081-AC3C60B9B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9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7F4FE-FE2B-4117-BA33-AC17A0DBD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9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BBC5A2-80B9-4B6D-8EF2-EE5E1C2B8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2EB1F6-0305-42C9-A0E1-4DA495F10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A38EC1-630D-4301-B229-5B1F9540A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D991-F4CD-44A7-9539-A7318C818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E0C428-6F86-4F6F-A328-668D1640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8BC82D-F274-40A9-8DBF-267ADF5BB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EC145-EF2D-460E-AC64-91D259F5A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192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B6555-6E1C-43B3-8E38-AB0711485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91970-9EE9-446E-B252-4CC66D02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D991-F4CD-44A7-9539-A7318C818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1B9E4-7973-4DE3-BBBB-83A3EE0C3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B9EBC-2047-4C97-A884-39536102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EC145-EF2D-460E-AC64-91D259F5A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292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B176D3-08CA-4CB1-A9DC-C75D0EB20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D991-F4CD-44A7-9539-A7318C818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3951A1-2D0C-4A5E-A9C3-18CF28056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1D20C-625C-4634-903E-C2172939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EC145-EF2D-460E-AC64-91D259F5A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190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8884-A9B8-4B70-8503-10929600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50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E13EF-C0EA-45FC-BE33-BEC5D4071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68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0E8259-844B-44CD-98E7-019CFA0A9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50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0279F-C7EF-430E-AD94-9EB8A1D3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D991-F4CD-44A7-9539-A7318C818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5023E-ABB5-4CB2-BECC-76BF9AFB9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7B1D7-EBF5-49E5-B200-4A72E865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EC145-EF2D-460E-AC64-91D259F5A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025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1941-0474-4990-90D2-6D032AE1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50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13E66E-DC5E-41CD-93EE-57495738F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68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5570A2-D83B-4714-8DD5-2EAD84246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50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140B4-041E-475F-84F6-F333575E0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D991-F4CD-44A7-9539-A7318C818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EBB3E-E861-43BA-A083-0730DC13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BF777-3248-48E7-8701-6139A5AAB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EC145-EF2D-460E-AC64-91D259F5A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999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113CF-C4CF-4AE0-8034-828AC96A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BD9B1-5475-40CF-8F71-FC501A965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A4769-546D-4024-91A8-C6625163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D991-F4CD-44A7-9539-A7318C818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8C7C-A883-47F6-9D71-387FC95F4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6DB58-079C-4204-9B2A-142D7E1AE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EC145-EF2D-460E-AC64-91D259F5A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446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18FD9C-1B8D-4595-9D2F-FF2AC3FD2D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1D4F97-96C7-4B65-9C9E-AD741BB75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57E37-D464-4BBA-9A5D-5DDA80194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1D991-F4CD-44A7-9539-A7318C818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49F30-8225-4917-9F19-6F9DC28BC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5F6E4-7655-4618-9ADB-C7552AF3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EC145-EF2D-460E-AC64-91D259F5A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623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37602" y="897019"/>
            <a:ext cx="8669465" cy="1621500"/>
          </a:xfrm>
          <a:prstGeom prst="rect">
            <a:avLst/>
          </a:prstGeom>
        </p:spPr>
        <p:txBody>
          <a:bodyPr lIns="0" rIns="0"/>
          <a:lstStyle>
            <a:lvl1pPr marL="152694" indent="-152694">
              <a:lnSpc>
                <a:spcPct val="100000"/>
              </a:lnSpc>
              <a:spcBef>
                <a:spcPts val="450"/>
              </a:spcBef>
              <a:spcAft>
                <a:spcPts val="225"/>
              </a:spcAft>
              <a:buClr>
                <a:schemeClr val="tx2"/>
              </a:buClr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35747" indent="-172637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Char char="−"/>
              <a:defRPr sz="1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470285" indent="-125013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 sz="1050" baseline="0">
                <a:latin typeface="Arial" pitchFamily="34" charset="0"/>
                <a:cs typeface="Arial" pitchFamily="34" charset="0"/>
              </a:defRPr>
            </a:lvl3pPr>
            <a:lvl4pPr marL="606014" indent="-132157">
              <a:defRPr sz="900">
                <a:latin typeface="Arial" pitchFamily="34" charset="0"/>
                <a:cs typeface="Arial" pitchFamily="34" charset="0"/>
              </a:defRPr>
            </a:lvl4pPr>
            <a:lvl5pPr marL="350316">
              <a:defRPr sz="788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7" name="Title 8"/>
          <p:cNvSpPr>
            <a:spLocks noGrp="1"/>
          </p:cNvSpPr>
          <p:nvPr>
            <p:ph type="title" hasCustomPrompt="1"/>
          </p:nvPr>
        </p:nvSpPr>
        <p:spPr>
          <a:xfrm>
            <a:off x="237066" y="356893"/>
            <a:ext cx="8670003" cy="310788"/>
          </a:xfrm>
          <a:prstGeom prst="rect">
            <a:avLst/>
          </a:prstGeom>
        </p:spPr>
        <p:txBody>
          <a:bodyPr vert="horz" lIns="0" rIns="0" anchor="t"/>
          <a:lstStyle>
            <a:lvl1pPr algn="l" defTabSz="25716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kern="1200" baseline="0" noProof="0" dirty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38128" y="4784935"/>
            <a:ext cx="4093243" cy="276481"/>
          </a:xfrm>
          <a:prstGeom prst="rect">
            <a:avLst/>
          </a:prstGeom>
        </p:spPr>
        <p:txBody>
          <a:bodyPr lIns="0" rIns="0" anchor="b"/>
          <a:lstStyle>
            <a:lvl1pPr marL="0" indent="0">
              <a:spcBef>
                <a:spcPts val="0"/>
              </a:spcBef>
              <a:buNone/>
              <a:defRPr sz="825"/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813825" y="4784935"/>
            <a:ext cx="4093243" cy="276481"/>
          </a:xfrm>
          <a:prstGeom prst="rect">
            <a:avLst/>
          </a:prstGeom>
        </p:spPr>
        <p:txBody>
          <a:bodyPr lIns="0" rIns="0" anchor="b"/>
          <a:lstStyle>
            <a:lvl1pPr marL="0" indent="0" algn="r">
              <a:spcBef>
                <a:spcPts val="0"/>
              </a:spcBef>
              <a:buNone/>
              <a:defRPr sz="825"/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36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image" Target="../media/image14.emf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image" Target="../media/image1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29.jpe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108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62CDF214-FFC2-81FC-CF37-285542DEBDA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2420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647A03D-0545-D62F-5CB6-648A813D24D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222389" y="4563038"/>
            <a:ext cx="2764449" cy="5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840" r:id="rId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45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</p:sldLayoutIdLst>
  <p:hf sldNum="0" hdr="0" ft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 Narrow"/>
          <a:ea typeface="MS PGothic" pitchFamily="34" charset="-128"/>
          <a:cs typeface="Arial Narrow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charset="0"/>
        </a:defRPr>
      </a:lvl6pPr>
      <a:lvl7pPr marL="914378" algn="l" defTabSz="457189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81104F"/>
          </a:solidFill>
          <a:latin typeface="Arial Narrow" charset="0"/>
          <a:ea typeface="ＭＳ Ｐゴシック" charset="0"/>
        </a:defRPr>
      </a:lvl9pPr>
    </p:titleStyle>
    <p:bodyStyle>
      <a:lvl1pPr marL="342892" indent="-342892" algn="l" defTabSz="457189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anose="05000000000000000000" pitchFamily="2" charset="2"/>
        <a:buChar char="u"/>
        <a:defRPr sz="1600" kern="1200">
          <a:solidFill>
            <a:schemeClr val="tx1"/>
          </a:solidFill>
          <a:latin typeface="Arial Narrow"/>
          <a:ea typeface="MS PGothic" pitchFamily="34" charset="-128"/>
          <a:cs typeface="Arial Narrow"/>
        </a:defRPr>
      </a:lvl1pPr>
      <a:lvl2pPr marL="742931" indent="-285743" algn="l" defTabSz="457189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anose="05000000000000000000" pitchFamily="2" charset="2"/>
        <a:buChar char="u"/>
        <a:defRPr sz="1600" kern="1200">
          <a:solidFill>
            <a:schemeClr val="tx1">
              <a:lumMod val="50000"/>
              <a:lumOff val="50000"/>
            </a:schemeClr>
          </a:solidFill>
          <a:latin typeface="Arial Narrow"/>
          <a:ea typeface="MS PGothic" pitchFamily="34" charset="-128"/>
          <a:cs typeface="Arial Narrow"/>
        </a:defRPr>
      </a:lvl2pPr>
      <a:lvl3pPr marL="1142972" indent="-228594" algn="l" defTabSz="457189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anose="05000000000000000000" pitchFamily="2" charset="2"/>
        <a:buChar char="u"/>
        <a:defRPr sz="1600" kern="1200">
          <a:solidFill>
            <a:schemeClr val="bg1">
              <a:lumMod val="65000"/>
            </a:schemeClr>
          </a:solidFill>
          <a:latin typeface="Arial Narrow"/>
          <a:ea typeface="MS PGothic" pitchFamily="34" charset="-128"/>
          <a:cs typeface="Arial Narrow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348" indent="-228594" algn="l" defTabSz="457189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3950" y="265998"/>
            <a:ext cx="8545707" cy="51440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950" y="844722"/>
            <a:ext cx="8545707" cy="3754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3949" y="4771680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0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r>
              <a:rPr lang="en-US" dirty="0"/>
              <a:t>Reference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75063" y="4771680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60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MSK_logo_simp_hor_s_rev_d.pd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581023"/>
            <a:ext cx="2240643" cy="6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</p:sldLayoutIdLst>
  <p:hf hdr="0" ftr="0" dt="0"/>
  <p:txStyles>
    <p:titleStyle>
      <a:lvl1pPr algn="l" defTabSz="289339" rtl="0" eaLnBrk="1" latinLnBrk="0" hangingPunct="1">
        <a:spcBef>
          <a:spcPct val="0"/>
        </a:spcBef>
        <a:buNone/>
        <a:defRPr sz="2025" b="1" kern="1200">
          <a:solidFill>
            <a:srgbClr val="FFFFFF"/>
          </a:solidFill>
          <a:latin typeface="Corbel"/>
          <a:ea typeface="+mj-ea"/>
          <a:cs typeface="Corbel"/>
        </a:defRPr>
      </a:lvl1pPr>
    </p:titleStyle>
    <p:bodyStyle>
      <a:lvl1pPr marL="217004" indent="-217004" algn="l" defTabSz="289339" rtl="0" eaLnBrk="1" latinLnBrk="0" hangingPunct="1">
        <a:spcBef>
          <a:spcPct val="20000"/>
        </a:spcBef>
        <a:buFont typeface="Arial"/>
        <a:buChar char="•"/>
        <a:defRPr sz="1266" kern="1200">
          <a:solidFill>
            <a:schemeClr val="bg1"/>
          </a:solidFill>
          <a:latin typeface="Corbel"/>
          <a:ea typeface="+mn-ea"/>
          <a:cs typeface="Corbel"/>
        </a:defRPr>
      </a:lvl1pPr>
      <a:lvl2pPr marL="470176" indent="-180837" algn="l" defTabSz="289339" rtl="0" eaLnBrk="1" latinLnBrk="0" hangingPunct="1">
        <a:spcBef>
          <a:spcPct val="20000"/>
        </a:spcBef>
        <a:buFont typeface="Arial"/>
        <a:buChar char="–"/>
        <a:defRPr sz="1266" kern="1200">
          <a:solidFill>
            <a:schemeClr val="bg1"/>
          </a:solidFill>
          <a:latin typeface="Corbel"/>
          <a:ea typeface="+mn-ea"/>
          <a:cs typeface="Corbel"/>
        </a:defRPr>
      </a:lvl2pPr>
      <a:lvl3pPr marL="723347" indent="-144670" algn="l" defTabSz="289339" rtl="0" eaLnBrk="1" latinLnBrk="0" hangingPunct="1">
        <a:spcBef>
          <a:spcPct val="20000"/>
        </a:spcBef>
        <a:buFont typeface="Arial"/>
        <a:buChar char="•"/>
        <a:defRPr sz="1266" kern="1200">
          <a:solidFill>
            <a:schemeClr val="bg1"/>
          </a:solidFill>
          <a:latin typeface="Corbel"/>
          <a:ea typeface="+mn-ea"/>
          <a:cs typeface="Corbel"/>
        </a:defRPr>
      </a:lvl3pPr>
      <a:lvl4pPr marL="1012687" indent="-144670" algn="l" defTabSz="289339" rtl="0" eaLnBrk="1" latinLnBrk="0" hangingPunct="1">
        <a:spcBef>
          <a:spcPct val="20000"/>
        </a:spcBef>
        <a:buFont typeface="Arial"/>
        <a:buChar char="–"/>
        <a:defRPr sz="1266" kern="1200">
          <a:solidFill>
            <a:schemeClr val="bg1"/>
          </a:solidFill>
          <a:latin typeface="Corbel"/>
          <a:ea typeface="+mn-ea"/>
          <a:cs typeface="Corbel"/>
        </a:defRPr>
      </a:lvl4pPr>
      <a:lvl5pPr marL="1302026" indent="-144670" algn="l" defTabSz="289339" rtl="0" eaLnBrk="1" latinLnBrk="0" hangingPunct="1">
        <a:spcBef>
          <a:spcPct val="20000"/>
        </a:spcBef>
        <a:buFont typeface="Arial"/>
        <a:buChar char="»"/>
        <a:defRPr sz="1266" kern="1200">
          <a:solidFill>
            <a:schemeClr val="bg1"/>
          </a:solidFill>
          <a:latin typeface="Corbel"/>
          <a:ea typeface="+mn-ea"/>
          <a:cs typeface="Corbel"/>
        </a:defRPr>
      </a:lvl5pPr>
      <a:lvl6pPr marL="1591364" indent="-144670" algn="l" defTabSz="289339" rtl="0" eaLnBrk="1" latinLnBrk="0" hangingPunct="1">
        <a:spcBef>
          <a:spcPct val="20000"/>
        </a:spcBef>
        <a:buFont typeface="Arial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880704" indent="-144670" algn="l" defTabSz="289339" rtl="0" eaLnBrk="1" latinLnBrk="0" hangingPunct="1">
        <a:spcBef>
          <a:spcPct val="20000"/>
        </a:spcBef>
        <a:buFont typeface="Arial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170043" indent="-144670" algn="l" defTabSz="289339" rtl="0" eaLnBrk="1" latinLnBrk="0" hangingPunct="1">
        <a:spcBef>
          <a:spcPct val="20000"/>
        </a:spcBef>
        <a:buFont typeface="Arial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459382" indent="-144670" algn="l" defTabSz="289339" rtl="0" eaLnBrk="1" latinLnBrk="0" hangingPunct="1">
        <a:spcBef>
          <a:spcPct val="20000"/>
        </a:spcBef>
        <a:buFont typeface="Arial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9339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1pPr>
      <a:lvl2pPr marL="289339" algn="l" defTabSz="289339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2pPr>
      <a:lvl3pPr marL="578678" algn="l" defTabSz="289339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3pPr>
      <a:lvl4pPr marL="868017" algn="l" defTabSz="289339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4pPr>
      <a:lvl5pPr marL="1157356" algn="l" defTabSz="289339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5pPr>
      <a:lvl6pPr marL="1446695" algn="l" defTabSz="289339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6pPr>
      <a:lvl7pPr marL="1736034" algn="l" defTabSz="289339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7pPr>
      <a:lvl8pPr marL="2025374" algn="l" defTabSz="289339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8pPr>
      <a:lvl9pPr marL="2314712" algn="l" defTabSz="289339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847" y="1048720"/>
            <a:ext cx="8576308" cy="3470311"/>
          </a:xfrm>
          <a:prstGeom prst="rect">
            <a:avLst/>
          </a:prstGeom>
        </p:spPr>
        <p:txBody>
          <a:bodyPr vert="horz" lIns="126000" tIns="5400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3847" y="120763"/>
            <a:ext cx="8576308" cy="50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800" tIns="46038" rIns="45720" bIns="64800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4348" y="4814295"/>
            <a:ext cx="497205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100" smtClean="0">
                <a:solidFill>
                  <a:schemeClr val="tx2"/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E3E71B-E4E4-41CF-A614-6050F92BAF2C}"/>
              </a:ext>
            </a:extLst>
          </p:cNvPr>
          <p:cNvCxnSpPr>
            <a:cxnSpLocks/>
          </p:cNvCxnSpPr>
          <p:nvPr userDrawn="1"/>
        </p:nvCxnSpPr>
        <p:spPr>
          <a:xfrm>
            <a:off x="266701" y="635687"/>
            <a:ext cx="8594725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0DED229-FF74-4A62-88C2-BBB1F4AD1004}"/>
              </a:ext>
            </a:extLst>
          </p:cNvPr>
          <p:cNvSpPr txBox="1">
            <a:spLocks/>
          </p:cNvSpPr>
          <p:nvPr userDrawn="1"/>
        </p:nvSpPr>
        <p:spPr>
          <a:xfrm>
            <a:off x="5498432" y="1"/>
            <a:ext cx="3645569" cy="208740"/>
          </a:xfrm>
          <a:prstGeom prst="rect">
            <a:avLst/>
          </a:prstGeom>
        </p:spPr>
        <p:txBody>
          <a:bodyPr lIns="54000" tIns="45900" rIns="75600"/>
          <a:lstStyle>
            <a:lvl1pPr marL="0" indent="0" algn="r" defTabSz="121917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1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9075" indent="-219075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2pPr>
            <a:lvl3pPr marL="484188" indent="-250825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3pPr>
            <a:lvl4pPr marL="636588" indent="-161925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4pPr>
            <a:lvl5pPr marL="833438" indent="-182563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 dirty="0">
                <a:solidFill>
                  <a:srgbClr val="595454"/>
                </a:solidFill>
              </a:rPr>
              <a:t>CheckMate 816: pCR with neoadjuvant NIVO + chemo in resectable NSCLC</a:t>
            </a:r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339946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hf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lang="en-US" sz="2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8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tx2"/>
        </a:buClr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64306" indent="-164306" algn="l" defTabSz="914378" rtl="0" eaLnBrk="1" latinLnBrk="0" hangingPunct="1">
        <a:lnSpc>
          <a:spcPct val="90000"/>
        </a:lnSpc>
        <a:spcBef>
          <a:spcPts val="0"/>
        </a:spcBef>
        <a:spcAft>
          <a:spcPts val="4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rebuchet MS" panose="020B0603020202020204" pitchFamily="34" charset="0"/>
          <a:ea typeface="+mn-ea"/>
          <a:cs typeface="Arial" panose="020B0604020202020204" pitchFamily="34" charset="0"/>
        </a:defRPr>
      </a:lvl2pPr>
      <a:lvl3pPr marL="363141" indent="-188119" algn="l" defTabSz="914378" rtl="0" eaLnBrk="1" latinLnBrk="0" hangingPunct="1">
        <a:lnSpc>
          <a:spcPct val="90000"/>
        </a:lnSpc>
        <a:spcBef>
          <a:spcPts val="0"/>
        </a:spcBef>
        <a:spcAft>
          <a:spcPts val="450"/>
        </a:spcAft>
        <a:buClr>
          <a:schemeClr val="tx2"/>
        </a:buClr>
        <a:buFont typeface="Arial" panose="020B0604020202020204" pitchFamily="34" charset="0"/>
        <a:buChar char="–"/>
        <a:defRPr sz="1350" kern="1200">
          <a:solidFill>
            <a:schemeClr val="tx1"/>
          </a:solidFill>
          <a:latin typeface="Trebuchet MS" panose="020B0603020202020204" pitchFamily="34" charset="0"/>
          <a:ea typeface="+mn-ea"/>
          <a:cs typeface="Arial" panose="020B0604020202020204" pitchFamily="34" charset="0"/>
        </a:defRPr>
      </a:lvl3pPr>
      <a:lvl4pPr marL="477441" indent="-121444" algn="l" defTabSz="914378" rtl="0" eaLnBrk="1" latinLnBrk="0" hangingPunct="1">
        <a:lnSpc>
          <a:spcPct val="90000"/>
        </a:lnSpc>
        <a:spcBef>
          <a:spcPts val="0"/>
        </a:spcBef>
        <a:spcAft>
          <a:spcPts val="4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rebuchet MS" panose="020B0603020202020204" pitchFamily="34" charset="0"/>
          <a:ea typeface="+mn-ea"/>
          <a:cs typeface="Arial" panose="020B0604020202020204" pitchFamily="34" charset="0"/>
        </a:defRPr>
      </a:lvl4pPr>
      <a:lvl5pPr marL="625079" indent="-136922" algn="l" defTabSz="914378" rtl="0" eaLnBrk="1" latinLnBrk="0" hangingPunct="1">
        <a:lnSpc>
          <a:spcPct val="90000"/>
        </a:lnSpc>
        <a:spcBef>
          <a:spcPts val="0"/>
        </a:spcBef>
        <a:spcAft>
          <a:spcPts val="450"/>
        </a:spcAft>
        <a:buClr>
          <a:schemeClr val="tx2"/>
        </a:buClr>
        <a:buFont typeface="Arial" panose="020B0604020202020204" pitchFamily="34" charset="0"/>
        <a:buChar char="–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0">
          <p15:clr>
            <a:srgbClr val="F26B43"/>
          </p15:clr>
        </p15:guide>
        <p15:guide id="2" pos="241">
          <p15:clr>
            <a:srgbClr val="F26B43"/>
          </p15:clr>
        </p15:guide>
        <p15:guide id="3" pos="7439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ADA9EC-C981-0676-9037-390498F0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6E402-9647-C394-AC0A-662FF0D79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40229-5251-473F-3AE4-F0E2CEDD10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0FEBD-B8A4-41DA-9F4C-78FF32BD896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AACCF-85C6-6B05-3217-DC1DE254B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16709-C351-7435-D7B7-2B51EABBC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AEB8-E087-4AB5-9538-3F526FDE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6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4F6810-1B96-B7C4-F5CE-0A18F1F19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F9C8C-B722-028E-8CC2-0A0B99531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9813D-4BAF-FE77-AF10-C1D52814B2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A24C6B-FABA-6B4D-85E6-52B414292B07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51E0-B2C5-08C8-918A-94A1D86D7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AE99A-460B-39E0-DEF3-DF18963D1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95D88C-8639-6644-A4BD-2B89B206C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7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and black logo&#10;&#10;Description automatically generated">
            <a:extLst>
              <a:ext uri="{FF2B5EF4-FFF2-40B4-BE49-F238E27FC236}">
                <a16:creationId xmlns:a16="http://schemas.microsoft.com/office/drawing/2014/main" id="{0C7A8E3D-3A56-F7D1-C185-74AF746BBC4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300003" y="4136688"/>
            <a:ext cx="1615397" cy="8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8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8" r:id="rId2"/>
    <p:sldLayoutId id="2147483677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3950" y="265998"/>
            <a:ext cx="8545707" cy="51440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950" y="844720"/>
            <a:ext cx="8545707" cy="3754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3949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r>
              <a:rPr lang="en-US" dirty="0"/>
              <a:t>Reference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75063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MSK_logo_simp_hor_s_rev_d.pdf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4581023"/>
            <a:ext cx="2240642" cy="6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2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latin typeface="Corbel"/>
          <a:ea typeface="+mj-ea"/>
          <a:cs typeface="Corbe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/>
          </a:solidFill>
          <a:latin typeface="Corbel"/>
          <a:ea typeface="+mn-ea"/>
          <a:cs typeface="Corbe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Corbel"/>
          <a:ea typeface="+mn-ea"/>
          <a:cs typeface="Corbe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/>
          </a:solidFill>
          <a:latin typeface="Corbel"/>
          <a:ea typeface="+mn-ea"/>
          <a:cs typeface="Corbe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Corbel"/>
          <a:ea typeface="+mn-ea"/>
          <a:cs typeface="Corbe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bg1"/>
          </a:solidFill>
          <a:latin typeface="Corbel"/>
          <a:ea typeface="+mn-ea"/>
          <a:cs typeface="Corbe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9"/>
            <a:ext cx="7886701" cy="54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Best Practices for Slides — Less is more!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26041"/>
            <a:ext cx="7886701" cy="3652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Include a single learning point per line</a:t>
            </a:r>
          </a:p>
          <a:p>
            <a:pPr lvl="1"/>
            <a:r>
              <a:rPr lang="en-US"/>
              <a:t>&lt; 6 words per line</a:t>
            </a:r>
          </a:p>
          <a:p>
            <a:pPr lvl="1"/>
            <a:r>
              <a:rPr lang="en-US"/>
              <a:t>&lt; 6 lines per slide</a:t>
            </a:r>
          </a:p>
          <a:p>
            <a:pPr lvl="1"/>
            <a:r>
              <a:rPr lang="en-US"/>
              <a:t>&lt; 30 characters per slide</a:t>
            </a:r>
          </a:p>
          <a:p>
            <a:pPr lvl="1"/>
            <a:r>
              <a:rPr lang="en-US"/>
              <a:t>Simple words</a:t>
            </a:r>
          </a:p>
          <a:p>
            <a:pPr lvl="1"/>
            <a:endParaRPr lang="en-US"/>
          </a:p>
          <a:p>
            <a:pPr marL="144670" marR="0" lvl="0" indent="-144670" algn="l" defTabSz="578678" rtl="0" eaLnBrk="1" fontAlgn="auto" latinLnBrk="0" hangingPunct="1">
              <a:lnSpc>
                <a:spcPct val="90000"/>
              </a:lnSpc>
              <a:spcBef>
                <a:spcPts val="633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Avoid busy graphics or tables as a rule</a:t>
            </a:r>
          </a:p>
          <a:p>
            <a:pPr lvl="1"/>
            <a:r>
              <a:rPr lang="en-US"/>
              <a:t>Tables: max 6 rows, 6 columns</a:t>
            </a:r>
          </a:p>
          <a:p>
            <a:pPr lvl="0"/>
            <a:endParaRPr lang="en-US"/>
          </a:p>
          <a:p>
            <a:pPr lvl="0"/>
            <a:r>
              <a:rPr lang="en-US"/>
              <a:t>Build ideas and create thoughtful transitions between learning points</a:t>
            </a:r>
          </a:p>
          <a:p>
            <a:pPr lvl="1"/>
            <a:r>
              <a:rPr lang="en-US"/>
              <a:t>Use cues, not full thoughts on your slides</a:t>
            </a:r>
          </a:p>
          <a:p>
            <a:pPr lvl="1"/>
            <a:r>
              <a:rPr lang="en-US"/>
              <a:t>One slide per minute as guide</a:t>
            </a:r>
          </a:p>
          <a:p>
            <a:pPr lvl="1"/>
            <a:endParaRPr lang="en-US"/>
          </a:p>
          <a:p>
            <a:pPr lvl="0"/>
            <a:r>
              <a:rPr lang="en-US"/>
              <a:t>Include summary/take-home points per concept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09579" y="4890850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5A2919-18D3-854C-9FBE-7DDF0522870A}"/>
              </a:ext>
            </a:extLst>
          </p:cNvPr>
          <p:cNvSpPr/>
          <p:nvPr/>
        </p:nvSpPr>
        <p:spPr>
          <a:xfrm>
            <a:off x="1255644" y="4798415"/>
            <a:ext cx="997227" cy="317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AAF22A-5BDD-9842-86F6-36F093A38C0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1199" y="4844831"/>
            <a:ext cx="893088" cy="1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2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</p:sldLayoutIdLst>
  <p:hf hdr="0" ftr="0" dt="0"/>
  <p:txStyles>
    <p:titleStyle>
      <a:lvl1pPr algn="l" defTabSz="578678" rtl="0" eaLnBrk="1" latinLnBrk="0" hangingPunct="1">
        <a:lnSpc>
          <a:spcPct val="90000"/>
        </a:lnSpc>
        <a:spcBef>
          <a:spcPct val="0"/>
        </a:spcBef>
        <a:buNone/>
        <a:defRPr sz="2405" b="1" i="0" kern="1200" baseline="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144670" marR="0" indent="-144670" algn="l" defTabSz="578678" rtl="0" eaLnBrk="1" fontAlgn="auto" latinLnBrk="0" hangingPunct="1">
        <a:lnSpc>
          <a:spcPct val="90000"/>
        </a:lnSpc>
        <a:spcBef>
          <a:spcPts val="633"/>
        </a:spcBef>
        <a:spcAft>
          <a:spcPts val="0"/>
        </a:spcAft>
        <a:buClrTx/>
        <a:buSzTx/>
        <a:buFont typeface="Arial"/>
        <a:buChar char="•"/>
        <a:tabLst/>
        <a:defRPr sz="1266" b="1" kern="1200">
          <a:solidFill>
            <a:schemeClr val="accent6"/>
          </a:solidFill>
          <a:latin typeface="Calibri"/>
          <a:ea typeface="+mn-ea"/>
          <a:cs typeface="Calibri"/>
        </a:defRPr>
      </a:lvl1pPr>
      <a:lvl2pPr marL="434009" indent="-144670" algn="l" defTabSz="578678" rtl="0" eaLnBrk="1" latinLnBrk="0" hangingPunct="1">
        <a:lnSpc>
          <a:spcPct val="90000"/>
        </a:lnSpc>
        <a:spcBef>
          <a:spcPts val="316"/>
        </a:spcBef>
        <a:buFont typeface="Arial"/>
        <a:buChar char="•"/>
        <a:defRPr sz="1139" kern="1200">
          <a:solidFill>
            <a:schemeClr val="bg1"/>
          </a:solidFill>
          <a:latin typeface="Calibri"/>
          <a:ea typeface="+mn-ea"/>
          <a:cs typeface="Calibri"/>
        </a:defRPr>
      </a:lvl2pPr>
      <a:lvl3pPr marL="723347" indent="-144670" algn="l" defTabSz="578678" rtl="0" eaLnBrk="1" latinLnBrk="0" hangingPunct="1">
        <a:lnSpc>
          <a:spcPct val="90000"/>
        </a:lnSpc>
        <a:spcBef>
          <a:spcPts val="316"/>
        </a:spcBef>
        <a:buFont typeface="Arial"/>
        <a:buChar char="•"/>
        <a:defRPr sz="1266" kern="1200">
          <a:solidFill>
            <a:schemeClr val="bg1"/>
          </a:solidFill>
          <a:latin typeface="Calibri"/>
          <a:ea typeface="+mn-ea"/>
          <a:cs typeface="Calibri"/>
        </a:defRPr>
      </a:lvl3pPr>
      <a:lvl4pPr marL="1012687" indent="-144670" algn="l" defTabSz="578678" rtl="0" eaLnBrk="1" latinLnBrk="0" hangingPunct="1">
        <a:lnSpc>
          <a:spcPct val="90000"/>
        </a:lnSpc>
        <a:spcBef>
          <a:spcPts val="316"/>
        </a:spcBef>
        <a:buFont typeface="Arial"/>
        <a:buChar char="•"/>
        <a:defRPr sz="1139" kern="1200">
          <a:solidFill>
            <a:schemeClr val="bg1"/>
          </a:solidFill>
          <a:latin typeface="Calibri"/>
          <a:ea typeface="+mn-ea"/>
          <a:cs typeface="Calibri"/>
        </a:defRPr>
      </a:lvl4pPr>
      <a:lvl5pPr marL="1302026" indent="-144670" algn="l" defTabSz="578678" rtl="0" eaLnBrk="1" latinLnBrk="0" hangingPunct="1">
        <a:lnSpc>
          <a:spcPct val="90000"/>
        </a:lnSpc>
        <a:spcBef>
          <a:spcPts val="316"/>
        </a:spcBef>
        <a:buFont typeface="Arial"/>
        <a:buChar char="•"/>
        <a:defRPr sz="1139" kern="1200">
          <a:solidFill>
            <a:schemeClr val="bg1"/>
          </a:solidFill>
          <a:latin typeface="Calibri"/>
          <a:ea typeface="+mn-ea"/>
          <a:cs typeface="Calibri"/>
        </a:defRPr>
      </a:lvl5pPr>
      <a:lvl6pPr marL="1591364" indent="-144670" algn="l" defTabSz="578678" rtl="0" eaLnBrk="1" latinLnBrk="0" hangingPunct="1">
        <a:lnSpc>
          <a:spcPct val="90000"/>
        </a:lnSpc>
        <a:spcBef>
          <a:spcPts val="316"/>
        </a:spcBef>
        <a:buFont typeface="Arial"/>
        <a:buChar char="•"/>
        <a:defRPr sz="1139" kern="1200">
          <a:solidFill>
            <a:schemeClr val="tx1"/>
          </a:solidFill>
          <a:latin typeface="+mn-lt"/>
          <a:ea typeface="+mn-ea"/>
          <a:cs typeface="+mn-cs"/>
        </a:defRPr>
      </a:lvl6pPr>
      <a:lvl7pPr marL="1880704" indent="-144670" algn="l" defTabSz="578678" rtl="0" eaLnBrk="1" latinLnBrk="0" hangingPunct="1">
        <a:lnSpc>
          <a:spcPct val="90000"/>
        </a:lnSpc>
        <a:spcBef>
          <a:spcPts val="316"/>
        </a:spcBef>
        <a:buFont typeface="Arial"/>
        <a:buChar char="•"/>
        <a:defRPr sz="1139" kern="1200">
          <a:solidFill>
            <a:schemeClr val="tx1"/>
          </a:solidFill>
          <a:latin typeface="+mn-lt"/>
          <a:ea typeface="+mn-ea"/>
          <a:cs typeface="+mn-cs"/>
        </a:defRPr>
      </a:lvl7pPr>
      <a:lvl8pPr marL="2170043" indent="-144670" algn="l" defTabSz="578678" rtl="0" eaLnBrk="1" latinLnBrk="0" hangingPunct="1">
        <a:lnSpc>
          <a:spcPct val="90000"/>
        </a:lnSpc>
        <a:spcBef>
          <a:spcPts val="316"/>
        </a:spcBef>
        <a:buFont typeface="Arial"/>
        <a:buChar char="•"/>
        <a:defRPr sz="1139" kern="1200">
          <a:solidFill>
            <a:schemeClr val="tx1"/>
          </a:solidFill>
          <a:latin typeface="+mn-lt"/>
          <a:ea typeface="+mn-ea"/>
          <a:cs typeface="+mn-cs"/>
        </a:defRPr>
      </a:lvl8pPr>
      <a:lvl9pPr marL="2459382" indent="-144670" algn="l" defTabSz="578678" rtl="0" eaLnBrk="1" latinLnBrk="0" hangingPunct="1">
        <a:lnSpc>
          <a:spcPct val="90000"/>
        </a:lnSpc>
        <a:spcBef>
          <a:spcPts val="316"/>
        </a:spcBef>
        <a:buFont typeface="Arial"/>
        <a:buChar char="•"/>
        <a:defRPr sz="11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867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1pPr>
      <a:lvl2pPr marL="289339" algn="l" defTabSz="57867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2pPr>
      <a:lvl3pPr marL="578678" algn="l" defTabSz="57867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3pPr>
      <a:lvl4pPr marL="868017" algn="l" defTabSz="57867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4pPr>
      <a:lvl5pPr marL="1157356" algn="l" defTabSz="57867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5pPr>
      <a:lvl6pPr marL="1446695" algn="l" defTabSz="57867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6pPr>
      <a:lvl7pPr marL="1736034" algn="l" defTabSz="57867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7pPr>
      <a:lvl8pPr marL="2025374" algn="l" defTabSz="57867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8pPr>
      <a:lvl9pPr marL="2314712" algn="l" defTabSz="57867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0D5A0-3D92-4E87-A3C3-9DE73EF87A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705" y="84966"/>
            <a:ext cx="8610600" cy="6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5" y="1086858"/>
            <a:ext cx="8610600" cy="331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BC5AB-1485-496B-A0D1-6B5962B692F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122" y="4607496"/>
            <a:ext cx="781050" cy="4397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9CEC86-2B1C-4907-8C30-EFCE319A57EE}"/>
              </a:ext>
            </a:extLst>
          </p:cNvPr>
          <p:cNvSpPr/>
          <p:nvPr userDrawn="1"/>
        </p:nvSpPr>
        <p:spPr>
          <a:xfrm>
            <a:off x="0" y="5047244"/>
            <a:ext cx="9144000" cy="101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10" tIns="25717" rIns="51410" bIns="2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16875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050" b="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86045D-D45B-4FDF-BFF0-162B36AE66CE}"/>
              </a:ext>
            </a:extLst>
          </p:cNvPr>
          <p:cNvSpPr txBox="1"/>
          <p:nvPr userDrawn="1"/>
        </p:nvSpPr>
        <p:spPr>
          <a:xfrm>
            <a:off x="8910838" y="4682207"/>
            <a:ext cx="155552" cy="301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 defTabSz="61687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fld id="{D6A42424-8A56-4434-8CC9-CC4421545360}" type="slidenum">
              <a:rPr lang="en-US" sz="600" b="0" smtClean="0">
                <a:solidFill>
                  <a:srgbClr val="000000"/>
                </a:solidFill>
                <a:latin typeface="Arial"/>
              </a:rPr>
              <a:pPr algn="r" defTabSz="616875" eaLnBrk="1" fontAlgn="auto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00" b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749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ransition>
    <p:fade/>
  </p:transition>
  <p:hf sldNum="0" hdr="0" ftr="0" dt="0"/>
  <p:txStyles>
    <p:titleStyle>
      <a:lvl1pPr algn="l" rtl="0" fontAlgn="base">
        <a:lnSpc>
          <a:spcPct val="95000"/>
        </a:lnSpc>
        <a:spcBef>
          <a:spcPts val="0"/>
        </a:spcBef>
        <a:spcAft>
          <a:spcPts val="0"/>
        </a:spcAft>
        <a:defRPr sz="2025" b="1">
          <a:solidFill>
            <a:schemeClr val="accent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50" b="1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50" b="1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50" b="1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50" b="1">
          <a:solidFill>
            <a:schemeClr val="tx2"/>
          </a:solidFill>
          <a:latin typeface="Arial" pitchFamily="34" charset="0"/>
        </a:defRPr>
      </a:lvl5pPr>
      <a:lvl6pPr marL="367163" algn="ctr" rtl="0" fontAlgn="base">
        <a:spcBef>
          <a:spcPct val="0"/>
        </a:spcBef>
        <a:spcAft>
          <a:spcPct val="0"/>
        </a:spcAft>
        <a:defRPr sz="2850" b="1">
          <a:solidFill>
            <a:schemeClr val="tx2"/>
          </a:solidFill>
          <a:latin typeface="Arial" pitchFamily="34" charset="0"/>
        </a:defRPr>
      </a:lvl6pPr>
      <a:lvl7pPr marL="734323" algn="ctr" rtl="0" fontAlgn="base">
        <a:spcBef>
          <a:spcPct val="0"/>
        </a:spcBef>
        <a:spcAft>
          <a:spcPct val="0"/>
        </a:spcAft>
        <a:defRPr sz="2850" b="1">
          <a:solidFill>
            <a:schemeClr val="tx2"/>
          </a:solidFill>
          <a:latin typeface="Arial" pitchFamily="34" charset="0"/>
        </a:defRPr>
      </a:lvl7pPr>
      <a:lvl8pPr marL="1101485" algn="ctr" rtl="0" fontAlgn="base">
        <a:spcBef>
          <a:spcPct val="0"/>
        </a:spcBef>
        <a:spcAft>
          <a:spcPct val="0"/>
        </a:spcAft>
        <a:defRPr sz="2850" b="1">
          <a:solidFill>
            <a:schemeClr val="tx2"/>
          </a:solidFill>
          <a:latin typeface="Arial" pitchFamily="34" charset="0"/>
        </a:defRPr>
      </a:lvl8pPr>
      <a:lvl9pPr marL="1468631" algn="ctr" rtl="0" fontAlgn="base">
        <a:spcBef>
          <a:spcPct val="0"/>
        </a:spcBef>
        <a:spcAft>
          <a:spcPct val="0"/>
        </a:spcAft>
        <a:defRPr sz="2850" b="1">
          <a:solidFill>
            <a:schemeClr val="tx2"/>
          </a:solidFill>
          <a:latin typeface="Arial" pitchFamily="34" charset="0"/>
        </a:defRPr>
      </a:lvl9pPr>
    </p:titleStyle>
    <p:bodyStyle>
      <a:lvl1pPr marL="190097" indent="-190097" algn="l" rtl="0" fontAlgn="base">
        <a:lnSpc>
          <a:spcPct val="95000"/>
        </a:lnSpc>
        <a:spcBef>
          <a:spcPts val="675"/>
        </a:spcBef>
        <a:spcAft>
          <a:spcPts val="0"/>
        </a:spcAft>
        <a:buClr>
          <a:schemeClr val="accent2"/>
        </a:buClr>
        <a:buSzPct val="120000"/>
        <a:buChar char="•"/>
        <a:defRPr sz="1575" b="0" baseline="0">
          <a:solidFill>
            <a:schemeClr val="tx1"/>
          </a:solidFill>
          <a:latin typeface="+mn-lt"/>
          <a:ea typeface="+mn-ea"/>
          <a:cs typeface="+mn-cs"/>
        </a:defRPr>
      </a:lvl1pPr>
      <a:lvl2pPr marL="418556" indent="-133867" algn="l" rtl="0" fontAlgn="base">
        <a:lnSpc>
          <a:spcPct val="95000"/>
        </a:lnSpc>
        <a:spcBef>
          <a:spcPts val="225"/>
        </a:spcBef>
        <a:spcAft>
          <a:spcPts val="0"/>
        </a:spcAft>
        <a:buClr>
          <a:schemeClr val="bg2"/>
        </a:buClr>
        <a:buSzPct val="120000"/>
        <a:buChar char="•"/>
        <a:defRPr sz="1350" b="0" baseline="0">
          <a:solidFill>
            <a:schemeClr val="tx1"/>
          </a:solidFill>
          <a:latin typeface="+mn-lt"/>
        </a:defRPr>
      </a:lvl2pPr>
      <a:lvl3pPr marL="672900" indent="-119588" algn="l" rtl="0" fontAlgn="base">
        <a:lnSpc>
          <a:spcPct val="95000"/>
        </a:lnSpc>
        <a:spcBef>
          <a:spcPts val="170"/>
        </a:spcBef>
        <a:spcAft>
          <a:spcPts val="0"/>
        </a:spcAft>
        <a:buClr>
          <a:schemeClr val="accent3"/>
        </a:buClr>
        <a:buSzPct val="120000"/>
        <a:buChar char="•"/>
        <a:defRPr sz="1350" b="0" baseline="0">
          <a:solidFill>
            <a:schemeClr val="tx1"/>
          </a:solidFill>
          <a:latin typeface="+mn-lt"/>
        </a:defRPr>
      </a:lvl3pPr>
      <a:lvl4pPr marL="964733" indent="-182952" algn="l" rtl="0" fontAlgn="base">
        <a:lnSpc>
          <a:spcPct val="95000"/>
        </a:lnSpc>
        <a:spcBef>
          <a:spcPts val="170"/>
        </a:spcBef>
        <a:spcAft>
          <a:spcPts val="0"/>
        </a:spcAft>
        <a:buClr>
          <a:schemeClr val="accent2"/>
        </a:buClr>
        <a:buSzPct val="120000"/>
        <a:buChar char="•"/>
        <a:tabLst/>
        <a:defRPr sz="1050" b="0" baseline="0">
          <a:solidFill>
            <a:schemeClr val="tx1"/>
          </a:solidFill>
          <a:latin typeface="+mn-lt"/>
        </a:defRPr>
      </a:lvl4pPr>
      <a:lvl5pPr marL="1186958" indent="-158861" algn="l" rtl="0" fontAlgn="base">
        <a:lnSpc>
          <a:spcPct val="95000"/>
        </a:lnSpc>
        <a:spcBef>
          <a:spcPts val="170"/>
        </a:spcBef>
        <a:spcAft>
          <a:spcPts val="0"/>
        </a:spcAft>
        <a:buClr>
          <a:schemeClr val="accent2"/>
        </a:buClr>
        <a:buSzPct val="120000"/>
        <a:buChar char="•"/>
        <a:defRPr sz="900" b="0" baseline="0">
          <a:solidFill>
            <a:schemeClr val="tx1"/>
          </a:solidFill>
          <a:latin typeface="+mn-lt"/>
        </a:defRPr>
      </a:lvl5pPr>
      <a:lvl6pPr marL="2019374" indent="-183581" algn="l" rtl="0" fontAlgn="base">
        <a:spcBef>
          <a:spcPct val="35000"/>
        </a:spcBef>
        <a:spcAft>
          <a:spcPct val="20000"/>
        </a:spcAft>
        <a:buClr>
          <a:schemeClr val="tx1"/>
        </a:buClr>
        <a:buSzPct val="120000"/>
        <a:buChar char="•"/>
        <a:defRPr b="1">
          <a:solidFill>
            <a:schemeClr val="tx1"/>
          </a:solidFill>
          <a:latin typeface="+mn-lt"/>
        </a:defRPr>
      </a:lvl6pPr>
      <a:lvl7pPr marL="2386527" indent="-183581" algn="l" rtl="0" fontAlgn="base">
        <a:spcBef>
          <a:spcPct val="35000"/>
        </a:spcBef>
        <a:spcAft>
          <a:spcPct val="20000"/>
        </a:spcAft>
        <a:buClr>
          <a:schemeClr val="tx1"/>
        </a:buClr>
        <a:buSzPct val="120000"/>
        <a:buChar char="•"/>
        <a:defRPr b="1">
          <a:solidFill>
            <a:schemeClr val="tx1"/>
          </a:solidFill>
          <a:latin typeface="+mn-lt"/>
        </a:defRPr>
      </a:lvl7pPr>
      <a:lvl8pPr marL="2753689" indent="-183581" algn="l" rtl="0" fontAlgn="base">
        <a:spcBef>
          <a:spcPct val="35000"/>
        </a:spcBef>
        <a:spcAft>
          <a:spcPct val="20000"/>
        </a:spcAft>
        <a:buClr>
          <a:schemeClr val="tx1"/>
        </a:buClr>
        <a:buSzPct val="120000"/>
        <a:buChar char="•"/>
        <a:defRPr b="1">
          <a:solidFill>
            <a:schemeClr val="tx1"/>
          </a:solidFill>
          <a:latin typeface="+mn-lt"/>
        </a:defRPr>
      </a:lvl8pPr>
      <a:lvl9pPr marL="3120842" indent="-183581" algn="l" rtl="0" fontAlgn="base">
        <a:spcBef>
          <a:spcPct val="35000"/>
        </a:spcBef>
        <a:spcAft>
          <a:spcPct val="20000"/>
        </a:spcAft>
        <a:buClr>
          <a:schemeClr val="tx1"/>
        </a:buClr>
        <a:buSzPct val="120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34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7163" algn="l" defTabSz="734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4323" algn="l" defTabSz="734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01485" algn="l" defTabSz="734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68631" algn="l" defTabSz="734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35793" algn="l" defTabSz="734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2947" algn="l" defTabSz="734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108" algn="l" defTabSz="734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37263" algn="l" defTabSz="734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10">
          <p15:clr>
            <a:srgbClr val="F26B43"/>
          </p15:clr>
        </p15:guide>
        <p15:guide id="2" pos="4608">
          <p15:clr>
            <a:srgbClr val="F26B43"/>
          </p15:clr>
        </p15:guide>
        <p15:guide id="3" orient="horz" pos="138">
          <p15:clr>
            <a:srgbClr val="F26B43"/>
          </p15:clr>
        </p15:guide>
        <p15:guide id="4" orient="horz" pos="6016">
          <p15:clr>
            <a:srgbClr val="F26B43"/>
          </p15:clr>
        </p15:guide>
        <p15:guide id="5" pos="259">
          <p15:clr>
            <a:srgbClr val="F26B43"/>
          </p15:clr>
        </p15:guide>
        <p15:guide id="6" pos="10778">
          <p15:clr>
            <a:srgbClr val="F26B43"/>
          </p15:clr>
        </p15:guide>
        <p15:guide id="7" orient="horz" pos="1088">
          <p15:clr>
            <a:srgbClr val="F26B43"/>
          </p15:clr>
        </p15:guide>
        <p15:guide id="8" pos="8957">
          <p15:clr>
            <a:srgbClr val="F26B43"/>
          </p15:clr>
        </p15:guide>
        <p15:guide id="9" orient="horz" pos="78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4" y="427830"/>
            <a:ext cx="7805737" cy="85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4" y="1431266"/>
            <a:ext cx="7805737" cy="32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2173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289249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783">
          <a:solidFill>
            <a:srgbClr val="000000"/>
          </a:solidFill>
          <a:latin typeface="+mj-lt"/>
          <a:ea typeface="+mj-ea"/>
          <a:cs typeface="+mj-cs"/>
        </a:defRPr>
      </a:lvl1pPr>
      <a:lvl2pPr marL="273179" indent="-136589" algn="l" defTabSz="28924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783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409769" indent="-136589" algn="l" defTabSz="28924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783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546359" indent="-136589" algn="l" defTabSz="28924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783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682948" indent="-136589" algn="l" defTabSz="28924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783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972197" indent="-136589" algn="l" defTabSz="28924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783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261445" indent="-136589" algn="l" defTabSz="28924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783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1550693" indent="-136589" algn="l" defTabSz="28924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783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1839943" indent="-136589" algn="l" defTabSz="28924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783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272175" indent="-204884" algn="l" defTabSz="289249" rtl="0" fontAlgn="base" hangingPunct="0">
        <a:lnSpc>
          <a:spcPct val="112000"/>
        </a:lnSpc>
        <a:spcBef>
          <a:spcPct val="0"/>
        </a:spcBef>
        <a:spcAft>
          <a:spcPts val="902"/>
        </a:spcAft>
        <a:buClr>
          <a:srgbClr val="000000"/>
        </a:buClr>
        <a:buSzPct val="45000"/>
        <a:buFont typeface="StarSymbol" charset="0"/>
        <a:buChar char="●"/>
        <a:defRPr sz="2024">
          <a:solidFill>
            <a:srgbClr val="000000"/>
          </a:solidFill>
          <a:latin typeface="+mn-lt"/>
          <a:ea typeface="+mn-ea"/>
          <a:cs typeface="+mn-cs"/>
        </a:defRPr>
      </a:lvl1pPr>
      <a:lvl2pPr marL="545354" indent="-180781" algn="l" defTabSz="289249" rtl="0" fontAlgn="base" hangingPunct="0">
        <a:lnSpc>
          <a:spcPct val="112000"/>
        </a:lnSpc>
        <a:spcBef>
          <a:spcPct val="0"/>
        </a:spcBef>
        <a:spcAft>
          <a:spcPts val="720"/>
        </a:spcAft>
        <a:buClr>
          <a:srgbClr val="000000"/>
        </a:buClr>
        <a:buSzPct val="75000"/>
        <a:buFont typeface="StarSymbol" charset="0"/>
        <a:buChar char="–"/>
        <a:defRPr sz="1772">
          <a:solidFill>
            <a:srgbClr val="000000"/>
          </a:solidFill>
          <a:latin typeface="+mn-lt"/>
          <a:ea typeface="+mn-ea"/>
          <a:cs typeface="+mn-cs"/>
        </a:defRPr>
      </a:lvl2pPr>
      <a:lvl3pPr marL="818534" indent="-136589" algn="l" defTabSz="289249" rtl="0" fontAlgn="base" hangingPunct="0">
        <a:lnSpc>
          <a:spcPct val="112000"/>
        </a:lnSpc>
        <a:spcBef>
          <a:spcPct val="0"/>
        </a:spcBef>
        <a:spcAft>
          <a:spcPts val="538"/>
        </a:spcAft>
        <a:buClr>
          <a:srgbClr val="000000"/>
        </a:buClr>
        <a:buSzPct val="45000"/>
        <a:buFont typeface="StarSymbol" charset="0"/>
        <a:buChar char="●"/>
        <a:defRPr sz="1519">
          <a:solidFill>
            <a:srgbClr val="000000"/>
          </a:solidFill>
          <a:latin typeface="+mn-lt"/>
          <a:ea typeface="+mn-ea"/>
          <a:cs typeface="+mn-cs"/>
        </a:defRPr>
      </a:lvl3pPr>
      <a:lvl4pPr marL="1091713" indent="-135586" algn="l" defTabSz="289249" rtl="0" fontAlgn="base" hangingPunct="0">
        <a:lnSpc>
          <a:spcPct val="112000"/>
        </a:lnSpc>
        <a:spcBef>
          <a:spcPct val="0"/>
        </a:spcBef>
        <a:spcAft>
          <a:spcPts val="364"/>
        </a:spcAft>
        <a:buClr>
          <a:srgbClr val="000000"/>
        </a:buClr>
        <a:buSzPct val="75000"/>
        <a:buFont typeface="StarSymbol" charset="0"/>
        <a:buChar char="–"/>
        <a:defRPr sz="1265">
          <a:solidFill>
            <a:srgbClr val="000000"/>
          </a:solidFill>
          <a:latin typeface="+mn-lt"/>
          <a:ea typeface="+mn-ea"/>
          <a:cs typeface="+mn-cs"/>
        </a:defRPr>
      </a:lvl4pPr>
      <a:lvl5pPr marL="1364892" indent="-136589" algn="l" defTabSz="289249" rtl="0" fontAlgn="base" hangingPunct="0">
        <a:lnSpc>
          <a:spcPct val="112000"/>
        </a:lnSpc>
        <a:spcBef>
          <a:spcPct val="0"/>
        </a:spcBef>
        <a:spcAft>
          <a:spcPts val="182"/>
        </a:spcAft>
        <a:buClr>
          <a:srgbClr val="000000"/>
        </a:buClr>
        <a:buSzPct val="45000"/>
        <a:buFont typeface="StarSymbol" charset="0"/>
        <a:buChar char="●"/>
        <a:defRPr sz="1265">
          <a:solidFill>
            <a:srgbClr val="000000"/>
          </a:solidFill>
          <a:latin typeface="+mn-lt"/>
          <a:ea typeface="+mn-ea"/>
          <a:cs typeface="+mn-cs"/>
        </a:defRPr>
      </a:lvl5pPr>
      <a:lvl6pPr marL="1654141" indent="-136589" algn="l" defTabSz="289249" rtl="0" fontAlgn="base" hangingPunct="0">
        <a:lnSpc>
          <a:spcPct val="112000"/>
        </a:lnSpc>
        <a:spcBef>
          <a:spcPct val="0"/>
        </a:spcBef>
        <a:spcAft>
          <a:spcPts val="182"/>
        </a:spcAft>
        <a:buClr>
          <a:srgbClr val="000000"/>
        </a:buClr>
        <a:buSzPct val="45000"/>
        <a:buFont typeface="StarSymbol" charset="0"/>
        <a:buChar char="●"/>
        <a:defRPr sz="1265">
          <a:solidFill>
            <a:srgbClr val="000000"/>
          </a:solidFill>
          <a:latin typeface="+mn-lt"/>
          <a:ea typeface="+mn-ea"/>
          <a:cs typeface="+mn-cs"/>
        </a:defRPr>
      </a:lvl6pPr>
      <a:lvl7pPr marL="1943390" indent="-136589" algn="l" defTabSz="289249" rtl="0" fontAlgn="base" hangingPunct="0">
        <a:lnSpc>
          <a:spcPct val="112000"/>
        </a:lnSpc>
        <a:spcBef>
          <a:spcPct val="0"/>
        </a:spcBef>
        <a:spcAft>
          <a:spcPts val="182"/>
        </a:spcAft>
        <a:buClr>
          <a:srgbClr val="000000"/>
        </a:buClr>
        <a:buSzPct val="45000"/>
        <a:buFont typeface="StarSymbol" charset="0"/>
        <a:buChar char="●"/>
        <a:defRPr sz="1265">
          <a:solidFill>
            <a:srgbClr val="000000"/>
          </a:solidFill>
          <a:latin typeface="+mn-lt"/>
          <a:ea typeface="+mn-ea"/>
          <a:cs typeface="+mn-cs"/>
        </a:defRPr>
      </a:lvl7pPr>
      <a:lvl8pPr marL="2232638" indent="-136589" algn="l" defTabSz="289249" rtl="0" fontAlgn="base" hangingPunct="0">
        <a:lnSpc>
          <a:spcPct val="112000"/>
        </a:lnSpc>
        <a:spcBef>
          <a:spcPct val="0"/>
        </a:spcBef>
        <a:spcAft>
          <a:spcPts val="182"/>
        </a:spcAft>
        <a:buClr>
          <a:srgbClr val="000000"/>
        </a:buClr>
        <a:buSzPct val="45000"/>
        <a:buFont typeface="StarSymbol" charset="0"/>
        <a:buChar char="●"/>
        <a:defRPr sz="1265">
          <a:solidFill>
            <a:srgbClr val="000000"/>
          </a:solidFill>
          <a:latin typeface="+mn-lt"/>
          <a:ea typeface="+mn-ea"/>
          <a:cs typeface="+mn-cs"/>
        </a:defRPr>
      </a:lvl8pPr>
      <a:lvl9pPr marL="2521886" indent="-136589" algn="l" defTabSz="289249" rtl="0" fontAlgn="base" hangingPunct="0">
        <a:lnSpc>
          <a:spcPct val="112000"/>
        </a:lnSpc>
        <a:spcBef>
          <a:spcPct val="0"/>
        </a:spcBef>
        <a:spcAft>
          <a:spcPts val="182"/>
        </a:spcAft>
        <a:buClr>
          <a:srgbClr val="000000"/>
        </a:buClr>
        <a:buSzPct val="45000"/>
        <a:buFont typeface="StarSymbol" charset="0"/>
        <a:buChar char="●"/>
        <a:defRPr sz="126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849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1pPr>
      <a:lvl2pPr marL="289249" algn="l" defTabSz="57849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2pPr>
      <a:lvl3pPr marL="578498" algn="l" defTabSz="57849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3pPr>
      <a:lvl4pPr marL="867746" algn="l" defTabSz="57849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4pPr>
      <a:lvl5pPr marL="1156994" algn="l" defTabSz="57849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5pPr>
      <a:lvl6pPr marL="1446243" algn="l" defTabSz="57849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6pPr>
      <a:lvl7pPr marL="1735491" algn="l" defTabSz="57849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7pPr>
      <a:lvl8pPr marL="2024741" algn="l" defTabSz="57849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8pPr>
      <a:lvl9pPr marL="2313989" algn="l" defTabSz="578498" rtl="0" eaLnBrk="1" latinLnBrk="0" hangingPunct="1">
        <a:defRPr sz="11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A28C2-0A2F-4C63-A7F2-4AFD31F67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3" y="274101"/>
            <a:ext cx="7886701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D24EE-3F1C-448B-A200-5BCE58E5C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3" y="1370486"/>
            <a:ext cx="7886701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EB8DA-10BE-45F8-9807-BEF5C7BA9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91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1D991-F4CD-44A7-9539-A7318C818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901E6-373A-4396-BEF1-F119E8174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8" y="4771691"/>
            <a:ext cx="3086101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9CAE9-77E6-4F85-A913-4C02C3524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2" y="4771691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EC145-EF2D-460E-AC64-91D259F5AE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3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01B1A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kern="1200">
          <a:solidFill>
            <a:srgbClr val="004B8E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B8E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04B8E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4B8E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4B8E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914F5-911A-485A-94F4-CA16420D2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782F2-D1CF-4023-9EAF-E16087F7B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84135-58E5-4444-826E-49DBFD5F7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CA906-F7C3-4CFF-9317-A4F3E5F8D6E8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A6B47-F41B-452E-B744-FD102A346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14480-12FE-427A-B057-4DCDBBD5F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CA06D-8768-4302-965E-79EA68B86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2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3956" y="266032"/>
            <a:ext cx="8545707" cy="5144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956" y="844724"/>
            <a:ext cx="8545707" cy="3754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3949" y="4771723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r>
              <a:rPr lang="en-US" dirty="0"/>
              <a:t>Reference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75063" y="4771723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  <a:latin typeface="Corbel"/>
                <a:cs typeface="Corbel"/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MSK_logo_simp_hor_s_rev_d.pdf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4581023"/>
            <a:ext cx="2240642" cy="6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1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</p:sldLayoutIdLst>
  <p:txStyles>
    <p:titleStyle>
      <a:lvl1pPr algn="l" defTabSz="3429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latin typeface="Corbel"/>
          <a:ea typeface="+mj-ea"/>
          <a:cs typeface="Corbe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/>
          </a:solidFill>
          <a:latin typeface="Corbel"/>
          <a:ea typeface="+mn-ea"/>
          <a:cs typeface="Corbe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Corbel"/>
          <a:ea typeface="+mn-ea"/>
          <a:cs typeface="Corbe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/>
          </a:solidFill>
          <a:latin typeface="Corbel"/>
          <a:ea typeface="+mn-ea"/>
          <a:cs typeface="Corbe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Corbel"/>
          <a:ea typeface="+mn-ea"/>
          <a:cs typeface="Corbe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bg1"/>
          </a:solidFill>
          <a:latin typeface="Corbel"/>
          <a:ea typeface="+mn-ea"/>
          <a:cs typeface="Corbe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2.png"/><Relationship Id="rId4" Type="http://schemas.openxmlformats.org/officeDocument/2006/relationships/image" Target="../media/image44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9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h1472/Library/Containers/com.microsoft.Outlook/Data/Library/Caches/Signatures/signature_1669551889" TargetMode="Externa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69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70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7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7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7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70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7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7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74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3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15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159.xml"/><Relationship Id="rId1" Type="http://schemas.openxmlformats.org/officeDocument/2006/relationships/tags" Target="../tags/tag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159.xml"/><Relationship Id="rId1" Type="http://schemas.openxmlformats.org/officeDocument/2006/relationships/tags" Target="../tags/tag2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159.xml"/><Relationship Id="rId1" Type="http://schemas.openxmlformats.org/officeDocument/2006/relationships/tags" Target="../tags/tag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5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5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5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5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5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5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5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315076-DBA1-D5C5-A31A-634B8301EF0C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LUNG CANCER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E53E99-9D97-9543-891B-6D21CCF7E15F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July 18</a:t>
            </a:r>
            <a:r>
              <a:rPr lang="en-US" sz="1600" baseline="30000" dirty="0">
                <a:solidFill>
                  <a:schemeClr val="bg1"/>
                </a:solidFill>
                <a:latin typeface="Corporate S Demi" panose="02020500000000000000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64567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3128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 Treatment of Early–Stage Lung Cancers</a:t>
            </a:r>
            <a:endParaRPr lang="en-US" dirty="0">
              <a:solidFill>
                <a:srgbClr val="FFFF00"/>
              </a:solidFill>
              <a:latin typeface="+mj-lt"/>
              <a:cs typeface="Corbel" pitchFamily="34" charset="0"/>
            </a:endParaRPr>
          </a:p>
        </p:txBody>
      </p:sp>
      <p:sp>
        <p:nvSpPr>
          <p:cNvPr id="5396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400" y="1318023"/>
            <a:ext cx="8991600" cy="61079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300" b="1" dirty="0">
                <a:solidFill>
                  <a:srgbClr val="FFFF00"/>
                </a:solidFill>
                <a:latin typeface="Corbel" panose="020B0503020204020204" pitchFamily="34" charset="0"/>
                <a:cs typeface="Corbel" pitchFamily="34" charset="0"/>
              </a:rPr>
              <a:t>Financial Disclosures </a:t>
            </a:r>
          </a:p>
          <a:p>
            <a:pPr algn="ctr">
              <a:buNone/>
            </a:pPr>
            <a:r>
              <a:rPr lang="en-US" sz="2400" dirty="0">
                <a:latin typeface="Corbel" panose="020B0503020204020204" pitchFamily="34" charset="0"/>
                <a:cs typeface="Corbel" pitchFamily="34" charset="0"/>
              </a:rPr>
              <a:t>Consultant/Lecturer:  AstraZeneca, Bristol Myers Squibb, Daiichi Sankyo, Sanofi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" y="2824077"/>
            <a:ext cx="9144000" cy="136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53" tIns="34275" rIns="68553" bIns="34275"/>
          <a:lstStyle/>
          <a:p>
            <a:pPr marL="257075" indent="-257075" algn="ctr" defTabSz="34276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dirty="0">
                <a:solidFill>
                  <a:prstClr val="white"/>
                </a:solidFill>
                <a:latin typeface="Corbel"/>
                <a:ea typeface="Corbel" pitchFamily="34" charset="0"/>
                <a:cs typeface="Corbel" pitchFamily="34" charset="0"/>
              </a:rPr>
              <a:t>	</a:t>
            </a:r>
            <a:r>
              <a:rPr lang="en-US" sz="3300" b="1" dirty="0">
                <a:solidFill>
                  <a:srgbClr val="FFFF0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Additional Disclosure</a:t>
            </a:r>
          </a:p>
          <a:p>
            <a:pPr marL="257075" indent="-257075" algn="ctr" defTabSz="34276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I was born a medical oncologist, but was raised by thoracic surgeons</a:t>
            </a:r>
          </a:p>
          <a:p>
            <a:pPr marL="257075" indent="-257075" defTabSz="34276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white"/>
              </a:solidFill>
              <a:latin typeface="Corbel"/>
              <a:ea typeface="Corbel" pitchFamily="34" charset="0"/>
              <a:cs typeface="Corbel" pitchFamily="34" charset="0"/>
            </a:endParaRPr>
          </a:p>
          <a:p>
            <a:pPr marL="257075" indent="-257075" defTabSz="34276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3300" dirty="0">
              <a:solidFill>
                <a:prstClr val="white"/>
              </a:solidFill>
              <a:latin typeface="Corbel"/>
              <a:ea typeface="Corbel" pitchFamily="34" charset="0"/>
              <a:cs typeface="Corbel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5D688D-4F3F-D5D5-E2F7-094835A6D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111250"/>
            <a:ext cx="7772400" cy="3147278"/>
          </a:xfrm>
        </p:spPr>
        <p:txBody>
          <a:bodyPr/>
          <a:lstStyle/>
          <a:p>
            <a:r>
              <a:rPr lang="en-US" sz="2000" dirty="0"/>
              <a:t>HER3-DXd is an option for pts with EGFR-mutant NSCLC that has progressed on EGFR TKI and chemo given its </a:t>
            </a:r>
            <a:r>
              <a:rPr lang="en-US" sz="2000" b="1" dirty="0"/>
              <a:t>activity across mechanisms of resistance and HER3 expression</a:t>
            </a:r>
            <a:r>
              <a:rPr lang="en-US" sz="2000" dirty="0"/>
              <a:t>, though activity does appear modest overall</a:t>
            </a:r>
            <a:endParaRPr lang="en-US" sz="2000" b="1" dirty="0"/>
          </a:p>
          <a:p>
            <a:endParaRPr lang="en-US" sz="2000" dirty="0"/>
          </a:p>
          <a:p>
            <a:r>
              <a:rPr lang="en-US" sz="2000" dirty="0"/>
              <a:t>Adverse event profile characterized by </a:t>
            </a:r>
            <a:r>
              <a:rPr lang="en-US" sz="2000" dirty="0" err="1"/>
              <a:t>cytopenias</a:t>
            </a:r>
            <a:r>
              <a:rPr lang="en-US" sz="2000" dirty="0"/>
              <a:t>, fatigue, rare ILD, </a:t>
            </a:r>
            <a:r>
              <a:rPr lang="en-US" sz="2000" b="1" dirty="0"/>
              <a:t>similar to unconjugated chemotherapies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744A6A-F908-3CCC-8386-5B3C2864B6D8}"/>
              </a:ext>
            </a:extLst>
          </p:cNvPr>
          <p:cNvSpPr txBox="1"/>
          <p:nvPr/>
        </p:nvSpPr>
        <p:spPr>
          <a:xfrm>
            <a:off x="400050" y="383232"/>
            <a:ext cx="612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Interpretations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21402429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3D78DA-9F72-7218-6281-164D4EF14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7642660" cy="430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674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FD60-DBC8-7CC8-7B23-43C91F56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31E31-A0AB-6465-9786-057AD75EE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FD1BB-F8D3-7215-3202-BC8C243C2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795"/>
            <a:ext cx="8151354" cy="3596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A0DA1D-7081-BD6B-F4F4-B4EC796E5592}"/>
              </a:ext>
            </a:extLst>
          </p:cNvPr>
          <p:cNvSpPr txBox="1"/>
          <p:nvPr/>
        </p:nvSpPr>
        <p:spPr>
          <a:xfrm>
            <a:off x="6909515" y="4166316"/>
            <a:ext cx="1841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ESMO 2023</a:t>
            </a:r>
          </a:p>
        </p:txBody>
      </p:sp>
    </p:spTree>
    <p:extLst>
      <p:ext uri="{BB962C8B-B14F-4D97-AF65-F5344CB8AC3E}">
        <p14:creationId xmlns:p14="http://schemas.microsoft.com/office/powerpoint/2010/main" val="26345320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FB97E-D95E-7EC8-973C-3768AB747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29163-161B-C3AB-DD5C-EE0E93D14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86045-5798-FB1C-3054-9BF4859AD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833" y="222892"/>
            <a:ext cx="8313312" cy="3654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580D02-0DAF-B054-B324-67E55310A01A}"/>
              </a:ext>
            </a:extLst>
          </p:cNvPr>
          <p:cNvSpPr txBox="1"/>
          <p:nvPr/>
        </p:nvSpPr>
        <p:spPr>
          <a:xfrm>
            <a:off x="7018985" y="4166316"/>
            <a:ext cx="1841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ESMO 2023</a:t>
            </a:r>
          </a:p>
        </p:txBody>
      </p:sp>
    </p:spTree>
    <p:extLst>
      <p:ext uri="{BB962C8B-B14F-4D97-AF65-F5344CB8AC3E}">
        <p14:creationId xmlns:p14="http://schemas.microsoft.com/office/powerpoint/2010/main" val="227534450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639C-44E5-1E69-4965-CA09404FB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A230A-BB04-ACBB-C884-D715C8ECD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9D950-C1BA-A30B-E9DF-CA70C0A62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62" y="42602"/>
            <a:ext cx="7161428" cy="4115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EEC0AE-5762-B6A9-E2A8-DEEA447D5539}"/>
              </a:ext>
            </a:extLst>
          </p:cNvPr>
          <p:cNvSpPr txBox="1"/>
          <p:nvPr/>
        </p:nvSpPr>
        <p:spPr>
          <a:xfrm>
            <a:off x="7018985" y="4166316"/>
            <a:ext cx="1841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ESMO 2023</a:t>
            </a:r>
          </a:p>
        </p:txBody>
      </p:sp>
    </p:spTree>
    <p:extLst>
      <p:ext uri="{BB962C8B-B14F-4D97-AF65-F5344CB8AC3E}">
        <p14:creationId xmlns:p14="http://schemas.microsoft.com/office/powerpoint/2010/main" val="296302269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50CC3-C0A1-9C84-931D-4FA2F446C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0EE25-4AB4-018A-C51E-7E238281A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F5DAD-444F-18EF-C4FC-6BCAF63DC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6" y="173573"/>
            <a:ext cx="7579217" cy="3810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D3DDF5-FC30-2517-5FA7-EE8D8C5F5F55}"/>
              </a:ext>
            </a:extLst>
          </p:cNvPr>
          <p:cNvSpPr txBox="1"/>
          <p:nvPr/>
        </p:nvSpPr>
        <p:spPr>
          <a:xfrm>
            <a:off x="7018985" y="4166316"/>
            <a:ext cx="1841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ESMO 2023</a:t>
            </a:r>
          </a:p>
        </p:txBody>
      </p:sp>
    </p:spTree>
    <p:extLst>
      <p:ext uri="{BB962C8B-B14F-4D97-AF65-F5344CB8AC3E}">
        <p14:creationId xmlns:p14="http://schemas.microsoft.com/office/powerpoint/2010/main" val="27176559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01357-7B37-E303-5160-4673868D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E060C-DA6B-BC49-4141-0D4250D62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4363B-4517-2E7D-1735-8DC4D37E6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34" y="83658"/>
            <a:ext cx="7617852" cy="4073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ABA1F6-FAA7-046D-47FD-822CBC310DB5}"/>
              </a:ext>
            </a:extLst>
          </p:cNvPr>
          <p:cNvSpPr txBox="1"/>
          <p:nvPr/>
        </p:nvSpPr>
        <p:spPr>
          <a:xfrm>
            <a:off x="7018985" y="4166316"/>
            <a:ext cx="1841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ESMO 2023</a:t>
            </a:r>
          </a:p>
        </p:txBody>
      </p:sp>
    </p:spTree>
    <p:extLst>
      <p:ext uri="{BB962C8B-B14F-4D97-AF65-F5344CB8AC3E}">
        <p14:creationId xmlns:p14="http://schemas.microsoft.com/office/powerpoint/2010/main" val="30367242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B6A36-A9D8-3AA7-0479-8438865ED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4246-F79B-A5B5-A9D5-F3F361F8D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0BD13-99A1-FD06-745D-C9AFBF9AF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48"/>
            <a:ext cx="8133008" cy="3826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C909F-D5B9-98CB-D2AD-B497D580F0DF}"/>
              </a:ext>
            </a:extLst>
          </p:cNvPr>
          <p:cNvSpPr txBox="1"/>
          <p:nvPr/>
        </p:nvSpPr>
        <p:spPr>
          <a:xfrm>
            <a:off x="7018985" y="4166316"/>
            <a:ext cx="1841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ESMO 2023</a:t>
            </a:r>
          </a:p>
        </p:txBody>
      </p:sp>
    </p:spTree>
    <p:extLst>
      <p:ext uri="{BB962C8B-B14F-4D97-AF65-F5344CB8AC3E}">
        <p14:creationId xmlns:p14="http://schemas.microsoft.com/office/powerpoint/2010/main" val="248836532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C4BFA-7A68-794F-A59C-DB89D4013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FAF44-7F3F-FA60-A339-F5061352E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E1609-F718-C58D-5AAC-C5967454C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605"/>
            <a:ext cx="7748783" cy="3759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48AE5C-2890-8CD2-736C-84E322CF63CB}"/>
              </a:ext>
            </a:extLst>
          </p:cNvPr>
          <p:cNvSpPr txBox="1"/>
          <p:nvPr/>
        </p:nvSpPr>
        <p:spPr>
          <a:xfrm>
            <a:off x="7018985" y="4166316"/>
            <a:ext cx="1841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ESMO 2023</a:t>
            </a:r>
          </a:p>
        </p:txBody>
      </p:sp>
    </p:spTree>
    <p:extLst>
      <p:ext uri="{BB962C8B-B14F-4D97-AF65-F5344CB8AC3E}">
        <p14:creationId xmlns:p14="http://schemas.microsoft.com/office/powerpoint/2010/main" val="12439649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E658A-4353-6B92-7677-79E146625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20FC4-CCD1-C9DE-2B0C-D573BC943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5D36A-14A6-4877-1E6B-AE7076512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17" y="135228"/>
            <a:ext cx="8275938" cy="363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5D18EC-9BE1-2159-85BF-301B658C81F3}"/>
              </a:ext>
            </a:extLst>
          </p:cNvPr>
          <p:cNvSpPr txBox="1"/>
          <p:nvPr/>
        </p:nvSpPr>
        <p:spPr>
          <a:xfrm>
            <a:off x="7018985" y="4166316"/>
            <a:ext cx="1841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ESMO 2023</a:t>
            </a:r>
          </a:p>
        </p:txBody>
      </p:sp>
    </p:spTree>
    <p:extLst>
      <p:ext uri="{BB962C8B-B14F-4D97-AF65-F5344CB8AC3E}">
        <p14:creationId xmlns:p14="http://schemas.microsoft.com/office/powerpoint/2010/main" val="2482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1935"/>
            <a:ext cx="9144000" cy="878582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Treatment of Early–Stage Lung Cancers</a:t>
            </a:r>
            <a:br>
              <a:rPr lang="en-US" sz="3300" dirty="0">
                <a:solidFill>
                  <a:srgbClr val="FFFF00"/>
                </a:solidFill>
              </a:rPr>
            </a:br>
            <a:r>
              <a:rPr lang="en-US" sz="3300" dirty="0">
                <a:solidFill>
                  <a:srgbClr val="FFFF00"/>
                </a:solidFill>
              </a:rPr>
              <a:t>I</a:t>
            </a:r>
            <a:r>
              <a:rPr lang="en-US" sz="3300" dirty="0">
                <a:solidFill>
                  <a:srgbClr val="FFFF00"/>
                </a:solidFill>
                <a:latin typeface="+mn-lt"/>
              </a:rPr>
              <a:t>ntroduction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5272" y="1433612"/>
            <a:ext cx="8536019" cy="23288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kern="0" dirty="0">
                <a:latin typeface="+mj-lt"/>
                <a:cs typeface="Corbel" pitchFamily="34" charset="0"/>
                <a:sym typeface="Calibri" pitchFamily="34" charset="0"/>
              </a:rPr>
              <a:t>Cure as the goal of care</a:t>
            </a:r>
          </a:p>
          <a:p>
            <a:pPr>
              <a:defRPr/>
            </a:pPr>
            <a:r>
              <a:rPr lang="en-US" sz="2400" kern="0" dirty="0">
                <a:latin typeface="+mj-lt"/>
                <a:cs typeface="Corbel" pitchFamily="34" charset="0"/>
                <a:sym typeface="Calibri" pitchFamily="34" charset="0"/>
              </a:rPr>
              <a:t>Potential of precision medicine to facilitate cures</a:t>
            </a:r>
          </a:p>
          <a:p>
            <a:pPr>
              <a:defRPr/>
            </a:pPr>
            <a:r>
              <a:rPr lang="en-US" sz="2400" kern="0" dirty="0">
                <a:latin typeface="+mj-lt"/>
                <a:cs typeface="Corbel" pitchFamily="34" charset="0"/>
                <a:sym typeface="Calibri" pitchFamily="34" charset="0"/>
              </a:rPr>
              <a:t>Durvalumab after chemoradiation – compelling  5 </a:t>
            </a:r>
            <a:r>
              <a:rPr lang="en-US" sz="2400" kern="0" dirty="0" err="1">
                <a:latin typeface="+mj-lt"/>
                <a:cs typeface="Corbel" pitchFamily="34" charset="0"/>
                <a:sym typeface="Calibri" pitchFamily="34" charset="0"/>
              </a:rPr>
              <a:t>yr</a:t>
            </a:r>
            <a:r>
              <a:rPr lang="en-US" sz="2400" kern="0" dirty="0">
                <a:latin typeface="+mj-lt"/>
                <a:cs typeface="Corbel" pitchFamily="34" charset="0"/>
                <a:sym typeface="Calibri" pitchFamily="34" charset="0"/>
              </a:rPr>
              <a:t> data</a:t>
            </a:r>
          </a:p>
          <a:p>
            <a:pPr>
              <a:defRPr/>
            </a:pPr>
            <a:r>
              <a:rPr lang="en-US" sz="2400" kern="0" dirty="0">
                <a:cs typeface="Corbel" pitchFamily="34" charset="0"/>
                <a:sym typeface="Calibri" pitchFamily="34" charset="0"/>
              </a:rPr>
              <a:t>Adjuvant osimertinib, alectinib, atezolizumab, pembrolizumab</a:t>
            </a:r>
          </a:p>
          <a:p>
            <a:pPr>
              <a:defRPr/>
            </a:pPr>
            <a:r>
              <a:rPr lang="en-US" sz="2400" kern="0" dirty="0">
                <a:latin typeface="+mj-lt"/>
                <a:cs typeface="Corbel" pitchFamily="34" charset="0"/>
                <a:sym typeface="Calibri" pitchFamily="34" charset="0"/>
              </a:rPr>
              <a:t>Neoadjuvant and adjuvant strategies on the horizon</a:t>
            </a:r>
          </a:p>
          <a:p>
            <a:pPr>
              <a:defRPr/>
            </a:pPr>
            <a:r>
              <a:rPr lang="en-US" sz="2400" kern="0" dirty="0">
                <a:latin typeface="+mj-lt"/>
                <a:cs typeface="Corbel" pitchFamily="34" charset="0"/>
                <a:sym typeface="Calibri" pitchFamily="34" charset="0"/>
              </a:rPr>
              <a:t>Re-imagine the care of all patients with early-stage lung cancers</a:t>
            </a:r>
          </a:p>
          <a:p>
            <a:pPr>
              <a:defRPr/>
            </a:pPr>
            <a:endParaRPr lang="en-US" sz="2400" kern="0" dirty="0">
              <a:latin typeface="+mj-lt"/>
              <a:cs typeface="Corbel" pitchFamily="34" charset="0"/>
              <a:sym typeface="Calibri" pitchFamily="34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A1761-3E34-2F75-336A-AB0B73F03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82235-2E26-4729-9BE1-3C728C93B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331CC-D92C-E8CB-05E4-1E08E0C96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04" y="283334"/>
            <a:ext cx="7342780" cy="3528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B69B5-26A1-B844-FA28-E41E9642131D}"/>
              </a:ext>
            </a:extLst>
          </p:cNvPr>
          <p:cNvSpPr txBox="1"/>
          <p:nvPr/>
        </p:nvSpPr>
        <p:spPr>
          <a:xfrm>
            <a:off x="7018985" y="4166316"/>
            <a:ext cx="1841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ESMO 2023</a:t>
            </a:r>
          </a:p>
        </p:txBody>
      </p:sp>
    </p:spTree>
    <p:extLst>
      <p:ext uri="{BB962C8B-B14F-4D97-AF65-F5344CB8AC3E}">
        <p14:creationId xmlns:p14="http://schemas.microsoft.com/office/powerpoint/2010/main" val="36962399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8ED2-D2BC-0CDA-DC67-467F1F4B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5246-21A0-3845-8734-3598C6F29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FFA06-2703-C5B9-6E94-A389E5EFE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1" y="225381"/>
            <a:ext cx="7833722" cy="3398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3C1817-1037-20FD-273E-35985FDED328}"/>
              </a:ext>
            </a:extLst>
          </p:cNvPr>
          <p:cNvSpPr txBox="1"/>
          <p:nvPr/>
        </p:nvSpPr>
        <p:spPr>
          <a:xfrm>
            <a:off x="7018985" y="4166316"/>
            <a:ext cx="1841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ESMO 2023</a:t>
            </a:r>
          </a:p>
        </p:txBody>
      </p:sp>
    </p:spTree>
    <p:extLst>
      <p:ext uri="{BB962C8B-B14F-4D97-AF65-F5344CB8AC3E}">
        <p14:creationId xmlns:p14="http://schemas.microsoft.com/office/powerpoint/2010/main" val="277992787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E110-686B-1AE3-0404-0A35F7300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E2C2E-382D-A5AB-9B0D-5DD23429B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134745"/>
            <a:ext cx="7772400" cy="2742388"/>
          </a:xfrm>
        </p:spPr>
        <p:txBody>
          <a:bodyPr/>
          <a:lstStyle/>
          <a:p>
            <a:r>
              <a:rPr lang="en-US" sz="2000" dirty="0"/>
              <a:t>2L treatment in unselected NSCLC sorely needs improvement</a:t>
            </a:r>
          </a:p>
          <a:p>
            <a:endParaRPr lang="en-US" sz="2000" dirty="0"/>
          </a:p>
          <a:p>
            <a:r>
              <a:rPr lang="en-US" sz="2000" b="1" dirty="0"/>
              <a:t>Better biomarkers (beyond histology) are needed </a:t>
            </a:r>
            <a:r>
              <a:rPr lang="en-US" sz="2000" dirty="0"/>
              <a:t>to understand in which patients we might expect an enhanced benefit/risk ratio</a:t>
            </a:r>
          </a:p>
          <a:p>
            <a:endParaRPr lang="en-US" sz="2000" dirty="0"/>
          </a:p>
          <a:p>
            <a:r>
              <a:rPr lang="en-US" sz="2000" dirty="0"/>
              <a:t>Use in the clinic will </a:t>
            </a:r>
            <a:r>
              <a:rPr lang="en-US" sz="2000" b="1" dirty="0"/>
              <a:t>require robust education amongst clinicians, nurses, and patients</a:t>
            </a:r>
            <a:r>
              <a:rPr lang="en-US" sz="2000" dirty="0"/>
              <a:t> regarding expected toxicities and their management </a:t>
            </a:r>
          </a:p>
          <a:p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6EF2C4-5BA4-BDE4-00C1-CE3CE997D905}"/>
              </a:ext>
            </a:extLst>
          </p:cNvPr>
          <p:cNvSpPr txBox="1">
            <a:spLocks/>
          </p:cNvSpPr>
          <p:nvPr/>
        </p:nvSpPr>
        <p:spPr>
          <a:xfrm>
            <a:off x="-2581275" y="288925"/>
            <a:ext cx="10515600" cy="1325563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Interpretation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8467629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B055-B152-7100-562B-A688A23B2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4B326-6B2F-44B2-5CC2-156642165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B3AE1-F38B-869C-0791-04A567CE2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30" y="179936"/>
            <a:ext cx="6857520" cy="40729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F4079D-C2C1-0F09-D11F-A9E7CA8D654A}"/>
              </a:ext>
            </a:extLst>
          </p:cNvPr>
          <p:cNvSpPr/>
          <p:nvPr/>
        </p:nvSpPr>
        <p:spPr bwMode="auto">
          <a:xfrm>
            <a:off x="5162550" y="104775"/>
            <a:ext cx="2190750" cy="2667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28625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56ED-8B88-3667-ECAA-545F4E025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0B49A-AC48-1217-98F2-27B4D9085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3084"/>
            <a:ext cx="9144000" cy="3662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4EAA1E-49C8-69C1-9762-194A5EA9357B}"/>
              </a:ext>
            </a:extLst>
          </p:cNvPr>
          <p:cNvSpPr txBox="1"/>
          <p:nvPr/>
        </p:nvSpPr>
        <p:spPr>
          <a:xfrm>
            <a:off x="247650" y="190500"/>
            <a:ext cx="743902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TROPION-Lung05 study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936967-7CC8-F33A-BEA2-CB971C6A238A}"/>
              </a:ext>
            </a:extLst>
          </p:cNvPr>
          <p:cNvSpPr txBox="1"/>
          <p:nvPr/>
        </p:nvSpPr>
        <p:spPr>
          <a:xfrm>
            <a:off x="7172325" y="4114800"/>
            <a:ext cx="1971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</p:spTree>
    <p:extLst>
      <p:ext uri="{BB962C8B-B14F-4D97-AF65-F5344CB8AC3E}">
        <p14:creationId xmlns:p14="http://schemas.microsoft.com/office/powerpoint/2010/main" val="285795225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37A69-CCFA-4405-0F6E-573273A3C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5B9D7-C61E-DE06-BCE9-A611753E3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4736"/>
            <a:ext cx="9144000" cy="3118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80B02C-26E0-0AB4-5A1C-C8074A511B87}"/>
              </a:ext>
            </a:extLst>
          </p:cNvPr>
          <p:cNvSpPr txBox="1"/>
          <p:nvPr/>
        </p:nvSpPr>
        <p:spPr>
          <a:xfrm>
            <a:off x="190500" y="285750"/>
            <a:ext cx="736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Methods of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52EEA-E734-EAB1-4C80-B0A24C756F7F}"/>
              </a:ext>
            </a:extLst>
          </p:cNvPr>
          <p:cNvSpPr txBox="1"/>
          <p:nvPr/>
        </p:nvSpPr>
        <p:spPr>
          <a:xfrm>
            <a:off x="7172325" y="4114800"/>
            <a:ext cx="1971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</p:spTree>
    <p:extLst>
      <p:ext uri="{BB962C8B-B14F-4D97-AF65-F5344CB8AC3E}">
        <p14:creationId xmlns:p14="http://schemas.microsoft.com/office/powerpoint/2010/main" val="144450704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1455B-8521-4129-DA5B-5ED2C609D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30207-12AA-3705-23AD-65CC8EC9F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75"/>
            <a:ext cx="8115299" cy="3421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C654A-16B3-8D14-3034-244052C3905D}"/>
              </a:ext>
            </a:extLst>
          </p:cNvPr>
          <p:cNvSpPr txBox="1"/>
          <p:nvPr/>
        </p:nvSpPr>
        <p:spPr>
          <a:xfrm>
            <a:off x="7129461" y="4068143"/>
            <a:ext cx="1971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318BBE-9594-4B9F-3599-75B4ECD33543}"/>
              </a:ext>
            </a:extLst>
          </p:cNvPr>
          <p:cNvSpPr txBox="1"/>
          <p:nvPr/>
        </p:nvSpPr>
        <p:spPr>
          <a:xfrm>
            <a:off x="85725" y="95250"/>
            <a:ext cx="651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Demographics and clinical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89315949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769CF-0E50-A81F-B0EE-429DA6E8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07531-6604-AEC8-9379-952461AF2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8959C-C755-03EE-2A37-1AF3A90F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899"/>
            <a:ext cx="8823330" cy="3281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6D6DD4-F4DB-53F2-1D96-8D99F3160723}"/>
              </a:ext>
            </a:extLst>
          </p:cNvPr>
          <p:cNvSpPr txBox="1"/>
          <p:nvPr/>
        </p:nvSpPr>
        <p:spPr>
          <a:xfrm>
            <a:off x="7129461" y="4068143"/>
            <a:ext cx="1971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4C19-9372-3327-46DF-032E85D18FB5}"/>
              </a:ext>
            </a:extLst>
          </p:cNvPr>
          <p:cNvSpPr txBox="1"/>
          <p:nvPr/>
        </p:nvSpPr>
        <p:spPr>
          <a:xfrm>
            <a:off x="190500" y="200025"/>
            <a:ext cx="623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Patient disposition</a:t>
            </a:r>
          </a:p>
        </p:txBody>
      </p:sp>
    </p:spTree>
    <p:extLst>
      <p:ext uri="{BB962C8B-B14F-4D97-AF65-F5344CB8AC3E}">
        <p14:creationId xmlns:p14="http://schemas.microsoft.com/office/powerpoint/2010/main" val="13032521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1D9BD-BA27-5600-8993-91DB6CA0A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4A03E-AA2C-A80B-2EE2-CE1DD41D4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CF6B83-7CC2-0804-4F7F-3109FF7AB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759784"/>
            <a:ext cx="8267700" cy="3462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F4E44-48B0-532B-D1B3-22FA682875FE}"/>
              </a:ext>
            </a:extLst>
          </p:cNvPr>
          <p:cNvSpPr txBox="1"/>
          <p:nvPr/>
        </p:nvSpPr>
        <p:spPr>
          <a:xfrm>
            <a:off x="7129461" y="4068143"/>
            <a:ext cx="1971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18CAB-C21E-9FE2-8A3D-7FA56E07FD0F}"/>
              </a:ext>
            </a:extLst>
          </p:cNvPr>
          <p:cNvSpPr txBox="1"/>
          <p:nvPr/>
        </p:nvSpPr>
        <p:spPr>
          <a:xfrm>
            <a:off x="190500" y="191331"/>
            <a:ext cx="478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Systemic efficacy</a:t>
            </a:r>
          </a:p>
        </p:txBody>
      </p:sp>
    </p:spTree>
    <p:extLst>
      <p:ext uri="{BB962C8B-B14F-4D97-AF65-F5344CB8AC3E}">
        <p14:creationId xmlns:p14="http://schemas.microsoft.com/office/powerpoint/2010/main" val="324119460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8B1D3-9921-39CB-E651-856B16D81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7BC33-0954-63A4-6E0B-40F605448786}"/>
              </a:ext>
            </a:extLst>
          </p:cNvPr>
          <p:cNvSpPr txBox="1"/>
          <p:nvPr/>
        </p:nvSpPr>
        <p:spPr>
          <a:xfrm>
            <a:off x="71336" y="278860"/>
            <a:ext cx="3631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PFS by brain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status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7633A4-5A43-5950-B006-828DD2B94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04" y="813445"/>
            <a:ext cx="7192851" cy="3299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D54E2A-A219-12B7-5D50-0ACF8FDA94B5}"/>
              </a:ext>
            </a:extLst>
          </p:cNvPr>
          <p:cNvSpPr txBox="1"/>
          <p:nvPr/>
        </p:nvSpPr>
        <p:spPr>
          <a:xfrm>
            <a:off x="7129461" y="4068143"/>
            <a:ext cx="1971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</p:spTree>
    <p:extLst>
      <p:ext uri="{BB962C8B-B14F-4D97-AF65-F5344CB8AC3E}">
        <p14:creationId xmlns:p14="http://schemas.microsoft.com/office/powerpoint/2010/main" val="512077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Up Arrow 20"/>
          <p:cNvSpPr/>
          <p:nvPr/>
        </p:nvSpPr>
        <p:spPr>
          <a:xfrm>
            <a:off x="4627595" y="3924530"/>
            <a:ext cx="284163" cy="52982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53" tIns="34275" rIns="68553" bIns="34275" anchor="ctr"/>
          <a:lstStyle/>
          <a:p>
            <a:pPr defTabSz="3427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470114" y="838810"/>
            <a:ext cx="7937" cy="160972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2503494" y="-891248"/>
            <a:ext cx="2684462" cy="3328988"/>
          </a:xfrm>
          <a:prstGeom prst="arc">
            <a:avLst>
              <a:gd name="adj1" fmla="val 5627700"/>
              <a:gd name="adj2" fmla="val 10823676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53" tIns="34275" rIns="68553" bIns="34275" anchor="ctr"/>
          <a:lstStyle/>
          <a:p>
            <a:pPr defTabSz="3427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Arc 11"/>
          <p:cNvSpPr/>
          <p:nvPr/>
        </p:nvSpPr>
        <p:spPr>
          <a:xfrm>
            <a:off x="2511440" y="-776953"/>
            <a:ext cx="7507288" cy="3214688"/>
          </a:xfrm>
          <a:prstGeom prst="arc">
            <a:avLst>
              <a:gd name="adj1" fmla="val 6113309"/>
              <a:gd name="adj2" fmla="val 1077541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53" tIns="34275" rIns="68553" bIns="34275" anchor="ctr"/>
          <a:lstStyle/>
          <a:p>
            <a:pPr defTabSz="3427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471633" y="2782810"/>
            <a:ext cx="9525" cy="168473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>
            <a:off x="2479568" y="1220460"/>
            <a:ext cx="2420937" cy="2990850"/>
          </a:xfrm>
          <a:prstGeom prst="arc">
            <a:avLst>
              <a:gd name="adj1" fmla="val 5466408"/>
              <a:gd name="adj2" fmla="val 10668322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53" tIns="34275" rIns="68553" bIns="34275" anchor="ctr"/>
          <a:lstStyle/>
          <a:p>
            <a:pPr defTabSz="3427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654324" y="4209479"/>
            <a:ext cx="3022600" cy="11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2966986" y="1928924"/>
            <a:ext cx="601663" cy="19288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53" tIns="34275" rIns="68553" bIns="34275" anchor="ctr"/>
          <a:lstStyle/>
          <a:p>
            <a:pPr defTabSz="3427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Arc 17"/>
          <p:cNvSpPr/>
          <p:nvPr/>
        </p:nvSpPr>
        <p:spPr>
          <a:xfrm>
            <a:off x="2524432" y="-776953"/>
            <a:ext cx="5349875" cy="3214688"/>
          </a:xfrm>
          <a:prstGeom prst="arc">
            <a:avLst>
              <a:gd name="adj1" fmla="val 5923060"/>
              <a:gd name="adj2" fmla="val 1075605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53" tIns="34275" rIns="68553" bIns="34275" anchor="ctr"/>
          <a:lstStyle/>
          <a:p>
            <a:pPr defTabSz="3427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Arc 21"/>
          <p:cNvSpPr/>
          <p:nvPr/>
        </p:nvSpPr>
        <p:spPr>
          <a:xfrm>
            <a:off x="2490672" y="1228803"/>
            <a:ext cx="1870075" cy="2687240"/>
          </a:xfrm>
          <a:prstGeom prst="arc">
            <a:avLst>
              <a:gd name="adj1" fmla="val 5299551"/>
              <a:gd name="adj2" fmla="val 9766433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53" tIns="34275" rIns="68553" bIns="34275" anchor="ctr"/>
          <a:lstStyle/>
          <a:p>
            <a:pPr defTabSz="3427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461981" y="3915531"/>
            <a:ext cx="3208338" cy="119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82737" y="4461506"/>
            <a:ext cx="422910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470036" y="2444962"/>
            <a:ext cx="422910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4559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54806"/>
            <a:ext cx="9144000" cy="563166"/>
          </a:xfrm>
        </p:spPr>
        <p:txBody>
          <a:bodyPr anchor="b">
            <a:noAutofit/>
          </a:bodyPr>
          <a:lstStyle/>
          <a:p>
            <a:pPr algn="ctr" eaLnBrk="1" hangingPunct="1"/>
            <a:r>
              <a:rPr lang="en-US" sz="3000" dirty="0">
                <a:solidFill>
                  <a:srgbClr val="FFFF00"/>
                </a:solidFill>
                <a:latin typeface="+mj-lt"/>
                <a:cs typeface="Calibri" panose="020F0502020204030204" pitchFamily="34" charset="0"/>
              </a:rPr>
              <a:t>Bending the disease free and progression free survival curves (cure curves) in lung cancers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2966923" y="1928924"/>
            <a:ext cx="358775" cy="19288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53" tIns="34275" rIns="68553" bIns="34275" anchor="ctr"/>
          <a:lstStyle/>
          <a:p>
            <a:pPr defTabSz="3427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Up Arrow 25"/>
          <p:cNvSpPr/>
          <p:nvPr/>
        </p:nvSpPr>
        <p:spPr>
          <a:xfrm>
            <a:off x="4627595" y="4231137"/>
            <a:ext cx="284163" cy="22026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53" tIns="34275" rIns="68553" bIns="34275" anchor="ctr"/>
          <a:lstStyle/>
          <a:p>
            <a:pPr defTabSz="34276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4562" name="TextBox 26"/>
          <p:cNvSpPr txBox="1">
            <a:spLocks noChangeArrowheads="1"/>
          </p:cNvSpPr>
          <p:nvPr/>
        </p:nvSpPr>
        <p:spPr bwMode="auto">
          <a:xfrm>
            <a:off x="31899" y="4783189"/>
            <a:ext cx="2406504" cy="25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53" tIns="34275" rIns="68553" bIns="34275">
            <a:spAutoFit/>
          </a:bodyPr>
          <a:lstStyle/>
          <a:p>
            <a:pPr defTabSz="342765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00"/>
                </a:solidFill>
                <a:latin typeface="Corbel"/>
                <a:ea typeface="+mn-ea"/>
                <a:cs typeface="Calibri" panose="020F0502020204030204" pitchFamily="34" charset="0"/>
              </a:rPr>
              <a:t>Hellmann JAMA Oncology 2015</a:t>
            </a:r>
          </a:p>
        </p:txBody>
      </p:sp>
      <p:sp>
        <p:nvSpPr>
          <p:cNvPr id="364563" name="TextBox 27"/>
          <p:cNvSpPr txBox="1">
            <a:spLocks noChangeArrowheads="1"/>
          </p:cNvSpPr>
          <p:nvPr/>
        </p:nvSpPr>
        <p:spPr bwMode="auto">
          <a:xfrm>
            <a:off x="2874170" y="1228803"/>
            <a:ext cx="6122989" cy="66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53" tIns="34275" rIns="68553" bIns="34275">
            <a:spAutoFit/>
          </a:bodyPr>
          <a:lstStyle/>
          <a:p>
            <a:pPr algn="ctr" defTabSz="685800" eaLnBrk="0" hangingPunct="0"/>
            <a:r>
              <a:rPr lang="en-US" sz="1950" dirty="0">
                <a:solidFill>
                  <a:prstClr val="white"/>
                </a:solidFill>
                <a:latin typeface="Corbel"/>
                <a:ea typeface="+mn-ea"/>
                <a:cs typeface="Calibri" panose="020F0502020204030204" pitchFamily="34" charset="0"/>
              </a:rPr>
              <a:t>Stage IV</a:t>
            </a:r>
          </a:p>
          <a:p>
            <a:pPr algn="ctr" defTabSz="685800" eaLnBrk="0" hangingPunct="0"/>
            <a:r>
              <a:rPr lang="en-US" sz="1950" dirty="0">
                <a:solidFill>
                  <a:prstClr val="white"/>
                </a:solidFill>
                <a:latin typeface="Corbel"/>
                <a:ea typeface="+mn-ea"/>
                <a:cs typeface="Calibri" panose="020F0502020204030204" pitchFamily="34" charset="0"/>
              </a:rPr>
              <a:t>EGFR-mutant Lung cancers</a:t>
            </a:r>
          </a:p>
        </p:txBody>
      </p:sp>
      <p:sp>
        <p:nvSpPr>
          <p:cNvPr id="364564" name="Rectangle 28"/>
          <p:cNvSpPr>
            <a:spLocks noChangeArrowheads="1"/>
          </p:cNvSpPr>
          <p:nvPr/>
        </p:nvSpPr>
        <p:spPr bwMode="auto">
          <a:xfrm>
            <a:off x="2438403" y="3088559"/>
            <a:ext cx="6934200" cy="66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53" tIns="34275" rIns="68553" bIns="34275">
            <a:spAutoFit/>
          </a:bodyPr>
          <a:lstStyle/>
          <a:p>
            <a:pPr algn="ctr" defTabSz="685800" eaLnBrk="0" hangingPunct="0"/>
            <a:r>
              <a:rPr lang="en-US" sz="1950" dirty="0">
                <a:solidFill>
                  <a:prstClr val="white"/>
                </a:solidFill>
                <a:latin typeface="Corbel"/>
                <a:ea typeface="+mn-ea"/>
                <a:cs typeface="Calibri" panose="020F0502020204030204" pitchFamily="34" charset="0"/>
              </a:rPr>
              <a:t>Stage I-III</a:t>
            </a:r>
          </a:p>
          <a:p>
            <a:pPr algn="ctr" defTabSz="685800" eaLnBrk="0" hangingPunct="0"/>
            <a:r>
              <a:rPr lang="en-US" sz="1950" dirty="0">
                <a:solidFill>
                  <a:prstClr val="white"/>
                </a:solidFill>
                <a:latin typeface="Corbel"/>
                <a:ea typeface="+mn-ea"/>
                <a:cs typeface="Calibri" panose="020F0502020204030204" pitchFamily="34" charset="0"/>
              </a:rPr>
              <a:t>Adenocarcinomas and Squamous Lung cancers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4" grpId="0" animBg="1"/>
      <p:bldP spid="24" grpId="1" animBg="1"/>
      <p:bldP spid="26" grpId="0" animBg="1"/>
      <p:bldP spid="26" grpId="1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87168-678C-FB46-7B67-55569DDC4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587BD6-DB84-1061-4AD0-25F2CC170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55" y="725488"/>
            <a:ext cx="7908152" cy="31416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EEB895-A952-4729-E51F-73D212A71888}"/>
              </a:ext>
            </a:extLst>
          </p:cNvPr>
          <p:cNvSpPr txBox="1"/>
          <p:nvPr/>
        </p:nvSpPr>
        <p:spPr>
          <a:xfrm>
            <a:off x="7129461" y="4068143"/>
            <a:ext cx="1971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60432-51D6-D193-D23F-4C01106F981E}"/>
              </a:ext>
            </a:extLst>
          </p:cNvPr>
          <p:cNvSpPr txBox="1"/>
          <p:nvPr/>
        </p:nvSpPr>
        <p:spPr>
          <a:xfrm>
            <a:off x="180975" y="152400"/>
            <a:ext cx="370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Intracranial efficacy</a:t>
            </a:r>
          </a:p>
        </p:txBody>
      </p:sp>
    </p:spTree>
    <p:extLst>
      <p:ext uri="{BB962C8B-B14F-4D97-AF65-F5344CB8AC3E}">
        <p14:creationId xmlns:p14="http://schemas.microsoft.com/office/powerpoint/2010/main" val="24149629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0D8BA-5A46-9836-FF04-6A637CFB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3738F3-887E-13E1-3AE3-499433167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43" y="866775"/>
            <a:ext cx="8215441" cy="31337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77208-ED02-71F0-088B-1601DE654D61}"/>
              </a:ext>
            </a:extLst>
          </p:cNvPr>
          <p:cNvSpPr txBox="1"/>
          <p:nvPr/>
        </p:nvSpPr>
        <p:spPr>
          <a:xfrm>
            <a:off x="293193" y="285750"/>
            <a:ext cx="6098082" cy="46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Safety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62F6E9-BF9D-01F3-B548-F502B86D3CB2}"/>
              </a:ext>
            </a:extLst>
          </p:cNvPr>
          <p:cNvSpPr txBox="1"/>
          <p:nvPr/>
        </p:nvSpPr>
        <p:spPr>
          <a:xfrm>
            <a:off x="7129461" y="4068143"/>
            <a:ext cx="1971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Lisberg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</p:spTree>
    <p:extLst>
      <p:ext uri="{BB962C8B-B14F-4D97-AF65-F5344CB8AC3E}">
        <p14:creationId xmlns:p14="http://schemas.microsoft.com/office/powerpoint/2010/main" val="96595473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173DF-64F4-4C42-8A76-2E872053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ABEED-8006-77FF-0642-5DCF2612A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This study aims to answer a salient question and concludes </a:t>
            </a:r>
            <a:r>
              <a:rPr lang="en-US" sz="2000" b="1" dirty="0"/>
              <a:t>Dato-</a:t>
            </a:r>
            <a:r>
              <a:rPr lang="en-US" sz="2000" b="1" dirty="0" err="1"/>
              <a:t>DXd</a:t>
            </a:r>
            <a:r>
              <a:rPr lang="en-US" sz="2000" b="1" dirty="0"/>
              <a:t> does have IC control</a:t>
            </a:r>
            <a:r>
              <a:rPr lang="en-US" sz="2000" dirty="0"/>
              <a:t> in patients with brain </a:t>
            </a:r>
            <a:r>
              <a:rPr lang="en-US" sz="2000" dirty="0" err="1"/>
              <a:t>mets</a:t>
            </a:r>
            <a:r>
              <a:rPr lang="en-US" sz="2000" dirty="0"/>
              <a:t> at baseline, similar to results reported for other ADCs</a:t>
            </a:r>
          </a:p>
          <a:p>
            <a:endParaRPr lang="en-US" sz="2000" dirty="0"/>
          </a:p>
          <a:p>
            <a:r>
              <a:rPr lang="en-US" sz="2000" dirty="0"/>
              <a:t>PFS of Dato-</a:t>
            </a:r>
            <a:r>
              <a:rPr lang="en-US" sz="2000" dirty="0" err="1"/>
              <a:t>DXd</a:t>
            </a:r>
            <a:r>
              <a:rPr lang="en-US" sz="2000" dirty="0"/>
              <a:t> nearly identical amongst pts with and without brain </a:t>
            </a:r>
            <a:r>
              <a:rPr lang="en-US" sz="2000" dirty="0" err="1"/>
              <a:t>mets</a:t>
            </a:r>
            <a:r>
              <a:rPr lang="en-US" sz="2000" dirty="0"/>
              <a:t>, making it </a:t>
            </a:r>
            <a:r>
              <a:rPr lang="en-US" sz="2000" b="1" dirty="0"/>
              <a:t>a reasonable option in oncogene-driven cancer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C9968-6585-B385-C546-7F58F986AC0E}"/>
              </a:ext>
            </a:extLst>
          </p:cNvPr>
          <p:cNvSpPr txBox="1"/>
          <p:nvPr/>
        </p:nvSpPr>
        <p:spPr>
          <a:xfrm>
            <a:off x="381000" y="266700"/>
            <a:ext cx="450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Interpretations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384434960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Slide 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2" y="0"/>
            <a:ext cx="7423165" cy="417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72998" y="4851202"/>
            <a:ext cx="8585810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US" sz="84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Slide 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71129"/>
            <a:ext cx="7519757" cy="422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4F9FC5-19A8-AF38-130A-4D03E8373148}"/>
              </a:ext>
            </a:extLst>
          </p:cNvPr>
          <p:cNvSpPr txBox="1"/>
          <p:nvPr/>
        </p:nvSpPr>
        <p:spPr>
          <a:xfrm>
            <a:off x="7316204" y="4089042"/>
            <a:ext cx="18277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Camidge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</p:spTree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Slide 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0" y="100136"/>
            <a:ext cx="7371650" cy="414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A68012-D92F-D58B-1B48-19CEB820167D}"/>
              </a:ext>
            </a:extLst>
          </p:cNvPr>
          <p:cNvSpPr txBox="1"/>
          <p:nvPr/>
        </p:nvSpPr>
        <p:spPr>
          <a:xfrm>
            <a:off x="7316204" y="4089042"/>
            <a:ext cx="18277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Camidge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</p:spTree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Slide 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29170"/>
            <a:ext cx="7654985" cy="430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D6BA60-CCC9-C171-282D-33E0921328D1}"/>
              </a:ext>
            </a:extLst>
          </p:cNvPr>
          <p:cNvSpPr txBox="1"/>
          <p:nvPr/>
        </p:nvSpPr>
        <p:spPr>
          <a:xfrm>
            <a:off x="7316204" y="4089042"/>
            <a:ext cx="18277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Camidge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</p:spTree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Slide 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8" y="73610"/>
            <a:ext cx="7371650" cy="414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A2A021-52C0-843D-1574-C8BA88E1205E}"/>
              </a:ext>
            </a:extLst>
          </p:cNvPr>
          <p:cNvSpPr txBox="1"/>
          <p:nvPr/>
        </p:nvSpPr>
        <p:spPr>
          <a:xfrm>
            <a:off x="7316204" y="4089042"/>
            <a:ext cx="18277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Camidge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</p:spTree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Slide 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" y="98325"/>
            <a:ext cx="7378089" cy="415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967156-FE68-F109-582D-F8B03A882452}"/>
              </a:ext>
            </a:extLst>
          </p:cNvPr>
          <p:cNvSpPr txBox="1"/>
          <p:nvPr/>
        </p:nvSpPr>
        <p:spPr>
          <a:xfrm>
            <a:off x="7316204" y="4089042"/>
            <a:ext cx="18277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Camidge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</p:spTree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Slide 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92"/>
            <a:ext cx="7281497" cy="409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E06BF7-94AD-AF93-5B39-E297F94C591B}"/>
              </a:ext>
            </a:extLst>
          </p:cNvPr>
          <p:cNvSpPr txBox="1"/>
          <p:nvPr/>
        </p:nvSpPr>
        <p:spPr>
          <a:xfrm>
            <a:off x="7316204" y="4089042"/>
            <a:ext cx="18277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Camidge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07989"/>
            <a:ext cx="7715250" cy="883533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2531" b="0" dirty="0">
                <a:solidFill>
                  <a:srgbClr val="FFFF00"/>
                </a:solidFill>
                <a:latin typeface="+mj-lt"/>
              </a:rPr>
              <a:t>Paths forward to cure:  combining systemic therapies with surgery and radiation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4631" y="1556574"/>
            <a:ext cx="8291246" cy="284390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j-lt"/>
                <a:cs typeface="Corbel" pitchFamily="34" charset="0"/>
              </a:rPr>
              <a:t>Metastases the nemesis. Eradicating/preventing metastases the priority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j-lt"/>
                <a:cs typeface="Corbel" pitchFamily="34" charset="0"/>
              </a:rPr>
              <a:t>Few local failures with surgery or radiation. Statistically hard to prove improvement. Is this changing with targeted and immunotherapies?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j-lt"/>
                <a:cs typeface="Corbel" pitchFamily="34" charset="0"/>
              </a:rPr>
              <a:t>More modalities…more toxicity. Efficacy must be </a:t>
            </a:r>
            <a:r>
              <a:rPr lang="en-US" sz="2400" i="1" dirty="0">
                <a:latin typeface="+mj-lt"/>
                <a:cs typeface="Corbel" pitchFamily="34" charset="0"/>
              </a:rPr>
              <a:t>improved</a:t>
            </a:r>
            <a:r>
              <a:rPr lang="en-US" sz="2400" dirty="0">
                <a:latin typeface="+mj-lt"/>
                <a:cs typeface="Corbel" pitchFamily="34" charset="0"/>
              </a:rPr>
              <a:t>. Equivalence in 3 </a:t>
            </a:r>
            <a:r>
              <a:rPr lang="en-US" sz="2400" dirty="0" err="1">
                <a:latin typeface="+mj-lt"/>
                <a:cs typeface="Corbel" pitchFamily="34" charset="0"/>
              </a:rPr>
              <a:t>vs</a:t>
            </a:r>
            <a:r>
              <a:rPr lang="en-US" sz="2400" dirty="0">
                <a:latin typeface="+mj-lt"/>
                <a:cs typeface="Corbel" pitchFamily="34" charset="0"/>
              </a:rPr>
              <a:t> 2 trials a failure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j-lt"/>
                <a:cs typeface="Corbel" pitchFamily="34" charset="0"/>
              </a:rPr>
              <a:t>Only 92% 5 year survival for our lowest stage (&lt;1 cm), all persons with lung cancer are candidates for additional therapies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279" dirty="0">
              <a:latin typeface="Corbel" pitchFamily="34" charset="0"/>
              <a:cs typeface="Corbe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4843F-4854-4EC5-8CAA-8506C818EE61}"/>
              </a:ext>
            </a:extLst>
          </p:cNvPr>
          <p:cNvSpPr txBox="1"/>
          <p:nvPr/>
        </p:nvSpPr>
        <p:spPr>
          <a:xfrm>
            <a:off x="4416938" y="4476867"/>
            <a:ext cx="1656622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760" dirty="0">
                <a:solidFill>
                  <a:srgbClr val="57A9DD"/>
                </a:solidFill>
                <a:latin typeface="Trebuchet MS"/>
                <a:ea typeface="+mn-ea"/>
                <a:cs typeface="+mn-cs"/>
              </a:rPr>
              <a:t>Mark G Kris, MD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3411E7-FD73-4BD9-B768-4D5711A46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0998" t="57515" r="52801" b="17514"/>
          <a:stretch/>
        </p:blipFill>
        <p:spPr>
          <a:xfrm>
            <a:off x="7631300" y="4400476"/>
            <a:ext cx="664039" cy="335574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Slide 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" y="58481"/>
            <a:ext cx="7519757" cy="422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91B437-F502-2DB2-0FB3-CB9ACEC5C2D6}"/>
              </a:ext>
            </a:extLst>
          </p:cNvPr>
          <p:cNvSpPr txBox="1"/>
          <p:nvPr/>
        </p:nvSpPr>
        <p:spPr>
          <a:xfrm>
            <a:off x="7316204" y="4089042"/>
            <a:ext cx="18277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Camidge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</p:spTree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Slide 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063"/>
            <a:ext cx="7218608" cy="406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FFA756-E32D-62DB-A81C-2661F8BF8F2A}"/>
              </a:ext>
            </a:extLst>
          </p:cNvPr>
          <p:cNvSpPr txBox="1"/>
          <p:nvPr/>
        </p:nvSpPr>
        <p:spPr>
          <a:xfrm>
            <a:off x="7316204" y="4089042"/>
            <a:ext cx="18277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Camidge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</p:spTree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Slide 11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47"/>
            <a:ext cx="7568590" cy="425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A16BBF-0867-F828-DF75-78ADD289D9D8}"/>
              </a:ext>
            </a:extLst>
          </p:cNvPr>
          <p:cNvSpPr txBox="1"/>
          <p:nvPr/>
        </p:nvSpPr>
        <p:spPr>
          <a:xfrm>
            <a:off x="7316204" y="4089042"/>
            <a:ext cx="18277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Camidge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al, ASCO 2024</a:t>
            </a:r>
          </a:p>
        </p:txBody>
      </p:sp>
    </p:spTree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C6B5-628E-F6B1-3654-EDD6A8655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8D1C4-A184-EBC0-04D9-9008B7C1C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Teliso</a:t>
            </a:r>
            <a:r>
              <a:rPr lang="en-US" sz="2000" dirty="0"/>
              <a:t>-V is a </a:t>
            </a:r>
            <a:r>
              <a:rPr lang="en-US" sz="2000" b="1" dirty="0"/>
              <a:t>reasonable strategy </a:t>
            </a:r>
            <a:r>
              <a:rPr lang="en-US" sz="2000" dirty="0"/>
              <a:t>in patients who </a:t>
            </a:r>
            <a:r>
              <a:rPr lang="en-US" sz="2000" b="1" dirty="0"/>
              <a:t>meet the criteria for the dose expansion cohort</a:t>
            </a:r>
          </a:p>
          <a:p>
            <a:endParaRPr lang="en-US" sz="2000" dirty="0"/>
          </a:p>
          <a:p>
            <a:r>
              <a:rPr lang="en-US" sz="2000" dirty="0"/>
              <a:t>Even in highly selected patient population, there is </a:t>
            </a:r>
            <a:r>
              <a:rPr lang="en-US" sz="2000" b="1" dirty="0"/>
              <a:t>room for improvement for both efficacy and tolerability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72E31F-3223-2CCD-C1C6-6A968610C92B}"/>
              </a:ext>
            </a:extLst>
          </p:cNvPr>
          <p:cNvSpPr txBox="1"/>
          <p:nvPr/>
        </p:nvSpPr>
        <p:spPr>
          <a:xfrm>
            <a:off x="356682" y="535632"/>
            <a:ext cx="805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Interpretation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47121061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8247-AD39-F5DF-950A-78BAFE9BA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A40C9-DD75-5DA0-A250-7BD89D3C3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456" y="750300"/>
            <a:ext cx="7772400" cy="2742388"/>
          </a:xfrm>
        </p:spPr>
        <p:txBody>
          <a:bodyPr/>
          <a:lstStyle/>
          <a:p>
            <a:r>
              <a:rPr lang="en-US" sz="2000" dirty="0"/>
              <a:t>In general, ADCs remain challenging to implement in clinical practice due to </a:t>
            </a:r>
            <a:r>
              <a:rPr lang="en-US" sz="2000" b="1" dirty="0"/>
              <a:t>heterogeneity in clinical and pathologic factors</a:t>
            </a:r>
          </a:p>
          <a:p>
            <a:pPr lvl="1"/>
            <a:r>
              <a:rPr lang="en-US" dirty="0"/>
              <a:t>Reliance on target tissue expression varies by ADC</a:t>
            </a:r>
          </a:p>
          <a:p>
            <a:pPr lvl="1"/>
            <a:r>
              <a:rPr lang="en-US" dirty="0"/>
              <a:t>Tissue target expression itself varies intra- and inter-tumor, as well as temporally and spatially</a:t>
            </a:r>
          </a:p>
          <a:p>
            <a:r>
              <a:rPr lang="en-US" sz="2000" dirty="0"/>
              <a:t>It is essential to continue to </a:t>
            </a:r>
            <a:r>
              <a:rPr lang="en-US" sz="2000" b="1" dirty="0"/>
              <a:t>define optimal patient selection </a:t>
            </a:r>
            <a:r>
              <a:rPr lang="en-US" sz="2000" dirty="0"/>
              <a:t>for these therapies to enhance therapeutic window</a:t>
            </a:r>
          </a:p>
          <a:p>
            <a:r>
              <a:rPr lang="en-US" sz="2000" dirty="0"/>
              <a:t>As we gain experience with these agents, we will need to learn further </a:t>
            </a:r>
            <a:r>
              <a:rPr lang="en-US" sz="2000" b="1" dirty="0"/>
              <a:t>strategies to make them more tolerable </a:t>
            </a:r>
            <a:r>
              <a:rPr lang="en-US" sz="2000" dirty="0"/>
              <a:t>for patients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F2562-5743-D3BF-E8CC-0CB8878E9DE9}"/>
              </a:ext>
            </a:extLst>
          </p:cNvPr>
          <p:cNvSpPr txBox="1"/>
          <p:nvPr/>
        </p:nvSpPr>
        <p:spPr>
          <a:xfrm>
            <a:off x="447472" y="132333"/>
            <a:ext cx="528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Overall conclusions</a:t>
            </a:r>
          </a:p>
        </p:txBody>
      </p:sp>
    </p:spTree>
    <p:extLst>
      <p:ext uri="{BB962C8B-B14F-4D97-AF65-F5344CB8AC3E}">
        <p14:creationId xmlns:p14="http://schemas.microsoft.com/office/powerpoint/2010/main" val="414480538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315076-DBA1-D5C5-A31A-634B8301EF0C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FFC82C"/>
                </a:solidFill>
                <a:effectLst/>
                <a:uLnTx/>
                <a:uFillTx/>
                <a:latin typeface="Corporate A Medium" panose="02000503080000020004" pitchFamily="2" charset="0"/>
                <a:ea typeface="ＭＳ Ｐゴシック" charset="0"/>
              </a:rPr>
              <a:t>LUNG CANCER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E53E99-9D97-9543-891B-6D21CCF7E15F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July 18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22150759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Kathryn C. Arbour, MD</a:t>
            </a:r>
          </a:p>
          <a:p>
            <a:r>
              <a:rPr lang="en-US" dirty="0">
                <a:solidFill>
                  <a:srgbClr val="002E51"/>
                </a:solidFill>
              </a:rPr>
              <a:t>Assistant Attending</a:t>
            </a:r>
          </a:p>
          <a:p>
            <a:r>
              <a:rPr lang="en-US" dirty="0">
                <a:solidFill>
                  <a:srgbClr val="002E51"/>
                </a:solidFill>
              </a:rPr>
              <a:t>Memorial Sloan Kettering Cancer Center </a:t>
            </a:r>
          </a:p>
          <a:p>
            <a:r>
              <a:rPr lang="en-US" dirty="0">
                <a:solidFill>
                  <a:srgbClr val="002E51"/>
                </a:solidFill>
              </a:rPr>
              <a:t>New York, NY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i="1" dirty="0">
                <a:solidFill>
                  <a:srgbClr val="002E51"/>
                </a:solidFill>
              </a:rPr>
              <a:t>KRAS</a:t>
            </a:r>
            <a:r>
              <a:rPr lang="en-US" b="1" dirty="0">
                <a:solidFill>
                  <a:srgbClr val="002E51"/>
                </a:solidFill>
              </a:rPr>
              <a:t> mutant NSCLC: Current Controversies and New Opportunities </a:t>
            </a:r>
          </a:p>
        </p:txBody>
      </p:sp>
    </p:spTree>
    <p:extLst>
      <p:ext uri="{BB962C8B-B14F-4D97-AF65-F5344CB8AC3E}">
        <p14:creationId xmlns:p14="http://schemas.microsoft.com/office/powerpoint/2010/main" val="151502721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489"/>
            <a:ext cx="9144000" cy="807256"/>
          </a:xfrm>
        </p:spPr>
        <p:txBody>
          <a:bodyPr/>
          <a:lstStyle/>
          <a:p>
            <a:r>
              <a:rPr lang="en-US" i="1" dirty="0"/>
              <a:t>KRAS</a:t>
            </a:r>
            <a:r>
              <a:rPr lang="en-US" dirty="0"/>
              <a:t> Mutation Landscape in NSCLC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778AF-EAF4-DC17-EADE-3255C9C2C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870" y="568592"/>
            <a:ext cx="5204198" cy="3688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35504-73AF-E009-DBE8-E6C4D8F814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09" t="6666" r="26072" b="11702"/>
          <a:stretch/>
        </p:blipFill>
        <p:spPr>
          <a:xfrm>
            <a:off x="5502447" y="916045"/>
            <a:ext cx="3078240" cy="299342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5A6D5031-999B-4049-C1F1-0B5E776638E3}"/>
              </a:ext>
            </a:extLst>
          </p:cNvPr>
          <p:cNvSpPr/>
          <p:nvPr/>
        </p:nvSpPr>
        <p:spPr>
          <a:xfrm>
            <a:off x="3567393" y="2409833"/>
            <a:ext cx="2009213" cy="533352"/>
          </a:xfrm>
          <a:prstGeom prst="rightArrow">
            <a:avLst/>
          </a:prstGeom>
          <a:solidFill>
            <a:srgbClr val="2F65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41EF45-5BE0-C473-01EE-CBF31452FAC4}"/>
              </a:ext>
            </a:extLst>
          </p:cNvPr>
          <p:cNvSpPr txBox="1"/>
          <p:nvPr/>
        </p:nvSpPr>
        <p:spPr>
          <a:xfrm>
            <a:off x="2550215" y="3894537"/>
            <a:ext cx="56713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Adapted from Choudhury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Clin Can Res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2023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Arbour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Clin Can Res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2018</a:t>
            </a:r>
          </a:p>
        </p:txBody>
      </p:sp>
    </p:spTree>
    <p:extLst>
      <p:ext uri="{BB962C8B-B14F-4D97-AF65-F5344CB8AC3E}">
        <p14:creationId xmlns:p14="http://schemas.microsoft.com/office/powerpoint/2010/main" val="120845624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756B8-4A75-B1C7-EFD8-1F028F24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13"/>
            <a:ext cx="9144000" cy="1006507"/>
          </a:xfrm>
        </p:spPr>
        <p:txBody>
          <a:bodyPr/>
          <a:lstStyle/>
          <a:p>
            <a:pPr algn="ctr"/>
            <a:r>
              <a:rPr lang="en-US" dirty="0"/>
              <a:t>Biology of KRAS Signaling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2061C6-A0ED-93BF-5D8C-94EEB186DBA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5B675-2F96-E3E3-75BA-0EEB0690BDB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5440" y="870645"/>
            <a:ext cx="4195763" cy="3332162"/>
          </a:xfrm>
        </p:spPr>
        <p:txBody>
          <a:bodyPr>
            <a:normAutofit/>
          </a:bodyPr>
          <a:lstStyle/>
          <a:p>
            <a:pPr marL="214313" indent="-214313">
              <a:buClr>
                <a:srgbClr val="00876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557"/>
                </a:solidFill>
              </a:rPr>
              <a:t>RAS proteins link upstream receptors at the cell surface to downstream pathways </a:t>
            </a:r>
          </a:p>
          <a:p>
            <a:pPr lvl="1">
              <a:buClr>
                <a:srgbClr val="008764"/>
              </a:buClr>
            </a:pPr>
            <a:r>
              <a:rPr lang="en-US" dirty="0">
                <a:solidFill>
                  <a:srgbClr val="002E51"/>
                </a:solidFill>
              </a:rPr>
              <a:t>Proliferation</a:t>
            </a:r>
            <a:endParaRPr lang="en-US" sz="1800" dirty="0">
              <a:solidFill>
                <a:srgbClr val="002E51"/>
              </a:solidFill>
            </a:endParaRPr>
          </a:p>
          <a:p>
            <a:pPr lvl="1">
              <a:buClr>
                <a:srgbClr val="008764"/>
              </a:buClr>
            </a:pPr>
            <a:r>
              <a:rPr lang="en-US" sz="1800" dirty="0">
                <a:solidFill>
                  <a:srgbClr val="002557"/>
                </a:solidFill>
              </a:rPr>
              <a:t>Migration</a:t>
            </a:r>
          </a:p>
          <a:p>
            <a:pPr lvl="1">
              <a:buClr>
                <a:srgbClr val="008764"/>
              </a:buClr>
            </a:pPr>
            <a:r>
              <a:rPr lang="en-US" sz="1800" dirty="0">
                <a:solidFill>
                  <a:srgbClr val="002557"/>
                </a:solidFill>
              </a:rPr>
              <a:t>Survival</a:t>
            </a:r>
          </a:p>
          <a:p>
            <a:pPr lvl="1">
              <a:buClr>
                <a:srgbClr val="008764"/>
              </a:buClr>
            </a:pPr>
            <a:r>
              <a:rPr lang="en-US" sz="1800" dirty="0">
                <a:solidFill>
                  <a:srgbClr val="002557"/>
                </a:solidFill>
              </a:rPr>
              <a:t>Metabolism</a:t>
            </a:r>
          </a:p>
          <a:p>
            <a:pPr marL="214313" indent="-214313">
              <a:buClr>
                <a:srgbClr val="00876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557"/>
                </a:solidFill>
              </a:rPr>
              <a:t>KRAS signaling alters the TME leading to immunosuppressive environment </a:t>
            </a:r>
          </a:p>
          <a:p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904C062-A916-7936-4BD7-9BC609375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426" y="878725"/>
            <a:ext cx="4968134" cy="3550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ED7625-A96B-1B77-B1AB-147700337CE9}"/>
              </a:ext>
            </a:extLst>
          </p:cNvPr>
          <p:cNvSpPr txBox="1"/>
          <p:nvPr/>
        </p:nvSpPr>
        <p:spPr>
          <a:xfrm>
            <a:off x="-56943" y="4130560"/>
            <a:ext cx="4458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Huang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Signal Transduction and Targeted Therapy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2021. </a:t>
            </a:r>
          </a:p>
        </p:txBody>
      </p:sp>
    </p:spTree>
    <p:extLst>
      <p:ext uri="{BB962C8B-B14F-4D97-AF65-F5344CB8AC3E}">
        <p14:creationId xmlns:p14="http://schemas.microsoft.com/office/powerpoint/2010/main" val="134524922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F149-60B2-8E43-AC3F-5EB1AC1A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30"/>
            <a:ext cx="9144000" cy="1006507"/>
          </a:xfrm>
        </p:spPr>
        <p:txBody>
          <a:bodyPr/>
          <a:lstStyle/>
          <a:p>
            <a:pPr algn="ctr"/>
            <a:r>
              <a:rPr lang="en-US" dirty="0"/>
              <a:t>Heterogeneity of </a:t>
            </a:r>
            <a:r>
              <a:rPr lang="en-US" i="1" dirty="0"/>
              <a:t>KRAS</a:t>
            </a:r>
            <a:r>
              <a:rPr lang="en-US" dirty="0"/>
              <a:t> mutant NSCLC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5F6FAB-BFD1-4731-D247-53EA40A066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240585-8E8A-3DA2-D593-92FA3C1F1817}"/>
              </a:ext>
            </a:extLst>
          </p:cNvPr>
          <p:cNvSpPr/>
          <p:nvPr/>
        </p:nvSpPr>
        <p:spPr>
          <a:xfrm>
            <a:off x="262742" y="1366158"/>
            <a:ext cx="249965" cy="28842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5901E6-7E59-00DD-E099-F701C812C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900" y="844190"/>
            <a:ext cx="2802694" cy="33071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25DC13-AABA-A667-C759-42F4F33E8800}"/>
              </a:ext>
            </a:extLst>
          </p:cNvPr>
          <p:cNvSpPr txBox="1"/>
          <p:nvPr/>
        </p:nvSpPr>
        <p:spPr>
          <a:xfrm>
            <a:off x="66980" y="4122786"/>
            <a:ext cx="6520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Arbour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Clin Cancer Res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2017; Elkrief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Oncologist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2017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374F48-ACEA-BFDC-9904-D4FE89CABFAE}"/>
              </a:ext>
            </a:extLst>
          </p:cNvPr>
          <p:cNvSpPr txBox="1"/>
          <p:nvPr/>
        </p:nvSpPr>
        <p:spPr>
          <a:xfrm>
            <a:off x="24797" y="1142970"/>
            <a:ext cx="2642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TP53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STK11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and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KEAP1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co-mutations are common in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KRAS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NSCLC 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STK11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KEAP1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have been associated with poor outcomes  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70E7C8-580B-54C5-E5E7-49C75AFC9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7" r="1226"/>
          <a:stretch/>
        </p:blipFill>
        <p:spPr>
          <a:xfrm>
            <a:off x="5794883" y="911548"/>
            <a:ext cx="3184876" cy="2360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DC0D1C-BFC2-8601-A7BF-3EDDC35E64D4}"/>
              </a:ext>
            </a:extLst>
          </p:cNvPr>
          <p:cNvSpPr txBox="1"/>
          <p:nvPr/>
        </p:nvSpPr>
        <p:spPr>
          <a:xfrm>
            <a:off x="6114564" y="3407861"/>
            <a:ext cx="2811316" cy="830997"/>
          </a:xfrm>
          <a:prstGeom prst="rect">
            <a:avLst/>
          </a:prstGeom>
          <a:noFill/>
          <a:ln w="25400">
            <a:solidFill>
              <a:srgbClr val="00255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anose="05000000000000000000" pitchFamily="2" charset="2"/>
              </a:rPr>
              <a:t>KEAP1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anose="05000000000000000000" pitchFamily="2" charset="2"/>
              </a:rPr>
              <a:t>+/-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anose="05000000000000000000" pitchFamily="2" charset="2"/>
              </a:rPr>
              <a:t>STK11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anose="05000000000000000000" pitchFamily="2" charset="2"/>
              </a:rPr>
              <a:t> associated with poor outcomes with 1L chemo-IO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588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Title 1"/>
          <p:cNvSpPr>
            <a:spLocks noGrp="1"/>
          </p:cNvSpPr>
          <p:nvPr>
            <p:ph type="title" idx="4294967295"/>
          </p:nvPr>
        </p:nvSpPr>
        <p:spPr>
          <a:xfrm>
            <a:off x="714375" y="529792"/>
            <a:ext cx="7715250" cy="79463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785" dirty="0">
                <a:solidFill>
                  <a:srgbClr val="FFFF00"/>
                </a:solidFill>
                <a:latin typeface="+mj-lt"/>
                <a:cs typeface="Corbel" pitchFamily="34" charset="0"/>
              </a:rPr>
              <a:t>Components of Care for the Therapy for Lung Cancers: Consider Them All in Each Patient</a:t>
            </a:r>
          </a:p>
        </p:txBody>
      </p:sp>
      <p:sp>
        <p:nvSpPr>
          <p:cNvPr id="5" name="Cube 4"/>
          <p:cNvSpPr/>
          <p:nvPr/>
        </p:nvSpPr>
        <p:spPr>
          <a:xfrm>
            <a:off x="1614488" y="1561669"/>
            <a:ext cx="2457450" cy="723305"/>
          </a:xfrm>
          <a:prstGeom prst="cub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842" tIns="28919" rIns="57842" bIns="28919" anchor="ctr"/>
          <a:lstStyle/>
          <a:p>
            <a:pPr algn="ctr" defTabSz="578678" eaLnBrk="0" hangingPunct="0">
              <a:defRPr/>
            </a:pPr>
            <a:r>
              <a:rPr lang="en-US" sz="1772" b="1" dirty="0">
                <a:solidFill>
                  <a:prstClr val="white"/>
                </a:solidFill>
                <a:latin typeface="Trebuchet MS"/>
              </a:rPr>
              <a:t>Angiogenesis</a:t>
            </a:r>
          </a:p>
        </p:txBody>
      </p:sp>
      <p:sp>
        <p:nvSpPr>
          <p:cNvPr id="6" name="Cube 5"/>
          <p:cNvSpPr/>
          <p:nvPr/>
        </p:nvSpPr>
        <p:spPr>
          <a:xfrm>
            <a:off x="1485904" y="2574136"/>
            <a:ext cx="2628903" cy="683120"/>
          </a:xfrm>
          <a:prstGeom prst="cub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842" tIns="28919" rIns="57842" bIns="28919" anchor="ctr"/>
          <a:lstStyle/>
          <a:p>
            <a:pPr algn="ctr" defTabSz="578678" eaLnBrk="0" hangingPunct="0">
              <a:defRPr/>
            </a:pPr>
            <a:r>
              <a:rPr lang="en-US" sz="1772" b="1" dirty="0">
                <a:solidFill>
                  <a:prstClr val="white"/>
                </a:solidFill>
                <a:latin typeface="Trebuchet MS"/>
              </a:rPr>
              <a:t>Immunotherapy</a:t>
            </a:r>
          </a:p>
        </p:txBody>
      </p:sp>
      <p:sp>
        <p:nvSpPr>
          <p:cNvPr id="7" name="Cube 6"/>
          <p:cNvSpPr/>
          <p:nvPr/>
        </p:nvSpPr>
        <p:spPr>
          <a:xfrm>
            <a:off x="5875602" y="3488418"/>
            <a:ext cx="2378869" cy="630722"/>
          </a:xfrm>
          <a:prstGeom prst="cube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842" tIns="28919" rIns="57842" bIns="28919" anchor="ctr"/>
          <a:lstStyle/>
          <a:p>
            <a:pPr algn="ctr" defTabSz="578678" eaLnBrk="0" hangingPunct="0">
              <a:defRPr/>
            </a:pPr>
            <a:r>
              <a:rPr lang="en-US" sz="1772" b="1" dirty="0">
                <a:solidFill>
                  <a:srgbClr val="E7E6E6">
                    <a:lumMod val="10000"/>
                  </a:srgbClr>
                </a:solidFill>
                <a:latin typeface="Trebuchet MS"/>
              </a:rPr>
              <a:t>Chemotherapy</a:t>
            </a:r>
          </a:p>
        </p:txBody>
      </p:sp>
      <p:sp>
        <p:nvSpPr>
          <p:cNvPr id="8" name="Cube 7"/>
          <p:cNvSpPr/>
          <p:nvPr/>
        </p:nvSpPr>
        <p:spPr>
          <a:xfrm>
            <a:off x="4700597" y="2574135"/>
            <a:ext cx="2514600" cy="626864"/>
          </a:xfrm>
          <a:prstGeom prst="cub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842" tIns="28919" rIns="57842" bIns="28919" anchor="ctr"/>
          <a:lstStyle/>
          <a:p>
            <a:pPr algn="ctr" defTabSz="578678" eaLnBrk="0" hangingPunct="0">
              <a:defRPr/>
            </a:pPr>
            <a:r>
              <a:rPr lang="en-US" sz="1772" b="1" dirty="0">
                <a:solidFill>
                  <a:prstClr val="white"/>
                </a:solidFill>
                <a:latin typeface="Trebuchet MS"/>
              </a:rPr>
              <a:t>Targeted Rx</a:t>
            </a:r>
          </a:p>
        </p:txBody>
      </p:sp>
      <p:sp>
        <p:nvSpPr>
          <p:cNvPr id="9" name="Cube 8"/>
          <p:cNvSpPr/>
          <p:nvPr/>
        </p:nvSpPr>
        <p:spPr>
          <a:xfrm>
            <a:off x="3447590" y="3498600"/>
            <a:ext cx="2382441" cy="631555"/>
          </a:xfrm>
          <a:prstGeom prst="cube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842" tIns="28919" rIns="57842" bIns="28919" anchor="ctr"/>
          <a:lstStyle/>
          <a:p>
            <a:pPr algn="ctr" defTabSz="578678" eaLnBrk="0" hangingPunct="0">
              <a:defRPr/>
            </a:pPr>
            <a:r>
              <a:rPr lang="en-US" sz="1772" b="1" dirty="0">
                <a:solidFill>
                  <a:srgbClr val="E7E6E6">
                    <a:lumMod val="10000"/>
                  </a:srgbClr>
                </a:solidFill>
                <a:latin typeface="Trebuchet MS"/>
              </a:rPr>
              <a:t>Radiation</a:t>
            </a:r>
          </a:p>
        </p:txBody>
      </p:sp>
      <p:sp>
        <p:nvSpPr>
          <p:cNvPr id="10" name="Cube 9"/>
          <p:cNvSpPr/>
          <p:nvPr/>
        </p:nvSpPr>
        <p:spPr>
          <a:xfrm>
            <a:off x="893596" y="3491142"/>
            <a:ext cx="2507456" cy="631567"/>
          </a:xfrm>
          <a:prstGeom prst="cube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842" tIns="28919" rIns="57842" bIns="28919" anchor="ctr"/>
          <a:lstStyle/>
          <a:p>
            <a:pPr algn="ctr" defTabSz="578678" eaLnBrk="0" hangingPunct="0">
              <a:defRPr/>
            </a:pPr>
            <a:r>
              <a:rPr lang="en-US" sz="1772" b="1" dirty="0">
                <a:solidFill>
                  <a:srgbClr val="E7E6E6">
                    <a:lumMod val="10000"/>
                  </a:srgbClr>
                </a:solidFill>
                <a:latin typeface="Trebuchet MS"/>
              </a:rPr>
              <a:t>Surgery</a:t>
            </a:r>
          </a:p>
        </p:txBody>
      </p:sp>
      <p:sp>
        <p:nvSpPr>
          <p:cNvPr id="18" name="Cube 17"/>
          <p:cNvSpPr/>
          <p:nvPr/>
        </p:nvSpPr>
        <p:spPr>
          <a:xfrm>
            <a:off x="4829236" y="1513436"/>
            <a:ext cx="2468612" cy="673076"/>
          </a:xfrm>
          <a:prstGeom prst="cub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842" tIns="28919" rIns="57842" bIns="28919" anchor="ctr"/>
          <a:lstStyle/>
          <a:p>
            <a:pPr algn="ctr" defTabSz="578678" eaLnBrk="0" hangingPunct="0">
              <a:defRPr/>
            </a:pPr>
            <a:r>
              <a:rPr lang="en-US" sz="1772" b="1" dirty="0">
                <a:solidFill>
                  <a:prstClr val="white"/>
                </a:solidFill>
                <a:latin typeface="Trebuchet MS"/>
              </a:rPr>
              <a:t>Clinical Trials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3411E7-FD73-4BD9-B768-4D5711A46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998" t="57515" r="52801" b="17514"/>
          <a:stretch/>
        </p:blipFill>
        <p:spPr>
          <a:xfrm>
            <a:off x="7620541" y="4406562"/>
            <a:ext cx="664039" cy="3165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10210" y="4476867"/>
            <a:ext cx="1656622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760" dirty="0">
                <a:solidFill>
                  <a:srgbClr val="57A9DD"/>
                </a:solidFill>
                <a:latin typeface="Trebuchet MS"/>
                <a:ea typeface="+mn-ea"/>
                <a:cs typeface="+mn-cs"/>
              </a:rPr>
              <a:t>Mark G Kris, MD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F5D49-C900-053F-E155-71A783D5A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15"/>
            <a:ext cx="9144000" cy="1006507"/>
          </a:xfrm>
        </p:spPr>
        <p:txBody>
          <a:bodyPr/>
          <a:lstStyle/>
          <a:p>
            <a:pPr algn="ctr"/>
            <a:r>
              <a:rPr lang="en-US" dirty="0"/>
              <a:t>KRAS G12C Inhibitors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08338C-CBA6-FBD8-586B-7CFBD13CC7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C3FD2E9-B3CE-16B5-1165-C9D633DFFF6C}"/>
              </a:ext>
            </a:extLst>
          </p:cNvPr>
          <p:cNvGraphicFramePr>
            <a:graphicFrameLocks noGrp="1"/>
          </p:cNvGraphicFramePr>
          <p:nvPr>
            <p:ph sz="quarter" idx="4294967295"/>
          </p:nvPr>
        </p:nvGraphicFramePr>
        <p:xfrm>
          <a:off x="139965" y="656189"/>
          <a:ext cx="1608927" cy="333273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08927">
                  <a:extLst>
                    <a:ext uri="{9D8B030D-6E8A-4147-A177-3AD203B41FA5}">
                      <a16:colId xmlns:a16="http://schemas.microsoft.com/office/drawing/2014/main" val="3017331610"/>
                    </a:ext>
                  </a:extLst>
                </a:gridCol>
              </a:tblGrid>
              <a:tr h="310874">
                <a:tc>
                  <a:txBody>
                    <a:bodyPr/>
                    <a:lstStyle/>
                    <a:p>
                      <a:r>
                        <a:rPr lang="en-US" sz="1400" dirty="0"/>
                        <a:t>G12C Inhibitor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5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20241"/>
                  </a:ext>
                </a:extLst>
              </a:tr>
              <a:tr h="310874"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rgbClr val="002557"/>
                          </a:solidFill>
                        </a:rPr>
                        <a:t>Sotorasib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665183"/>
                  </a:ext>
                </a:extLst>
              </a:tr>
              <a:tr h="310874"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rgbClr val="002557"/>
                          </a:solidFill>
                        </a:rPr>
                        <a:t>Adagrasib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03189"/>
                  </a:ext>
                </a:extLst>
              </a:tr>
              <a:tr h="310874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002557"/>
                          </a:solidFill>
                        </a:rPr>
                        <a:t>Divarasib</a:t>
                      </a:r>
                      <a:endParaRPr lang="en-US" sz="1400" dirty="0">
                        <a:solidFill>
                          <a:srgbClr val="002557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908030"/>
                  </a:ext>
                </a:extLst>
              </a:tr>
              <a:tr h="310874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002557"/>
                          </a:solidFill>
                        </a:rPr>
                        <a:t>Olomorasib</a:t>
                      </a:r>
                      <a:endParaRPr lang="en-US" sz="1400" dirty="0">
                        <a:solidFill>
                          <a:srgbClr val="002557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9107622"/>
                  </a:ext>
                </a:extLst>
              </a:tr>
              <a:tr h="301202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002557"/>
                          </a:solidFill>
                        </a:rPr>
                        <a:t>Fulzerasib</a:t>
                      </a:r>
                      <a:endParaRPr lang="en-US" sz="1400" dirty="0">
                        <a:solidFill>
                          <a:srgbClr val="002557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0558547"/>
                  </a:ext>
                </a:extLst>
              </a:tr>
              <a:tr h="301202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002557"/>
                          </a:solidFill>
                        </a:rPr>
                        <a:t>Glecirasib</a:t>
                      </a:r>
                      <a:endParaRPr lang="en-US" sz="1400" dirty="0">
                        <a:solidFill>
                          <a:srgbClr val="002557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6557199"/>
                  </a:ext>
                </a:extLst>
              </a:tr>
              <a:tr h="301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rgbClr val="002557"/>
                          </a:solidFill>
                        </a:rPr>
                        <a:t>Opnurasib</a:t>
                      </a:r>
                      <a:endParaRPr lang="en-US" sz="1400" dirty="0">
                        <a:solidFill>
                          <a:srgbClr val="002557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046731"/>
                  </a:ext>
                </a:extLst>
              </a:tr>
              <a:tr h="31087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557"/>
                          </a:solidFill>
                        </a:rPr>
                        <a:t>MK-1084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40446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557"/>
                          </a:solidFill>
                        </a:rPr>
                        <a:t>RMC-6291*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32786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2557"/>
                          </a:solidFill>
                        </a:rPr>
                        <a:t>And More!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55841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0927540-FECD-B8FA-E06D-95CC85DD5A86}"/>
              </a:ext>
            </a:extLst>
          </p:cNvPr>
          <p:cNvSpPr txBox="1"/>
          <p:nvPr/>
        </p:nvSpPr>
        <p:spPr>
          <a:xfrm>
            <a:off x="119197" y="401976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*active state inhibitor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5B848B-DBFD-D8FF-B7FC-B887C09BD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867" y="1017766"/>
            <a:ext cx="4389119" cy="24461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E241D8-A0E2-0BA6-2C72-E51E4B3A9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889" y="957993"/>
            <a:ext cx="2704478" cy="27970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42F76E-C56F-96B6-8670-A53AF027E49B}"/>
              </a:ext>
            </a:extLst>
          </p:cNvPr>
          <p:cNvSpPr txBox="1"/>
          <p:nvPr/>
        </p:nvSpPr>
        <p:spPr>
          <a:xfrm>
            <a:off x="3858426" y="4019760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Adapted from Kim et al.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2020</a:t>
            </a:r>
          </a:p>
        </p:txBody>
      </p:sp>
    </p:spTree>
    <p:extLst>
      <p:ext uri="{BB962C8B-B14F-4D97-AF65-F5344CB8AC3E}">
        <p14:creationId xmlns:p14="http://schemas.microsoft.com/office/powerpoint/2010/main" val="155267396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2DCA9-4A70-57AC-7B70-508C74FAC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</p:spPr>
        <p:txBody>
          <a:bodyPr/>
          <a:lstStyle/>
          <a:p>
            <a:r>
              <a:rPr lang="en-US" dirty="0"/>
              <a:t>Early Results of KRAS G12C Inhibitors</a:t>
            </a:r>
          </a:p>
        </p:txBody>
      </p:sp>
      <p:pic>
        <p:nvPicPr>
          <p:cNvPr id="4" name="Picture 3" descr="A graph showing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D1340258-41E6-5BCD-5798-36BB384DC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71"/>
          <a:stretch/>
        </p:blipFill>
        <p:spPr>
          <a:xfrm>
            <a:off x="1849248" y="2750870"/>
            <a:ext cx="5311588" cy="1463251"/>
          </a:xfrm>
          <a:prstGeom prst="rect">
            <a:avLst/>
          </a:prstGeom>
        </p:spPr>
      </p:pic>
      <p:pic>
        <p:nvPicPr>
          <p:cNvPr id="8" name="Picture 7" descr="A diagram of a disease&#10;&#10;Description automatically generated">
            <a:extLst>
              <a:ext uri="{FF2B5EF4-FFF2-40B4-BE49-F238E27FC236}">
                <a16:creationId xmlns:a16="http://schemas.microsoft.com/office/drawing/2014/main" id="{6A3AC1ED-8417-AB17-E422-57638A334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8" t="9114" r="-148"/>
          <a:stretch/>
        </p:blipFill>
        <p:spPr>
          <a:xfrm>
            <a:off x="-56532" y="1081864"/>
            <a:ext cx="5123329" cy="1564759"/>
          </a:xfrm>
          <a:prstGeom prst="rect">
            <a:avLst/>
          </a:prstGeom>
        </p:spPr>
      </p:pic>
      <p:pic>
        <p:nvPicPr>
          <p:cNvPr id="10" name="Picture 9" descr="A diagram of a disease&#10;&#10;Description automatically generated">
            <a:extLst>
              <a:ext uri="{FF2B5EF4-FFF2-40B4-BE49-F238E27FC236}">
                <a16:creationId xmlns:a16="http://schemas.microsoft.com/office/drawing/2014/main" id="{9405F65C-5B4A-E71D-F553-3FADEFC9A0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8" b="7950"/>
          <a:stretch/>
        </p:blipFill>
        <p:spPr>
          <a:xfrm>
            <a:off x="4921900" y="1144592"/>
            <a:ext cx="4222100" cy="14171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F398F5-0D45-5B7B-34AD-8CD516FF78FC}"/>
              </a:ext>
            </a:extLst>
          </p:cNvPr>
          <p:cNvSpPr txBox="1"/>
          <p:nvPr/>
        </p:nvSpPr>
        <p:spPr>
          <a:xfrm>
            <a:off x="298580" y="3016241"/>
            <a:ext cx="2246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Divarasib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(n=58):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ORR 53%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mPFS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13.7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9262A6-A869-A429-1C08-A1A7D204D55D}"/>
              </a:ext>
            </a:extLst>
          </p:cNvPr>
          <p:cNvSpPr txBox="1"/>
          <p:nvPr/>
        </p:nvSpPr>
        <p:spPr>
          <a:xfrm>
            <a:off x="5267887" y="1865500"/>
            <a:ext cx="2246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Adagrasib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(n=112) 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ORR 43%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mPFS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6.5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99BEBC-15F7-560E-2471-56D4A9E0E129}"/>
              </a:ext>
            </a:extLst>
          </p:cNvPr>
          <p:cNvSpPr txBox="1"/>
          <p:nvPr/>
        </p:nvSpPr>
        <p:spPr>
          <a:xfrm>
            <a:off x="565052" y="2029933"/>
            <a:ext cx="2246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Sotorasib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(n=124):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ORR 37%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mPFS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6.8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pic>
        <p:nvPicPr>
          <p:cNvPr id="14" name="Picture 13" descr="A diagram of a disease&#10;&#10;Description automatically generated">
            <a:extLst>
              <a:ext uri="{FF2B5EF4-FFF2-40B4-BE49-F238E27FC236}">
                <a16:creationId xmlns:a16="http://schemas.microsoft.com/office/drawing/2014/main" id="{B006B1DE-B6E8-8F02-FD61-115891519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10" t="-374" b="88544"/>
          <a:stretch/>
        </p:blipFill>
        <p:spPr>
          <a:xfrm>
            <a:off x="514418" y="1186112"/>
            <a:ext cx="4407434" cy="1900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6AA9EB-6CC7-5B6D-0150-092D410E3796}"/>
              </a:ext>
            </a:extLst>
          </p:cNvPr>
          <p:cNvSpPr txBox="1"/>
          <p:nvPr/>
        </p:nvSpPr>
        <p:spPr>
          <a:xfrm>
            <a:off x="1308927" y="4124523"/>
            <a:ext cx="6526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Skoulidis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NEJM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2021;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Janne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NEJM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2023; Sacher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NEJM.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80998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CF2FA-CDA5-964E-4480-4ECD9BB8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Sotorasib vs. Docetaxel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66D20-5A5C-5034-2FCF-E4FA655EF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58"/>
          <a:stretch/>
        </p:blipFill>
        <p:spPr>
          <a:xfrm>
            <a:off x="1083720" y="859793"/>
            <a:ext cx="6976560" cy="34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1176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DC44C-F6BF-6427-7A93-9419DAE2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75" y="0"/>
            <a:ext cx="9144000" cy="1006507"/>
          </a:xfrm>
        </p:spPr>
        <p:txBody>
          <a:bodyPr/>
          <a:lstStyle/>
          <a:p>
            <a:r>
              <a:rPr lang="en-US" dirty="0"/>
              <a:t>Sotorasib vs. Docetaxel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015E50-EBBE-B2FC-7C26-77C0B4A50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601" y="700256"/>
            <a:ext cx="4337710" cy="2412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D0B1C3-7CE0-E5CC-A1FD-799603225C67}"/>
              </a:ext>
            </a:extLst>
          </p:cNvPr>
          <p:cNvSpPr txBox="1"/>
          <p:nvPr/>
        </p:nvSpPr>
        <p:spPr>
          <a:xfrm>
            <a:off x="0" y="3058219"/>
            <a:ext cx="68689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Codebreak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200 Controversies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 Study amended to allow crossover potentially complicating OS analysis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 Impact of early drop out from docetaxel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 FDA cited challenges with BICR and potential early crossover from docetaxel to Sotorasib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E0D93D-8640-50ED-1BFE-414F48B9C855}"/>
              </a:ext>
            </a:extLst>
          </p:cNvPr>
          <p:cNvGrpSpPr/>
          <p:nvPr/>
        </p:nvGrpSpPr>
        <p:grpSpPr>
          <a:xfrm>
            <a:off x="6703308" y="3220684"/>
            <a:ext cx="2418003" cy="1076308"/>
            <a:chOff x="6703308" y="3220684"/>
            <a:chExt cx="2418003" cy="10763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A770EB-0E2C-93DD-86D3-19C820745252}"/>
                </a:ext>
              </a:extLst>
            </p:cNvPr>
            <p:cNvSpPr txBox="1"/>
            <p:nvPr/>
          </p:nvSpPr>
          <p:spPr>
            <a:xfrm>
              <a:off x="6858654" y="3351698"/>
              <a:ext cx="2168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Is 960mg the right dose?</a:t>
              </a:r>
            </a:p>
          </p:txBody>
        </p:sp>
        <p:sp>
          <p:nvSpPr>
            <p:cNvPr id="12" name="Frame 11">
              <a:extLst>
                <a:ext uri="{FF2B5EF4-FFF2-40B4-BE49-F238E27FC236}">
                  <a16:creationId xmlns:a16="http://schemas.microsoft.com/office/drawing/2014/main" id="{6E1DC01B-E67B-DEF8-27A9-059F261E32A9}"/>
                </a:ext>
              </a:extLst>
            </p:cNvPr>
            <p:cNvSpPr/>
            <p:nvPr/>
          </p:nvSpPr>
          <p:spPr bwMode="auto">
            <a:xfrm>
              <a:off x="6703308" y="3220684"/>
              <a:ext cx="2418003" cy="1076308"/>
            </a:xfrm>
            <a:prstGeom prst="fram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ＭＳ Ｐゴシック" pitchFamily="-72" charset="-128"/>
                <a:cs typeface="ＭＳ Ｐゴシック" pitchFamily="-72" charset="-128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65D66D6-E1D4-69F1-A4E6-2DDA352BA6AF}"/>
              </a:ext>
            </a:extLst>
          </p:cNvPr>
          <p:cNvSpPr txBox="1"/>
          <p:nvPr/>
        </p:nvSpPr>
        <p:spPr>
          <a:xfrm>
            <a:off x="2501153" y="4121524"/>
            <a:ext cx="3783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Johannes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Langen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Lancet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2023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66102A-3E1C-943F-78ED-20B5146CC910}"/>
              </a:ext>
            </a:extLst>
          </p:cNvPr>
          <p:cNvGrpSpPr/>
          <p:nvPr/>
        </p:nvGrpSpPr>
        <p:grpSpPr>
          <a:xfrm>
            <a:off x="-71439" y="531159"/>
            <a:ext cx="4855040" cy="2581948"/>
            <a:chOff x="-71439" y="531159"/>
            <a:chExt cx="4855040" cy="25819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BC48510-4658-CF36-07D6-D314E189E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1439" y="592679"/>
              <a:ext cx="4855040" cy="2520428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F329CF6-F42B-5DF6-11C0-2857C537B6BD}"/>
                </a:ext>
              </a:extLst>
            </p:cNvPr>
            <p:cNvSpPr/>
            <p:nvPr/>
          </p:nvSpPr>
          <p:spPr bwMode="auto">
            <a:xfrm>
              <a:off x="-71439" y="531159"/>
              <a:ext cx="295835" cy="26221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ＭＳ Ｐゴシック" pitchFamily="-72" charset="-128"/>
                <a:cs typeface="ＭＳ Ｐゴシック" pitchFamily="-7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33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40"/>
            <a:ext cx="9144000" cy="1006507"/>
          </a:xfrm>
        </p:spPr>
        <p:txBody>
          <a:bodyPr/>
          <a:lstStyle/>
          <a:p>
            <a:r>
              <a:rPr lang="en-US" kern="1200" dirty="0">
                <a:solidFill>
                  <a:schemeClr val="tx1"/>
                </a:solidFill>
                <a:ea typeface="+mn-ea"/>
                <a:cs typeface="+mn-cs"/>
              </a:rPr>
              <a:t>Adagrasib vs Docetaxel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0"/>
          <a:stretch/>
        </p:blipFill>
        <p:spPr bwMode="auto">
          <a:xfrm>
            <a:off x="1270748" y="736750"/>
            <a:ext cx="6488204" cy="349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69018" y="4853310"/>
            <a:ext cx="8593760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US" sz="84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Content of this presentation is the property of the author, licensed by ASCO. Permission required for reuse.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AA5E1-8D4B-BA95-ADAE-DBFF7B453DB8}"/>
              </a:ext>
            </a:extLst>
          </p:cNvPr>
          <p:cNvSpPr txBox="1"/>
          <p:nvPr/>
        </p:nvSpPr>
        <p:spPr>
          <a:xfrm>
            <a:off x="0" y="4103592"/>
            <a:ext cx="46089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Presented by Mok et al. Abstract LBA8509. ASCO 2024 </a:t>
            </a:r>
          </a:p>
        </p:txBody>
      </p:sp>
    </p:spTree>
  </p:cSld>
  <p:clrMapOvr>
    <a:masterClrMapping/>
  </p:clrMapOvr>
  <p:transition spd="med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2778-1DF8-DA4C-F2C3-2C3ED43E1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088"/>
            <a:ext cx="9144000" cy="1006507"/>
          </a:xfrm>
        </p:spPr>
        <p:txBody>
          <a:bodyPr/>
          <a:lstStyle/>
          <a:p>
            <a:r>
              <a:rPr lang="en-US" dirty="0"/>
              <a:t>Adagrasib vs. Docetaxel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179CA0-96AC-7853-2049-C695A8EFF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8"/>
          <a:stretch/>
        </p:blipFill>
        <p:spPr>
          <a:xfrm>
            <a:off x="-60512" y="1130441"/>
            <a:ext cx="5197288" cy="2784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1ECE22-F1D8-06FD-96E5-247225C4D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414" y="952436"/>
            <a:ext cx="3591253" cy="3140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3BD113-C4B9-360E-BB9E-8EB5A38789C3}"/>
              </a:ext>
            </a:extLst>
          </p:cNvPr>
          <p:cNvSpPr txBox="1"/>
          <p:nvPr/>
        </p:nvSpPr>
        <p:spPr>
          <a:xfrm>
            <a:off x="0" y="4089819"/>
            <a:ext cx="460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Presented by Mok et al. Abstract LBA8509. ASCO 2024 </a:t>
            </a:r>
          </a:p>
        </p:txBody>
      </p:sp>
    </p:spTree>
    <p:extLst>
      <p:ext uri="{BB962C8B-B14F-4D97-AF65-F5344CB8AC3E}">
        <p14:creationId xmlns:p14="http://schemas.microsoft.com/office/powerpoint/2010/main" val="129623794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C1437-A959-77D1-6004-609840351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429" y="705970"/>
            <a:ext cx="8498541" cy="3637429"/>
          </a:xfrm>
        </p:spPr>
        <p:txBody>
          <a:bodyPr/>
          <a:lstStyle/>
          <a:p>
            <a:r>
              <a:rPr lang="en-US" sz="1800" dirty="0"/>
              <a:t>Should KRAS G12C inhibitors be used in the 2L setting? YES!</a:t>
            </a:r>
            <a:endParaRPr lang="en-US" sz="1400" dirty="0"/>
          </a:p>
          <a:p>
            <a:pPr lvl="1"/>
            <a:r>
              <a:rPr lang="en-US" sz="1400" dirty="0"/>
              <a:t>Improved PFS compared to 2L chemotherapy</a:t>
            </a:r>
          </a:p>
          <a:p>
            <a:pPr lvl="1"/>
            <a:r>
              <a:rPr lang="en-US" sz="1400" dirty="0"/>
              <a:t>Early pace of response to therapy</a:t>
            </a:r>
          </a:p>
          <a:p>
            <a:pPr lvl="1"/>
            <a:r>
              <a:rPr lang="en-US" sz="1400" dirty="0"/>
              <a:t>Consideration of cost of therapy needs to include patient preference, broader financial toxicities of treatment </a:t>
            </a:r>
          </a:p>
          <a:p>
            <a:r>
              <a:rPr lang="en-US" sz="1800" dirty="0"/>
              <a:t>Best G12C Inhibitor for patients with CNS disease</a:t>
            </a:r>
          </a:p>
          <a:p>
            <a:pPr lvl="1"/>
            <a:r>
              <a:rPr lang="en-US" sz="1400" dirty="0"/>
              <a:t>Prospective data of intracranial response in untreated CNS disease only available with Adagrasib</a:t>
            </a:r>
          </a:p>
          <a:p>
            <a:r>
              <a:rPr lang="en-US" sz="1800" dirty="0"/>
              <a:t>Toxicities of interest (e.g. hepatotoxicity) may be due to recent ICI exposure </a:t>
            </a:r>
          </a:p>
          <a:p>
            <a:pPr lvl="1"/>
            <a:r>
              <a:rPr lang="en-US" sz="1400" dirty="0"/>
              <a:t>Higher rates of hepatotoxicity in patients treated with Sotorasib if ICI exposure &lt;3 months </a:t>
            </a:r>
          </a:p>
          <a:p>
            <a:r>
              <a:rPr lang="en-US" sz="1800" dirty="0"/>
              <a:t>Moving beyond the 2L+ setting</a:t>
            </a:r>
          </a:p>
          <a:p>
            <a:pPr lvl="1"/>
            <a:r>
              <a:rPr lang="en-US" sz="1400" dirty="0"/>
              <a:t>Prospective trials needed to explore use in perioperative setting </a:t>
            </a:r>
          </a:p>
          <a:p>
            <a:pPr lvl="1"/>
            <a:r>
              <a:rPr lang="en-US" sz="1400" dirty="0"/>
              <a:t>Variety of combination strategies (chemo, ICI) in the 1L setting </a:t>
            </a:r>
          </a:p>
          <a:p>
            <a:pPr lvl="1"/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BB583-CCF2-6777-E8E4-FF3F0EB5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74"/>
            <a:ext cx="9144000" cy="695496"/>
          </a:xfrm>
        </p:spPr>
        <p:txBody>
          <a:bodyPr/>
          <a:lstStyle/>
          <a:p>
            <a:r>
              <a:rPr lang="en-US" dirty="0"/>
              <a:t>KRAS G12C Controversies </a:t>
            </a:r>
          </a:p>
        </p:txBody>
      </p:sp>
    </p:spTree>
    <p:extLst>
      <p:ext uri="{BB962C8B-B14F-4D97-AF65-F5344CB8AC3E}">
        <p14:creationId xmlns:p14="http://schemas.microsoft.com/office/powerpoint/2010/main" val="224239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5B8AA-6BF4-F840-D391-627D8359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132"/>
            <a:ext cx="9144000" cy="1006507"/>
          </a:xfrm>
        </p:spPr>
        <p:txBody>
          <a:bodyPr/>
          <a:lstStyle/>
          <a:p>
            <a:pPr algn="ctr"/>
            <a:r>
              <a:rPr lang="en-US" dirty="0"/>
              <a:t>Acquired Resistance to G12Ci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0452F7-5C7C-B0EA-5870-D4A1139A8E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7D951-A65A-2180-7656-E3530990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875" y="699948"/>
            <a:ext cx="2896459" cy="15827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1D4DE2-EAB2-39FD-01E3-5CD01CF98B4C}"/>
              </a:ext>
            </a:extLst>
          </p:cNvPr>
          <p:cNvSpPr txBox="1"/>
          <p:nvPr/>
        </p:nvSpPr>
        <p:spPr>
          <a:xfrm>
            <a:off x="5726402" y="862997"/>
            <a:ext cx="33616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Calibri" panose="020F0502020204030204" pitchFamily="34" charset="0"/>
              </a:rPr>
              <a:t>In 43 patients with paired liquid and/or tissue samples treated with G12Ci,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Calibri" panose="020F0502020204030204" pitchFamily="34" charset="0"/>
              </a:rPr>
              <a:t>subclonal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Calibri" panose="020F0502020204030204" pitchFamily="34" charset="0"/>
              </a:rPr>
              <a:t> secondary RAS alterations identified in ~1/3 of patients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94CD4C-3354-EDAA-D96B-7C88EE6C9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6"/>
          <a:stretch/>
        </p:blipFill>
        <p:spPr>
          <a:xfrm>
            <a:off x="251422" y="546941"/>
            <a:ext cx="2241881" cy="38177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D6596D-DD28-03F3-4446-736014F73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648" y="2481798"/>
            <a:ext cx="2784009" cy="1757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2637C1-9F87-8F38-270E-F2156E30F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747" y="2376073"/>
            <a:ext cx="2642831" cy="1911443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600F4961-909A-EA37-B071-DA19B6C9A59A}"/>
              </a:ext>
            </a:extLst>
          </p:cNvPr>
          <p:cNvSpPr/>
          <p:nvPr/>
        </p:nvSpPr>
        <p:spPr>
          <a:xfrm>
            <a:off x="5800657" y="3381535"/>
            <a:ext cx="390419" cy="211016"/>
          </a:xfrm>
          <a:prstGeom prst="rightArrow">
            <a:avLst/>
          </a:prstGeom>
          <a:solidFill>
            <a:srgbClr val="2F6596"/>
          </a:solidFill>
          <a:ln>
            <a:solidFill>
              <a:srgbClr val="2F6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EADE8E-3158-77FB-5D98-AA9C09C86474}"/>
              </a:ext>
            </a:extLst>
          </p:cNvPr>
          <p:cNvSpPr txBox="1"/>
          <p:nvPr/>
        </p:nvSpPr>
        <p:spPr>
          <a:xfrm>
            <a:off x="2942393" y="4181076"/>
            <a:ext cx="49343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Singhal et al.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Nat Med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2024, Awad et al.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NEJM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2020, Zhao et al.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Nature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2021</a:t>
            </a:r>
          </a:p>
        </p:txBody>
      </p:sp>
    </p:spTree>
    <p:extLst>
      <p:ext uri="{BB962C8B-B14F-4D97-AF65-F5344CB8AC3E}">
        <p14:creationId xmlns:p14="http://schemas.microsoft.com/office/powerpoint/2010/main" val="137752312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59925-37D4-F1C9-1CBB-9F73B0C2E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2"/>
            <a:ext cx="9144000" cy="1006507"/>
          </a:xfrm>
        </p:spPr>
        <p:txBody>
          <a:bodyPr/>
          <a:lstStyle/>
          <a:p>
            <a:pPr algn="ctr"/>
            <a:r>
              <a:rPr lang="en-US" dirty="0"/>
              <a:t>Future Directions: G12D and Beyond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EC15FB-1DAD-BE7E-1D29-76D9AB452F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200B14B-183A-0CBE-F748-6E03546F4132}"/>
              </a:ext>
            </a:extLst>
          </p:cNvPr>
          <p:cNvSpPr/>
          <p:nvPr/>
        </p:nvSpPr>
        <p:spPr>
          <a:xfrm>
            <a:off x="2301980" y="1399981"/>
            <a:ext cx="5643207" cy="2814386"/>
          </a:xfrm>
          <a:custGeom>
            <a:avLst/>
            <a:gdLst>
              <a:gd name="connsiteX0" fmla="*/ 0 w 6258542"/>
              <a:gd name="connsiteY0" fmla="*/ 0 h 3752515"/>
              <a:gd name="connsiteX1" fmla="*/ 6258543 w 6258542"/>
              <a:gd name="connsiteY1" fmla="*/ 0 h 3752515"/>
              <a:gd name="connsiteX2" fmla="*/ 6258543 w 6258542"/>
              <a:gd name="connsiteY2" fmla="*/ 3752516 h 3752515"/>
              <a:gd name="connsiteX3" fmla="*/ 0 w 6258542"/>
              <a:gd name="connsiteY3" fmla="*/ 3752516 h 375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8542" h="3752515">
                <a:moveTo>
                  <a:pt x="0" y="0"/>
                </a:moveTo>
                <a:lnTo>
                  <a:pt x="6258543" y="0"/>
                </a:lnTo>
                <a:lnTo>
                  <a:pt x="6258543" y="3752516"/>
                </a:lnTo>
                <a:lnTo>
                  <a:pt x="0" y="3752516"/>
                </a:lnTo>
                <a:close/>
              </a:path>
            </a:pathLst>
          </a:custGeom>
          <a:noFill/>
          <a:ln w="65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158FA8-A2BB-202B-4C94-401BFBBD9499}"/>
              </a:ext>
            </a:extLst>
          </p:cNvPr>
          <p:cNvSpPr/>
          <p:nvPr/>
        </p:nvSpPr>
        <p:spPr>
          <a:xfrm>
            <a:off x="2301980" y="1399981"/>
            <a:ext cx="5643207" cy="2814386"/>
          </a:xfrm>
          <a:custGeom>
            <a:avLst/>
            <a:gdLst>
              <a:gd name="connsiteX0" fmla="*/ 0 w 6258542"/>
              <a:gd name="connsiteY0" fmla="*/ 0 h 3752515"/>
              <a:gd name="connsiteX1" fmla="*/ 6258543 w 6258542"/>
              <a:gd name="connsiteY1" fmla="*/ 0 h 3752515"/>
              <a:gd name="connsiteX2" fmla="*/ 6258543 w 6258542"/>
              <a:gd name="connsiteY2" fmla="*/ 3752516 h 3752515"/>
              <a:gd name="connsiteX3" fmla="*/ 0 w 6258542"/>
              <a:gd name="connsiteY3" fmla="*/ 3752516 h 375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8542" h="3752515">
                <a:moveTo>
                  <a:pt x="0" y="0"/>
                </a:moveTo>
                <a:lnTo>
                  <a:pt x="6258543" y="0"/>
                </a:lnTo>
                <a:lnTo>
                  <a:pt x="6258543" y="3752516"/>
                </a:lnTo>
                <a:lnTo>
                  <a:pt x="0" y="3752516"/>
                </a:lnTo>
                <a:close/>
              </a:path>
            </a:pathLst>
          </a:custGeom>
          <a:noFill/>
          <a:ln w="65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2BFF5D-3B65-3BBD-0657-42533F71983D}"/>
              </a:ext>
            </a:extLst>
          </p:cNvPr>
          <p:cNvSpPr txBox="1"/>
          <p:nvPr/>
        </p:nvSpPr>
        <p:spPr>
          <a:xfrm>
            <a:off x="9208343" y="4432194"/>
            <a:ext cx="13615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7</a:t>
            </a:r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2009E-6358-943E-A35A-032D726C4E12}"/>
              </a:ext>
            </a:extLst>
          </p:cNvPr>
          <p:cNvSpPr txBox="1"/>
          <p:nvPr/>
        </p:nvSpPr>
        <p:spPr>
          <a:xfrm>
            <a:off x="-54026" y="849605"/>
            <a:ext cx="2509074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G12C ON inhibitors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Rational combinations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PD-1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Anti-EGFR ab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SHP2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SOS1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Mutant specific inhibitors beyond KRAS G12C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Pan-RAS inhibitors	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PROTACs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Novel IO approaches 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TIL 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TCRs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5FD9583D-7ECF-4A8F-820B-34EFD7689795}"/>
              </a:ext>
            </a:extLst>
          </p:cNvPr>
          <p:cNvGraphicFramePr>
            <a:graphicFrameLocks noGrp="1"/>
          </p:cNvGraphicFramePr>
          <p:nvPr/>
        </p:nvGraphicFramePr>
        <p:xfrm>
          <a:off x="3003081" y="2033660"/>
          <a:ext cx="4977110" cy="227486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25102">
                  <a:extLst>
                    <a:ext uri="{9D8B030D-6E8A-4147-A177-3AD203B41FA5}">
                      <a16:colId xmlns:a16="http://schemas.microsoft.com/office/drawing/2014/main" val="3858503569"/>
                    </a:ext>
                  </a:extLst>
                </a:gridCol>
                <a:gridCol w="1176769">
                  <a:extLst>
                    <a:ext uri="{9D8B030D-6E8A-4147-A177-3AD203B41FA5}">
                      <a16:colId xmlns:a16="http://schemas.microsoft.com/office/drawing/2014/main" val="1787240051"/>
                    </a:ext>
                  </a:extLst>
                </a:gridCol>
                <a:gridCol w="2175239">
                  <a:extLst>
                    <a:ext uri="{9D8B030D-6E8A-4147-A177-3AD203B41FA5}">
                      <a16:colId xmlns:a16="http://schemas.microsoft.com/office/drawing/2014/main" val="2235487089"/>
                    </a:ext>
                  </a:extLst>
                </a:gridCol>
              </a:tblGrid>
              <a:tr h="327553">
                <a:tc>
                  <a:txBody>
                    <a:bodyPr/>
                    <a:lstStyle/>
                    <a:p>
                      <a:r>
                        <a:rPr lang="en-US" sz="1600" dirty="0"/>
                        <a:t>Compound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Target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Status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5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503979"/>
                  </a:ext>
                </a:extLst>
              </a:tr>
              <a:tr h="293665">
                <a:tc>
                  <a:txBody>
                    <a:bodyPr/>
                    <a:lstStyle/>
                    <a:p>
                      <a:r>
                        <a:rPr lang="en-US" sz="1200" dirty="0"/>
                        <a:t>MRTX1133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G12D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Clinical trial ongoing 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172814"/>
                  </a:ext>
                </a:extLst>
              </a:tr>
              <a:tr h="271071">
                <a:tc>
                  <a:txBody>
                    <a:bodyPr/>
                    <a:lstStyle/>
                    <a:p>
                      <a:r>
                        <a:rPr lang="en-US" sz="1200" dirty="0"/>
                        <a:t>RMC-9805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G12D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Clinical trial ongoing 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238244"/>
                  </a:ext>
                </a:extLst>
              </a:tr>
              <a:tr h="271071">
                <a:tc>
                  <a:txBody>
                    <a:bodyPr/>
                    <a:lstStyle/>
                    <a:p>
                      <a:r>
                        <a:rPr lang="en-US" sz="1200" dirty="0"/>
                        <a:t>HRS-4642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G12D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Clinical trial ongoing 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122332"/>
                  </a:ext>
                </a:extLst>
              </a:tr>
              <a:tr h="271071">
                <a:tc>
                  <a:txBody>
                    <a:bodyPr/>
                    <a:lstStyle/>
                    <a:p>
                      <a:r>
                        <a:rPr lang="en-US" sz="1200" dirty="0"/>
                        <a:t>TSN1611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G12D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Clinical trial ongoing 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665501"/>
                  </a:ext>
                </a:extLst>
              </a:tr>
              <a:tr h="2679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</a:rPr>
                        <a:t>LY3962673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G12D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Preclinical 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126768"/>
                  </a:ext>
                </a:extLst>
              </a:tr>
              <a:tr h="271071">
                <a:tc>
                  <a:txBody>
                    <a:bodyPr/>
                    <a:lstStyle/>
                    <a:p>
                      <a:r>
                        <a:rPr lang="en-US" sz="1200" dirty="0"/>
                        <a:t>RMC-5127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G12V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Preclinical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7736004"/>
                  </a:ext>
                </a:extLst>
              </a:tr>
              <a:tr h="271071">
                <a:tc>
                  <a:txBody>
                    <a:bodyPr/>
                    <a:lstStyle/>
                    <a:p>
                      <a:r>
                        <a:rPr lang="en-US" sz="1200" dirty="0"/>
                        <a:t>RMC-0708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Q61H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Preclinical </a:t>
                      </a:r>
                    </a:p>
                  </a:txBody>
                  <a:tcPr>
                    <a:lnL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118660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98E1E67-9918-5553-9EB7-F517223B4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211" y="617682"/>
            <a:ext cx="4668407" cy="13762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C2E553-7B81-E01D-4D0A-1ECCCF3EEEB5}"/>
              </a:ext>
            </a:extLst>
          </p:cNvPr>
          <p:cNvSpPr txBox="1"/>
          <p:nvPr/>
        </p:nvSpPr>
        <p:spPr>
          <a:xfrm>
            <a:off x="192408" y="4148167"/>
            <a:ext cx="2810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Zhu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Molecular Cancer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2022</a:t>
            </a:r>
          </a:p>
        </p:txBody>
      </p:sp>
    </p:spTree>
    <p:extLst>
      <p:ext uri="{BB962C8B-B14F-4D97-AF65-F5344CB8AC3E}">
        <p14:creationId xmlns:p14="http://schemas.microsoft.com/office/powerpoint/2010/main" val="102205040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59925-37D4-F1C9-1CBB-9F73B0C2E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2"/>
            <a:ext cx="9144000" cy="1006507"/>
          </a:xfrm>
        </p:spPr>
        <p:txBody>
          <a:bodyPr/>
          <a:lstStyle/>
          <a:p>
            <a:pPr algn="ctr"/>
            <a:r>
              <a:rPr lang="en-US" dirty="0"/>
              <a:t>Future Directions: Pan-RAS Inhibitors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EC15FB-1DAD-BE7E-1D29-76D9AB452F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5B5B69-B814-0A48-29E4-E7DDDFCD1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30" y="1123694"/>
            <a:ext cx="5498737" cy="2420267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200B14B-183A-0CBE-F748-6E03546F4132}"/>
              </a:ext>
            </a:extLst>
          </p:cNvPr>
          <p:cNvSpPr/>
          <p:nvPr/>
        </p:nvSpPr>
        <p:spPr>
          <a:xfrm>
            <a:off x="2301980" y="1399981"/>
            <a:ext cx="5643207" cy="2814386"/>
          </a:xfrm>
          <a:custGeom>
            <a:avLst/>
            <a:gdLst>
              <a:gd name="connsiteX0" fmla="*/ 0 w 6258542"/>
              <a:gd name="connsiteY0" fmla="*/ 0 h 3752515"/>
              <a:gd name="connsiteX1" fmla="*/ 6258543 w 6258542"/>
              <a:gd name="connsiteY1" fmla="*/ 0 h 3752515"/>
              <a:gd name="connsiteX2" fmla="*/ 6258543 w 6258542"/>
              <a:gd name="connsiteY2" fmla="*/ 3752516 h 3752515"/>
              <a:gd name="connsiteX3" fmla="*/ 0 w 6258542"/>
              <a:gd name="connsiteY3" fmla="*/ 3752516 h 375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8542" h="3752515">
                <a:moveTo>
                  <a:pt x="0" y="0"/>
                </a:moveTo>
                <a:lnTo>
                  <a:pt x="6258543" y="0"/>
                </a:lnTo>
                <a:lnTo>
                  <a:pt x="6258543" y="3752516"/>
                </a:lnTo>
                <a:lnTo>
                  <a:pt x="0" y="3752516"/>
                </a:lnTo>
                <a:close/>
              </a:path>
            </a:pathLst>
          </a:custGeom>
          <a:noFill/>
          <a:ln w="65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158FA8-A2BB-202B-4C94-401BFBBD9499}"/>
              </a:ext>
            </a:extLst>
          </p:cNvPr>
          <p:cNvSpPr/>
          <p:nvPr/>
        </p:nvSpPr>
        <p:spPr>
          <a:xfrm>
            <a:off x="2301980" y="1399981"/>
            <a:ext cx="5643207" cy="2814386"/>
          </a:xfrm>
          <a:custGeom>
            <a:avLst/>
            <a:gdLst>
              <a:gd name="connsiteX0" fmla="*/ 0 w 6258542"/>
              <a:gd name="connsiteY0" fmla="*/ 0 h 3752515"/>
              <a:gd name="connsiteX1" fmla="*/ 6258543 w 6258542"/>
              <a:gd name="connsiteY1" fmla="*/ 0 h 3752515"/>
              <a:gd name="connsiteX2" fmla="*/ 6258543 w 6258542"/>
              <a:gd name="connsiteY2" fmla="*/ 3752516 h 3752515"/>
              <a:gd name="connsiteX3" fmla="*/ 0 w 6258542"/>
              <a:gd name="connsiteY3" fmla="*/ 3752516 h 375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8542" h="3752515">
                <a:moveTo>
                  <a:pt x="0" y="0"/>
                </a:moveTo>
                <a:lnTo>
                  <a:pt x="6258543" y="0"/>
                </a:lnTo>
                <a:lnTo>
                  <a:pt x="6258543" y="3752516"/>
                </a:lnTo>
                <a:lnTo>
                  <a:pt x="0" y="3752516"/>
                </a:lnTo>
                <a:close/>
              </a:path>
            </a:pathLst>
          </a:custGeom>
          <a:noFill/>
          <a:ln w="65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DF35C6E-83BC-2B77-0BAC-2D8FB15C734B}"/>
              </a:ext>
            </a:extLst>
          </p:cNvPr>
          <p:cNvSpPr/>
          <p:nvPr/>
        </p:nvSpPr>
        <p:spPr>
          <a:xfrm>
            <a:off x="2168800" y="1454209"/>
            <a:ext cx="5776388" cy="2819281"/>
          </a:xfrm>
          <a:custGeom>
            <a:avLst/>
            <a:gdLst>
              <a:gd name="connsiteX0" fmla="*/ 0 w 6265068"/>
              <a:gd name="connsiteY0" fmla="*/ 0 h 3759041"/>
              <a:gd name="connsiteX1" fmla="*/ 6265069 w 6265068"/>
              <a:gd name="connsiteY1" fmla="*/ 0 h 3759041"/>
              <a:gd name="connsiteX2" fmla="*/ 6265069 w 6265068"/>
              <a:gd name="connsiteY2" fmla="*/ 3759042 h 3759041"/>
              <a:gd name="connsiteX3" fmla="*/ 0 w 6265068"/>
              <a:gd name="connsiteY3" fmla="*/ 3759042 h 37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5068" h="3759041">
                <a:moveTo>
                  <a:pt x="0" y="0"/>
                </a:moveTo>
                <a:lnTo>
                  <a:pt x="6265069" y="0"/>
                </a:lnTo>
                <a:lnTo>
                  <a:pt x="6265069" y="3759042"/>
                </a:lnTo>
                <a:lnTo>
                  <a:pt x="0" y="3759042"/>
                </a:lnTo>
                <a:close/>
              </a:path>
            </a:pathLst>
          </a:custGeom>
          <a:noFill/>
          <a:ln w="65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256234F-2E79-B2D6-BE60-8245490FD786}"/>
              </a:ext>
            </a:extLst>
          </p:cNvPr>
          <p:cNvSpPr txBox="1">
            <a:spLocks/>
          </p:cNvSpPr>
          <p:nvPr/>
        </p:nvSpPr>
        <p:spPr>
          <a:xfrm>
            <a:off x="3778864" y="849031"/>
            <a:ext cx="2931953" cy="324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5C2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KRAS</a:t>
            </a:r>
            <a:r>
              <a:rPr kumimoji="0" lang="en-US" sz="1350" b="1" i="0" u="none" strike="noStrike" kern="1200" cap="none" spc="0" normalizeH="0" baseline="30000" noProof="0" dirty="0">
                <a:ln>
                  <a:noFill/>
                </a:ln>
                <a:solidFill>
                  <a:srgbClr val="005C2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G12X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5C2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NSCLC: Best Response</a:t>
            </a:r>
            <a:endParaRPr kumimoji="0" lang="en-CH" sz="1350" b="1" i="0" u="none" strike="noStrike" kern="1200" cap="none" spc="0" normalizeH="0" baseline="0" noProof="0" dirty="0">
              <a:ln>
                <a:noFill/>
              </a:ln>
              <a:solidFill>
                <a:srgbClr val="005C27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DC9676D-2FF1-0A0A-A0FF-10D4441D4F57}"/>
              </a:ext>
            </a:extLst>
          </p:cNvPr>
          <p:cNvGraphicFramePr>
            <a:graphicFrameLocks noGrp="1"/>
          </p:cNvGraphicFramePr>
          <p:nvPr/>
        </p:nvGraphicFramePr>
        <p:xfrm>
          <a:off x="7217644" y="811946"/>
          <a:ext cx="1913772" cy="1625834"/>
        </p:xfrm>
        <a:graphic>
          <a:graphicData uri="http://schemas.openxmlformats.org/drawingml/2006/table">
            <a:tbl>
              <a:tblPr firstRow="1" bandRow="1"/>
              <a:tblGrid>
                <a:gridCol w="1237129">
                  <a:extLst>
                    <a:ext uri="{9D8B030D-6E8A-4147-A177-3AD203B41FA5}">
                      <a16:colId xmlns:a16="http://schemas.microsoft.com/office/drawing/2014/main" val="3073144690"/>
                    </a:ext>
                  </a:extLst>
                </a:gridCol>
                <a:gridCol w="676643">
                  <a:extLst>
                    <a:ext uri="{9D8B030D-6E8A-4147-A177-3AD203B41FA5}">
                      <a16:colId xmlns:a16="http://schemas.microsoft.com/office/drawing/2014/main" val="1265717774"/>
                    </a:ext>
                  </a:extLst>
                </a:gridCol>
              </a:tblGrid>
              <a:tr h="256291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800">
                          <a:latin typeface="Helvetica"/>
                          <a:cs typeface="Helvetica"/>
                        </a:rPr>
                        <a:t>Tumor Response </a:t>
                      </a:r>
                    </a:p>
                    <a:p>
                      <a:pPr algn="ctr"/>
                      <a:r>
                        <a:rPr lang="en-US" sz="800">
                          <a:latin typeface="Helvetica"/>
                          <a:cs typeface="Helvetica"/>
                        </a:rPr>
                        <a:t>(per RECIST 1.1)</a:t>
                      </a:r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C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31110127"/>
                  </a:ext>
                </a:extLst>
              </a:tr>
              <a:tr h="128016">
                <a:tc gridSpan="2"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Helvetica"/>
                          <a:cs typeface="Helvetica"/>
                        </a:rPr>
                        <a:t>Best overall response, n (%)</a:t>
                      </a:r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900" b="1" baseline="0">
                        <a:latin typeface="Helvetica"/>
                        <a:cs typeface="Helvetica"/>
                      </a:endParaRPr>
                    </a:p>
                  </a:txBody>
                  <a:tcPr marT="9144" marB="91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832480"/>
                  </a:ext>
                </a:extLst>
              </a:tr>
              <a:tr h="128016">
                <a:tc>
                  <a:txBody>
                    <a:bodyPr/>
                    <a:lstStyle/>
                    <a:p>
                      <a:pPr marL="0" marR="0" lvl="2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en-US" sz="800" b="0">
                          <a:latin typeface="Helvetica"/>
                          <a:cs typeface="Helvetica"/>
                        </a:rPr>
                        <a:t>    CR</a:t>
                      </a:r>
                      <a:endParaRPr lang="en-US" sz="800" b="1">
                        <a:latin typeface="Helvetica"/>
                        <a:cs typeface="Helvetica"/>
                      </a:endParaRPr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>
                          <a:latin typeface="Helvetica"/>
                          <a:cs typeface="Helvetica"/>
                        </a:rPr>
                        <a:t>1 (3)</a:t>
                      </a:r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092956"/>
                  </a:ext>
                </a:extLst>
              </a:tr>
              <a:tr h="128016">
                <a:tc>
                  <a:txBody>
                    <a:bodyPr/>
                    <a:lstStyle/>
                    <a:p>
                      <a:pPr marL="0" marR="0" lvl="2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en-US" sz="800" b="0">
                          <a:latin typeface="Helvetica"/>
                          <a:cs typeface="Helvetica"/>
                        </a:rPr>
                        <a:t>    PR</a:t>
                      </a:r>
                      <a:endParaRPr lang="en-US" sz="800" b="1">
                        <a:latin typeface="Helvetica"/>
                        <a:cs typeface="Helvetica"/>
                      </a:endParaRPr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>
                          <a:latin typeface="Helvetica"/>
                          <a:cs typeface="Helvetica"/>
                        </a:rPr>
                        <a:t>14 (35)</a:t>
                      </a:r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641258"/>
                  </a:ext>
                </a:extLst>
              </a:tr>
              <a:tr h="128016">
                <a:tc>
                  <a:txBody>
                    <a:bodyPr/>
                    <a:lstStyle/>
                    <a:p>
                      <a:pPr marL="0" marR="0" lvl="2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en-US" sz="800" b="0" dirty="0">
                          <a:latin typeface="Helvetica"/>
                          <a:cs typeface="Helvetica"/>
                        </a:rPr>
                        <a:t>    SD</a:t>
                      </a:r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>
                          <a:latin typeface="Helvetica"/>
                          <a:cs typeface="Helvetica"/>
                        </a:rPr>
                        <a:t>19 (48)</a:t>
                      </a:r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704961"/>
                  </a:ext>
                </a:extLst>
              </a:tr>
              <a:tr h="128016">
                <a:tc>
                  <a:txBody>
                    <a:bodyPr/>
                    <a:lstStyle/>
                    <a:p>
                      <a:pPr marL="0" marR="0" lvl="2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en-US" sz="800" b="0">
                          <a:latin typeface="Helvetica"/>
                          <a:cs typeface="Helvetica"/>
                        </a:rPr>
                        <a:t>    PD</a:t>
                      </a:r>
                      <a:endParaRPr lang="en-US" sz="800" b="1">
                        <a:latin typeface="Helvetica"/>
                        <a:cs typeface="Helvetica"/>
                      </a:endParaRPr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strike="noStrike">
                          <a:latin typeface="Helvetica"/>
                          <a:cs typeface="Helvetica"/>
                        </a:rPr>
                        <a:t>5 (13)</a:t>
                      </a:r>
                      <a:endParaRPr lang="en-US" sz="800" strike="sngStrike">
                        <a:latin typeface="Helvetica"/>
                        <a:cs typeface="Helvetica"/>
                      </a:endParaRPr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30340"/>
                  </a:ext>
                </a:extLst>
              </a:tr>
              <a:tr h="161270">
                <a:tc>
                  <a:txBody>
                    <a:bodyPr/>
                    <a:lstStyle/>
                    <a:p>
                      <a:pPr lvl="2" algn="l"/>
                      <a:r>
                        <a:rPr lang="en-US" sz="800" b="0" dirty="0" err="1">
                          <a:latin typeface="Helvetica"/>
                          <a:cs typeface="Helvetica"/>
                        </a:rPr>
                        <a:t>NE</a:t>
                      </a:r>
                      <a:r>
                        <a:rPr lang="en-US" sz="800" b="0" baseline="30000" dirty="0" err="1">
                          <a:latin typeface="Helvetica"/>
                          <a:cs typeface="Helvetica"/>
                        </a:rPr>
                        <a:t>b</a:t>
                      </a:r>
                      <a:endParaRPr lang="en-US" sz="800" b="0" baseline="30000" dirty="0">
                        <a:latin typeface="Helvetica"/>
                        <a:cs typeface="Helvetica"/>
                      </a:endParaRPr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strike="noStrike">
                          <a:latin typeface="Helvetica"/>
                          <a:cs typeface="Helvetica"/>
                        </a:rPr>
                        <a:t>1 (3)</a:t>
                      </a:r>
                    </a:p>
                  </a:txBody>
                  <a:tcPr marL="68580" marR="68580" marT="6858" marB="68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760911"/>
                  </a:ext>
                </a:extLst>
              </a:tr>
              <a:tr h="128016">
                <a:tc>
                  <a:txBody>
                    <a:bodyPr/>
                    <a:lstStyle/>
                    <a:p>
                      <a:pPr algn="l"/>
                      <a:r>
                        <a:rPr lang="en-US" sz="800" b="1">
                          <a:latin typeface="Helvetica"/>
                          <a:cs typeface="Helvetica"/>
                        </a:rPr>
                        <a:t>ORR, n (%)</a:t>
                      </a:r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Helvetica"/>
                          <a:cs typeface="Helvetica"/>
                        </a:rPr>
                        <a:t>15 (38)</a:t>
                      </a:r>
                    </a:p>
                  </a:txBody>
                  <a:tcPr marL="68580" marR="68580" marT="6858" marB="68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553624"/>
                  </a:ext>
                </a:extLst>
              </a:tr>
              <a:tr h="12801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latin typeface="Helvetica"/>
                        </a:rPr>
                        <a:t>    Confirmed, n</a:t>
                      </a:r>
                      <a:endParaRPr lang="en-US" sz="1100"/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en-US" sz="800">
                          <a:latin typeface="Helvetica"/>
                          <a:cs typeface="Helvetica"/>
                        </a:rPr>
                        <a:t>12 </a:t>
                      </a:r>
                    </a:p>
                  </a:txBody>
                  <a:tcPr marL="68580" marR="68580" marT="6858" marB="685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420372"/>
                  </a:ext>
                </a:extLst>
              </a:tr>
              <a:tr h="24231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800" b="1">
                          <a:latin typeface="Helvetica"/>
                          <a:cs typeface="Helvetica"/>
                        </a:rPr>
                        <a:t>DCR (CR+PR+SD), n (%) </a:t>
                      </a:r>
                      <a:endParaRPr lang="en-US" sz="800" b="1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latin typeface="Helvetica"/>
                          <a:cs typeface="Helvetica"/>
                        </a:rPr>
                        <a:t>34 (85)</a:t>
                      </a:r>
                    </a:p>
                  </a:txBody>
                  <a:tcPr marL="68580" marR="68580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76026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1848E4B-1A02-82C1-8A89-AA2837E9EF99}"/>
              </a:ext>
            </a:extLst>
          </p:cNvPr>
          <p:cNvSpPr txBox="1"/>
          <p:nvPr/>
        </p:nvSpPr>
        <p:spPr>
          <a:xfrm>
            <a:off x="4093757" y="1111073"/>
            <a:ext cx="2119712" cy="23083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  <a:sym typeface="Arial"/>
              </a:rPr>
              <a:t>Evaluable for Efficacy (N = 40)</a:t>
            </a:r>
            <a:r>
              <a:rPr kumimoji="0" lang="en-US" sz="105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  <a:sym typeface="Arial"/>
              </a:rPr>
              <a:t>a</a:t>
            </a: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  <a:sym typeface="Arial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D2A74A2-2ACF-468C-C8D7-0B580533AB2F}"/>
              </a:ext>
            </a:extLst>
          </p:cNvPr>
          <p:cNvSpPr txBox="1">
            <a:spLocks/>
          </p:cNvSpPr>
          <p:nvPr/>
        </p:nvSpPr>
        <p:spPr>
          <a:xfrm>
            <a:off x="2729259" y="4214367"/>
            <a:ext cx="6320756" cy="202790"/>
          </a:xfrm>
          <a:prstGeom prst="rect">
            <a:avLst/>
          </a:prstGeom>
        </p:spPr>
        <p:txBody>
          <a:bodyPr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 Narrow" panose="020B060602020203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rgbClr val="000000"/>
                </a:solidFill>
                <a:latin typeface="Arial Narrow" panose="020B0606020202030204" pitchFamily="34" charset="0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rgbClr val="000000"/>
                </a:solidFill>
                <a:latin typeface="Arial Narrow" panose="020B0606020202030204" pitchFamily="34" charset="0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rgbClr val="000000"/>
                </a:solidFill>
                <a:latin typeface="Arial Narrow" panose="020B0606020202030204" pitchFamily="34" charset="0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rgbClr val="000000"/>
                </a:solidFill>
                <a:latin typeface="Arial Narrow" panose="020B0606020202030204" pitchFamily="34" charset="0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/>
                <a:cs typeface="Helvetica" panose="020B0604020202020204" pitchFamily="34" charset="0"/>
                <a:sym typeface="Arial"/>
              </a:rPr>
              <a:t>Presented by Kathryn C. Arbour at ESMO 2023, Data Extracted 12 Oct 2023.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CDAFA-FB09-1B34-AE40-C973CE1B27EC}"/>
              </a:ext>
            </a:extLst>
          </p:cNvPr>
          <p:cNvSpPr txBox="1"/>
          <p:nvPr/>
        </p:nvSpPr>
        <p:spPr>
          <a:xfrm>
            <a:off x="7126941" y="2437780"/>
            <a:ext cx="2004475" cy="8361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*</a:t>
            </a:r>
            <a:r>
              <a:rPr kumimoji="0" lang="en-GB" sz="7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  <a:sym typeface="Arial"/>
              </a:rPr>
              <a:t>Unconfirmed PR per RECIST 1.1.</a:t>
            </a:r>
            <a:endParaRPr kumimoji="0" lang="en-GB" sz="75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5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  <a:sym typeface="Arial"/>
              </a:rPr>
              <a:t>a </a:t>
            </a:r>
            <a:r>
              <a:rPr kumimoji="0" lang="en-GB" sz="7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  <a:sym typeface="Arial"/>
              </a:rPr>
              <a:t>Patients who received first dose of RMC-6236 </a:t>
            </a: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at least </a:t>
            </a:r>
            <a:r>
              <a:rPr kumimoji="0" lang="en-GB" sz="7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  <a:sym typeface="Arial"/>
              </a:rPr>
              <a:t>8 weeks prior to data extract date.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b</a:t>
            </a:r>
            <a:r>
              <a:rPr kumimoji="0" lang="en-GB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One</a:t>
            </a:r>
            <a:r>
              <a:rPr kumimoji="0" lang="en-GB" sz="7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  <a:sym typeface="Arial"/>
              </a:rPr>
              <a:t> subject withdrew from study without post-baseline scans.</a:t>
            </a:r>
            <a:endParaRPr kumimoji="0" lang="en-US" sz="7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2BFF5D-3B65-3BBD-0657-42533F71983D}"/>
              </a:ext>
            </a:extLst>
          </p:cNvPr>
          <p:cNvSpPr txBox="1"/>
          <p:nvPr/>
        </p:nvSpPr>
        <p:spPr>
          <a:xfrm>
            <a:off x="9208343" y="4432194"/>
            <a:ext cx="13615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2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7</a:t>
            </a:r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1F78E0-E1C6-2626-4B31-472B4342C51F}"/>
              </a:ext>
            </a:extLst>
          </p:cNvPr>
          <p:cNvSpPr txBox="1"/>
          <p:nvPr/>
        </p:nvSpPr>
        <p:spPr>
          <a:xfrm rot="16200000">
            <a:off x="1293913" y="2174305"/>
            <a:ext cx="2518478" cy="1962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244"/>
              </a:buClr>
              <a:buSzTx/>
              <a:buFontTx/>
              <a:buNone/>
              <a:tabLst/>
              <a:defRPr/>
            </a:pPr>
            <a:r>
              <a:rPr kumimoji="0" lang="en-US" sz="8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Arial" panose="020B0604020202020204" pitchFamily="34" charset="0"/>
              </a:rPr>
              <a:t>Best % Change from Baseline in Target Lesion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6DCA26-C9D4-5C07-E41D-CBCB2E2D8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810" y="1464485"/>
            <a:ext cx="1521834" cy="5904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6C4BB8-69C4-A007-6533-1F8CA244F570}"/>
              </a:ext>
            </a:extLst>
          </p:cNvPr>
          <p:cNvSpPr txBox="1"/>
          <p:nvPr/>
        </p:nvSpPr>
        <p:spPr>
          <a:xfrm>
            <a:off x="2931953" y="3568615"/>
            <a:ext cx="591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Most common toxicities observed (n=111) include rash, nausea, vomiting, diarrhea, stomatitis, and fatigue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2009E-6358-943E-A35A-032D726C4E12}"/>
              </a:ext>
            </a:extLst>
          </p:cNvPr>
          <p:cNvSpPr txBox="1"/>
          <p:nvPr/>
        </p:nvSpPr>
        <p:spPr>
          <a:xfrm>
            <a:off x="-54026" y="849605"/>
            <a:ext cx="271614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G12C ON inhibitors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Rational combinations 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Mutant specific inhibitors beyond KRAS G12C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Pan-RAS inhibitors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RMC-6236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BI-2865  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ERAS-4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YL-17321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JAB-23425	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PROTACs</a:t>
            </a:r>
          </a:p>
          <a:p>
            <a:pPr marL="214313" marR="0" lvl="0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Novel IO approaches 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TIL 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7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TCRs</a:t>
            </a:r>
          </a:p>
        </p:txBody>
      </p:sp>
    </p:spTree>
    <p:extLst>
      <p:ext uri="{BB962C8B-B14F-4D97-AF65-F5344CB8AC3E}">
        <p14:creationId xmlns:p14="http://schemas.microsoft.com/office/powerpoint/2010/main" val="1206886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0210" y="4476867"/>
            <a:ext cx="1656622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760" dirty="0">
                <a:solidFill>
                  <a:srgbClr val="57A9DD"/>
                </a:solidFill>
                <a:latin typeface="Trebuchet MS"/>
                <a:ea typeface="+mn-ea"/>
                <a:cs typeface="+mn-cs"/>
              </a:rPr>
              <a:t>Mark G Kris, MD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411E7-FD73-4BD9-B768-4D5711A461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998" t="57515" r="52801" b="17514"/>
          <a:stretch/>
        </p:blipFill>
        <p:spPr>
          <a:xfrm>
            <a:off x="7627268" y="4393854"/>
            <a:ext cx="664039" cy="3359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D70B7D-09E9-4A21-85F1-357731173589}"/>
              </a:ext>
            </a:extLst>
          </p:cNvPr>
          <p:cNvSpPr/>
          <p:nvPr/>
        </p:nvSpPr>
        <p:spPr>
          <a:xfrm>
            <a:off x="714375" y="404218"/>
            <a:ext cx="7715250" cy="578644"/>
          </a:xfrm>
          <a:prstGeom prst="rect">
            <a:avLst/>
          </a:prstGeom>
          <a:solidFill>
            <a:srgbClr val="298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8678" fontAlgn="auto">
              <a:spcBef>
                <a:spcPts val="0"/>
              </a:spcBef>
              <a:spcAft>
                <a:spcPts val="0"/>
              </a:spcAft>
            </a:pPr>
            <a:endParaRPr lang="en-US" sz="1139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7908A-E9DE-475E-85BA-BD224CD7759F}"/>
              </a:ext>
            </a:extLst>
          </p:cNvPr>
          <p:cNvSpPr txBox="1"/>
          <p:nvPr/>
        </p:nvSpPr>
        <p:spPr>
          <a:xfrm>
            <a:off x="918235" y="516845"/>
            <a:ext cx="7307534" cy="87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2531" b="1" dirty="0">
                <a:solidFill>
                  <a:srgbClr val="FFFF00"/>
                </a:solidFill>
                <a:latin typeface="Trebuchet MS"/>
                <a:ea typeface="Arial" charset="0"/>
                <a:cs typeface="Calibri" panose="020F0502020204030204" pitchFamily="34" charset="0"/>
              </a:rPr>
              <a:t>USA Lung Cancers by the Numbers – 2024</a:t>
            </a:r>
            <a:br>
              <a:rPr lang="en-US" sz="2531" b="1" dirty="0">
                <a:solidFill>
                  <a:srgbClr val="FFFF00"/>
                </a:solidFill>
                <a:latin typeface="Trebuchet MS"/>
                <a:ea typeface="Arial" charset="0"/>
                <a:cs typeface="Calibri" panose="020F0502020204030204" pitchFamily="34" charset="0"/>
              </a:rPr>
            </a:br>
            <a:endParaRPr lang="en-US" sz="2531" b="1" dirty="0">
              <a:solidFill>
                <a:srgbClr val="FFFF00"/>
              </a:solidFill>
              <a:latin typeface="Trebuchet MS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627C68-492A-4974-9C09-0088E989AF59}"/>
              </a:ext>
            </a:extLst>
          </p:cNvPr>
          <p:cNvSpPr txBox="1"/>
          <p:nvPr/>
        </p:nvSpPr>
        <p:spPr>
          <a:xfrm>
            <a:off x="3010867" y="3575616"/>
            <a:ext cx="3134321" cy="32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1519" b="1" dirty="0">
                <a:solidFill>
                  <a:prstClr val="white"/>
                </a:solidFill>
                <a:ea typeface="Arial" charset="0"/>
                <a:cs typeface="Arial" charset="0"/>
              </a:rPr>
              <a:t>Disease Extent at Diagnosis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FDD06F-7B6F-4639-88DC-C191BC99C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1187" y="1845365"/>
            <a:ext cx="1341627" cy="144313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1271335-97E2-47CE-942F-0B3B77815015}"/>
              </a:ext>
            </a:extLst>
          </p:cNvPr>
          <p:cNvSpPr txBox="1"/>
          <p:nvPr/>
        </p:nvSpPr>
        <p:spPr>
          <a:xfrm>
            <a:off x="2505273" y="2514240"/>
            <a:ext cx="851515" cy="442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1139" dirty="0">
                <a:solidFill>
                  <a:prstClr val="white"/>
                </a:solidFill>
                <a:ea typeface="Arial" charset="0"/>
                <a:cs typeface="Arial" charset="0"/>
              </a:rPr>
              <a:t>151,000</a:t>
            </a:r>
          </a:p>
          <a:p>
            <a:pPr algn="ctr"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1139" dirty="0">
                <a:solidFill>
                  <a:prstClr val="white"/>
                </a:solidFill>
                <a:ea typeface="Arial" charset="0"/>
                <a:cs typeface="Arial" charset="0"/>
              </a:rPr>
              <a:t>Metastatic</a:t>
            </a:r>
          </a:p>
        </p:txBody>
      </p:sp>
      <p:cxnSp>
        <p:nvCxnSpPr>
          <p:cNvPr id="47" name="Elbow Connector 55">
            <a:extLst>
              <a:ext uri="{FF2B5EF4-FFF2-40B4-BE49-F238E27FC236}">
                <a16:creationId xmlns:a16="http://schemas.microsoft.com/office/drawing/2014/main" id="{FB76BA46-EF7E-418E-841E-A07148BFB329}"/>
              </a:ext>
            </a:extLst>
          </p:cNvPr>
          <p:cNvCxnSpPr/>
          <p:nvPr/>
        </p:nvCxnSpPr>
        <p:spPr>
          <a:xfrm rot="10800000" flipV="1">
            <a:off x="3283186" y="2589419"/>
            <a:ext cx="550919" cy="123296"/>
          </a:xfrm>
          <a:prstGeom prst="bentConnector3">
            <a:avLst>
              <a:gd name="adj1" fmla="val 60003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9019F9B-1F91-4721-A21B-A8EBDA0905E9}"/>
              </a:ext>
            </a:extLst>
          </p:cNvPr>
          <p:cNvSpPr txBox="1"/>
          <p:nvPr/>
        </p:nvSpPr>
        <p:spPr>
          <a:xfrm>
            <a:off x="5795857" y="1963158"/>
            <a:ext cx="1659429" cy="618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1139" dirty="0">
                <a:solidFill>
                  <a:prstClr val="white"/>
                </a:solidFill>
                <a:ea typeface="Arial" charset="0"/>
                <a:cs typeface="Arial" charset="0"/>
              </a:rPr>
              <a:t>35,000</a:t>
            </a:r>
          </a:p>
          <a:p>
            <a:pPr algn="ctr"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1139" dirty="0">
                <a:solidFill>
                  <a:prstClr val="white"/>
                </a:solidFill>
                <a:ea typeface="Arial" charset="0"/>
                <a:cs typeface="Arial" charset="0"/>
              </a:rPr>
              <a:t>Localized, Resectable,</a:t>
            </a:r>
          </a:p>
          <a:p>
            <a:pPr algn="ctr"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1139" dirty="0">
                <a:solidFill>
                  <a:prstClr val="white"/>
                </a:solidFill>
                <a:ea typeface="Arial" charset="0"/>
                <a:cs typeface="Arial" charset="0"/>
              </a:rPr>
              <a:t>Surgery Possible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2621438-A56D-49E1-B403-5134EC33C79A}"/>
              </a:ext>
            </a:extLst>
          </p:cNvPr>
          <p:cNvSpPr txBox="1"/>
          <p:nvPr/>
        </p:nvSpPr>
        <p:spPr>
          <a:xfrm>
            <a:off x="5786639" y="2578582"/>
            <a:ext cx="1829347" cy="618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1139" dirty="0">
                <a:solidFill>
                  <a:prstClr val="white"/>
                </a:solidFill>
                <a:ea typeface="Arial" charset="0"/>
                <a:cs typeface="Arial" charset="0"/>
              </a:rPr>
              <a:t>51,000</a:t>
            </a:r>
          </a:p>
          <a:p>
            <a:pPr algn="ctr"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1139" dirty="0">
                <a:solidFill>
                  <a:prstClr val="white"/>
                </a:solidFill>
                <a:ea typeface="Arial" charset="0"/>
                <a:cs typeface="Arial" charset="0"/>
              </a:rPr>
              <a:t>Localized, Unresectable, </a:t>
            </a:r>
          </a:p>
          <a:p>
            <a:pPr algn="ctr"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1139" dirty="0">
                <a:solidFill>
                  <a:prstClr val="white"/>
                </a:solidFill>
                <a:ea typeface="Arial" charset="0"/>
                <a:cs typeface="Arial" charset="0"/>
              </a:rPr>
              <a:t>Radiation Possible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C241CED-2212-4493-ABD2-28C23C93CEBB}"/>
              </a:ext>
            </a:extLst>
          </p:cNvPr>
          <p:cNvCxnSpPr/>
          <p:nvPr/>
        </p:nvCxnSpPr>
        <p:spPr>
          <a:xfrm>
            <a:off x="5200986" y="2252253"/>
            <a:ext cx="575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E9087C6-E5CB-4A46-8BDB-9DE6288E1E61}"/>
              </a:ext>
            </a:extLst>
          </p:cNvPr>
          <p:cNvCxnSpPr/>
          <p:nvPr/>
        </p:nvCxnSpPr>
        <p:spPr>
          <a:xfrm>
            <a:off x="5255234" y="2870023"/>
            <a:ext cx="575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1AFCB27-CC84-4058-8A95-DCF9890C3740}"/>
              </a:ext>
            </a:extLst>
          </p:cNvPr>
          <p:cNvSpPr txBox="1"/>
          <p:nvPr/>
        </p:nvSpPr>
        <p:spPr>
          <a:xfrm>
            <a:off x="804788" y="1098006"/>
            <a:ext cx="7517420" cy="715581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white"/>
                </a:solidFill>
                <a:latin typeface="Trebuchet MS"/>
                <a:ea typeface="+mn-ea"/>
                <a:cs typeface="Calibri" panose="020F0502020204030204" pitchFamily="34" charset="0"/>
              </a:rPr>
              <a:t>86,000 patients annually make </a:t>
            </a:r>
          </a:p>
          <a:p>
            <a:pPr algn="ctr" defTabSz="578678" fontAlgn="auto">
              <a:spcBef>
                <a:spcPts val="0"/>
              </a:spcBef>
              <a:spcAft>
                <a:spcPts val="0"/>
              </a:spcAft>
            </a:pPr>
            <a:r>
              <a:rPr lang="en-US" sz="2025" dirty="0">
                <a:solidFill>
                  <a:prstClr val="white"/>
                </a:solidFill>
                <a:latin typeface="Trebuchet MS"/>
                <a:ea typeface="+mn-ea"/>
                <a:cs typeface="Calibri" panose="020F0502020204030204" pitchFamily="34" charset="0"/>
              </a:rPr>
              <a:t>locally advanced lung cancers the 4</a:t>
            </a:r>
            <a:r>
              <a:rPr lang="en-US" sz="2025" baseline="30000" dirty="0">
                <a:solidFill>
                  <a:prstClr val="white"/>
                </a:solidFill>
                <a:latin typeface="Trebuchet MS"/>
                <a:ea typeface="+mn-ea"/>
                <a:cs typeface="Calibri" panose="020F0502020204030204" pitchFamily="34" charset="0"/>
              </a:rPr>
              <a:t>th</a:t>
            </a:r>
            <a:r>
              <a:rPr lang="en-US" sz="2025" dirty="0">
                <a:solidFill>
                  <a:prstClr val="white"/>
                </a:solidFill>
                <a:latin typeface="Trebuchet MS"/>
                <a:ea typeface="+mn-ea"/>
                <a:cs typeface="Calibri" panose="020F0502020204030204" pitchFamily="34" charset="0"/>
              </a:rPr>
              <a:t> most common cancer</a:t>
            </a:r>
          </a:p>
        </p:txBody>
      </p:sp>
    </p:spTree>
    <p:extLst>
      <p:ext uri="{BB962C8B-B14F-4D97-AF65-F5344CB8AC3E}">
        <p14:creationId xmlns:p14="http://schemas.microsoft.com/office/powerpoint/2010/main" val="142254347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0C63C-BB49-996B-7CC8-4F9ADB7D7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</p:spPr>
        <p:txBody>
          <a:bodyPr/>
          <a:lstStyle/>
          <a:p>
            <a:pPr algn="ctr"/>
            <a:r>
              <a:rPr lang="en-US" dirty="0"/>
              <a:t>KRAS in NSCLC: Key Takeaways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DD8282-FE9A-AB9C-2280-9E204C9FCE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2EC98DE-64B9-DD8C-D803-8F7E826DE9D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8884" y="607342"/>
            <a:ext cx="6049393" cy="3600450"/>
          </a:xfrm>
        </p:spPr>
        <p:txBody>
          <a:bodyPr>
            <a:noAutofit/>
          </a:bodyPr>
          <a:lstStyle/>
          <a:p>
            <a:endParaRPr lang="en-US" sz="750" dirty="0"/>
          </a:p>
          <a:p>
            <a:r>
              <a:rPr lang="en-US" sz="2200" dirty="0"/>
              <a:t>G12C inhibitors (</a:t>
            </a:r>
            <a:r>
              <a:rPr lang="en-US" sz="2200" dirty="0" err="1"/>
              <a:t>adagrasib</a:t>
            </a:r>
            <a:r>
              <a:rPr lang="en-US" sz="2200" dirty="0"/>
              <a:t> and </a:t>
            </a:r>
            <a:r>
              <a:rPr lang="en-US" sz="2200" dirty="0" err="1"/>
              <a:t>sotorasib</a:t>
            </a:r>
            <a:r>
              <a:rPr lang="en-US" sz="2200" dirty="0"/>
              <a:t>), are clinically meaningful for patients </a:t>
            </a:r>
          </a:p>
          <a:p>
            <a:endParaRPr lang="en-US" sz="1600" dirty="0"/>
          </a:p>
          <a:p>
            <a:r>
              <a:rPr lang="en-US" sz="2200" dirty="0"/>
              <a:t>Mechanisms of acquired resistance to G12Ci are complex </a:t>
            </a:r>
          </a:p>
          <a:p>
            <a:endParaRPr lang="en-US" sz="1600" dirty="0"/>
          </a:p>
          <a:p>
            <a:r>
              <a:rPr lang="en-US" sz="2200" dirty="0"/>
              <a:t>KRAS G12C inhibitors are just the beginning for RAS directed therapies</a:t>
            </a:r>
          </a:p>
          <a:p>
            <a:pPr lvl="1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BAE742-B16E-9D9A-2024-1CCCBC2E2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857" y="634135"/>
            <a:ext cx="3139089" cy="3546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52B770-999C-DA35-96C0-96E9B92D07EF}"/>
              </a:ext>
            </a:extLst>
          </p:cNvPr>
          <p:cNvSpPr txBox="1"/>
          <p:nvPr/>
        </p:nvSpPr>
        <p:spPr>
          <a:xfrm>
            <a:off x="6256211" y="4110742"/>
            <a:ext cx="2570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Singhal et al. 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Nat Med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2024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6216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7006-918A-7869-E5F4-B938B227F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66" y="844153"/>
            <a:ext cx="8868104" cy="1790700"/>
          </a:xfrm>
        </p:spPr>
        <p:txBody>
          <a:bodyPr>
            <a:normAutofit/>
          </a:bodyPr>
          <a:lstStyle/>
          <a:p>
            <a:r>
              <a:rPr lang="en-US" dirty="0"/>
              <a:t>ALK-Targeted Therapies</a:t>
            </a:r>
            <a:br>
              <a:rPr lang="en-US" dirty="0"/>
            </a:br>
            <a:r>
              <a:rPr lang="en-US" sz="1800" dirty="0"/>
              <a:t>CROWN ASCO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26ABE-ECDF-9AAA-D792-EB8C15EA8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92753"/>
            <a:ext cx="6858000" cy="1241822"/>
          </a:xfrm>
        </p:spPr>
        <p:txBody>
          <a:bodyPr/>
          <a:lstStyle/>
          <a:p>
            <a:r>
              <a:rPr lang="en-US" dirty="0" err="1"/>
              <a:t>Missak</a:t>
            </a:r>
            <a:r>
              <a:rPr lang="en-US" dirty="0"/>
              <a:t> </a:t>
            </a:r>
            <a:r>
              <a:rPr lang="en-US" dirty="0" err="1"/>
              <a:t>Haigentz</a:t>
            </a:r>
            <a:r>
              <a:rPr lang="en-US" dirty="0"/>
              <a:t>, MD</a:t>
            </a:r>
          </a:p>
          <a:p>
            <a:r>
              <a:rPr lang="en-US" dirty="0"/>
              <a:t>Rutgers Cancer Institute</a:t>
            </a:r>
          </a:p>
          <a:p>
            <a:r>
              <a:rPr lang="en-US" dirty="0" err="1"/>
              <a:t>OncLive</a:t>
            </a:r>
            <a:r>
              <a:rPr lang="en-US" dirty="0"/>
              <a:t> SOSS, July 18, 2024</a:t>
            </a:r>
          </a:p>
        </p:txBody>
      </p:sp>
      <p:pic>
        <p:nvPicPr>
          <p:cNvPr id="5" name="Picture 1" descr="signature_1669551889">
            <a:extLst>
              <a:ext uri="{FF2B5EF4-FFF2-40B4-BE49-F238E27FC236}">
                <a16:creationId xmlns:a16="http://schemas.microsoft.com/office/drawing/2014/main" id="{147F5136-83A4-DADD-E627-5065B5E8E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01" y="4308802"/>
            <a:ext cx="2164556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9105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E618-E249-B7BE-A8B3-6ABBD1417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ALK Targeted Therapies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9B213-B308-198E-FD35-5E01AF82CC2D}"/>
              </a:ext>
            </a:extLst>
          </p:cNvPr>
          <p:cNvSpPr txBox="1"/>
          <p:nvPr/>
        </p:nvSpPr>
        <p:spPr>
          <a:xfrm rot="16935565">
            <a:off x="-40192" y="2501059"/>
            <a:ext cx="2187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Identification of </a:t>
            </a:r>
            <a:r>
              <a:rPr lang="en-US" sz="1350" i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EML4-ALK 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fusion in NSCLC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55378-9A2C-3EAE-1AE1-CDB33E74B113}"/>
              </a:ext>
            </a:extLst>
          </p:cNvPr>
          <p:cNvSpPr txBox="1"/>
          <p:nvPr/>
        </p:nvSpPr>
        <p:spPr>
          <a:xfrm>
            <a:off x="569742" y="3995631"/>
            <a:ext cx="6059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2007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2C3439-BF5F-4F17-1F5B-97BAE2A4390A}"/>
              </a:ext>
            </a:extLst>
          </p:cNvPr>
          <p:cNvSpPr txBox="1"/>
          <p:nvPr/>
        </p:nvSpPr>
        <p:spPr>
          <a:xfrm rot="16935565">
            <a:off x="1204407" y="2700429"/>
            <a:ext cx="20351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Crizotinib</a:t>
            </a:r>
            <a:endParaRPr lang="en-US" sz="135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EA320B-E9D3-86DC-C4E7-C8FEF4CD2E03}"/>
              </a:ext>
            </a:extLst>
          </p:cNvPr>
          <p:cNvSpPr txBox="1"/>
          <p:nvPr/>
        </p:nvSpPr>
        <p:spPr>
          <a:xfrm rot="16935565">
            <a:off x="1939202" y="2698572"/>
            <a:ext cx="20351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Ceritinib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02D6A-1CDE-C98F-B9CA-33D5F6255609}"/>
              </a:ext>
            </a:extLst>
          </p:cNvPr>
          <p:cNvSpPr txBox="1"/>
          <p:nvPr/>
        </p:nvSpPr>
        <p:spPr>
          <a:xfrm rot="16935565">
            <a:off x="3335607" y="2484270"/>
            <a:ext cx="22377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Brigatinib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,  </a:t>
            </a:r>
            <a:r>
              <a:rPr lang="en-US" sz="135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Ceritinib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1</a:t>
            </a:r>
            <a:r>
              <a:rPr lang="en-US" sz="1350" baseline="300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st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 line </a:t>
            </a:r>
            <a:r>
              <a:rPr lang="en-US" sz="135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Alectinib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1</a:t>
            </a:r>
            <a:r>
              <a:rPr lang="en-US" sz="1350" baseline="300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st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937961-609C-3547-E6EB-A7B2B221F50A}"/>
              </a:ext>
            </a:extLst>
          </p:cNvPr>
          <p:cNvSpPr txBox="1"/>
          <p:nvPr/>
        </p:nvSpPr>
        <p:spPr>
          <a:xfrm rot="16935565">
            <a:off x="4047046" y="2697482"/>
            <a:ext cx="20351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Lorlatinib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D1609C-8618-5FDC-4649-0D6C964B4233}"/>
              </a:ext>
            </a:extLst>
          </p:cNvPr>
          <p:cNvSpPr txBox="1"/>
          <p:nvPr/>
        </p:nvSpPr>
        <p:spPr>
          <a:xfrm rot="16935565">
            <a:off x="4844650" y="2693776"/>
            <a:ext cx="20351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Brigatinib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1</a:t>
            </a:r>
            <a:r>
              <a:rPr lang="en-US" sz="1350" baseline="300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st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02A18D-1232-96F9-2D2F-3557D7BF1B14}"/>
              </a:ext>
            </a:extLst>
          </p:cNvPr>
          <p:cNvSpPr txBox="1"/>
          <p:nvPr/>
        </p:nvSpPr>
        <p:spPr>
          <a:xfrm rot="16935565">
            <a:off x="2603503" y="2698027"/>
            <a:ext cx="20351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Alectinib</a:t>
            </a:r>
            <a:endParaRPr lang="en-US" sz="135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9D8FE4-EF77-B343-2CDB-EAF7DEEA8393}"/>
              </a:ext>
            </a:extLst>
          </p:cNvPr>
          <p:cNvSpPr txBox="1"/>
          <p:nvPr/>
        </p:nvSpPr>
        <p:spPr>
          <a:xfrm rot="16935565">
            <a:off x="5442850" y="2696458"/>
            <a:ext cx="20351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Lorlatinib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1</a:t>
            </a:r>
            <a:r>
              <a:rPr lang="en-US" sz="1350" baseline="300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st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line</a:t>
            </a:r>
            <a:endParaRPr lang="en-US" sz="9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E1B67A-0F2A-06C1-42B4-65AE77485879}"/>
              </a:ext>
            </a:extLst>
          </p:cNvPr>
          <p:cNvSpPr txBox="1"/>
          <p:nvPr/>
        </p:nvSpPr>
        <p:spPr>
          <a:xfrm rot="16935565">
            <a:off x="7031669" y="2704939"/>
            <a:ext cx="20351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Alectinib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Adjuvant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0BE27D-825D-629B-705C-D529E2F937D4}"/>
              </a:ext>
            </a:extLst>
          </p:cNvPr>
          <p:cNvCxnSpPr>
            <a:cxnSpLocks/>
          </p:cNvCxnSpPr>
          <p:nvPr/>
        </p:nvCxnSpPr>
        <p:spPr>
          <a:xfrm>
            <a:off x="827314" y="3964781"/>
            <a:ext cx="7573334" cy="0"/>
          </a:xfrm>
          <a:prstGeom prst="straightConnector1">
            <a:avLst/>
          </a:prstGeom>
          <a:ln w="1143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2849C8-DD00-D23C-D47A-41ED9CE64FED}"/>
              </a:ext>
            </a:extLst>
          </p:cNvPr>
          <p:cNvSpPr txBox="1"/>
          <p:nvPr/>
        </p:nvSpPr>
        <p:spPr>
          <a:xfrm>
            <a:off x="1761728" y="4011955"/>
            <a:ext cx="6059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2011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2BC014-2547-C146-BE11-7B6F62BB0947}"/>
              </a:ext>
            </a:extLst>
          </p:cNvPr>
          <p:cNvSpPr txBox="1"/>
          <p:nvPr/>
        </p:nvSpPr>
        <p:spPr>
          <a:xfrm>
            <a:off x="2485628" y="4006515"/>
            <a:ext cx="6059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2014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C2A7EC-7DFC-C7D1-9DCB-4F06AA13B565}"/>
              </a:ext>
            </a:extLst>
          </p:cNvPr>
          <p:cNvSpPr txBox="1"/>
          <p:nvPr/>
        </p:nvSpPr>
        <p:spPr>
          <a:xfrm>
            <a:off x="3971530" y="4011954"/>
            <a:ext cx="6059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2017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EB158A-F8B4-AEC9-4426-D97D35C27438}"/>
              </a:ext>
            </a:extLst>
          </p:cNvPr>
          <p:cNvSpPr txBox="1"/>
          <p:nvPr/>
        </p:nvSpPr>
        <p:spPr>
          <a:xfrm>
            <a:off x="4597459" y="4006515"/>
            <a:ext cx="6059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2018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8D077B-4C5A-F292-A6E8-B62224E3F917}"/>
              </a:ext>
            </a:extLst>
          </p:cNvPr>
          <p:cNvSpPr txBox="1"/>
          <p:nvPr/>
        </p:nvSpPr>
        <p:spPr>
          <a:xfrm>
            <a:off x="3155101" y="4011958"/>
            <a:ext cx="6059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2015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A04168-B985-E0F2-3C67-BEEFAD65706F}"/>
              </a:ext>
            </a:extLst>
          </p:cNvPr>
          <p:cNvSpPr txBox="1"/>
          <p:nvPr/>
        </p:nvSpPr>
        <p:spPr>
          <a:xfrm>
            <a:off x="7547489" y="4006514"/>
            <a:ext cx="6059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2024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43EAD4-1097-0B40-3EE1-A4392F3399DD}"/>
              </a:ext>
            </a:extLst>
          </p:cNvPr>
          <p:cNvSpPr txBox="1"/>
          <p:nvPr/>
        </p:nvSpPr>
        <p:spPr>
          <a:xfrm>
            <a:off x="6007157" y="4022845"/>
            <a:ext cx="6059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2021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FCD0CC-5410-0518-9FBA-FF7809D89913}"/>
              </a:ext>
            </a:extLst>
          </p:cNvPr>
          <p:cNvSpPr txBox="1"/>
          <p:nvPr/>
        </p:nvSpPr>
        <p:spPr>
          <a:xfrm>
            <a:off x="5397558" y="4022845"/>
            <a:ext cx="6059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2020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6B9D1E-C2E6-82EE-297C-D8AEE0BB5408}"/>
              </a:ext>
            </a:extLst>
          </p:cNvPr>
          <p:cNvSpPr txBox="1"/>
          <p:nvPr/>
        </p:nvSpPr>
        <p:spPr>
          <a:xfrm>
            <a:off x="5040116" y="1192382"/>
            <a:ext cx="3787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ALK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rearrangements: 6% of lung adenocarcinomas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6CC87-6770-8117-32D2-DB0DBDDF7360}"/>
              </a:ext>
            </a:extLst>
          </p:cNvPr>
          <p:cNvSpPr txBox="1"/>
          <p:nvPr/>
        </p:nvSpPr>
        <p:spPr>
          <a:xfrm>
            <a:off x="1121230" y="4334895"/>
            <a:ext cx="715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FDA Approval</a:t>
            </a:r>
          </a:p>
        </p:txBody>
      </p:sp>
    </p:spTree>
    <p:extLst>
      <p:ext uri="{BB962C8B-B14F-4D97-AF65-F5344CB8AC3E}">
        <p14:creationId xmlns:p14="http://schemas.microsoft.com/office/powerpoint/2010/main" val="88307540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Evolution of First- and Next-Generation &lt;br /&gt;ALK Inhibitors for ALK+ NSCLC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7" y="2381"/>
            <a:ext cx="8560323" cy="481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72998" y="4851202"/>
            <a:ext cx="8585810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342900"/>
            <a:r>
              <a:rPr lang="en-US" sz="844" dirty="0">
                <a:solidFill>
                  <a:prstClr val="black"/>
                </a:solidFill>
                <a:latin typeface="Arial" charset="0"/>
              </a:rPr>
              <a:t>Used with permission</a:t>
            </a:r>
          </a:p>
        </p:txBody>
      </p:sp>
    </p:spTree>
  </p:cSld>
  <p:clrMapOvr>
    <a:masterClrMapping/>
  </p:clrMapOvr>
  <p:transition spd="med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77C1CE-53A3-B7BE-8F6B-0398534E2243}"/>
              </a:ext>
            </a:extLst>
          </p:cNvPr>
          <p:cNvSpPr txBox="1"/>
          <p:nvPr/>
        </p:nvSpPr>
        <p:spPr>
          <a:xfrm>
            <a:off x="190498" y="1478864"/>
            <a:ext cx="4582886" cy="2054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1L ALK Targeted therapies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ALEX (</a:t>
            </a:r>
            <a:r>
              <a:rPr lang="en-US" sz="1800" b="1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Alectinib</a:t>
            </a:r>
            <a:r>
              <a:rPr lang="en-US" sz="1800" b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v. </a:t>
            </a:r>
            <a:r>
              <a:rPr lang="en-US" sz="18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Crizotinib</a:t>
            </a:r>
            <a:r>
              <a:rPr lang="en-US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)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Peters, NEJM 2017; </a:t>
            </a:r>
            <a:r>
              <a:rPr lang="en-US" sz="788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Mok</a:t>
            </a:r>
            <a:r>
              <a:rPr lang="en-US" sz="788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, Ann Oncol 2020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ASCEND-4 (</a:t>
            </a:r>
            <a:r>
              <a:rPr lang="en-US" sz="1800" b="1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Ceritinib</a:t>
            </a:r>
            <a:r>
              <a:rPr lang="en-US" sz="1800" b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v. </a:t>
            </a:r>
            <a:r>
              <a:rPr lang="en-US" sz="18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Crizotinib</a:t>
            </a:r>
            <a:r>
              <a:rPr lang="en-US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Soria, Lancet 2017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ALTA-1L (</a:t>
            </a:r>
            <a:r>
              <a:rPr lang="en-US" sz="1800" b="1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Brigatinib</a:t>
            </a:r>
            <a:r>
              <a:rPr lang="en-US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v. </a:t>
            </a:r>
            <a:r>
              <a:rPr lang="en-US" sz="18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Crizotinib</a:t>
            </a:r>
            <a:r>
              <a:rPr lang="en-US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Camidge</a:t>
            </a:r>
            <a:r>
              <a:rPr lang="en-US" sz="788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, NEJM 2018, J </a:t>
            </a:r>
            <a:r>
              <a:rPr lang="en-US" sz="788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Thorac</a:t>
            </a:r>
            <a:r>
              <a:rPr lang="en-US" sz="788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Oncol 2021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CROWN (</a:t>
            </a:r>
            <a:r>
              <a:rPr lang="en-US" sz="1800" b="1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Lorlatinib</a:t>
            </a:r>
            <a:r>
              <a:rPr lang="en-US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v. </a:t>
            </a:r>
            <a:r>
              <a:rPr lang="en-US" sz="18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Crizotinib</a:t>
            </a:r>
            <a:r>
              <a:rPr lang="en-US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Shaw, NEJM 2020; Solomon, AACR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81D54-24B5-6F49-3B0D-10F197DD50CA}"/>
              </a:ext>
            </a:extLst>
          </p:cNvPr>
          <p:cNvSpPr txBox="1"/>
          <p:nvPr/>
        </p:nvSpPr>
        <p:spPr>
          <a:xfrm>
            <a:off x="5290509" y="1522899"/>
            <a:ext cx="3198172" cy="160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Lorlatinib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: 64% alive and without progression at 36 mo.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825" b="1" dirty="0">
                <a:solidFill>
                  <a:prstClr val="black"/>
                </a:solidFill>
                <a:ea typeface="+mn-ea"/>
                <a:cs typeface="+mn-cs"/>
              </a:rPr>
              <a:t>Solomon B et al. AACR 2022, abstract CT223</a:t>
            </a:r>
            <a:endParaRPr lang="en-US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799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3542AA-ACCB-7FB8-1A8B-90C029DA9FE5}"/>
              </a:ext>
            </a:extLst>
          </p:cNvPr>
          <p:cNvSpPr txBox="1"/>
          <p:nvPr/>
        </p:nvSpPr>
        <p:spPr>
          <a:xfrm>
            <a:off x="5290509" y="3141669"/>
            <a:ext cx="3010769" cy="169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Alectinib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5-year OS rate 62.5% with 34.9% still on study treatment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b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Mok</a:t>
            </a:r>
            <a:r>
              <a:rPr lang="en-US" sz="825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 et al., Ann Oncol 2020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242A59-0DD9-7443-5C32-0696A1157383}"/>
              </a:ext>
            </a:extLst>
          </p:cNvPr>
          <p:cNvSpPr txBox="1">
            <a:spLocks/>
          </p:cNvSpPr>
          <p:nvPr/>
        </p:nvSpPr>
        <p:spPr>
          <a:xfrm>
            <a:off x="628650" y="276225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1" dirty="0">
                <a:solidFill>
                  <a:prstClr val="black"/>
                </a:solidFill>
                <a:latin typeface="Aptos Display" panose="02110004020202020204"/>
              </a:rPr>
              <a:t>ALK Therapies, 1L space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8E02F765-A1ED-DD26-5AD2-171DC518F96D}"/>
              </a:ext>
            </a:extLst>
          </p:cNvPr>
          <p:cNvSpPr/>
          <p:nvPr/>
        </p:nvSpPr>
        <p:spPr>
          <a:xfrm>
            <a:off x="6219494" y="517385"/>
            <a:ext cx="2790497" cy="815865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ptos" panose="02110004020202020204"/>
              </a:rPr>
              <a:t>HEADLINES!!</a:t>
            </a:r>
          </a:p>
        </p:txBody>
      </p:sp>
    </p:spTree>
    <p:extLst>
      <p:ext uri="{BB962C8B-B14F-4D97-AF65-F5344CB8AC3E}">
        <p14:creationId xmlns:p14="http://schemas.microsoft.com/office/powerpoint/2010/main" val="945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8713E-95CC-4DB0-1AA1-AB3C1749E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ALINA: Adjuvant </a:t>
            </a:r>
            <a:r>
              <a:rPr lang="en-US" b="1" dirty="0" err="1"/>
              <a:t>Alectinib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F80451-EF0D-5306-B1DE-0635CE11EA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Postoperative </a:t>
            </a:r>
            <a:r>
              <a:rPr lang="en-US" dirty="0" err="1"/>
              <a:t>Alectinib</a:t>
            </a:r>
            <a:r>
              <a:rPr lang="en-US" dirty="0"/>
              <a:t> x 2 years improved DFS over chemotherapy in resected early stage lung cancer</a:t>
            </a:r>
          </a:p>
          <a:p>
            <a:pPr lvl="1"/>
            <a:r>
              <a:rPr lang="en-US" dirty="0"/>
              <a:t>Stages IB(T &gt;4cm), II and III by AJCC 7</a:t>
            </a:r>
            <a:r>
              <a:rPr lang="en-US" baseline="30000" dirty="0"/>
              <a:t>th</a:t>
            </a:r>
            <a:r>
              <a:rPr lang="en-US" dirty="0"/>
              <a:t> Ed </a:t>
            </a:r>
          </a:p>
          <a:p>
            <a:r>
              <a:rPr lang="en-US" dirty="0"/>
              <a:t>Demonstrating clear need for molecular testing of all NSCLC tumors, regardless of stage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FD2F6E-3FAD-9925-BBE4-E33542BA4D2F}"/>
              </a:ext>
            </a:extLst>
          </p:cNvPr>
          <p:cNvSpPr txBox="1">
            <a:spLocks/>
          </p:cNvSpPr>
          <p:nvPr/>
        </p:nvSpPr>
        <p:spPr bwMode="auto">
          <a:xfrm>
            <a:off x="272998" y="4851202"/>
            <a:ext cx="8585810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342900"/>
            <a:r>
              <a:rPr lang="en-US" sz="844" dirty="0">
                <a:solidFill>
                  <a:prstClr val="black"/>
                </a:solidFill>
                <a:latin typeface="Arial" charset="0"/>
              </a:rPr>
              <a:t>Wu et al., NEJM  2024</a:t>
            </a:r>
          </a:p>
        </p:txBody>
      </p:sp>
      <p:pic>
        <p:nvPicPr>
          <p:cNvPr id="10" name="Picture 9" descr="A comparison of a disease-related survival graph&#10;&#10;Description automatically generated with medium confidence">
            <a:extLst>
              <a:ext uri="{FF2B5EF4-FFF2-40B4-BE49-F238E27FC236}">
                <a16:creationId xmlns:a16="http://schemas.microsoft.com/office/drawing/2014/main" id="{ABADBB2E-8804-A43A-5B77-5512305BA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473" y="1270397"/>
            <a:ext cx="3935093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2128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charset="0"/>
                <a:ea typeface="+mn-ea"/>
                <a:cs typeface="+mn-cs"/>
              </a:rPr>
              <a:t>CROWN ASCO 2024 Update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5" b="11381"/>
          <a:stretch/>
        </p:blipFill>
        <p:spPr bwMode="auto">
          <a:xfrm>
            <a:off x="292397" y="1113853"/>
            <a:ext cx="8560323" cy="342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A107E0-A641-0C8A-B68E-62D696E78297}"/>
              </a:ext>
            </a:extLst>
          </p:cNvPr>
          <p:cNvSpPr txBox="1">
            <a:spLocks/>
          </p:cNvSpPr>
          <p:nvPr/>
        </p:nvSpPr>
        <p:spPr bwMode="auto">
          <a:xfrm>
            <a:off x="272998" y="4851202"/>
            <a:ext cx="8585810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342900"/>
            <a:r>
              <a:rPr lang="en-US" sz="844" dirty="0">
                <a:solidFill>
                  <a:prstClr val="black"/>
                </a:solidFill>
                <a:latin typeface="Arial" charset="0"/>
              </a:rPr>
              <a:t>Solomon et al., ASCO 2024, LBA 8503</a:t>
            </a:r>
          </a:p>
        </p:txBody>
      </p:sp>
    </p:spTree>
  </p:cSld>
  <p:clrMapOvr>
    <a:masterClrMapping/>
  </p:clrMapOvr>
  <p:transition spd="med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BECAF-1A1C-538A-24F0-6E2A640B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CROWN 5-year update (ASCO 2024)</a:t>
            </a:r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6C5D3E0A-B6A8-0F41-4884-29A9BA63124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31381" y="1436085"/>
            <a:ext cx="4728240" cy="2857410"/>
          </a:xfrm>
          <a:prstGeom prst="rect">
            <a:avLst/>
          </a:prstGeom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F7420A-C22B-6492-85BB-59D2144FD886}"/>
              </a:ext>
            </a:extLst>
          </p:cNvPr>
          <p:cNvSpPr txBox="1">
            <a:spLocks/>
          </p:cNvSpPr>
          <p:nvPr/>
        </p:nvSpPr>
        <p:spPr bwMode="auto">
          <a:xfrm>
            <a:off x="272998" y="4851202"/>
            <a:ext cx="8585810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342900"/>
            <a:r>
              <a:rPr lang="en-US" sz="844" dirty="0">
                <a:solidFill>
                  <a:prstClr val="black"/>
                </a:solidFill>
                <a:latin typeface="Arial" charset="0"/>
              </a:rPr>
              <a:t>Solomon, ASCO 2024; J Clin Oncol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4E0DB0-E634-14B0-1D9F-7224B6C96CA9}"/>
              </a:ext>
            </a:extLst>
          </p:cNvPr>
          <p:cNvSpPr txBox="1"/>
          <p:nvPr/>
        </p:nvSpPr>
        <p:spPr>
          <a:xfrm>
            <a:off x="5900058" y="2459340"/>
            <a:ext cx="2852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5-year </a:t>
            </a:r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mPFS</a:t>
            </a:r>
            <a:r>
              <a:rPr lang="en-US" sz="2700" b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NOT REACHED! </a:t>
            </a:r>
          </a:p>
        </p:txBody>
      </p:sp>
    </p:spTree>
    <p:extLst>
      <p:ext uri="{BB962C8B-B14F-4D97-AF65-F5344CB8AC3E}">
        <p14:creationId xmlns:p14="http://schemas.microsoft.com/office/powerpoint/2010/main" val="322320653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Evaluating CROWN in the Context of ALK Treatment Landscape: Systemic Efficacy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7" y="2381"/>
            <a:ext cx="8560323" cy="481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72998" y="4851202"/>
            <a:ext cx="8585810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342900"/>
            <a:r>
              <a:rPr lang="en-US" sz="844" dirty="0">
                <a:solidFill>
                  <a:prstClr val="black"/>
                </a:solidFill>
                <a:latin typeface="Arial" charset="0"/>
              </a:rPr>
              <a:t>Used with permission</a:t>
            </a:r>
          </a:p>
        </p:txBody>
      </p:sp>
    </p:spTree>
  </p:cSld>
  <p:clrMapOvr>
    <a:masterClrMapping/>
  </p:clrMapOvr>
  <p:transition spd="med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Evaluating CROWN in the Context of ALK Treatment Landscape: Systemic Efficacy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7" y="2381"/>
            <a:ext cx="8560323" cy="481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72998" y="4851202"/>
            <a:ext cx="8585810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342900"/>
            <a:r>
              <a:rPr lang="en-US" sz="844" dirty="0">
                <a:solidFill>
                  <a:prstClr val="black"/>
                </a:solidFill>
                <a:latin typeface="Arial" charset="0"/>
              </a:rPr>
              <a:t>Used with permission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43630C2A-E27C-4BA4-892D-B4B61A76A4B3}"/>
              </a:ext>
            </a:extLst>
          </p:cNvPr>
          <p:cNvSpPr txBox="1">
            <a:spLocks/>
          </p:cNvSpPr>
          <p:nvPr/>
        </p:nvSpPr>
        <p:spPr>
          <a:xfrm>
            <a:off x="628650" y="212427"/>
            <a:ext cx="7886700" cy="5494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 baseline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GB" sz="3000">
                <a:solidFill>
                  <a:srgbClr val="FFFF00"/>
                </a:solidFill>
                <a:latin typeface="Corbel"/>
              </a:rPr>
              <a:t>The Phase III PACIFIC Trial</a:t>
            </a:r>
            <a:endParaRPr lang="en-US" sz="3000" dirty="0">
              <a:solidFill>
                <a:srgbClr val="FFFF00"/>
              </a:solidFill>
              <a:latin typeface="Corbel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32711C5-3A1D-445A-972D-9B3DD34A0A49}"/>
              </a:ext>
            </a:extLst>
          </p:cNvPr>
          <p:cNvSpPr txBox="1">
            <a:spLocks/>
          </p:cNvSpPr>
          <p:nvPr/>
        </p:nvSpPr>
        <p:spPr>
          <a:xfrm>
            <a:off x="776266" y="4154465"/>
            <a:ext cx="3075380" cy="288436"/>
          </a:xfrm>
          <a:prstGeom prst="rect">
            <a:avLst/>
          </a:prstGeom>
        </p:spPr>
        <p:txBody>
          <a:bodyPr anchor="t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b="1" kern="1200">
                <a:solidFill>
                  <a:schemeClr val="accent6"/>
                </a:solidFill>
                <a:latin typeface="Calibri"/>
                <a:ea typeface="+mn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17024">
              <a:lnSpc>
                <a:spcPct val="100000"/>
              </a:lnSpc>
              <a:spcBef>
                <a:spcPts val="0"/>
              </a:spcBef>
              <a:buClr>
                <a:srgbClr val="7399CF"/>
              </a:buClr>
              <a:buNone/>
              <a:defRPr/>
            </a:pPr>
            <a:r>
              <a:rPr lang="fr-FR" sz="1200" dirty="0">
                <a:solidFill>
                  <a:srgbClr val="FFFF00"/>
                </a:solidFill>
                <a:latin typeface="Corbel"/>
              </a:rPr>
              <a:t>Antonia </a:t>
            </a:r>
            <a:r>
              <a:rPr lang="fr-FR" sz="1200" i="1" dirty="0">
                <a:solidFill>
                  <a:srgbClr val="FFFF00"/>
                </a:solidFill>
                <a:latin typeface="Corbel"/>
              </a:rPr>
              <a:t>N </a:t>
            </a:r>
            <a:r>
              <a:rPr lang="fr-FR" sz="1200" i="1" dirty="0" err="1">
                <a:solidFill>
                  <a:srgbClr val="FFFF00"/>
                </a:solidFill>
                <a:latin typeface="Corbel"/>
              </a:rPr>
              <a:t>Engl</a:t>
            </a:r>
            <a:r>
              <a:rPr lang="fr-FR" sz="1200" i="1" dirty="0">
                <a:solidFill>
                  <a:srgbClr val="FFFF00"/>
                </a:solidFill>
                <a:latin typeface="Corbel"/>
              </a:rPr>
              <a:t> J Med</a:t>
            </a:r>
            <a:r>
              <a:rPr lang="fr-FR" sz="1200" dirty="0">
                <a:solidFill>
                  <a:srgbClr val="FFFF00"/>
                </a:solidFill>
                <a:latin typeface="Corbel"/>
              </a:rPr>
              <a:t> 2017;377:1919-29 </a:t>
            </a:r>
            <a:br>
              <a:rPr lang="fr-FR" sz="1800" dirty="0">
                <a:solidFill>
                  <a:srgbClr val="000000"/>
                </a:solidFill>
              </a:rPr>
            </a:br>
            <a:endParaRPr lang="da-DK" sz="18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70185B-8F5D-451D-B7EA-834B55FFECB9}"/>
              </a:ext>
            </a:extLst>
          </p:cNvPr>
          <p:cNvSpPr txBox="1"/>
          <p:nvPr/>
        </p:nvSpPr>
        <p:spPr>
          <a:xfrm rot="16200000">
            <a:off x="3749443" y="1794733"/>
            <a:ext cx="1920979" cy="282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617138" eaLnBrk="0" hangingPunct="0">
              <a:defRPr/>
            </a:pPr>
            <a:r>
              <a:rPr lang="en-GB" sz="1350" b="1" kern="0" dirty="0">
                <a:solidFill>
                  <a:prstClr val="white"/>
                </a:solidFill>
                <a:latin typeface="Arial"/>
                <a:ea typeface="+mn-ea"/>
                <a:cs typeface="Arial Narrow"/>
              </a:rPr>
              <a:t>Randomization 2:1</a:t>
            </a:r>
            <a:endParaRPr lang="en-GB" sz="1350" b="1" kern="0" baseline="30000" dirty="0">
              <a:solidFill>
                <a:prstClr val="white"/>
              </a:solidFill>
              <a:latin typeface="Arial"/>
              <a:ea typeface="+mn-ea"/>
              <a:cs typeface="Arial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4BB16-2475-49B7-96C8-4A37D3420B82}"/>
              </a:ext>
            </a:extLst>
          </p:cNvPr>
          <p:cNvSpPr txBox="1"/>
          <p:nvPr/>
        </p:nvSpPr>
        <p:spPr>
          <a:xfrm>
            <a:off x="3848945" y="1595236"/>
            <a:ext cx="644192" cy="27699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 defTabSz="411362" eaLnBrk="0" hangingPunct="0">
              <a:defRPr/>
            </a:pPr>
            <a:r>
              <a:rPr lang="en-US" sz="1050" b="1" dirty="0">
                <a:solidFill>
                  <a:prstClr val="white"/>
                </a:solidFill>
                <a:latin typeface="Arial"/>
                <a:ea typeface="+mn-ea"/>
                <a:cs typeface="Arial" pitchFamily="34" charset="0"/>
              </a:rPr>
              <a:t>1–42 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D0BB9E-9003-45CD-A872-C3F1ABB002CB}"/>
              </a:ext>
            </a:extLst>
          </p:cNvPr>
          <p:cNvSpPr txBox="1"/>
          <p:nvPr/>
        </p:nvSpPr>
        <p:spPr>
          <a:xfrm>
            <a:off x="3816143" y="2004256"/>
            <a:ext cx="714644" cy="3754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11362" eaLnBrk="0" hangingPunct="0">
              <a:defRPr/>
            </a:pPr>
            <a:r>
              <a:rPr lang="en-US" sz="1050" b="1" dirty="0">
                <a:solidFill>
                  <a:prstClr val="white"/>
                </a:solidFill>
                <a:latin typeface="Arial"/>
                <a:ea typeface="+mn-ea"/>
                <a:cs typeface="Arial" pitchFamily="34" charset="0"/>
              </a:rPr>
              <a:t>Patients without progression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A22819-2448-4F1C-81BC-AA5601B0ED7D}"/>
              </a:ext>
            </a:extLst>
          </p:cNvPr>
          <p:cNvSpPr txBox="1"/>
          <p:nvPr/>
        </p:nvSpPr>
        <p:spPr>
          <a:xfrm>
            <a:off x="4893422" y="3066699"/>
            <a:ext cx="2440165" cy="46277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617138" eaLnBrk="0" hangingPunct="0">
              <a:defRPr/>
            </a:pPr>
            <a:r>
              <a:rPr lang="en-GB" sz="1050" b="1" kern="0" dirty="0">
                <a:solidFill>
                  <a:prstClr val="white"/>
                </a:solidFill>
                <a:latin typeface="Arial"/>
                <a:ea typeface="+mn-ea"/>
                <a:cs typeface="Arial Narrow"/>
              </a:rPr>
              <a:t>Efficacy and safety measured from randomization (day 1 of study drug initiation)</a:t>
            </a:r>
            <a:endParaRPr lang="en-GB" sz="1050" b="1" kern="0" baseline="30000" dirty="0">
              <a:solidFill>
                <a:prstClr val="white"/>
              </a:solidFill>
              <a:latin typeface="Arial"/>
              <a:ea typeface="+mn-ea"/>
              <a:cs typeface="Arial Narrow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AA94F2-628A-4583-9DC4-CB4730495672}"/>
              </a:ext>
            </a:extLst>
          </p:cNvPr>
          <p:cNvSpPr txBox="1"/>
          <p:nvPr/>
        </p:nvSpPr>
        <p:spPr>
          <a:xfrm>
            <a:off x="1757339" y="2889227"/>
            <a:ext cx="1835949" cy="4493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617138" eaLnBrk="0" hangingPunct="0">
              <a:lnSpc>
                <a:spcPct val="95000"/>
              </a:lnSpc>
              <a:defRPr/>
            </a:pPr>
            <a:r>
              <a:rPr lang="en-GB" sz="1050" b="1" kern="0" dirty="0">
                <a:solidFill>
                  <a:prstClr val="white"/>
                </a:solidFill>
                <a:latin typeface="Arial"/>
                <a:ea typeface="+mn-ea"/>
                <a:cs typeface="Arial Narrow"/>
              </a:rPr>
              <a:t>Study enrolled patients with unresectable, Stage III NSCLC who had an ECOG PS of 0 or 1</a:t>
            </a:r>
          </a:p>
          <a:p>
            <a:pPr algn="ctr" defTabSz="617138" eaLnBrk="0" hangingPunct="0">
              <a:lnSpc>
                <a:spcPct val="95000"/>
              </a:lnSpc>
              <a:defRPr/>
            </a:pPr>
            <a:endParaRPr lang="en-GB" sz="1050" b="1" kern="0" baseline="30000" dirty="0">
              <a:solidFill>
                <a:prstClr val="white"/>
              </a:solidFill>
              <a:latin typeface="Arial"/>
              <a:ea typeface="+mn-ea"/>
              <a:cs typeface="Arial Narrow"/>
            </a:endParaRPr>
          </a:p>
          <a:p>
            <a:pPr algn="ctr" defTabSz="617138" eaLnBrk="0" hangingPunct="0">
              <a:lnSpc>
                <a:spcPct val="95000"/>
              </a:lnSpc>
              <a:defRPr/>
            </a:pPr>
            <a:r>
              <a:rPr lang="en-US" sz="1050" b="1" kern="0" dirty="0">
                <a:solidFill>
                  <a:prstClr val="white"/>
                </a:solidFill>
                <a:latin typeface="Arial"/>
                <a:ea typeface="+mn-ea"/>
                <a:cs typeface="Arial Narrow"/>
              </a:rPr>
              <a:t>Patients provided archived </a:t>
            </a:r>
            <a:r>
              <a:rPr lang="en-US" sz="1050" b="1" kern="0" dirty="0" err="1">
                <a:solidFill>
                  <a:prstClr val="white"/>
                </a:solidFill>
                <a:latin typeface="Arial"/>
                <a:ea typeface="+mn-ea"/>
                <a:cs typeface="Arial Narrow"/>
              </a:rPr>
              <a:t>tumour</a:t>
            </a:r>
            <a:r>
              <a:rPr lang="en-US" sz="1050" b="1" kern="0" dirty="0">
                <a:solidFill>
                  <a:prstClr val="white"/>
                </a:solidFill>
                <a:latin typeface="Arial"/>
                <a:ea typeface="+mn-ea"/>
                <a:cs typeface="Arial Narrow"/>
              </a:rPr>
              <a:t> tissue samples (if available)*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0FD594-36A6-4CA0-B3EE-14C2305A9E57}"/>
              </a:ext>
            </a:extLst>
          </p:cNvPr>
          <p:cNvSpPr txBox="1"/>
          <p:nvPr/>
        </p:nvSpPr>
        <p:spPr>
          <a:xfrm>
            <a:off x="1143033" y="3751118"/>
            <a:ext cx="6857999" cy="3258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algn="ctr" defTabSz="617138" eaLnBrk="0" hangingPunct="0">
              <a:buClr>
                <a:srgbClr val="6C6FAB">
                  <a:lumMod val="50000"/>
                </a:srgbClr>
              </a:buClr>
              <a:defRPr/>
            </a:pPr>
            <a:r>
              <a:rPr lang="en-GB" sz="1350" b="1" kern="0" dirty="0">
                <a:solidFill>
                  <a:srgbClr val="000000"/>
                </a:solidFill>
                <a:latin typeface="Arial"/>
                <a:ea typeface="+mn-ea"/>
                <a:cs typeface="Arial Narrow"/>
              </a:rPr>
              <a:t>Patients were enrolled regardless of PD-L1 status or </a:t>
            </a:r>
            <a:r>
              <a:rPr lang="en-GB" sz="1350" b="1" i="1" kern="0" dirty="0">
                <a:solidFill>
                  <a:srgbClr val="000000"/>
                </a:solidFill>
                <a:latin typeface="Arial"/>
                <a:ea typeface="+mn-ea"/>
                <a:cs typeface="Arial Narrow"/>
              </a:rPr>
              <a:t>EGFR/ALK</a:t>
            </a:r>
            <a:r>
              <a:rPr lang="en-GB" sz="1350" b="1" kern="0" dirty="0">
                <a:solidFill>
                  <a:srgbClr val="000000"/>
                </a:solidFill>
                <a:latin typeface="Arial"/>
                <a:ea typeface="+mn-ea"/>
                <a:cs typeface="Arial Narrow"/>
              </a:rPr>
              <a:t> mutation status</a:t>
            </a:r>
            <a:endParaRPr lang="en-GB" sz="1350" b="1" kern="0" baseline="30000" dirty="0">
              <a:solidFill>
                <a:srgbClr val="000000"/>
              </a:solidFill>
              <a:latin typeface="Arial"/>
              <a:ea typeface="+mn-ea"/>
              <a:cs typeface="Arial Narrow"/>
            </a:endParaRP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9F0C515F-2DF4-467D-BB4E-1FC9EA410ED4}"/>
              </a:ext>
            </a:extLst>
          </p:cNvPr>
          <p:cNvGrpSpPr/>
          <p:nvPr/>
        </p:nvGrpSpPr>
        <p:grpSpPr>
          <a:xfrm>
            <a:off x="1695390" y="1192104"/>
            <a:ext cx="2065859" cy="1295183"/>
            <a:chOff x="426719" y="2733307"/>
            <a:chExt cx="4407166" cy="2072292"/>
          </a:xfrm>
        </p:grpSpPr>
        <p:sp>
          <p:nvSpPr>
            <p:cNvPr id="17" name="Rectangle: Single Corner Rounded 16">
              <a:extLst>
                <a:ext uri="{FF2B5EF4-FFF2-40B4-BE49-F238E27FC236}">
                  <a16:creationId xmlns:a16="http://schemas.microsoft.com/office/drawing/2014/main" id="{4657907D-396C-4C53-9C9D-FAB42BD8353E}"/>
                </a:ext>
              </a:extLst>
            </p:cNvPr>
            <p:cNvSpPr/>
            <p:nvPr/>
          </p:nvSpPr>
          <p:spPr>
            <a:xfrm flipH="1">
              <a:off x="426719" y="2733307"/>
              <a:ext cx="4407165" cy="1245212"/>
            </a:xfrm>
            <a:prstGeom prst="round1Rect">
              <a:avLst>
                <a:gd name="adj" fmla="val 40938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257105" eaLnBrk="0" hangingPunct="0">
                <a:defRPr/>
              </a:pPr>
              <a:endParaRPr lang="en-US" sz="1050" b="1" kern="0" dirty="0">
                <a:solidFill>
                  <a:srgbClr val="FFFFFF"/>
                </a:solidFill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8" name="Rectangle: Single Corner Rounded 17">
              <a:extLst>
                <a:ext uri="{FF2B5EF4-FFF2-40B4-BE49-F238E27FC236}">
                  <a16:creationId xmlns:a16="http://schemas.microsoft.com/office/drawing/2014/main" id="{90C8F845-B671-4838-8983-2B05599D4665}"/>
                </a:ext>
              </a:extLst>
            </p:cNvPr>
            <p:cNvSpPr/>
            <p:nvPr/>
          </p:nvSpPr>
          <p:spPr>
            <a:xfrm rot="10800000" flipH="1">
              <a:off x="426720" y="3978517"/>
              <a:ext cx="4407165" cy="827082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257105" eaLnBrk="0" hangingPunct="0">
                <a:defRPr/>
              </a:pPr>
              <a:endParaRPr lang="en-US" sz="1050" b="1" kern="0" dirty="0">
                <a:solidFill>
                  <a:srgbClr val="FFFFFF"/>
                </a:solidFill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E949CE-98C3-4B8A-A424-56F4F9F34D4E}"/>
                </a:ext>
              </a:extLst>
            </p:cNvPr>
            <p:cNvSpPr txBox="1"/>
            <p:nvPr/>
          </p:nvSpPr>
          <p:spPr>
            <a:xfrm>
              <a:off x="558943" y="2952841"/>
              <a:ext cx="4121272" cy="1311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1362" eaLnBrk="0" hangingPunct="0">
                <a:defRPr/>
              </a:pPr>
              <a:r>
                <a:rPr lang="en-GB" sz="1575" b="1" dirty="0">
                  <a:solidFill>
                    <a:srgbClr val="FFFFFF"/>
                  </a:solidFill>
                  <a:latin typeface="Arial"/>
                  <a:ea typeface="+mn-ea"/>
                  <a:cs typeface="Arial" pitchFamily="34" charset="0"/>
                </a:rPr>
                <a:t>PLATINUM-BASED Chemotherapy-RT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4A89186-596B-45FC-9E6B-E2AE8F5EEC00}"/>
                </a:ext>
              </a:extLst>
            </p:cNvPr>
            <p:cNvSpPr/>
            <p:nvPr/>
          </p:nvSpPr>
          <p:spPr>
            <a:xfrm>
              <a:off x="558943" y="4130022"/>
              <a:ext cx="3809052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11362" eaLnBrk="0" hangingPunct="0">
                <a:defRPr/>
              </a:pPr>
              <a:r>
                <a:rPr lang="en-GB" sz="900" b="1" dirty="0">
                  <a:solidFill>
                    <a:srgbClr val="B3B3A6">
                      <a:lumMod val="10000"/>
                    </a:srgbClr>
                  </a:solidFill>
                  <a:latin typeface="Arial"/>
                  <a:ea typeface="+mn-ea"/>
                  <a:cs typeface="Arial" pitchFamily="34" charset="0"/>
                  <a:sym typeface="Symbol" panose="05050102010706020507" pitchFamily="18" charset="2"/>
                </a:rPr>
                <a:t></a:t>
              </a:r>
              <a:r>
                <a:rPr lang="en-GB" sz="900" b="1" dirty="0">
                  <a:solidFill>
                    <a:srgbClr val="B3B3A6">
                      <a:lumMod val="10000"/>
                    </a:srgbClr>
                  </a:solidFill>
                  <a:latin typeface="Arial"/>
                  <a:ea typeface="+mn-ea"/>
                  <a:cs typeface="Arial" pitchFamily="34" charset="0"/>
                </a:rPr>
                <a:t>2 cycles of CT</a:t>
              </a:r>
            </a:p>
            <a:p>
              <a:pPr algn="ctr" defTabSz="411362" eaLnBrk="0" hangingPunct="0">
                <a:defRPr/>
              </a:pPr>
              <a:r>
                <a:rPr lang="en-GB" sz="900" b="1" dirty="0">
                  <a:solidFill>
                    <a:srgbClr val="B3B3A6">
                      <a:lumMod val="10000"/>
                    </a:srgbClr>
                  </a:solidFill>
                  <a:latin typeface="Arial"/>
                  <a:ea typeface="+mn-ea"/>
                  <a:cs typeface="Arial" pitchFamily="34" charset="0"/>
                </a:rPr>
                <a:t>o</a:t>
              </a:r>
              <a:r>
                <a:rPr lang="en-GB" sz="900" b="1" dirty="0" err="1">
                  <a:solidFill>
                    <a:srgbClr val="B3B3A6">
                      <a:lumMod val="10000"/>
                    </a:srgbClr>
                  </a:solidFill>
                  <a:latin typeface="Arial"/>
                  <a:ea typeface="+mn-ea"/>
                  <a:cs typeface="Arial" pitchFamily="34" charset="0"/>
                </a:rPr>
                <a:t>verlapping</a:t>
              </a:r>
              <a:r>
                <a:rPr lang="en-GB" sz="900" b="1" dirty="0">
                  <a:solidFill>
                    <a:srgbClr val="B3B3A6">
                      <a:lumMod val="10000"/>
                    </a:srgbClr>
                  </a:solidFill>
                  <a:latin typeface="Arial"/>
                  <a:ea typeface="+mn-ea"/>
                  <a:cs typeface="Arial" pitchFamily="34" charset="0"/>
                </a:rPr>
                <a:t> with RT</a:t>
              </a:r>
            </a:p>
          </p:txBody>
        </p:sp>
      </p:grpSp>
      <p:grpSp>
        <p:nvGrpSpPr>
          <p:cNvPr id="21" name="Group 31">
            <a:extLst>
              <a:ext uri="{FF2B5EF4-FFF2-40B4-BE49-F238E27FC236}">
                <a16:creationId xmlns:a16="http://schemas.microsoft.com/office/drawing/2014/main" id="{1162DFB7-B291-4AE1-9CE8-66ACC9C7E93E}"/>
              </a:ext>
            </a:extLst>
          </p:cNvPr>
          <p:cNvGrpSpPr/>
          <p:nvPr/>
        </p:nvGrpSpPr>
        <p:grpSpPr>
          <a:xfrm>
            <a:off x="4854664" y="928491"/>
            <a:ext cx="2515640" cy="1065301"/>
            <a:chOff x="426718" y="3238069"/>
            <a:chExt cx="4407167" cy="1704482"/>
          </a:xfrm>
        </p:grpSpPr>
        <p:sp>
          <p:nvSpPr>
            <p:cNvPr id="22" name="Rectangle: Single Corner Rounded 21">
              <a:extLst>
                <a:ext uri="{FF2B5EF4-FFF2-40B4-BE49-F238E27FC236}">
                  <a16:creationId xmlns:a16="http://schemas.microsoft.com/office/drawing/2014/main" id="{B78DB487-CF7A-4332-9AAC-C7EE67422A73}"/>
                </a:ext>
              </a:extLst>
            </p:cNvPr>
            <p:cNvSpPr/>
            <p:nvPr/>
          </p:nvSpPr>
          <p:spPr>
            <a:xfrm flipH="1">
              <a:off x="426718" y="3238069"/>
              <a:ext cx="4407165" cy="740449"/>
            </a:xfrm>
            <a:prstGeom prst="round1Rect">
              <a:avLst>
                <a:gd name="adj" fmla="val 40938"/>
              </a:avLst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257105" eaLnBrk="0" hangingPunct="0">
                <a:defRPr/>
              </a:pPr>
              <a:endParaRPr lang="en-US" sz="1050" b="1" kern="0" dirty="0">
                <a:solidFill>
                  <a:srgbClr val="FFFFFF"/>
                </a:solidFill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23" name="Rectangle: Single Corner Rounded 22">
              <a:extLst>
                <a:ext uri="{FF2B5EF4-FFF2-40B4-BE49-F238E27FC236}">
                  <a16:creationId xmlns:a16="http://schemas.microsoft.com/office/drawing/2014/main" id="{6A558858-809B-4178-99E2-20A9F9020341}"/>
                </a:ext>
              </a:extLst>
            </p:cNvPr>
            <p:cNvSpPr/>
            <p:nvPr/>
          </p:nvSpPr>
          <p:spPr>
            <a:xfrm rot="10800000" flipH="1">
              <a:off x="426720" y="3978517"/>
              <a:ext cx="4407165" cy="827082"/>
            </a:xfrm>
            <a:prstGeom prst="round1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257105" eaLnBrk="0" hangingPunct="0">
                <a:defRPr/>
              </a:pPr>
              <a:endParaRPr lang="en-US" sz="1050" b="1" kern="0" dirty="0">
                <a:solidFill>
                  <a:srgbClr val="FFFFFF"/>
                </a:solidFill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3495516-08F2-49F0-8E70-24761021BCD0}"/>
                </a:ext>
              </a:extLst>
            </p:cNvPr>
            <p:cNvSpPr txBox="1"/>
            <p:nvPr/>
          </p:nvSpPr>
          <p:spPr>
            <a:xfrm>
              <a:off x="558943" y="3354687"/>
              <a:ext cx="4121273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1362" eaLnBrk="0" hangingPunct="0">
                <a:defRPr/>
              </a:pPr>
              <a:r>
                <a:rPr lang="en-GB" sz="1575" b="1" dirty="0">
                  <a:solidFill>
                    <a:srgbClr val="FFFFFF"/>
                  </a:solidFill>
                  <a:latin typeface="Arial"/>
                  <a:ea typeface="+mn-ea"/>
                  <a:cs typeface="Arial" pitchFamily="34" charset="0"/>
                </a:rPr>
                <a:t>Durvalumab 10 mg/kg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DFE7A2F-58CF-4CBF-B55D-DF0BFA0C0204}"/>
                </a:ext>
              </a:extLst>
            </p:cNvPr>
            <p:cNvSpPr/>
            <p:nvPr/>
          </p:nvSpPr>
          <p:spPr>
            <a:xfrm>
              <a:off x="558943" y="4130021"/>
              <a:ext cx="3809052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11362" eaLnBrk="0" hangingPunct="0">
                <a:defRPr/>
              </a:pPr>
              <a:r>
                <a:rPr lang="en-US" sz="900" b="1" dirty="0">
                  <a:solidFill>
                    <a:srgbClr val="B3B3A6">
                      <a:lumMod val="10000"/>
                    </a:srgbClr>
                  </a:solidFill>
                  <a:latin typeface="Arial"/>
                  <a:ea typeface="+mn-ea"/>
                  <a:cs typeface="Arial" pitchFamily="34" charset="0"/>
                  <a:sym typeface="Symbol" panose="05050102010706020507" pitchFamily="18" charset="2"/>
                </a:rPr>
                <a:t>IV every 2 weeks for up to 12 months</a:t>
              </a:r>
            </a:p>
            <a:p>
              <a:pPr algn="ctr" defTabSz="411362" eaLnBrk="0" hangingPunct="0">
                <a:defRPr/>
              </a:pPr>
              <a:r>
                <a:rPr lang="en-US" sz="900" b="1" dirty="0">
                  <a:solidFill>
                    <a:srgbClr val="B3B3A6">
                      <a:lumMod val="10000"/>
                    </a:srgbClr>
                  </a:solidFill>
                  <a:latin typeface="Arial"/>
                  <a:ea typeface="+mn-ea"/>
                  <a:cs typeface="Arial" pitchFamily="34" charset="0"/>
                  <a:sym typeface="Symbol" panose="05050102010706020507" pitchFamily="18" charset="2"/>
                </a:rPr>
                <a:t>(n=476)</a:t>
              </a:r>
            </a:p>
          </p:txBody>
        </p:sp>
      </p:grpSp>
      <p:grpSp>
        <p:nvGrpSpPr>
          <p:cNvPr id="26" name="Group 36">
            <a:extLst>
              <a:ext uri="{FF2B5EF4-FFF2-40B4-BE49-F238E27FC236}">
                <a16:creationId xmlns:a16="http://schemas.microsoft.com/office/drawing/2014/main" id="{CDC8F96D-5F99-4002-89DB-96FE4724AC52}"/>
              </a:ext>
            </a:extLst>
          </p:cNvPr>
          <p:cNvGrpSpPr/>
          <p:nvPr/>
        </p:nvGrpSpPr>
        <p:grpSpPr>
          <a:xfrm>
            <a:off x="4854659" y="1941394"/>
            <a:ext cx="2515640" cy="1124036"/>
            <a:chOff x="426718" y="3144094"/>
            <a:chExt cx="4407167" cy="1798459"/>
          </a:xfrm>
        </p:grpSpPr>
        <p:sp>
          <p:nvSpPr>
            <p:cNvPr id="27" name="Rectangle: Single Corner Rounded 26">
              <a:extLst>
                <a:ext uri="{FF2B5EF4-FFF2-40B4-BE49-F238E27FC236}">
                  <a16:creationId xmlns:a16="http://schemas.microsoft.com/office/drawing/2014/main" id="{C0866081-D412-4DBC-A2BA-EC335D26BFA6}"/>
                </a:ext>
              </a:extLst>
            </p:cNvPr>
            <p:cNvSpPr/>
            <p:nvPr/>
          </p:nvSpPr>
          <p:spPr>
            <a:xfrm flipH="1">
              <a:off x="426718" y="3238069"/>
              <a:ext cx="4407165" cy="740449"/>
            </a:xfrm>
            <a:prstGeom prst="round1Rect">
              <a:avLst>
                <a:gd name="adj" fmla="val 40938"/>
              </a:avLst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257105" eaLnBrk="0" hangingPunct="0">
                <a:defRPr/>
              </a:pPr>
              <a:endParaRPr lang="en-US" sz="1050" b="1" kern="0" dirty="0">
                <a:solidFill>
                  <a:srgbClr val="FFFFFF"/>
                </a:solidFill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28" name="Rectangle: Single Corner Rounded 27">
              <a:extLst>
                <a:ext uri="{FF2B5EF4-FFF2-40B4-BE49-F238E27FC236}">
                  <a16:creationId xmlns:a16="http://schemas.microsoft.com/office/drawing/2014/main" id="{1129EF5D-8F75-4551-AF69-2811F57CD0EC}"/>
                </a:ext>
              </a:extLst>
            </p:cNvPr>
            <p:cNvSpPr/>
            <p:nvPr/>
          </p:nvSpPr>
          <p:spPr>
            <a:xfrm rot="10800000" flipH="1">
              <a:off x="426720" y="3978517"/>
              <a:ext cx="4407165" cy="827082"/>
            </a:xfrm>
            <a:prstGeom prst="round1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257105" eaLnBrk="0" hangingPunct="0">
                <a:defRPr/>
              </a:pPr>
              <a:endParaRPr lang="en-US" sz="1050" b="1" kern="0" dirty="0">
                <a:solidFill>
                  <a:srgbClr val="FFFFFF"/>
                </a:solidFill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559A84-4083-4E90-B6F1-4EDB1D870032}"/>
                </a:ext>
              </a:extLst>
            </p:cNvPr>
            <p:cNvSpPr txBox="1"/>
            <p:nvPr/>
          </p:nvSpPr>
          <p:spPr>
            <a:xfrm>
              <a:off x="558943" y="3144094"/>
              <a:ext cx="41212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1362" eaLnBrk="0" hangingPunct="0">
                <a:defRPr/>
              </a:pPr>
              <a:r>
                <a:rPr lang="en-GB" sz="1575" b="1" dirty="0">
                  <a:solidFill>
                    <a:srgbClr val="FFFFFF"/>
                  </a:solidFill>
                  <a:latin typeface="Arial"/>
                  <a:ea typeface="+mn-ea"/>
                  <a:cs typeface="Arial" pitchFamily="34" charset="0"/>
                </a:rPr>
                <a:t>No Additional Treatment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8BF7E88-6704-412F-9602-0313ACB420B5}"/>
                </a:ext>
              </a:extLst>
            </p:cNvPr>
            <p:cNvSpPr/>
            <p:nvPr/>
          </p:nvSpPr>
          <p:spPr>
            <a:xfrm>
              <a:off x="558943" y="4130023"/>
              <a:ext cx="3809052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11362" eaLnBrk="0" hangingPunct="0">
                <a:defRPr/>
              </a:pPr>
              <a:r>
                <a:rPr lang="en-US" sz="900" b="1" dirty="0">
                  <a:solidFill>
                    <a:srgbClr val="B3B3A6">
                      <a:lumMod val="10000"/>
                    </a:srgbClr>
                  </a:solidFill>
                  <a:latin typeface="Arial"/>
                  <a:ea typeface="+mn-ea"/>
                  <a:cs typeface="Arial" pitchFamily="34" charset="0"/>
                  <a:sym typeface="Symbol" panose="05050102010706020507" pitchFamily="18" charset="2"/>
                </a:rPr>
                <a:t>IV every 2 weeks for up to 12 months </a:t>
              </a:r>
            </a:p>
            <a:p>
              <a:pPr algn="ctr" defTabSz="411362" eaLnBrk="0" hangingPunct="0">
                <a:defRPr/>
              </a:pPr>
              <a:r>
                <a:rPr lang="en-US" sz="900" b="1" dirty="0">
                  <a:solidFill>
                    <a:srgbClr val="B3B3A6">
                      <a:lumMod val="10000"/>
                    </a:srgbClr>
                  </a:solidFill>
                  <a:latin typeface="Arial"/>
                  <a:ea typeface="+mn-ea"/>
                  <a:cs typeface="Arial" pitchFamily="34" charset="0"/>
                  <a:sym typeface="Symbol" panose="05050102010706020507" pitchFamily="18" charset="2"/>
                </a:rPr>
                <a:t>(n=237)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014FEC9-7981-4E5F-90E6-4CEE7FB3F702}"/>
              </a:ext>
            </a:extLst>
          </p:cNvPr>
          <p:cNvCxnSpPr/>
          <p:nvPr/>
        </p:nvCxnSpPr>
        <p:spPr>
          <a:xfrm>
            <a:off x="3848933" y="1926646"/>
            <a:ext cx="681848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Evaluating CROWN in the Context of ALK Treatment Landscape: CNS Efficacy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7" y="2381"/>
            <a:ext cx="8560323" cy="481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72998" y="4851202"/>
            <a:ext cx="8585810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342900"/>
            <a:r>
              <a:rPr lang="en-US" sz="844" dirty="0">
                <a:solidFill>
                  <a:prstClr val="black"/>
                </a:solidFill>
                <a:latin typeface="Arial" charset="0"/>
              </a:rPr>
              <a:t>Used with permission</a:t>
            </a:r>
          </a:p>
        </p:txBody>
      </p:sp>
    </p:spTree>
  </p:cSld>
  <p:clrMapOvr>
    <a:masterClrMapping/>
  </p:clrMapOvr>
  <p:transition spd="med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322F-7D8C-D78E-E745-20CA0B8C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CROWN at 5 years,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40E0B-A59B-705E-D33C-3362CE552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mPFS</a:t>
            </a:r>
            <a:r>
              <a:rPr lang="en-US" dirty="0"/>
              <a:t> not reached! </a:t>
            </a:r>
          </a:p>
          <a:p>
            <a:r>
              <a:rPr lang="en-US" dirty="0"/>
              <a:t>92% IC </a:t>
            </a:r>
            <a:r>
              <a:rPr lang="en-US" dirty="0" err="1"/>
              <a:t>mPFS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Solidifies </a:t>
            </a:r>
            <a:r>
              <a:rPr lang="en-US" dirty="0" err="1"/>
              <a:t>Lorlatinib</a:t>
            </a:r>
            <a:r>
              <a:rPr lang="en-US" dirty="0"/>
              <a:t> in 1L ALK therapy space</a:t>
            </a:r>
          </a:p>
          <a:p>
            <a:pPr marL="0" indent="0">
              <a:buNone/>
            </a:pPr>
            <a:r>
              <a:rPr lang="en-US" dirty="0"/>
              <a:t>Strongest level of efficacy for ALK based therapy to date</a:t>
            </a:r>
          </a:p>
          <a:p>
            <a:pPr marL="0" indent="0">
              <a:buNone/>
            </a:pPr>
            <a:r>
              <a:rPr lang="en-US" dirty="0" err="1"/>
              <a:t>mPFS</a:t>
            </a:r>
            <a:r>
              <a:rPr lang="en-US" dirty="0"/>
              <a:t> previously not achieved with targeted therapy in solid tumors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69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ptos" panose="020B0004020202020204" pitchFamily="34" charset="0"/>
                <a:ea typeface="+mn-ea"/>
                <a:cs typeface="+mn-cs"/>
              </a:rPr>
              <a:t>Reminder of the past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F92665B-4925-A68E-AABC-5500805A32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2732" y="1595725"/>
          <a:ext cx="3859120" cy="2574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552381" imgH="3704762" progId="MSPhotoEd.3">
                  <p:embed/>
                </p:oleObj>
              </mc:Choice>
              <mc:Fallback>
                <p:oleObj name="Photo Editor Photo" r:id="rId2" imgW="5552381" imgH="3704762" progId="MSPhotoEd.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F92665B-4925-A68E-AABC-5500805A32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2732" y="1595725"/>
                        <a:ext cx="3859120" cy="25743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B99621C-6A89-462C-0CC7-851F3F1EA370}"/>
              </a:ext>
            </a:extLst>
          </p:cNvPr>
          <p:cNvSpPr txBox="1"/>
          <p:nvPr/>
        </p:nvSpPr>
        <p:spPr>
          <a:xfrm>
            <a:off x="5127826" y="3575974"/>
            <a:ext cx="1317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Schiller, NEJM 2002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1C484-9B26-2405-DC6F-7CC77C9761B7}"/>
              </a:ext>
            </a:extLst>
          </p:cNvPr>
          <p:cNvSpPr txBox="1"/>
          <p:nvPr/>
        </p:nvSpPr>
        <p:spPr>
          <a:xfrm>
            <a:off x="3152076" y="3363539"/>
            <a:ext cx="873199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799" b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2002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11DA7-66DF-9845-E45D-A19659DD9160}"/>
              </a:ext>
            </a:extLst>
          </p:cNvPr>
          <p:cNvSpPr txBox="1"/>
          <p:nvPr/>
        </p:nvSpPr>
        <p:spPr>
          <a:xfrm>
            <a:off x="1121230" y="4334895"/>
            <a:ext cx="715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Only 4%  5-year OS, Unselected NSCLC</a:t>
            </a:r>
          </a:p>
        </p:txBody>
      </p:sp>
    </p:spTree>
  </p:cSld>
  <p:clrMapOvr>
    <a:masterClrMapping/>
  </p:clrMapOvr>
  <p:transition spd="med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ptos" panose="020B0004020202020204" pitchFamily="34" charset="0"/>
                <a:ea typeface="+mn-ea"/>
                <a:cs typeface="+mn-cs"/>
              </a:rPr>
              <a:t>To a </a:t>
            </a:r>
            <a:r>
              <a:rPr lang="en-US" b="1" i="1" dirty="0" err="1">
                <a:latin typeface="Aptos" panose="020B0004020202020204" pitchFamily="34" charset="0"/>
                <a:ea typeface="+mn-ea"/>
                <a:cs typeface="+mn-cs"/>
              </a:rPr>
              <a:t>CROWN</a:t>
            </a:r>
            <a:r>
              <a:rPr lang="en-US" b="1" dirty="0" err="1">
                <a:latin typeface="Aptos" panose="020B0004020202020204" pitchFamily="34" charset="0"/>
                <a:ea typeface="+mn-ea"/>
                <a:cs typeface="+mn-cs"/>
              </a:rPr>
              <a:t>ing</a:t>
            </a:r>
            <a:r>
              <a:rPr lang="en-US" b="1" dirty="0">
                <a:latin typeface="Aptos" panose="020B0004020202020204" pitchFamily="34" charset="0"/>
                <a:ea typeface="+mn-ea"/>
                <a:cs typeface="+mn-cs"/>
              </a:rPr>
              <a:t> Achievement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7" b="8442"/>
          <a:stretch/>
        </p:blipFill>
        <p:spPr bwMode="auto">
          <a:xfrm>
            <a:off x="292397" y="1422413"/>
            <a:ext cx="8560323" cy="247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F6AB77-476E-DB5F-E867-853662E954F5}"/>
              </a:ext>
            </a:extLst>
          </p:cNvPr>
          <p:cNvSpPr txBox="1"/>
          <p:nvPr/>
        </p:nvSpPr>
        <p:spPr>
          <a:xfrm>
            <a:off x="5932713" y="3921240"/>
            <a:ext cx="171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99967E-7317-E5FC-7044-D88A9C186E93}"/>
              </a:ext>
            </a:extLst>
          </p:cNvPr>
          <p:cNvSpPr txBox="1"/>
          <p:nvPr/>
        </p:nvSpPr>
        <p:spPr>
          <a:xfrm>
            <a:off x="1121230" y="4334895"/>
            <a:ext cx="715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ILLUSTRATION OF IMPORTANCE OF PRECISION MEDICINE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RIGHT DRUG FOR RIGHT PATIENT AT RIGHT TIME</a:t>
            </a:r>
          </a:p>
        </p:txBody>
      </p:sp>
    </p:spTree>
    <p:extLst>
      <p:ext uri="{BB962C8B-B14F-4D97-AF65-F5344CB8AC3E}">
        <p14:creationId xmlns:p14="http://schemas.microsoft.com/office/powerpoint/2010/main" val="218506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315076-DBA1-D5C5-A31A-634B8301EF0C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FFC82C"/>
                </a:solidFill>
                <a:effectLst/>
                <a:uLnTx/>
                <a:uFillTx/>
                <a:latin typeface="Corporate A Medium" panose="02000503080000020004" pitchFamily="2" charset="0"/>
                <a:ea typeface="ＭＳ Ｐゴシック" charset="0"/>
              </a:rPr>
              <a:t>LUNG CANCER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E53E99-9D97-9543-891B-6D21CCF7E15F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July 18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3831481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Thank You to Our Supporters!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15BEF62-29DB-E5FE-12ED-23B153C64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34721"/>
            <a:ext cx="4572000" cy="1240465"/>
          </a:xfrm>
          <a:prstGeom prst="rect">
            <a:avLst/>
          </a:prstGeom>
        </p:spPr>
      </p:pic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B9BDE10A-934D-843B-C1B4-7D0989CDE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390" y="2400169"/>
            <a:ext cx="5299220" cy="16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3922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6DD946-EC45-BB3A-0E25-23767B681E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4FA4B-D9F2-E0AC-FA76-E0031B970D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09709D-6C4D-792E-44B3-64A84803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7" name="Picture 1" descr="Åddous . ">
            <a:extLst>
              <a:ext uri="{FF2B5EF4-FFF2-40B4-BE49-F238E27FC236}">
                <a16:creationId xmlns:a16="http://schemas.microsoft.com/office/drawing/2014/main" id="{DC119729-4FC1-8455-5193-85085C391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45" y="0"/>
            <a:ext cx="9300085" cy="52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32728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7CDB47-9946-7450-327A-8BBBEEA5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</p:spPr>
        <p:txBody>
          <a:bodyPr>
            <a:normAutofit/>
          </a:bodyPr>
          <a:lstStyle/>
          <a:p>
            <a:endParaRPr lang="en-US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88E98-3C72-9289-4AF2-50DF2DCCC4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5" name="Picture 1" descr="Concluding Remarks &#10;Thank you for coming! &#10;Please scan the QR code &#10;here to complete a brief &#10;survey about tonight's event. ">
            <a:extLst>
              <a:ext uri="{FF2B5EF4-FFF2-40B4-BE49-F238E27FC236}">
                <a16:creationId xmlns:a16="http://schemas.microsoft.com/office/drawing/2014/main" id="{5B67D7D7-591A-BA8E-BE43-3FC045439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59" y="0"/>
            <a:ext cx="9231202" cy="4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58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B8DB48E8-A254-4834-A1A3-1EB60A7A1F93}"/>
              </a:ext>
            </a:extLst>
          </p:cNvPr>
          <p:cNvSpPr/>
          <p:nvPr/>
        </p:nvSpPr>
        <p:spPr>
          <a:xfrm>
            <a:off x="4000501" y="3766542"/>
            <a:ext cx="1019357" cy="32286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830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9" tIns="25717" rIns="51419" bIns="25717" rtlCol="0" anchor="ctr"/>
          <a:lstStyle/>
          <a:p>
            <a:pPr algn="ctr" defTabSz="616961" eaLnBrk="0" hangingPunct="0">
              <a:lnSpc>
                <a:spcPct val="80000"/>
              </a:lnSpc>
              <a:defRPr/>
            </a:pPr>
            <a:r>
              <a:rPr lang="en-US" sz="825" b="1" cap="all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CARDIOLOGIST</a:t>
            </a: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29F0771E-771A-41A5-82D5-3E98A1F306CA}"/>
              </a:ext>
            </a:extLst>
          </p:cNvPr>
          <p:cNvSpPr/>
          <p:nvPr/>
        </p:nvSpPr>
        <p:spPr>
          <a:xfrm>
            <a:off x="6515101" y="3766542"/>
            <a:ext cx="1150511" cy="3228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9" tIns="25717" rIns="51419" bIns="25717" rtlCol="0" anchor="ctr"/>
          <a:lstStyle/>
          <a:p>
            <a:pPr algn="r" defTabSz="616961" eaLnBrk="0" hangingPunct="0">
              <a:lnSpc>
                <a:spcPct val="80000"/>
              </a:lnSpc>
              <a:defRPr/>
            </a:pPr>
            <a:r>
              <a:rPr lang="en-US" sz="825" b="1" cap="all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PULMONOLOGIST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FB8D5CA2-14B9-4C4B-983F-5D4661772352}"/>
              </a:ext>
            </a:extLst>
          </p:cNvPr>
          <p:cNvSpPr/>
          <p:nvPr/>
        </p:nvSpPr>
        <p:spPr>
          <a:xfrm>
            <a:off x="6238693" y="1331624"/>
            <a:ext cx="1019357" cy="3228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9" tIns="25717" rIns="51419" bIns="25717" rtlCol="0" anchor="ctr"/>
          <a:lstStyle/>
          <a:p>
            <a:pPr algn="r" defTabSz="616961" eaLnBrk="0" hangingPunct="0">
              <a:lnSpc>
                <a:spcPct val="80000"/>
              </a:lnSpc>
              <a:defRPr/>
            </a:pPr>
            <a:r>
              <a:rPr lang="en-US" sz="825" b="1" cap="all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INTERNIST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64EE2C6-B1D1-4BE8-8D8C-37BB28B5C4D7}"/>
              </a:ext>
            </a:extLst>
          </p:cNvPr>
          <p:cNvSpPr/>
          <p:nvPr/>
        </p:nvSpPr>
        <p:spPr>
          <a:xfrm>
            <a:off x="4141817" y="1331624"/>
            <a:ext cx="1019357" cy="3228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9" tIns="25717" rIns="51419" bIns="25717" rtlCol="0" anchor="ctr"/>
          <a:lstStyle/>
          <a:p>
            <a:pPr algn="ctr" defTabSz="616961" eaLnBrk="0" hangingPunct="0">
              <a:lnSpc>
                <a:spcPct val="95000"/>
              </a:lnSpc>
              <a:defRPr/>
            </a:pPr>
            <a:r>
              <a:rPr lang="en-US" sz="825" b="1" cap="all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Thoracic</a:t>
            </a:r>
            <a:br>
              <a:rPr lang="en-US" sz="825" b="1" cap="all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</a:br>
            <a:r>
              <a:rPr lang="en-US" sz="825" b="1" cap="all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Surgeon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ED7B15-9560-4574-A973-A6FFC3E15942}"/>
              </a:ext>
            </a:extLst>
          </p:cNvPr>
          <p:cNvSpPr/>
          <p:nvPr/>
        </p:nvSpPr>
        <p:spPr>
          <a:xfrm>
            <a:off x="857268" y="1460647"/>
            <a:ext cx="848677" cy="3228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9" tIns="25717" rIns="51419" bIns="25717" rtlCol="0" anchor="ctr"/>
          <a:lstStyle/>
          <a:p>
            <a:pPr algn="ctr" defTabSz="616961" eaLnBrk="0" hangingPunct="0">
              <a:lnSpc>
                <a:spcPct val="95000"/>
              </a:lnSpc>
              <a:defRPr/>
            </a:pPr>
            <a:r>
              <a:rPr lang="en-US" sz="825" b="1" cap="all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Thoracic</a:t>
            </a:r>
            <a:br>
              <a:rPr lang="en-US" sz="825" b="1" cap="all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</a:br>
            <a:r>
              <a:rPr lang="en-US" sz="825" b="1" cap="all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Surgeon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16248D2-23E7-43AE-B403-D908774D4B22}"/>
              </a:ext>
            </a:extLst>
          </p:cNvPr>
          <p:cNvSpPr/>
          <p:nvPr/>
        </p:nvSpPr>
        <p:spPr>
          <a:xfrm>
            <a:off x="4835426" y="1541213"/>
            <a:ext cx="1955837" cy="2318028"/>
          </a:xfrm>
          <a:prstGeom prst="ellipse">
            <a:avLst/>
          </a:prstGeom>
          <a:solidFill>
            <a:schemeClr val="bg1"/>
          </a:solidFill>
          <a:ln w="438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9" tIns="25717" rIns="51419" bIns="25717" rtlCol="0" anchor="ctr"/>
          <a:lstStyle/>
          <a:p>
            <a:pPr algn="ctr" defTabSz="616961" eaLnBrk="0" hangingPunct="0">
              <a:defRPr/>
            </a:pPr>
            <a:endParaRPr lang="en-US" sz="2325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7E8EE2-9468-49E0-81CC-CA2BA2056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Decides </a:t>
            </a:r>
            <a:r>
              <a:rPr lang="en-US" dirty="0" err="1"/>
              <a:t>Resectability</a:t>
            </a:r>
            <a:r>
              <a:rPr lang="en-US" dirty="0"/>
              <a:t> and Operability?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75CBD28-85D6-41BE-A158-9F790A4D9291}"/>
              </a:ext>
            </a:extLst>
          </p:cNvPr>
          <p:cNvSpPr/>
          <p:nvPr/>
        </p:nvSpPr>
        <p:spPr>
          <a:xfrm>
            <a:off x="4786003" y="1470523"/>
            <a:ext cx="2073485" cy="2457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16961" eaLnBrk="0" hangingPunct="0">
              <a:defRPr/>
            </a:pPr>
            <a:r>
              <a:rPr lang="en-US" sz="1575" b="1" dirty="0">
                <a:solidFill>
                  <a:srgbClr val="AB192F"/>
                </a:solidFill>
                <a:latin typeface="Arial"/>
                <a:cs typeface="Arial" panose="020B0604020202020204" pitchFamily="34" charset="0"/>
              </a:rPr>
              <a:t>OPERABILITY</a:t>
            </a:r>
          </a:p>
          <a:p>
            <a:pPr algn="ctr" defTabSz="616961" eaLnBrk="0" hangingPunct="0">
              <a:defRPr/>
            </a:pPr>
            <a:r>
              <a:rPr lang="en-US" sz="1500" b="1" dirty="0">
                <a:solidFill>
                  <a:srgbClr val="003765"/>
                </a:solidFill>
                <a:latin typeface="Arial"/>
                <a:cs typeface="Arial" panose="020B0604020202020204" pitchFamily="34" charset="0"/>
              </a:rPr>
              <a:t>Multidisciplinary </a:t>
            </a:r>
            <a:br>
              <a:rPr lang="en-US" sz="1500" b="1" dirty="0">
                <a:solidFill>
                  <a:srgbClr val="003765"/>
                </a:solidFill>
                <a:latin typeface="Arial"/>
                <a:cs typeface="Arial" panose="020B0604020202020204" pitchFamily="34" charset="0"/>
              </a:rPr>
            </a:br>
            <a:r>
              <a:rPr lang="en-US" sz="1500" b="1" dirty="0">
                <a:solidFill>
                  <a:srgbClr val="003765"/>
                </a:solidFill>
                <a:latin typeface="Arial"/>
                <a:cs typeface="Arial" panose="020B0604020202020204" pitchFamily="34" charset="0"/>
              </a:rPr>
              <a:t>Team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B097F9D-9DFB-41B0-AAF3-47A59737F11A}"/>
              </a:ext>
            </a:extLst>
          </p:cNvPr>
          <p:cNvSpPr/>
          <p:nvPr/>
        </p:nvSpPr>
        <p:spPr>
          <a:xfrm>
            <a:off x="1612726" y="1541215"/>
            <a:ext cx="1955837" cy="2318029"/>
          </a:xfrm>
          <a:prstGeom prst="ellipse">
            <a:avLst/>
          </a:prstGeom>
          <a:solidFill>
            <a:schemeClr val="bg1"/>
          </a:solidFill>
          <a:ln w="438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9" tIns="25717" rIns="51419" bIns="25717" rtlCol="0" anchor="ctr"/>
          <a:lstStyle/>
          <a:p>
            <a:pPr algn="ctr" defTabSz="616961" eaLnBrk="0" hangingPunct="0">
              <a:defRPr/>
            </a:pPr>
            <a:endParaRPr lang="en-US" sz="2325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3A774E1-B8E8-466F-97A5-DA5FFF6258D9}"/>
              </a:ext>
            </a:extLst>
          </p:cNvPr>
          <p:cNvSpPr/>
          <p:nvPr/>
        </p:nvSpPr>
        <p:spPr>
          <a:xfrm>
            <a:off x="1536979" y="1470523"/>
            <a:ext cx="2073485" cy="2457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16961" eaLnBrk="0" hangingPunct="0">
              <a:defRPr/>
            </a:pPr>
            <a:r>
              <a:rPr lang="en-US" sz="1575" b="1" dirty="0">
                <a:solidFill>
                  <a:srgbClr val="003765"/>
                </a:solidFill>
                <a:latin typeface="Arial"/>
                <a:cs typeface="Arial" panose="020B0604020202020204" pitchFamily="34" charset="0"/>
              </a:rPr>
              <a:t>RESECTABILITY</a:t>
            </a:r>
          </a:p>
          <a:p>
            <a:pPr algn="ctr" defTabSz="616961" eaLnBrk="0" hangingPunct="0">
              <a:defRPr/>
            </a:pPr>
            <a:r>
              <a:rPr lang="en-US" sz="1500" b="1" dirty="0">
                <a:solidFill>
                  <a:srgbClr val="003765"/>
                </a:solidFill>
                <a:latin typeface="Arial"/>
                <a:cs typeface="Arial" panose="020B0604020202020204" pitchFamily="34" charset="0"/>
              </a:rPr>
              <a:t>Thoracic </a:t>
            </a:r>
          </a:p>
          <a:p>
            <a:pPr algn="ctr" defTabSz="616961" eaLnBrk="0" hangingPunct="0">
              <a:defRPr/>
            </a:pPr>
            <a:r>
              <a:rPr lang="en-US" sz="1500" b="1" dirty="0">
                <a:solidFill>
                  <a:srgbClr val="003765"/>
                </a:solidFill>
                <a:latin typeface="Arial"/>
                <a:cs typeface="Arial" panose="020B0604020202020204" pitchFamily="34" charset="0"/>
              </a:rPr>
              <a:t>Surgeon</a:t>
            </a:r>
          </a:p>
        </p:txBody>
      </p:sp>
      <p:grpSp>
        <p:nvGrpSpPr>
          <p:cNvPr id="3" name="Group 63">
            <a:extLst>
              <a:ext uri="{FF2B5EF4-FFF2-40B4-BE49-F238E27FC236}">
                <a16:creationId xmlns:a16="http://schemas.microsoft.com/office/drawing/2014/main" id="{B90075E2-CDE3-4E59-9F98-B38700B52219}"/>
              </a:ext>
            </a:extLst>
          </p:cNvPr>
          <p:cNvGrpSpPr/>
          <p:nvPr/>
        </p:nvGrpSpPr>
        <p:grpSpPr>
          <a:xfrm>
            <a:off x="1666015" y="1536348"/>
            <a:ext cx="478228" cy="566789"/>
            <a:chOff x="8430101" y="1746037"/>
            <a:chExt cx="1195098" cy="1195099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EE7BDA-DEF0-4421-B723-C4A7B5511F4A}"/>
                </a:ext>
              </a:extLst>
            </p:cNvPr>
            <p:cNvSpPr/>
            <p:nvPr/>
          </p:nvSpPr>
          <p:spPr>
            <a:xfrm>
              <a:off x="8430101" y="1746037"/>
              <a:ext cx="1195098" cy="1195099"/>
            </a:xfrm>
            <a:prstGeom prst="ellipse">
              <a:avLst/>
            </a:prstGeom>
            <a:solidFill>
              <a:srgbClr val="FFFFFF"/>
            </a:solidFill>
            <a:ln w="76200" cap="flat" cmpd="sng" algn="ctr">
              <a:solidFill>
                <a:srgbClr val="7399CF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14138" eaLnBrk="0" hangingPunct="0">
                <a:spcBef>
                  <a:spcPts val="85"/>
                </a:spcBef>
                <a:defRPr/>
              </a:pPr>
              <a:endParaRPr lang="en-IN" sz="6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2DCF1ED-5250-4746-95FA-4574BE75C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rgbClr val="7399C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55"/>
            <a:stretch/>
          </p:blipFill>
          <p:spPr>
            <a:xfrm>
              <a:off x="8637087" y="2011434"/>
              <a:ext cx="781124" cy="664303"/>
            </a:xfrm>
            <a:prstGeom prst="rect">
              <a:avLst/>
            </a:prstGeom>
          </p:spPr>
        </p:pic>
      </p:grpSp>
      <p:grpSp>
        <p:nvGrpSpPr>
          <p:cNvPr id="4" name="Group 69">
            <a:extLst>
              <a:ext uri="{FF2B5EF4-FFF2-40B4-BE49-F238E27FC236}">
                <a16:creationId xmlns:a16="http://schemas.microsoft.com/office/drawing/2014/main" id="{FAEECE21-3C13-46B3-86C1-68A0982B2421}"/>
              </a:ext>
            </a:extLst>
          </p:cNvPr>
          <p:cNvGrpSpPr/>
          <p:nvPr/>
        </p:nvGrpSpPr>
        <p:grpSpPr>
          <a:xfrm>
            <a:off x="4915593" y="1536348"/>
            <a:ext cx="478228" cy="566789"/>
            <a:chOff x="8430101" y="1746037"/>
            <a:chExt cx="1195098" cy="1195099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CDF5720-0F0F-450A-8CB2-769AD6AF8355}"/>
                </a:ext>
              </a:extLst>
            </p:cNvPr>
            <p:cNvSpPr/>
            <p:nvPr/>
          </p:nvSpPr>
          <p:spPr>
            <a:xfrm>
              <a:off x="8430101" y="1746037"/>
              <a:ext cx="1195098" cy="1195099"/>
            </a:xfrm>
            <a:prstGeom prst="ellipse">
              <a:avLst/>
            </a:prstGeom>
            <a:solidFill>
              <a:srgbClr val="FFFFFF"/>
            </a:solidFill>
            <a:ln w="76200" cap="flat" cmpd="sng" algn="ctr">
              <a:solidFill>
                <a:srgbClr val="7399CF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14138" eaLnBrk="0" hangingPunct="0">
                <a:spcBef>
                  <a:spcPts val="85"/>
                </a:spcBef>
                <a:defRPr/>
              </a:pPr>
              <a:endParaRPr lang="en-IN" sz="6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52F4E5D-DCB1-4238-896A-B0BDDCDF0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rgbClr val="7399C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55"/>
            <a:stretch/>
          </p:blipFill>
          <p:spPr>
            <a:xfrm>
              <a:off x="8637087" y="2011434"/>
              <a:ext cx="781124" cy="664303"/>
            </a:xfrm>
            <a:prstGeom prst="rect">
              <a:avLst/>
            </a:prstGeom>
          </p:spPr>
        </p:pic>
      </p:grpSp>
      <p:grpSp>
        <p:nvGrpSpPr>
          <p:cNvPr id="6" name="Group 124">
            <a:extLst>
              <a:ext uri="{FF2B5EF4-FFF2-40B4-BE49-F238E27FC236}">
                <a16:creationId xmlns:a16="http://schemas.microsoft.com/office/drawing/2014/main" id="{9B5225AB-F584-425F-8254-34128D994D8F}"/>
              </a:ext>
            </a:extLst>
          </p:cNvPr>
          <p:cNvGrpSpPr/>
          <p:nvPr/>
        </p:nvGrpSpPr>
        <p:grpSpPr>
          <a:xfrm>
            <a:off x="6235953" y="1536850"/>
            <a:ext cx="477381" cy="565785"/>
            <a:chOff x="8429749" y="5344259"/>
            <a:chExt cx="901920" cy="901920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68404F6F-3CB2-44BF-9C42-5CAB33B7F790}"/>
                </a:ext>
              </a:extLst>
            </p:cNvPr>
            <p:cNvSpPr/>
            <p:nvPr/>
          </p:nvSpPr>
          <p:spPr>
            <a:xfrm>
              <a:off x="8429749" y="5344259"/>
              <a:ext cx="901920" cy="901920"/>
            </a:xfrm>
            <a:prstGeom prst="ellipse">
              <a:avLst/>
            </a:prstGeom>
            <a:solidFill>
              <a:srgbClr val="FFFFFF"/>
            </a:solidFill>
            <a:ln w="76200" cap="flat" cmpd="sng" algn="ctr">
              <a:solidFill>
                <a:srgbClr val="4FAB9F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14138" eaLnBrk="0" hangingPunct="0">
                <a:spcBef>
                  <a:spcPts val="85"/>
                </a:spcBef>
                <a:defRPr/>
              </a:pPr>
              <a:endParaRPr lang="en-IN" sz="6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AutoShape 3">
              <a:extLst>
                <a:ext uri="{FF2B5EF4-FFF2-40B4-BE49-F238E27FC236}">
                  <a16:creationId xmlns:a16="http://schemas.microsoft.com/office/drawing/2014/main" id="{AB15E626-6FD5-4C59-80CB-05F5DA8CFA5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588375" y="5500688"/>
              <a:ext cx="584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514138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reeform 5">
              <a:extLst>
                <a:ext uri="{FF2B5EF4-FFF2-40B4-BE49-F238E27FC236}">
                  <a16:creationId xmlns:a16="http://schemas.microsoft.com/office/drawing/2014/main" id="{3D656E3E-6CC9-457E-8DC1-E73E64554F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8375" y="5497513"/>
              <a:ext cx="581025" cy="584200"/>
            </a:xfrm>
            <a:custGeom>
              <a:avLst/>
              <a:gdLst>
                <a:gd name="T0" fmla="*/ 179 w 179"/>
                <a:gd name="T1" fmla="*/ 77 h 180"/>
                <a:gd name="T2" fmla="*/ 157 w 179"/>
                <a:gd name="T3" fmla="*/ 55 h 180"/>
                <a:gd name="T4" fmla="*/ 135 w 179"/>
                <a:gd name="T5" fmla="*/ 77 h 180"/>
                <a:gd name="T6" fmla="*/ 154 w 179"/>
                <a:gd name="T7" fmla="*/ 99 h 180"/>
                <a:gd name="T8" fmla="*/ 154 w 179"/>
                <a:gd name="T9" fmla="*/ 99 h 180"/>
                <a:gd name="T10" fmla="*/ 107 w 179"/>
                <a:gd name="T11" fmla="*/ 170 h 180"/>
                <a:gd name="T12" fmla="*/ 77 w 179"/>
                <a:gd name="T13" fmla="*/ 160 h 180"/>
                <a:gd name="T14" fmla="*/ 60 w 179"/>
                <a:gd name="T15" fmla="*/ 104 h 180"/>
                <a:gd name="T16" fmla="*/ 112 w 179"/>
                <a:gd name="T17" fmla="*/ 41 h 180"/>
                <a:gd name="T18" fmla="*/ 90 w 179"/>
                <a:gd name="T19" fmla="*/ 10 h 180"/>
                <a:gd name="T20" fmla="*/ 85 w 179"/>
                <a:gd name="T21" fmla="*/ 3 h 180"/>
                <a:gd name="T22" fmla="*/ 73 w 179"/>
                <a:gd name="T23" fmla="*/ 6 h 180"/>
                <a:gd name="T24" fmla="*/ 77 w 179"/>
                <a:gd name="T25" fmla="*/ 17 h 180"/>
                <a:gd name="T26" fmla="*/ 84 w 179"/>
                <a:gd name="T27" fmla="*/ 18 h 180"/>
                <a:gd name="T28" fmla="*/ 102 w 179"/>
                <a:gd name="T29" fmla="*/ 41 h 180"/>
                <a:gd name="T30" fmla="*/ 56 w 179"/>
                <a:gd name="T31" fmla="*/ 95 h 180"/>
                <a:gd name="T32" fmla="*/ 10 w 179"/>
                <a:gd name="T33" fmla="*/ 41 h 180"/>
                <a:gd name="T34" fmla="*/ 29 w 179"/>
                <a:gd name="T35" fmla="*/ 17 h 180"/>
                <a:gd name="T36" fmla="*/ 37 w 179"/>
                <a:gd name="T37" fmla="*/ 16 h 180"/>
                <a:gd name="T38" fmla="*/ 40 w 179"/>
                <a:gd name="T39" fmla="*/ 4 h 180"/>
                <a:gd name="T40" fmla="*/ 28 w 179"/>
                <a:gd name="T41" fmla="*/ 2 h 180"/>
                <a:gd name="T42" fmla="*/ 24 w 179"/>
                <a:gd name="T43" fmla="*/ 9 h 180"/>
                <a:gd name="T44" fmla="*/ 0 w 179"/>
                <a:gd name="T45" fmla="*/ 41 h 180"/>
                <a:gd name="T46" fmla="*/ 50 w 179"/>
                <a:gd name="T47" fmla="*/ 104 h 180"/>
                <a:gd name="T48" fmla="*/ 70 w 179"/>
                <a:gd name="T49" fmla="*/ 167 h 180"/>
                <a:gd name="T50" fmla="*/ 103 w 179"/>
                <a:gd name="T51" fmla="*/ 180 h 180"/>
                <a:gd name="T52" fmla="*/ 107 w 179"/>
                <a:gd name="T53" fmla="*/ 180 h 180"/>
                <a:gd name="T54" fmla="*/ 164 w 179"/>
                <a:gd name="T55" fmla="*/ 99 h 180"/>
                <a:gd name="T56" fmla="*/ 164 w 179"/>
                <a:gd name="T57" fmla="*/ 98 h 180"/>
                <a:gd name="T58" fmla="*/ 179 w 179"/>
                <a:gd name="T59" fmla="*/ 77 h 180"/>
                <a:gd name="T60" fmla="*/ 157 w 179"/>
                <a:gd name="T61" fmla="*/ 92 h 180"/>
                <a:gd name="T62" fmla="*/ 142 w 179"/>
                <a:gd name="T63" fmla="*/ 77 h 180"/>
                <a:gd name="T64" fmla="*/ 157 w 179"/>
                <a:gd name="T65" fmla="*/ 62 h 180"/>
                <a:gd name="T66" fmla="*/ 172 w 179"/>
                <a:gd name="T67" fmla="*/ 77 h 180"/>
                <a:gd name="T68" fmla="*/ 157 w 179"/>
                <a:gd name="T69" fmla="*/ 9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9" h="180">
                  <a:moveTo>
                    <a:pt x="179" y="77"/>
                  </a:moveTo>
                  <a:cubicBezTo>
                    <a:pt x="179" y="65"/>
                    <a:pt x="169" y="55"/>
                    <a:pt x="157" y="55"/>
                  </a:cubicBezTo>
                  <a:cubicBezTo>
                    <a:pt x="145" y="55"/>
                    <a:pt x="135" y="65"/>
                    <a:pt x="135" y="77"/>
                  </a:cubicBezTo>
                  <a:cubicBezTo>
                    <a:pt x="135" y="88"/>
                    <a:pt x="143" y="97"/>
                    <a:pt x="154" y="99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102"/>
                    <a:pt x="157" y="166"/>
                    <a:pt x="107" y="170"/>
                  </a:cubicBezTo>
                  <a:cubicBezTo>
                    <a:pt x="94" y="171"/>
                    <a:pt x="85" y="168"/>
                    <a:pt x="77" y="160"/>
                  </a:cubicBezTo>
                  <a:cubicBezTo>
                    <a:pt x="60" y="144"/>
                    <a:pt x="60" y="111"/>
                    <a:pt x="60" y="104"/>
                  </a:cubicBezTo>
                  <a:cubicBezTo>
                    <a:pt x="91" y="101"/>
                    <a:pt x="112" y="58"/>
                    <a:pt x="112" y="41"/>
                  </a:cubicBezTo>
                  <a:cubicBezTo>
                    <a:pt x="112" y="27"/>
                    <a:pt x="98" y="16"/>
                    <a:pt x="90" y="10"/>
                  </a:cubicBezTo>
                  <a:cubicBezTo>
                    <a:pt x="90" y="8"/>
                    <a:pt x="88" y="5"/>
                    <a:pt x="85" y="3"/>
                  </a:cubicBezTo>
                  <a:cubicBezTo>
                    <a:pt x="81" y="1"/>
                    <a:pt x="75" y="2"/>
                    <a:pt x="73" y="6"/>
                  </a:cubicBezTo>
                  <a:cubicBezTo>
                    <a:pt x="71" y="10"/>
                    <a:pt x="73" y="15"/>
                    <a:pt x="77" y="17"/>
                  </a:cubicBezTo>
                  <a:cubicBezTo>
                    <a:pt x="79" y="19"/>
                    <a:pt x="82" y="19"/>
                    <a:pt x="84" y="18"/>
                  </a:cubicBezTo>
                  <a:cubicBezTo>
                    <a:pt x="92" y="23"/>
                    <a:pt x="102" y="32"/>
                    <a:pt x="102" y="41"/>
                  </a:cubicBezTo>
                  <a:cubicBezTo>
                    <a:pt x="102" y="54"/>
                    <a:pt x="83" y="95"/>
                    <a:pt x="56" y="95"/>
                  </a:cubicBezTo>
                  <a:cubicBezTo>
                    <a:pt x="29" y="95"/>
                    <a:pt x="10" y="54"/>
                    <a:pt x="10" y="41"/>
                  </a:cubicBezTo>
                  <a:cubicBezTo>
                    <a:pt x="10" y="32"/>
                    <a:pt x="22" y="22"/>
                    <a:pt x="29" y="17"/>
                  </a:cubicBezTo>
                  <a:cubicBezTo>
                    <a:pt x="32" y="18"/>
                    <a:pt x="35" y="18"/>
                    <a:pt x="37" y="16"/>
                  </a:cubicBezTo>
                  <a:cubicBezTo>
                    <a:pt x="41" y="14"/>
                    <a:pt x="43" y="8"/>
                    <a:pt x="40" y="4"/>
                  </a:cubicBezTo>
                  <a:cubicBezTo>
                    <a:pt x="38" y="1"/>
                    <a:pt x="33" y="0"/>
                    <a:pt x="28" y="2"/>
                  </a:cubicBezTo>
                  <a:cubicBezTo>
                    <a:pt x="26" y="4"/>
                    <a:pt x="24" y="7"/>
                    <a:pt x="24" y="9"/>
                  </a:cubicBezTo>
                  <a:cubicBezTo>
                    <a:pt x="16" y="14"/>
                    <a:pt x="0" y="26"/>
                    <a:pt x="0" y="41"/>
                  </a:cubicBezTo>
                  <a:cubicBezTo>
                    <a:pt x="0" y="58"/>
                    <a:pt x="20" y="99"/>
                    <a:pt x="50" y="104"/>
                  </a:cubicBezTo>
                  <a:cubicBezTo>
                    <a:pt x="50" y="112"/>
                    <a:pt x="50" y="148"/>
                    <a:pt x="70" y="167"/>
                  </a:cubicBezTo>
                  <a:cubicBezTo>
                    <a:pt x="79" y="176"/>
                    <a:pt x="90" y="180"/>
                    <a:pt x="103" y="180"/>
                  </a:cubicBezTo>
                  <a:cubicBezTo>
                    <a:pt x="104" y="180"/>
                    <a:pt x="106" y="180"/>
                    <a:pt x="107" y="180"/>
                  </a:cubicBezTo>
                  <a:cubicBezTo>
                    <a:pt x="156" y="177"/>
                    <a:pt x="165" y="125"/>
                    <a:pt x="164" y="99"/>
                  </a:cubicBezTo>
                  <a:cubicBezTo>
                    <a:pt x="164" y="98"/>
                    <a:pt x="164" y="98"/>
                    <a:pt x="164" y="98"/>
                  </a:cubicBezTo>
                  <a:cubicBezTo>
                    <a:pt x="173" y="95"/>
                    <a:pt x="179" y="87"/>
                    <a:pt x="179" y="77"/>
                  </a:cubicBezTo>
                  <a:close/>
                  <a:moveTo>
                    <a:pt x="157" y="92"/>
                  </a:moveTo>
                  <a:cubicBezTo>
                    <a:pt x="149" y="92"/>
                    <a:pt x="142" y="85"/>
                    <a:pt x="142" y="77"/>
                  </a:cubicBezTo>
                  <a:cubicBezTo>
                    <a:pt x="142" y="69"/>
                    <a:pt x="149" y="62"/>
                    <a:pt x="157" y="62"/>
                  </a:cubicBezTo>
                  <a:cubicBezTo>
                    <a:pt x="165" y="62"/>
                    <a:pt x="172" y="69"/>
                    <a:pt x="172" y="77"/>
                  </a:cubicBezTo>
                  <a:cubicBezTo>
                    <a:pt x="172" y="85"/>
                    <a:pt x="165" y="92"/>
                    <a:pt x="157" y="92"/>
                  </a:cubicBezTo>
                  <a:close/>
                </a:path>
              </a:pathLst>
            </a:custGeom>
            <a:solidFill>
              <a:srgbClr val="4FAB9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514138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 6">
              <a:extLst>
                <a:ext uri="{FF2B5EF4-FFF2-40B4-BE49-F238E27FC236}">
                  <a16:creationId xmlns:a16="http://schemas.microsoft.com/office/drawing/2014/main" id="{EBB71A19-C9B9-4375-9529-A0F0201472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1450" y="5711826"/>
              <a:ext cx="71438" cy="71438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8 h 22"/>
                <a:gd name="T12" fmla="*/ 4 w 22"/>
                <a:gd name="T13" fmla="*/ 11 h 22"/>
                <a:gd name="T14" fmla="*/ 11 w 22"/>
                <a:gd name="T15" fmla="*/ 4 h 22"/>
                <a:gd name="T16" fmla="*/ 18 w 22"/>
                <a:gd name="T17" fmla="*/ 11 h 22"/>
                <a:gd name="T18" fmla="*/ 11 w 22"/>
                <a:gd name="T1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8"/>
                  </a:moveTo>
                  <a:cubicBezTo>
                    <a:pt x="7" y="18"/>
                    <a:pt x="4" y="15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15" y="4"/>
                    <a:pt x="18" y="7"/>
                    <a:pt x="18" y="11"/>
                  </a:cubicBezTo>
                  <a:cubicBezTo>
                    <a:pt x="18" y="15"/>
                    <a:pt x="15" y="18"/>
                    <a:pt x="11" y="18"/>
                  </a:cubicBezTo>
                  <a:close/>
                </a:path>
              </a:pathLst>
            </a:custGeom>
            <a:solidFill>
              <a:srgbClr val="4FAB9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514138" eaLnBrk="0" hangingPunct="0">
                <a:defRPr/>
              </a:pPr>
              <a:endParaRPr lang="en-US" sz="1050" b="1" kern="0" dirty="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129">
            <a:extLst>
              <a:ext uri="{FF2B5EF4-FFF2-40B4-BE49-F238E27FC236}">
                <a16:creationId xmlns:a16="http://schemas.microsoft.com/office/drawing/2014/main" id="{DC5F2A70-68BF-48BF-8D94-56C5CBE9AC50}"/>
              </a:ext>
            </a:extLst>
          </p:cNvPr>
          <p:cNvGrpSpPr/>
          <p:nvPr/>
        </p:nvGrpSpPr>
        <p:grpSpPr>
          <a:xfrm>
            <a:off x="4864380" y="3344045"/>
            <a:ext cx="477381" cy="565785"/>
            <a:chOff x="5623996" y="3346986"/>
            <a:chExt cx="548640" cy="548640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153B0F94-CF12-49FC-87D1-A5C32E589A5E}"/>
                </a:ext>
              </a:extLst>
            </p:cNvPr>
            <p:cNvSpPr/>
            <p:nvPr/>
          </p:nvSpPr>
          <p:spPr>
            <a:xfrm>
              <a:off x="5623996" y="3346986"/>
              <a:ext cx="548640" cy="548640"/>
            </a:xfrm>
            <a:prstGeom prst="ellipse">
              <a:avLst/>
            </a:prstGeom>
            <a:solidFill>
              <a:srgbClr val="FFFFFF"/>
            </a:solidFill>
            <a:ln w="76200" cap="flat" cmpd="sng" algn="ctr">
              <a:solidFill>
                <a:srgbClr val="830051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14138" eaLnBrk="0" hangingPunct="0">
                <a:spcBef>
                  <a:spcPts val="85"/>
                </a:spcBef>
                <a:defRPr/>
              </a:pPr>
              <a:endParaRPr lang="en-IN" sz="6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oup 21">
              <a:extLst>
                <a:ext uri="{FF2B5EF4-FFF2-40B4-BE49-F238E27FC236}">
                  <a16:creationId xmlns:a16="http://schemas.microsoft.com/office/drawing/2014/main" id="{4648CBE6-7AE4-4025-9500-956CD2509E0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775109" y="3437897"/>
              <a:ext cx="236726" cy="366818"/>
              <a:chOff x="3087" y="890"/>
              <a:chExt cx="444" cy="688"/>
            </a:xfrm>
          </p:grpSpPr>
          <p:sp>
            <p:nvSpPr>
              <p:cNvPr id="136" name="AutoShape 20">
                <a:extLst>
                  <a:ext uri="{FF2B5EF4-FFF2-40B4-BE49-F238E27FC236}">
                    <a16:creationId xmlns:a16="http://schemas.microsoft.com/office/drawing/2014/main" id="{B7E522A1-A00C-4D91-912F-09537539476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087" y="890"/>
                <a:ext cx="444" cy="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514138" eaLnBrk="0" hangingPunct="0">
                  <a:defRPr/>
                </a:pPr>
                <a:endParaRPr lang="en-US" sz="1050" b="1" kern="0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22">
                <a:extLst>
                  <a:ext uri="{FF2B5EF4-FFF2-40B4-BE49-F238E27FC236}">
                    <a16:creationId xmlns:a16="http://schemas.microsoft.com/office/drawing/2014/main" id="{012766C3-131C-4FD9-926D-D4F0EC5E2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0" y="1164"/>
                <a:ext cx="61" cy="76"/>
              </a:xfrm>
              <a:custGeom>
                <a:avLst/>
                <a:gdLst>
                  <a:gd name="T0" fmla="*/ 7 w 16"/>
                  <a:gd name="T1" fmla="*/ 19 h 20"/>
                  <a:gd name="T2" fmla="*/ 12 w 16"/>
                  <a:gd name="T3" fmla="*/ 20 h 20"/>
                  <a:gd name="T4" fmla="*/ 16 w 16"/>
                  <a:gd name="T5" fmla="*/ 17 h 20"/>
                  <a:gd name="T6" fmla="*/ 10 w 16"/>
                  <a:gd name="T7" fmla="*/ 6 h 20"/>
                  <a:gd name="T8" fmla="*/ 3 w 16"/>
                  <a:gd name="T9" fmla="*/ 0 h 20"/>
                  <a:gd name="T10" fmla="*/ 1 w 16"/>
                  <a:gd name="T11" fmla="*/ 2 h 20"/>
                  <a:gd name="T12" fmla="*/ 0 w 16"/>
                  <a:gd name="T13" fmla="*/ 9 h 20"/>
                  <a:gd name="T14" fmla="*/ 1 w 16"/>
                  <a:gd name="T15" fmla="*/ 12 h 20"/>
                  <a:gd name="T16" fmla="*/ 7 w 16"/>
                  <a:gd name="T17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20">
                    <a:moveTo>
                      <a:pt x="7" y="19"/>
                    </a:moveTo>
                    <a:cubicBezTo>
                      <a:pt x="10" y="20"/>
                      <a:pt x="12" y="20"/>
                      <a:pt x="12" y="20"/>
                    </a:cubicBezTo>
                    <a:cubicBezTo>
                      <a:pt x="16" y="20"/>
                      <a:pt x="16" y="18"/>
                      <a:pt x="16" y="17"/>
                    </a:cubicBezTo>
                    <a:cubicBezTo>
                      <a:pt x="16" y="16"/>
                      <a:pt x="13" y="10"/>
                      <a:pt x="10" y="6"/>
                    </a:cubicBezTo>
                    <a:cubicBezTo>
                      <a:pt x="8" y="3"/>
                      <a:pt x="6" y="2"/>
                      <a:pt x="3" y="0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4"/>
                      <a:pt x="4" y="17"/>
                      <a:pt x="7" y="19"/>
                    </a:cubicBezTo>
                    <a:close/>
                  </a:path>
                </a:pathLst>
              </a:custGeom>
              <a:solidFill>
                <a:srgbClr val="8300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514138" eaLnBrk="0" hangingPunct="0">
                  <a:defRPr/>
                </a:pPr>
                <a:endParaRPr lang="en-US" sz="1050" b="1" kern="0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id="{45983219-ACAB-449D-9B71-6530DC8EF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1003"/>
                <a:ext cx="175" cy="582"/>
              </a:xfrm>
              <a:custGeom>
                <a:avLst/>
                <a:gdLst>
                  <a:gd name="T0" fmla="*/ 20 w 46"/>
                  <a:gd name="T1" fmla="*/ 99 h 155"/>
                  <a:gd name="T2" fmla="*/ 20 w 46"/>
                  <a:gd name="T3" fmla="*/ 95 h 155"/>
                  <a:gd name="T4" fmla="*/ 40 w 46"/>
                  <a:gd name="T5" fmla="*/ 61 h 155"/>
                  <a:gd name="T6" fmla="*/ 45 w 46"/>
                  <a:gd name="T7" fmla="*/ 58 h 155"/>
                  <a:gd name="T8" fmla="*/ 44 w 46"/>
                  <a:gd name="T9" fmla="*/ 54 h 155"/>
                  <a:gd name="T10" fmla="*/ 39 w 46"/>
                  <a:gd name="T11" fmla="*/ 52 h 155"/>
                  <a:gd name="T12" fmla="*/ 32 w 46"/>
                  <a:gd name="T13" fmla="*/ 34 h 155"/>
                  <a:gd name="T14" fmla="*/ 31 w 46"/>
                  <a:gd name="T15" fmla="*/ 24 h 155"/>
                  <a:gd name="T16" fmla="*/ 33 w 46"/>
                  <a:gd name="T17" fmla="*/ 1 h 155"/>
                  <a:gd name="T18" fmla="*/ 28 w 46"/>
                  <a:gd name="T19" fmla="*/ 1 h 155"/>
                  <a:gd name="T20" fmla="*/ 21 w 46"/>
                  <a:gd name="T21" fmla="*/ 2 h 155"/>
                  <a:gd name="T22" fmla="*/ 19 w 46"/>
                  <a:gd name="T23" fmla="*/ 7 h 155"/>
                  <a:gd name="T24" fmla="*/ 18 w 46"/>
                  <a:gd name="T25" fmla="*/ 48 h 155"/>
                  <a:gd name="T26" fmla="*/ 1 w 46"/>
                  <a:gd name="T27" fmla="*/ 77 h 155"/>
                  <a:gd name="T28" fmla="*/ 10 w 46"/>
                  <a:gd name="T29" fmla="*/ 110 h 155"/>
                  <a:gd name="T30" fmla="*/ 14 w 46"/>
                  <a:gd name="T31" fmla="*/ 116 h 155"/>
                  <a:gd name="T32" fmla="*/ 13 w 46"/>
                  <a:gd name="T33" fmla="*/ 144 h 155"/>
                  <a:gd name="T34" fmla="*/ 16 w 46"/>
                  <a:gd name="T35" fmla="*/ 152 h 155"/>
                  <a:gd name="T36" fmla="*/ 31 w 46"/>
                  <a:gd name="T37" fmla="*/ 152 h 155"/>
                  <a:gd name="T38" fmla="*/ 35 w 46"/>
                  <a:gd name="T39" fmla="*/ 147 h 155"/>
                  <a:gd name="T40" fmla="*/ 35 w 46"/>
                  <a:gd name="T41" fmla="*/ 140 h 155"/>
                  <a:gd name="T42" fmla="*/ 33 w 46"/>
                  <a:gd name="T43" fmla="*/ 134 h 155"/>
                  <a:gd name="T44" fmla="*/ 20 w 46"/>
                  <a:gd name="T45" fmla="*/ 99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6" h="155">
                    <a:moveTo>
                      <a:pt x="20" y="99"/>
                    </a:moveTo>
                    <a:cubicBezTo>
                      <a:pt x="20" y="98"/>
                      <a:pt x="20" y="96"/>
                      <a:pt x="20" y="95"/>
                    </a:cubicBezTo>
                    <a:cubicBezTo>
                      <a:pt x="19" y="78"/>
                      <a:pt x="34" y="65"/>
                      <a:pt x="40" y="61"/>
                    </a:cubicBezTo>
                    <a:cubicBezTo>
                      <a:pt x="42" y="60"/>
                      <a:pt x="43" y="59"/>
                      <a:pt x="45" y="58"/>
                    </a:cubicBezTo>
                    <a:cubicBezTo>
                      <a:pt x="46" y="57"/>
                      <a:pt x="46" y="55"/>
                      <a:pt x="44" y="54"/>
                    </a:cubicBezTo>
                    <a:cubicBezTo>
                      <a:pt x="43" y="54"/>
                      <a:pt x="41" y="53"/>
                      <a:pt x="39" y="52"/>
                    </a:cubicBezTo>
                    <a:cubicBezTo>
                      <a:pt x="34" y="49"/>
                      <a:pt x="33" y="44"/>
                      <a:pt x="32" y="34"/>
                    </a:cubicBezTo>
                    <a:cubicBezTo>
                      <a:pt x="32" y="31"/>
                      <a:pt x="31" y="28"/>
                      <a:pt x="31" y="24"/>
                    </a:cubicBezTo>
                    <a:cubicBezTo>
                      <a:pt x="29" y="12"/>
                      <a:pt x="31" y="6"/>
                      <a:pt x="33" y="1"/>
                    </a:cubicBezTo>
                    <a:cubicBezTo>
                      <a:pt x="32" y="0"/>
                      <a:pt x="30" y="0"/>
                      <a:pt x="28" y="1"/>
                    </a:cubicBezTo>
                    <a:cubicBezTo>
                      <a:pt x="26" y="1"/>
                      <a:pt x="23" y="1"/>
                      <a:pt x="21" y="2"/>
                    </a:cubicBezTo>
                    <a:cubicBezTo>
                      <a:pt x="19" y="3"/>
                      <a:pt x="18" y="4"/>
                      <a:pt x="19" y="7"/>
                    </a:cubicBezTo>
                    <a:cubicBezTo>
                      <a:pt x="22" y="27"/>
                      <a:pt x="19" y="46"/>
                      <a:pt x="18" y="48"/>
                    </a:cubicBezTo>
                    <a:cubicBezTo>
                      <a:pt x="17" y="51"/>
                      <a:pt x="3" y="59"/>
                      <a:pt x="1" y="77"/>
                    </a:cubicBezTo>
                    <a:cubicBezTo>
                      <a:pt x="0" y="95"/>
                      <a:pt x="8" y="107"/>
                      <a:pt x="10" y="110"/>
                    </a:cubicBezTo>
                    <a:cubicBezTo>
                      <a:pt x="12" y="112"/>
                      <a:pt x="13" y="115"/>
                      <a:pt x="14" y="116"/>
                    </a:cubicBezTo>
                    <a:cubicBezTo>
                      <a:pt x="14" y="118"/>
                      <a:pt x="13" y="141"/>
                      <a:pt x="13" y="144"/>
                    </a:cubicBezTo>
                    <a:cubicBezTo>
                      <a:pt x="13" y="147"/>
                      <a:pt x="12" y="148"/>
                      <a:pt x="16" y="152"/>
                    </a:cubicBezTo>
                    <a:cubicBezTo>
                      <a:pt x="20" y="155"/>
                      <a:pt x="29" y="153"/>
                      <a:pt x="31" y="152"/>
                    </a:cubicBezTo>
                    <a:cubicBezTo>
                      <a:pt x="33" y="152"/>
                      <a:pt x="35" y="149"/>
                      <a:pt x="35" y="147"/>
                    </a:cubicBezTo>
                    <a:cubicBezTo>
                      <a:pt x="35" y="147"/>
                      <a:pt x="35" y="143"/>
                      <a:pt x="35" y="140"/>
                    </a:cubicBezTo>
                    <a:cubicBezTo>
                      <a:pt x="35" y="138"/>
                      <a:pt x="35" y="135"/>
                      <a:pt x="33" y="134"/>
                    </a:cubicBezTo>
                    <a:cubicBezTo>
                      <a:pt x="21" y="123"/>
                      <a:pt x="20" y="112"/>
                      <a:pt x="20" y="99"/>
                    </a:cubicBezTo>
                    <a:close/>
                  </a:path>
                </a:pathLst>
              </a:custGeom>
              <a:solidFill>
                <a:srgbClr val="8300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514138" eaLnBrk="0" hangingPunct="0">
                  <a:defRPr/>
                </a:pPr>
                <a:endParaRPr lang="en-US" sz="1050" b="1" kern="0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24">
                <a:extLst>
                  <a:ext uri="{FF2B5EF4-FFF2-40B4-BE49-F238E27FC236}">
                    <a16:creationId xmlns:a16="http://schemas.microsoft.com/office/drawing/2014/main" id="{AF5D8C8A-90CB-427E-80B8-5433392BE6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4" y="890"/>
                <a:ext cx="364" cy="680"/>
              </a:xfrm>
              <a:custGeom>
                <a:avLst/>
                <a:gdLst>
                  <a:gd name="T0" fmla="*/ 85 w 96"/>
                  <a:gd name="T1" fmla="*/ 96 h 181"/>
                  <a:gd name="T2" fmla="*/ 66 w 96"/>
                  <a:gd name="T3" fmla="*/ 84 h 181"/>
                  <a:gd name="T4" fmla="*/ 61 w 96"/>
                  <a:gd name="T5" fmla="*/ 50 h 181"/>
                  <a:gd name="T6" fmla="*/ 61 w 96"/>
                  <a:gd name="T7" fmla="*/ 11 h 181"/>
                  <a:gd name="T8" fmla="*/ 52 w 96"/>
                  <a:gd name="T9" fmla="*/ 8 h 181"/>
                  <a:gd name="T10" fmla="*/ 48 w 96"/>
                  <a:gd name="T11" fmla="*/ 17 h 181"/>
                  <a:gd name="T12" fmla="*/ 45 w 96"/>
                  <a:gd name="T13" fmla="*/ 1 h 181"/>
                  <a:gd name="T14" fmla="*/ 38 w 96"/>
                  <a:gd name="T15" fmla="*/ 15 h 181"/>
                  <a:gd name="T16" fmla="*/ 29 w 96"/>
                  <a:gd name="T17" fmla="*/ 8 h 181"/>
                  <a:gd name="T18" fmla="*/ 19 w 96"/>
                  <a:gd name="T19" fmla="*/ 12 h 181"/>
                  <a:gd name="T20" fmla="*/ 17 w 96"/>
                  <a:gd name="T21" fmla="*/ 28 h 181"/>
                  <a:gd name="T22" fmla="*/ 16 w 96"/>
                  <a:gd name="T23" fmla="*/ 29 h 181"/>
                  <a:gd name="T24" fmla="*/ 13 w 96"/>
                  <a:gd name="T25" fmla="*/ 64 h 181"/>
                  <a:gd name="T26" fmla="*/ 25 w 96"/>
                  <a:gd name="T27" fmla="*/ 81 h 181"/>
                  <a:gd name="T28" fmla="*/ 26 w 96"/>
                  <a:gd name="T29" fmla="*/ 81 h 181"/>
                  <a:gd name="T30" fmla="*/ 27 w 96"/>
                  <a:gd name="T31" fmla="*/ 81 h 181"/>
                  <a:gd name="T32" fmla="*/ 30 w 96"/>
                  <a:gd name="T33" fmla="*/ 81 h 181"/>
                  <a:gd name="T34" fmla="*/ 55 w 96"/>
                  <a:gd name="T35" fmla="*/ 105 h 181"/>
                  <a:gd name="T36" fmla="*/ 65 w 96"/>
                  <a:gd name="T37" fmla="*/ 105 h 181"/>
                  <a:gd name="T38" fmla="*/ 75 w 96"/>
                  <a:gd name="T39" fmla="*/ 110 h 181"/>
                  <a:gd name="T40" fmla="*/ 74 w 96"/>
                  <a:gd name="T41" fmla="*/ 110 h 181"/>
                  <a:gd name="T42" fmla="*/ 59 w 96"/>
                  <a:gd name="T43" fmla="*/ 108 h 181"/>
                  <a:gd name="T44" fmla="*/ 60 w 96"/>
                  <a:gd name="T45" fmla="*/ 115 h 181"/>
                  <a:gd name="T46" fmla="*/ 74 w 96"/>
                  <a:gd name="T47" fmla="*/ 156 h 181"/>
                  <a:gd name="T48" fmla="*/ 69 w 96"/>
                  <a:gd name="T49" fmla="*/ 158 h 181"/>
                  <a:gd name="T50" fmla="*/ 63 w 96"/>
                  <a:gd name="T51" fmla="*/ 140 h 181"/>
                  <a:gd name="T52" fmla="*/ 62 w 96"/>
                  <a:gd name="T53" fmla="*/ 154 h 181"/>
                  <a:gd name="T54" fmla="*/ 61 w 96"/>
                  <a:gd name="T55" fmla="*/ 156 h 181"/>
                  <a:gd name="T56" fmla="*/ 60 w 96"/>
                  <a:gd name="T57" fmla="*/ 144 h 181"/>
                  <a:gd name="T58" fmla="*/ 60 w 96"/>
                  <a:gd name="T59" fmla="*/ 136 h 181"/>
                  <a:gd name="T60" fmla="*/ 61 w 96"/>
                  <a:gd name="T61" fmla="*/ 134 h 181"/>
                  <a:gd name="T62" fmla="*/ 45 w 96"/>
                  <a:gd name="T63" fmla="*/ 103 h 181"/>
                  <a:gd name="T64" fmla="*/ 41 w 96"/>
                  <a:gd name="T65" fmla="*/ 111 h 181"/>
                  <a:gd name="T66" fmla="*/ 39 w 96"/>
                  <a:gd name="T67" fmla="*/ 124 h 181"/>
                  <a:gd name="T68" fmla="*/ 37 w 96"/>
                  <a:gd name="T69" fmla="*/ 124 h 181"/>
                  <a:gd name="T70" fmla="*/ 40 w 96"/>
                  <a:gd name="T71" fmla="*/ 104 h 181"/>
                  <a:gd name="T72" fmla="*/ 28 w 96"/>
                  <a:gd name="T73" fmla="*/ 88 h 181"/>
                  <a:gd name="T74" fmla="*/ 19 w 96"/>
                  <a:gd name="T75" fmla="*/ 95 h 181"/>
                  <a:gd name="T76" fmla="*/ 1 w 96"/>
                  <a:gd name="T77" fmla="*/ 129 h 181"/>
                  <a:gd name="T78" fmla="*/ 17 w 96"/>
                  <a:gd name="T79" fmla="*/ 164 h 181"/>
                  <a:gd name="T80" fmla="*/ 77 w 96"/>
                  <a:gd name="T81" fmla="*/ 178 h 181"/>
                  <a:gd name="T82" fmla="*/ 44 w 96"/>
                  <a:gd name="T83" fmla="*/ 42 h 181"/>
                  <a:gd name="T84" fmla="*/ 39 w 96"/>
                  <a:gd name="T85" fmla="*/ 41 h 181"/>
                  <a:gd name="T86" fmla="*/ 38 w 96"/>
                  <a:gd name="T87" fmla="*/ 49 h 181"/>
                  <a:gd name="T88" fmla="*/ 41 w 96"/>
                  <a:gd name="T89" fmla="*/ 65 h 181"/>
                  <a:gd name="T90" fmla="*/ 34 w 96"/>
                  <a:gd name="T91" fmla="*/ 49 h 181"/>
                  <a:gd name="T92" fmla="*/ 37 w 96"/>
                  <a:gd name="T93" fmla="*/ 40 h 181"/>
                  <a:gd name="T94" fmla="*/ 42 w 96"/>
                  <a:gd name="T95" fmla="*/ 38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6" h="181">
                    <a:moveTo>
                      <a:pt x="94" y="132"/>
                    </a:moveTo>
                    <a:cubicBezTo>
                      <a:pt x="91" y="115"/>
                      <a:pt x="85" y="96"/>
                      <a:pt x="85" y="96"/>
                    </a:cubicBezTo>
                    <a:cubicBezTo>
                      <a:pt x="85" y="96"/>
                      <a:pt x="82" y="98"/>
                      <a:pt x="76" y="95"/>
                    </a:cubicBezTo>
                    <a:cubicBezTo>
                      <a:pt x="69" y="92"/>
                      <a:pt x="66" y="84"/>
                      <a:pt x="66" y="84"/>
                    </a:cubicBezTo>
                    <a:cubicBezTo>
                      <a:pt x="66" y="84"/>
                      <a:pt x="69" y="68"/>
                      <a:pt x="64" y="58"/>
                    </a:cubicBezTo>
                    <a:cubicBezTo>
                      <a:pt x="60" y="47"/>
                      <a:pt x="61" y="50"/>
                      <a:pt x="61" y="50"/>
                    </a:cubicBezTo>
                    <a:cubicBezTo>
                      <a:pt x="61" y="50"/>
                      <a:pt x="65" y="32"/>
                      <a:pt x="56" y="22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1" y="11"/>
                      <a:pt x="61" y="8"/>
                      <a:pt x="58" y="7"/>
                    </a:cubicBezTo>
                    <a:cubicBezTo>
                      <a:pt x="55" y="6"/>
                      <a:pt x="52" y="8"/>
                      <a:pt x="52" y="8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49" y="2"/>
                      <a:pt x="45" y="1"/>
                    </a:cubicBezTo>
                    <a:cubicBezTo>
                      <a:pt x="41" y="0"/>
                      <a:pt x="39" y="3"/>
                      <a:pt x="39" y="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6" y="16"/>
                      <a:pt x="35" y="16"/>
                      <a:pt x="34" y="17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7" y="6"/>
                      <a:pt x="22" y="7"/>
                    </a:cubicBezTo>
                    <a:cubicBezTo>
                      <a:pt x="18" y="8"/>
                      <a:pt x="19" y="12"/>
                      <a:pt x="19" y="1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1" y="23"/>
                      <a:pt x="19" y="26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3" y="33"/>
                      <a:pt x="9" y="39"/>
                      <a:pt x="12" y="54"/>
                    </a:cubicBezTo>
                    <a:cubicBezTo>
                      <a:pt x="12" y="58"/>
                      <a:pt x="13" y="61"/>
                      <a:pt x="13" y="64"/>
                    </a:cubicBezTo>
                    <a:cubicBezTo>
                      <a:pt x="14" y="74"/>
                      <a:pt x="15" y="77"/>
                      <a:pt x="18" y="79"/>
                    </a:cubicBezTo>
                    <a:cubicBezTo>
                      <a:pt x="21" y="80"/>
                      <a:pt x="23" y="81"/>
                      <a:pt x="25" y="81"/>
                    </a:cubicBez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81"/>
                      <a:pt x="26" y="81"/>
                      <a:pt x="26" y="81"/>
                    </a:cubicBezTo>
                    <a:cubicBezTo>
                      <a:pt x="26" y="81"/>
                      <a:pt x="26" y="81"/>
                      <a:pt x="27" y="81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28" y="81"/>
                      <a:pt x="29" y="80"/>
                      <a:pt x="30" y="81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8" y="83"/>
                      <a:pt x="44" y="89"/>
                      <a:pt x="48" y="95"/>
                    </a:cubicBezTo>
                    <a:cubicBezTo>
                      <a:pt x="51" y="99"/>
                      <a:pt x="53" y="102"/>
                      <a:pt x="55" y="105"/>
                    </a:cubicBezTo>
                    <a:cubicBezTo>
                      <a:pt x="56" y="105"/>
                      <a:pt x="58" y="105"/>
                      <a:pt x="59" y="105"/>
                    </a:cubicBezTo>
                    <a:cubicBezTo>
                      <a:pt x="61" y="105"/>
                      <a:pt x="63" y="105"/>
                      <a:pt x="65" y="105"/>
                    </a:cubicBezTo>
                    <a:cubicBezTo>
                      <a:pt x="68" y="106"/>
                      <a:pt x="71" y="107"/>
                      <a:pt x="75" y="108"/>
                    </a:cubicBezTo>
                    <a:cubicBezTo>
                      <a:pt x="75" y="108"/>
                      <a:pt x="76" y="109"/>
                      <a:pt x="75" y="110"/>
                    </a:cubicBezTo>
                    <a:cubicBezTo>
                      <a:pt x="75" y="110"/>
                      <a:pt x="74" y="111"/>
                      <a:pt x="74" y="110"/>
                    </a:cubicBezTo>
                    <a:cubicBezTo>
                      <a:pt x="74" y="110"/>
                      <a:pt x="74" y="110"/>
                      <a:pt x="74" y="110"/>
                    </a:cubicBezTo>
                    <a:cubicBezTo>
                      <a:pt x="71" y="109"/>
                      <a:pt x="67" y="109"/>
                      <a:pt x="64" y="108"/>
                    </a:cubicBezTo>
                    <a:cubicBezTo>
                      <a:pt x="63" y="108"/>
                      <a:pt x="61" y="108"/>
                      <a:pt x="59" y="108"/>
                    </a:cubicBezTo>
                    <a:cubicBezTo>
                      <a:pt x="58" y="108"/>
                      <a:pt x="58" y="109"/>
                      <a:pt x="57" y="109"/>
                    </a:cubicBezTo>
                    <a:cubicBezTo>
                      <a:pt x="58" y="111"/>
                      <a:pt x="59" y="113"/>
                      <a:pt x="60" y="115"/>
                    </a:cubicBezTo>
                    <a:cubicBezTo>
                      <a:pt x="63" y="121"/>
                      <a:pt x="65" y="128"/>
                      <a:pt x="68" y="135"/>
                    </a:cubicBezTo>
                    <a:cubicBezTo>
                      <a:pt x="70" y="142"/>
                      <a:pt x="72" y="149"/>
                      <a:pt x="74" y="156"/>
                    </a:cubicBezTo>
                    <a:cubicBezTo>
                      <a:pt x="74" y="158"/>
                      <a:pt x="73" y="159"/>
                      <a:pt x="72" y="159"/>
                    </a:cubicBezTo>
                    <a:cubicBezTo>
                      <a:pt x="70" y="160"/>
                      <a:pt x="69" y="159"/>
                      <a:pt x="69" y="158"/>
                    </a:cubicBezTo>
                    <a:cubicBezTo>
                      <a:pt x="69" y="157"/>
                      <a:pt x="69" y="157"/>
                      <a:pt x="69" y="157"/>
                    </a:cubicBezTo>
                    <a:cubicBezTo>
                      <a:pt x="67" y="152"/>
                      <a:pt x="65" y="146"/>
                      <a:pt x="63" y="140"/>
                    </a:cubicBezTo>
                    <a:cubicBezTo>
                      <a:pt x="63" y="142"/>
                      <a:pt x="63" y="143"/>
                      <a:pt x="63" y="144"/>
                    </a:cubicBezTo>
                    <a:cubicBezTo>
                      <a:pt x="62" y="148"/>
                      <a:pt x="62" y="151"/>
                      <a:pt x="62" y="154"/>
                    </a:cubicBezTo>
                    <a:cubicBezTo>
                      <a:pt x="62" y="154"/>
                      <a:pt x="62" y="154"/>
                      <a:pt x="62" y="154"/>
                    </a:cubicBezTo>
                    <a:cubicBezTo>
                      <a:pt x="62" y="155"/>
                      <a:pt x="62" y="156"/>
                      <a:pt x="61" y="156"/>
                    </a:cubicBezTo>
                    <a:cubicBezTo>
                      <a:pt x="60" y="156"/>
                      <a:pt x="60" y="155"/>
                      <a:pt x="60" y="154"/>
                    </a:cubicBezTo>
                    <a:cubicBezTo>
                      <a:pt x="60" y="151"/>
                      <a:pt x="59" y="148"/>
                      <a:pt x="60" y="144"/>
                    </a:cubicBezTo>
                    <a:cubicBezTo>
                      <a:pt x="60" y="142"/>
                      <a:pt x="60" y="141"/>
                      <a:pt x="60" y="139"/>
                    </a:cubicBezTo>
                    <a:cubicBezTo>
                      <a:pt x="60" y="138"/>
                      <a:pt x="60" y="137"/>
                      <a:pt x="60" y="136"/>
                    </a:cubicBezTo>
                    <a:cubicBezTo>
                      <a:pt x="61" y="135"/>
                      <a:pt x="61" y="135"/>
                      <a:pt x="61" y="134"/>
                    </a:cubicBezTo>
                    <a:cubicBezTo>
                      <a:pt x="61" y="134"/>
                      <a:pt x="61" y="134"/>
                      <a:pt x="61" y="134"/>
                    </a:cubicBezTo>
                    <a:cubicBezTo>
                      <a:pt x="59" y="129"/>
                      <a:pt x="56" y="123"/>
                      <a:pt x="54" y="118"/>
                    </a:cubicBezTo>
                    <a:cubicBezTo>
                      <a:pt x="51" y="112"/>
                      <a:pt x="48" y="107"/>
                      <a:pt x="45" y="103"/>
                    </a:cubicBezTo>
                    <a:cubicBezTo>
                      <a:pt x="44" y="103"/>
                      <a:pt x="44" y="104"/>
                      <a:pt x="43" y="105"/>
                    </a:cubicBezTo>
                    <a:cubicBezTo>
                      <a:pt x="42" y="107"/>
                      <a:pt x="42" y="109"/>
                      <a:pt x="41" y="111"/>
                    </a:cubicBezTo>
                    <a:cubicBezTo>
                      <a:pt x="40" y="115"/>
                      <a:pt x="40" y="120"/>
                      <a:pt x="39" y="124"/>
                    </a:cubicBezTo>
                    <a:cubicBezTo>
                      <a:pt x="39" y="124"/>
                      <a:pt x="39" y="124"/>
                      <a:pt x="39" y="124"/>
                    </a:cubicBezTo>
                    <a:cubicBezTo>
                      <a:pt x="39" y="125"/>
                      <a:pt x="39" y="125"/>
                      <a:pt x="38" y="125"/>
                    </a:cubicBezTo>
                    <a:cubicBezTo>
                      <a:pt x="37" y="125"/>
                      <a:pt x="37" y="125"/>
                      <a:pt x="37" y="124"/>
                    </a:cubicBezTo>
                    <a:cubicBezTo>
                      <a:pt x="37" y="119"/>
                      <a:pt x="37" y="115"/>
                      <a:pt x="38" y="110"/>
                    </a:cubicBezTo>
                    <a:cubicBezTo>
                      <a:pt x="38" y="108"/>
                      <a:pt x="39" y="106"/>
                      <a:pt x="40" y="104"/>
                    </a:cubicBezTo>
                    <a:cubicBezTo>
                      <a:pt x="41" y="102"/>
                      <a:pt x="41" y="101"/>
                      <a:pt x="42" y="99"/>
                    </a:cubicBezTo>
                    <a:cubicBezTo>
                      <a:pt x="38" y="94"/>
                      <a:pt x="33" y="90"/>
                      <a:pt x="28" y="88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25" y="91"/>
                      <a:pt x="22" y="93"/>
                      <a:pt x="19" y="95"/>
                    </a:cubicBezTo>
                    <a:cubicBezTo>
                      <a:pt x="14" y="98"/>
                      <a:pt x="0" y="110"/>
                      <a:pt x="1" y="125"/>
                    </a:cubicBezTo>
                    <a:cubicBezTo>
                      <a:pt x="1" y="126"/>
                      <a:pt x="1" y="128"/>
                      <a:pt x="1" y="129"/>
                    </a:cubicBezTo>
                    <a:cubicBezTo>
                      <a:pt x="1" y="143"/>
                      <a:pt x="2" y="153"/>
                      <a:pt x="16" y="164"/>
                    </a:cubicBezTo>
                    <a:cubicBezTo>
                      <a:pt x="17" y="164"/>
                      <a:pt x="17" y="164"/>
                      <a:pt x="17" y="164"/>
                    </a:cubicBezTo>
                    <a:cubicBezTo>
                      <a:pt x="17" y="164"/>
                      <a:pt x="32" y="169"/>
                      <a:pt x="35" y="171"/>
                    </a:cubicBezTo>
                    <a:cubicBezTo>
                      <a:pt x="50" y="176"/>
                      <a:pt x="68" y="181"/>
                      <a:pt x="77" y="178"/>
                    </a:cubicBezTo>
                    <a:cubicBezTo>
                      <a:pt x="87" y="175"/>
                      <a:pt x="96" y="149"/>
                      <a:pt x="94" y="132"/>
                    </a:cubicBezTo>
                    <a:close/>
                    <a:moveTo>
                      <a:pt x="44" y="42"/>
                    </a:moveTo>
                    <a:cubicBezTo>
                      <a:pt x="43" y="43"/>
                      <a:pt x="42" y="40"/>
                      <a:pt x="41" y="40"/>
                    </a:cubicBezTo>
                    <a:cubicBezTo>
                      <a:pt x="40" y="40"/>
                      <a:pt x="40" y="40"/>
                      <a:pt x="39" y="41"/>
                    </a:cubicBezTo>
                    <a:cubicBezTo>
                      <a:pt x="39" y="42"/>
                      <a:pt x="38" y="44"/>
                      <a:pt x="38" y="45"/>
                    </a:cubicBezTo>
                    <a:cubicBezTo>
                      <a:pt x="38" y="46"/>
                      <a:pt x="37" y="47"/>
                      <a:pt x="38" y="49"/>
                    </a:cubicBezTo>
                    <a:cubicBezTo>
                      <a:pt x="37" y="51"/>
                      <a:pt x="38" y="54"/>
                      <a:pt x="39" y="57"/>
                    </a:cubicBezTo>
                    <a:cubicBezTo>
                      <a:pt x="39" y="59"/>
                      <a:pt x="42" y="65"/>
                      <a:pt x="41" y="65"/>
                    </a:cubicBezTo>
                    <a:cubicBezTo>
                      <a:pt x="40" y="66"/>
                      <a:pt x="37" y="60"/>
                      <a:pt x="36" y="58"/>
                    </a:cubicBezTo>
                    <a:cubicBezTo>
                      <a:pt x="34" y="55"/>
                      <a:pt x="34" y="52"/>
                      <a:pt x="34" y="49"/>
                    </a:cubicBezTo>
                    <a:cubicBezTo>
                      <a:pt x="34" y="47"/>
                      <a:pt x="34" y="45"/>
                      <a:pt x="34" y="44"/>
                    </a:cubicBezTo>
                    <a:cubicBezTo>
                      <a:pt x="35" y="42"/>
                      <a:pt x="36" y="41"/>
                      <a:pt x="37" y="40"/>
                    </a:cubicBezTo>
                    <a:cubicBezTo>
                      <a:pt x="37" y="39"/>
                      <a:pt x="38" y="38"/>
                      <a:pt x="39" y="38"/>
                    </a:cubicBezTo>
                    <a:cubicBezTo>
                      <a:pt x="40" y="37"/>
                      <a:pt x="41" y="37"/>
                      <a:pt x="42" y="38"/>
                    </a:cubicBezTo>
                    <a:cubicBezTo>
                      <a:pt x="44" y="39"/>
                      <a:pt x="45" y="42"/>
                      <a:pt x="44" y="42"/>
                    </a:cubicBezTo>
                    <a:close/>
                  </a:path>
                </a:pathLst>
              </a:custGeom>
              <a:solidFill>
                <a:srgbClr val="8300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514138" eaLnBrk="0" hangingPunct="0">
                  <a:defRPr/>
                </a:pPr>
                <a:endParaRPr lang="en-US" sz="1050" b="1" kern="0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" name="Group 144">
            <a:extLst>
              <a:ext uri="{FF2B5EF4-FFF2-40B4-BE49-F238E27FC236}">
                <a16:creationId xmlns:a16="http://schemas.microsoft.com/office/drawing/2014/main" id="{840CB109-A70B-4648-B9C9-AC29C1DA8D1E}"/>
              </a:ext>
            </a:extLst>
          </p:cNvPr>
          <p:cNvGrpSpPr/>
          <p:nvPr/>
        </p:nvGrpSpPr>
        <p:grpSpPr>
          <a:xfrm>
            <a:off x="6235953" y="3344045"/>
            <a:ext cx="477381" cy="565785"/>
            <a:chOff x="5920498" y="1552902"/>
            <a:chExt cx="1195098" cy="1195099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9829D21C-836F-4CA1-A413-9444D468B613}"/>
                </a:ext>
              </a:extLst>
            </p:cNvPr>
            <p:cNvSpPr/>
            <p:nvPr/>
          </p:nvSpPr>
          <p:spPr>
            <a:xfrm>
              <a:off x="5920498" y="1552902"/>
              <a:ext cx="1195098" cy="1195099"/>
            </a:xfrm>
            <a:prstGeom prst="ellipse">
              <a:avLst/>
            </a:prstGeom>
            <a:solidFill>
              <a:srgbClr val="FFFFFF"/>
            </a:solidFill>
            <a:ln w="76200" cap="flat" cmpd="sng" algn="ctr">
              <a:solidFill>
                <a:srgbClr val="F0AB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14138" eaLnBrk="0" hangingPunct="0">
                <a:spcBef>
                  <a:spcPts val="85"/>
                </a:spcBef>
                <a:defRPr/>
              </a:pPr>
              <a:endParaRPr lang="en-IN" sz="6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3A9DEA11-0CA0-41EF-B006-0F7DA42D1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rgbClr val="F0AB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57"/>
            <a:stretch/>
          </p:blipFill>
          <p:spPr>
            <a:xfrm>
              <a:off x="6080693" y="1742829"/>
              <a:ext cx="874709" cy="722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866253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538" y="1995565"/>
            <a:ext cx="4938925" cy="217967"/>
          </a:xfrm>
        </p:spPr>
        <p:txBody>
          <a:bodyPr/>
          <a:lstStyle/>
          <a:p>
            <a:r>
              <a:rPr lang="en-US" sz="443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Updated PFS (ITT; BICR)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1959"/>
            <a:ext cx="7703288" cy="466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03402" y="4623229"/>
            <a:ext cx="7726223" cy="24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144635" eaLnBrk="0">
              <a:defRPr/>
            </a:pPr>
            <a:r>
              <a:rPr lang="en-US" sz="759" dirty="0">
                <a:latin typeface="Arial" charset="0"/>
                <a:ea typeface="+mn-ea"/>
                <a:cs typeface="Lucida Sans Unicode"/>
              </a:rPr>
              <a:t>Content of this presentation is the property of the author, licensed by ASCO. Permission required for reuse.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457EE-7678-4E2E-BB21-5B1C892458C3}"/>
              </a:ext>
            </a:extLst>
          </p:cNvPr>
          <p:cNvSpPr txBox="1"/>
          <p:nvPr/>
        </p:nvSpPr>
        <p:spPr>
          <a:xfrm>
            <a:off x="0" y="8805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0" hangingPunct="0">
              <a:defRPr/>
            </a:pPr>
            <a:r>
              <a:rPr lang="en-GB" sz="2700" b="1" dirty="0">
                <a:solidFill>
                  <a:srgbClr val="000000"/>
                </a:solidFill>
                <a:cs typeface="Lucida Sans Unicode"/>
              </a:rPr>
              <a:t>PACIFIC:  14% Improvement in 5 Year Progression Free Survival with Durvalumab</a:t>
            </a:r>
            <a:endParaRPr lang="en-US" sz="2700" b="1" dirty="0">
              <a:solidFill>
                <a:srgbClr val="000000"/>
              </a:solidFill>
              <a:cs typeface="Lucida Sans Unicod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D999A-8AD7-434A-ACC5-A2CE6AF13043}"/>
              </a:ext>
            </a:extLst>
          </p:cNvPr>
          <p:cNvSpPr txBox="1"/>
          <p:nvPr/>
        </p:nvSpPr>
        <p:spPr>
          <a:xfrm>
            <a:off x="5934731" y="2102599"/>
            <a:ext cx="58037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0" hangingPunct="0">
              <a:defRPr/>
            </a:pPr>
            <a:r>
              <a:rPr lang="en-US" sz="1500" b="1" dirty="0">
                <a:solidFill>
                  <a:srgbClr val="000000"/>
                </a:solidFill>
                <a:cs typeface="Lucida Sans Unicode"/>
              </a:rPr>
              <a:t>33%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6E7B9-2E1C-4E90-9881-190653B24262}"/>
              </a:ext>
            </a:extLst>
          </p:cNvPr>
          <p:cNvSpPr txBox="1"/>
          <p:nvPr/>
        </p:nvSpPr>
        <p:spPr>
          <a:xfrm>
            <a:off x="5977066" y="2834566"/>
            <a:ext cx="415499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685800" eaLnBrk="0" hangingPunct="0">
              <a:defRPr/>
            </a:pPr>
            <a:r>
              <a:rPr lang="en-US" sz="900" b="1" dirty="0">
                <a:solidFill>
                  <a:srgbClr val="000000"/>
                </a:solidFill>
                <a:cs typeface="Lucida Sans Unicode"/>
              </a:rPr>
              <a:t>19%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538" y="1995565"/>
            <a:ext cx="4938925" cy="217967"/>
          </a:xfrm>
        </p:spPr>
        <p:txBody>
          <a:bodyPr/>
          <a:lstStyle/>
          <a:p>
            <a:r>
              <a:rPr lang="en-US" sz="443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Updated OS (ITT)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56" y="283964"/>
            <a:ext cx="7703288" cy="433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F93320-8879-4368-928A-327C3B4F80F5}"/>
              </a:ext>
            </a:extLst>
          </p:cNvPr>
          <p:cNvSpPr/>
          <p:nvPr/>
        </p:nvSpPr>
        <p:spPr>
          <a:xfrm>
            <a:off x="800100" y="59531"/>
            <a:ext cx="75438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 eaLnBrk="0" hangingPunct="0">
              <a:defRPr/>
            </a:pPr>
            <a:r>
              <a:rPr lang="en-GB" b="1" dirty="0">
                <a:solidFill>
                  <a:prstClr val="black"/>
                </a:solidFill>
                <a:ea typeface="+mn-ea"/>
                <a:cs typeface="+mn-cs"/>
              </a:rPr>
              <a:t>PACIFIC:  Updated 5 Year Overall Survival</a:t>
            </a:r>
            <a:br>
              <a:rPr lang="en-GB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GB" b="1" dirty="0">
                <a:solidFill>
                  <a:prstClr val="black"/>
                </a:solidFill>
                <a:ea typeface="+mn-ea"/>
                <a:cs typeface="+mn-cs"/>
              </a:rPr>
              <a:t>1.6 year Median Improvement with Durvalumab</a:t>
            </a:r>
            <a:endParaRPr lang="en-US" b="1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57EC92-C7A8-4E22-B5E4-9970FAEBCEFF}"/>
              </a:ext>
            </a:extLst>
          </p:cNvPr>
          <p:cNvSpPr txBox="1"/>
          <p:nvPr/>
        </p:nvSpPr>
        <p:spPr>
          <a:xfrm>
            <a:off x="5807621" y="1781666"/>
            <a:ext cx="721672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685800" eaLnBrk="0" hangingPunct="0">
              <a:defRPr/>
            </a:pPr>
            <a:r>
              <a:rPr lang="en-US" sz="2100" b="1" dirty="0">
                <a:solidFill>
                  <a:prstClr val="black"/>
                </a:solidFill>
                <a:ea typeface="+mn-ea"/>
                <a:cs typeface="+mn-cs"/>
              </a:rPr>
              <a:t>43%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16F50-72EC-4DA0-9380-1880BA72CD2E}"/>
              </a:ext>
            </a:extLst>
          </p:cNvPr>
          <p:cNvSpPr txBox="1"/>
          <p:nvPr/>
        </p:nvSpPr>
        <p:spPr>
          <a:xfrm>
            <a:off x="5875092" y="2459832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685800" eaLnBrk="0" hangingPunct="0">
              <a:defRPr/>
            </a:pPr>
            <a:r>
              <a:rPr lang="en-US" sz="1200" b="1" dirty="0">
                <a:solidFill>
                  <a:prstClr val="black"/>
                </a:solidFill>
                <a:ea typeface="+mn-ea"/>
                <a:cs typeface="+mn-cs"/>
              </a:rPr>
              <a:t>33%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8C0A1-2EC5-4010-AD73-FD100A27AA31}"/>
              </a:ext>
            </a:extLst>
          </p:cNvPr>
          <p:cNvSpPr txBox="1"/>
          <p:nvPr/>
        </p:nvSpPr>
        <p:spPr>
          <a:xfrm>
            <a:off x="0" y="8805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0" hangingPunct="0">
              <a:defRPr/>
            </a:pPr>
            <a:r>
              <a:rPr lang="en-GB" sz="2700" b="1" dirty="0">
                <a:solidFill>
                  <a:srgbClr val="000000"/>
                </a:solidFill>
                <a:ea typeface="+mn-ea"/>
                <a:cs typeface="Lucida Sans Unicode"/>
              </a:rPr>
              <a:t>PACIFIC:  10% Improvement in 5 Year Overall Survival with Durvalumab</a:t>
            </a:r>
            <a:endParaRPr lang="en-US" sz="2700" b="1" dirty="0">
              <a:solidFill>
                <a:srgbClr val="000000"/>
              </a:solidFill>
              <a:ea typeface="+mn-ea"/>
              <a:cs typeface="Lucida Sans Unicode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Mike DiGrazia</a:t>
            </a:r>
          </a:p>
          <a:p>
            <a:r>
              <a:rPr lang="en-US" dirty="0">
                <a:solidFill>
                  <a:srgbClr val="002E51"/>
                </a:solidFill>
              </a:rPr>
              <a:t>National Accounts Manager</a:t>
            </a:r>
          </a:p>
          <a:p>
            <a:r>
              <a:rPr lang="en-US" dirty="0">
                <a:solidFill>
                  <a:srgbClr val="002E51"/>
                </a:solidFill>
              </a:rPr>
              <a:t>OncLive | MJH Life Sciences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643160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A569D319-815B-4E87-88BF-62CC07E2E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7035" y="695096"/>
            <a:ext cx="7051528" cy="32150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PACIFIC:  UPDATED OS AND PFS IN PRE-SPECIFIED SUBGROUPS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7035" y="4505919"/>
            <a:ext cx="6813970" cy="22993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7655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7" dirty="0">
                <a:solidFill>
                  <a:prstClr val="black"/>
                </a:solidFill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*Hazard ratio and 95% CI not calculated if the subgroup has less than 20 events. </a:t>
            </a:r>
          </a:p>
          <a:p>
            <a:pPr defTabSz="76554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7" dirty="0">
                <a:solidFill>
                  <a:prstClr val="black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Data cutoff: 20 March 2020. </a:t>
            </a:r>
            <a:r>
              <a:rPr lang="en-GB" sz="447" dirty="0">
                <a:solidFill>
                  <a:prstClr val="black"/>
                </a:solidFill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BICR, blinded independent central review; CI, confidence interval; CT, chemotherapy; </a:t>
            </a:r>
            <a:r>
              <a:rPr lang="en-GB" sz="447" dirty="0">
                <a:solidFill>
                  <a:prstClr val="black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EGFR, epidermal growth factor receptor; </a:t>
            </a:r>
            <a:r>
              <a:rPr lang="en-GB" sz="447" dirty="0">
                <a:solidFill>
                  <a:prstClr val="black"/>
                </a:solidFill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HR, hazard ratio; ITT, intent-to-treat; NA, not applicable; OS, overall survival; PFS, progression-free survival.</a:t>
            </a:r>
          </a:p>
        </p:txBody>
      </p:sp>
      <p:graphicFrame>
        <p:nvGraphicFramePr>
          <p:cNvPr id="195" name="Table 194">
            <a:extLst>
              <a:ext uri="{FF2B5EF4-FFF2-40B4-BE49-F238E27FC236}">
                <a16:creationId xmlns:a16="http://schemas.microsoft.com/office/drawing/2014/main" id="{B4FBB697-3369-45D6-9F32-B6E0E49A42EE}"/>
              </a:ext>
            </a:extLst>
          </p:cNvPr>
          <p:cNvGraphicFramePr>
            <a:graphicFrameLocks noGrp="1"/>
          </p:cNvGraphicFramePr>
          <p:nvPr/>
        </p:nvGraphicFramePr>
        <p:xfrm>
          <a:off x="5436529" y="1127355"/>
          <a:ext cx="2591852" cy="3032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3124">
                  <a:extLst>
                    <a:ext uri="{9D8B030D-6E8A-4147-A177-3AD203B41FA5}">
                      <a16:colId xmlns:a16="http://schemas.microsoft.com/office/drawing/2014/main" val="4054426434"/>
                    </a:ext>
                  </a:extLst>
                </a:gridCol>
                <a:gridCol w="1908728">
                  <a:extLst>
                    <a:ext uri="{9D8B030D-6E8A-4147-A177-3AD203B41FA5}">
                      <a16:colId xmlns:a16="http://schemas.microsoft.com/office/drawing/2014/main" val="3604616492"/>
                    </a:ext>
                  </a:extLst>
                </a:gridCol>
              </a:tblGrid>
              <a:tr h="20734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PFS (BICR)</a:t>
                      </a:r>
                    </a:p>
                  </a:txBody>
                  <a:tcPr marL="40184" marR="40184" marT="12055" marB="12055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6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640269"/>
                  </a:ext>
                </a:extLst>
              </a:tr>
              <a:tr h="2362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# events / </a:t>
                      </a:r>
                    </a:p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# patients (%)</a:t>
                      </a:r>
                    </a:p>
                  </a:txBody>
                  <a:tcPr marL="40184" marR="40184" marT="12055" marB="12055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HR and</a:t>
                      </a:r>
                      <a:r>
                        <a:rPr lang="en-US" sz="7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95% CI</a:t>
                      </a:r>
                    </a:p>
                  </a:txBody>
                  <a:tcPr marL="40184" marR="40184" marT="12055" marB="12055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440/713 (61.7)</a:t>
                      </a:r>
                    </a:p>
                  </a:txBody>
                  <a:tcPr marL="40184" marR="40184" marT="20092" marB="2009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318104"/>
                  </a:ext>
                </a:extLst>
              </a:tr>
              <a:tr h="2726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313/500 (62.6)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127/213 (59.6)</a:t>
                      </a:r>
                    </a:p>
                  </a:txBody>
                  <a:tcPr marL="40184" marR="40184" marT="20092" marB="2009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2726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235/391 (60.1)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205/322 (63.7)</a:t>
                      </a:r>
                    </a:p>
                  </a:txBody>
                  <a:tcPr marL="40184" marR="40184" marT="20092" marB="2009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982372"/>
                  </a:ext>
                </a:extLst>
              </a:tr>
              <a:tr h="2726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401/649 (61.8)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39/64 (60.9)</a:t>
                      </a:r>
                    </a:p>
                  </a:txBody>
                  <a:tcPr marL="40184" marR="40184" marT="20092" marB="2009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476019"/>
                  </a:ext>
                </a:extLst>
              </a:tr>
              <a:tr h="2726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223/377 (59.2)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208/319 (65.2)</a:t>
                      </a:r>
                    </a:p>
                  </a:txBody>
                  <a:tcPr marL="40184" marR="40184" marT="20092" marB="2009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592537"/>
                  </a:ext>
                </a:extLst>
              </a:tr>
              <a:tr h="2726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212/326 (65.0)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228/387 (58.9)</a:t>
                      </a:r>
                    </a:p>
                  </a:txBody>
                  <a:tcPr marL="40184" marR="40184" marT="20092" marB="2009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72545"/>
                  </a:ext>
                </a:extLst>
              </a:tr>
              <a:tr h="2726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238/395 (60.3)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189/301 (62.8)</a:t>
                      </a:r>
                    </a:p>
                  </a:txBody>
                  <a:tcPr marL="40184" marR="40184" marT="20092" marB="2009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035749"/>
                  </a:ext>
                </a:extLst>
              </a:tr>
              <a:tr h="4030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9/16 (56.3)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211/349 (60.5)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214/338 (63.3)</a:t>
                      </a:r>
                    </a:p>
                  </a:txBody>
                  <a:tcPr marL="40184" marR="40184" marT="20092" marB="2009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245688"/>
                  </a:ext>
                </a:extLst>
              </a:tr>
              <a:tr h="4030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32/43 (74.4)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290/482 (60.2)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118/188 (62.8)</a:t>
                      </a:r>
                    </a:p>
                  </a:txBody>
                  <a:tcPr marL="40184" marR="40184" marT="20092" marB="2009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879157"/>
                  </a:ext>
                </a:extLst>
              </a:tr>
            </a:tbl>
          </a:graphicData>
        </a:graphic>
      </p:graphicFrame>
      <p:graphicFrame>
        <p:nvGraphicFramePr>
          <p:cNvPr id="196" name="Table 195">
            <a:extLst>
              <a:ext uri="{FF2B5EF4-FFF2-40B4-BE49-F238E27FC236}">
                <a16:creationId xmlns:a16="http://schemas.microsoft.com/office/drawing/2014/main" id="{A0D5FB75-D0C2-40D1-A1ED-6FD8AEDA9CF3}"/>
              </a:ext>
            </a:extLst>
          </p:cNvPr>
          <p:cNvGraphicFramePr>
            <a:graphicFrameLocks noGrp="1"/>
          </p:cNvGraphicFramePr>
          <p:nvPr/>
        </p:nvGraphicFramePr>
        <p:xfrm>
          <a:off x="1119095" y="1127355"/>
          <a:ext cx="4279569" cy="3032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3859">
                  <a:extLst>
                    <a:ext uri="{9D8B030D-6E8A-4147-A177-3AD203B41FA5}">
                      <a16:colId xmlns:a16="http://schemas.microsoft.com/office/drawing/2014/main" val="334842863"/>
                    </a:ext>
                  </a:extLst>
                </a:gridCol>
                <a:gridCol w="843859">
                  <a:extLst>
                    <a:ext uri="{9D8B030D-6E8A-4147-A177-3AD203B41FA5}">
                      <a16:colId xmlns:a16="http://schemas.microsoft.com/office/drawing/2014/main" val="2897267337"/>
                    </a:ext>
                  </a:extLst>
                </a:gridCol>
                <a:gridCol w="683124">
                  <a:extLst>
                    <a:ext uri="{9D8B030D-6E8A-4147-A177-3AD203B41FA5}">
                      <a16:colId xmlns:a16="http://schemas.microsoft.com/office/drawing/2014/main" val="4054426434"/>
                    </a:ext>
                  </a:extLst>
                </a:gridCol>
                <a:gridCol w="1908728">
                  <a:extLst>
                    <a:ext uri="{9D8B030D-6E8A-4147-A177-3AD203B41FA5}">
                      <a16:colId xmlns:a16="http://schemas.microsoft.com/office/drawing/2014/main" val="3604616492"/>
                    </a:ext>
                  </a:extLst>
                </a:gridCol>
              </a:tblGrid>
              <a:tr h="207347">
                <a:tc>
                  <a:txBody>
                    <a:bodyPr/>
                    <a:lstStyle/>
                    <a:p>
                      <a:pPr marL="0" indent="0" algn="l" fontAlgn="b"/>
                      <a:endParaRPr lang="en-US" sz="7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184" marR="40184" marT="12055" marB="12055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endParaRPr lang="en-US" sz="7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184" marR="40184" marT="12055" marB="12055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 marL="40184" marR="40184" marT="12055" marB="12055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6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640269"/>
                  </a:ext>
                </a:extLst>
              </a:tr>
              <a:tr h="236279">
                <a:tc>
                  <a:txBody>
                    <a:bodyPr/>
                    <a:lstStyle/>
                    <a:p>
                      <a:pPr marL="0" indent="0" algn="l" fontAlgn="b"/>
                      <a:endParaRPr lang="en-US" sz="7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184" marR="40184" marT="12055" marB="12055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endParaRPr lang="en-US" sz="7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184" marR="40184" marT="12055" marB="12055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# events / </a:t>
                      </a:r>
                    </a:p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# patients (%)</a:t>
                      </a:r>
                    </a:p>
                  </a:txBody>
                  <a:tcPr marL="40184" marR="40184" marT="12055" marB="12055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HR and</a:t>
                      </a:r>
                      <a:r>
                        <a:rPr lang="en-US" sz="7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95% CI</a:t>
                      </a:r>
                    </a:p>
                  </a:txBody>
                  <a:tcPr marL="40184" marR="40184" marT="12055" marB="12055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68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o-RO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All patients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396/713 (55.5)</a:t>
                      </a: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318104"/>
                  </a:ext>
                </a:extLst>
              </a:tr>
              <a:tr h="272669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o-RO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Sex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b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Male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o-RO" sz="700" b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Female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290/500 (58.0)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106/213 (49.8)</a:t>
                      </a: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2726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Age at randomi</a:t>
                      </a:r>
                      <a:r>
                        <a:rPr lang="en-GB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ro-RO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ation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b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&lt;65 years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≥65 years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195/391 (49.9)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201/322 (62.4)</a:t>
                      </a: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982372"/>
                  </a:ext>
                </a:extLst>
              </a:tr>
              <a:tr h="2726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Smoking status</a:t>
                      </a:r>
                      <a:endParaRPr lang="en-GB" sz="7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o-RO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Smoker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Non-smoker</a:t>
                      </a:r>
                      <a:endParaRPr lang="en-GB" sz="7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361/649 (55.6)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35/64 (54.7)</a:t>
                      </a: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476019"/>
                  </a:ext>
                </a:extLst>
              </a:tr>
              <a:tr h="2726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NSCLC disease stage</a:t>
                      </a:r>
                      <a:endParaRPr lang="en-GB" sz="7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Stage IIIA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Stage IIIB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216/377 (57.3)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170/319 (53.3)</a:t>
                      </a: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592537"/>
                  </a:ext>
                </a:extLst>
              </a:tr>
              <a:tr h="2726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Tumo</a:t>
                      </a:r>
                      <a:r>
                        <a:rPr lang="en-GB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u</a:t>
                      </a:r>
                      <a:r>
                        <a:rPr lang="ro-RO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r histologic type</a:t>
                      </a:r>
                      <a:endParaRPr lang="en-GB" sz="7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Squamous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All other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192/326 (58.9)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204/387 (52.7)</a:t>
                      </a: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72545"/>
                  </a:ext>
                </a:extLst>
              </a:tr>
              <a:tr h="2726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 definitive CT</a:t>
                      </a:r>
                    </a:p>
                  </a:txBody>
                  <a:tcPr marL="40184" marR="40184" marT="20092" marB="20092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Cisplatin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Carboplatin</a:t>
                      </a: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203/395 (51.4)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179/301 (59.5)</a:t>
                      </a: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685716"/>
                  </a:ext>
                </a:extLst>
              </a:tr>
              <a:tr h="4030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Best response to</a:t>
                      </a:r>
                      <a:br>
                        <a:rPr lang="en-GB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ro-RO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 </a:t>
                      </a:r>
                      <a:r>
                        <a:rPr lang="en-GB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therapy</a:t>
                      </a:r>
                    </a:p>
                  </a:txBody>
                  <a:tcPr marL="40184" marR="40184" marT="20092" marB="20092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Complete response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Partial</a:t>
                      </a:r>
                      <a:r>
                        <a:rPr lang="ro-RO" sz="7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response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Stable disease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8/16 (50.0)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177/349 (50.7)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203/338 (60.1)</a:t>
                      </a: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035749"/>
                  </a:ext>
                </a:extLst>
              </a:tr>
              <a:tr h="403088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b="1" i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EGFR</a:t>
                      </a:r>
                      <a:r>
                        <a:rPr lang="en-GB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mutation</a:t>
                      </a:r>
                    </a:p>
                  </a:txBody>
                  <a:tcPr marL="40184" marR="40184" marT="20092" marB="20092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b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Positive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b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Negative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b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Unknown </a:t>
                      </a: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24/43 (55.8)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261/482 (54.1)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111/188 (59.0)</a:t>
                      </a:r>
                    </a:p>
                  </a:txBody>
                  <a:tcPr marL="40184" marR="40184" marT="20092" marB="2009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0092" marB="2009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245688"/>
                  </a:ext>
                </a:extLst>
              </a:tr>
            </a:tbl>
          </a:graphicData>
        </a:graphic>
      </p:graphicFrame>
      <p:sp>
        <p:nvSpPr>
          <p:cNvPr id="198" name="Rectangle 197">
            <a:extLst>
              <a:ext uri="{FF2B5EF4-FFF2-40B4-BE49-F238E27FC236}">
                <a16:creationId xmlns:a16="http://schemas.microsoft.com/office/drawing/2014/main" id="{942C9D08-F146-4853-93C5-A281C6B8BF22}"/>
              </a:ext>
            </a:extLst>
          </p:cNvPr>
          <p:cNvSpPr/>
          <p:nvPr/>
        </p:nvSpPr>
        <p:spPr>
          <a:xfrm>
            <a:off x="4515427" y="4414070"/>
            <a:ext cx="596317" cy="1116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defTabSz="5103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726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Placebo better</a:t>
            </a:r>
            <a:endParaRPr lang="en-GB" sz="726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CF0669A7-ACCE-4E5C-9B87-627EB3FB02C1}"/>
              </a:ext>
            </a:extLst>
          </p:cNvPr>
          <p:cNvSpPr/>
          <p:nvPr/>
        </p:nvSpPr>
        <p:spPr>
          <a:xfrm>
            <a:off x="3621680" y="4414070"/>
            <a:ext cx="759823" cy="1116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 defTabSz="5103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726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Durvalumab better</a:t>
            </a:r>
            <a:endParaRPr lang="en-GB" sz="726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6C4CDBDC-7A9E-4D5E-8096-1ADD0FD083D6}"/>
              </a:ext>
            </a:extLst>
          </p:cNvPr>
          <p:cNvCxnSpPr>
            <a:cxnSpLocks/>
          </p:cNvCxnSpPr>
          <p:nvPr/>
        </p:nvCxnSpPr>
        <p:spPr>
          <a:xfrm>
            <a:off x="4515877" y="4376934"/>
            <a:ext cx="84428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53149E16-093D-4E7C-9B0C-9EE5C857C2B7}"/>
              </a:ext>
            </a:extLst>
          </p:cNvPr>
          <p:cNvCxnSpPr>
            <a:cxnSpLocks/>
          </p:cNvCxnSpPr>
          <p:nvPr/>
        </p:nvCxnSpPr>
        <p:spPr>
          <a:xfrm>
            <a:off x="3537223" y="4376934"/>
            <a:ext cx="844280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3" name="TextBox 282"/>
          <p:cNvSpPr txBox="1"/>
          <p:nvPr/>
        </p:nvSpPr>
        <p:spPr>
          <a:xfrm>
            <a:off x="3949142" y="3317567"/>
            <a:ext cx="429619" cy="195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03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7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NA*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7485CFC-3FC3-4290-BF1B-E11A94920231}"/>
              </a:ext>
            </a:extLst>
          </p:cNvPr>
          <p:cNvGraphicFramePr/>
          <p:nvPr/>
        </p:nvGraphicFramePr>
        <p:xfrm>
          <a:off x="3419812" y="1213046"/>
          <a:ext cx="2021243" cy="31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B26EDDF-5355-4755-AD5A-7AF5140004CC}"/>
              </a:ext>
            </a:extLst>
          </p:cNvPr>
          <p:cNvSpPr/>
          <p:nvPr/>
        </p:nvSpPr>
        <p:spPr bwMode="auto">
          <a:xfrm rot="5400000">
            <a:off x="5281537" y="3779181"/>
            <a:ext cx="65558" cy="56516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2067" tIns="51033" rIns="102067" bIns="51033" numCol="1" rtlCol="0" anchor="t" anchorCtr="0" compatLnSpc="1">
            <a:prstTxWarp prst="textNoShape">
              <a:avLst/>
            </a:prstTxWarp>
          </a:bodyPr>
          <a:lstStyle/>
          <a:p>
            <a:pPr defTabSz="510365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GB" sz="2009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id="{83B76BCE-AEC9-48A5-B204-537CFBD835D8}"/>
              </a:ext>
            </a:extLst>
          </p:cNvPr>
          <p:cNvSpPr/>
          <p:nvPr/>
        </p:nvSpPr>
        <p:spPr>
          <a:xfrm>
            <a:off x="7146288" y="4414070"/>
            <a:ext cx="596317" cy="1116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defTabSz="5103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726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Placebo better</a:t>
            </a:r>
            <a:endParaRPr lang="en-GB" sz="726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31" name="Rectangle 530">
            <a:extLst>
              <a:ext uri="{FF2B5EF4-FFF2-40B4-BE49-F238E27FC236}">
                <a16:creationId xmlns:a16="http://schemas.microsoft.com/office/drawing/2014/main" id="{691DA988-CC57-4654-8560-5F974F1C19E4}"/>
              </a:ext>
            </a:extLst>
          </p:cNvPr>
          <p:cNvSpPr/>
          <p:nvPr/>
        </p:nvSpPr>
        <p:spPr>
          <a:xfrm>
            <a:off x="6252542" y="4414070"/>
            <a:ext cx="759823" cy="1116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 defTabSz="5103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726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Durvalumab better</a:t>
            </a:r>
            <a:endParaRPr lang="en-GB" sz="726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32" name="Straight Arrow Connector 531">
            <a:extLst>
              <a:ext uri="{FF2B5EF4-FFF2-40B4-BE49-F238E27FC236}">
                <a16:creationId xmlns:a16="http://schemas.microsoft.com/office/drawing/2014/main" id="{19832CFB-364A-4307-A336-EB3457F86A2E}"/>
              </a:ext>
            </a:extLst>
          </p:cNvPr>
          <p:cNvCxnSpPr>
            <a:cxnSpLocks/>
          </p:cNvCxnSpPr>
          <p:nvPr/>
        </p:nvCxnSpPr>
        <p:spPr>
          <a:xfrm>
            <a:off x="7146739" y="4376934"/>
            <a:ext cx="84428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3" name="Straight Arrow Connector 532">
            <a:extLst>
              <a:ext uri="{FF2B5EF4-FFF2-40B4-BE49-F238E27FC236}">
                <a16:creationId xmlns:a16="http://schemas.microsoft.com/office/drawing/2014/main" id="{A8830F3D-4EEB-4B47-825F-3AF67B5EA5AA}"/>
              </a:ext>
            </a:extLst>
          </p:cNvPr>
          <p:cNvCxnSpPr>
            <a:cxnSpLocks/>
          </p:cNvCxnSpPr>
          <p:nvPr/>
        </p:nvCxnSpPr>
        <p:spPr>
          <a:xfrm>
            <a:off x="6168084" y="4376934"/>
            <a:ext cx="844280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4" name="TextBox 533">
            <a:extLst>
              <a:ext uri="{FF2B5EF4-FFF2-40B4-BE49-F238E27FC236}">
                <a16:creationId xmlns:a16="http://schemas.microsoft.com/office/drawing/2014/main" id="{D8896CD6-5447-46AB-BBDE-3C5E90186654}"/>
              </a:ext>
            </a:extLst>
          </p:cNvPr>
          <p:cNvSpPr txBox="1"/>
          <p:nvPr/>
        </p:nvSpPr>
        <p:spPr>
          <a:xfrm>
            <a:off x="6580003" y="3317567"/>
            <a:ext cx="429619" cy="195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03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7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NA*</a:t>
            </a:r>
          </a:p>
        </p:txBody>
      </p:sp>
      <p:graphicFrame>
        <p:nvGraphicFramePr>
          <p:cNvPr id="535" name="Chart 534">
            <a:extLst>
              <a:ext uri="{FF2B5EF4-FFF2-40B4-BE49-F238E27FC236}">
                <a16:creationId xmlns:a16="http://schemas.microsoft.com/office/drawing/2014/main" id="{228C89E1-65C0-4D57-AEEF-88F2F614A446}"/>
              </a:ext>
            </a:extLst>
          </p:cNvPr>
          <p:cNvGraphicFramePr/>
          <p:nvPr/>
        </p:nvGraphicFramePr>
        <p:xfrm>
          <a:off x="6050674" y="1213046"/>
          <a:ext cx="2021243" cy="31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7" name="Isosceles Triangle 536">
            <a:extLst>
              <a:ext uri="{FF2B5EF4-FFF2-40B4-BE49-F238E27FC236}">
                <a16:creationId xmlns:a16="http://schemas.microsoft.com/office/drawing/2014/main" id="{E1C486DB-1B6F-45EE-8E5D-AC4DF59AC12D}"/>
              </a:ext>
            </a:extLst>
          </p:cNvPr>
          <p:cNvSpPr/>
          <p:nvPr/>
        </p:nvSpPr>
        <p:spPr bwMode="auto">
          <a:xfrm rot="16200000">
            <a:off x="6175008" y="2423607"/>
            <a:ext cx="65558" cy="56516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2067" tIns="51033" rIns="102067" bIns="51033" numCol="1" rtlCol="0" anchor="t" anchorCtr="0" compatLnSpc="1">
            <a:prstTxWarp prst="textNoShape">
              <a:avLst/>
            </a:prstTxWarp>
          </a:bodyPr>
          <a:lstStyle/>
          <a:p>
            <a:pPr defTabSz="510365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GB" sz="2009">
              <a:solidFill>
                <a:srgbClr val="FFFFFF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D0F6846D-1BEE-4741-B7A7-79BACA82AED3}"/>
              </a:ext>
            </a:extLst>
          </p:cNvPr>
          <p:cNvSpPr/>
          <p:nvPr/>
        </p:nvSpPr>
        <p:spPr bwMode="auto">
          <a:xfrm>
            <a:off x="1057036" y="3751878"/>
            <a:ext cx="6967870" cy="407558"/>
          </a:xfrm>
          <a:prstGeom prst="frame">
            <a:avLst>
              <a:gd name="adj1" fmla="val 3038"/>
            </a:avLst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83126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Box 328"/>
          <p:cNvSpPr txBox="1"/>
          <p:nvPr/>
        </p:nvSpPr>
        <p:spPr>
          <a:xfrm>
            <a:off x="1014723" y="4511269"/>
            <a:ext cx="6813970" cy="22993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765548" fontAlgn="auto">
              <a:spcBef>
                <a:spcPts val="0"/>
              </a:spcBef>
              <a:spcAft>
                <a:spcPts val="0"/>
              </a:spcAft>
            </a:pPr>
            <a:r>
              <a:rPr lang="en-GB" sz="447" dirty="0">
                <a:solidFill>
                  <a:prstClr val="black"/>
                </a:solidFill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*Hazard ratio and 95% CI not calculated if the subgroup has less than 20 events. </a:t>
            </a:r>
          </a:p>
          <a:p>
            <a:pPr defTabSz="765548" fontAlgn="auto">
              <a:spcBef>
                <a:spcPts val="0"/>
              </a:spcBef>
              <a:spcAft>
                <a:spcPts val="0"/>
              </a:spcAft>
            </a:pPr>
            <a:r>
              <a:rPr lang="en-GB" sz="447" dirty="0">
                <a:solidFill>
                  <a:prstClr val="black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Data cutoff: 20 March 2020. </a:t>
            </a:r>
            <a:r>
              <a:rPr lang="en-GB" sz="447" dirty="0">
                <a:solidFill>
                  <a:prstClr val="black"/>
                </a:solidFill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BICR, blinded independent central review; CRT, chemoradiotherapy; CI, confidence interval; CR, complete response;</a:t>
            </a:r>
            <a:r>
              <a:rPr lang="en-GB" sz="447" dirty="0">
                <a:solidFill>
                  <a:prstClr val="black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EMA, European Medicines Agency; </a:t>
            </a:r>
            <a:r>
              <a:rPr lang="en-GB" sz="447" dirty="0">
                <a:solidFill>
                  <a:prstClr val="black"/>
                </a:solidFill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HR, hazard ratio; OS, overall survival; PD-L1, programmed death-ligand 1; PFS, progression-free survival.</a:t>
            </a:r>
          </a:p>
        </p:txBody>
      </p:sp>
      <p:sp>
        <p:nvSpPr>
          <p:cNvPr id="113" name="Text Placeholder 1">
            <a:extLst>
              <a:ext uri="{FF2B5EF4-FFF2-40B4-BE49-F238E27FC236}">
                <a16:creationId xmlns:a16="http://schemas.microsoft.com/office/drawing/2014/main" id="{A569D319-815B-4E87-88BF-62CC07E2E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251" y="538125"/>
            <a:ext cx="7251312" cy="32150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UPDATED OS AND PFS IN PD-L1 SUBGROUPS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 Placeholder 3">
            <a:extLst>
              <a:ext uri="{FF2B5EF4-FFF2-40B4-BE49-F238E27FC236}">
                <a16:creationId xmlns:a16="http://schemas.microsoft.com/office/drawing/2014/main" id="{334A7071-3921-4CB5-94E6-59E41F1ADB91}"/>
              </a:ext>
            </a:extLst>
          </p:cNvPr>
          <p:cNvSpPr txBox="1">
            <a:spLocks/>
          </p:cNvSpPr>
          <p:nvPr/>
        </p:nvSpPr>
        <p:spPr>
          <a:xfrm>
            <a:off x="955062" y="3297520"/>
            <a:ext cx="6891454" cy="9531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4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248" indent="-200248" defTabSz="1020730" eaLnBrk="1" fontAlgn="auto" hangingPunct="1">
              <a:lnSpc>
                <a:spcPct val="100000"/>
              </a:lnSpc>
              <a:spcBef>
                <a:spcPts val="670"/>
              </a:spcBef>
              <a:spcAft>
                <a:spcPts val="67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sz="1116" dirty="0">
                <a:solidFill>
                  <a:prstClr val="black"/>
                </a:solidFill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Important facts regarding PD-L1 status:</a:t>
            </a:r>
          </a:p>
          <a:p>
            <a:pPr marL="398723" lvl="1" indent="-200248" defTabSz="102073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70"/>
              </a:spcAft>
              <a:buClrTx/>
              <a:buSzTx/>
              <a:buFont typeface="Arial Narrow" panose="020B0606020202030204" pitchFamily="34" charset="0"/>
              <a:buChar char="–"/>
            </a:pPr>
            <a:r>
              <a:rPr lang="en-GB" sz="1005" dirty="0">
                <a:solidFill>
                  <a:prstClr val="black"/>
                </a:solidFill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PD-L1 testing was not required and 37% of all randomised patients had unknown PD-L1 status</a:t>
            </a:r>
          </a:p>
          <a:p>
            <a:pPr marL="398723" lvl="1" indent="-200248" defTabSz="102073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70"/>
              </a:spcAft>
              <a:buClrTx/>
              <a:buSzTx/>
              <a:buFont typeface="Arial Narrow" panose="020B0606020202030204" pitchFamily="34" charset="0"/>
              <a:buChar char="–"/>
            </a:pPr>
            <a:r>
              <a:rPr lang="en-GB" sz="1005" dirty="0">
                <a:solidFill>
                  <a:prstClr val="black"/>
                </a:solidFill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PD-L1 status was determined from tumour tissue obtained pre-CRT (getting a sample post-CRT medically not feasible)</a:t>
            </a:r>
          </a:p>
          <a:p>
            <a:pPr marL="398723" lvl="1" indent="-200248" defTabSz="102073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70"/>
              </a:spcAft>
              <a:buClrTx/>
              <a:buSzTx/>
              <a:buFont typeface="Arial Narrow" panose="020B0606020202030204" pitchFamily="34" charset="0"/>
              <a:buChar char="–"/>
            </a:pPr>
            <a:r>
              <a:rPr lang="en-GB" sz="1005" dirty="0">
                <a:solidFill>
                  <a:prstClr val="black"/>
                </a:solidFill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PD-L1 expression-level cutoff of 1% was part of an unplanned post-hoc analysis requested by the EMA</a:t>
            </a:r>
          </a:p>
          <a:p>
            <a:pPr marL="382774" indent="-382774" defTabSz="510365">
              <a:spcAft>
                <a:spcPts val="670"/>
              </a:spcAft>
            </a:pPr>
            <a:endParaRPr lang="en-CH" sz="670" dirty="0">
              <a:latin typeface="Arial Narrow" panose="020B0606020202030204" pitchFamily="34" charset="0"/>
              <a:ea typeface="Arial Unicode MS"/>
              <a:cs typeface="Arial Unicode MS"/>
            </a:endParaRPr>
          </a:p>
        </p:txBody>
      </p:sp>
      <p:graphicFrame>
        <p:nvGraphicFramePr>
          <p:cNvPr id="118" name="Table 117">
            <a:extLst>
              <a:ext uri="{FF2B5EF4-FFF2-40B4-BE49-F238E27FC236}">
                <a16:creationId xmlns:a16="http://schemas.microsoft.com/office/drawing/2014/main" id="{99A7D315-0C74-4D07-AB44-0D16C870A03A}"/>
              </a:ext>
            </a:extLst>
          </p:cNvPr>
          <p:cNvGraphicFramePr>
            <a:graphicFrameLocks noGrp="1"/>
          </p:cNvGraphicFramePr>
          <p:nvPr/>
        </p:nvGraphicFramePr>
        <p:xfrm>
          <a:off x="5435965" y="1231686"/>
          <a:ext cx="2591852" cy="1532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3124">
                  <a:extLst>
                    <a:ext uri="{9D8B030D-6E8A-4147-A177-3AD203B41FA5}">
                      <a16:colId xmlns:a16="http://schemas.microsoft.com/office/drawing/2014/main" val="4054426434"/>
                    </a:ext>
                  </a:extLst>
                </a:gridCol>
                <a:gridCol w="1908728">
                  <a:extLst>
                    <a:ext uri="{9D8B030D-6E8A-4147-A177-3AD203B41FA5}">
                      <a16:colId xmlns:a16="http://schemas.microsoft.com/office/drawing/2014/main" val="3604616492"/>
                    </a:ext>
                  </a:extLst>
                </a:gridCol>
              </a:tblGrid>
              <a:tr h="26360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PFS (BICR)</a:t>
                      </a:r>
                    </a:p>
                  </a:txBody>
                  <a:tcPr marL="40184" marR="40184" marT="40184" marB="40184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6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640269"/>
                  </a:ext>
                </a:extLst>
              </a:tr>
              <a:tr h="292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# events / </a:t>
                      </a:r>
                    </a:p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# patients (%)</a:t>
                      </a:r>
                    </a:p>
                  </a:txBody>
                  <a:tcPr marL="40184" marR="40184" marT="40184" marB="40184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HR and</a:t>
                      </a:r>
                      <a:r>
                        <a:rPr lang="en-US" sz="7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95% CI</a:t>
                      </a:r>
                    </a:p>
                  </a:txBody>
                  <a:tcPr marL="40184" marR="40184" marT="40184" marB="4018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440/713 (61.7)</a:t>
                      </a:r>
                    </a:p>
                  </a:txBody>
                  <a:tcPr marL="40184" marR="40184" marT="24110" marB="2411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84" marR="40184" marT="24110" marB="241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318104"/>
                  </a:ext>
                </a:extLst>
              </a:tr>
              <a:tr h="411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92/159 (57.9)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181/292 (62.0)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167/262 (63.7)</a:t>
                      </a:r>
                    </a:p>
                  </a:txBody>
                  <a:tcPr marL="40184" marR="40184" marT="24110" marB="2411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4110" marB="241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72545"/>
                  </a:ext>
                </a:extLst>
              </a:tr>
              <a:tr h="411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85/144 (59.0)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177/303 (58.4)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96/148 (64.9)</a:t>
                      </a:r>
                    </a:p>
                  </a:txBody>
                  <a:tcPr marL="40184" marR="40184" marT="24110" marB="2411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4110" marB="241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035749"/>
                  </a:ext>
                </a:extLst>
              </a:tr>
            </a:tbl>
          </a:graphicData>
        </a:graphic>
      </p:graphicFrame>
      <p:graphicFrame>
        <p:nvGraphicFramePr>
          <p:cNvPr id="119" name="Table 118">
            <a:extLst>
              <a:ext uri="{FF2B5EF4-FFF2-40B4-BE49-F238E27FC236}">
                <a16:creationId xmlns:a16="http://schemas.microsoft.com/office/drawing/2014/main" id="{495C1850-6DEA-4642-97C1-D5019414FAB6}"/>
              </a:ext>
            </a:extLst>
          </p:cNvPr>
          <p:cNvGraphicFramePr>
            <a:graphicFrameLocks noGrp="1"/>
          </p:cNvGraphicFramePr>
          <p:nvPr/>
        </p:nvGraphicFramePr>
        <p:xfrm>
          <a:off x="1119095" y="1231686"/>
          <a:ext cx="4279569" cy="1532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3859">
                  <a:extLst>
                    <a:ext uri="{9D8B030D-6E8A-4147-A177-3AD203B41FA5}">
                      <a16:colId xmlns:a16="http://schemas.microsoft.com/office/drawing/2014/main" val="334842863"/>
                    </a:ext>
                  </a:extLst>
                </a:gridCol>
                <a:gridCol w="843859">
                  <a:extLst>
                    <a:ext uri="{9D8B030D-6E8A-4147-A177-3AD203B41FA5}">
                      <a16:colId xmlns:a16="http://schemas.microsoft.com/office/drawing/2014/main" val="674698592"/>
                    </a:ext>
                  </a:extLst>
                </a:gridCol>
                <a:gridCol w="683124">
                  <a:extLst>
                    <a:ext uri="{9D8B030D-6E8A-4147-A177-3AD203B41FA5}">
                      <a16:colId xmlns:a16="http://schemas.microsoft.com/office/drawing/2014/main" val="4054426434"/>
                    </a:ext>
                  </a:extLst>
                </a:gridCol>
                <a:gridCol w="1908728">
                  <a:extLst>
                    <a:ext uri="{9D8B030D-6E8A-4147-A177-3AD203B41FA5}">
                      <a16:colId xmlns:a16="http://schemas.microsoft.com/office/drawing/2014/main" val="3604616492"/>
                    </a:ext>
                  </a:extLst>
                </a:gridCol>
              </a:tblGrid>
              <a:tr h="26360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endParaRPr lang="en-US" sz="7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184" marR="40184" marT="40184" marB="40184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endParaRPr lang="en-US" sz="7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184" marR="40184" marT="40184" marB="40184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 marL="40184" marR="40184" marT="40184" marB="40184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6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640269"/>
                  </a:ext>
                </a:extLst>
              </a:tr>
              <a:tr h="29253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endParaRPr lang="en-US" sz="7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184" marR="40184" marT="40184" marB="40184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endParaRPr lang="en-US" sz="7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0184" marR="40184" marT="40184" marB="40184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# events / 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# patients (%)</a:t>
                      </a:r>
                    </a:p>
                  </a:txBody>
                  <a:tcPr marL="40184" marR="40184" marT="40184" marB="40184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HR and</a:t>
                      </a:r>
                      <a:r>
                        <a:rPr lang="en-US" sz="7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95% CI</a:t>
                      </a:r>
                    </a:p>
                  </a:txBody>
                  <a:tcPr marL="40184" marR="40184" marT="40184" marB="4018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305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o-RO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All patients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4110" marB="2411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4110" marB="2411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396/713 (55.5)</a:t>
                      </a:r>
                    </a:p>
                  </a:txBody>
                  <a:tcPr marL="40184" marR="40184" marT="24110" marB="2411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84" marR="40184" marT="24110" marB="241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318104"/>
                  </a:ext>
                </a:extLst>
              </a:tr>
              <a:tr h="411125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o-RO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PD-L1</a:t>
                      </a:r>
                      <a:r>
                        <a:rPr lang="ro-RO" sz="700" b="1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status</a:t>
                      </a:r>
                      <a:br>
                        <a:rPr lang="en-GB" sz="700" b="1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GB" sz="700" b="1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(pre-specified)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4110" marB="2411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b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≥25%</a:t>
                      </a:r>
                      <a:endParaRPr lang="en-GB" sz="7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&lt;25%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b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Unknown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4110" marB="2411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76/159</a:t>
                      </a:r>
                      <a:r>
                        <a:rPr lang="en-GB" sz="7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(47.8)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164/292 (56.2)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156/262 (59.5)</a:t>
                      </a:r>
                    </a:p>
                  </a:txBody>
                  <a:tcPr marL="40184" marR="40184" marT="24110" marB="2411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4110" marB="241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72545"/>
                  </a:ext>
                </a:extLst>
              </a:tr>
              <a:tr h="4111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PD-L1 status</a:t>
                      </a:r>
                      <a:br>
                        <a:rPr lang="en-GB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GB" sz="7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(post-hoc)</a:t>
                      </a:r>
                    </a:p>
                  </a:txBody>
                  <a:tcPr marL="40184" marR="40184" marT="24110" marB="24110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1–&lt;25%</a:t>
                      </a:r>
                      <a:r>
                        <a:rPr lang="en-US" sz="700" baseline="30000" dirty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≥1%</a:t>
                      </a:r>
                      <a:r>
                        <a:rPr lang="en-US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700" b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&lt;1%</a:t>
                      </a:r>
                      <a:r>
                        <a:rPr lang="en-US" sz="700" b="0" baseline="30000" dirty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4110" marB="2411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75/144 (52.1)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151/303 (49.8)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7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89/148 (60.1)</a:t>
                      </a:r>
                    </a:p>
                  </a:txBody>
                  <a:tcPr marL="40184" marR="40184" marT="24110" marB="2411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7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184" marR="40184" marT="24110" marB="241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B6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035749"/>
                  </a:ext>
                </a:extLst>
              </a:tr>
            </a:tbl>
          </a:graphicData>
        </a:graphic>
      </p:graphicFrame>
      <p:sp>
        <p:nvSpPr>
          <p:cNvPr id="120" name="Rectangle 119">
            <a:extLst>
              <a:ext uri="{FF2B5EF4-FFF2-40B4-BE49-F238E27FC236}">
                <a16:creationId xmlns:a16="http://schemas.microsoft.com/office/drawing/2014/main" id="{9DB168DC-0904-49E8-A22A-ECD514F1BB8D}"/>
              </a:ext>
            </a:extLst>
          </p:cNvPr>
          <p:cNvSpPr/>
          <p:nvPr/>
        </p:nvSpPr>
        <p:spPr>
          <a:xfrm>
            <a:off x="4500274" y="3020797"/>
            <a:ext cx="596317" cy="1116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defTabSz="510365" fontAlgn="auto">
              <a:spcBef>
                <a:spcPts val="0"/>
              </a:spcBef>
              <a:spcAft>
                <a:spcPts val="0"/>
              </a:spcAft>
            </a:pPr>
            <a:r>
              <a:rPr lang="ro-RO" sz="726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</a:t>
            </a:r>
            <a:r>
              <a:rPr lang="en-GB" sz="726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</a:t>
            </a:r>
            <a:r>
              <a:rPr lang="ro-RO" sz="726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acebo better</a:t>
            </a:r>
            <a:endParaRPr lang="en-GB" sz="726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4469658B-8D7B-4216-B804-366EDE3562B8}"/>
              </a:ext>
            </a:extLst>
          </p:cNvPr>
          <p:cNvSpPr/>
          <p:nvPr/>
        </p:nvSpPr>
        <p:spPr>
          <a:xfrm>
            <a:off x="3606527" y="3020797"/>
            <a:ext cx="759823" cy="1116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 defTabSz="510365" fontAlgn="auto">
              <a:spcBef>
                <a:spcPts val="0"/>
              </a:spcBef>
              <a:spcAft>
                <a:spcPts val="0"/>
              </a:spcAft>
            </a:pPr>
            <a:r>
              <a:rPr lang="ro-RO" sz="726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Durvalumab better</a:t>
            </a:r>
            <a:endParaRPr lang="en-GB" sz="726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39129CFE-5559-484B-95EB-7017947B2927}"/>
              </a:ext>
            </a:extLst>
          </p:cNvPr>
          <p:cNvCxnSpPr>
            <a:cxnSpLocks/>
          </p:cNvCxnSpPr>
          <p:nvPr/>
        </p:nvCxnSpPr>
        <p:spPr>
          <a:xfrm>
            <a:off x="4500724" y="2983660"/>
            <a:ext cx="84428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EBB59230-52C0-4165-85B5-AC8DD0CA84EE}"/>
              </a:ext>
            </a:extLst>
          </p:cNvPr>
          <p:cNvCxnSpPr>
            <a:cxnSpLocks/>
          </p:cNvCxnSpPr>
          <p:nvPr/>
        </p:nvCxnSpPr>
        <p:spPr>
          <a:xfrm>
            <a:off x="3522070" y="2983660"/>
            <a:ext cx="844280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B86944D-7FA4-475D-86C1-EA3FB06E020F}"/>
              </a:ext>
            </a:extLst>
          </p:cNvPr>
          <p:cNvGraphicFramePr/>
          <p:nvPr/>
        </p:nvGraphicFramePr>
        <p:xfrm>
          <a:off x="3419812" y="1453776"/>
          <a:ext cx="2021243" cy="1486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1" name="Rectangle 110">
            <a:extLst>
              <a:ext uri="{FF2B5EF4-FFF2-40B4-BE49-F238E27FC236}">
                <a16:creationId xmlns:a16="http://schemas.microsoft.com/office/drawing/2014/main" id="{4FA48CEF-5350-43E1-8007-6AF25C0E122C}"/>
              </a:ext>
            </a:extLst>
          </p:cNvPr>
          <p:cNvSpPr/>
          <p:nvPr/>
        </p:nvSpPr>
        <p:spPr>
          <a:xfrm>
            <a:off x="7130130" y="3020797"/>
            <a:ext cx="596317" cy="1116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defTabSz="510365" fontAlgn="auto">
              <a:spcBef>
                <a:spcPts val="0"/>
              </a:spcBef>
              <a:spcAft>
                <a:spcPts val="0"/>
              </a:spcAft>
            </a:pPr>
            <a:r>
              <a:rPr lang="ro-RO" sz="726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Placebo better</a:t>
            </a:r>
            <a:endParaRPr lang="en-GB" sz="726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D1CBB36-FFA0-49D9-B830-226A0F51F84F}"/>
              </a:ext>
            </a:extLst>
          </p:cNvPr>
          <p:cNvSpPr/>
          <p:nvPr/>
        </p:nvSpPr>
        <p:spPr>
          <a:xfrm>
            <a:off x="6236382" y="3020797"/>
            <a:ext cx="759823" cy="1116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 defTabSz="510365" fontAlgn="auto">
              <a:spcBef>
                <a:spcPts val="0"/>
              </a:spcBef>
              <a:spcAft>
                <a:spcPts val="0"/>
              </a:spcAft>
            </a:pPr>
            <a:r>
              <a:rPr lang="ro-RO" sz="726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Durvalumab better</a:t>
            </a:r>
            <a:endParaRPr lang="en-GB" sz="726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A2A77FE-C178-4111-A8EB-D101467AF606}"/>
              </a:ext>
            </a:extLst>
          </p:cNvPr>
          <p:cNvCxnSpPr>
            <a:cxnSpLocks/>
          </p:cNvCxnSpPr>
          <p:nvPr/>
        </p:nvCxnSpPr>
        <p:spPr>
          <a:xfrm>
            <a:off x="7130579" y="2983660"/>
            <a:ext cx="84428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47F5EE2C-7153-4692-BCF2-093C333EC6F6}"/>
              </a:ext>
            </a:extLst>
          </p:cNvPr>
          <p:cNvCxnSpPr>
            <a:cxnSpLocks/>
          </p:cNvCxnSpPr>
          <p:nvPr/>
        </p:nvCxnSpPr>
        <p:spPr>
          <a:xfrm>
            <a:off x="6151924" y="2983660"/>
            <a:ext cx="844280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6" name="Chart 115">
            <a:extLst>
              <a:ext uri="{FF2B5EF4-FFF2-40B4-BE49-F238E27FC236}">
                <a16:creationId xmlns:a16="http://schemas.microsoft.com/office/drawing/2014/main" id="{9E5D7359-2590-472C-BA67-C59770596A61}"/>
              </a:ext>
            </a:extLst>
          </p:cNvPr>
          <p:cNvGraphicFramePr/>
          <p:nvPr/>
        </p:nvGraphicFramePr>
        <p:xfrm>
          <a:off x="6049668" y="1453776"/>
          <a:ext cx="2021243" cy="1486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Frame 16">
            <a:extLst>
              <a:ext uri="{FF2B5EF4-FFF2-40B4-BE49-F238E27FC236}">
                <a16:creationId xmlns:a16="http://schemas.microsoft.com/office/drawing/2014/main" id="{7EE62549-6657-41F1-A203-A352076B54CA}"/>
              </a:ext>
            </a:extLst>
          </p:cNvPr>
          <p:cNvSpPr/>
          <p:nvPr/>
        </p:nvSpPr>
        <p:spPr bwMode="auto">
          <a:xfrm>
            <a:off x="1057036" y="2329479"/>
            <a:ext cx="7051527" cy="894848"/>
          </a:xfrm>
          <a:prstGeom prst="frame">
            <a:avLst>
              <a:gd name="adj1" fmla="val 3038"/>
            </a:avLst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09318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7256"/>
            <a:ext cx="9144000" cy="5143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000" dirty="0">
                <a:solidFill>
                  <a:srgbClr val="FFFF00"/>
                </a:solidFill>
                <a:latin typeface="+mj-lt"/>
                <a:cs typeface="Corbel" pitchFamily="34" charset="0"/>
              </a:rPr>
              <a:t>There are no “Good Prognosis” Lung Cancers</a:t>
            </a:r>
          </a:p>
        </p:txBody>
      </p:sp>
      <p:graphicFrame>
        <p:nvGraphicFramePr>
          <p:cNvPr id="577680" name="Group 144"/>
          <p:cNvGraphicFramePr>
            <a:graphicFrameLocks noGrp="1"/>
          </p:cNvGraphicFramePr>
          <p:nvPr>
            <p:ph idx="4294967295"/>
          </p:nvPr>
        </p:nvGraphicFramePr>
        <p:xfrm>
          <a:off x="326231" y="748059"/>
          <a:ext cx="8546073" cy="3689604"/>
        </p:xfrm>
        <a:graphic>
          <a:graphicData uri="http://schemas.openxmlformats.org/drawingml/2006/table">
            <a:tbl>
              <a:tblPr/>
              <a:tblGrid>
                <a:gridCol w="1708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4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9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2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06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r>
                        <a:rPr kumimoji="0" lang="en-US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Edition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 Year Survival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5 Year Survival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0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 Stage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(all N0M0)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Primary Size (cm)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N (%)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Clinical Stage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Pathological Stage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T1a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0.1-1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785 (8)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92%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92%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T1b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1.1-2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3157 (31)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83%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86%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T1c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2.1-3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2469 (24)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76%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81%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T2a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3.1-4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1944 (19)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67%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74%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T2b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4.1-5 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612 (6)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60%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65%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T3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5.1-7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814 (8)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52%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57%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T4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&gt;7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403 (4)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38%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47%</a:t>
                      </a:r>
                    </a:p>
                  </a:txBody>
                  <a:tcPr marL="85908" marR="85908"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25685" name="Text Box 145"/>
          <p:cNvSpPr txBox="1">
            <a:spLocks noChangeArrowheads="1"/>
          </p:cNvSpPr>
          <p:nvPr/>
        </p:nvSpPr>
        <p:spPr bwMode="auto">
          <a:xfrm>
            <a:off x="92339" y="4830107"/>
            <a:ext cx="21863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eaLnBrk="0" hangingPunct="0">
              <a:defRPr/>
            </a:pPr>
            <a:r>
              <a:rPr lang="en-US" sz="1200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Rami-Porta J Thorac Oncol 2015</a:t>
            </a:r>
          </a:p>
        </p:txBody>
      </p:sp>
      <p:sp>
        <p:nvSpPr>
          <p:cNvPr id="128066" name="AutoShape 147"/>
          <p:cNvSpPr>
            <a:spLocks noChangeArrowheads="1"/>
          </p:cNvSpPr>
          <p:nvPr/>
        </p:nvSpPr>
        <p:spPr bwMode="auto">
          <a:xfrm>
            <a:off x="8199439" y="2009121"/>
            <a:ext cx="868362" cy="364331"/>
          </a:xfrm>
          <a:prstGeom prst="leftArrow">
            <a:avLst>
              <a:gd name="adj1" fmla="val 50000"/>
              <a:gd name="adj2" fmla="val 5027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0" hangingPunct="0"/>
            <a:endParaRPr lang="en-US" sz="1200" b="1">
              <a:solidFill>
                <a:prstClr val="black"/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698" t="4764" r="2007"/>
          <a:stretch>
            <a:fillRect/>
          </a:stretch>
        </p:blipFill>
        <p:spPr bwMode="auto">
          <a:xfrm>
            <a:off x="592200" y="1248596"/>
            <a:ext cx="7959600" cy="324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301107" y="4808223"/>
            <a:ext cx="2377551" cy="253885"/>
          </a:xfrm>
          <a:prstGeom prst="rect">
            <a:avLst/>
          </a:prstGeom>
          <a:noFill/>
        </p:spPr>
        <p:txBody>
          <a:bodyPr wrap="square" lIns="68553" tIns="34275" rIns="68553" bIns="34275" rtlCol="0">
            <a:spAutoFit/>
          </a:bodyPr>
          <a:lstStyle/>
          <a:p>
            <a:pPr algn="ctr" defTabSz="685800" eaLnBrk="0" hangingPunct="0"/>
            <a:r>
              <a:rPr lang="en-US" sz="12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Chan Lancet Oncol 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28848"/>
            <a:ext cx="9144000" cy="1177215"/>
          </a:xfrm>
          <a:prstGeom prst="rect">
            <a:avLst/>
          </a:prstGeom>
          <a:noFill/>
        </p:spPr>
        <p:txBody>
          <a:bodyPr wrap="square" lIns="68553" tIns="34275" rIns="68553" bIns="34275" rtlCol="0">
            <a:spAutoFit/>
          </a:bodyPr>
          <a:lstStyle/>
          <a:p>
            <a:pPr algn="ctr" defTabSz="685800" eaLnBrk="0" hangingPunct="0"/>
            <a:r>
              <a:rPr lang="en-US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Where we need to be for adjuvant therapy for lung cancers</a:t>
            </a:r>
          </a:p>
          <a:p>
            <a:pPr algn="ctr" defTabSz="685800" eaLnBrk="0" hangingPunct="0"/>
            <a:r>
              <a:rPr lang="en-US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1 year of adjuvant </a:t>
            </a:r>
            <a:r>
              <a:rPr lang="en-US" b="1" dirty="0" err="1">
                <a:solidFill>
                  <a:srgbClr val="FFFF00"/>
                </a:solidFill>
                <a:latin typeface="Corbel"/>
                <a:ea typeface="+mn-ea"/>
                <a:cs typeface="+mn-cs"/>
              </a:rPr>
              <a:t>neratinib</a:t>
            </a:r>
            <a:r>
              <a:rPr lang="en-US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orbel"/>
                <a:ea typeface="+mn-ea"/>
                <a:cs typeface="+mn-cs"/>
              </a:rPr>
              <a:t>vs</a:t>
            </a:r>
            <a:r>
              <a:rPr lang="en-US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 placebo  in </a:t>
            </a:r>
            <a:r>
              <a:rPr lang="en-US" b="1" i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HER2</a:t>
            </a:r>
            <a:r>
              <a:rPr lang="en-US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-amplified breast cancers after chemo and 1 year of </a:t>
            </a:r>
            <a:r>
              <a:rPr lang="en-US" b="1" dirty="0" err="1">
                <a:solidFill>
                  <a:srgbClr val="FFFF00"/>
                </a:solidFill>
                <a:latin typeface="Corbel"/>
                <a:ea typeface="+mn-ea"/>
                <a:cs typeface="+mn-cs"/>
              </a:rPr>
              <a:t>trastuzumab</a:t>
            </a:r>
            <a:endParaRPr lang="en-US" b="1" dirty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5431" y="2373502"/>
            <a:ext cx="3741996" cy="761717"/>
          </a:xfrm>
          <a:prstGeom prst="rect">
            <a:avLst/>
          </a:prstGeom>
          <a:noFill/>
        </p:spPr>
        <p:txBody>
          <a:bodyPr wrap="none" lIns="68553" tIns="34275" rIns="68553" bIns="34275" rtlCol="0">
            <a:spAutoFit/>
          </a:bodyPr>
          <a:lstStyle/>
          <a:p>
            <a:pPr algn="ctr" defTabSz="685800" eaLnBrk="0" hangingPunct="0"/>
            <a:r>
              <a:rPr lang="en-US" sz="1500" b="1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Median 2 year invasive disease-free survival</a:t>
            </a:r>
          </a:p>
          <a:p>
            <a:pPr algn="ctr" defTabSz="685800" eaLnBrk="0" hangingPunct="0"/>
            <a:r>
              <a:rPr lang="en-US" sz="1500" b="1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94% with </a:t>
            </a:r>
            <a:r>
              <a:rPr lang="en-US" sz="1500" b="1" dirty="0" err="1">
                <a:solidFill>
                  <a:prstClr val="black"/>
                </a:solidFill>
                <a:latin typeface="Corbel"/>
                <a:ea typeface="+mn-ea"/>
                <a:cs typeface="+mn-cs"/>
              </a:rPr>
              <a:t>Neratinib</a:t>
            </a:r>
            <a:endParaRPr lang="en-US" sz="1500" b="1" dirty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  <a:p>
            <a:pPr algn="ctr" defTabSz="685800" eaLnBrk="0" hangingPunct="0"/>
            <a:r>
              <a:rPr lang="en-US" sz="1500" b="1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92% with Placebo</a:t>
            </a:r>
            <a:endParaRPr lang="en-US" sz="1200" b="1" dirty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 idx="4294967295"/>
          </p:nvPr>
        </p:nvSpPr>
        <p:spPr>
          <a:xfrm>
            <a:off x="0" y="222647"/>
            <a:ext cx="9144000" cy="55721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+mn-lt"/>
              </a:rPr>
              <a:t>Meta-analyses:  both neoadjuvant  and adjuvant cisplatin-based therapies improve 5 </a:t>
            </a:r>
            <a:r>
              <a:rPr lang="en-US" dirty="0" err="1">
                <a:solidFill>
                  <a:srgbClr val="FFFF00"/>
                </a:solidFill>
                <a:latin typeface="+mn-lt"/>
              </a:rPr>
              <a:t>yr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 survival by 5%</a:t>
            </a:r>
          </a:p>
        </p:txBody>
      </p:sp>
      <p:pic>
        <p:nvPicPr>
          <p:cNvPr id="159747" name="Picture 7"/>
          <p:cNvPicPr>
            <a:picLocks noChangeAspect="1" noChangeArrowheads="1"/>
          </p:cNvPicPr>
          <p:nvPr/>
        </p:nvPicPr>
        <p:blipFill>
          <a:blip r:embed="rId2" cstate="print"/>
          <a:srcRect l="50999" t="24001" r="4500" b="10222"/>
          <a:stretch>
            <a:fillRect/>
          </a:stretch>
        </p:blipFill>
        <p:spPr bwMode="auto">
          <a:xfrm>
            <a:off x="423319" y="1012985"/>
            <a:ext cx="4174124" cy="319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5E1448-0EEB-4F54-89BC-D4529954B7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7244" y="1039181"/>
            <a:ext cx="3771928" cy="3169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6812" y="4220958"/>
            <a:ext cx="34320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00"/>
                </a:solidFill>
                <a:latin typeface="Corbel"/>
                <a:cs typeface="Arial" charset="0"/>
              </a:rPr>
              <a:t>NSCLC Meta-Analysis Group Lancet Oncology 2014</a:t>
            </a:r>
          </a:p>
        </p:txBody>
      </p:sp>
      <p:sp>
        <p:nvSpPr>
          <p:cNvPr id="10" name="Rectangle 258"/>
          <p:cNvSpPr>
            <a:spLocks noChangeArrowheads="1"/>
          </p:cNvSpPr>
          <p:nvPr/>
        </p:nvSpPr>
        <p:spPr bwMode="auto">
          <a:xfrm>
            <a:off x="6226713" y="4190343"/>
            <a:ext cx="17343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dirty="0" err="1">
                <a:solidFill>
                  <a:srgbClr val="FFFF00"/>
                </a:solidFill>
                <a:latin typeface="Corbel"/>
                <a:ea typeface="+mn-ea"/>
                <a:cs typeface="+mn-cs"/>
              </a:rPr>
              <a:t>Pignon</a:t>
            </a:r>
            <a:r>
              <a:rPr lang="en-US" sz="1200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 J </a:t>
            </a:r>
            <a:r>
              <a:rPr lang="en-US" sz="1200" dirty="0" err="1">
                <a:solidFill>
                  <a:srgbClr val="FFFF00"/>
                </a:solidFill>
                <a:latin typeface="Corbel"/>
                <a:ea typeface="+mn-ea"/>
                <a:cs typeface="+mn-cs"/>
              </a:rPr>
              <a:t>Clin</a:t>
            </a:r>
            <a:r>
              <a:rPr lang="en-US" sz="1200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 </a:t>
            </a:r>
            <a:r>
              <a:rPr lang="en-US" sz="1200" dirty="0" err="1">
                <a:solidFill>
                  <a:srgbClr val="FFFF00"/>
                </a:solidFill>
                <a:latin typeface="Corbel"/>
                <a:ea typeface="+mn-ea"/>
                <a:cs typeface="+mn-cs"/>
              </a:rPr>
              <a:t>Oncol</a:t>
            </a:r>
            <a:r>
              <a:rPr lang="en-US" sz="1200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 2006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465919" y="2494368"/>
            <a:ext cx="2263661" cy="1061213"/>
          </a:xfrm>
          <a:prstGeom prst="rect">
            <a:avLst/>
          </a:prstGeom>
        </p:spPr>
        <p:txBody>
          <a:bodyPr/>
          <a:lstStyle/>
          <a:p>
            <a:pPr algn="ctr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defRPr/>
            </a:pPr>
            <a:endParaRPr lang="en-US" sz="2100" dirty="0">
              <a:solidFill>
                <a:prstClr val="white"/>
              </a:solidFill>
              <a:latin typeface="Corbel" pitchFamily="34" charset="0"/>
              <a:ea typeface="+mn-ea"/>
              <a:cs typeface="+mn-cs"/>
            </a:endParaRPr>
          </a:p>
          <a:p>
            <a:pPr algn="ctr" defTabSz="685800" fontAlgn="auto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5% survival advantage at 5 years</a:t>
            </a:r>
          </a:p>
          <a:p>
            <a:pPr algn="ctr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HR = 0.89, </a:t>
            </a:r>
            <a:r>
              <a:rPr lang="en-US" sz="1050" i="1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P </a:t>
            </a:r>
            <a:r>
              <a:rPr lang="en-US" sz="1050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&lt; 0.005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2741045" y="1616981"/>
            <a:ext cx="1825200" cy="41549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Neoadjuvant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7120220" y="1590881"/>
            <a:ext cx="1468952" cy="415498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Adjuvant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C9DCAE-1DDE-4277-8827-51A1D34EE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56C31-262A-4A48-99FD-06E2674165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3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90E16E-AB89-4CB7-AE62-E14640C2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D503E-F609-42E4-B5F2-BF207AEC04E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61B588-5519-42C9-9D58-556E0E654FE1}"/>
              </a:ext>
            </a:extLst>
          </p:cNvPr>
          <p:cNvSpPr txBox="1"/>
          <p:nvPr/>
        </p:nvSpPr>
        <p:spPr>
          <a:xfrm>
            <a:off x="1" y="166688"/>
            <a:ext cx="91439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Disease Free Survival with Osimertinib: 36% Improvement at 2 Years</a:t>
            </a:r>
            <a:endParaRPr lang="en-US" sz="3300" b="1" dirty="0">
              <a:solidFill>
                <a:prstClr val="black"/>
              </a:solidFill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737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645" y="301803"/>
            <a:ext cx="89770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hangingPunct="0"/>
            <a:r>
              <a:rPr lang="en-US" sz="27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Phase III Adjuvant Trials of Immune Checkpoint Inhibitors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6052" y="826961"/>
          <a:ext cx="8662943" cy="3202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4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3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248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ANVIL</a:t>
                      </a:r>
                    </a:p>
                    <a:p>
                      <a:pPr algn="ctr"/>
                      <a:r>
                        <a:rPr lang="en-US" sz="1800" dirty="0"/>
                        <a:t>Fully Enrolled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BR.31</a:t>
                      </a:r>
                    </a:p>
                    <a:p>
                      <a:pPr algn="ctr"/>
                      <a:r>
                        <a:rPr lang="en-US" sz="1800" dirty="0"/>
                        <a:t>Fully Enrolled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IMPower</a:t>
                      </a:r>
                      <a:r>
                        <a:rPr lang="en-US" sz="1800" dirty="0"/>
                        <a:t> 010</a:t>
                      </a:r>
                    </a:p>
                    <a:p>
                      <a:pPr algn="ctr"/>
                      <a:r>
                        <a:rPr lang="en-US" sz="1800" dirty="0"/>
                        <a:t>FDA Approved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PEARLS</a:t>
                      </a:r>
                    </a:p>
                    <a:p>
                      <a:pPr algn="ctr"/>
                      <a:r>
                        <a:rPr lang="en-US" sz="1800" dirty="0"/>
                        <a:t>FDA </a:t>
                      </a:r>
                    </a:p>
                    <a:p>
                      <a:pPr algn="ctr"/>
                      <a:r>
                        <a:rPr lang="en-US" sz="1800" dirty="0"/>
                        <a:t>Approved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637">
                <a:tc>
                  <a:txBody>
                    <a:bodyPr/>
                    <a:lstStyle/>
                    <a:p>
                      <a:r>
                        <a:rPr lang="en-US" sz="1800" dirty="0"/>
                        <a:t>Agent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Nivolumab</a:t>
                      </a:r>
                      <a:endParaRPr lang="en-US" sz="1800" dirty="0"/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Durvalumab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Atezolizumab</a:t>
                      </a:r>
                      <a:endParaRPr lang="en-US" sz="1800" dirty="0"/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Pembrolizumab</a:t>
                      </a:r>
                      <a:endParaRPr lang="en-US" sz="1800" dirty="0"/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637">
                <a:tc>
                  <a:txBody>
                    <a:bodyPr/>
                    <a:lstStyle/>
                    <a:p>
                      <a:r>
                        <a:rPr lang="en-US" sz="1800" dirty="0"/>
                        <a:t>Duration of PD-1/PDL1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 year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 year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 year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 year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2373365099"/>
                  </a:ext>
                </a:extLst>
              </a:tr>
              <a:tr h="363560">
                <a:tc>
                  <a:txBody>
                    <a:bodyPr/>
                    <a:lstStyle/>
                    <a:p>
                      <a:r>
                        <a:rPr lang="en-US" sz="1800" dirty="0"/>
                        <a:t>Patients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714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1360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1280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1177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50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Disease-Free Survival</a:t>
                      </a:r>
                    </a:p>
                    <a:p>
                      <a:pPr algn="ctr"/>
                      <a:r>
                        <a:rPr lang="en-US" sz="1800" b="1" dirty="0"/>
                        <a:t>Primary Endpoint 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Not</a:t>
                      </a:r>
                    </a:p>
                    <a:p>
                      <a:pPr algn="ctr"/>
                      <a:r>
                        <a:rPr lang="en-US" sz="1800" dirty="0"/>
                        <a:t>Reported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Not Met</a:t>
                      </a:r>
                    </a:p>
                    <a:p>
                      <a:pPr algn="ctr"/>
                      <a:r>
                        <a:rPr lang="en-US" sz="1800" dirty="0"/>
                        <a:t>Press Release 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HR 0.81</a:t>
                      </a:r>
                    </a:p>
                    <a:p>
                      <a:pPr algn="ctr"/>
                      <a:r>
                        <a:rPr lang="en-US" sz="1800" b="1" dirty="0"/>
                        <a:t>P=0.04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HR  0.76 </a:t>
                      </a:r>
                    </a:p>
                    <a:p>
                      <a:pPr algn="ctr"/>
                      <a:r>
                        <a:rPr lang="en-US" sz="1800" b="1" dirty="0"/>
                        <a:t>P=0.0014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504">
                <a:tc>
                  <a:txBody>
                    <a:bodyPr/>
                    <a:lstStyle/>
                    <a:p>
                      <a:r>
                        <a:rPr lang="en-US" sz="1800" dirty="0"/>
                        <a:t>Overall Survival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HR 1.07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HR 0.87</a:t>
                      </a:r>
                    </a:p>
                    <a:p>
                      <a:pPr algn="ctr"/>
                      <a:r>
                        <a:rPr lang="en-US" sz="1800" dirty="0"/>
                        <a:t>P=0.17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5029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31195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IMpower010: study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7" y="2381"/>
            <a:ext cx="8560323" cy="481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72998" y="4851202"/>
            <a:ext cx="8585810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342900"/>
            <a:r>
              <a:rPr lang="en-US" sz="844" dirty="0">
                <a:solidFill>
                  <a:prstClr val="black"/>
                </a:solidFill>
                <a:latin typeface="Arial" charset="0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1190" y="4723227"/>
            <a:ext cx="5146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da-DK" sz="180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Felip, </a:t>
            </a:r>
            <a:r>
              <a:rPr lang="da-DK" sz="1800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Lancet</a:t>
            </a:r>
            <a:r>
              <a:rPr lang="da-DK" sz="180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, 2021</a:t>
            </a:r>
            <a:endParaRPr lang="en-US" sz="1800" dirty="0">
              <a:solidFill>
                <a:srgbClr val="FFFF00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25A6AB-92FF-4647-A7B8-6C56AAC2FFA3}"/>
              </a:ext>
            </a:extLst>
          </p:cNvPr>
          <p:cNvSpPr/>
          <p:nvPr/>
        </p:nvSpPr>
        <p:spPr>
          <a:xfrm>
            <a:off x="500865" y="24509"/>
            <a:ext cx="8036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Disease-free survival in the atezolizumab and best supportive care groups:  stages II-IIIA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9423F-C910-4E5A-BDA1-41CF0218C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87" y="1011928"/>
            <a:ext cx="6760028" cy="34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64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Thank You to Our Supporters!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15BEF62-29DB-E5FE-12ED-23B153C64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34721"/>
            <a:ext cx="4572000" cy="1240465"/>
          </a:xfrm>
          <a:prstGeom prst="rect">
            <a:avLst/>
          </a:prstGeom>
        </p:spPr>
      </p:pic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B9BDE10A-934D-843B-C1B4-7D0989CDE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390" y="2400169"/>
            <a:ext cx="5299220" cy="16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12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1190" y="4723227"/>
            <a:ext cx="5146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da-DK" sz="1800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Felip, Lancet 2021</a:t>
            </a:r>
            <a:endParaRPr lang="en-US" sz="1800" dirty="0">
              <a:solidFill>
                <a:srgbClr val="FFFF00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25A6AB-92FF-4647-A7B8-6C56AAC2FFA3}"/>
              </a:ext>
            </a:extLst>
          </p:cNvPr>
          <p:cNvSpPr/>
          <p:nvPr/>
        </p:nvSpPr>
        <p:spPr>
          <a:xfrm>
            <a:off x="1246909" y="24508"/>
            <a:ext cx="6665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Disease-free survival in the atezolizumab and best supportive care groups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8F19C-9498-40EB-9B81-88A256EDC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79" y="992596"/>
            <a:ext cx="6417942" cy="35359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8FD32C-8A07-49B3-BEF0-58FA516852BB}"/>
              </a:ext>
            </a:extLst>
          </p:cNvPr>
          <p:cNvSpPr/>
          <p:nvPr/>
        </p:nvSpPr>
        <p:spPr>
          <a:xfrm>
            <a:off x="1335179" y="2419326"/>
            <a:ext cx="6417942" cy="18643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168ECE-1322-4A80-A970-BDE2ED2DFB10}"/>
              </a:ext>
            </a:extLst>
          </p:cNvPr>
          <p:cNvSpPr/>
          <p:nvPr/>
        </p:nvSpPr>
        <p:spPr>
          <a:xfrm>
            <a:off x="1335179" y="2615760"/>
            <a:ext cx="6417942" cy="303337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144FF8-B93E-422B-9077-5C2DAE0DD5CA}"/>
              </a:ext>
            </a:extLst>
          </p:cNvPr>
          <p:cNvSpPr/>
          <p:nvPr/>
        </p:nvSpPr>
        <p:spPr>
          <a:xfrm>
            <a:off x="1335180" y="3249602"/>
            <a:ext cx="6417943" cy="303337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41820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E7FC8C-3126-49AF-8D1A-CD274EE45C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PEARLS/KEYNOTE-091 </a:t>
            </a:r>
            <a:r>
              <a:rPr lang="en-US" cap="none" dirty="0"/>
              <a:t>Study Design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2B0F8-0B01-486E-A6AE-2F143577C553}"/>
              </a:ext>
            </a:extLst>
          </p:cNvPr>
          <p:cNvSpPr txBox="1"/>
          <p:nvPr/>
        </p:nvSpPr>
        <p:spPr>
          <a:xfrm>
            <a:off x="2727432" y="4621669"/>
            <a:ext cx="2963918" cy="351106"/>
          </a:xfrm>
          <a:prstGeom prst="rect">
            <a:avLst/>
          </a:prstGeom>
        </p:spPr>
        <p:txBody>
          <a:bodyPr wrap="none" rtlCol="0" anchor="b">
            <a:noAutofit/>
          </a:bodyPr>
          <a:lstStyle/>
          <a:p>
            <a:pPr defTabSz="457189" eaLnBrk="0" hangingPunct="0"/>
            <a:r>
              <a:rPr lang="en-US" sz="800" dirty="0">
                <a:solidFill>
                  <a:prstClr val="black"/>
                </a:solidFill>
                <a:latin typeface="Arial Narrow"/>
                <a:ea typeface="Calibri" panose="020F0502020204030204" pitchFamily="34" charset="0"/>
                <a:cs typeface="+mn-cs"/>
              </a:rPr>
              <a:t>ClinicalTrials.gov number, NCT02504372.</a:t>
            </a:r>
            <a:endParaRPr lang="en-US" sz="800" dirty="0">
              <a:solidFill>
                <a:prstClr val="black"/>
              </a:solidFill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024840-7648-43E7-86EF-E18A62141BDA}"/>
              </a:ext>
            </a:extLst>
          </p:cNvPr>
          <p:cNvSpPr/>
          <p:nvPr/>
        </p:nvSpPr>
        <p:spPr>
          <a:xfrm>
            <a:off x="6629693" y="1409507"/>
            <a:ext cx="2008883" cy="461665"/>
          </a:xfrm>
          <a:prstGeom prst="rect">
            <a:avLst/>
          </a:prstGeom>
          <a:solidFill>
            <a:srgbClr val="00857C"/>
          </a:solidFill>
        </p:spPr>
        <p:txBody>
          <a:bodyPr wrap="none" rtlCol="0" anchor="ctr">
            <a:spAutoFit/>
          </a:bodyPr>
          <a:lstStyle/>
          <a:p>
            <a:pPr algn="ctr" defTabSz="457189" eaLnBrk="0" hangingPunct="0"/>
            <a:r>
              <a:rPr lang="en-US" sz="1200" b="1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Pembrolizumab 200 mg Q3W</a:t>
            </a:r>
            <a:br>
              <a:rPr lang="en-US" sz="1200" b="1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</a:br>
            <a:r>
              <a:rPr lang="en-US" sz="1200" b="1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for ≤18 administrations (~1 yr)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986B8-E1D3-4E39-9E04-223135444420}"/>
              </a:ext>
            </a:extLst>
          </p:cNvPr>
          <p:cNvSpPr/>
          <p:nvPr/>
        </p:nvSpPr>
        <p:spPr>
          <a:xfrm>
            <a:off x="6629694" y="2543639"/>
            <a:ext cx="2008882" cy="461665"/>
          </a:xfrm>
          <a:prstGeom prst="rect">
            <a:avLst/>
          </a:prstGeom>
          <a:solidFill>
            <a:srgbClr val="600039"/>
          </a:solidFill>
        </p:spPr>
        <p:txBody>
          <a:bodyPr wrap="square" rtlCol="0" anchor="ctr">
            <a:spAutoFit/>
          </a:bodyPr>
          <a:lstStyle/>
          <a:p>
            <a:pPr algn="ctr" defTabSz="457189" eaLnBrk="0" hangingPunct="0"/>
            <a:r>
              <a:rPr lang="en-US" sz="1200" b="1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Placebo Q3W</a:t>
            </a:r>
            <a:br>
              <a:rPr lang="en-US" sz="1200" b="1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</a:br>
            <a:r>
              <a:rPr lang="en-US" sz="1200" b="1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for ≤18 administrations (~1 yr)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E1483A-7119-4B4E-BBB0-90DFEBE1E339}"/>
              </a:ext>
            </a:extLst>
          </p:cNvPr>
          <p:cNvSpPr/>
          <p:nvPr/>
        </p:nvSpPr>
        <p:spPr>
          <a:xfrm>
            <a:off x="382292" y="1288985"/>
            <a:ext cx="2117886" cy="150041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t">
            <a:spAutoFit/>
          </a:bodyPr>
          <a:lstStyle/>
          <a:p>
            <a:pPr algn="ctr" defTabSz="457189" eaLnBrk="0" hangingPunct="0"/>
            <a:r>
              <a:rPr lang="en-US" sz="1200" b="1" u="sng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Eligibility for Registration</a:t>
            </a:r>
          </a:p>
          <a:p>
            <a:pPr marL="117472" indent="-117472" defTabSz="457189" eaLnBrk="0" hangingPunct="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Confirmed stage IB (T ≥4 cm), II, or IIIA NSCLC per AJCC v7</a:t>
            </a:r>
          </a:p>
          <a:p>
            <a:pPr marL="117472" indent="-117472" defTabSz="457189" eaLnBrk="0" hangingPunct="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Complete surgical resection with negative margins (R0)</a:t>
            </a:r>
          </a:p>
          <a:p>
            <a:pPr marL="117472" indent="-117472" defTabSz="457189" eaLnBrk="0" hangingPunct="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Provision of tumor tissue for </a:t>
            </a:r>
            <a:br>
              <a:rPr lang="en-US" sz="12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</a:br>
            <a:r>
              <a:rPr lang="en-US" sz="12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PD-L1 testing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2206A3-3776-4757-A0AC-57D02184BC0B}"/>
              </a:ext>
            </a:extLst>
          </p:cNvPr>
          <p:cNvSpPr/>
          <p:nvPr/>
        </p:nvSpPr>
        <p:spPr>
          <a:xfrm>
            <a:off x="3748284" y="1288988"/>
            <a:ext cx="2117886" cy="18697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t">
            <a:spAutoFit/>
          </a:bodyPr>
          <a:lstStyle/>
          <a:p>
            <a:pPr algn="ctr" defTabSz="457189" eaLnBrk="0" hangingPunct="0"/>
            <a:r>
              <a:rPr lang="en-US" sz="1200" b="1" u="sng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Eligibility for Randomization</a:t>
            </a:r>
          </a:p>
          <a:p>
            <a:pPr marL="117472" indent="-117472" defTabSz="457189" eaLnBrk="0" hangingPunct="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No evidence of disease</a:t>
            </a:r>
          </a:p>
          <a:p>
            <a:pPr marL="117472" indent="-117472" defTabSz="457189" eaLnBrk="0" hangingPunct="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ECOG PS 0 or 1</a:t>
            </a:r>
          </a:p>
          <a:p>
            <a:pPr marL="117472" indent="-117472" defTabSz="457189" eaLnBrk="0" hangingPunct="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Adjuvant chemotherapy</a:t>
            </a:r>
          </a:p>
          <a:p>
            <a:pPr marL="284156" lvl="1" indent="-117472" defTabSz="457189" eaLnBrk="0" hangingPunct="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Considered for stage IB</a:t>
            </a:r>
            <a:br>
              <a:rPr lang="en-US" sz="12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</a:br>
            <a:r>
              <a:rPr lang="en-US" sz="12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 (T ≥4 cm) disease</a:t>
            </a:r>
          </a:p>
          <a:p>
            <a:pPr marL="284156" lvl="1" indent="-117472" defTabSz="457189" eaLnBrk="0" hangingPunct="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Strongly recommended for stage II and IIIA disease</a:t>
            </a:r>
          </a:p>
          <a:p>
            <a:pPr marL="284156" lvl="1" indent="-117472" defTabSz="457189" eaLnBrk="0" hangingPunct="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Limited to ≤4 cycles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D87533-8EA2-46C7-9A04-A1A246409486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2500178" y="2039191"/>
            <a:ext cx="1248106" cy="18466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A434001E-B3B4-44F3-8510-3996806D5E6F}"/>
              </a:ext>
            </a:extLst>
          </p:cNvPr>
          <p:cNvCxnSpPr>
            <a:cxnSpLocks/>
            <a:stCxn id="9" idx="3"/>
            <a:endCxn id="6" idx="1"/>
          </p:cNvCxnSpPr>
          <p:nvPr/>
        </p:nvCxnSpPr>
        <p:spPr>
          <a:xfrm flipV="1">
            <a:off x="5866170" y="1640340"/>
            <a:ext cx="763523" cy="583520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21A2F393-7AE8-474E-A668-AD738B71EE96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5866170" y="2223860"/>
            <a:ext cx="763524" cy="550612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A672074C-8D87-4E89-956C-C14420F30D6E}"/>
              </a:ext>
            </a:extLst>
          </p:cNvPr>
          <p:cNvSpPr/>
          <p:nvPr/>
        </p:nvSpPr>
        <p:spPr>
          <a:xfrm>
            <a:off x="6013885" y="1929362"/>
            <a:ext cx="485089" cy="60590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 anchor="ctr">
            <a:spAutoFit/>
          </a:bodyPr>
          <a:lstStyle/>
          <a:p>
            <a:pPr algn="ctr" defTabSz="457189" eaLnBrk="0" hangingPunct="0"/>
            <a:r>
              <a:rPr lang="en-US" sz="1100" b="1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R</a:t>
            </a:r>
            <a:br>
              <a:rPr lang="en-US" sz="1100" b="1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</a:br>
            <a:r>
              <a:rPr lang="en-US" sz="11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1:1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239164-502B-48A3-A71F-C7AB83F277D8}"/>
              </a:ext>
            </a:extLst>
          </p:cNvPr>
          <p:cNvSpPr txBox="1"/>
          <p:nvPr/>
        </p:nvSpPr>
        <p:spPr>
          <a:xfrm>
            <a:off x="2539594" y="1524232"/>
            <a:ext cx="1120169" cy="6579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algn="ctr" defTabSz="457189" eaLnBrk="0" hangingPunct="0"/>
            <a:r>
              <a:rPr lang="en-US" sz="1100" b="1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PD-L1 testing</a:t>
            </a:r>
            <a:br>
              <a:rPr lang="en-US" sz="11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</a:br>
            <a:r>
              <a:rPr lang="en-US" sz="10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done centrally using </a:t>
            </a:r>
            <a:br>
              <a:rPr lang="en-US" sz="10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</a:br>
            <a:r>
              <a:rPr lang="en-US" sz="10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PD-L1 IHC </a:t>
            </a:r>
            <a:br>
              <a:rPr lang="en-US" sz="10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</a:br>
            <a:r>
              <a:rPr lang="en-US" sz="1000" dirty="0">
                <a:solidFill>
                  <a:prstClr val="white"/>
                </a:solidFill>
                <a:latin typeface="Arial Narrow"/>
                <a:ea typeface="MS PGothic" panose="020B0600070205080204" pitchFamily="34" charset="-128"/>
                <a:cs typeface="+mn-cs"/>
              </a:rPr>
              <a:t>22C3 pharmDx </a:t>
            </a:r>
            <a:endParaRPr lang="en-US" sz="1100" dirty="0">
              <a:solidFill>
                <a:prstClr val="white"/>
              </a:solidFill>
              <a:latin typeface="Arial Narrow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9340DE-0897-47DF-8C0A-519D56FEC130}"/>
              </a:ext>
            </a:extLst>
          </p:cNvPr>
          <p:cNvSpPr txBox="1"/>
          <p:nvPr/>
        </p:nvSpPr>
        <p:spPr>
          <a:xfrm>
            <a:off x="386158" y="3282305"/>
            <a:ext cx="2963918" cy="1251032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defTabSz="457189" eaLnBrk="0" hangingPunct="0"/>
            <a:r>
              <a:rPr lang="en-US" sz="1200" b="1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Stratification Factors</a:t>
            </a:r>
          </a:p>
          <a:p>
            <a:pPr marL="228594" indent="-115885" defTabSz="457189" eaLnBrk="0" hangingPunct="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Disease stage (IB vs II vs IIIA)</a:t>
            </a:r>
          </a:p>
          <a:p>
            <a:pPr marL="228594" indent="-115885" defTabSz="457189" eaLnBrk="0" hangingPunct="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PD-L1 TPS (&lt;1% vs 1-49% vs ≥50%)</a:t>
            </a:r>
          </a:p>
          <a:p>
            <a:pPr marL="228594" indent="-115885" defTabSz="457189" eaLnBrk="0" hangingPunct="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Receipt of adjuvant chemotherapy (yes vs no)</a:t>
            </a:r>
          </a:p>
          <a:p>
            <a:pPr marL="228594" indent="-115885" defTabSz="457189" eaLnBrk="0" hangingPunct="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Geographic region (Asia vs Eastern Europe vs </a:t>
            </a:r>
            <a:b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</a:br>
            <a: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Western Europe vs rest of world)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D2AF6F-D28E-441D-85E5-CD222C6FEE56}"/>
              </a:ext>
            </a:extLst>
          </p:cNvPr>
          <p:cNvSpPr txBox="1"/>
          <p:nvPr/>
        </p:nvSpPr>
        <p:spPr>
          <a:xfrm>
            <a:off x="3623560" y="3282305"/>
            <a:ext cx="2194560" cy="750524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defTabSz="457189" eaLnBrk="0" hangingPunct="0"/>
            <a:r>
              <a:rPr lang="en-US" sz="1200" b="1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Dual Primary End Points</a:t>
            </a:r>
          </a:p>
          <a:p>
            <a:pPr marL="228594" indent="-115885" defTabSz="457189" eaLnBrk="0" hangingPunct="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DFS in the overall population</a:t>
            </a:r>
          </a:p>
          <a:p>
            <a:pPr marL="228594" indent="-115885" defTabSz="457189" eaLnBrk="0" hangingPunct="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DFS in the PD-L1 TPS ≥50% </a:t>
            </a:r>
            <a:b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</a:br>
            <a: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population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9E51089-47E6-4D44-AD3C-0C2F8EB76401}"/>
              </a:ext>
            </a:extLst>
          </p:cNvPr>
          <p:cNvCxnSpPr>
            <a:cxnSpLocks/>
          </p:cNvCxnSpPr>
          <p:nvPr/>
        </p:nvCxnSpPr>
        <p:spPr>
          <a:xfrm>
            <a:off x="384104" y="3261220"/>
            <a:ext cx="820216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D20827C-0C91-48E1-A1A3-1BD0FD1AAB46}"/>
              </a:ext>
            </a:extLst>
          </p:cNvPr>
          <p:cNvCxnSpPr/>
          <p:nvPr/>
        </p:nvCxnSpPr>
        <p:spPr>
          <a:xfrm>
            <a:off x="3594814" y="3261220"/>
            <a:ext cx="0" cy="14630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ubtitle 3">
            <a:extLst>
              <a:ext uri="{FF2B5EF4-FFF2-40B4-BE49-F238E27FC236}">
                <a16:creationId xmlns:a16="http://schemas.microsoft.com/office/drawing/2014/main" id="{B5427B75-91D6-4612-AB30-EE32F63D2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" y="801383"/>
            <a:ext cx="8409765" cy="450000"/>
          </a:xfrm>
        </p:spPr>
        <p:txBody>
          <a:bodyPr/>
          <a:lstStyle/>
          <a:p>
            <a:r>
              <a:rPr lang="en-US" dirty="0"/>
              <a:t>Randomized, Triple-Blind, Phase 3 Trial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F8452B-7DB5-47FB-8A1D-5C22D03039D9}"/>
              </a:ext>
            </a:extLst>
          </p:cNvPr>
          <p:cNvSpPr txBox="1"/>
          <p:nvPr/>
        </p:nvSpPr>
        <p:spPr>
          <a:xfrm>
            <a:off x="5962713" y="3282305"/>
            <a:ext cx="2651760" cy="1059076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defTabSz="457189" eaLnBrk="0" hangingPunct="0">
              <a:spcBef>
                <a:spcPts val="600"/>
              </a:spcBef>
            </a:pPr>
            <a:r>
              <a:rPr lang="en-US" sz="1200" b="1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Secondary End Points</a:t>
            </a:r>
          </a:p>
          <a:p>
            <a:pPr marL="228594" indent="-115885" defTabSz="457189" eaLnBrk="0" hangingPunct="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DFS in the PD-L1 TPS ≥1% population</a:t>
            </a:r>
          </a:p>
          <a:p>
            <a:pPr marL="228594" indent="-115885" defTabSz="457189" eaLnBrk="0" hangingPunct="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OS in the overall, PD-L1 TPS ≥50%, and </a:t>
            </a:r>
            <a:b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</a:br>
            <a: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PD-L1 TPS ≥1% populations</a:t>
            </a:r>
          </a:p>
          <a:p>
            <a:pPr marL="228594" indent="-115885" defTabSz="457189" eaLnBrk="0" hangingPunct="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Lung cancer-specific survival in the </a:t>
            </a:r>
            <a:b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</a:br>
            <a: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overall population</a:t>
            </a:r>
          </a:p>
          <a:p>
            <a:pPr marL="228594" indent="-115885" defTabSz="457189" eaLnBrk="0" hangingPunct="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 Narrow"/>
                <a:ea typeface="MS PGothic" panose="020B0600070205080204" pitchFamily="34" charset="-128"/>
                <a:cs typeface="+mn-cs"/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620315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7A1039-5013-4EF8-8BD3-EF9D3F5901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/>
              <a:t>Treatment Disposition, Overall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20287-EE6D-400A-8E2D-A50B16533F52}"/>
              </a:ext>
            </a:extLst>
          </p:cNvPr>
          <p:cNvSpPr txBox="1"/>
          <p:nvPr/>
        </p:nvSpPr>
        <p:spPr>
          <a:xfrm>
            <a:off x="2727432" y="4621669"/>
            <a:ext cx="2963918" cy="351106"/>
          </a:xfrm>
          <a:prstGeom prst="rect">
            <a:avLst/>
          </a:prstGeom>
        </p:spPr>
        <p:txBody>
          <a:bodyPr wrap="none" rtlCol="0" anchor="b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aseline="300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a </a:t>
            </a:r>
            <a:r>
              <a:rPr lang="en-US" sz="9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Defined as time from randomization to the data cutoff date of September 20, 2021.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C6CB85-2C18-4031-9375-3619D0F37E86}"/>
              </a:ext>
            </a:extLst>
          </p:cNvPr>
          <p:cNvSpPr/>
          <p:nvPr/>
        </p:nvSpPr>
        <p:spPr>
          <a:xfrm>
            <a:off x="3404988" y="1013550"/>
            <a:ext cx="2334022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1955 participants registered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693510-994A-4651-8774-4B1BC17BDBAF}"/>
              </a:ext>
            </a:extLst>
          </p:cNvPr>
          <p:cNvSpPr/>
          <p:nvPr/>
        </p:nvSpPr>
        <p:spPr>
          <a:xfrm>
            <a:off x="3404988" y="1427924"/>
            <a:ext cx="233402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1177 randomly allocated and included in ITT population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E2F48-BC47-4317-B69C-652946229D6B}"/>
              </a:ext>
            </a:extLst>
          </p:cNvPr>
          <p:cNvSpPr/>
          <p:nvPr/>
        </p:nvSpPr>
        <p:spPr>
          <a:xfrm>
            <a:off x="983770" y="2205149"/>
            <a:ext cx="2468880" cy="590931"/>
          </a:xfrm>
          <a:prstGeom prst="rect">
            <a:avLst/>
          </a:prstGeom>
          <a:solidFill>
            <a:srgbClr val="00857C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Pembrolizumab</a:t>
            </a:r>
          </a:p>
          <a:p>
            <a:pPr marL="173034" indent="-168271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590 allocated</a:t>
            </a:r>
          </a:p>
          <a:p>
            <a:pPr marL="173034" indent="-168271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580 treated (median, 17 doses)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79B009-E3D6-45E6-96FE-30FC7CD2CE50}"/>
              </a:ext>
            </a:extLst>
          </p:cNvPr>
          <p:cNvSpPr/>
          <p:nvPr/>
        </p:nvSpPr>
        <p:spPr>
          <a:xfrm>
            <a:off x="5691349" y="2205149"/>
            <a:ext cx="2468880" cy="590931"/>
          </a:xfrm>
          <a:prstGeom prst="rect">
            <a:avLst/>
          </a:prstGeom>
          <a:solidFill>
            <a:srgbClr val="600039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Placebo</a:t>
            </a:r>
          </a:p>
          <a:p>
            <a:pPr marL="173034" indent="-168271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587 allocated</a:t>
            </a:r>
          </a:p>
          <a:p>
            <a:pPr marL="173034" indent="-168271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581 treated (median, 18 doses)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0F45C5-E4E9-41A5-8C8E-DC890B9E49CD}"/>
              </a:ext>
            </a:extLst>
          </p:cNvPr>
          <p:cNvSpPr/>
          <p:nvPr/>
        </p:nvSpPr>
        <p:spPr>
          <a:xfrm>
            <a:off x="983770" y="2968455"/>
            <a:ext cx="2468880" cy="1588127"/>
          </a:xfrm>
          <a:prstGeom prst="rect">
            <a:avLst/>
          </a:prstGeom>
          <a:solidFill>
            <a:srgbClr val="00857C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300 completed treatment</a:t>
            </a:r>
          </a:p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280 discontinued treatment</a:t>
            </a:r>
          </a:p>
          <a:p>
            <a:pPr marL="284156" indent="-171446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131 AE</a:t>
            </a:r>
          </a:p>
          <a:p>
            <a:pPr marL="284156" indent="-171446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18 investigator decision</a:t>
            </a:r>
          </a:p>
          <a:p>
            <a:pPr marL="284156" indent="-171446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3 lost to follow-up</a:t>
            </a:r>
          </a:p>
          <a:p>
            <a:pPr marL="284156" indent="-171446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5 other malignancy</a:t>
            </a:r>
          </a:p>
          <a:p>
            <a:pPr marL="284156" indent="-171446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46 participant decision</a:t>
            </a:r>
          </a:p>
          <a:p>
            <a:pPr marL="284156" indent="-171446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72 PD</a:t>
            </a:r>
          </a:p>
          <a:p>
            <a:pPr marL="284156" indent="-171446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5 other reason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F0AA11-6192-49DF-9097-4A5BE43D4BC3}"/>
              </a:ext>
            </a:extLst>
          </p:cNvPr>
          <p:cNvSpPr/>
          <p:nvPr/>
        </p:nvSpPr>
        <p:spPr>
          <a:xfrm>
            <a:off x="5691349" y="2968455"/>
            <a:ext cx="2468880" cy="1588127"/>
          </a:xfrm>
          <a:prstGeom prst="rect">
            <a:avLst/>
          </a:prstGeom>
          <a:solidFill>
            <a:srgbClr val="600039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381 completed treatment</a:t>
            </a:r>
          </a:p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200 discontinued treatment</a:t>
            </a:r>
          </a:p>
          <a:p>
            <a:pPr marL="284156" indent="-171446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28 AE</a:t>
            </a:r>
          </a:p>
          <a:p>
            <a:pPr marL="284156" indent="-171446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13 investigator decision</a:t>
            </a:r>
          </a:p>
          <a:p>
            <a:pPr marL="284156" indent="-171446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0 lost to follow-up</a:t>
            </a:r>
          </a:p>
          <a:p>
            <a:pPr marL="284156" indent="-171446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8 other malignancy</a:t>
            </a:r>
          </a:p>
          <a:p>
            <a:pPr marL="284156" indent="-171446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21 participant decision</a:t>
            </a:r>
          </a:p>
          <a:p>
            <a:pPr marL="284156" indent="-171446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127 PD</a:t>
            </a:r>
          </a:p>
          <a:p>
            <a:pPr marL="284156" indent="-171446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3 other reason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C653452C-49CB-4120-9808-A2470712BBB9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rot="5400000">
            <a:off x="3237325" y="870475"/>
            <a:ext cx="315560" cy="23537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A6CCC081-9E4C-4BD2-8721-CEAC001A62FC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rot="16200000" flipH="1">
            <a:off x="5591114" y="870474"/>
            <a:ext cx="315560" cy="235379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664672-B674-4FD8-9C85-C8B10BB4F219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>
            <a:off x="4571999" y="1290549"/>
            <a:ext cx="0" cy="1373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22EA2C-FD2E-4503-9DA1-785E43B3CCF6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2218210" y="2796080"/>
            <a:ext cx="0" cy="1723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B0ED85-0D8E-4F32-92BD-21C7EB158F31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>
            <a:off x="6925789" y="2796080"/>
            <a:ext cx="0" cy="1723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32FC657-2959-456A-B2BD-279BB1026657}"/>
              </a:ext>
            </a:extLst>
          </p:cNvPr>
          <p:cNvSpPr txBox="1"/>
          <p:nvPr/>
        </p:nvSpPr>
        <p:spPr>
          <a:xfrm>
            <a:off x="3713913" y="2697553"/>
            <a:ext cx="1716175" cy="3693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600" spc="3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Median (range) Follow-up</a:t>
            </a:r>
            <a:r>
              <a:rPr lang="en-US" sz="1200" b="1" kern="600" spc="30" baseline="300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a</a:t>
            </a:r>
            <a:r>
              <a:rPr lang="en-US" sz="1200" b="1" kern="600" spc="3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600" spc="3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35.6 mo (16.5-68.0)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A991A28-03F1-45EC-A8E1-6C8520FF1A48}"/>
              </a:ext>
            </a:extLst>
          </p:cNvPr>
          <p:cNvSpPr/>
          <p:nvPr/>
        </p:nvSpPr>
        <p:spPr>
          <a:xfrm>
            <a:off x="1113904" y="3218021"/>
            <a:ext cx="2194560" cy="408623"/>
          </a:xfrm>
          <a:prstGeom prst="roundRect">
            <a:avLst/>
          </a:prstGeom>
          <a:ln w="1905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B1613DD-A0B8-4348-88B7-4ED62E9E3D0A}"/>
              </a:ext>
            </a:extLst>
          </p:cNvPr>
          <p:cNvSpPr/>
          <p:nvPr/>
        </p:nvSpPr>
        <p:spPr>
          <a:xfrm>
            <a:off x="1116531" y="4035201"/>
            <a:ext cx="2194560" cy="408623"/>
          </a:xfrm>
          <a:prstGeom prst="roundRect">
            <a:avLst/>
          </a:prstGeom>
          <a:ln w="1905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385F60-31A5-4A58-9A16-6139B56195F0}"/>
              </a:ext>
            </a:extLst>
          </p:cNvPr>
          <p:cNvSpPr/>
          <p:nvPr/>
        </p:nvSpPr>
        <p:spPr>
          <a:xfrm>
            <a:off x="5819933" y="4040453"/>
            <a:ext cx="2194560" cy="408623"/>
          </a:xfrm>
          <a:prstGeom prst="roundRect">
            <a:avLst/>
          </a:prstGeom>
          <a:ln w="1905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6F81835-E728-4D3D-A74B-506F8C0400DF}"/>
              </a:ext>
            </a:extLst>
          </p:cNvPr>
          <p:cNvSpPr/>
          <p:nvPr/>
        </p:nvSpPr>
        <p:spPr>
          <a:xfrm>
            <a:off x="5824113" y="3223273"/>
            <a:ext cx="2194560" cy="408623"/>
          </a:xfrm>
          <a:prstGeom prst="roundRect">
            <a:avLst/>
          </a:prstGeom>
          <a:ln w="1905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7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737C46A-AE83-3A49-AF59-9B3DB9825D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/>
              <a:t>DFS, Overall Population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2CED4-EA8E-469A-9E22-B296949C3062}"/>
              </a:ext>
            </a:extLst>
          </p:cNvPr>
          <p:cNvSpPr txBox="1"/>
          <p:nvPr/>
        </p:nvSpPr>
        <p:spPr>
          <a:xfrm>
            <a:off x="2727432" y="4621669"/>
            <a:ext cx="2963918" cy="351106"/>
          </a:xfrm>
          <a:prstGeom prst="rect">
            <a:avLst/>
          </a:prstGeom>
        </p:spPr>
        <p:txBody>
          <a:bodyPr wrap="none" rtlCol="0" anchor="b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Response assessed per RECIST v1.1 by investigator review.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Data cutoff date: September 20,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7B6966-BEAD-4D90-8CB5-EF16556F4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42" y="986605"/>
            <a:ext cx="6655118" cy="3641884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A4E1D6A-EAD1-473F-BF0D-9782020E97A2}"/>
              </a:ext>
            </a:extLst>
          </p:cNvPr>
          <p:cNvGraphicFramePr>
            <a:graphicFrameLocks noGrp="1"/>
          </p:cNvGraphicFramePr>
          <p:nvPr/>
        </p:nvGraphicFramePr>
        <p:xfrm>
          <a:off x="3657600" y="946164"/>
          <a:ext cx="3017520" cy="859536"/>
        </p:xfrm>
        <a:graphic>
          <a:graphicData uri="http://schemas.openxmlformats.org/drawingml/2006/table">
            <a:tbl>
              <a:tblPr firstRow="1" bandRow="1"/>
              <a:tblGrid>
                <a:gridCol w="109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263025175"/>
                    </a:ext>
                  </a:extLst>
                </a:gridCol>
              </a:tblGrid>
              <a:tr h="384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Pts w/ Event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Median, mo</a:t>
                      </a:r>
                      <a:br>
                        <a:rPr lang="en-US" sz="1200" b="1" i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b="0" dirty="0">
                          <a:solidFill>
                            <a:srgbClr val="00877C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35.9%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53.6 (39.2-NR)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b="0" dirty="0">
                          <a:solidFill>
                            <a:srgbClr val="66203A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Placebo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44.3%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42.0 (31.3-NR)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9803A3-81D7-4D7E-82C8-E8529F515B67}"/>
              </a:ext>
            </a:extLst>
          </p:cNvPr>
          <p:cNvCxnSpPr>
            <a:cxnSpLocks/>
          </p:cNvCxnSpPr>
          <p:nvPr/>
        </p:nvCxnSpPr>
        <p:spPr>
          <a:xfrm flipV="1">
            <a:off x="2522483" y="1279391"/>
            <a:ext cx="0" cy="2341181"/>
          </a:xfrm>
          <a:prstGeom prst="line">
            <a:avLst/>
          </a:prstGeom>
          <a:ln w="12700"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836CAC2-4484-4062-AF0B-C6801368868D}"/>
              </a:ext>
            </a:extLst>
          </p:cNvPr>
          <p:cNvSpPr txBox="1"/>
          <p:nvPr/>
        </p:nvSpPr>
        <p:spPr>
          <a:xfrm>
            <a:off x="2483069" y="1228430"/>
            <a:ext cx="811925" cy="551794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18-mo rate</a:t>
            </a:r>
          </a:p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857C"/>
                </a:solidFill>
                <a:latin typeface="Arial Narrow"/>
                <a:ea typeface="+mn-ea"/>
                <a:cs typeface="+mn-cs"/>
              </a:rPr>
              <a:t>73.4%</a:t>
            </a:r>
          </a:p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600039"/>
                </a:solidFill>
                <a:latin typeface="Arial Narrow"/>
                <a:ea typeface="+mn-ea"/>
                <a:cs typeface="+mn-cs"/>
              </a:rPr>
              <a:t>64.3%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C84947-50C5-4555-ACA5-AAC703D1244D}"/>
              </a:ext>
            </a:extLst>
          </p:cNvPr>
          <p:cNvSpPr/>
          <p:nvPr/>
        </p:nvSpPr>
        <p:spPr>
          <a:xfrm>
            <a:off x="6411490" y="1886763"/>
            <a:ext cx="2468880" cy="625843"/>
          </a:xfrm>
          <a:prstGeom prst="round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it-IT" sz="1600" b="1" kern="600" spc="30" dirty="0">
                <a:solidFill>
                  <a:prstClr val="black"/>
                </a:solidFill>
                <a:latin typeface="Arial Narrow"/>
              </a:rPr>
              <a:t>HR 0.76 (95% CI, 0.63-0.91)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it-IT" sz="1600" b="1" i="1" kern="600" spc="30" dirty="0">
                <a:solidFill>
                  <a:prstClr val="black"/>
                </a:solidFill>
                <a:latin typeface="Arial Narrow"/>
              </a:rPr>
              <a:t>P</a:t>
            </a:r>
            <a:r>
              <a:rPr lang="it-IT" sz="1600" b="1" kern="600" spc="30" dirty="0">
                <a:solidFill>
                  <a:prstClr val="black"/>
                </a:solidFill>
                <a:latin typeface="Arial Narrow"/>
              </a:rPr>
              <a:t> = 0.0014</a:t>
            </a:r>
          </a:p>
        </p:txBody>
      </p:sp>
    </p:spTree>
    <p:extLst>
      <p:ext uri="{BB962C8B-B14F-4D97-AF65-F5344CB8AC3E}">
        <p14:creationId xmlns:p14="http://schemas.microsoft.com/office/powerpoint/2010/main" val="1068485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EF3C92-A6B7-4973-8347-AA9F831F241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989933"/>
            <a:ext cx="6656832" cy="363931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737C46A-AE83-3A49-AF59-9B3DB9825D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/>
              <a:t>OS, Overall Population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2CED4-EA8E-469A-9E22-B296949C3062}"/>
              </a:ext>
            </a:extLst>
          </p:cNvPr>
          <p:cNvSpPr txBox="1"/>
          <p:nvPr/>
        </p:nvSpPr>
        <p:spPr>
          <a:xfrm>
            <a:off x="2727432" y="4621669"/>
            <a:ext cx="2963918" cy="351106"/>
          </a:xfrm>
          <a:prstGeom prst="rect">
            <a:avLst/>
          </a:prstGeom>
        </p:spPr>
        <p:txBody>
          <a:bodyPr wrap="none" rtlCol="0" anchor="b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Data cutoff date: September 20, 2021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A4E1D6A-EAD1-473F-BF0D-9782020E97A2}"/>
              </a:ext>
            </a:extLst>
          </p:cNvPr>
          <p:cNvGraphicFramePr>
            <a:graphicFrameLocks noGrp="1"/>
          </p:cNvGraphicFramePr>
          <p:nvPr/>
        </p:nvGraphicFramePr>
        <p:xfrm>
          <a:off x="4208017" y="699121"/>
          <a:ext cx="3017520" cy="859536"/>
        </p:xfrm>
        <a:graphic>
          <a:graphicData uri="http://schemas.openxmlformats.org/drawingml/2006/table">
            <a:tbl>
              <a:tblPr firstRow="1" bandRow="1"/>
              <a:tblGrid>
                <a:gridCol w="109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263025175"/>
                    </a:ext>
                  </a:extLst>
                </a:gridCol>
              </a:tblGrid>
              <a:tr h="384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Pts w/ Event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Median, mo</a:t>
                      </a:r>
                      <a:br>
                        <a:rPr lang="en-US" sz="1200" b="1" i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b="0" dirty="0">
                          <a:solidFill>
                            <a:srgbClr val="00877C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16.6%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NR (NR-NR)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b="0" dirty="0">
                          <a:solidFill>
                            <a:srgbClr val="66203A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Placebo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18.9%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NR (NR-NR)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FEC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9803A3-81D7-4D7E-82C8-E8529F515B67}"/>
              </a:ext>
            </a:extLst>
          </p:cNvPr>
          <p:cNvCxnSpPr>
            <a:cxnSpLocks/>
          </p:cNvCxnSpPr>
          <p:nvPr/>
        </p:nvCxnSpPr>
        <p:spPr>
          <a:xfrm flipV="1">
            <a:off x="2398192" y="1279391"/>
            <a:ext cx="0" cy="2341181"/>
          </a:xfrm>
          <a:prstGeom prst="line">
            <a:avLst/>
          </a:prstGeom>
          <a:ln w="12700"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836CAC2-4484-4062-AF0B-C6801368868D}"/>
              </a:ext>
            </a:extLst>
          </p:cNvPr>
          <p:cNvSpPr txBox="1"/>
          <p:nvPr/>
        </p:nvSpPr>
        <p:spPr>
          <a:xfrm>
            <a:off x="2358779" y="1619045"/>
            <a:ext cx="811925" cy="551794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18-mo rate</a:t>
            </a:r>
          </a:p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857C"/>
                </a:solidFill>
                <a:latin typeface="Arial Narrow"/>
                <a:ea typeface="+mn-ea"/>
                <a:cs typeface="+mn-cs"/>
              </a:rPr>
              <a:t>91.7%</a:t>
            </a:r>
          </a:p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600039"/>
                </a:solidFill>
                <a:latin typeface="Arial Narrow"/>
                <a:ea typeface="+mn-ea"/>
                <a:cs typeface="+mn-cs"/>
              </a:rPr>
              <a:t>91.3%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C84947-50C5-4555-ACA5-AAC703D1244D}"/>
              </a:ext>
            </a:extLst>
          </p:cNvPr>
          <p:cNvSpPr/>
          <p:nvPr/>
        </p:nvSpPr>
        <p:spPr>
          <a:xfrm>
            <a:off x="6411490" y="1859055"/>
            <a:ext cx="2468880" cy="625843"/>
          </a:xfrm>
          <a:prstGeom prst="round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it-IT" sz="1600" b="1" kern="600" spc="30" dirty="0">
                <a:solidFill>
                  <a:prstClr val="black"/>
                </a:solidFill>
                <a:latin typeface="Arial Narrow"/>
              </a:rPr>
              <a:t>HR 0.87 (95% CI, 0.67-1.15)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it-IT" sz="1600" b="1" i="1" kern="600" spc="30" dirty="0">
                <a:solidFill>
                  <a:prstClr val="black"/>
                </a:solidFill>
                <a:latin typeface="Arial Narrow"/>
              </a:rPr>
              <a:t>P</a:t>
            </a:r>
            <a:r>
              <a:rPr lang="it-IT" sz="1600" b="1" kern="600" spc="30" dirty="0">
                <a:solidFill>
                  <a:prstClr val="black"/>
                </a:solidFill>
                <a:latin typeface="Arial Narrow"/>
              </a:rPr>
              <a:t> = 0.17</a:t>
            </a:r>
          </a:p>
        </p:txBody>
      </p:sp>
    </p:spTree>
    <p:extLst>
      <p:ext uri="{BB962C8B-B14F-4D97-AF65-F5344CB8AC3E}">
        <p14:creationId xmlns:p14="http://schemas.microsoft.com/office/powerpoint/2010/main" val="24010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8E21E3E-9AA4-495D-94DF-43C3F4813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916781"/>
            <a:ext cx="3950208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2B3E6B-74C7-4B4C-A60E-BAF03B69A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" y="916781"/>
            <a:ext cx="3950208" cy="36576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737C46A-AE83-3A49-AF59-9B3DB9825D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/>
              <a:t>DFS in Key Subgroups, Overall Population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2CED4-EA8E-469A-9E22-B296949C3062}"/>
              </a:ext>
            </a:extLst>
          </p:cNvPr>
          <p:cNvSpPr txBox="1"/>
          <p:nvPr/>
        </p:nvSpPr>
        <p:spPr>
          <a:xfrm>
            <a:off x="2727432" y="4621669"/>
            <a:ext cx="2963918" cy="351106"/>
          </a:xfrm>
          <a:prstGeom prst="rect">
            <a:avLst/>
          </a:prstGeom>
        </p:spPr>
        <p:txBody>
          <a:bodyPr wrap="none" rtlCol="0" anchor="b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Response assessed per RECIST v1.1 by investigator review.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Data cutoff date: September 20, 2021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902A8F-C8AF-414F-8366-464340C42E73}"/>
              </a:ext>
            </a:extLst>
          </p:cNvPr>
          <p:cNvSpPr/>
          <p:nvPr/>
        </p:nvSpPr>
        <p:spPr>
          <a:xfrm>
            <a:off x="6544587" y="2935876"/>
            <a:ext cx="204383" cy="387191"/>
          </a:xfrm>
          <a:prstGeom prst="roundRect">
            <a:avLst/>
          </a:prstGeom>
          <a:ln w="28575">
            <a:solidFill>
              <a:srgbClr val="FFC000"/>
            </a:solidFill>
          </a:ln>
        </p:spPr>
        <p:txBody>
          <a:bodyPr wrap="non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28EF62-214C-4DC8-821D-7C971B3BF8D4}"/>
              </a:ext>
            </a:extLst>
          </p:cNvPr>
          <p:cNvSpPr/>
          <p:nvPr/>
        </p:nvSpPr>
        <p:spPr>
          <a:xfrm>
            <a:off x="2335213" y="3547564"/>
            <a:ext cx="204383" cy="387191"/>
          </a:xfrm>
          <a:prstGeom prst="roundRect">
            <a:avLst/>
          </a:prstGeom>
          <a:ln w="28575">
            <a:solidFill>
              <a:srgbClr val="FFC000"/>
            </a:solidFill>
          </a:ln>
        </p:spPr>
        <p:txBody>
          <a:bodyPr wrap="non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460665-A264-4EFB-9C7A-0323C35DEDE1}"/>
              </a:ext>
            </a:extLst>
          </p:cNvPr>
          <p:cNvSpPr/>
          <p:nvPr/>
        </p:nvSpPr>
        <p:spPr>
          <a:xfrm>
            <a:off x="6544660" y="2205015"/>
            <a:ext cx="204383" cy="387191"/>
          </a:xfrm>
          <a:prstGeom prst="roundRect">
            <a:avLst/>
          </a:prstGeom>
          <a:ln w="28575">
            <a:solidFill>
              <a:srgbClr val="FFC000"/>
            </a:solidFill>
          </a:ln>
        </p:spPr>
        <p:txBody>
          <a:bodyPr wrap="non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18B3A6-86CC-4255-9D60-A77C1FDFB3C1}"/>
              </a:ext>
            </a:extLst>
          </p:cNvPr>
          <p:cNvSpPr/>
          <p:nvPr/>
        </p:nvSpPr>
        <p:spPr>
          <a:xfrm>
            <a:off x="6544587" y="3537318"/>
            <a:ext cx="204383" cy="387191"/>
          </a:xfrm>
          <a:prstGeom prst="roundRect">
            <a:avLst/>
          </a:prstGeom>
          <a:ln w="28575">
            <a:solidFill>
              <a:srgbClr val="FFC000"/>
            </a:solidFill>
          </a:ln>
        </p:spPr>
        <p:txBody>
          <a:bodyPr wrap="non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8C6BC2-6F73-4DC6-A6BB-4EC8CB6A7387}"/>
              </a:ext>
            </a:extLst>
          </p:cNvPr>
          <p:cNvSpPr/>
          <p:nvPr/>
        </p:nvSpPr>
        <p:spPr>
          <a:xfrm>
            <a:off x="6544661" y="1483266"/>
            <a:ext cx="204383" cy="387191"/>
          </a:xfrm>
          <a:prstGeom prst="roundRect">
            <a:avLst/>
          </a:prstGeom>
          <a:ln w="28575">
            <a:solidFill>
              <a:srgbClr val="FFC000"/>
            </a:solidFill>
          </a:ln>
        </p:spPr>
        <p:txBody>
          <a:bodyPr wrap="non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6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10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463" y="163290"/>
            <a:ext cx="8779835" cy="741521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+mj-lt"/>
              </a:rPr>
              <a:t>Factors Favoring Neoadjuvant Therapy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96703" y="808373"/>
            <a:ext cx="8633935" cy="421378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25" dirty="0">
                <a:latin typeface="+mn-lt"/>
                <a:cs typeface="Corbel" pitchFamily="34" charset="0"/>
              </a:rPr>
              <a:t>Attacks </a:t>
            </a:r>
            <a:r>
              <a:rPr lang="en-US" sz="2025" dirty="0" err="1">
                <a:latin typeface="+mn-lt"/>
                <a:cs typeface="Corbel" pitchFamily="34" charset="0"/>
              </a:rPr>
              <a:t>micrometastases</a:t>
            </a:r>
            <a:r>
              <a:rPr lang="en-US" sz="2025" dirty="0">
                <a:latin typeface="+mn-lt"/>
                <a:cs typeface="Corbel" pitchFamily="34" charset="0"/>
              </a:rPr>
              <a:t> at earliest time </a:t>
            </a:r>
          </a:p>
          <a:p>
            <a:pPr eaLnBrk="1" hangingPunct="1">
              <a:lnSpc>
                <a:spcPct val="90000"/>
              </a:lnSpc>
            </a:pPr>
            <a:r>
              <a:rPr lang="en-US" sz="2025" dirty="0">
                <a:latin typeface="+mn-lt"/>
                <a:cs typeface="Corbel" pitchFamily="34" charset="0"/>
              </a:rPr>
              <a:t>Unprecedented (and unexpected) effectiveness of checkpoint inhibitors</a:t>
            </a:r>
          </a:p>
          <a:p>
            <a:pPr eaLnBrk="1" hangingPunct="1">
              <a:lnSpc>
                <a:spcPct val="90000"/>
              </a:lnSpc>
            </a:pPr>
            <a:r>
              <a:rPr lang="en-US" sz="2025" dirty="0">
                <a:latin typeface="+mn-lt"/>
                <a:cs typeface="Corbel" pitchFamily="34" charset="0"/>
              </a:rPr>
              <a:t>Ability to assess sensitivity of agents used in adjuvant for the patient and part of drug development and research -</a:t>
            </a:r>
            <a:r>
              <a:rPr lang="en-US" sz="2025" dirty="0" err="1">
                <a:latin typeface="+mn-lt"/>
                <a:cs typeface="Corbel" pitchFamily="34" charset="0"/>
              </a:rPr>
              <a:t>persisters</a:t>
            </a:r>
            <a:endParaRPr lang="en-US" sz="2025" dirty="0">
              <a:latin typeface="+mn-lt"/>
              <a:cs typeface="Corbe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25" dirty="0">
                <a:latin typeface="+mn-lt"/>
                <a:cs typeface="Corbel" pitchFamily="34" charset="0"/>
              </a:rPr>
              <a:t>Ability to assess sensitivity of agents during in induction. You can change the regimen …..</a:t>
            </a:r>
          </a:p>
          <a:p>
            <a:pPr eaLnBrk="1" hangingPunct="1">
              <a:lnSpc>
                <a:spcPct val="90000"/>
              </a:lnSpc>
            </a:pPr>
            <a:r>
              <a:rPr lang="en-US" sz="2025" dirty="0">
                <a:latin typeface="+mn-lt"/>
                <a:cs typeface="Corbel" pitchFamily="34" charset="0"/>
              </a:rPr>
              <a:t>Resection specimen represents potentially deadly persistent disease </a:t>
            </a:r>
          </a:p>
          <a:p>
            <a:pPr eaLnBrk="1" hangingPunct="1">
              <a:lnSpc>
                <a:spcPct val="90000"/>
              </a:lnSpc>
            </a:pPr>
            <a:r>
              <a:rPr lang="en-US" sz="2025" dirty="0">
                <a:latin typeface="+mn-lt"/>
                <a:cs typeface="Corbel" pitchFamily="34" charset="0"/>
              </a:rPr>
              <a:t>Complete and Major Path Responses early clinical endpoints </a:t>
            </a:r>
          </a:p>
          <a:p>
            <a:pPr eaLnBrk="1" hangingPunct="1">
              <a:lnSpc>
                <a:spcPct val="90000"/>
              </a:lnSpc>
            </a:pPr>
            <a:r>
              <a:rPr lang="en-US" sz="2025" dirty="0">
                <a:latin typeface="+mn-lt"/>
                <a:cs typeface="Corbel" pitchFamily="34" charset="0"/>
              </a:rPr>
              <a:t>Better chemotherapy drug delivery and tolerability</a:t>
            </a:r>
          </a:p>
          <a:p>
            <a:pPr eaLnBrk="1" hangingPunct="1">
              <a:lnSpc>
                <a:spcPct val="90000"/>
              </a:lnSpc>
            </a:pPr>
            <a:r>
              <a:rPr lang="en-US" sz="2025" dirty="0">
                <a:latin typeface="+mn-lt"/>
                <a:cs typeface="Corbel" pitchFamily="34" charset="0"/>
              </a:rPr>
              <a:t>Better compliance with subsequent therapies</a:t>
            </a:r>
          </a:p>
          <a:p>
            <a:pPr eaLnBrk="1" hangingPunct="1">
              <a:lnSpc>
                <a:spcPct val="90000"/>
              </a:lnSpc>
            </a:pPr>
            <a:r>
              <a:rPr lang="en-US" sz="2025" dirty="0">
                <a:latin typeface="+mn-lt"/>
                <a:cs typeface="Corbel" pitchFamily="34" charset="0"/>
              </a:rPr>
              <a:t>Time to find unsuspected metastases and comorbidities before local therapy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1200" dirty="0">
              <a:solidFill>
                <a:srgbClr val="FFFF00"/>
              </a:solidFill>
              <a:latin typeface="+mn-lt"/>
              <a:cs typeface="Corbel" pitchFamily="3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+mn-lt"/>
                <a:cs typeface="Corbel" pitchFamily="34" charset="0"/>
              </a:rPr>
              <a:t>Blumenthal J </a:t>
            </a:r>
            <a:r>
              <a:rPr lang="en-US" sz="1800" dirty="0" err="1">
                <a:solidFill>
                  <a:srgbClr val="FFFF00"/>
                </a:solidFill>
                <a:latin typeface="+mn-lt"/>
                <a:cs typeface="Corbel" pitchFamily="34" charset="0"/>
              </a:rPr>
              <a:t>Thorac</a:t>
            </a:r>
            <a:r>
              <a:rPr lang="en-US" sz="1800" dirty="0">
                <a:solidFill>
                  <a:srgbClr val="FFFF00"/>
                </a:solidFill>
                <a:latin typeface="+mn-lt"/>
                <a:cs typeface="Corbel" pitchFamily="34" charset="0"/>
              </a:rPr>
              <a:t> Oncol 2018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100" dirty="0">
              <a:latin typeface="Corbel" pitchFamily="34" charset="0"/>
              <a:cs typeface="Corbel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700" b="1" dirty="0">
              <a:latin typeface="Corbel" pitchFamily="34" charset="0"/>
              <a:cs typeface="Corbe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1546A-1271-43E2-BE8C-1223545ED3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8083" y="520447"/>
            <a:ext cx="6979890" cy="38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05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927"/>
            <a:ext cx="9144000" cy="1067497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FF00"/>
                </a:solidFill>
                <a:latin typeface="+mj-lt"/>
              </a:rPr>
              <a:t>Factors Favoring Adjuvant Therapy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8163" y="1274143"/>
            <a:ext cx="8545115" cy="280630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50" dirty="0">
                <a:latin typeface="+mj-lt"/>
                <a:cs typeface="Corbel" pitchFamily="34" charset="0"/>
              </a:rPr>
              <a:t>Precise staging</a:t>
            </a:r>
          </a:p>
          <a:p>
            <a:pPr eaLnBrk="1" hangingPunct="1">
              <a:lnSpc>
                <a:spcPct val="90000"/>
              </a:lnSpc>
            </a:pPr>
            <a:r>
              <a:rPr lang="en-US" sz="2250" dirty="0">
                <a:latin typeface="+mj-lt"/>
                <a:cs typeface="Corbel" pitchFamily="34" charset="0"/>
              </a:rPr>
              <a:t>Resection specimen provides tissue for study</a:t>
            </a:r>
          </a:p>
          <a:p>
            <a:pPr eaLnBrk="1" hangingPunct="1">
              <a:lnSpc>
                <a:spcPct val="90000"/>
              </a:lnSpc>
            </a:pPr>
            <a:r>
              <a:rPr lang="en-US" sz="2250" dirty="0">
                <a:latin typeface="+mj-lt"/>
                <a:cs typeface="Corbel" pitchFamily="34" charset="0"/>
              </a:rPr>
              <a:t>Proven approach for kinase inhibitors in oncogene-driven cancers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250" dirty="0">
                <a:latin typeface="+mj-lt"/>
                <a:cs typeface="Corbel" pitchFamily="34" charset="0"/>
              </a:rPr>
              <a:t>  (Models:  imatinib in GIST, osimertinib in </a:t>
            </a:r>
            <a:r>
              <a:rPr lang="en-US" sz="2250" i="1" dirty="0">
                <a:latin typeface="+mj-lt"/>
                <a:cs typeface="Corbel" pitchFamily="34" charset="0"/>
              </a:rPr>
              <a:t>EGFR</a:t>
            </a:r>
            <a:r>
              <a:rPr lang="en-US" sz="2250" dirty="0">
                <a:latin typeface="+mj-lt"/>
                <a:cs typeface="Corbel" pitchFamily="34" charset="0"/>
              </a:rPr>
              <a:t>-mutant lung cancers, alectinib with </a:t>
            </a:r>
            <a:r>
              <a:rPr lang="en-US" sz="2250" i="1" dirty="0">
                <a:latin typeface="+mj-lt"/>
                <a:cs typeface="Corbel" pitchFamily="34" charset="0"/>
              </a:rPr>
              <a:t>ALK</a:t>
            </a:r>
            <a:r>
              <a:rPr lang="en-US" sz="2250" dirty="0">
                <a:latin typeface="+mj-lt"/>
                <a:cs typeface="Corbel" pitchFamily="34" charset="0"/>
              </a:rPr>
              <a:t> fusion-driven cancers, 3 years standard and hints even longer better)</a:t>
            </a:r>
          </a:p>
          <a:p>
            <a:pPr eaLnBrk="1" hangingPunct="1">
              <a:lnSpc>
                <a:spcPct val="90000"/>
              </a:lnSpc>
            </a:pPr>
            <a:endParaRPr lang="en-US" sz="2100" dirty="0">
              <a:latin typeface="Corbel" pitchFamily="34" charset="0"/>
              <a:cs typeface="Corbel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100" dirty="0">
              <a:latin typeface="Corbel" pitchFamily="34" charset="0"/>
              <a:cs typeface="Corbel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700" b="1" dirty="0">
              <a:latin typeface="Corbel" pitchFamily="34" charset="0"/>
              <a:cs typeface="Corbe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ED40499-4D8B-486F-A8C3-60242519A527}"/>
              </a:ext>
            </a:extLst>
          </p:cNvPr>
          <p:cNvSpPr txBox="1"/>
          <p:nvPr/>
        </p:nvSpPr>
        <p:spPr>
          <a:xfrm>
            <a:off x="1143000" y="64993"/>
            <a:ext cx="68580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95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NATCH TRIAL (cTI-3/N0-1)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F77C9-D90D-48E1-A590-07202ED08D25}"/>
              </a:ext>
            </a:extLst>
          </p:cNvPr>
          <p:cNvSpPr txBox="1"/>
          <p:nvPr/>
        </p:nvSpPr>
        <p:spPr>
          <a:xfrm>
            <a:off x="133792" y="4691445"/>
            <a:ext cx="376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Felip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J Clin Oncol, 2010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DB03966-703B-8442-BE3D-FC159C7ED826}"/>
              </a:ext>
            </a:extLst>
          </p:cNvPr>
          <p:cNvGrpSpPr/>
          <p:nvPr/>
        </p:nvGrpSpPr>
        <p:grpSpPr>
          <a:xfrm>
            <a:off x="2352170" y="450955"/>
            <a:ext cx="4435073" cy="228768"/>
            <a:chOff x="1612227" y="598099"/>
            <a:chExt cx="5913430" cy="30502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DA436CB-794D-C246-8736-F1119CAC052F}"/>
                </a:ext>
              </a:extLst>
            </p:cNvPr>
            <p:cNvCxnSpPr>
              <a:cxnSpLocks/>
            </p:cNvCxnSpPr>
            <p:nvPr/>
          </p:nvCxnSpPr>
          <p:spPr>
            <a:xfrm>
              <a:off x="1612227" y="598099"/>
              <a:ext cx="5913430" cy="0"/>
            </a:xfrm>
            <a:prstGeom prst="line">
              <a:avLst/>
            </a:prstGeom>
            <a:ln w="635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F152060-A99A-4747-A158-AEDEEC5A12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9999" y="628231"/>
              <a:ext cx="0" cy="274892"/>
            </a:xfrm>
            <a:prstGeom prst="line">
              <a:avLst/>
            </a:prstGeom>
            <a:ln w="635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42EA0D-0288-9048-8BDD-FBF935F081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628231"/>
              <a:ext cx="0" cy="274892"/>
            </a:xfrm>
            <a:prstGeom prst="line">
              <a:avLst/>
            </a:prstGeom>
            <a:ln w="635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54E8DC-DEF8-ED41-A815-8713745DBC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93999" y="628231"/>
              <a:ext cx="0" cy="274892"/>
            </a:xfrm>
            <a:prstGeom prst="line">
              <a:avLst/>
            </a:prstGeom>
            <a:ln w="635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5F34D094-8376-9A4C-BC82-3A0D3875AD13}"/>
              </a:ext>
            </a:extLst>
          </p:cNvPr>
          <p:cNvSpPr/>
          <p:nvPr/>
        </p:nvSpPr>
        <p:spPr>
          <a:xfrm>
            <a:off x="5906662" y="3714474"/>
            <a:ext cx="1729256" cy="955610"/>
          </a:xfrm>
          <a:prstGeom prst="ellipse">
            <a:avLst/>
          </a:prstGeom>
          <a:solidFill>
            <a:schemeClr val="bg1"/>
          </a:solidFill>
          <a:ln w="603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Received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Adjuvant Chemotherapy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 (66%)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B5766A9-2EBB-5342-83E4-0B39F46C1C55}"/>
              </a:ext>
            </a:extLst>
          </p:cNvPr>
          <p:cNvCxnSpPr>
            <a:cxnSpLocks/>
          </p:cNvCxnSpPr>
          <p:nvPr/>
        </p:nvCxnSpPr>
        <p:spPr>
          <a:xfrm>
            <a:off x="6752730" y="1680864"/>
            <a:ext cx="6914" cy="1218071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082A956-0B24-8344-B03A-5C6CAF0F2D99}"/>
              </a:ext>
            </a:extLst>
          </p:cNvPr>
          <p:cNvGrpSpPr/>
          <p:nvPr/>
        </p:nvGrpSpPr>
        <p:grpSpPr>
          <a:xfrm>
            <a:off x="1319205" y="1654779"/>
            <a:ext cx="1069270" cy="1272404"/>
            <a:chOff x="234939" y="2203197"/>
            <a:chExt cx="1425693" cy="1696538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8815EAD-6B53-4446-BEBD-12BAC8C90111}"/>
                </a:ext>
              </a:extLst>
            </p:cNvPr>
            <p:cNvCxnSpPr>
              <a:cxnSpLocks/>
            </p:cNvCxnSpPr>
            <p:nvPr/>
          </p:nvCxnSpPr>
          <p:spPr>
            <a:xfrm>
              <a:off x="1651413" y="2203197"/>
              <a:ext cx="9219" cy="1624094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Bent Arrow 50">
              <a:extLst>
                <a:ext uri="{FF2B5EF4-FFF2-40B4-BE49-F238E27FC236}">
                  <a16:creationId xmlns:a16="http://schemas.microsoft.com/office/drawing/2014/main" id="{8EC73791-4BDA-174C-9512-75A53C6B5235}"/>
                </a:ext>
              </a:extLst>
            </p:cNvPr>
            <p:cNvSpPr/>
            <p:nvPr/>
          </p:nvSpPr>
          <p:spPr>
            <a:xfrm rot="16200000" flipH="1">
              <a:off x="733988" y="2982311"/>
              <a:ext cx="418375" cy="1416474"/>
            </a:xfrm>
            <a:prstGeom prst="bentArrow">
              <a:avLst>
                <a:gd name="adj1" fmla="val 21184"/>
                <a:gd name="adj2" fmla="val 25000"/>
                <a:gd name="adj3" fmla="val 25000"/>
                <a:gd name="adj4" fmla="val 4375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black"/>
                </a:solidFill>
                <a:latin typeface="Corbel"/>
              </a:endParaRPr>
            </a:p>
          </p:txBody>
        </p:sp>
      </p:grpSp>
      <p:sp>
        <p:nvSpPr>
          <p:cNvPr id="37" name="Rectangle: Rounded Corners 10">
            <a:extLst>
              <a:ext uri="{FF2B5EF4-FFF2-40B4-BE49-F238E27FC236}">
                <a16:creationId xmlns:a16="http://schemas.microsoft.com/office/drawing/2014/main" id="{6518B1C6-07D2-664E-8C04-5B355F61D4B1}"/>
              </a:ext>
            </a:extLst>
          </p:cNvPr>
          <p:cNvSpPr/>
          <p:nvPr/>
        </p:nvSpPr>
        <p:spPr>
          <a:xfrm>
            <a:off x="1694787" y="3710979"/>
            <a:ext cx="1387376" cy="79800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/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Received </a:t>
            </a:r>
            <a:r>
              <a:rPr lang="en-US" sz="112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Adjuvant Chemotherapy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(pN2)</a:t>
            </a:r>
          </a:p>
        </p:txBody>
      </p:sp>
      <p:sp>
        <p:nvSpPr>
          <p:cNvPr id="54" name="Bent Arrow 53">
            <a:extLst>
              <a:ext uri="{FF2B5EF4-FFF2-40B4-BE49-F238E27FC236}">
                <a16:creationId xmlns:a16="http://schemas.microsoft.com/office/drawing/2014/main" id="{A1C48EEE-EDAE-DC45-AE48-6D680E5F2B65}"/>
              </a:ext>
            </a:extLst>
          </p:cNvPr>
          <p:cNvSpPr/>
          <p:nvPr/>
        </p:nvSpPr>
        <p:spPr>
          <a:xfrm rot="16200000" flipH="1">
            <a:off x="6064009" y="2263826"/>
            <a:ext cx="313781" cy="1062356"/>
          </a:xfrm>
          <a:prstGeom prst="bentArrow">
            <a:avLst>
              <a:gd name="adj1" fmla="val 21184"/>
              <a:gd name="adj2" fmla="val 2500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Corbel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B19FA1C-CE21-2F4F-97E8-6DB81F9C7ADD}"/>
              </a:ext>
            </a:extLst>
          </p:cNvPr>
          <p:cNvGrpSpPr/>
          <p:nvPr/>
        </p:nvGrpSpPr>
        <p:grpSpPr>
          <a:xfrm>
            <a:off x="3486729" y="2866304"/>
            <a:ext cx="1085269" cy="374217"/>
            <a:chOff x="3124970" y="3818564"/>
            <a:chExt cx="1447025" cy="498956"/>
          </a:xfrm>
        </p:grpSpPr>
        <p:sp>
          <p:nvSpPr>
            <p:cNvPr id="53" name="Bent Arrow 52">
              <a:extLst>
                <a:ext uri="{FF2B5EF4-FFF2-40B4-BE49-F238E27FC236}">
                  <a16:creationId xmlns:a16="http://schemas.microsoft.com/office/drawing/2014/main" id="{005C419A-0050-6B41-9AFA-98A1C9EE8F93}"/>
                </a:ext>
              </a:extLst>
            </p:cNvPr>
            <p:cNvSpPr/>
            <p:nvPr/>
          </p:nvSpPr>
          <p:spPr>
            <a:xfrm rot="16200000" flipH="1">
              <a:off x="3624019" y="3400096"/>
              <a:ext cx="418375" cy="1416474"/>
            </a:xfrm>
            <a:prstGeom prst="bentArrow">
              <a:avLst>
                <a:gd name="adj1" fmla="val 21184"/>
                <a:gd name="adj2" fmla="val 25000"/>
                <a:gd name="adj3" fmla="val 25000"/>
                <a:gd name="adj4" fmla="val 4375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black"/>
                </a:solidFill>
                <a:latin typeface="Corbel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4A30E86-B186-E44C-96C4-D3758F0F0B38}"/>
                </a:ext>
              </a:extLst>
            </p:cNvPr>
            <p:cNvCxnSpPr>
              <a:cxnSpLocks/>
            </p:cNvCxnSpPr>
            <p:nvPr/>
          </p:nvCxnSpPr>
          <p:spPr>
            <a:xfrm>
              <a:off x="4571995" y="3818564"/>
              <a:ext cx="0" cy="426929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C29CD0B-1FDB-194D-9517-BBEA7F57BD1B}"/>
              </a:ext>
            </a:extLst>
          </p:cNvPr>
          <p:cNvCxnSpPr>
            <a:cxnSpLocks/>
          </p:cNvCxnSpPr>
          <p:nvPr/>
        </p:nvCxnSpPr>
        <p:spPr>
          <a:xfrm>
            <a:off x="4569707" y="1605427"/>
            <a:ext cx="0" cy="32019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A35CC773-1F55-3D42-8596-CB9162ED723B}"/>
              </a:ext>
            </a:extLst>
          </p:cNvPr>
          <p:cNvSpPr/>
          <p:nvPr/>
        </p:nvSpPr>
        <p:spPr>
          <a:xfrm>
            <a:off x="3707372" y="1933189"/>
            <a:ext cx="1729256" cy="955610"/>
          </a:xfrm>
          <a:prstGeom prst="ellipse">
            <a:avLst/>
          </a:prstGeom>
          <a:solidFill>
            <a:schemeClr val="bg2">
              <a:lumMod val="75000"/>
            </a:schemeClr>
          </a:solidFill>
          <a:ln w="60325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Received 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Neoadjuvant Chemotherapy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 (97%)</a:t>
            </a:r>
          </a:p>
        </p:txBody>
      </p:sp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id="{1AE70A73-3A6B-C04D-B7D7-5D39075EFFAD}"/>
              </a:ext>
            </a:extLst>
          </p:cNvPr>
          <p:cNvSpPr/>
          <p:nvPr/>
        </p:nvSpPr>
        <p:spPr>
          <a:xfrm>
            <a:off x="3878313" y="679725"/>
            <a:ext cx="1387376" cy="99100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effectLst/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Neoadjuvant Chemotherapy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Surgery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14225CB-52A7-A240-AFE8-21D9A27508E3}"/>
              </a:ext>
            </a:extLst>
          </p:cNvPr>
          <p:cNvCxnSpPr>
            <a:cxnSpLocks/>
          </p:cNvCxnSpPr>
          <p:nvPr/>
        </p:nvCxnSpPr>
        <p:spPr>
          <a:xfrm>
            <a:off x="6768779" y="3376550"/>
            <a:ext cx="0" cy="32019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007ED52-14D0-5143-8167-F6B9DE5D04F0}"/>
              </a:ext>
            </a:extLst>
          </p:cNvPr>
          <p:cNvCxnSpPr>
            <a:cxnSpLocks/>
          </p:cNvCxnSpPr>
          <p:nvPr/>
        </p:nvCxnSpPr>
        <p:spPr>
          <a:xfrm>
            <a:off x="2390752" y="3357323"/>
            <a:ext cx="0" cy="32019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10">
            <a:extLst>
              <a:ext uri="{FF2B5EF4-FFF2-40B4-BE49-F238E27FC236}">
                <a16:creationId xmlns:a16="http://schemas.microsoft.com/office/drawing/2014/main" id="{2E878CBF-49FE-6248-8E12-2F5908E511A9}"/>
              </a:ext>
            </a:extLst>
          </p:cNvPr>
          <p:cNvSpPr/>
          <p:nvPr/>
        </p:nvSpPr>
        <p:spPr>
          <a:xfrm>
            <a:off x="1687873" y="679725"/>
            <a:ext cx="1387376" cy="99100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effectLst/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Upfront Surgery Alone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9A5E9424-A545-EC42-B766-055E1F178C35}"/>
              </a:ext>
            </a:extLst>
          </p:cNvPr>
          <p:cNvSpPr/>
          <p:nvPr/>
        </p:nvSpPr>
        <p:spPr>
          <a:xfrm>
            <a:off x="6068753" y="679725"/>
            <a:ext cx="1387376" cy="99100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effectLst/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Adjuvant Chemotherapy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endParaRPr lang="en-US" sz="1125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0">
            <a:extLst>
              <a:ext uri="{FF2B5EF4-FFF2-40B4-BE49-F238E27FC236}">
                <a16:creationId xmlns:a16="http://schemas.microsoft.com/office/drawing/2014/main" id="{FA9E7B2D-1DFC-5A48-BB27-E0E8A5EFC133}"/>
              </a:ext>
            </a:extLst>
          </p:cNvPr>
          <p:cNvSpPr/>
          <p:nvPr/>
        </p:nvSpPr>
        <p:spPr>
          <a:xfrm>
            <a:off x="1694787" y="2888799"/>
            <a:ext cx="1387376" cy="46166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  <a:effectLst/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R0 Resection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28" name="Rectangle: Rounded Corners 10">
            <a:extLst>
              <a:ext uri="{FF2B5EF4-FFF2-40B4-BE49-F238E27FC236}">
                <a16:creationId xmlns:a16="http://schemas.microsoft.com/office/drawing/2014/main" id="{00CDC7D2-D0D4-CC44-AEB1-0C45B7D616FD}"/>
              </a:ext>
            </a:extLst>
          </p:cNvPr>
          <p:cNvSpPr/>
          <p:nvPr/>
        </p:nvSpPr>
        <p:spPr>
          <a:xfrm>
            <a:off x="6061833" y="2914884"/>
            <a:ext cx="1387376" cy="46166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  <a:effectLst/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R0 Resection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</a:t>
            </a:r>
          </a:p>
        </p:txBody>
      </p:sp>
      <p:sp>
        <p:nvSpPr>
          <p:cNvPr id="27" name="Rectangle: Rounded Corners 10">
            <a:extLst>
              <a:ext uri="{FF2B5EF4-FFF2-40B4-BE49-F238E27FC236}">
                <a16:creationId xmlns:a16="http://schemas.microsoft.com/office/drawing/2014/main" id="{84802453-D286-8B48-913D-682C995242BD}"/>
              </a:ext>
            </a:extLst>
          </p:cNvPr>
          <p:cNvSpPr/>
          <p:nvPr/>
        </p:nvSpPr>
        <p:spPr>
          <a:xfrm>
            <a:off x="3878310" y="3200217"/>
            <a:ext cx="1387376" cy="46166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  <a:effectLst/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R0 Resection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805369A-AD91-574B-BC32-C9E5F2064C67}"/>
              </a:ext>
            </a:extLst>
          </p:cNvPr>
          <p:cNvSpPr txBox="1"/>
          <p:nvPr/>
        </p:nvSpPr>
        <p:spPr>
          <a:xfrm>
            <a:off x="1273151" y="3007217"/>
            <a:ext cx="3987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FF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AEBCBBC-1A54-ED47-A561-621F4462E245}"/>
              </a:ext>
            </a:extLst>
          </p:cNvPr>
          <p:cNvSpPr txBox="1"/>
          <p:nvPr/>
        </p:nvSpPr>
        <p:spPr>
          <a:xfrm>
            <a:off x="5643146" y="3007551"/>
            <a:ext cx="3987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FF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4580DAE-2ABA-2E4F-B2CC-467DA50D8771}"/>
              </a:ext>
            </a:extLst>
          </p:cNvPr>
          <p:cNvSpPr txBox="1"/>
          <p:nvPr/>
        </p:nvSpPr>
        <p:spPr>
          <a:xfrm>
            <a:off x="3443168" y="3302982"/>
            <a:ext cx="3987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FF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9%</a:t>
            </a:r>
          </a:p>
        </p:txBody>
      </p:sp>
    </p:spTree>
    <p:extLst>
      <p:ext uri="{BB962C8B-B14F-4D97-AF65-F5344CB8AC3E}">
        <p14:creationId xmlns:p14="http://schemas.microsoft.com/office/powerpoint/2010/main" val="98524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solidFill>
                <a:srgbClr val="002E5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67057A-FBFE-1B6F-26EF-8BDF570A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22" y="-64382"/>
            <a:ext cx="9235173" cy="447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678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86A13E-B4C7-47A4-A764-CD091F674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FFBAD49-1F68-914B-9DFB-5D552C1A2BEB}" type="slidenum">
              <a:rPr lang="en-US">
                <a:solidFill>
                  <a:srgbClr val="44546A"/>
                </a:solidFill>
                <a:latin typeface="Trebuchet MS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en-US" dirty="0">
              <a:solidFill>
                <a:srgbClr val="44546A"/>
              </a:solidFill>
              <a:latin typeface="Trebuchet MS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1F480-0D10-4B0F-8E1D-1ED182202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53" y="2177"/>
            <a:ext cx="7873695" cy="4709545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638744E3-C74F-4E78-8DB1-C97B8DEEAFB4}"/>
              </a:ext>
            </a:extLst>
          </p:cNvPr>
          <p:cNvSpPr/>
          <p:nvPr/>
        </p:nvSpPr>
        <p:spPr bwMode="auto">
          <a:xfrm>
            <a:off x="4572000" y="3160251"/>
            <a:ext cx="3817088" cy="271130"/>
          </a:xfrm>
          <a:prstGeom prst="frame">
            <a:avLst>
              <a:gd name="adj1" fmla="val 3038"/>
            </a:avLst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A9801-EA62-4D9D-AF67-87C907C39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brightnessContrast bright="3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889" y="2061004"/>
            <a:ext cx="7361469" cy="339359"/>
          </a:xfrm>
          <a:prstGeom prst="rect">
            <a:avLst/>
          </a:prstGeom>
          <a:ln w="762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46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38" y="59531"/>
            <a:ext cx="7486125" cy="416643"/>
          </a:xfrm>
        </p:spPr>
        <p:txBody>
          <a:bodyPr>
            <a:noAutofit/>
          </a:bodyPr>
          <a:lstStyle/>
          <a:p>
            <a:pPr algn="ctr"/>
            <a:r>
              <a:rPr lang="en-US" sz="2100" dirty="0">
                <a:solidFill>
                  <a:srgbClr val="FFFF00"/>
                </a:solidFill>
                <a:latin typeface="+mj-lt"/>
              </a:rPr>
              <a:t>Phase II trials to determine pCR and MPR after neoadjuvant ICI or ICI plus chemotherapy in patients with resectable and operable stage I-III lung cancers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88867" y="4432772"/>
            <a:ext cx="242676" cy="231056"/>
          </a:xfrm>
          <a:prstGeom prst="rect">
            <a:avLst/>
          </a:prstGeom>
        </p:spPr>
        <p:txBody>
          <a:bodyPr/>
          <a:lstStyle/>
          <a:p>
            <a:pPr algn="r" defTabSz="578678" fontAlgn="auto">
              <a:spcBef>
                <a:spcPts val="0"/>
              </a:spcBef>
              <a:spcAft>
                <a:spcPts val="0"/>
              </a:spcAft>
              <a:defRPr/>
            </a:pPr>
            <a:fld id="{2FFBAD49-1F68-914B-9DFB-5D552C1A2BEB}" type="slidenum">
              <a:rPr lang="en-US" b="1">
                <a:solidFill>
                  <a:srgbClr val="113468">
                    <a:tint val="75000"/>
                  </a:srgbClr>
                </a:solidFill>
                <a:latin typeface="Calibri"/>
                <a:ea typeface="+mn-ea"/>
                <a:cs typeface="Calibri"/>
              </a:rPr>
              <a:pPr algn="r" defTabSz="578678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en-US" b="1" dirty="0">
              <a:solidFill>
                <a:srgbClr val="113468">
                  <a:tint val="75000"/>
                </a:srgbClr>
              </a:solidFill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B55561-A598-459C-9300-789BB7332785}"/>
              </a:ext>
            </a:extLst>
          </p:cNvPr>
          <p:cNvGraphicFramePr>
            <a:graphicFrameLocks noGrp="1"/>
          </p:cNvGraphicFramePr>
          <p:nvPr/>
        </p:nvGraphicFramePr>
        <p:xfrm>
          <a:off x="1543051" y="1088231"/>
          <a:ext cx="6167290" cy="3701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7844">
                  <a:extLst>
                    <a:ext uri="{9D8B030D-6E8A-4147-A177-3AD203B41FA5}">
                      <a16:colId xmlns:a16="http://schemas.microsoft.com/office/drawing/2014/main" val="1456671194"/>
                    </a:ext>
                  </a:extLst>
                </a:gridCol>
                <a:gridCol w="1235452">
                  <a:extLst>
                    <a:ext uri="{9D8B030D-6E8A-4147-A177-3AD203B41FA5}">
                      <a16:colId xmlns:a16="http://schemas.microsoft.com/office/drawing/2014/main" val="151995494"/>
                    </a:ext>
                  </a:extLst>
                </a:gridCol>
                <a:gridCol w="1234127">
                  <a:extLst>
                    <a:ext uri="{9D8B030D-6E8A-4147-A177-3AD203B41FA5}">
                      <a16:colId xmlns:a16="http://schemas.microsoft.com/office/drawing/2014/main" val="1404523464"/>
                    </a:ext>
                  </a:extLst>
                </a:gridCol>
                <a:gridCol w="1208939">
                  <a:extLst>
                    <a:ext uri="{9D8B030D-6E8A-4147-A177-3AD203B41FA5}">
                      <a16:colId xmlns:a16="http://schemas.microsoft.com/office/drawing/2014/main" val="3599703719"/>
                    </a:ext>
                  </a:extLst>
                </a:gridCol>
                <a:gridCol w="1210928">
                  <a:extLst>
                    <a:ext uri="{9D8B030D-6E8A-4147-A177-3AD203B41FA5}">
                      <a16:colId xmlns:a16="http://schemas.microsoft.com/office/drawing/2014/main" val="3737460532"/>
                    </a:ext>
                  </a:extLst>
                </a:gridCol>
              </a:tblGrid>
              <a:tr h="287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>
                    <a:solidFill>
                      <a:srgbClr val="3FB3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Author(s)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>
                    <a:solidFill>
                      <a:srgbClr val="3FB3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Agent(s)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>
                    <a:solidFill>
                      <a:srgbClr val="3FB3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MPR%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(95% CI)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>
                    <a:solidFill>
                      <a:srgbClr val="3FB3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pCR%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(95% CI)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>
                    <a:solidFill>
                      <a:srgbClr val="3FB3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05979"/>
                  </a:ext>
                </a:extLst>
              </a:tr>
              <a:tr h="6166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Johns Hopkins University/Memorial Sloan Kettering</a:t>
                      </a:r>
                      <a:br>
                        <a:rPr lang="en-US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N=21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>
                    <a:solidFill>
                      <a:srgbClr val="3FB3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Forde and Chaft 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Nivolumab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43%</a:t>
                      </a:r>
                      <a:br>
                        <a:rPr lang="en-US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(21 to 66)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14%</a:t>
                      </a: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(4 to 34)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extLst>
                  <a:ext uri="{0D108BD9-81ED-4DB2-BD59-A6C34878D82A}">
                    <a16:rowId xmlns:a16="http://schemas.microsoft.com/office/drawing/2014/main" val="2644886620"/>
                  </a:ext>
                </a:extLst>
              </a:tr>
              <a:tr h="590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LCMC3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Lung Cancer Mutation Consortium - USA</a:t>
                      </a:r>
                      <a:br>
                        <a:rPr lang="en-US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N=181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>
                    <a:solidFill>
                      <a:srgbClr val="3FB3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Chaft</a:t>
                      </a: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Atezolizumab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21%</a:t>
                      </a:r>
                      <a:br>
                        <a:rPr lang="en-US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(14 to 28)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7%</a:t>
                      </a:r>
                      <a:br>
                        <a:rPr lang="en-US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(2 to 12)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extLst>
                  <a:ext uri="{0D108BD9-81ED-4DB2-BD59-A6C34878D82A}">
                    <a16:rowId xmlns:a16="http://schemas.microsoft.com/office/drawing/2014/main" val="1564846676"/>
                  </a:ext>
                </a:extLst>
              </a:tr>
              <a:tr h="5806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NEOSTAR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MD Anderson</a:t>
                      </a:r>
                      <a:br>
                        <a:rPr lang="en-US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N=44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>
                    <a:solidFill>
                      <a:srgbClr val="3FB3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Cascone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Nivolumab plus </a:t>
                      </a:r>
                      <a:br>
                        <a:rPr lang="en-US" sz="900" dirty="0">
                          <a:effectLst/>
                        </a:rPr>
                      </a:br>
                      <a:r>
                        <a:rPr lang="en-US" sz="900" u="none" dirty="0">
                          <a:effectLst/>
                        </a:rPr>
                        <a:t>Ipilimumab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Nivolumab</a:t>
                      </a: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50%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24%</a:t>
                      </a: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38%</a:t>
                      </a:r>
                      <a:br>
                        <a:rPr lang="en-US" sz="900" dirty="0">
                          <a:effectLst/>
                        </a:rPr>
                      </a:br>
                      <a:endParaRPr lang="en-US" sz="9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</a:t>
                      </a:r>
                    </a:p>
                  </a:txBody>
                  <a:tcPr marL="43398" marR="43398" marT="0" marB="0"/>
                </a:tc>
                <a:extLst>
                  <a:ext uri="{0D108BD9-81ED-4DB2-BD59-A6C34878D82A}">
                    <a16:rowId xmlns:a16="http://schemas.microsoft.com/office/drawing/2014/main" val="2769134116"/>
                  </a:ext>
                </a:extLst>
              </a:tr>
              <a:tr h="5806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NADIM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Spanish Lung Cancer Group</a:t>
                      </a:r>
                      <a:br>
                        <a:rPr lang="en-US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N=46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>
                    <a:solidFill>
                      <a:srgbClr val="3FB3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Provencio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Nivolumab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+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Paclitaxel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Carboplatin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80%</a:t>
                      </a:r>
                      <a:br>
                        <a:rPr lang="en-US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(64 to 91)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75%</a:t>
                      </a:r>
                      <a:br>
                        <a:rPr lang="en-US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(4 to 76)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extLst>
                  <a:ext uri="{0D108BD9-81ED-4DB2-BD59-A6C34878D82A}">
                    <a16:rowId xmlns:a16="http://schemas.microsoft.com/office/drawing/2014/main" val="13805404"/>
                  </a:ext>
                </a:extLst>
              </a:tr>
              <a:tr h="5806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Columbia University New York/MGH</a:t>
                      </a:r>
                      <a:br>
                        <a:rPr lang="en-US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N=30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>
                    <a:solidFill>
                      <a:srgbClr val="3FB3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Shu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Atezolizumab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+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Paclitaxel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Carboplatin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57%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(36 to 76)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33%</a:t>
                      </a:r>
                      <a:br>
                        <a:rPr lang="en-US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(18 to 52)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extLst>
                  <a:ext uri="{0D108BD9-81ED-4DB2-BD59-A6C34878D82A}">
                    <a16:rowId xmlns:a16="http://schemas.microsoft.com/office/drawing/2014/main" val="3720008276"/>
                  </a:ext>
                </a:extLst>
              </a:tr>
              <a:tr h="4654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Duke/Dartmouth/Mayo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N=25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>
                    <a:solidFill>
                      <a:srgbClr val="3FB3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Ready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Pembrolizumab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28%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(12 to 49)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8%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(1 to 26)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98" marR="43398" marT="0" marB="0"/>
                </a:tc>
                <a:extLst>
                  <a:ext uri="{0D108BD9-81ED-4DB2-BD59-A6C34878D82A}">
                    <a16:rowId xmlns:a16="http://schemas.microsoft.com/office/drawing/2014/main" val="9296749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D208D75-3B56-4C84-B45F-6E76E5517D5B}"/>
              </a:ext>
            </a:extLst>
          </p:cNvPr>
          <p:cNvSpPr txBox="1"/>
          <p:nvPr/>
        </p:nvSpPr>
        <p:spPr>
          <a:xfrm>
            <a:off x="1353000" y="4802981"/>
            <a:ext cx="274855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86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13" dirty="0">
                <a:solidFill>
                  <a:srgbClr val="FFFF00"/>
                </a:solidFill>
                <a:latin typeface="Trebuchet MS"/>
                <a:ea typeface="+mn-ea"/>
                <a:cs typeface="+mn-cs"/>
              </a:rPr>
              <a:t>Kris, </a:t>
            </a:r>
            <a:r>
              <a:rPr lang="en-US" sz="1013" dirty="0" err="1">
                <a:solidFill>
                  <a:srgbClr val="FFFF00"/>
                </a:solidFill>
                <a:latin typeface="Trebuchet MS"/>
                <a:ea typeface="+mn-ea"/>
                <a:cs typeface="+mn-cs"/>
              </a:rPr>
              <a:t>ASCOed</a:t>
            </a:r>
            <a:r>
              <a:rPr lang="en-US" sz="1013" dirty="0">
                <a:solidFill>
                  <a:srgbClr val="FFFF00"/>
                </a:solidFill>
                <a:latin typeface="Trebuchet MS"/>
                <a:ea typeface="+mn-ea"/>
                <a:cs typeface="+mn-cs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99746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29120" y="919020"/>
          <a:ext cx="4885441" cy="3760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5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4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5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5064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Checkmate 816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Neoadjuvant Only</a:t>
                      </a:r>
                      <a:endParaRPr lang="en-US" sz="1500" dirty="0"/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KEYNOTE 671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Perioperative</a:t>
                      </a:r>
                      <a:endParaRPr lang="en-US" sz="1500" dirty="0"/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064">
                <a:tc>
                  <a:txBody>
                    <a:bodyPr/>
                    <a:lstStyle/>
                    <a:p>
                      <a:r>
                        <a:rPr lang="en-US" sz="1500" dirty="0"/>
                        <a:t>Agent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/>
                        <a:t>Nivolumab</a:t>
                      </a:r>
                    </a:p>
                    <a:p>
                      <a:pPr algn="ctr"/>
                      <a:r>
                        <a:rPr lang="en-US" sz="1500" b="0" dirty="0"/>
                        <a:t>(NEJM 2022)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/>
                        <a:t>Pembrolizumab</a:t>
                      </a:r>
                    </a:p>
                    <a:p>
                      <a:pPr algn="ctr"/>
                      <a:r>
                        <a:rPr lang="en-US" sz="1500" b="0" dirty="0"/>
                        <a:t>(NEJM 2023)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464">
                <a:tc>
                  <a:txBody>
                    <a:bodyPr/>
                    <a:lstStyle/>
                    <a:p>
                      <a:r>
                        <a:rPr lang="en-US" sz="1500" dirty="0"/>
                        <a:t>FDA Approval Date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2022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2023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2029358841"/>
                  </a:ext>
                </a:extLst>
              </a:tr>
              <a:tr h="286464">
                <a:tc>
                  <a:txBody>
                    <a:bodyPr/>
                    <a:lstStyle/>
                    <a:p>
                      <a:r>
                        <a:rPr lang="en-US" sz="1500" dirty="0"/>
                        <a:t>Patients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642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786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464">
                <a:tc>
                  <a:txBody>
                    <a:bodyPr/>
                    <a:lstStyle/>
                    <a:p>
                      <a:r>
                        <a:rPr lang="en-US" sz="1500" dirty="0"/>
                        <a:t>Stages 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IB-IIIA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IIB-IIIA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064">
                <a:tc>
                  <a:txBody>
                    <a:bodyPr/>
                    <a:lstStyle/>
                    <a:p>
                      <a:r>
                        <a:rPr lang="en-US" sz="1500" dirty="0"/>
                        <a:t>EFS better than chemo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HR 0.63</a:t>
                      </a:r>
                    </a:p>
                    <a:p>
                      <a:pPr algn="ctr"/>
                      <a:r>
                        <a:rPr lang="en-US" sz="1500" b="1" dirty="0"/>
                        <a:t> P=0.005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HR 0.58</a:t>
                      </a:r>
                    </a:p>
                    <a:p>
                      <a:pPr algn="ctr"/>
                      <a:r>
                        <a:rPr lang="en-US" sz="1500" b="1" dirty="0"/>
                        <a:t>P&lt;0.0001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064">
                <a:tc>
                  <a:txBody>
                    <a:bodyPr/>
                    <a:lstStyle/>
                    <a:p>
                      <a:r>
                        <a:rPr lang="en-US" sz="1500" dirty="0"/>
                        <a:t>spCR better </a:t>
                      </a:r>
                    </a:p>
                    <a:p>
                      <a:r>
                        <a:rPr lang="en-US" sz="1500" dirty="0"/>
                        <a:t>than chemo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+22%</a:t>
                      </a:r>
                    </a:p>
                    <a:p>
                      <a:pPr algn="ctr"/>
                      <a:r>
                        <a:rPr lang="en-US" sz="1500" b="1" dirty="0"/>
                        <a:t>(21 to 37%)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+14%</a:t>
                      </a:r>
                    </a:p>
                    <a:p>
                      <a:pPr algn="ctr"/>
                      <a:r>
                        <a:rPr lang="en-US" sz="1500" b="1" dirty="0"/>
                        <a:t>(10 to 18%)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064">
                <a:tc>
                  <a:txBody>
                    <a:bodyPr/>
                    <a:lstStyle/>
                    <a:p>
                      <a:r>
                        <a:rPr lang="en-US" sz="1500" dirty="0"/>
                        <a:t>OS better</a:t>
                      </a:r>
                    </a:p>
                    <a:p>
                      <a:r>
                        <a:rPr lang="en-US" sz="1500" dirty="0"/>
                        <a:t>than chemo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HR 0.57</a:t>
                      </a:r>
                    </a:p>
                    <a:p>
                      <a:pPr algn="ctr"/>
                      <a:r>
                        <a:rPr lang="en-US" sz="1500" b="1" dirty="0"/>
                        <a:t> P=0.008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2198708867"/>
                  </a:ext>
                </a:extLst>
              </a:tr>
              <a:tr h="325529">
                <a:tc>
                  <a:txBody>
                    <a:bodyPr/>
                    <a:lstStyle/>
                    <a:p>
                      <a:r>
                        <a:rPr lang="en-US" sz="1500" dirty="0"/>
                        <a:t>Landmark EFS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24 </a:t>
                      </a:r>
                      <a:r>
                        <a:rPr lang="en-US" sz="1500" b="1" dirty="0" err="1"/>
                        <a:t>mo</a:t>
                      </a:r>
                      <a:r>
                        <a:rPr lang="en-US" sz="1500" b="1" dirty="0"/>
                        <a:t> 64%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24 </a:t>
                      </a:r>
                      <a:r>
                        <a:rPr lang="en-US" sz="1500" b="1" dirty="0" err="1"/>
                        <a:t>mo</a:t>
                      </a:r>
                      <a:r>
                        <a:rPr lang="en-US" sz="1500" b="1" dirty="0"/>
                        <a:t> 62%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384238537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3291" y="117270"/>
            <a:ext cx="8876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hangingPunct="0">
              <a:defRPr/>
            </a:pPr>
            <a:r>
              <a:rPr lang="en-US" sz="2100" b="1" dirty="0">
                <a:solidFill>
                  <a:srgbClr val="FFFF00"/>
                </a:solidFill>
                <a:ea typeface="+mn-ea"/>
                <a:cs typeface="+mn-cs"/>
              </a:rPr>
              <a:t>Phase III Neoadjuvant or Perioperative Trials of Immune Checkpoint Inhibitors plus Chemotherapy vs Chemotherapy – Approved - 2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BA29D8E-B3C6-F0F7-0FED-A9870EC6672D}"/>
              </a:ext>
            </a:extLst>
          </p:cNvPr>
          <p:cNvSpPr/>
          <p:nvPr/>
        </p:nvSpPr>
        <p:spPr>
          <a:xfrm>
            <a:off x="3839067" y="1167646"/>
            <a:ext cx="1548352" cy="26996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50402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23560" y="692774"/>
          <a:ext cx="8669612" cy="3998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040">
                  <a:extLst>
                    <a:ext uri="{9D8B030D-6E8A-4147-A177-3AD203B41FA5}">
                      <a16:colId xmlns:a16="http://schemas.microsoft.com/office/drawing/2014/main" val="3002043834"/>
                    </a:ext>
                  </a:extLst>
                </a:gridCol>
                <a:gridCol w="1470581">
                  <a:extLst>
                    <a:ext uri="{9D8B030D-6E8A-4147-A177-3AD203B41FA5}">
                      <a16:colId xmlns:a16="http://schemas.microsoft.com/office/drawing/2014/main" val="1360459599"/>
                    </a:ext>
                  </a:extLst>
                </a:gridCol>
                <a:gridCol w="1385741">
                  <a:extLst>
                    <a:ext uri="{9D8B030D-6E8A-4147-A177-3AD203B41FA5}">
                      <a16:colId xmlns:a16="http://schemas.microsoft.com/office/drawing/2014/main" val="355458951"/>
                    </a:ext>
                  </a:extLst>
                </a:gridCol>
                <a:gridCol w="1253792">
                  <a:extLst>
                    <a:ext uri="{9D8B030D-6E8A-4147-A177-3AD203B41FA5}">
                      <a16:colId xmlns:a16="http://schemas.microsoft.com/office/drawing/2014/main" val="3534226391"/>
                    </a:ext>
                  </a:extLst>
                </a:gridCol>
              </a:tblGrid>
              <a:tr h="515064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NEOTORCH</a:t>
                      </a:r>
                    </a:p>
                    <a:p>
                      <a:pPr algn="ctr"/>
                      <a:r>
                        <a:rPr lang="en-US" sz="1500" b="1" dirty="0"/>
                        <a:t>Perioperative</a:t>
                      </a:r>
                      <a:endParaRPr lang="en-US" sz="1500" b="0" dirty="0"/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AEGEAN</a:t>
                      </a:r>
                    </a:p>
                    <a:p>
                      <a:pPr algn="ctr"/>
                      <a:r>
                        <a:rPr lang="en-US" sz="1500" dirty="0"/>
                        <a:t>Perioperative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RATIONALE-315</a:t>
                      </a:r>
                    </a:p>
                    <a:p>
                      <a:pPr algn="ctr"/>
                      <a:r>
                        <a:rPr lang="en-US" sz="1500" dirty="0"/>
                        <a:t>Perioperative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/>
                        <a:t>CheckMate</a:t>
                      </a:r>
                      <a:r>
                        <a:rPr lang="en-US" sz="1500" dirty="0"/>
                        <a:t> 77T</a:t>
                      </a:r>
                    </a:p>
                    <a:p>
                      <a:pPr algn="ctr"/>
                      <a:r>
                        <a:rPr lang="en-US" sz="1500" dirty="0"/>
                        <a:t>Perioperative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NADIM-II</a:t>
                      </a:r>
                    </a:p>
                    <a:p>
                      <a:pPr algn="ctr"/>
                      <a:r>
                        <a:rPr lang="en-US" sz="1500" dirty="0"/>
                        <a:t>Perioperative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137">
                <a:tc>
                  <a:txBody>
                    <a:bodyPr/>
                    <a:lstStyle/>
                    <a:p>
                      <a:r>
                        <a:rPr lang="en-US" sz="1500" dirty="0"/>
                        <a:t>Agent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/>
                        <a:t>Toripalimab</a:t>
                      </a:r>
                      <a:endParaRPr lang="en-US" sz="1500" dirty="0"/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Durvalumab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Tislelizumab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Nivolumab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Nivolumab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37">
                <a:tc>
                  <a:txBody>
                    <a:bodyPr/>
                    <a:lstStyle/>
                    <a:p>
                      <a:r>
                        <a:rPr lang="en-US" sz="1500" dirty="0"/>
                        <a:t>Date Reported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2024 (JAMA)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2023 (NEJM)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2023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2024 (NEJM)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2023 (NEJM)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602395400"/>
                  </a:ext>
                </a:extLst>
              </a:tr>
              <a:tr h="390137">
                <a:tc>
                  <a:txBody>
                    <a:bodyPr/>
                    <a:lstStyle/>
                    <a:p>
                      <a:r>
                        <a:rPr lang="en-US" sz="1500" dirty="0"/>
                        <a:t>Patients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404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800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453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461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86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216">
                <a:tc>
                  <a:txBody>
                    <a:bodyPr/>
                    <a:lstStyle/>
                    <a:p>
                      <a:r>
                        <a:rPr lang="en-US" sz="1500" dirty="0"/>
                        <a:t>Stages 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III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IIA-IIIB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II-IIIA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IIA-IIIB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IIIA-IIIB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064">
                <a:tc>
                  <a:txBody>
                    <a:bodyPr/>
                    <a:lstStyle/>
                    <a:p>
                      <a:r>
                        <a:rPr lang="en-US" sz="1500" dirty="0"/>
                        <a:t>EFS better than chemo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HR 0.40</a:t>
                      </a:r>
                    </a:p>
                    <a:p>
                      <a:pPr algn="ctr"/>
                      <a:r>
                        <a:rPr lang="en-US" sz="1500" b="1" dirty="0"/>
                        <a:t>P&lt;0.001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HR 0.68</a:t>
                      </a:r>
                    </a:p>
                    <a:p>
                      <a:pPr algn="ctr"/>
                      <a:r>
                        <a:rPr lang="en-US" sz="1500" b="1" dirty="0"/>
                        <a:t>P=0.004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HR 0.56</a:t>
                      </a:r>
                    </a:p>
                    <a:p>
                      <a:pPr algn="ctr"/>
                      <a:r>
                        <a:rPr lang="en-US" sz="1500" b="1" dirty="0"/>
                        <a:t>P= 0.0003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HR 0.58</a:t>
                      </a:r>
                    </a:p>
                    <a:p>
                      <a:pPr algn="ctr"/>
                      <a:r>
                        <a:rPr lang="en-US" sz="1500" b="1" dirty="0"/>
                        <a:t>P&lt;0.001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HR 0.47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064">
                <a:tc>
                  <a:txBody>
                    <a:bodyPr/>
                    <a:lstStyle/>
                    <a:p>
                      <a:r>
                        <a:rPr lang="en-US" sz="1500" dirty="0"/>
                        <a:t>spCR better </a:t>
                      </a:r>
                    </a:p>
                    <a:p>
                      <a:r>
                        <a:rPr lang="en-US" sz="1500" dirty="0"/>
                        <a:t>than chemo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+40%</a:t>
                      </a:r>
                    </a:p>
                    <a:p>
                      <a:pPr algn="ctr"/>
                      <a:r>
                        <a:rPr lang="en-US" sz="1500" b="1" dirty="0"/>
                        <a:t>(32 to 48%)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+13%</a:t>
                      </a:r>
                    </a:p>
                    <a:p>
                      <a:pPr algn="ctr"/>
                      <a:r>
                        <a:rPr lang="en-US" sz="1500" b="1" dirty="0"/>
                        <a:t>(8 to 18%)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+35%</a:t>
                      </a:r>
                    </a:p>
                    <a:p>
                      <a:pPr algn="ctr"/>
                      <a:r>
                        <a:rPr lang="en-US" sz="1500" b="1" dirty="0"/>
                        <a:t>(28 to 42%)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+20%</a:t>
                      </a:r>
                    </a:p>
                    <a:p>
                      <a:pPr algn="ctr"/>
                      <a:r>
                        <a:rPr lang="en-US" sz="1500" b="1" dirty="0"/>
                        <a:t>(14 to 24%)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+30%</a:t>
                      </a:r>
                    </a:p>
                    <a:p>
                      <a:pPr algn="ctr"/>
                      <a:r>
                        <a:rPr lang="en-US" sz="1500" b="1" dirty="0"/>
                        <a:t>(13 to 45%)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064">
                <a:tc>
                  <a:txBody>
                    <a:bodyPr/>
                    <a:lstStyle/>
                    <a:p>
                      <a:r>
                        <a:rPr lang="en-US" sz="1500" dirty="0"/>
                        <a:t>OS better</a:t>
                      </a:r>
                    </a:p>
                    <a:p>
                      <a:r>
                        <a:rPr lang="en-US" sz="1500" dirty="0"/>
                        <a:t>than chemo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HR 0.62</a:t>
                      </a:r>
                    </a:p>
                    <a:p>
                      <a:pPr algn="ctr"/>
                      <a:r>
                        <a:rPr lang="en-US" sz="1500" b="1" dirty="0"/>
                        <a:t>P=0.05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HR 0.62</a:t>
                      </a:r>
                    </a:p>
                    <a:p>
                      <a:pPr algn="ctr"/>
                      <a:r>
                        <a:rPr lang="en-US" sz="1500" b="1" dirty="0"/>
                        <a:t>P=0.01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/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HR 0.43</a:t>
                      </a:r>
                    </a:p>
                    <a:p>
                      <a:pPr algn="ctr"/>
                      <a:endParaRPr lang="en-US" sz="1500" b="1" dirty="0"/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2198708867"/>
                  </a:ext>
                </a:extLst>
              </a:tr>
              <a:tr h="286464">
                <a:tc>
                  <a:txBody>
                    <a:bodyPr/>
                    <a:lstStyle/>
                    <a:p>
                      <a:r>
                        <a:rPr lang="en-US" sz="1500" dirty="0"/>
                        <a:t>Landmark EFS 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24 </a:t>
                      </a:r>
                      <a:r>
                        <a:rPr lang="en-US" sz="1500" b="1" dirty="0" err="1"/>
                        <a:t>mo</a:t>
                      </a:r>
                      <a:r>
                        <a:rPr lang="en-US" sz="1500" b="1" dirty="0"/>
                        <a:t> 65%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24 </a:t>
                      </a:r>
                      <a:r>
                        <a:rPr lang="en-US" sz="1500" b="1" dirty="0" err="1"/>
                        <a:t>mo</a:t>
                      </a:r>
                      <a:r>
                        <a:rPr lang="en-US" sz="1500" b="1" dirty="0"/>
                        <a:t> 63%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24 </a:t>
                      </a:r>
                      <a:r>
                        <a:rPr lang="en-US" sz="1500" b="1" dirty="0" err="1"/>
                        <a:t>mo</a:t>
                      </a:r>
                      <a:r>
                        <a:rPr lang="en-US" sz="1500" b="1" dirty="0"/>
                        <a:t> 68%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18 </a:t>
                      </a:r>
                      <a:r>
                        <a:rPr lang="en-US" sz="1500" b="1" dirty="0" err="1"/>
                        <a:t>mo</a:t>
                      </a:r>
                      <a:r>
                        <a:rPr lang="en-US" sz="1500" b="1" dirty="0"/>
                        <a:t> 70%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24 </a:t>
                      </a:r>
                      <a:r>
                        <a:rPr lang="en-US" sz="1500" b="1" dirty="0" err="1"/>
                        <a:t>mo</a:t>
                      </a:r>
                      <a:r>
                        <a:rPr lang="en-US" sz="1500" b="1" dirty="0"/>
                        <a:t>  67%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41012144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3291" y="4146"/>
            <a:ext cx="8876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hangingPunct="0">
              <a:defRPr/>
            </a:pPr>
            <a:r>
              <a:rPr lang="en-US" sz="2100" b="1" dirty="0">
                <a:solidFill>
                  <a:srgbClr val="FFFF00"/>
                </a:solidFill>
                <a:ea typeface="+mn-ea"/>
                <a:cs typeface="+mn-cs"/>
              </a:rPr>
              <a:t>Phase III Perioperative Trials of Immune Checkpoint Inhibitors plus Chemotherapy vs Chemotherapy – Reported - 5</a:t>
            </a:r>
          </a:p>
        </p:txBody>
      </p:sp>
    </p:spTree>
    <p:extLst>
      <p:ext uri="{BB962C8B-B14F-4D97-AF65-F5344CB8AC3E}">
        <p14:creationId xmlns:p14="http://schemas.microsoft.com/office/powerpoint/2010/main" val="510553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80588" y="1087377"/>
          <a:ext cx="3725944" cy="3339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261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Checkmate 816 </a:t>
                      </a:r>
                    </a:p>
                    <a:p>
                      <a:pPr algn="ctr"/>
                      <a:r>
                        <a:rPr lang="en-US" sz="1500" dirty="0"/>
                        <a:t>Neoadjuvant Only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064">
                <a:tc>
                  <a:txBody>
                    <a:bodyPr/>
                    <a:lstStyle/>
                    <a:p>
                      <a:r>
                        <a:rPr lang="en-US" sz="1500" dirty="0"/>
                        <a:t>Agents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Ipilimumab</a:t>
                      </a:r>
                    </a:p>
                    <a:p>
                      <a:pPr algn="ctr"/>
                      <a:r>
                        <a:rPr lang="en-US" sz="1500" dirty="0"/>
                        <a:t>+ Nivolumab 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464">
                <a:tc>
                  <a:txBody>
                    <a:bodyPr/>
                    <a:lstStyle/>
                    <a:p>
                      <a:r>
                        <a:rPr lang="en-US" sz="1500" dirty="0"/>
                        <a:t>Reported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2023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4001805987"/>
                  </a:ext>
                </a:extLst>
              </a:tr>
              <a:tr h="286464">
                <a:tc>
                  <a:txBody>
                    <a:bodyPr/>
                    <a:lstStyle/>
                    <a:p>
                      <a:r>
                        <a:rPr lang="en-US" sz="1500" dirty="0"/>
                        <a:t>Patients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215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73">
                <a:tc>
                  <a:txBody>
                    <a:bodyPr/>
                    <a:lstStyle/>
                    <a:p>
                      <a:r>
                        <a:rPr lang="en-US" sz="1500" dirty="0"/>
                        <a:t>Stages 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IB-IIIA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464">
                <a:tc>
                  <a:txBody>
                    <a:bodyPr/>
                    <a:lstStyle/>
                    <a:p>
                      <a:r>
                        <a:rPr lang="en-US" sz="1500" dirty="0"/>
                        <a:t>EFS better than chemo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/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347">
                <a:tc>
                  <a:txBody>
                    <a:bodyPr/>
                    <a:lstStyle/>
                    <a:p>
                      <a:r>
                        <a:rPr lang="en-US" sz="1500" dirty="0"/>
                        <a:t>spCR better than chemo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+15%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064">
                <a:tc>
                  <a:txBody>
                    <a:bodyPr/>
                    <a:lstStyle/>
                    <a:p>
                      <a:r>
                        <a:rPr lang="en-US" sz="1500" dirty="0"/>
                        <a:t>OS better</a:t>
                      </a:r>
                    </a:p>
                    <a:p>
                      <a:r>
                        <a:rPr lang="en-US" sz="1500" dirty="0"/>
                        <a:t>than chemo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219870886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3291" y="173832"/>
            <a:ext cx="8876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hangingPunct="0">
              <a:defRPr/>
            </a:pPr>
            <a:r>
              <a:rPr lang="en-US" sz="2100" b="1" dirty="0">
                <a:solidFill>
                  <a:srgbClr val="FFFF00"/>
                </a:solidFill>
                <a:ea typeface="+mn-ea"/>
                <a:cs typeface="+mn-cs"/>
              </a:rPr>
              <a:t>Phase III Neoadjuvant Trial of Nivolumab + Ipilimumab vs Chemotherapy – Reported - 1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229674E-100D-C863-82A4-E43D79424B71}"/>
              </a:ext>
            </a:extLst>
          </p:cNvPr>
          <p:cNvSpPr/>
          <p:nvPr/>
        </p:nvSpPr>
        <p:spPr>
          <a:xfrm>
            <a:off x="4666267" y="1330262"/>
            <a:ext cx="1576634" cy="26996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183301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492521" y="1116983"/>
          <a:ext cx="2432226" cy="3321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064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/>
                        <a:t>IMPower</a:t>
                      </a:r>
                      <a:r>
                        <a:rPr lang="en-US" sz="1500" dirty="0"/>
                        <a:t> 030</a:t>
                      </a:r>
                    </a:p>
                    <a:p>
                      <a:pPr algn="ctr"/>
                      <a:r>
                        <a:rPr lang="en-US" sz="1500" dirty="0"/>
                        <a:t>Perioperative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137">
                <a:tc>
                  <a:txBody>
                    <a:bodyPr/>
                    <a:lstStyle/>
                    <a:p>
                      <a:r>
                        <a:rPr lang="en-US" sz="1500" dirty="0"/>
                        <a:t>Agent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/>
                        <a:t>Atezolizumab</a:t>
                      </a:r>
                      <a:endParaRPr lang="en-US" sz="1500" dirty="0"/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37">
                <a:tc>
                  <a:txBody>
                    <a:bodyPr/>
                    <a:lstStyle/>
                    <a:p>
                      <a:r>
                        <a:rPr lang="en-US" sz="1500" dirty="0"/>
                        <a:t>Patients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302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216">
                <a:tc>
                  <a:txBody>
                    <a:bodyPr/>
                    <a:lstStyle/>
                    <a:p>
                      <a:r>
                        <a:rPr lang="en-US" sz="1500" dirty="0"/>
                        <a:t>Stages 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II-IIIB</a:t>
                      </a:r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064">
                <a:tc>
                  <a:txBody>
                    <a:bodyPr/>
                    <a:lstStyle/>
                    <a:p>
                      <a:r>
                        <a:rPr lang="en-US" sz="1500" dirty="0"/>
                        <a:t>EFS better than chemo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064">
                <a:tc>
                  <a:txBody>
                    <a:bodyPr/>
                    <a:lstStyle/>
                    <a:p>
                      <a:r>
                        <a:rPr lang="en-US" sz="1500" dirty="0"/>
                        <a:t>spCR better </a:t>
                      </a:r>
                    </a:p>
                    <a:p>
                      <a:r>
                        <a:rPr lang="en-US" sz="1500" dirty="0"/>
                        <a:t>than chemo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064">
                <a:tc>
                  <a:txBody>
                    <a:bodyPr/>
                    <a:lstStyle/>
                    <a:p>
                      <a:r>
                        <a:rPr lang="en-US" sz="1500" dirty="0"/>
                        <a:t>OS better</a:t>
                      </a:r>
                    </a:p>
                    <a:p>
                      <a:r>
                        <a:rPr lang="en-US" sz="1500" dirty="0"/>
                        <a:t>than chemo</a:t>
                      </a:r>
                    </a:p>
                  </a:txBody>
                  <a:tcPr marL="57865" marR="57865" marT="28932" marB="28932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57865" marR="57865" marT="28932" marB="28932"/>
                </a:tc>
                <a:extLst>
                  <a:ext uri="{0D108BD9-81ED-4DB2-BD59-A6C34878D82A}">
                    <a16:rowId xmlns:a16="http://schemas.microsoft.com/office/drawing/2014/main" val="219870886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3291" y="173832"/>
            <a:ext cx="8876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hangingPunct="0">
              <a:defRPr/>
            </a:pPr>
            <a:r>
              <a:rPr lang="en-US" sz="2100" b="1" dirty="0">
                <a:solidFill>
                  <a:srgbClr val="FFFF00"/>
                </a:solidFill>
                <a:ea typeface="+mn-ea"/>
                <a:cs typeface="+mn-cs"/>
              </a:rPr>
              <a:t>Phase III Neoadjuvant Trials of Immune Checkpoint Inhibitors plus Chemotherapy vs Chemotherapy – Fully Enrolled – Not Reported - 1</a:t>
            </a:r>
          </a:p>
        </p:txBody>
      </p:sp>
    </p:spTree>
    <p:extLst>
      <p:ext uri="{BB962C8B-B14F-4D97-AF65-F5344CB8AC3E}">
        <p14:creationId xmlns:p14="http://schemas.microsoft.com/office/powerpoint/2010/main" val="19562660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83846" y="478631"/>
            <a:ext cx="8576308" cy="508000"/>
          </a:xfrm>
        </p:spPr>
        <p:txBody>
          <a:bodyPr anchor="b"/>
          <a:lstStyle/>
          <a:p>
            <a:pPr algn="ctr"/>
            <a:r>
              <a:rPr lang="en-US" b="1" dirty="0">
                <a:latin typeface="+mn-lt"/>
              </a:rPr>
              <a:t>Neoadjuvant Study:  </a:t>
            </a:r>
            <a:r>
              <a:rPr lang="en-US" b="1" dirty="0" err="1">
                <a:latin typeface="+mn-lt"/>
              </a:rPr>
              <a:t>Nivolumab+Chemotherapy</a:t>
            </a:r>
            <a:r>
              <a:rPr lang="en-US" b="1" dirty="0">
                <a:latin typeface="+mn-lt"/>
              </a:rPr>
              <a:t> vs Chemotherapy</a:t>
            </a:r>
            <a:endParaRPr lang="en-US" b="1" baseline="30000" dirty="0">
              <a:latin typeface="+mn-lt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15D8D26F-98FC-4361-87F4-234A5D496609}"/>
              </a:ext>
            </a:extLst>
          </p:cNvPr>
          <p:cNvSpPr/>
          <p:nvPr/>
        </p:nvSpPr>
        <p:spPr>
          <a:xfrm>
            <a:off x="2755839" y="1545431"/>
            <a:ext cx="685323" cy="807244"/>
          </a:xfrm>
          <a:prstGeom prst="leftBrace">
            <a:avLst>
              <a:gd name="adj1" fmla="val 0"/>
              <a:gd name="adj2" fmla="val 48223"/>
            </a:avLst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>
              <a:solidFill>
                <a:srgbClr val="595454"/>
              </a:solidFill>
              <a:latin typeface="Trebuchet MS" panose="020B0603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137E3D-0E6A-4418-A9F1-BA6055E11124}"/>
              </a:ext>
            </a:extLst>
          </p:cNvPr>
          <p:cNvSpPr/>
          <p:nvPr/>
        </p:nvSpPr>
        <p:spPr bwMode="auto">
          <a:xfrm>
            <a:off x="3558293" y="2041468"/>
            <a:ext cx="2094497" cy="617220"/>
          </a:xfrm>
          <a:prstGeom prst="rect">
            <a:avLst/>
          </a:prstGeom>
          <a:solidFill>
            <a:srgbClr val="A69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fontAlgn="auto">
              <a:spcBef>
                <a:spcPts val="225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Chemo</a:t>
            </a:r>
            <a:r>
              <a:rPr lang="en-US" sz="1200" kern="0" baseline="30000" dirty="0">
                <a:solidFill>
                  <a:srgbClr val="FFFFFF"/>
                </a:solidFill>
                <a:latin typeface="Trebuchet MS" panose="020B0603020202020204"/>
                <a:cs typeface="Arial" panose="020B0604020202020204" pitchFamily="34" charset="0"/>
              </a:rPr>
              <a:t>e</a:t>
            </a:r>
            <a:r>
              <a:rPr lang="en-US" sz="1200" kern="0" dirty="0">
                <a:solidFill>
                  <a:srgbClr val="FFFFFF"/>
                </a:solidFill>
                <a:latin typeface="Trebuchet MS" panose="020B0603020202020204"/>
                <a:cs typeface="Arial" panose="020B0604020202020204" pitchFamily="34" charset="0"/>
              </a:rPr>
              <a:t> </a:t>
            </a:r>
            <a:r>
              <a:rPr lang="en-US" sz="900" b="1" kern="0" dirty="0">
                <a:solidFill>
                  <a:srgbClr val="FFFF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Q3W</a:t>
            </a:r>
            <a:r>
              <a:rPr lang="en-US" sz="1050" b="1" kern="0" dirty="0">
                <a:solidFill>
                  <a:srgbClr val="FFFF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kern="0" dirty="0">
                <a:solidFill>
                  <a:srgbClr val="FFFF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(3 cycles)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247244-BA71-4C65-88E8-C68A1BDBC7D7}"/>
              </a:ext>
            </a:extLst>
          </p:cNvPr>
          <p:cNvSpPr/>
          <p:nvPr/>
        </p:nvSpPr>
        <p:spPr bwMode="auto">
          <a:xfrm>
            <a:off x="3558292" y="1234562"/>
            <a:ext cx="2094498" cy="617220"/>
          </a:xfrm>
          <a:prstGeom prst="rect">
            <a:avLst/>
          </a:prstGeom>
          <a:solidFill>
            <a:srgbClr val="138967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25718" tIns="25718" rIns="25718" bIns="2571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466713" fontAlgn="auto">
              <a:spcBef>
                <a:spcPts val="225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NIVO</a:t>
            </a:r>
            <a:r>
              <a:rPr lang="en-US" sz="105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 </a:t>
            </a:r>
            <a:r>
              <a:rPr lang="en-US" sz="90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360 mg Q3W </a:t>
            </a:r>
            <a:br>
              <a:rPr lang="en-US" sz="90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</a:br>
            <a:r>
              <a:rPr lang="en-US" sz="105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+ </a:t>
            </a:r>
          </a:p>
          <a:p>
            <a:pPr algn="ctr" defTabSz="466713" fontAlgn="auto">
              <a:spcBef>
                <a:spcPts val="225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chemo</a:t>
            </a:r>
            <a:r>
              <a:rPr lang="en-US" sz="1050" kern="0" baseline="30000" dirty="0">
                <a:solidFill>
                  <a:srgbClr val="FFFFFF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d</a:t>
            </a:r>
            <a:r>
              <a:rPr lang="en-US" sz="1050" kern="0" dirty="0">
                <a:solidFill>
                  <a:srgbClr val="FFFFFF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 </a:t>
            </a:r>
            <a:r>
              <a:rPr lang="en-US" sz="900" b="1" kern="0" dirty="0">
                <a:solidFill>
                  <a:srgbClr val="FFFFFF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Q3W</a:t>
            </a:r>
            <a:r>
              <a:rPr lang="en-US" sz="1050" b="1" kern="0" dirty="0">
                <a:solidFill>
                  <a:srgbClr val="FFFFFF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 </a:t>
            </a:r>
            <a:r>
              <a:rPr lang="en-US" sz="900" b="1" kern="0" dirty="0">
                <a:solidFill>
                  <a:srgbClr val="FFFFFF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(3 cycles)</a:t>
            </a:r>
            <a:endParaRPr lang="en-US" sz="900" b="1" kern="0" baseline="30000" dirty="0">
              <a:solidFill>
                <a:srgbClr val="FFFFFF"/>
              </a:solidFill>
              <a:latin typeface="Trebuchet MS" panose="020B0603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E8AB7F2-82D4-4552-8F12-53DC185A0A8E}"/>
              </a:ext>
            </a:extLst>
          </p:cNvPr>
          <p:cNvSpPr/>
          <p:nvPr/>
        </p:nvSpPr>
        <p:spPr bwMode="auto">
          <a:xfrm>
            <a:off x="2565422" y="1761270"/>
            <a:ext cx="342900" cy="341505"/>
          </a:xfrm>
          <a:prstGeom prst="ellipse">
            <a:avLst/>
          </a:prstGeom>
          <a:solidFill>
            <a:srgbClr val="58595B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wrap="none" anchor="ctr">
            <a:noAutofit/>
          </a:bodyPr>
          <a:lstStyle/>
          <a:p>
            <a:pPr algn="ctr" defTabSz="685783" fontAlgn="auto">
              <a:spcBef>
                <a:spcPts val="225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R</a:t>
            </a:r>
          </a:p>
          <a:p>
            <a:pPr algn="ctr" defTabSz="685783" fontAlgn="auto">
              <a:spcBef>
                <a:spcPts val="225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prstClr val="white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1:1</a:t>
            </a:r>
          </a:p>
        </p:txBody>
      </p:sp>
      <p:sp>
        <p:nvSpPr>
          <p:cNvPr id="40" name="Rounded Rectangle 38">
            <a:extLst>
              <a:ext uri="{FF2B5EF4-FFF2-40B4-BE49-F238E27FC236}">
                <a16:creationId xmlns:a16="http://schemas.microsoft.com/office/drawing/2014/main" id="{623C060B-F5FA-4A0C-9B0F-EDE57646C63C}"/>
              </a:ext>
            </a:extLst>
          </p:cNvPr>
          <p:cNvSpPr/>
          <p:nvPr/>
        </p:nvSpPr>
        <p:spPr bwMode="auto">
          <a:xfrm>
            <a:off x="123754" y="1077807"/>
            <a:ext cx="2326649" cy="232804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68580" rIns="68580" bIns="6858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645303" eaLnBrk="0" fontAlgn="auto" hangingPunct="0">
              <a:spcBef>
                <a:spcPts val="225"/>
              </a:spcBef>
              <a:spcAft>
                <a:spcPts val="225"/>
              </a:spcAft>
              <a:buClr>
                <a:srgbClr val="FFE947"/>
              </a:buClr>
              <a:defRPr/>
            </a:pPr>
            <a:r>
              <a:rPr lang="en-US" sz="1050" b="1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Key Eligibility Criteria</a:t>
            </a:r>
          </a:p>
          <a:p>
            <a:pPr marL="214313" indent="-214313" defTabSz="645303" eaLnBrk="0" fontAlgn="auto" hangingPunct="0">
              <a:spcBef>
                <a:spcPts val="225"/>
              </a:spcBef>
              <a:spcAft>
                <a:spcPts val="0"/>
              </a:spcAft>
              <a:buClr>
                <a:srgbClr val="595454"/>
              </a:buClr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Newly diagnosed, resectable, stage IB (≥ 4 cm)–IIIA NSCLC </a:t>
            </a:r>
            <a:b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</a:br>
            <a: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(per TNM 7</a:t>
            </a:r>
            <a:r>
              <a:rPr lang="en-US" sz="1050" kern="0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th</a:t>
            </a:r>
            <a: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 edition)</a:t>
            </a:r>
          </a:p>
          <a:p>
            <a:pPr marL="214313" indent="-214313" defTabSz="645303" eaLnBrk="0" fontAlgn="auto" hangingPunct="0">
              <a:spcBef>
                <a:spcPts val="225"/>
              </a:spcBef>
              <a:spcAft>
                <a:spcPts val="0"/>
              </a:spcAft>
              <a:buClr>
                <a:srgbClr val="595454"/>
              </a:buClr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ECOG performance status 0–1</a:t>
            </a:r>
          </a:p>
          <a:p>
            <a:pPr marL="214313" indent="-214313" defTabSz="645303" eaLnBrk="0" fontAlgn="auto" hangingPunct="0">
              <a:spcBef>
                <a:spcPts val="225"/>
              </a:spcBef>
              <a:spcAft>
                <a:spcPts val="0"/>
              </a:spcAft>
              <a:buClr>
                <a:srgbClr val="595454"/>
              </a:buClr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No known sensitizing </a:t>
            </a:r>
            <a:r>
              <a:rPr lang="en-US" sz="1050" i="1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EGFR</a:t>
            </a:r>
            <a: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 mutations or </a:t>
            </a:r>
            <a:r>
              <a:rPr lang="en-US" sz="1050" i="1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ALK </a:t>
            </a:r>
            <a: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alterations</a:t>
            </a:r>
          </a:p>
          <a:p>
            <a:pPr defTabSz="645303" eaLnBrk="0" fontAlgn="auto" hangingPunct="0">
              <a:spcBef>
                <a:spcPts val="225"/>
              </a:spcBef>
              <a:spcAft>
                <a:spcPts val="0"/>
              </a:spcAft>
              <a:buClr>
                <a:prstClr val="white"/>
              </a:buClr>
              <a:defRPr/>
            </a:pPr>
            <a:endParaRPr lang="en-US" sz="1050" b="1" kern="0" dirty="0">
              <a:solidFill>
                <a:srgbClr val="595454"/>
              </a:solidFill>
              <a:latin typeface="Trebuchet MS" panose="020B0603020202020204"/>
              <a:ea typeface="+mn-ea"/>
              <a:cs typeface="Arial" panose="020B0604020202020204" pitchFamily="34" charset="0"/>
            </a:endParaRPr>
          </a:p>
          <a:p>
            <a:pPr algn="ctr" defTabSz="645303" eaLnBrk="0" fontAlgn="auto" hangingPunct="0">
              <a:spcBef>
                <a:spcPts val="225"/>
              </a:spcBef>
              <a:spcAft>
                <a:spcPts val="0"/>
              </a:spcAft>
              <a:buClr>
                <a:prstClr val="white"/>
              </a:buClr>
              <a:defRPr/>
            </a:pPr>
            <a:r>
              <a:rPr lang="en-US" sz="1050" b="1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Stratified by</a:t>
            </a:r>
          </a:p>
          <a:p>
            <a:pPr algn="ctr" defTabSz="645303" eaLnBrk="0" fontAlgn="auto" hangingPunct="0">
              <a:spcBef>
                <a:spcPts val="225"/>
              </a:spcBef>
              <a:spcAft>
                <a:spcPts val="0"/>
              </a:spcAft>
              <a:buClr>
                <a:srgbClr val="595454"/>
              </a:buClr>
              <a:defRPr/>
            </a:pPr>
            <a:r>
              <a:rPr lang="en-US" sz="1050" b="1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Stage (IB–II vs IIIA), </a:t>
            </a:r>
            <a:br>
              <a:rPr lang="en-US" sz="1050" b="1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</a:br>
            <a:r>
              <a:rPr lang="en-US" sz="1050" b="1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PD-L1</a:t>
            </a:r>
            <a:r>
              <a:rPr lang="en-US" sz="1050" b="1" kern="0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/>
              </a:rPr>
              <a:t>b </a:t>
            </a:r>
            <a:r>
              <a:rPr lang="en-US" sz="1050" b="1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/>
              </a:rPr>
              <a:t>(≥ 1% vs &lt; 1%</a:t>
            </a:r>
            <a:r>
              <a:rPr lang="en-US" sz="1050" b="1" kern="0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/>
              </a:rPr>
              <a:t>c</a:t>
            </a:r>
            <a:r>
              <a:rPr lang="en-US" sz="1050" b="1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/>
              </a:rPr>
              <a:t>)</a:t>
            </a:r>
            <a:r>
              <a:rPr lang="en-US" sz="1050" b="1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, and sex</a:t>
            </a: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4B7D6A88-70A8-44CF-902B-5DF4AE15A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832" y="4812221"/>
            <a:ext cx="497205" cy="273844"/>
          </a:xfrm>
        </p:spPr>
        <p:txBody>
          <a:bodyPr/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fld id="{AF1AFCDA-ABCC-4704-AB71-48FDE4F2FA4C}" type="slidenum">
              <a:rPr lang="en-US" sz="105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pPr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en-US" sz="1050" dirty="0">
              <a:solidFill>
                <a:srgbClr val="595454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0CA3E7-DB74-47A1-856E-C2FD731E71BF}"/>
              </a:ext>
            </a:extLst>
          </p:cNvPr>
          <p:cNvGrpSpPr/>
          <p:nvPr/>
        </p:nvGrpSpPr>
        <p:grpSpPr>
          <a:xfrm>
            <a:off x="885927" y="3792948"/>
            <a:ext cx="7266776" cy="955178"/>
            <a:chOff x="1181235" y="4783158"/>
            <a:chExt cx="9689035" cy="127357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9A9E4F0-4572-4194-8AAF-3E09154CB12C}"/>
                </a:ext>
              </a:extLst>
            </p:cNvPr>
            <p:cNvSpPr/>
            <p:nvPr/>
          </p:nvSpPr>
          <p:spPr>
            <a:xfrm>
              <a:off x="1181235" y="4783158"/>
              <a:ext cx="9689035" cy="127357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D3EB483-963F-487F-971C-53D2706CE2BC}"/>
                </a:ext>
              </a:extLst>
            </p:cNvPr>
            <p:cNvSpPr/>
            <p:nvPr/>
          </p:nvSpPr>
          <p:spPr>
            <a:xfrm>
              <a:off x="1420394" y="4949060"/>
              <a:ext cx="3963922" cy="798302"/>
            </a:xfrm>
            <a:prstGeom prst="rect">
              <a:avLst/>
            </a:prstGeom>
          </p:spPr>
          <p:txBody>
            <a:bodyPr wrap="square" lIns="0" tIns="0" rIns="0" bIns="0" numCol="1" anchor="t">
              <a:noAutofit/>
            </a:bodyPr>
            <a:lstStyle/>
            <a:p>
              <a:pPr defTabSz="342892" eaLnBrk="0" hangingPunct="0">
                <a:spcBef>
                  <a:spcPts val="225"/>
                </a:spcBef>
                <a:spcAft>
                  <a:spcPts val="0"/>
                </a:spcAft>
                <a:buClr>
                  <a:prstClr val="black"/>
                </a:buClr>
                <a:defRPr/>
              </a:pPr>
              <a:r>
                <a:rPr lang="en-US" sz="1050" b="1" kern="0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Arial"/>
                </a:rPr>
                <a:t>Primary endpoints</a:t>
              </a:r>
            </a:p>
            <a:p>
              <a:pPr marL="214313" indent="-214313" defTabSz="342892" eaLnBrk="0" hangingPunct="0">
                <a:spcBef>
                  <a:spcPts val="225"/>
                </a:spcBef>
                <a:spcAft>
                  <a:spcPts val="0"/>
                </a:spcAft>
                <a:buClr>
                  <a:srgbClr val="59545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Arial"/>
                </a:rPr>
                <a:t>pCR</a:t>
              </a:r>
            </a:p>
            <a:p>
              <a:pPr marL="214313" indent="-214313" defTabSz="342892" eaLnBrk="0" hangingPunct="0">
                <a:spcBef>
                  <a:spcPts val="225"/>
                </a:spcBef>
                <a:spcAft>
                  <a:spcPts val="0"/>
                </a:spcAft>
                <a:buClr>
                  <a:srgbClr val="59545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Arial"/>
                </a:rPr>
                <a:t>EFS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FA64AC6-6AEB-4DF9-A7AF-F8FEAB28E5C7}"/>
                </a:ext>
              </a:extLst>
            </p:cNvPr>
            <p:cNvSpPr/>
            <p:nvPr/>
          </p:nvSpPr>
          <p:spPr>
            <a:xfrm>
              <a:off x="3716026" y="4949060"/>
              <a:ext cx="3418706" cy="798302"/>
            </a:xfrm>
            <a:prstGeom prst="rect">
              <a:avLst/>
            </a:prstGeom>
          </p:spPr>
          <p:txBody>
            <a:bodyPr wrap="square" lIns="0" tIns="0" rIns="0" bIns="0" numCol="1" anchor="t">
              <a:noAutofit/>
            </a:bodyPr>
            <a:lstStyle/>
            <a:p>
              <a:pPr defTabSz="342892" eaLnBrk="0" hangingPunct="0">
                <a:spcBef>
                  <a:spcPts val="225"/>
                </a:spcBef>
                <a:spcAft>
                  <a:spcPts val="0"/>
                </a:spcAft>
                <a:buClr>
                  <a:prstClr val="black"/>
                </a:buClr>
                <a:defRPr/>
              </a:pPr>
              <a:r>
                <a:rPr lang="en-US" sz="1050" b="1" kern="0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Arial"/>
                </a:rPr>
                <a:t>Secondary endpoints</a:t>
              </a:r>
            </a:p>
            <a:p>
              <a:pPr marL="214313" indent="-214313" defTabSz="342892" eaLnBrk="0" hangingPunct="0">
                <a:spcBef>
                  <a:spcPts val="225"/>
                </a:spcBef>
                <a:spcAft>
                  <a:spcPts val="0"/>
                </a:spcAft>
                <a:buClr>
                  <a:srgbClr val="59545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Arial"/>
                </a:rPr>
                <a:t>MPR</a:t>
              </a:r>
            </a:p>
            <a:p>
              <a:pPr marL="214313" indent="-214313" defTabSz="342892" eaLnBrk="0" hangingPunct="0">
                <a:spcBef>
                  <a:spcPts val="225"/>
                </a:spcBef>
                <a:spcAft>
                  <a:spcPts val="0"/>
                </a:spcAft>
                <a:buClr>
                  <a:srgbClr val="59545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Arial"/>
                </a:rPr>
                <a:t>OS</a:t>
              </a:r>
            </a:p>
            <a:p>
              <a:pPr marL="214313" indent="-214313" defTabSz="342892" eaLnBrk="0" hangingPunct="0">
                <a:spcBef>
                  <a:spcPts val="225"/>
                </a:spcBef>
                <a:spcAft>
                  <a:spcPts val="0"/>
                </a:spcAft>
                <a:buClr>
                  <a:srgbClr val="59545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Arial"/>
                </a:rPr>
                <a:t>Time to death or distant metastases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8C2A81D-2AC3-4E8A-B800-BF465AF69E8E}"/>
                </a:ext>
              </a:extLst>
            </p:cNvPr>
            <p:cNvSpPr/>
            <p:nvPr/>
          </p:nvSpPr>
          <p:spPr>
            <a:xfrm>
              <a:off x="7297424" y="4949060"/>
              <a:ext cx="3219540" cy="995784"/>
            </a:xfrm>
            <a:prstGeom prst="rect">
              <a:avLst/>
            </a:prstGeom>
          </p:spPr>
          <p:txBody>
            <a:bodyPr wrap="square" lIns="0" tIns="0" rIns="0" bIns="0" numCol="1" anchor="t">
              <a:noAutofit/>
            </a:bodyPr>
            <a:lstStyle/>
            <a:p>
              <a:pPr defTabSz="342892" eaLnBrk="0" hangingPunct="0">
                <a:spcBef>
                  <a:spcPts val="225"/>
                </a:spcBef>
                <a:spcAft>
                  <a:spcPts val="0"/>
                </a:spcAft>
                <a:buClr>
                  <a:prstClr val="black"/>
                </a:buClr>
                <a:defRPr/>
              </a:pPr>
              <a:r>
                <a:rPr lang="en-US" sz="1050" b="1" kern="0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Arial"/>
                </a:rPr>
                <a:t>Exploratory endpoints</a:t>
              </a:r>
            </a:p>
            <a:p>
              <a:pPr marL="214313" indent="-214313" defTabSz="342892" eaLnBrk="0" hangingPunct="0">
                <a:spcBef>
                  <a:spcPts val="225"/>
                </a:spcBef>
                <a:spcAft>
                  <a:spcPts val="0"/>
                </a:spcAft>
                <a:buClr>
                  <a:srgbClr val="59545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Arial"/>
                </a:rPr>
                <a:t>ORR</a:t>
              </a:r>
            </a:p>
            <a:p>
              <a:pPr marL="214313" indent="-214313" defTabSz="342892" eaLnBrk="0" hangingPunct="0">
                <a:spcBef>
                  <a:spcPts val="225"/>
                </a:spcBef>
                <a:spcAft>
                  <a:spcPts val="0"/>
                </a:spcAft>
                <a:buClr>
                  <a:srgbClr val="59545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Arial"/>
                </a:rPr>
                <a:t>Predictive biomarkers (PD-L1, TMB, ctDNA</a:t>
              </a:r>
              <a:r>
                <a:rPr lang="en-US" sz="1050" kern="0" baseline="30000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Arial"/>
                </a:rPr>
                <a:t>h</a:t>
              </a:r>
              <a:r>
                <a:rPr lang="en-US" sz="1050" kern="0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Arial" panose="020B0604020202020204" pitchFamily="34" charset="0"/>
                </a:rPr>
                <a:t>)</a:t>
              </a:r>
              <a:endPara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E85983F-F9ED-4ED5-A33D-5AE85B4D4258}"/>
              </a:ext>
            </a:extLst>
          </p:cNvPr>
          <p:cNvSpPr/>
          <p:nvPr/>
        </p:nvSpPr>
        <p:spPr>
          <a:xfrm>
            <a:off x="3474193" y="1163026"/>
            <a:ext cx="2247503" cy="157734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Trebuchet MS" panose="020B060302020202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313307-2BFC-4B5D-A396-5E69D7FA38B3}"/>
              </a:ext>
            </a:extLst>
          </p:cNvPr>
          <p:cNvSpPr/>
          <p:nvPr/>
        </p:nvSpPr>
        <p:spPr bwMode="auto">
          <a:xfrm>
            <a:off x="6349834" y="1682107"/>
            <a:ext cx="918389" cy="133375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25718" tIns="25718" rIns="25718" bIns="2571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466713" fontAlgn="auto">
              <a:spcBef>
                <a:spcPts val="225"/>
              </a:spcBef>
              <a:spcAft>
                <a:spcPts val="0"/>
              </a:spcAft>
              <a:defRPr/>
            </a:pPr>
            <a: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Surgery </a:t>
            </a:r>
            <a:b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</a:br>
            <a: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(within 6 weeks</a:t>
            </a:r>
            <a:b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</a:br>
            <a: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post-treatment) </a:t>
            </a:r>
            <a:b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</a:br>
            <a:endParaRPr lang="en-US" sz="1050" kern="0" baseline="30000" dirty="0">
              <a:solidFill>
                <a:srgbClr val="595454"/>
              </a:solidFill>
              <a:latin typeface="Trebuchet MS" panose="020B0603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C919FA-69ED-4A9E-87D3-1E2196673671}"/>
              </a:ext>
            </a:extLst>
          </p:cNvPr>
          <p:cNvCxnSpPr>
            <a:cxnSpLocks/>
          </p:cNvCxnSpPr>
          <p:nvPr/>
        </p:nvCxnSpPr>
        <p:spPr>
          <a:xfrm>
            <a:off x="5735336" y="2339584"/>
            <a:ext cx="548640" cy="0"/>
          </a:xfrm>
          <a:prstGeom prst="straightConnector1">
            <a:avLst/>
          </a:prstGeom>
          <a:ln w="349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F2D4F547-9058-401E-9ABA-6BBC3171FDF5}"/>
              </a:ext>
            </a:extLst>
          </p:cNvPr>
          <p:cNvSpPr/>
          <p:nvPr/>
        </p:nvSpPr>
        <p:spPr bwMode="auto">
          <a:xfrm>
            <a:off x="7622147" y="1682108"/>
            <a:ext cx="891540" cy="133375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25718" tIns="25718" rIns="25718" bIns="2571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466713" fontAlgn="auto">
              <a:spcBef>
                <a:spcPts val="225"/>
              </a:spcBef>
              <a:spcAft>
                <a:spcPts val="0"/>
              </a:spcAft>
              <a:defRPr/>
            </a:pPr>
            <a:r>
              <a:rPr lang="en-US" sz="105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Optional adjuvant chemo ± RT</a:t>
            </a:r>
            <a:r>
              <a:rPr lang="en-US" sz="1050" kern="0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g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C86C1A7-2A05-4C91-83D4-C1F0C180F498}"/>
              </a:ext>
            </a:extLst>
          </p:cNvPr>
          <p:cNvCxnSpPr/>
          <p:nvPr/>
        </p:nvCxnSpPr>
        <p:spPr>
          <a:xfrm>
            <a:off x="7304366" y="2339685"/>
            <a:ext cx="297000" cy="0"/>
          </a:xfrm>
          <a:prstGeom prst="straightConnector1">
            <a:avLst/>
          </a:prstGeom>
          <a:ln w="349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971BA7F-9F1E-45A1-8A4E-4482C7B1DAE7}"/>
              </a:ext>
            </a:extLst>
          </p:cNvPr>
          <p:cNvSpPr txBox="1"/>
          <p:nvPr/>
        </p:nvSpPr>
        <p:spPr>
          <a:xfrm>
            <a:off x="8484988" y="2020371"/>
            <a:ext cx="659012" cy="19389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466713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sz="90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/>
              </a:rPr>
              <a:t>Follow-up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4B6189-1E24-4E47-8517-BA2B78CB1E26}"/>
              </a:ext>
            </a:extLst>
          </p:cNvPr>
          <p:cNvSpPr txBox="1"/>
          <p:nvPr/>
        </p:nvSpPr>
        <p:spPr>
          <a:xfrm>
            <a:off x="2450402" y="1521030"/>
            <a:ext cx="642842" cy="230832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>
            <a:lvl1pPr indent="0" defTabSz="457200">
              <a:spcBef>
                <a:spcPts val="600"/>
              </a:spcBef>
              <a:buFont typeface="Arial"/>
              <a:buNone/>
              <a:defRPr sz="1200"/>
            </a:lvl1pPr>
            <a:lvl2pPr marL="346075" indent="-346075" defTabSz="457200"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2pPr>
            <a:lvl3pPr marL="685800" indent="-339725" defTabSz="457200">
              <a:spcBef>
                <a:spcPts val="600"/>
              </a:spcBef>
              <a:buFont typeface="Arial" panose="020B0604020202020204" pitchFamily="34" charset="0"/>
              <a:buChar char="–"/>
              <a:defRPr sz="1600"/>
            </a:lvl3pPr>
            <a:lvl4pPr marL="1031875" indent="-346075" defTabSz="457200"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4pPr>
            <a:lvl5pPr marL="1371600" indent="-339725" defTabSz="457200">
              <a:spcBef>
                <a:spcPts val="600"/>
              </a:spcBef>
              <a:buFont typeface="Arial"/>
              <a:buChar char="»"/>
              <a:defRPr sz="16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algn="ctr" defTabSz="342892" fontAlgn="auto">
              <a:spcBef>
                <a:spcPts val="45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595454"/>
                </a:solidFill>
                <a:latin typeface="Trebuchet MS" panose="020B0603020202020204"/>
                <a:ea typeface="+mn-ea"/>
                <a:cs typeface="Arial" panose="020B0604020202020204" pitchFamily="34" charset="0"/>
              </a:rPr>
              <a:t>N = 358</a:t>
            </a:r>
            <a:endParaRPr lang="en-US" sz="1050" b="1" baseline="30000" dirty="0">
              <a:solidFill>
                <a:srgbClr val="595454"/>
              </a:solidFill>
              <a:latin typeface="Trebuchet MS" panose="020B0603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D3850F-F1DF-4A25-9F9B-81F7FE059212}"/>
              </a:ext>
            </a:extLst>
          </p:cNvPr>
          <p:cNvSpPr txBox="1"/>
          <p:nvPr/>
        </p:nvSpPr>
        <p:spPr>
          <a:xfrm>
            <a:off x="5557043" y="1978918"/>
            <a:ext cx="965878" cy="3185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466713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sz="90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/>
              </a:rPr>
              <a:t>Radiologic </a:t>
            </a:r>
            <a:br>
              <a:rPr lang="en-US" sz="90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/>
              </a:rPr>
            </a:br>
            <a:r>
              <a:rPr lang="en-US" sz="900" kern="0" dirty="0">
                <a:solidFill>
                  <a:srgbClr val="595454"/>
                </a:solidFill>
                <a:latin typeface="Trebuchet MS" panose="020B0603020202020204"/>
                <a:ea typeface="+mn-ea"/>
                <a:cs typeface="Arial"/>
              </a:rPr>
              <a:t>restaging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1B48F42-944E-4C13-B241-9A8CCCCF4F49}"/>
              </a:ext>
            </a:extLst>
          </p:cNvPr>
          <p:cNvCxnSpPr/>
          <p:nvPr/>
        </p:nvCxnSpPr>
        <p:spPr>
          <a:xfrm>
            <a:off x="8576309" y="2339584"/>
            <a:ext cx="548640" cy="0"/>
          </a:xfrm>
          <a:prstGeom prst="straightConnector1">
            <a:avLst/>
          </a:prstGeom>
          <a:ln w="3492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1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618524" y="1036299"/>
            <a:ext cx="3878949" cy="1748769"/>
            <a:chOff x="7068898" y="1007539"/>
            <a:chExt cx="2996032" cy="2540697"/>
          </a:xfrm>
        </p:grpSpPr>
        <p:graphicFrame>
          <p:nvGraphicFramePr>
            <p:cNvPr id="28" name="Chart 27">
              <a:extLst>
                <a:ext uri="{FF2B5EF4-FFF2-40B4-BE49-F238E27FC236}">
                  <a16:creationId xmlns:a16="http://schemas.microsoft.com/office/drawing/2014/main" id="{33F718D6-9BB9-495E-B844-059B0265C229}"/>
                </a:ext>
              </a:extLst>
            </p:cNvPr>
            <p:cNvGraphicFramePr/>
            <p:nvPr/>
          </p:nvGraphicFramePr>
          <p:xfrm>
            <a:off x="7068898" y="1007539"/>
            <a:ext cx="2996032" cy="24715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F74C21E-59FA-44EB-9FB5-F085F3F3CF8E}"/>
                </a:ext>
              </a:extLst>
            </p:cNvPr>
            <p:cNvSpPr txBox="1"/>
            <p:nvPr/>
          </p:nvSpPr>
          <p:spPr>
            <a:xfrm>
              <a:off x="9317294" y="2496987"/>
              <a:ext cx="427624" cy="368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+mn-cs"/>
                </a:rPr>
                <a:t>3.2%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4312DAB-682B-4A20-B3F0-03153E22C4BA}"/>
                </a:ext>
              </a:extLst>
            </p:cNvPr>
            <p:cNvSpPr txBox="1"/>
            <p:nvPr/>
          </p:nvSpPr>
          <p:spPr>
            <a:xfrm>
              <a:off x="7631635" y="3212872"/>
              <a:ext cx="2433295" cy="33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+mn-cs"/>
                </a:rPr>
                <a:t>n/N                  43/141                               4/126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FFCBEC3-2336-48B6-BD82-99C9A7B688E0}"/>
              </a:ext>
            </a:extLst>
          </p:cNvPr>
          <p:cNvGraphicFramePr/>
          <p:nvPr/>
        </p:nvGraphicFramePr>
        <p:xfrm>
          <a:off x="325360" y="784988"/>
          <a:ext cx="4664240" cy="3606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773724" y="2812067"/>
            <a:ext cx="3838745" cy="1872126"/>
            <a:chOff x="7556166" y="3585060"/>
            <a:chExt cx="2608148" cy="2713641"/>
          </a:xfrm>
        </p:grpSpPr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80647647-A5A5-41CB-9B4C-96B596F26BC7}"/>
                </a:ext>
              </a:extLst>
            </p:cNvPr>
            <p:cNvGraphicFramePr/>
            <p:nvPr/>
          </p:nvGraphicFramePr>
          <p:xfrm>
            <a:off x="7556166" y="3585060"/>
            <a:ext cx="2608148" cy="24715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9D5C05F-B444-4311-9048-95EE6A7EE010}"/>
                </a:ext>
              </a:extLst>
            </p:cNvPr>
            <p:cNvSpPr txBox="1"/>
            <p:nvPr/>
          </p:nvSpPr>
          <p:spPr>
            <a:xfrm>
              <a:off x="8484487" y="4265989"/>
              <a:ext cx="373732" cy="602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+mn-cs"/>
                </a:rPr>
                <a:t>25.7%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BC6B86-C165-4D38-8145-8DBA4DDCFB57}"/>
                </a:ext>
              </a:extLst>
            </p:cNvPr>
            <p:cNvSpPr txBox="1"/>
            <p:nvPr/>
          </p:nvSpPr>
          <p:spPr>
            <a:xfrm>
              <a:off x="9412750" y="5303693"/>
              <a:ext cx="377374" cy="368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+mn-cs"/>
                </a:rPr>
                <a:t>2.8%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A408EC5-2BB7-404A-B7F5-64F27D9EFA7C}"/>
                </a:ext>
              </a:extLst>
            </p:cNvPr>
            <p:cNvSpPr txBox="1"/>
            <p:nvPr/>
          </p:nvSpPr>
          <p:spPr>
            <a:xfrm>
              <a:off x="7945732" y="5964111"/>
              <a:ext cx="2065765" cy="334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rgbClr val="595454"/>
                  </a:solidFill>
                  <a:latin typeface="Trebuchet MS" panose="020B0603020202020204"/>
                  <a:ea typeface="+mn-ea"/>
                  <a:cs typeface="+mn-cs"/>
                </a:rPr>
                <a:t>n/N                  46/179                               5/179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552B257-B92E-42CA-B12C-6ADB8814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sz="1950" b="1" dirty="0"/>
              <a:t>Primary endpoint: pCR</a:t>
            </a:r>
            <a:r>
              <a:rPr lang="en-US" sz="1950" b="1" baseline="30000" dirty="0"/>
              <a:t>a</a:t>
            </a:r>
            <a:r>
              <a:rPr lang="en-US" sz="1950" b="1" dirty="0"/>
              <a:t> rate with neoadjuvant NIVO + chemo vs chemo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486389-9396-4FFE-A50A-844F310E4BBE}"/>
              </a:ext>
            </a:extLst>
          </p:cNvPr>
          <p:cNvSpPr txBox="1"/>
          <p:nvPr/>
        </p:nvSpPr>
        <p:spPr>
          <a:xfrm>
            <a:off x="287931" y="4860065"/>
            <a:ext cx="8576307" cy="21043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lvl="1" defTabSz="514350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675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a</a:t>
            </a:r>
            <a:r>
              <a:rPr lang="en-US" sz="675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Per BIPR; pCR: 0% residual viable tumor cells in both primary tumor (lung) and sampled lymph nodes; </a:t>
            </a:r>
            <a:r>
              <a:rPr lang="en-US" sz="675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b</a:t>
            </a:r>
            <a:r>
              <a:rPr lang="en-US" sz="675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ITT principle: patients who did not undergo surgery counted as non-responders for primary analysis; </a:t>
            </a:r>
            <a:br>
              <a:rPr lang="en-US" sz="675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</a:br>
            <a:r>
              <a:rPr lang="en-US" sz="675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c</a:t>
            </a:r>
            <a:r>
              <a:rPr lang="en-GB" sz="675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Calculated by stratified Cochran–Mantel–Haenszel method;</a:t>
            </a:r>
            <a:r>
              <a:rPr lang="en-US" sz="675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 </a:t>
            </a:r>
            <a:r>
              <a:rPr lang="en-US" sz="675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d</a:t>
            </a:r>
            <a:r>
              <a:rPr lang="en-US" sz="675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pCR rates 95% CI: NIVO + chemo, 18.0–31.0; chemo, 0.6–5.6; </a:t>
            </a:r>
            <a:r>
              <a:rPr lang="en-US" sz="675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e</a:t>
            </a:r>
            <a:r>
              <a:rPr lang="en-US" sz="675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Patients who underwent definitive surgery with an evaluable pathology sample for BIPR.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6D907A-2B07-4EE1-953C-E13993D3C68E}"/>
              </a:ext>
            </a:extLst>
          </p:cNvPr>
          <p:cNvSpPr txBox="1"/>
          <p:nvPr/>
        </p:nvSpPr>
        <p:spPr>
          <a:xfrm>
            <a:off x="5464115" y="800943"/>
            <a:ext cx="33960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u="sng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Patients with resection</a:t>
            </a:r>
            <a:r>
              <a:rPr lang="en-US" sz="1350" b="1" u="sng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e</a:t>
            </a:r>
            <a:r>
              <a:rPr lang="en-US" sz="1350" b="1" u="sng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 (ypT0N0)</a:t>
            </a:r>
            <a:endParaRPr lang="en-US" sz="1350" b="1" u="sng" strike="sngStrike" baseline="30000" dirty="0">
              <a:solidFill>
                <a:srgbClr val="595454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F5700E-4022-4D64-810D-0A7535FC48CB}"/>
              </a:ext>
            </a:extLst>
          </p:cNvPr>
          <p:cNvSpPr txBox="1"/>
          <p:nvPr/>
        </p:nvSpPr>
        <p:spPr>
          <a:xfrm>
            <a:off x="5563345" y="2711126"/>
            <a:ext cx="31554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u="sng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Primary tumor only in ITT (ypT0)</a:t>
            </a:r>
            <a:endParaRPr lang="en-US" sz="1350" b="1" u="sng" strike="sngStrike" dirty="0">
              <a:solidFill>
                <a:srgbClr val="595454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0669F1-6EB3-43C4-80B8-FE3148F2C468}"/>
              </a:ext>
            </a:extLst>
          </p:cNvPr>
          <p:cNvSpPr txBox="1"/>
          <p:nvPr/>
        </p:nvSpPr>
        <p:spPr>
          <a:xfrm>
            <a:off x="6159209" y="1223602"/>
            <a:ext cx="5309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30.5%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A194A3-0491-4548-BC41-032BE4E16355}"/>
              </a:ext>
            </a:extLst>
          </p:cNvPr>
          <p:cNvSpPr txBox="1"/>
          <p:nvPr/>
        </p:nvSpPr>
        <p:spPr>
          <a:xfrm>
            <a:off x="1122003" y="1302206"/>
            <a:ext cx="326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OR = 13.94 (99% CI, 3.49–55.75)</a:t>
            </a:r>
            <a:r>
              <a:rPr lang="en-US" sz="1200" b="1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c</a:t>
            </a:r>
            <a:endParaRPr lang="en-US" sz="1200" b="1" strike="sngStrike" dirty="0">
              <a:solidFill>
                <a:srgbClr val="595454"/>
              </a:solidFill>
              <a:latin typeface="Trebuchet MS" panose="020B0603020202020204"/>
              <a:ea typeface="+mn-ea"/>
              <a:cs typeface="+mn-cs"/>
            </a:endParaRPr>
          </a:p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P </a:t>
            </a:r>
            <a:r>
              <a:rPr lang="en-US" sz="1200" b="1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&lt; 0.0001 </a:t>
            </a:r>
          </a:p>
        </p:txBody>
      </p: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E68721F6-7645-4AC3-B138-175CA2C57FBD}"/>
              </a:ext>
            </a:extLst>
          </p:cNvPr>
          <p:cNvSpPr txBox="1">
            <a:spLocks/>
          </p:cNvSpPr>
          <p:nvPr/>
        </p:nvSpPr>
        <p:spPr>
          <a:xfrm>
            <a:off x="8503920" y="4809839"/>
            <a:ext cx="497205" cy="273844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8" fontAlgn="auto">
              <a:spcBef>
                <a:spcPts val="0"/>
              </a:spcBef>
              <a:spcAft>
                <a:spcPts val="0"/>
              </a:spcAft>
              <a:defRPr/>
            </a:pPr>
            <a:fld id="{B58DE5F1-E0F9-4CCA-92B7-7A6FC4DFEE14}" type="slidenum">
              <a:rPr lang="en-US" sz="1050">
                <a:solidFill>
                  <a:srgbClr val="595454"/>
                </a:solidFill>
                <a:latin typeface="Trebuchet MS" panose="020B0603020202020204"/>
              </a:rPr>
              <a:pPr algn="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en-US" sz="1050" dirty="0">
              <a:solidFill>
                <a:srgbClr val="595454"/>
              </a:solidFill>
              <a:latin typeface="Trebuchet MS" panose="020B0603020202020204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B5424C7-DD18-47D1-BC70-7E4BF27B96AE}"/>
              </a:ext>
            </a:extLst>
          </p:cNvPr>
          <p:cNvCxnSpPr>
            <a:cxnSpLocks/>
          </p:cNvCxnSpPr>
          <p:nvPr/>
        </p:nvCxnSpPr>
        <p:spPr>
          <a:xfrm flipH="1">
            <a:off x="3641466" y="1868182"/>
            <a:ext cx="1" cy="183570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34689E1-75AA-4540-A3EC-DE977C729811}"/>
              </a:ext>
            </a:extLst>
          </p:cNvPr>
          <p:cNvCxnSpPr>
            <a:cxnSpLocks/>
          </p:cNvCxnSpPr>
          <p:nvPr/>
        </p:nvCxnSpPr>
        <p:spPr>
          <a:xfrm flipH="1">
            <a:off x="1978029" y="1866843"/>
            <a:ext cx="1663438" cy="13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50A38FC-C9AD-45CE-BD30-322AA9C4DC55}"/>
              </a:ext>
            </a:extLst>
          </p:cNvPr>
          <p:cNvCxnSpPr>
            <a:cxnSpLocks/>
          </p:cNvCxnSpPr>
          <p:nvPr/>
        </p:nvCxnSpPr>
        <p:spPr>
          <a:xfrm>
            <a:off x="1978028" y="1866842"/>
            <a:ext cx="0" cy="3895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E9E4E19-5F4E-411D-862D-0FA6AEBBAA7D}"/>
              </a:ext>
            </a:extLst>
          </p:cNvPr>
          <p:cNvSpPr txBox="1"/>
          <p:nvPr/>
        </p:nvSpPr>
        <p:spPr>
          <a:xfrm>
            <a:off x="3053193" y="3703887"/>
            <a:ext cx="11840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2.2%</a:t>
            </a:r>
            <a:r>
              <a:rPr lang="en-US" sz="1050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d</a:t>
            </a:r>
            <a:r>
              <a:rPr lang="en-US" sz="1050" b="1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150DE4E-A823-4B77-AD75-18A296B7CD91}"/>
              </a:ext>
            </a:extLst>
          </p:cNvPr>
          <p:cNvSpPr txBox="1"/>
          <p:nvPr/>
        </p:nvSpPr>
        <p:spPr>
          <a:xfrm>
            <a:off x="2028827" y="1880046"/>
            <a:ext cx="15618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Difference</a:t>
            </a:r>
            <a:r>
              <a:rPr lang="en-US" sz="1050" b="1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c</a:t>
            </a:r>
            <a:endParaRPr lang="en-US" sz="1050" dirty="0">
              <a:solidFill>
                <a:srgbClr val="595454"/>
              </a:solidFill>
              <a:latin typeface="Trebuchet MS" panose="020B0603020202020204"/>
              <a:ea typeface="+mn-ea"/>
              <a:cs typeface="+mn-cs"/>
            </a:endParaRPr>
          </a:p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21.6%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44A4C84-6FB9-402C-9715-14399313A63D}"/>
              </a:ext>
            </a:extLst>
          </p:cNvPr>
          <p:cNvSpPr txBox="1"/>
          <p:nvPr/>
        </p:nvSpPr>
        <p:spPr>
          <a:xfrm>
            <a:off x="1375284" y="2256371"/>
            <a:ext cx="12075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24.0%</a:t>
            </a:r>
            <a:r>
              <a:rPr lang="en-US" sz="1050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d</a:t>
            </a:r>
            <a:r>
              <a:rPr lang="en-US" sz="1050" b="1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8E21D5-587E-451C-89F2-204E801B260C}"/>
              </a:ext>
            </a:extLst>
          </p:cNvPr>
          <p:cNvSpPr txBox="1"/>
          <p:nvPr/>
        </p:nvSpPr>
        <p:spPr>
          <a:xfrm>
            <a:off x="765810" y="4274658"/>
            <a:ext cx="43153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n/N                      43/179                                       4/179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A7E392-9E91-46AE-B1E1-80F2EDDA30AD}"/>
              </a:ext>
            </a:extLst>
          </p:cNvPr>
          <p:cNvSpPr txBox="1"/>
          <p:nvPr/>
        </p:nvSpPr>
        <p:spPr>
          <a:xfrm>
            <a:off x="1130310" y="777938"/>
            <a:ext cx="32607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u="sng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Primary endpoint: ITT (ypT0N0)</a:t>
            </a:r>
            <a:r>
              <a:rPr lang="en-US" sz="1500" b="1" u="sng" baseline="30000" dirty="0">
                <a:solidFill>
                  <a:srgbClr val="595454"/>
                </a:solidFill>
                <a:latin typeface="Trebuchet MS" panose="020B0603020202020204"/>
                <a:ea typeface="+mn-ea"/>
                <a:cs typeface="+mn-cs"/>
              </a:rPr>
              <a:t>b</a:t>
            </a:r>
          </a:p>
        </p:txBody>
      </p:sp>
      <p:sp>
        <p:nvSpPr>
          <p:cNvPr id="29" name="Content Placeholder 1"/>
          <p:cNvSpPr txBox="1">
            <a:spLocks/>
          </p:cNvSpPr>
          <p:nvPr/>
        </p:nvSpPr>
        <p:spPr>
          <a:xfrm>
            <a:off x="130358" y="4623746"/>
            <a:ext cx="6656205" cy="225738"/>
          </a:xfrm>
          <a:prstGeom prst="rect">
            <a:avLst/>
          </a:prstGeom>
        </p:spPr>
        <p:txBody>
          <a:bodyPr vert="horz" lIns="94500" tIns="40500" rIns="68580" bIns="34290" rtlCol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6026" indent="-256026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2pPr>
            <a:lvl3pPr marL="755885" indent="-341367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3pPr>
            <a:lvl4pPr marL="1182594" indent="-268217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4pPr>
            <a:lvl5pPr marL="1609304" indent="-304792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defTabSz="914378" fontAlgn="auto">
              <a:spcBef>
                <a:spcPts val="450"/>
              </a:spcBef>
              <a:spcAft>
                <a:spcPts val="450"/>
              </a:spcAft>
              <a:buClr>
                <a:srgbClr val="595454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595454"/>
                </a:solidFill>
                <a:latin typeface="Trebuchet MS" panose="020B0603020202020204"/>
              </a:rPr>
              <a:t>pCR rate in the exploratory NIVO + IPI arm (ITT) was 20.4% (95% CI, 13.4–29.0)</a:t>
            </a:r>
          </a:p>
        </p:txBody>
      </p:sp>
    </p:spTree>
    <p:extLst>
      <p:ext uri="{BB962C8B-B14F-4D97-AF65-F5344CB8AC3E}">
        <p14:creationId xmlns:p14="http://schemas.microsoft.com/office/powerpoint/2010/main" val="9214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1190" y="4723227"/>
            <a:ext cx="5146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da-DK" sz="1800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Nivolumab Prescribing Information 4 March 2022</a:t>
            </a:r>
            <a:endParaRPr lang="en-US" sz="1800" dirty="0">
              <a:solidFill>
                <a:srgbClr val="FFFF00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25A6AB-92FF-4647-A7B8-6C56AAC2FFA3}"/>
              </a:ext>
            </a:extLst>
          </p:cNvPr>
          <p:cNvSpPr/>
          <p:nvPr/>
        </p:nvSpPr>
        <p:spPr>
          <a:xfrm>
            <a:off x="1246909" y="39748"/>
            <a:ext cx="6665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Neoadjuvant Nivolumab Approved for Early-Stage NSCLC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AB00F1-2DA5-DA4B-8BF6-93CA50D02606}"/>
              </a:ext>
            </a:extLst>
          </p:cNvPr>
          <p:cNvGrpSpPr/>
          <p:nvPr/>
        </p:nvGrpSpPr>
        <p:grpSpPr>
          <a:xfrm>
            <a:off x="1411759" y="1049616"/>
            <a:ext cx="6246341" cy="3409055"/>
            <a:chOff x="358346" y="1149178"/>
            <a:chExt cx="8427308" cy="479254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B30FFA-E24A-5741-9C37-3BB0DD6309BB}"/>
                </a:ext>
              </a:extLst>
            </p:cNvPr>
            <p:cNvGrpSpPr/>
            <p:nvPr/>
          </p:nvGrpSpPr>
          <p:grpSpPr>
            <a:xfrm>
              <a:off x="358346" y="1149178"/>
              <a:ext cx="8427308" cy="4792542"/>
              <a:chOff x="0" y="856376"/>
              <a:chExt cx="9144000" cy="5149008"/>
            </a:xfrm>
          </p:grpSpPr>
          <p:pic>
            <p:nvPicPr>
              <p:cNvPr id="4" name="Picture 3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533CE3B7-96D1-4649-9913-539E0AADB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856376"/>
                <a:ext cx="9144000" cy="5145248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E4E73C-7A98-DE47-B00B-560C6C053BC2}"/>
                  </a:ext>
                </a:extLst>
              </p:cNvPr>
              <p:cNvSpPr/>
              <p:nvPr/>
            </p:nvSpPr>
            <p:spPr>
              <a:xfrm>
                <a:off x="138545" y="2303444"/>
                <a:ext cx="8831156" cy="37019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orbel"/>
                </a:endParaRPr>
              </a:p>
            </p:txBody>
          </p:sp>
        </p:grpSp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3C083490-6E39-594D-8503-2AC5F9886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3434" y="2249756"/>
              <a:ext cx="6537131" cy="357027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74DD0C-DFF6-324B-8E54-4F4E9F7F38B6}"/>
              </a:ext>
            </a:extLst>
          </p:cNvPr>
          <p:cNvGrpSpPr/>
          <p:nvPr/>
        </p:nvGrpSpPr>
        <p:grpSpPr>
          <a:xfrm>
            <a:off x="1246097" y="1049616"/>
            <a:ext cx="6649169" cy="3421190"/>
            <a:chOff x="137463" y="1379286"/>
            <a:chExt cx="8865558" cy="4207128"/>
          </a:xfrm>
        </p:grpSpPr>
        <p:pic>
          <p:nvPicPr>
            <p:cNvPr id="12" name="Picture 11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502C349-41E1-1C40-8499-96248D01E2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594"/>
            <a:stretch/>
          </p:blipFill>
          <p:spPr>
            <a:xfrm>
              <a:off x="4570393" y="1379288"/>
              <a:ext cx="4432628" cy="4207126"/>
            </a:xfrm>
            <a:prstGeom prst="rect">
              <a:avLst/>
            </a:prstGeom>
          </p:spPr>
        </p:pic>
        <p:pic>
          <p:nvPicPr>
            <p:cNvPr id="13" name="Picture 12" descr="Table&#10;&#10;Description automatically generated">
              <a:extLst>
                <a:ext uri="{FF2B5EF4-FFF2-40B4-BE49-F238E27FC236}">
                  <a16:creationId xmlns:a16="http://schemas.microsoft.com/office/drawing/2014/main" id="{F6A05B9C-7F6E-CE42-A861-1CB8F7EF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510" r="9147"/>
            <a:stretch/>
          </p:blipFill>
          <p:spPr>
            <a:xfrm>
              <a:off x="137463" y="1379286"/>
              <a:ext cx="4444962" cy="4207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80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6926" y="4669288"/>
            <a:ext cx="60034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da-DK" sz="2100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Nivolumab Prescribing Information 4 MAR 2022</a:t>
            </a:r>
            <a:endParaRPr lang="en-US" sz="2100" dirty="0">
              <a:solidFill>
                <a:srgbClr val="FFFF00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25A6AB-92FF-4647-A7B8-6C56AAC2FFA3}"/>
              </a:ext>
            </a:extLst>
          </p:cNvPr>
          <p:cNvSpPr/>
          <p:nvPr/>
        </p:nvSpPr>
        <p:spPr>
          <a:xfrm>
            <a:off x="231169" y="39748"/>
            <a:ext cx="8730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Neoadjuvant Nivolumab Plus Chemotherapy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Approved by FDA 4 MAR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ACD08B-3825-431A-848D-4759727C75DA}"/>
              </a:ext>
            </a:extLst>
          </p:cNvPr>
          <p:cNvSpPr/>
          <p:nvPr/>
        </p:nvSpPr>
        <p:spPr>
          <a:xfrm>
            <a:off x="439220" y="780743"/>
            <a:ext cx="8352890" cy="3970318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14.3 Neoadjuvant Treatment of Resectable (Tumors ≥4 cm or Node Positive) Non-Small Cell Lung Cancer CHECKMATE-816 (NCT02998528) was a randomized, open label trial in patients with resectable NSCLC. The trial included patients with resectable, histologically confirmed Stage IB (≥4 cm), II, or IIIA NSCLC (per the 7th edition American Joint Committee on Cancer/Union for International Cancer Control (AJCC/UICC) staging criteria), ECOG performance status 0 or 1, and measurable disease (per </a:t>
            </a:r>
            <a:r>
              <a:rPr lang="en-US" sz="2100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RECIST version 1.1). </a:t>
            </a:r>
            <a:r>
              <a:rPr lang="en-US" sz="2100" b="1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Patients with </a:t>
            </a:r>
            <a:r>
              <a:rPr lang="en-US" sz="2100" b="1" dirty="0">
                <a:solidFill>
                  <a:srgbClr val="737373">
                    <a:lumMod val="50000"/>
                  </a:srgbClr>
                </a:solidFill>
                <a:latin typeface="Corbel"/>
                <a:ea typeface="+mn-ea"/>
                <a:cs typeface="+mn-cs"/>
              </a:rPr>
              <a:t>unresectable or metastatic NSCLC, known </a:t>
            </a:r>
            <a:r>
              <a:rPr lang="en-US" sz="2100" b="1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EGFR mutations or ALK translocations</a:t>
            </a:r>
            <a:r>
              <a:rPr lang="en-US" sz="2100" b="1" dirty="0">
                <a:solidFill>
                  <a:srgbClr val="737373">
                    <a:lumMod val="50000"/>
                  </a:srgbClr>
                </a:solidFill>
                <a:latin typeface="Corbel"/>
                <a:ea typeface="+mn-ea"/>
                <a:cs typeface="+mn-cs"/>
              </a:rPr>
              <a:t>, Grade 2 or greater peripheral neuropathy, active autoimmune disease, or medical conditions requiring systemic immunosuppression </a:t>
            </a:r>
            <a:r>
              <a:rPr lang="en-US" sz="2100" b="1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were excluded from </a:t>
            </a:r>
            <a:r>
              <a:rPr lang="en-US" sz="2100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the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C5E3A-56F5-4586-9505-9B2BF9604C05}"/>
              </a:ext>
            </a:extLst>
          </p:cNvPr>
          <p:cNvSpPr txBox="1"/>
          <p:nvPr/>
        </p:nvSpPr>
        <p:spPr>
          <a:xfrm>
            <a:off x="259425" y="3030682"/>
            <a:ext cx="8671388" cy="3000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1" dirty="0">
              <a:solidFill>
                <a:srgbClr val="F26529"/>
              </a:solidFill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632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1753DF-C2D7-EDE2-9B82-0385CC54E7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AE88F-9F24-6F0E-8FCE-986C93147C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46D122-A05D-ECAC-8E71-62CBC960F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9" name="Picture 1" descr="NOMINATE TODAY! &#10;The Giants of Cancer Care recognition program celebrates &#10;individuals who have achieved landmark success within the &#10;global field of oncology. &#10;Help us identify oncology specialists whose dedication has &#10;helped save, prolong, or improve the lives of patients who have &#10;received a diagnosis of cancer. &#10;PROGRAM OVERVIEW &#10;• Nominations are open through January 31, 2025. &#10;• Domestic and international nominations will be accepted. &#10;• The Giants of Cancer Care Steering Committee will vet all nominations &#10;to determine finalists in each category. &#10;• A selection committee of more than 120 oncologists will vote to &#10;determine the 2025 inductees. &#10;• The 2025 Giants of Cancer Care class will be announced spring 2025. &#10;AM &#10;pFzer &#10;PLATINUM &#10;OncLive &#10;*RESENrs &#10;Giants &#10;OF &#10;Cancer Care &#10;o nomma e, p ease VISI : &#10;giantsofcancercare.com/nominate &#10;'Giantsy &#10;OFCancer Care &#10;SILVER ">
            <a:extLst>
              <a:ext uri="{FF2B5EF4-FFF2-40B4-BE49-F238E27FC236}">
                <a16:creationId xmlns:a16="http://schemas.microsoft.com/office/drawing/2014/main" id="{E49E9D6F-EEDC-576F-3603-9159C9933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518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3256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">
            <a:extLst>
              <a:ext uri="{FF2B5EF4-FFF2-40B4-BE49-F238E27FC236}">
                <a16:creationId xmlns:a16="http://schemas.microsoft.com/office/drawing/2014/main" id="{9FE6193D-1C10-4061-BFB4-F4C367B96B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7484" t="9837" r="7457" b="10696"/>
          <a:stretch>
            <a:fillRect/>
          </a:stretch>
        </p:blipFill>
        <p:spPr bwMode="auto">
          <a:xfrm>
            <a:off x="1481473" y="958471"/>
            <a:ext cx="599123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itle 2">
            <a:extLst>
              <a:ext uri="{FF2B5EF4-FFF2-40B4-BE49-F238E27FC236}">
                <a16:creationId xmlns:a16="http://schemas.microsoft.com/office/drawing/2014/main" id="{D89FDBAF-D86F-4CD8-8BAD-178A1A5D4A4E}"/>
              </a:ext>
            </a:extLst>
          </p:cNvPr>
          <p:cNvSpPr txBox="1">
            <a:spLocks/>
          </p:cNvSpPr>
          <p:nvPr/>
        </p:nvSpPr>
        <p:spPr>
          <a:xfrm>
            <a:off x="1683885" y="1301632"/>
            <a:ext cx="5760244" cy="587375"/>
          </a:xfrm>
          <a:prstGeom prst="rect">
            <a:avLst/>
          </a:prstGeom>
        </p:spPr>
        <p:txBody>
          <a:bodyPr lIns="57074" tIns="28532" rIns="57074" bIns="2853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pitchFamily="34" charset="0"/>
              </a:defRPr>
            </a:lvl5pPr>
            <a:lvl6pPr marL="45658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charset="0"/>
              </a:defRPr>
            </a:lvl6pPr>
            <a:lvl7pPr marL="91317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charset="0"/>
              </a:defRPr>
            </a:lvl7pPr>
            <a:lvl8pPr marL="136975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charset="0"/>
              </a:defRPr>
            </a:lvl8pPr>
            <a:lvl9pPr marL="182635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Heiti SC Light" charset="0"/>
                <a:cs typeface="Heiti SC Light" charset="0"/>
                <a:sym typeface="Calibri" charset="0"/>
              </a:defRPr>
            </a:lvl9pPr>
          </a:lstStyle>
          <a:p>
            <a:pPr defTabSz="685800">
              <a:defRPr/>
            </a:pPr>
            <a:r>
              <a:rPr lang="en-US" sz="1500" kern="0" dirty="0">
                <a:solidFill>
                  <a:srgbClr val="000000"/>
                </a:solidFill>
                <a:latin typeface="Calibri"/>
              </a:rPr>
              <a:t>Resectable I-IIIB (8</a:t>
            </a:r>
            <a:r>
              <a:rPr lang="en-US" sz="1500" kern="0" baseline="30000" dirty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500" kern="0" dirty="0">
                <a:solidFill>
                  <a:srgbClr val="000000"/>
                </a:solidFill>
                <a:latin typeface="Calibri"/>
              </a:rPr>
              <a:t> ed)</a:t>
            </a:r>
            <a:br>
              <a:rPr lang="en-US" sz="1500" kern="0" dirty="0">
                <a:solidFill>
                  <a:srgbClr val="000000"/>
                </a:solidFill>
                <a:latin typeface="Calibri"/>
              </a:rPr>
            </a:br>
            <a:r>
              <a:rPr lang="en-US" sz="1500" kern="0" dirty="0">
                <a:solidFill>
                  <a:srgbClr val="000000"/>
                </a:solidFill>
                <a:latin typeface="Calibri"/>
              </a:rPr>
              <a:t>Enroll with local tissue genotyping or ctDNA </a:t>
            </a:r>
          </a:p>
        </p:txBody>
      </p:sp>
      <p:sp>
        <p:nvSpPr>
          <p:cNvPr id="37" name="Teardrop 36">
            <a:extLst>
              <a:ext uri="{FF2B5EF4-FFF2-40B4-BE49-F238E27FC236}">
                <a16:creationId xmlns:a16="http://schemas.microsoft.com/office/drawing/2014/main" id="{1DFA8E30-9E4A-46D5-A6D0-A20CE9B8EBA1}"/>
              </a:ext>
            </a:extLst>
          </p:cNvPr>
          <p:cNvSpPr/>
          <p:nvPr/>
        </p:nvSpPr>
        <p:spPr>
          <a:xfrm rot="19745209">
            <a:off x="1884432" y="245171"/>
            <a:ext cx="1045279" cy="863365"/>
          </a:xfrm>
          <a:prstGeom prst="teardrop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150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BRAF V600E</a:t>
            </a:r>
          </a:p>
        </p:txBody>
      </p:sp>
      <p:sp>
        <p:nvSpPr>
          <p:cNvPr id="38" name="Teardrop 37">
            <a:extLst>
              <a:ext uri="{FF2B5EF4-FFF2-40B4-BE49-F238E27FC236}">
                <a16:creationId xmlns:a16="http://schemas.microsoft.com/office/drawing/2014/main" id="{B953A7AF-47F5-4C39-AC09-34D5A78DF132}"/>
              </a:ext>
            </a:extLst>
          </p:cNvPr>
          <p:cNvSpPr/>
          <p:nvPr/>
        </p:nvSpPr>
        <p:spPr>
          <a:xfrm rot="21214282">
            <a:off x="3123673" y="154309"/>
            <a:ext cx="759374" cy="764751"/>
          </a:xfrm>
          <a:prstGeom prst="teardrop">
            <a:avLst>
              <a:gd name="adj" fmla="val 118749"/>
            </a:avLst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150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NTRK</a:t>
            </a:r>
          </a:p>
        </p:txBody>
      </p:sp>
      <p:sp>
        <p:nvSpPr>
          <p:cNvPr id="39" name="Teardrop 38">
            <a:extLst>
              <a:ext uri="{FF2B5EF4-FFF2-40B4-BE49-F238E27FC236}">
                <a16:creationId xmlns:a16="http://schemas.microsoft.com/office/drawing/2014/main" id="{5A2CFB0C-650F-4348-8717-66BD64C9E5F0}"/>
              </a:ext>
            </a:extLst>
          </p:cNvPr>
          <p:cNvSpPr/>
          <p:nvPr/>
        </p:nvSpPr>
        <p:spPr>
          <a:xfrm rot="770623" flipH="1">
            <a:off x="3844087" y="603917"/>
            <a:ext cx="767121" cy="674824"/>
          </a:xfrm>
          <a:prstGeom prst="teardrop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150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EGFR</a:t>
            </a:r>
          </a:p>
        </p:txBody>
      </p:sp>
      <p:sp>
        <p:nvSpPr>
          <p:cNvPr id="40" name="Teardrop 39">
            <a:extLst>
              <a:ext uri="{FF2B5EF4-FFF2-40B4-BE49-F238E27FC236}">
                <a16:creationId xmlns:a16="http://schemas.microsoft.com/office/drawing/2014/main" id="{1A676E86-D835-4EF2-AA0D-F8F045808B86}"/>
              </a:ext>
            </a:extLst>
          </p:cNvPr>
          <p:cNvSpPr/>
          <p:nvPr/>
        </p:nvSpPr>
        <p:spPr>
          <a:xfrm rot="494108" flipH="1">
            <a:off x="4388493" y="121931"/>
            <a:ext cx="1152685" cy="784159"/>
          </a:xfrm>
          <a:prstGeom prst="teardrop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135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HER2 Mutation</a:t>
            </a:r>
          </a:p>
        </p:txBody>
      </p:sp>
      <p:sp>
        <p:nvSpPr>
          <p:cNvPr id="41" name="Teardrop 40">
            <a:extLst>
              <a:ext uri="{FF2B5EF4-FFF2-40B4-BE49-F238E27FC236}">
                <a16:creationId xmlns:a16="http://schemas.microsoft.com/office/drawing/2014/main" id="{8ABE87DF-FDD8-4625-BAD0-AEF695E85E08}"/>
              </a:ext>
            </a:extLst>
          </p:cNvPr>
          <p:cNvSpPr/>
          <p:nvPr/>
        </p:nvSpPr>
        <p:spPr>
          <a:xfrm rot="222946" flipH="1">
            <a:off x="6083282" y="105927"/>
            <a:ext cx="1120139" cy="794381"/>
          </a:xfrm>
          <a:prstGeom prst="teardrop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135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MET Mutation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EF4C882-B5CB-4066-B10E-A45E621CC229}"/>
              </a:ext>
            </a:extLst>
          </p:cNvPr>
          <p:cNvCxnSpPr/>
          <p:nvPr/>
        </p:nvCxnSpPr>
        <p:spPr>
          <a:xfrm>
            <a:off x="4512851" y="3476741"/>
            <a:ext cx="3572" cy="34607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4" name="TextBox 12">
            <a:extLst>
              <a:ext uri="{FF2B5EF4-FFF2-40B4-BE49-F238E27FC236}">
                <a16:creationId xmlns:a16="http://schemas.microsoft.com/office/drawing/2014/main" id="{2D59A97C-2940-4A59-8C93-6E78113AA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98" y="2054946"/>
            <a:ext cx="2667285" cy="61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7051" tIns="28520" rIns="57051" bIns="28520">
            <a:spAutoFit/>
          </a:bodyPr>
          <a:lstStyle/>
          <a:p>
            <a:pPr algn="r" defTabSz="685703"/>
            <a:r>
              <a:rPr lang="en-US" sz="1200" b="1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  <a:sym typeface="Gill Sans" pitchFamily="2" charset="0"/>
              </a:rPr>
              <a:t>LCMC LEADER Neoadjuvant </a:t>
            </a:r>
          </a:p>
          <a:p>
            <a:pPr algn="r" defTabSz="685703"/>
            <a:r>
              <a:rPr lang="en-US" sz="1200" b="1" u="sng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  <a:sym typeface="Gill Sans" pitchFamily="2" charset="0"/>
              </a:rPr>
              <a:t>Screening Trial:</a:t>
            </a:r>
          </a:p>
          <a:p>
            <a:pPr algn="r" defTabSz="685703"/>
            <a:r>
              <a:rPr lang="en-US" sz="1200" b="1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  <a:sym typeface="Gill Sans" pitchFamily="2" charset="0"/>
              </a:rPr>
              <a:t>NCT </a:t>
            </a:r>
          </a:p>
        </p:txBody>
      </p:sp>
      <p:sp>
        <p:nvSpPr>
          <p:cNvPr id="45" name="Teardrop 44">
            <a:extLst>
              <a:ext uri="{FF2B5EF4-FFF2-40B4-BE49-F238E27FC236}">
                <a16:creationId xmlns:a16="http://schemas.microsoft.com/office/drawing/2014/main" id="{98F38F1A-64B2-4BCC-84DB-27C83CB99C10}"/>
              </a:ext>
            </a:extLst>
          </p:cNvPr>
          <p:cNvSpPr/>
          <p:nvPr/>
        </p:nvSpPr>
        <p:spPr>
          <a:xfrm rot="20061660">
            <a:off x="2589026" y="888207"/>
            <a:ext cx="773011" cy="610910"/>
          </a:xfrm>
          <a:prstGeom prst="teardrop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150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ROS1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1017587F-BF56-42D3-9A90-528A0862E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659"/>
          <a:stretch/>
        </p:blipFill>
        <p:spPr bwMode="auto">
          <a:xfrm>
            <a:off x="1190848" y="3609077"/>
            <a:ext cx="1326236" cy="77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C877DFF-542C-4092-8B44-E9346AF2E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219" y="4115147"/>
            <a:ext cx="1774988" cy="100825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ABDC85A-623C-4102-B4CB-4589570C45E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94" y="4462575"/>
            <a:ext cx="1346359" cy="545783"/>
          </a:xfrm>
          <a:prstGeom prst="rect">
            <a:avLst/>
          </a:prstGeom>
        </p:spPr>
      </p:pic>
      <p:sp>
        <p:nvSpPr>
          <p:cNvPr id="49" name="Teardrop 48">
            <a:extLst>
              <a:ext uri="{FF2B5EF4-FFF2-40B4-BE49-F238E27FC236}">
                <a16:creationId xmlns:a16="http://schemas.microsoft.com/office/drawing/2014/main" id="{D1C19AE0-6ED1-4298-8596-20DC8A567A98}"/>
              </a:ext>
            </a:extLst>
          </p:cNvPr>
          <p:cNvSpPr/>
          <p:nvPr/>
        </p:nvSpPr>
        <p:spPr>
          <a:xfrm rot="1010715" flipH="1">
            <a:off x="6299506" y="1007115"/>
            <a:ext cx="781498" cy="680091"/>
          </a:xfrm>
          <a:prstGeom prst="teardrop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150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HER2 Amp</a:t>
            </a:r>
          </a:p>
        </p:txBody>
      </p:sp>
      <p:sp>
        <p:nvSpPr>
          <p:cNvPr id="50" name="Teardrop 49">
            <a:extLst>
              <a:ext uri="{FF2B5EF4-FFF2-40B4-BE49-F238E27FC236}">
                <a16:creationId xmlns:a16="http://schemas.microsoft.com/office/drawing/2014/main" id="{D6B37604-A9F7-44FF-B683-8DBDD35DF873}"/>
              </a:ext>
            </a:extLst>
          </p:cNvPr>
          <p:cNvSpPr/>
          <p:nvPr/>
        </p:nvSpPr>
        <p:spPr>
          <a:xfrm rot="352773" flipH="1">
            <a:off x="7241315" y="313280"/>
            <a:ext cx="699366" cy="637174"/>
          </a:xfrm>
          <a:prstGeom prst="teardrop">
            <a:avLst>
              <a:gd name="adj" fmla="val 118749"/>
            </a:avLst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150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MET Amp</a:t>
            </a:r>
          </a:p>
        </p:txBody>
      </p:sp>
      <p:sp>
        <p:nvSpPr>
          <p:cNvPr id="51" name="Teardrop 50">
            <a:extLst>
              <a:ext uri="{FF2B5EF4-FFF2-40B4-BE49-F238E27FC236}">
                <a16:creationId xmlns:a16="http://schemas.microsoft.com/office/drawing/2014/main" id="{B23119A4-F47B-4F6C-8A27-C01178817ADB}"/>
              </a:ext>
            </a:extLst>
          </p:cNvPr>
          <p:cNvSpPr/>
          <p:nvPr/>
        </p:nvSpPr>
        <p:spPr>
          <a:xfrm rot="20175859">
            <a:off x="1360437" y="1199422"/>
            <a:ext cx="804356" cy="663741"/>
          </a:xfrm>
          <a:prstGeom prst="teardrop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150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ALK</a:t>
            </a:r>
          </a:p>
        </p:txBody>
      </p:sp>
      <p:sp>
        <p:nvSpPr>
          <p:cNvPr id="52" name="Teardrop 51">
            <a:extLst>
              <a:ext uri="{FF2B5EF4-FFF2-40B4-BE49-F238E27FC236}">
                <a16:creationId xmlns:a16="http://schemas.microsoft.com/office/drawing/2014/main" id="{6DB55AA0-A616-4A92-870F-6F7D3222E555}"/>
              </a:ext>
            </a:extLst>
          </p:cNvPr>
          <p:cNvSpPr/>
          <p:nvPr/>
        </p:nvSpPr>
        <p:spPr>
          <a:xfrm rot="20661995">
            <a:off x="1171406" y="587982"/>
            <a:ext cx="737769" cy="621168"/>
          </a:xfrm>
          <a:prstGeom prst="teardrop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150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RET</a:t>
            </a:r>
          </a:p>
        </p:txBody>
      </p:sp>
      <p:sp>
        <p:nvSpPr>
          <p:cNvPr id="53" name="TextBox 12">
            <a:extLst>
              <a:ext uri="{FF2B5EF4-FFF2-40B4-BE49-F238E27FC236}">
                <a16:creationId xmlns:a16="http://schemas.microsoft.com/office/drawing/2014/main" id="{0385EF5F-99C4-4BBF-95A8-17F743F19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912" y="2053560"/>
            <a:ext cx="3088306" cy="61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7051" tIns="28520" rIns="57051" bIns="28520">
            <a:spAutoFit/>
          </a:bodyPr>
          <a:lstStyle/>
          <a:p>
            <a:pPr defTabSz="685703"/>
            <a:r>
              <a:rPr lang="en-US" sz="1200" b="1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  <a:sym typeface="Gill Sans" pitchFamily="2" charset="0"/>
              </a:rPr>
              <a:t>LCMC4 Evaluation of Actionable Drivers </a:t>
            </a:r>
          </a:p>
          <a:p>
            <a:pPr defTabSz="685703"/>
            <a:r>
              <a:rPr lang="en-US" sz="1200" b="1" u="sng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  <a:sym typeface="Gill Sans" pitchFamily="2" charset="0"/>
              </a:rPr>
              <a:t>in Early Stage Lung Cancers</a:t>
            </a:r>
          </a:p>
          <a:p>
            <a:pPr defTabSz="685703"/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04712877</a:t>
            </a:r>
            <a:r>
              <a:rPr lang="en-US" sz="1200" b="1" u="sng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  <a:sym typeface="Gill Sans" pitchFamily="2" charset="0"/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3475EC7-7358-4EE8-AED9-EFA56284B9BD}"/>
              </a:ext>
            </a:extLst>
          </p:cNvPr>
          <p:cNvSpPr/>
          <p:nvPr/>
        </p:nvSpPr>
        <p:spPr>
          <a:xfrm>
            <a:off x="2745534" y="2645191"/>
            <a:ext cx="1982281" cy="685800"/>
          </a:xfrm>
          <a:prstGeom prst="rect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863" u="sng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Genentech</a:t>
            </a:r>
          </a:p>
          <a:p>
            <a:pPr algn="ctr" defTabSz="685703">
              <a:defRPr/>
            </a:pPr>
            <a:r>
              <a:rPr lang="en-US" sz="75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ALK/NTRK/ROS1/RET/KRASG12C</a:t>
            </a:r>
          </a:p>
          <a:p>
            <a:pPr algn="ctr" defTabSz="685703">
              <a:defRPr/>
            </a:pPr>
            <a:r>
              <a:rPr lang="en-US" sz="75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Alectinib/</a:t>
            </a:r>
            <a:r>
              <a:rPr lang="en-US" sz="750" kern="0" dirty="0" err="1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Vemurafinib</a:t>
            </a:r>
            <a:r>
              <a:rPr lang="en-US" sz="75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+/Entrectinib/Pralsetinib/</a:t>
            </a:r>
            <a:r>
              <a:rPr lang="en-US" sz="750" kern="0" dirty="0" err="1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Divarasib</a:t>
            </a:r>
            <a:endParaRPr lang="en-US" sz="750" kern="0" dirty="0">
              <a:solidFill>
                <a:srgbClr val="000000"/>
              </a:solidFill>
              <a:latin typeface="Calibri"/>
              <a:ea typeface="+mn-ea"/>
              <a:cs typeface="+mn-cs"/>
              <a:sym typeface="Gill Sans" pitchFamily="2" charset="0"/>
            </a:endParaRPr>
          </a:p>
          <a:p>
            <a:pPr algn="ctr" defTabSz="685703">
              <a:defRPr/>
            </a:pPr>
            <a:r>
              <a:rPr lang="en-US" sz="863" u="sng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NAUTIKA1</a:t>
            </a:r>
            <a:r>
              <a:rPr lang="en-US" sz="863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 - NCT04302025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602509-AC7D-4593-882F-8273F4BEF85F}"/>
              </a:ext>
            </a:extLst>
          </p:cNvPr>
          <p:cNvSpPr/>
          <p:nvPr/>
        </p:nvSpPr>
        <p:spPr>
          <a:xfrm>
            <a:off x="2618269" y="4122217"/>
            <a:ext cx="3599462" cy="980121"/>
          </a:xfrm>
          <a:prstGeom prst="rect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defTabSz="685703">
              <a:defRPr/>
            </a:pPr>
            <a:endParaRPr lang="en-US" sz="1200" kern="0" dirty="0">
              <a:solidFill>
                <a:srgbClr val="000000"/>
              </a:solidFill>
              <a:latin typeface="Calibri"/>
              <a:ea typeface="+mn-ea"/>
              <a:cs typeface="+mn-cs"/>
              <a:sym typeface="Gill Sans" pitchFamily="2" charset="0"/>
            </a:endParaRPr>
          </a:p>
          <a:p>
            <a:pPr defTabSz="685703">
              <a:defRPr/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Complete and major pathologic response assessment</a:t>
            </a:r>
          </a:p>
          <a:p>
            <a:pPr defTabSz="685703">
              <a:defRPr/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Percent viable cells in resection specimen</a:t>
            </a:r>
          </a:p>
          <a:p>
            <a:pPr defTabSz="685703">
              <a:defRPr/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Correlates in persister cells</a:t>
            </a:r>
          </a:p>
          <a:p>
            <a:pPr defTabSz="685703">
              <a:defRPr/>
            </a:pPr>
            <a:r>
              <a:rPr lang="en-US" sz="120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Adjuvant therapy – per protocol or investigator’s choice </a:t>
            </a:r>
          </a:p>
          <a:p>
            <a:pPr defTabSz="685703">
              <a:defRPr/>
            </a:pPr>
            <a:endParaRPr lang="en-US" sz="1800" kern="0" dirty="0">
              <a:solidFill>
                <a:srgbClr val="000000"/>
              </a:solidFill>
              <a:latin typeface="Calibri"/>
              <a:ea typeface="+mn-ea"/>
              <a:cs typeface="+mn-cs"/>
              <a:sym typeface="Gill Sans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4666501-B9DB-40FE-BFF3-C202F2BEB1FA}"/>
              </a:ext>
            </a:extLst>
          </p:cNvPr>
          <p:cNvSpPr/>
          <p:nvPr/>
        </p:nvSpPr>
        <p:spPr>
          <a:xfrm>
            <a:off x="4776709" y="2638515"/>
            <a:ext cx="1420315" cy="685800"/>
          </a:xfrm>
          <a:prstGeom prst="rect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863" u="sng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AstraZeneca</a:t>
            </a:r>
          </a:p>
          <a:p>
            <a:pPr algn="ctr" defTabSz="685703">
              <a:defRPr/>
            </a:pPr>
            <a:r>
              <a:rPr lang="en-US" sz="75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EGFR</a:t>
            </a:r>
          </a:p>
          <a:p>
            <a:pPr algn="ctr" defTabSz="685703">
              <a:defRPr/>
            </a:pPr>
            <a:r>
              <a:rPr lang="en-US" sz="75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Osimertinib + Chemotherapy</a:t>
            </a:r>
          </a:p>
          <a:p>
            <a:pPr algn="ctr" defTabSz="685703">
              <a:defRPr/>
            </a:pPr>
            <a:r>
              <a:rPr lang="en-US" sz="863" u="sng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NeoADAURA</a:t>
            </a:r>
            <a:r>
              <a:rPr lang="en-US" sz="863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 - NCT04351555</a:t>
            </a:r>
          </a:p>
        </p:txBody>
      </p:sp>
      <p:sp>
        <p:nvSpPr>
          <p:cNvPr id="27" name="Teardrop 26">
            <a:extLst>
              <a:ext uri="{FF2B5EF4-FFF2-40B4-BE49-F238E27FC236}">
                <a16:creationId xmlns:a16="http://schemas.microsoft.com/office/drawing/2014/main" id="{71660802-8266-41AA-A484-67C6A94D2D35}"/>
              </a:ext>
            </a:extLst>
          </p:cNvPr>
          <p:cNvSpPr/>
          <p:nvPr/>
        </p:nvSpPr>
        <p:spPr>
          <a:xfrm rot="466350" flipH="1">
            <a:off x="7123098" y="975473"/>
            <a:ext cx="801359" cy="631406"/>
          </a:xfrm>
          <a:prstGeom prst="teardrop">
            <a:avLst>
              <a:gd name="adj" fmla="val 118749"/>
            </a:avLst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150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KRAS G12C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A03EA1-2F59-4F0C-AB0A-C30A2E9BF807}"/>
              </a:ext>
            </a:extLst>
          </p:cNvPr>
          <p:cNvSpPr/>
          <p:nvPr/>
        </p:nvSpPr>
        <p:spPr>
          <a:xfrm>
            <a:off x="4623996" y="3382801"/>
            <a:ext cx="682760" cy="685800"/>
          </a:xfrm>
          <a:prstGeom prst="rect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863" u="sng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JHMI</a:t>
            </a:r>
          </a:p>
          <a:p>
            <a:pPr algn="ctr" defTabSz="685703">
              <a:defRPr/>
            </a:pPr>
            <a:r>
              <a:rPr lang="en-US" sz="75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KRAS G12C</a:t>
            </a:r>
          </a:p>
          <a:p>
            <a:pPr algn="ctr" defTabSz="685703">
              <a:defRPr/>
            </a:pPr>
            <a:r>
              <a:rPr lang="en-US" sz="75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Adagrasib</a:t>
            </a:r>
          </a:p>
          <a:p>
            <a:pPr algn="ctr" defTabSz="685703">
              <a:defRPr/>
            </a:pPr>
            <a:endParaRPr lang="en-US" sz="750" kern="0" dirty="0">
              <a:solidFill>
                <a:srgbClr val="000000"/>
              </a:solidFill>
              <a:latin typeface="Calibri"/>
              <a:ea typeface="+mn-ea"/>
              <a:cs typeface="+mn-cs"/>
              <a:sym typeface="Gill Sans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D375B53-93FD-48F9-804F-8FCAF1F02F3C}"/>
              </a:ext>
            </a:extLst>
          </p:cNvPr>
          <p:cNvSpPr/>
          <p:nvPr/>
        </p:nvSpPr>
        <p:spPr>
          <a:xfrm>
            <a:off x="5353435" y="3380184"/>
            <a:ext cx="682760" cy="685800"/>
          </a:xfrm>
          <a:prstGeom prst="rect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863" u="sng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(TBA)</a:t>
            </a:r>
          </a:p>
          <a:p>
            <a:pPr algn="ctr" defTabSz="685703">
              <a:defRPr/>
            </a:pPr>
            <a:r>
              <a:rPr lang="en-US" sz="75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Exon 20 EGFR</a:t>
            </a:r>
          </a:p>
          <a:p>
            <a:pPr algn="ctr" defTabSz="685703">
              <a:defRPr/>
            </a:pPr>
            <a:endParaRPr lang="en-US" sz="863" kern="0" dirty="0">
              <a:solidFill>
                <a:srgbClr val="000000"/>
              </a:solidFill>
              <a:latin typeface="Calibri"/>
              <a:ea typeface="+mn-ea"/>
              <a:cs typeface="+mn-cs"/>
              <a:sym typeface="Gill Sans" pitchFamily="2" charset="0"/>
            </a:endParaRPr>
          </a:p>
          <a:p>
            <a:pPr algn="ctr" defTabSz="685703">
              <a:defRPr/>
            </a:pPr>
            <a:endParaRPr lang="en-US" sz="750" kern="0" dirty="0">
              <a:solidFill>
                <a:srgbClr val="000000"/>
              </a:solidFill>
              <a:latin typeface="Calibri"/>
              <a:ea typeface="+mn-ea"/>
              <a:cs typeface="+mn-cs"/>
              <a:sym typeface="Gill Sans" pitchFamily="2" charset="0"/>
            </a:endParaRPr>
          </a:p>
        </p:txBody>
      </p:sp>
      <p:sp>
        <p:nvSpPr>
          <p:cNvPr id="55" name="Teardrop 54">
            <a:extLst>
              <a:ext uri="{FF2B5EF4-FFF2-40B4-BE49-F238E27FC236}">
                <a16:creationId xmlns:a16="http://schemas.microsoft.com/office/drawing/2014/main" id="{1A00E579-45A3-4616-ADC0-E213E1F41FDC}"/>
              </a:ext>
            </a:extLst>
          </p:cNvPr>
          <p:cNvSpPr/>
          <p:nvPr/>
        </p:nvSpPr>
        <p:spPr>
          <a:xfrm rot="1821194" flipH="1">
            <a:off x="5432862" y="641052"/>
            <a:ext cx="878152" cy="680091"/>
          </a:xfrm>
          <a:prstGeom prst="teardrop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150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Exon 20 EGFR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712C08-5416-4142-8B98-496F4CFECE85}"/>
              </a:ext>
            </a:extLst>
          </p:cNvPr>
          <p:cNvSpPr/>
          <p:nvPr/>
        </p:nvSpPr>
        <p:spPr>
          <a:xfrm>
            <a:off x="2861604" y="3380148"/>
            <a:ext cx="989022" cy="685800"/>
          </a:xfrm>
          <a:prstGeom prst="rect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863" u="sng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MSKCC</a:t>
            </a:r>
          </a:p>
          <a:p>
            <a:pPr algn="ctr" defTabSz="685703">
              <a:defRPr/>
            </a:pPr>
            <a:r>
              <a:rPr lang="en-US" sz="75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HER2 Mutation</a:t>
            </a:r>
          </a:p>
          <a:p>
            <a:pPr algn="ctr" defTabSz="685703">
              <a:defRPr/>
            </a:pPr>
            <a:r>
              <a:rPr lang="en-US" sz="75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Trastuzumab Deruxtecan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4B4D81-5384-40F9-93F6-DAC4A422977A}"/>
              </a:ext>
            </a:extLst>
          </p:cNvPr>
          <p:cNvSpPr/>
          <p:nvPr/>
        </p:nvSpPr>
        <p:spPr>
          <a:xfrm>
            <a:off x="4472722" y="3431381"/>
            <a:ext cx="81417" cy="434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314AFAA-D84E-47C0-9BE7-119211984C3C}"/>
              </a:ext>
            </a:extLst>
          </p:cNvPr>
          <p:cNvSpPr/>
          <p:nvPr/>
        </p:nvSpPr>
        <p:spPr>
          <a:xfrm>
            <a:off x="3896596" y="3382801"/>
            <a:ext cx="682760" cy="685800"/>
          </a:xfrm>
          <a:prstGeom prst="rect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7051" tIns="28520" rIns="57051" bIns="28520" anchor="ctr"/>
          <a:lstStyle/>
          <a:p>
            <a:pPr algn="ctr" defTabSz="685703">
              <a:defRPr/>
            </a:pPr>
            <a:r>
              <a:rPr lang="en-US" sz="863" u="sng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MDACC</a:t>
            </a:r>
          </a:p>
          <a:p>
            <a:pPr algn="ctr" defTabSz="685703">
              <a:defRPr/>
            </a:pPr>
            <a:r>
              <a:rPr lang="en-US" sz="75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KRAS G12C</a:t>
            </a:r>
          </a:p>
          <a:p>
            <a:pPr algn="ctr" defTabSz="685703">
              <a:defRPr/>
            </a:pPr>
            <a:r>
              <a:rPr lang="en-US" sz="750" kern="0" dirty="0">
                <a:solidFill>
                  <a:srgbClr val="000000"/>
                </a:solidFill>
                <a:latin typeface="Calibri"/>
                <a:ea typeface="+mn-ea"/>
                <a:cs typeface="+mn-cs"/>
                <a:sym typeface="Gill Sans" pitchFamily="2" charset="0"/>
              </a:rPr>
              <a:t>Sotorasib</a:t>
            </a:r>
          </a:p>
          <a:p>
            <a:pPr algn="ctr" defTabSz="685703">
              <a:defRPr/>
            </a:pPr>
            <a:endParaRPr lang="en-US" sz="750" kern="0" dirty="0">
              <a:solidFill>
                <a:srgbClr val="000000"/>
              </a:solidFill>
              <a:latin typeface="Calibri"/>
              <a:ea typeface="+mn-ea"/>
              <a:cs typeface="+mn-cs"/>
              <a:sym typeface="Gill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288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740139" y="4776965"/>
            <a:ext cx="287616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FFBAD49-1F68-914B-9DFB-5D552C1A2BEB}" type="slidenum">
              <a:rPr lang="en-US">
                <a:solidFill>
                  <a:srgbClr val="113468">
                    <a:tint val="75000"/>
                  </a:srgbClr>
                </a:solidFill>
                <a:latin typeface="Calibri"/>
                <a:ea typeface="+mn-ea"/>
                <a:cs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en-US">
              <a:solidFill>
                <a:srgbClr val="113468">
                  <a:tint val="75000"/>
                </a:srgb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8964B5-0E9D-438B-B1C7-1FEA118901B0}"/>
              </a:ext>
            </a:extLst>
          </p:cNvPr>
          <p:cNvSpPr txBox="1"/>
          <p:nvPr/>
        </p:nvSpPr>
        <p:spPr>
          <a:xfrm>
            <a:off x="190500" y="-14119"/>
            <a:ext cx="87439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50" b="1" dirty="0">
                <a:solidFill>
                  <a:srgbClr val="FFFF00"/>
                </a:solidFill>
                <a:latin typeface="Corbel"/>
                <a:ea typeface="+mn-ea"/>
                <a:cs typeface="Calibri" panose="020F0502020204030204" pitchFamily="34" charset="0"/>
              </a:rPr>
              <a:t>LCRF LEADER Neoadjuvant Screening Trial: LCMC4 Evaluation of Actionable Drivers in Early Stage Lung Cancers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203A1-3935-4755-A230-0AE38550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42" y="744130"/>
            <a:ext cx="6392466" cy="40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187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ED40499-4D8B-486F-A8C3-60242519A527}"/>
              </a:ext>
            </a:extLst>
          </p:cNvPr>
          <p:cNvSpPr txBox="1"/>
          <p:nvPr/>
        </p:nvSpPr>
        <p:spPr>
          <a:xfrm>
            <a:off x="49491" y="185185"/>
            <a:ext cx="9094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LCMC LEADER Neoadjuvant Screening Trial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F77C9-D90D-48E1-A590-07202ED08D25}"/>
              </a:ext>
            </a:extLst>
          </p:cNvPr>
          <p:cNvSpPr txBox="1"/>
          <p:nvPr/>
        </p:nvSpPr>
        <p:spPr>
          <a:xfrm>
            <a:off x="1187239" y="4620745"/>
            <a:ext cx="262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00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Chaft, Proc ASCO 2024</a:t>
            </a:r>
          </a:p>
        </p:txBody>
      </p:sp>
      <p:pic>
        <p:nvPicPr>
          <p:cNvPr id="11" name="Picture 10" descr="A diagram of a treatment process&#10;&#10;Description automatically generated">
            <a:extLst>
              <a:ext uri="{FF2B5EF4-FFF2-40B4-BE49-F238E27FC236}">
                <a16:creationId xmlns:a16="http://schemas.microsoft.com/office/drawing/2014/main" id="{DAD91C22-51B0-0CC2-4779-2F25AE28F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559" y="855189"/>
            <a:ext cx="6602883" cy="36254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805277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ED40499-4D8B-486F-A8C3-60242519A527}"/>
              </a:ext>
            </a:extLst>
          </p:cNvPr>
          <p:cNvSpPr txBox="1"/>
          <p:nvPr/>
        </p:nvSpPr>
        <p:spPr>
          <a:xfrm>
            <a:off x="1143000" y="64993"/>
            <a:ext cx="68580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950" b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LCMC LEADER Neoadjuvant Screening Trial</a:t>
            </a:r>
            <a:endParaRPr lang="en-US" sz="195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F77C9-D90D-48E1-A590-07202ED08D25}"/>
              </a:ext>
            </a:extLst>
          </p:cNvPr>
          <p:cNvSpPr txBox="1"/>
          <p:nvPr/>
        </p:nvSpPr>
        <p:spPr>
          <a:xfrm>
            <a:off x="1158958" y="4896481"/>
            <a:ext cx="262476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125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Chaft, ASCO, 2024</a:t>
            </a:r>
            <a:endParaRPr lang="en-US" sz="1125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7E7ABF-8EE7-171B-64F2-440E36944D24}"/>
              </a:ext>
            </a:extLst>
          </p:cNvPr>
          <p:cNvGrpSpPr/>
          <p:nvPr/>
        </p:nvGrpSpPr>
        <p:grpSpPr>
          <a:xfrm>
            <a:off x="1159688" y="739193"/>
            <a:ext cx="6817388" cy="3712913"/>
            <a:chOff x="22251" y="1003682"/>
            <a:chExt cx="9089850" cy="495055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4D3C1F9-35C7-F5B1-AB67-44C712B2F4C8}"/>
                </a:ext>
              </a:extLst>
            </p:cNvPr>
            <p:cNvSpPr/>
            <p:nvPr/>
          </p:nvSpPr>
          <p:spPr>
            <a:xfrm>
              <a:off x="22251" y="1003682"/>
              <a:ext cx="9089850" cy="49505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orbel"/>
              </a:endParaRPr>
            </a:p>
          </p:txBody>
        </p:sp>
        <p:pic>
          <p:nvPicPr>
            <p:cNvPr id="10" name="Picture 9" descr="A diagram of different colored squares&#10;&#10;Description automatically generated">
              <a:extLst>
                <a:ext uri="{FF2B5EF4-FFF2-40B4-BE49-F238E27FC236}">
                  <a16:creationId xmlns:a16="http://schemas.microsoft.com/office/drawing/2014/main" id="{5EDE444F-0051-42BB-2B2F-5CF5B7AF9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50" y="1511420"/>
              <a:ext cx="9035700" cy="23480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C85FBD-B83F-0BF2-CA8F-6E4D7B9484C7}"/>
                </a:ext>
              </a:extLst>
            </p:cNvPr>
            <p:cNvSpPr txBox="1"/>
            <p:nvPr/>
          </p:nvSpPr>
          <p:spPr>
            <a:xfrm>
              <a:off x="54151" y="3859430"/>
              <a:ext cx="9035699" cy="2031325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marL="428625" indent="-428625" algn="just" defTabSz="6858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350" dirty="0">
                  <a:solidFill>
                    <a:prstClr val="white"/>
                  </a:solidFill>
                  <a:latin typeface="Calibri"/>
                  <a:ea typeface="+mn-ea"/>
                  <a:cs typeface="Calibri"/>
                </a:rPr>
                <a:t>Actionable oncogenes </a:t>
              </a:r>
              <a:r>
                <a:rPr lang="en-US" sz="1350" b="1" dirty="0">
                  <a:solidFill>
                    <a:prstClr val="white"/>
                  </a:solidFill>
                  <a:latin typeface="Calibri"/>
                  <a:ea typeface="+mn-ea"/>
                  <a:cs typeface="Calibri"/>
                </a:rPr>
                <a:t>(33%, 42/126) </a:t>
              </a:r>
              <a:r>
                <a:rPr lang="en-US" sz="1350" dirty="0">
                  <a:solidFill>
                    <a:prstClr val="white"/>
                  </a:solidFill>
                  <a:latin typeface="Calibri"/>
                  <a:ea typeface="+mn-ea"/>
                  <a:cs typeface="Calibri"/>
                </a:rPr>
                <a:t>were identified at a clinically meaningful rate, irrespective of stage (IA2-III) or smoking history</a:t>
              </a:r>
            </a:p>
            <a:p>
              <a:pPr marL="428625" indent="-428625" algn="just" defTabSz="6858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350" dirty="0">
                  <a:solidFill>
                    <a:prstClr val="white"/>
                  </a:solidFill>
                  <a:latin typeface="Calibri"/>
                  <a:ea typeface="+mn-ea"/>
                  <a:cs typeface="Calibri"/>
                </a:rPr>
                <a:t>In patients with </a:t>
              </a:r>
              <a:r>
                <a:rPr lang="en-US" sz="1350" u="sng" dirty="0">
                  <a:solidFill>
                    <a:prstClr val="white"/>
                  </a:solidFill>
                  <a:latin typeface="Calibri"/>
                  <a:ea typeface="+mn-ea"/>
                  <a:cs typeface="Calibri"/>
                </a:rPr>
                <a:t>only a liquid biops</a:t>
              </a:r>
              <a:r>
                <a:rPr lang="en-US" sz="1350" dirty="0">
                  <a:solidFill>
                    <a:prstClr val="white"/>
                  </a:solidFill>
                  <a:latin typeface="Calibri"/>
                  <a:ea typeface="+mn-ea"/>
                  <a:cs typeface="Calibri"/>
                </a:rPr>
                <a:t>y (n=59) an actionable oncogene was found in 17%</a:t>
              </a:r>
            </a:p>
            <a:p>
              <a:pPr marL="428625" indent="-428625" algn="just" defTabSz="6858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350" dirty="0">
                  <a:solidFill>
                    <a:prstClr val="white"/>
                  </a:solidFill>
                  <a:latin typeface="Calibri"/>
                  <a:ea typeface="+mn-ea"/>
                  <a:cs typeface="Calibri"/>
                </a:rPr>
                <a:t>In patients with </a:t>
              </a:r>
              <a:r>
                <a:rPr lang="en-US" sz="1350" u="sng" dirty="0">
                  <a:solidFill>
                    <a:prstClr val="white"/>
                  </a:solidFill>
                  <a:latin typeface="Calibri"/>
                  <a:ea typeface="+mn-ea"/>
                  <a:cs typeface="Calibri"/>
                </a:rPr>
                <a:t>tumor NGS testing</a:t>
              </a:r>
              <a:r>
                <a:rPr lang="en-US" sz="1350" dirty="0">
                  <a:solidFill>
                    <a:prstClr val="white"/>
                  </a:solidFill>
                  <a:latin typeface="Calibri"/>
                  <a:ea typeface="+mn-ea"/>
                  <a:cs typeface="Calibri"/>
                </a:rPr>
                <a:t> (n=67)</a:t>
              </a:r>
              <a:r>
                <a:rPr lang="en-US" sz="1350" b="1" dirty="0">
                  <a:solidFill>
                    <a:prstClr val="white"/>
                  </a:solidFill>
                  <a:latin typeface="Calibri"/>
                  <a:ea typeface="+mn-ea"/>
                  <a:cs typeface="Calibri"/>
                </a:rPr>
                <a:t> </a:t>
              </a:r>
              <a:r>
                <a:rPr lang="en-US" sz="1350" dirty="0">
                  <a:solidFill>
                    <a:prstClr val="white"/>
                  </a:solidFill>
                  <a:latin typeface="Calibri"/>
                  <a:ea typeface="+mn-ea"/>
                  <a:cs typeface="Calibri"/>
                </a:rPr>
                <a:t>an actionable oncogene was found in 48%</a:t>
              </a:r>
            </a:p>
            <a:p>
              <a:pPr marL="428625" indent="-428625" algn="just" defTabSz="6858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350" dirty="0">
                  <a:solidFill>
                    <a:prstClr val="white"/>
                  </a:solidFill>
                  <a:latin typeface="Calibri"/>
                  <a:ea typeface="MS Mincho"/>
                  <a:cs typeface="Calibri"/>
                </a:rPr>
                <a:t>In paired tissue and liquid with ctDNA TF &gt; 0 (n=56) pairs, positive and negative predictive associations were 100%</a:t>
              </a:r>
            </a:p>
            <a:p>
              <a:pPr marL="428625" indent="-428625" algn="just" defTabSz="6858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350" b="1" dirty="0">
                  <a:solidFill>
                    <a:prstClr val="white"/>
                  </a:solidFill>
                  <a:latin typeface="Calibri"/>
                  <a:ea typeface="MS Mincho"/>
                  <a:cs typeface="Calibri"/>
                </a:rPr>
                <a:t>Biomarker testing is essential as it may change therapy in nearly half of patients</a:t>
              </a:r>
              <a:endParaRPr lang="en-US" sz="1350" b="1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32D328-720D-9810-EEA5-6AF78B7C4BEC}"/>
                </a:ext>
              </a:extLst>
            </p:cNvPr>
            <p:cNvSpPr txBox="1"/>
            <p:nvPr/>
          </p:nvSpPr>
          <p:spPr>
            <a:xfrm>
              <a:off x="54150" y="1024949"/>
              <a:ext cx="9035699" cy="415499"/>
            </a:xfrm>
            <a:prstGeom prst="rect">
              <a:avLst/>
            </a:prstGeom>
            <a:noFill/>
          </p:spPr>
          <p:txBody>
            <a:bodyPr wrap="square" lIns="205740" rIns="205740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25" b="1" u="sng" dirty="0">
                  <a:solidFill>
                    <a:prstClr val="white"/>
                  </a:solidFill>
                  <a:latin typeface="Corbel"/>
                  <a:ea typeface="+mn-ea"/>
                  <a:cs typeface="+mn-cs"/>
                </a:rPr>
                <a:t>Landscape of Actionable Alterations in Tissue and/or Liquid Samples (N=126) </a:t>
              </a:r>
              <a:endParaRPr lang="en-US" sz="1425" b="1" dirty="0">
                <a:solidFill>
                  <a:prstClr val="white"/>
                </a:solidFill>
                <a:latin typeface="Corbe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288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ED40499-4D8B-486F-A8C3-60242519A527}"/>
              </a:ext>
            </a:extLst>
          </p:cNvPr>
          <p:cNvSpPr txBox="1"/>
          <p:nvPr/>
        </p:nvSpPr>
        <p:spPr>
          <a:xfrm>
            <a:off x="1143000" y="64993"/>
            <a:ext cx="68580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950" b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LCMC LEADER Neoadjuvant Screening Trial</a:t>
            </a:r>
            <a:endParaRPr lang="en-US" sz="195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F77C9-D90D-48E1-A590-07202ED08D25}"/>
              </a:ext>
            </a:extLst>
          </p:cNvPr>
          <p:cNvSpPr txBox="1"/>
          <p:nvPr/>
        </p:nvSpPr>
        <p:spPr>
          <a:xfrm>
            <a:off x="1158958" y="4896481"/>
            <a:ext cx="262476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125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Chaft, ASCO, 2024</a:t>
            </a:r>
            <a:endParaRPr lang="en-US" sz="1125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5" name="Picture 74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636EA830-C49E-343F-7DE3-A200F5255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230" y="498934"/>
            <a:ext cx="6681542" cy="421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928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0" y="345281"/>
            <a:ext cx="7715250" cy="628650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FF00"/>
                </a:solidFill>
              </a:rPr>
              <a:t>Definitions of Resectable and Operable</a:t>
            </a:r>
            <a:br>
              <a:rPr lang="en-US" sz="3300" dirty="0">
                <a:solidFill>
                  <a:srgbClr val="FFFF00"/>
                </a:solidFill>
              </a:rPr>
            </a:b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28767" y="1545519"/>
            <a:ext cx="7200899" cy="1377553"/>
          </a:xfrm>
        </p:spPr>
        <p:txBody>
          <a:bodyPr>
            <a:noAutofit/>
          </a:bodyPr>
          <a:lstStyle/>
          <a:p>
            <a:pPr eaLnBrk="1" hangingPunct="1"/>
            <a:r>
              <a:rPr lang="en-US" sz="3000" dirty="0">
                <a:latin typeface="Corbel" pitchFamily="34" charset="0"/>
                <a:cs typeface="Corbel" pitchFamily="34" charset="0"/>
              </a:rPr>
              <a:t>Resectable: A complete resection (R0) can be achieved based on status </a:t>
            </a:r>
            <a:r>
              <a:rPr lang="en-US" sz="3000" i="1" dirty="0">
                <a:latin typeface="Corbel" pitchFamily="34" charset="0"/>
                <a:cs typeface="Corbel" pitchFamily="34" charset="0"/>
              </a:rPr>
              <a:t>today</a:t>
            </a:r>
          </a:p>
          <a:p>
            <a:pPr eaLnBrk="1" hangingPunct="1">
              <a:buNone/>
            </a:pPr>
            <a:endParaRPr lang="en-US" sz="2700" dirty="0">
              <a:latin typeface="Corbel" pitchFamily="34" charset="0"/>
              <a:cs typeface="Corbel" pitchFamily="34" charset="0"/>
            </a:endParaRPr>
          </a:p>
          <a:p>
            <a:pPr eaLnBrk="1" hangingPunct="1"/>
            <a:r>
              <a:rPr lang="en-US" sz="3000" dirty="0">
                <a:latin typeface="Corbel" pitchFamily="34" charset="0"/>
                <a:cs typeface="Corbel" pitchFamily="34" charset="0"/>
              </a:rPr>
              <a:t>Operable: The surgery required to achieve a complete resection can be performed with acceptable risk</a:t>
            </a:r>
          </a:p>
          <a:p>
            <a:pPr eaLnBrk="1" hangingPunct="1">
              <a:buNone/>
            </a:pPr>
            <a:endParaRPr lang="en-US" sz="2400" dirty="0">
              <a:latin typeface="Corbel" pitchFamily="34" charset="0"/>
              <a:cs typeface="Corbel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0" y="116681"/>
            <a:ext cx="7715250" cy="2343150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FF00"/>
                </a:solidFill>
              </a:rPr>
              <a:t>How to Choose Between Surgery and Radiation for Fit Patients with  Clinical Stage 3 Lung Cancers that are Operable and Resectable?</a:t>
            </a:r>
            <a:br>
              <a:rPr lang="en-US" sz="3300" dirty="0">
                <a:solidFill>
                  <a:srgbClr val="FFFF00"/>
                </a:solidFill>
              </a:rPr>
            </a:b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71551" y="2174138"/>
            <a:ext cx="7200899" cy="2114494"/>
          </a:xfrm>
        </p:spPr>
        <p:txBody>
          <a:bodyPr>
            <a:noAutofit/>
          </a:bodyPr>
          <a:lstStyle/>
          <a:p>
            <a:pPr eaLnBrk="1" hangingPunct="1"/>
            <a:endParaRPr lang="en-US" sz="2100" dirty="0">
              <a:latin typeface="Corbel" pitchFamily="34" charset="0"/>
              <a:cs typeface="Corbel" pitchFamily="34" charset="0"/>
            </a:endParaRPr>
          </a:p>
          <a:p>
            <a:r>
              <a:rPr lang="en-US" sz="2700" b="1" dirty="0">
                <a:latin typeface="Corbel" pitchFamily="34" charset="0"/>
                <a:cs typeface="Corbel" pitchFamily="34" charset="0"/>
              </a:rPr>
              <a:t>Primary Tumor Size – Amenable to Radiation?</a:t>
            </a:r>
          </a:p>
          <a:p>
            <a:r>
              <a:rPr lang="en-US" sz="2700" b="1" dirty="0">
                <a:latin typeface="Corbel" pitchFamily="34" charset="0"/>
                <a:cs typeface="Corbel" pitchFamily="34" charset="0"/>
              </a:rPr>
              <a:t>Institutional Expertise and Resources</a:t>
            </a:r>
          </a:p>
          <a:p>
            <a:r>
              <a:rPr lang="en-US" sz="2700" b="1" dirty="0">
                <a:latin typeface="Corbel" pitchFamily="34" charset="0"/>
                <a:cs typeface="Corbel" pitchFamily="34" charset="0"/>
              </a:rPr>
              <a:t>Institutional Experience with the Regimen</a:t>
            </a:r>
          </a:p>
          <a:p>
            <a:r>
              <a:rPr lang="en-US" sz="2700" b="1" dirty="0">
                <a:latin typeface="Corbel" pitchFamily="34" charset="0"/>
                <a:cs typeface="Corbel" pitchFamily="34" charset="0"/>
              </a:rPr>
              <a:t>Patient Preference</a:t>
            </a:r>
            <a:endParaRPr lang="en-US" sz="2400" dirty="0">
              <a:latin typeface="Corbel" pitchFamily="34" charset="0"/>
              <a:cs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231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ED40499-4D8B-486F-A8C3-60242519A527}"/>
              </a:ext>
            </a:extLst>
          </p:cNvPr>
          <p:cNvSpPr txBox="1"/>
          <p:nvPr/>
        </p:nvSpPr>
        <p:spPr>
          <a:xfrm>
            <a:off x="1143000" y="64992"/>
            <a:ext cx="6858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95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What Percent of Patients with Clinical Stage II &amp; III Lung Cancer Receive Adjuvant Chemotherapy?  Less than Half…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F77C9-D90D-48E1-A590-07202ED08D25}"/>
              </a:ext>
            </a:extLst>
          </p:cNvPr>
          <p:cNvSpPr txBox="1"/>
          <p:nvPr/>
        </p:nvSpPr>
        <p:spPr>
          <a:xfrm>
            <a:off x="1158958" y="4754595"/>
            <a:ext cx="262476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LCMC3 Neoadjuvant Atezolizumab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Chaft et al, Nat Med 2022</a:t>
            </a:r>
          </a:p>
        </p:txBody>
      </p:sp>
      <p:sp>
        <p:nvSpPr>
          <p:cNvPr id="30" name="Rectangle: Rounded Corners 10">
            <a:extLst>
              <a:ext uri="{FF2B5EF4-FFF2-40B4-BE49-F238E27FC236}">
                <a16:creationId xmlns:a16="http://schemas.microsoft.com/office/drawing/2014/main" id="{6173BA8F-401A-364C-B356-FCC1E1177C9D}"/>
              </a:ext>
            </a:extLst>
          </p:cNvPr>
          <p:cNvSpPr/>
          <p:nvPr/>
        </p:nvSpPr>
        <p:spPr>
          <a:xfrm>
            <a:off x="3589798" y="736621"/>
            <a:ext cx="1964405" cy="47502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orbel"/>
              </a:rPr>
              <a:t>Entered </a:t>
            </a:r>
            <a:r>
              <a:rPr lang="en-US" sz="1350" dirty="0" err="1">
                <a:solidFill>
                  <a:prstClr val="white"/>
                </a:solidFill>
                <a:latin typeface="Corbel"/>
              </a:rPr>
              <a:t>cIB</a:t>
            </a:r>
            <a:r>
              <a:rPr lang="en-US" sz="1350" dirty="0">
                <a:solidFill>
                  <a:prstClr val="white"/>
                </a:solidFill>
                <a:latin typeface="Corbel"/>
              </a:rPr>
              <a:t>-IIIB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orbel"/>
              </a:rPr>
              <a:t>181</a:t>
            </a:r>
          </a:p>
        </p:txBody>
      </p:sp>
      <p:sp>
        <p:nvSpPr>
          <p:cNvPr id="31" name="Rectangle: Rounded Corners 10">
            <a:extLst>
              <a:ext uri="{FF2B5EF4-FFF2-40B4-BE49-F238E27FC236}">
                <a16:creationId xmlns:a16="http://schemas.microsoft.com/office/drawing/2014/main" id="{68898B0F-A1BB-7A47-8ADC-0385B5B07482}"/>
              </a:ext>
            </a:extLst>
          </p:cNvPr>
          <p:cNvSpPr/>
          <p:nvPr/>
        </p:nvSpPr>
        <p:spPr>
          <a:xfrm>
            <a:off x="3320566" y="1310703"/>
            <a:ext cx="2502869" cy="29214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orbel"/>
              </a:rPr>
              <a:t>Neoadjuvant Atezolizumab</a:t>
            </a:r>
          </a:p>
        </p:txBody>
      </p:sp>
      <p:sp>
        <p:nvSpPr>
          <p:cNvPr id="32" name="Rectangle: Rounded Corners 10">
            <a:extLst>
              <a:ext uri="{FF2B5EF4-FFF2-40B4-BE49-F238E27FC236}">
                <a16:creationId xmlns:a16="http://schemas.microsoft.com/office/drawing/2014/main" id="{2E878CBF-49FE-6248-8E12-2F5908E511A9}"/>
              </a:ext>
            </a:extLst>
          </p:cNvPr>
          <p:cNvSpPr/>
          <p:nvPr/>
        </p:nvSpPr>
        <p:spPr>
          <a:xfrm>
            <a:off x="4053662" y="1716542"/>
            <a:ext cx="1036677" cy="51505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orbel"/>
              </a:rPr>
              <a:t>Surgery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orbel"/>
              </a:rPr>
              <a:t>159</a:t>
            </a:r>
          </a:p>
        </p:txBody>
      </p:sp>
      <p:sp>
        <p:nvSpPr>
          <p:cNvPr id="33" name="Rectangle: Rounded Corners 10">
            <a:extLst>
              <a:ext uri="{FF2B5EF4-FFF2-40B4-BE49-F238E27FC236}">
                <a16:creationId xmlns:a16="http://schemas.microsoft.com/office/drawing/2014/main" id="{EF3D4B91-9165-A949-8AEB-02457B27238F}"/>
              </a:ext>
            </a:extLst>
          </p:cNvPr>
          <p:cNvSpPr/>
          <p:nvPr/>
        </p:nvSpPr>
        <p:spPr>
          <a:xfrm>
            <a:off x="3745833" y="2696292"/>
            <a:ext cx="1652332" cy="5364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orbel"/>
              </a:rPr>
              <a:t>R0 Resection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orbel"/>
              </a:rPr>
              <a:t>137</a:t>
            </a:r>
          </a:p>
        </p:txBody>
      </p:sp>
      <p:sp>
        <p:nvSpPr>
          <p:cNvPr id="34" name="Rectangle: Rounded Corners 10">
            <a:extLst>
              <a:ext uri="{FF2B5EF4-FFF2-40B4-BE49-F238E27FC236}">
                <a16:creationId xmlns:a16="http://schemas.microsoft.com/office/drawing/2014/main" id="{25E465B8-A80E-F341-A077-047DA1EC4836}"/>
              </a:ext>
            </a:extLst>
          </p:cNvPr>
          <p:cNvSpPr/>
          <p:nvPr/>
        </p:nvSpPr>
        <p:spPr>
          <a:xfrm>
            <a:off x="3209499" y="3695041"/>
            <a:ext cx="2725000" cy="4847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orbel"/>
              </a:rPr>
              <a:t>Any Adjuvant Chemotherapy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orbel"/>
              </a:rPr>
              <a:t>55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D6FB8-7C6F-744D-8518-829BA9BD339C}"/>
              </a:ext>
            </a:extLst>
          </p:cNvPr>
          <p:cNvSpPr txBox="1"/>
          <p:nvPr/>
        </p:nvSpPr>
        <p:spPr>
          <a:xfrm>
            <a:off x="2975738" y="4278892"/>
            <a:ext cx="3192518" cy="48474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75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% of all patients enrolled: 30%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75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% of patients with RO Resections: 40%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5DF767DF-3FC2-BC40-8627-7CA758C4D58F}"/>
              </a:ext>
            </a:extLst>
          </p:cNvPr>
          <p:cNvSpPr/>
          <p:nvPr/>
        </p:nvSpPr>
        <p:spPr>
          <a:xfrm>
            <a:off x="4400546" y="2291719"/>
            <a:ext cx="342903" cy="346842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CEF7C94F-EE07-B74D-A6F5-CE50B408929A}"/>
              </a:ext>
            </a:extLst>
          </p:cNvPr>
          <p:cNvSpPr/>
          <p:nvPr/>
        </p:nvSpPr>
        <p:spPr>
          <a:xfrm>
            <a:off x="4400546" y="3288073"/>
            <a:ext cx="342903" cy="346842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690340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ED40499-4D8B-486F-A8C3-60242519A527}"/>
              </a:ext>
            </a:extLst>
          </p:cNvPr>
          <p:cNvSpPr txBox="1"/>
          <p:nvPr/>
        </p:nvSpPr>
        <p:spPr>
          <a:xfrm>
            <a:off x="0" y="64992"/>
            <a:ext cx="9085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Local Recurrences Have Replaced Distant Recurrences in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Trials of </a:t>
            </a:r>
            <a:r>
              <a:rPr lang="en-US" sz="2700" b="1" u="sng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Adjuvant Targeted Therapies </a:t>
            </a:r>
            <a:r>
              <a:rPr lang="en-US" sz="27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in Lung Cancers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F77C9-D90D-48E1-A590-07202ED08D25}"/>
              </a:ext>
            </a:extLst>
          </p:cNvPr>
          <p:cNvSpPr txBox="1"/>
          <p:nvPr/>
        </p:nvSpPr>
        <p:spPr>
          <a:xfrm>
            <a:off x="84304" y="4464720"/>
            <a:ext cx="312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Wu, NEJM, 2022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Wu, NEJM, 2024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E41E4E3-57E3-1549-B076-745A3437B6DE}"/>
              </a:ext>
            </a:extLst>
          </p:cNvPr>
          <p:cNvGraphicFramePr>
            <a:graphicFrameLocks noGrp="1"/>
          </p:cNvGraphicFramePr>
          <p:nvPr/>
        </p:nvGraphicFramePr>
        <p:xfrm>
          <a:off x="1788737" y="1151168"/>
          <a:ext cx="5330210" cy="3247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858">
                  <a:extLst>
                    <a:ext uri="{9D8B030D-6E8A-4147-A177-3AD203B41FA5}">
                      <a16:colId xmlns:a16="http://schemas.microsoft.com/office/drawing/2014/main" val="513973109"/>
                    </a:ext>
                  </a:extLst>
                </a:gridCol>
                <a:gridCol w="1702676">
                  <a:extLst>
                    <a:ext uri="{9D8B030D-6E8A-4147-A177-3AD203B41FA5}">
                      <a16:colId xmlns:a16="http://schemas.microsoft.com/office/drawing/2014/main" val="2783050954"/>
                    </a:ext>
                  </a:extLst>
                </a:gridCol>
                <a:gridCol w="1702676">
                  <a:extLst>
                    <a:ext uri="{9D8B030D-6E8A-4147-A177-3AD203B41FA5}">
                      <a16:colId xmlns:a16="http://schemas.microsoft.com/office/drawing/2014/main" val="165918841"/>
                    </a:ext>
                  </a:extLst>
                </a:gridCol>
              </a:tblGrid>
              <a:tr h="473858">
                <a:tc gridSpan="3"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Adjuvant Osimertinib +/- Chemotherapy</a:t>
                      </a:r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040944"/>
                  </a:ext>
                </a:extLst>
              </a:tr>
              <a:tr h="47385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Recurrences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37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70317"/>
                  </a:ext>
                </a:extLst>
              </a:tr>
              <a:tr h="64296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Local +/-Distant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31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84%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858553"/>
                  </a:ext>
                </a:extLst>
              </a:tr>
              <a:tr h="473858">
                <a:tc gridSpan="3"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Adjuvant Alectinib</a:t>
                      </a:r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999428"/>
                  </a:ext>
                </a:extLst>
              </a:tr>
              <a:tr h="47385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Recurrences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15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774116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Local +/-Distant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11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73%</a:t>
                      </a:r>
                    </a:p>
                    <a:p>
                      <a:pPr algn="ctr"/>
                      <a:endParaRPr lang="en-US" sz="21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865785"/>
                  </a:ext>
                </a:extLst>
              </a:tr>
            </a:tbl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9F9E5F9-39C6-724D-93C2-5C072E7E4BCD}"/>
              </a:ext>
            </a:extLst>
          </p:cNvPr>
          <p:cNvSpPr/>
          <p:nvPr/>
        </p:nvSpPr>
        <p:spPr>
          <a:xfrm>
            <a:off x="5975621" y="2143323"/>
            <a:ext cx="606645" cy="33107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9570926-41BC-9A49-95A5-FA8FB1C577DB}"/>
              </a:ext>
            </a:extLst>
          </p:cNvPr>
          <p:cNvSpPr/>
          <p:nvPr/>
        </p:nvSpPr>
        <p:spPr>
          <a:xfrm>
            <a:off x="5954410" y="3775749"/>
            <a:ext cx="606644" cy="33107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117309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ED40499-4D8B-486F-A8C3-60242519A527}"/>
              </a:ext>
            </a:extLst>
          </p:cNvPr>
          <p:cNvSpPr txBox="1"/>
          <p:nvPr/>
        </p:nvSpPr>
        <p:spPr>
          <a:xfrm>
            <a:off x="197963" y="64992"/>
            <a:ext cx="867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Local Recurrences Have Replaced Distant Recurrences in Trials of Adjuvant Immunotherapies in Lung Cancers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F77C9-D90D-48E1-A590-07202ED08D25}"/>
              </a:ext>
            </a:extLst>
          </p:cNvPr>
          <p:cNvSpPr txBox="1"/>
          <p:nvPr/>
        </p:nvSpPr>
        <p:spPr>
          <a:xfrm>
            <a:off x="218634" y="4422297"/>
            <a:ext cx="4716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O’Brien, Lancet Onc, 2022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srgbClr val="FFFF00"/>
                </a:solidFill>
                <a:latin typeface="Corbel"/>
                <a:ea typeface="+mn-ea"/>
                <a:cs typeface="+mn-cs"/>
              </a:rPr>
              <a:t>Felip</a:t>
            </a:r>
            <a:r>
              <a:rPr lang="en-US" sz="18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, Lancet Onc, 2021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E41E4E3-57E3-1549-B076-745A3437B6DE}"/>
              </a:ext>
            </a:extLst>
          </p:cNvPr>
          <p:cNvGraphicFramePr>
            <a:graphicFrameLocks noGrp="1"/>
          </p:cNvGraphicFramePr>
          <p:nvPr/>
        </p:nvGraphicFramePr>
        <p:xfrm>
          <a:off x="1869512" y="1023904"/>
          <a:ext cx="5349062" cy="3155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676">
                  <a:extLst>
                    <a:ext uri="{9D8B030D-6E8A-4147-A177-3AD203B41FA5}">
                      <a16:colId xmlns:a16="http://schemas.microsoft.com/office/drawing/2014/main" val="513973109"/>
                    </a:ext>
                  </a:extLst>
                </a:gridCol>
                <a:gridCol w="1702676">
                  <a:extLst>
                    <a:ext uri="{9D8B030D-6E8A-4147-A177-3AD203B41FA5}">
                      <a16:colId xmlns:a16="http://schemas.microsoft.com/office/drawing/2014/main" val="2783050954"/>
                    </a:ext>
                  </a:extLst>
                </a:gridCol>
                <a:gridCol w="1943710">
                  <a:extLst>
                    <a:ext uri="{9D8B030D-6E8A-4147-A177-3AD203B41FA5}">
                      <a16:colId xmlns:a16="http://schemas.microsoft.com/office/drawing/2014/main" val="165918841"/>
                    </a:ext>
                  </a:extLst>
                </a:gridCol>
              </a:tblGrid>
              <a:tr h="473858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Adjuvant Pembrolizumab + Chemotherapy (n=590)</a:t>
                      </a:r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040944"/>
                  </a:ext>
                </a:extLst>
              </a:tr>
              <a:tr h="4738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Recurrences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157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70317"/>
                  </a:ext>
                </a:extLst>
              </a:tr>
              <a:tr h="64296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Local +/- Systemic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89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57%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858553"/>
                  </a:ext>
                </a:extLst>
              </a:tr>
              <a:tr h="473858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Adjuvant Atezolizumab + Chemotherapy (n=507)</a:t>
                      </a:r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999428"/>
                  </a:ext>
                </a:extLst>
              </a:tr>
              <a:tr h="4738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DFS Events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187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774116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Local +/- Systemic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865785"/>
                  </a:ext>
                </a:extLst>
              </a:tr>
            </a:tbl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9F9E5F9-39C6-724D-93C2-5C072E7E4BCD}"/>
              </a:ext>
            </a:extLst>
          </p:cNvPr>
          <p:cNvSpPr/>
          <p:nvPr/>
        </p:nvSpPr>
        <p:spPr>
          <a:xfrm>
            <a:off x="5988377" y="1925448"/>
            <a:ext cx="503202" cy="44541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50804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8566A2-AC5C-0C19-6E43-D9965110AA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812B0-8969-5708-162C-4D637CA6B3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41C9DF-75AA-39C4-485F-6360E258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ncourage Fellows to &#10;Submit their Abstracts &#10;202' &#10;One National &#10;Fellows Forum &#10;Sean the QR code &#10;or visit Onclive.com/ &#10;FellowsForum ">
            <a:extLst>
              <a:ext uri="{FF2B5EF4-FFF2-40B4-BE49-F238E27FC236}">
                <a16:creationId xmlns:a16="http://schemas.microsoft.com/office/drawing/2014/main" id="{43E10F6D-37D1-C2B7-242A-59C154B1B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83" y="1588"/>
            <a:ext cx="9224683" cy="518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3393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25A6AB-92FF-4647-A7B8-6C56AAC2FFA3}"/>
              </a:ext>
            </a:extLst>
          </p:cNvPr>
          <p:cNvSpPr/>
          <p:nvPr/>
        </p:nvSpPr>
        <p:spPr>
          <a:xfrm>
            <a:off x="315931" y="116802"/>
            <a:ext cx="84376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Treatment of Stages I-III Lung Cancers 2024</a:t>
            </a:r>
            <a:r>
              <a:rPr lang="en-US" sz="3000" b="1" dirty="0">
                <a:solidFill>
                  <a:srgbClr val="FFFF00"/>
                </a:solidFill>
                <a:latin typeface="Corbe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30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B5B0F0-F8F7-48C2-A25C-14112908907B}"/>
              </a:ext>
            </a:extLst>
          </p:cNvPr>
          <p:cNvSpPr/>
          <p:nvPr/>
        </p:nvSpPr>
        <p:spPr>
          <a:xfrm>
            <a:off x="1669002" y="894585"/>
            <a:ext cx="1691197" cy="354219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1" dirty="0">
                <a:solidFill>
                  <a:prstClr val="white"/>
                </a:solidFill>
                <a:latin typeface="Corbel"/>
              </a:rPr>
              <a:t>Adenocarcinoma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650" b="1" dirty="0">
              <a:solidFill>
                <a:prstClr val="white"/>
              </a:solidFill>
              <a:latin typeface="Corbel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1" dirty="0">
                <a:solidFill>
                  <a:prstClr val="white"/>
                </a:solidFill>
                <a:latin typeface="Corbel"/>
              </a:rPr>
              <a:t>Squamous Cell Carcinoma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650" b="1" dirty="0">
              <a:solidFill>
                <a:prstClr val="white"/>
              </a:solidFill>
              <a:latin typeface="Corbel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1" dirty="0">
                <a:solidFill>
                  <a:prstClr val="white"/>
                </a:solidFill>
                <a:latin typeface="Corbel"/>
              </a:rPr>
              <a:t>Operable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650" b="1" dirty="0">
              <a:solidFill>
                <a:prstClr val="white"/>
              </a:solidFill>
              <a:latin typeface="Corbel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1" dirty="0">
                <a:solidFill>
                  <a:prstClr val="white"/>
                </a:solidFill>
                <a:latin typeface="Corbel"/>
              </a:rPr>
              <a:t>Resectable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650" b="1" dirty="0">
              <a:solidFill>
                <a:prstClr val="white"/>
              </a:solidFill>
              <a:latin typeface="Corbel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1" dirty="0">
                <a:solidFill>
                  <a:prstClr val="white"/>
                </a:solidFill>
                <a:latin typeface="Corbel"/>
              </a:rPr>
              <a:t>Clinical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1" dirty="0">
                <a:solidFill>
                  <a:prstClr val="white"/>
                </a:solidFill>
                <a:latin typeface="Corbel"/>
              </a:rPr>
              <a:t>Stages I-IIIB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DBF79D-DE7B-4A7A-9C08-B772BCAE5CF3}"/>
              </a:ext>
            </a:extLst>
          </p:cNvPr>
          <p:cNvSpPr/>
          <p:nvPr/>
        </p:nvSpPr>
        <p:spPr>
          <a:xfrm>
            <a:off x="3847361" y="2085592"/>
            <a:ext cx="1097502" cy="99207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1" dirty="0">
                <a:solidFill>
                  <a:prstClr val="black"/>
                </a:solidFill>
                <a:latin typeface="Corbel"/>
              </a:rPr>
              <a:t>NGS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1" dirty="0">
                <a:solidFill>
                  <a:prstClr val="black"/>
                </a:solidFill>
                <a:latin typeface="Corbel"/>
              </a:rPr>
              <a:t>Testing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5F6B7B-A4CC-4982-85C9-6BC392A1A9E8}"/>
              </a:ext>
            </a:extLst>
          </p:cNvPr>
          <p:cNvSpPr/>
          <p:nvPr/>
        </p:nvSpPr>
        <p:spPr>
          <a:xfrm>
            <a:off x="5546326" y="1257488"/>
            <a:ext cx="1928674" cy="123009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1" dirty="0">
                <a:solidFill>
                  <a:prstClr val="white"/>
                </a:solidFill>
                <a:latin typeface="Corbel"/>
              </a:rPr>
              <a:t>High Response Oncogenic Driver Detected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i="1" dirty="0">
                <a:solidFill>
                  <a:prstClr val="white"/>
                </a:solidFill>
                <a:latin typeface="Corbel"/>
              </a:rPr>
              <a:t>EGFR, ALK, RET, Ros1, NTRK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C6C4AD-03ED-46B1-9BC5-924AA811038B}"/>
              </a:ext>
            </a:extLst>
          </p:cNvPr>
          <p:cNvSpPr/>
          <p:nvPr/>
        </p:nvSpPr>
        <p:spPr>
          <a:xfrm>
            <a:off x="5546326" y="2767243"/>
            <a:ext cx="1998051" cy="138259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650" b="1" dirty="0">
              <a:solidFill>
                <a:prstClr val="white"/>
              </a:solidFill>
              <a:latin typeface="Corbel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1" dirty="0">
                <a:solidFill>
                  <a:prstClr val="white"/>
                </a:solidFill>
                <a:latin typeface="Corbel"/>
              </a:rPr>
              <a:t>No Oncogenic Driver or Low Response(&lt;50%) Oncogenic Driver Detected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650" b="1" dirty="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E152AA-2E34-4CE9-B708-82FBA60A0F2B}"/>
              </a:ext>
            </a:extLst>
          </p:cNvPr>
          <p:cNvGrpSpPr/>
          <p:nvPr/>
        </p:nvGrpSpPr>
        <p:grpSpPr>
          <a:xfrm rot="21251624">
            <a:off x="4978153" y="2332408"/>
            <a:ext cx="534881" cy="683201"/>
            <a:chOff x="4572000" y="4609937"/>
            <a:chExt cx="713174" cy="910934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1570202A-D02A-4DB9-869E-3DEFEAFA266F}"/>
                </a:ext>
              </a:extLst>
            </p:cNvPr>
            <p:cNvSpPr/>
            <p:nvPr/>
          </p:nvSpPr>
          <p:spPr>
            <a:xfrm rot="19217413">
              <a:off x="4572000" y="4609937"/>
              <a:ext cx="713174" cy="284085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2762319E-59D1-437B-9A2D-9A7F0642840F}"/>
                </a:ext>
              </a:extLst>
            </p:cNvPr>
            <p:cNvSpPr/>
            <p:nvPr/>
          </p:nvSpPr>
          <p:spPr>
            <a:xfrm rot="3040670">
              <a:off x="4533899" y="5022241"/>
              <a:ext cx="713174" cy="284085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orbel"/>
              </a:endParaRPr>
            </a:p>
          </p:txBody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429F9EDF-9875-47D5-B37E-B6AE03DA7787}"/>
              </a:ext>
            </a:extLst>
          </p:cNvPr>
          <p:cNvSpPr/>
          <p:nvPr/>
        </p:nvSpPr>
        <p:spPr>
          <a:xfrm>
            <a:off x="3417164" y="2454863"/>
            <a:ext cx="387040" cy="25073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D5ADE17-E4A5-4E60-AF56-91FF9A942FE4}"/>
              </a:ext>
            </a:extLst>
          </p:cNvPr>
          <p:cNvSpPr/>
          <p:nvPr/>
        </p:nvSpPr>
        <p:spPr>
          <a:xfrm>
            <a:off x="7549346" y="1808816"/>
            <a:ext cx="387040" cy="25073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CCB19FF-E7F4-4D5C-8134-F069B44413FA}"/>
              </a:ext>
            </a:extLst>
          </p:cNvPr>
          <p:cNvSpPr/>
          <p:nvPr/>
        </p:nvSpPr>
        <p:spPr>
          <a:xfrm>
            <a:off x="7544377" y="3249995"/>
            <a:ext cx="387040" cy="25073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377734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25A6AB-92FF-4647-A7B8-6C56AAC2FFA3}"/>
              </a:ext>
            </a:extLst>
          </p:cNvPr>
          <p:cNvSpPr/>
          <p:nvPr/>
        </p:nvSpPr>
        <p:spPr>
          <a:xfrm>
            <a:off x="123290" y="115946"/>
            <a:ext cx="8838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Treatment of Stages I-III Lung Cancers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CF4D0A-E155-4AAE-B719-EE85B848E127}"/>
              </a:ext>
            </a:extLst>
          </p:cNvPr>
          <p:cNvSpPr txBox="1"/>
          <p:nvPr/>
        </p:nvSpPr>
        <p:spPr>
          <a:xfrm>
            <a:off x="123291" y="629661"/>
            <a:ext cx="90207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No or Low Response Oncogenic Driver Detected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4C0E11-24B5-4364-AE93-8D2709AF5315}"/>
              </a:ext>
            </a:extLst>
          </p:cNvPr>
          <p:cNvSpPr/>
          <p:nvPr/>
        </p:nvSpPr>
        <p:spPr>
          <a:xfrm>
            <a:off x="2719494" y="1571504"/>
            <a:ext cx="1407515" cy="346249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Surgery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3FDAF7-7289-443E-9A8C-61CBC5348A4E}"/>
              </a:ext>
            </a:extLst>
          </p:cNvPr>
          <p:cNvSpPr/>
          <p:nvPr/>
        </p:nvSpPr>
        <p:spPr>
          <a:xfrm>
            <a:off x="1226935" y="1385148"/>
            <a:ext cx="1407515" cy="346249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Chemotherapy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487941-0D3C-4EC5-93CF-D5AD524DAD51}"/>
              </a:ext>
            </a:extLst>
          </p:cNvPr>
          <p:cNvSpPr/>
          <p:nvPr/>
        </p:nvSpPr>
        <p:spPr>
          <a:xfrm>
            <a:off x="4210387" y="1564050"/>
            <a:ext cx="1407515" cy="346249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PORT Radiation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 Therapy (N2)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51003-8414-4F3A-B834-287EAC656E8D}"/>
              </a:ext>
            </a:extLst>
          </p:cNvPr>
          <p:cNvSpPr/>
          <p:nvPr/>
        </p:nvSpPr>
        <p:spPr>
          <a:xfrm>
            <a:off x="1226935" y="2587419"/>
            <a:ext cx="1407515" cy="346249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Chemotherapy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75A3F7-71D8-4E3D-8E86-3455C3680199}"/>
              </a:ext>
            </a:extLst>
          </p:cNvPr>
          <p:cNvSpPr/>
          <p:nvPr/>
        </p:nvSpPr>
        <p:spPr>
          <a:xfrm>
            <a:off x="1226935" y="3020314"/>
            <a:ext cx="1407515" cy="346249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Radiation Therapy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1A90DD-07E1-4A5B-811B-674A797B56EE}"/>
              </a:ext>
            </a:extLst>
          </p:cNvPr>
          <p:cNvSpPr/>
          <p:nvPr/>
        </p:nvSpPr>
        <p:spPr>
          <a:xfrm>
            <a:off x="1226935" y="3792716"/>
            <a:ext cx="1407515" cy="346249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Surgery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E6FD60-FFFA-42F3-9405-1DFC08CB758F}"/>
              </a:ext>
            </a:extLst>
          </p:cNvPr>
          <p:cNvSpPr/>
          <p:nvPr/>
        </p:nvSpPr>
        <p:spPr>
          <a:xfrm>
            <a:off x="2719495" y="3792638"/>
            <a:ext cx="1407515" cy="346249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Chemotherapy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AA87D-788E-4A44-BDAE-FE81F1F0F88E}"/>
              </a:ext>
            </a:extLst>
          </p:cNvPr>
          <p:cNvSpPr/>
          <p:nvPr/>
        </p:nvSpPr>
        <p:spPr>
          <a:xfrm>
            <a:off x="4205398" y="3792716"/>
            <a:ext cx="1407515" cy="346249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PORT Radiation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 Therapy (N2)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564B0F-DA75-4381-8200-5C50EFE5B187}"/>
              </a:ext>
            </a:extLst>
          </p:cNvPr>
          <p:cNvSpPr/>
          <p:nvPr/>
        </p:nvSpPr>
        <p:spPr>
          <a:xfrm>
            <a:off x="5697244" y="3791876"/>
            <a:ext cx="2203880" cy="3462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Immune Checkpoint Inhibitor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974CD1-050E-4BA2-8190-8292E7589D35}"/>
              </a:ext>
            </a:extLst>
          </p:cNvPr>
          <p:cNvSpPr/>
          <p:nvPr/>
        </p:nvSpPr>
        <p:spPr>
          <a:xfrm>
            <a:off x="2719492" y="2796602"/>
            <a:ext cx="5181632" cy="3462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Immune Checkpoint Inhibitor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1E84AF-EBCF-44A1-B5D7-F90F463283F0}"/>
              </a:ext>
            </a:extLst>
          </p:cNvPr>
          <p:cNvSpPr/>
          <p:nvPr/>
        </p:nvSpPr>
        <p:spPr>
          <a:xfrm>
            <a:off x="1226935" y="1823386"/>
            <a:ext cx="1407515" cy="3462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Immune Checkpoint Inhibitor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9E896C-ECEE-4AA7-8722-D108D10DBA49}"/>
              </a:ext>
            </a:extLst>
          </p:cNvPr>
          <p:cNvSpPr txBox="1"/>
          <p:nvPr/>
        </p:nvSpPr>
        <p:spPr>
          <a:xfrm>
            <a:off x="3891175" y="4233664"/>
            <a:ext cx="14065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~1 Year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BD31498-D900-4380-831F-F38B2022FEA5}"/>
              </a:ext>
            </a:extLst>
          </p:cNvPr>
          <p:cNvSpPr/>
          <p:nvPr/>
        </p:nvSpPr>
        <p:spPr>
          <a:xfrm rot="10800000">
            <a:off x="1226934" y="4370629"/>
            <a:ext cx="2644354" cy="197921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E634D901-2124-4297-BDC8-1128857F7568}"/>
              </a:ext>
            </a:extLst>
          </p:cNvPr>
          <p:cNvSpPr/>
          <p:nvPr/>
        </p:nvSpPr>
        <p:spPr>
          <a:xfrm>
            <a:off x="5317637" y="4374139"/>
            <a:ext cx="2597574" cy="20542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203176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25A6AB-92FF-4647-A7B8-6C56AAC2FFA3}"/>
              </a:ext>
            </a:extLst>
          </p:cNvPr>
          <p:cNvSpPr/>
          <p:nvPr/>
        </p:nvSpPr>
        <p:spPr>
          <a:xfrm>
            <a:off x="1246909" y="39748"/>
            <a:ext cx="66658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Treatment of Stages I-III Lung Cancers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CF4D0A-E155-4AAE-B719-EE85B848E127}"/>
              </a:ext>
            </a:extLst>
          </p:cNvPr>
          <p:cNvSpPr txBox="1"/>
          <p:nvPr/>
        </p:nvSpPr>
        <p:spPr>
          <a:xfrm>
            <a:off x="24094" y="513785"/>
            <a:ext cx="89308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No or Low Response Oncogenic Driver Detected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4C0E11-24B5-4364-AE93-8D2709AF5315}"/>
              </a:ext>
            </a:extLst>
          </p:cNvPr>
          <p:cNvSpPr/>
          <p:nvPr/>
        </p:nvSpPr>
        <p:spPr>
          <a:xfrm>
            <a:off x="2719494" y="1571504"/>
            <a:ext cx="1407515" cy="346249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Surgery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3FDAF7-7289-443E-9A8C-61CBC5348A4E}"/>
              </a:ext>
            </a:extLst>
          </p:cNvPr>
          <p:cNvSpPr/>
          <p:nvPr/>
        </p:nvSpPr>
        <p:spPr>
          <a:xfrm>
            <a:off x="1226935" y="1385148"/>
            <a:ext cx="1407515" cy="346249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Chemotherapy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487941-0D3C-4EC5-93CF-D5AD524DAD51}"/>
              </a:ext>
            </a:extLst>
          </p:cNvPr>
          <p:cNvSpPr/>
          <p:nvPr/>
        </p:nvSpPr>
        <p:spPr>
          <a:xfrm>
            <a:off x="4210387" y="1564050"/>
            <a:ext cx="1407515" cy="346249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PORT Radiation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 Therapy (N2)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51003-8414-4F3A-B834-287EAC656E8D}"/>
              </a:ext>
            </a:extLst>
          </p:cNvPr>
          <p:cNvSpPr/>
          <p:nvPr/>
        </p:nvSpPr>
        <p:spPr>
          <a:xfrm>
            <a:off x="1226935" y="2587419"/>
            <a:ext cx="1407515" cy="346249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Chemotherapy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75A3F7-71D8-4E3D-8E86-3455C3680199}"/>
              </a:ext>
            </a:extLst>
          </p:cNvPr>
          <p:cNvSpPr/>
          <p:nvPr/>
        </p:nvSpPr>
        <p:spPr>
          <a:xfrm>
            <a:off x="1226935" y="3020314"/>
            <a:ext cx="1407515" cy="346249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Radiation Therapy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1A90DD-07E1-4A5B-811B-674A797B56EE}"/>
              </a:ext>
            </a:extLst>
          </p:cNvPr>
          <p:cNvSpPr/>
          <p:nvPr/>
        </p:nvSpPr>
        <p:spPr>
          <a:xfrm>
            <a:off x="1226935" y="3792716"/>
            <a:ext cx="1407515" cy="346249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Surgery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E6FD60-FFFA-42F3-9405-1DFC08CB758F}"/>
              </a:ext>
            </a:extLst>
          </p:cNvPr>
          <p:cNvSpPr/>
          <p:nvPr/>
        </p:nvSpPr>
        <p:spPr>
          <a:xfrm>
            <a:off x="2719495" y="3792638"/>
            <a:ext cx="1407515" cy="346249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Chemotherapy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AA87D-788E-4A44-BDAE-FE81F1F0F88E}"/>
              </a:ext>
            </a:extLst>
          </p:cNvPr>
          <p:cNvSpPr/>
          <p:nvPr/>
        </p:nvSpPr>
        <p:spPr>
          <a:xfrm>
            <a:off x="4205398" y="3792716"/>
            <a:ext cx="1407515" cy="346249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PORT Radiation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 Therapy (N2)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564B0F-DA75-4381-8200-5C50EFE5B187}"/>
              </a:ext>
            </a:extLst>
          </p:cNvPr>
          <p:cNvSpPr/>
          <p:nvPr/>
        </p:nvSpPr>
        <p:spPr>
          <a:xfrm>
            <a:off x="5697244" y="3791876"/>
            <a:ext cx="2203880" cy="3462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Immune Checkpoint Inhibitor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974CD1-050E-4BA2-8190-8292E7589D35}"/>
              </a:ext>
            </a:extLst>
          </p:cNvPr>
          <p:cNvSpPr/>
          <p:nvPr/>
        </p:nvSpPr>
        <p:spPr>
          <a:xfrm>
            <a:off x="2719492" y="2796602"/>
            <a:ext cx="5181632" cy="3462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Immune Checkpoint Inhibitor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1E84AF-EBCF-44A1-B5D7-F90F463283F0}"/>
              </a:ext>
            </a:extLst>
          </p:cNvPr>
          <p:cNvSpPr/>
          <p:nvPr/>
        </p:nvSpPr>
        <p:spPr>
          <a:xfrm>
            <a:off x="1226935" y="1823386"/>
            <a:ext cx="1407515" cy="3462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Immune Checkpoint Inhibitor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9E896C-ECEE-4AA7-8722-D108D10DBA49}"/>
              </a:ext>
            </a:extLst>
          </p:cNvPr>
          <p:cNvSpPr txBox="1"/>
          <p:nvPr/>
        </p:nvSpPr>
        <p:spPr>
          <a:xfrm>
            <a:off x="3891175" y="4233664"/>
            <a:ext cx="14065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~1 Year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BD31498-D900-4380-831F-F38B2022FEA5}"/>
              </a:ext>
            </a:extLst>
          </p:cNvPr>
          <p:cNvSpPr/>
          <p:nvPr/>
        </p:nvSpPr>
        <p:spPr>
          <a:xfrm rot="10800000">
            <a:off x="1226934" y="4370629"/>
            <a:ext cx="2644354" cy="197921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E634D901-2124-4297-BDC8-1128857F7568}"/>
              </a:ext>
            </a:extLst>
          </p:cNvPr>
          <p:cNvSpPr/>
          <p:nvPr/>
        </p:nvSpPr>
        <p:spPr>
          <a:xfrm>
            <a:off x="5317637" y="4374139"/>
            <a:ext cx="2597574" cy="20542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E611D10A-8DD3-4902-BD33-C948D6B28C66}"/>
              </a:ext>
            </a:extLst>
          </p:cNvPr>
          <p:cNvSpPr/>
          <p:nvPr/>
        </p:nvSpPr>
        <p:spPr bwMode="auto">
          <a:xfrm>
            <a:off x="1055671" y="1119225"/>
            <a:ext cx="4754366" cy="1251223"/>
          </a:xfrm>
          <a:prstGeom prst="frame">
            <a:avLst>
              <a:gd name="adj1" fmla="val 3038"/>
            </a:avLst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100486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25A6AB-92FF-4647-A7B8-6C56AAC2FFA3}"/>
              </a:ext>
            </a:extLst>
          </p:cNvPr>
          <p:cNvSpPr/>
          <p:nvPr/>
        </p:nvSpPr>
        <p:spPr>
          <a:xfrm>
            <a:off x="0" y="83291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Treatment of Stages I-III Lung Cancers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B5B0F0-F8F7-48C2-A25C-14112908907B}"/>
              </a:ext>
            </a:extLst>
          </p:cNvPr>
          <p:cNvSpPr/>
          <p:nvPr/>
        </p:nvSpPr>
        <p:spPr>
          <a:xfrm>
            <a:off x="1210976" y="1095457"/>
            <a:ext cx="1282541" cy="3462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Targeted Therapy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CF4D0A-E155-4AAE-B719-EE85B848E127}"/>
              </a:ext>
            </a:extLst>
          </p:cNvPr>
          <p:cNvSpPr txBox="1"/>
          <p:nvPr/>
        </p:nvSpPr>
        <p:spPr>
          <a:xfrm>
            <a:off x="130629" y="492502"/>
            <a:ext cx="88827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High Response Oncogenic Driver Detected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4C0E11-24B5-4364-AE93-8D2709AF5315}"/>
              </a:ext>
            </a:extLst>
          </p:cNvPr>
          <p:cNvSpPr/>
          <p:nvPr/>
        </p:nvSpPr>
        <p:spPr>
          <a:xfrm>
            <a:off x="2579670" y="1379590"/>
            <a:ext cx="1266583" cy="346249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Surgery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3FDAF7-7289-443E-9A8C-61CBC5348A4E}"/>
              </a:ext>
            </a:extLst>
          </p:cNvPr>
          <p:cNvSpPr/>
          <p:nvPr/>
        </p:nvSpPr>
        <p:spPr>
          <a:xfrm>
            <a:off x="1210976" y="1477565"/>
            <a:ext cx="1266583" cy="346249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Chemotherapy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487941-0D3C-4EC5-93CF-D5AD524DAD51}"/>
              </a:ext>
            </a:extLst>
          </p:cNvPr>
          <p:cNvSpPr/>
          <p:nvPr/>
        </p:nvSpPr>
        <p:spPr>
          <a:xfrm>
            <a:off x="3891781" y="1379590"/>
            <a:ext cx="1266583" cy="346249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PORT Radiation Therapy (N2)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B9BB9F-DF19-433E-894B-34C1DF9F4A0D}"/>
              </a:ext>
            </a:extLst>
          </p:cNvPr>
          <p:cNvSpPr/>
          <p:nvPr/>
        </p:nvSpPr>
        <p:spPr>
          <a:xfrm>
            <a:off x="5203892" y="1379590"/>
            <a:ext cx="2697233" cy="3462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Targeted Therapy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51003-8414-4F3A-B834-287EAC656E8D}"/>
              </a:ext>
            </a:extLst>
          </p:cNvPr>
          <p:cNvSpPr/>
          <p:nvPr/>
        </p:nvSpPr>
        <p:spPr>
          <a:xfrm>
            <a:off x="1226934" y="2018933"/>
            <a:ext cx="1266583" cy="346249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Chemotherapy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75A3F7-71D8-4E3D-8E86-3455C3680199}"/>
              </a:ext>
            </a:extLst>
          </p:cNvPr>
          <p:cNvSpPr/>
          <p:nvPr/>
        </p:nvSpPr>
        <p:spPr>
          <a:xfrm>
            <a:off x="1226934" y="2465142"/>
            <a:ext cx="1266583" cy="346249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Radiation Therapy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1A90DD-07E1-4A5B-811B-674A797B56EE}"/>
              </a:ext>
            </a:extLst>
          </p:cNvPr>
          <p:cNvSpPr/>
          <p:nvPr/>
        </p:nvSpPr>
        <p:spPr>
          <a:xfrm>
            <a:off x="1226934" y="3792721"/>
            <a:ext cx="1266583" cy="346249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Surgery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E6FD60-FFFA-42F3-9405-1DFC08CB758F}"/>
              </a:ext>
            </a:extLst>
          </p:cNvPr>
          <p:cNvSpPr/>
          <p:nvPr/>
        </p:nvSpPr>
        <p:spPr>
          <a:xfrm>
            <a:off x="2579670" y="3792642"/>
            <a:ext cx="1266583" cy="346249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Chemotherapy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AA87D-788E-4A44-BDAE-FE81F1F0F88E}"/>
              </a:ext>
            </a:extLst>
          </p:cNvPr>
          <p:cNvSpPr/>
          <p:nvPr/>
        </p:nvSpPr>
        <p:spPr>
          <a:xfrm>
            <a:off x="3932405" y="3792721"/>
            <a:ext cx="1266583" cy="346249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PORT Radiation Therapy (N2)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564B0F-DA75-4381-8200-5C50EFE5B187}"/>
              </a:ext>
            </a:extLst>
          </p:cNvPr>
          <p:cNvSpPr/>
          <p:nvPr/>
        </p:nvSpPr>
        <p:spPr>
          <a:xfrm>
            <a:off x="5297751" y="3791880"/>
            <a:ext cx="2603374" cy="3462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Targeted Therapy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974CD1-050E-4BA2-8190-8292E7589D35}"/>
              </a:ext>
            </a:extLst>
          </p:cNvPr>
          <p:cNvSpPr/>
          <p:nvPr/>
        </p:nvSpPr>
        <p:spPr>
          <a:xfrm>
            <a:off x="2579669" y="2219864"/>
            <a:ext cx="5321456" cy="3462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Targeted Therapy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E2E788-4B63-44BF-A5F0-7A0D4DF571AD}"/>
              </a:ext>
            </a:extLst>
          </p:cNvPr>
          <p:cNvSpPr/>
          <p:nvPr/>
        </p:nvSpPr>
        <p:spPr>
          <a:xfrm>
            <a:off x="1218009" y="3161508"/>
            <a:ext cx="1266583" cy="346249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Chemotherapy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52A606-843A-4789-89FE-87DDA3810441}"/>
              </a:ext>
            </a:extLst>
          </p:cNvPr>
          <p:cNvSpPr/>
          <p:nvPr/>
        </p:nvSpPr>
        <p:spPr>
          <a:xfrm>
            <a:off x="2578653" y="3161589"/>
            <a:ext cx="1266583" cy="346249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Surgery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6CC31C-5777-4C21-BA87-5D2211EEEE5E}"/>
              </a:ext>
            </a:extLst>
          </p:cNvPr>
          <p:cNvSpPr/>
          <p:nvPr/>
        </p:nvSpPr>
        <p:spPr>
          <a:xfrm>
            <a:off x="3934891" y="3169040"/>
            <a:ext cx="1266583" cy="346249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PORT Radiation Therapy (N2)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69EC20-7CA1-4F97-85F6-F04AA996B8C6}"/>
              </a:ext>
            </a:extLst>
          </p:cNvPr>
          <p:cNvSpPr/>
          <p:nvPr/>
        </p:nvSpPr>
        <p:spPr>
          <a:xfrm>
            <a:off x="5292783" y="3167337"/>
            <a:ext cx="2603374" cy="3694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Targeted Therapy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8F868C-9CC5-40BB-8484-73267E235FAD}"/>
              </a:ext>
            </a:extLst>
          </p:cNvPr>
          <p:cNvSpPr txBox="1"/>
          <p:nvPr/>
        </p:nvSpPr>
        <p:spPr>
          <a:xfrm>
            <a:off x="3891175" y="4233664"/>
            <a:ext cx="14065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~3 Years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05B79434-D9A2-42E8-BFE0-FD62DB53889D}"/>
              </a:ext>
            </a:extLst>
          </p:cNvPr>
          <p:cNvSpPr/>
          <p:nvPr/>
        </p:nvSpPr>
        <p:spPr>
          <a:xfrm rot="10800000">
            <a:off x="1226934" y="4370629"/>
            <a:ext cx="2644354" cy="197921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A3260D4C-93B0-4EA4-B44A-F73B51927057}"/>
              </a:ext>
            </a:extLst>
          </p:cNvPr>
          <p:cNvSpPr/>
          <p:nvPr/>
        </p:nvSpPr>
        <p:spPr>
          <a:xfrm>
            <a:off x="5317637" y="4374139"/>
            <a:ext cx="2597574" cy="20542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754677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25A6AB-92FF-4647-A7B8-6C56AAC2FFA3}"/>
              </a:ext>
            </a:extLst>
          </p:cNvPr>
          <p:cNvSpPr/>
          <p:nvPr/>
        </p:nvSpPr>
        <p:spPr>
          <a:xfrm>
            <a:off x="61645" y="-5339"/>
            <a:ext cx="90823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Treatment of Stages I-III Lung Cancers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B5B0F0-F8F7-48C2-A25C-14112908907B}"/>
              </a:ext>
            </a:extLst>
          </p:cNvPr>
          <p:cNvSpPr/>
          <p:nvPr/>
        </p:nvSpPr>
        <p:spPr>
          <a:xfrm>
            <a:off x="1226934" y="1062798"/>
            <a:ext cx="1266583" cy="3462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Targeted Therapy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CF4D0A-E155-4AAE-B719-EE85B848E127}"/>
              </a:ext>
            </a:extLst>
          </p:cNvPr>
          <p:cNvSpPr txBox="1"/>
          <p:nvPr/>
        </p:nvSpPr>
        <p:spPr>
          <a:xfrm>
            <a:off x="185058" y="327017"/>
            <a:ext cx="87412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High Response Oncogenic Driver Detected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4C0E11-24B5-4364-AE93-8D2709AF5315}"/>
              </a:ext>
            </a:extLst>
          </p:cNvPr>
          <p:cNvSpPr/>
          <p:nvPr/>
        </p:nvSpPr>
        <p:spPr>
          <a:xfrm>
            <a:off x="2579670" y="1238078"/>
            <a:ext cx="1266583" cy="346249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Surgery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3FDAF7-7289-443E-9A8C-61CBC5348A4E}"/>
              </a:ext>
            </a:extLst>
          </p:cNvPr>
          <p:cNvSpPr/>
          <p:nvPr/>
        </p:nvSpPr>
        <p:spPr>
          <a:xfrm>
            <a:off x="1243638" y="1455791"/>
            <a:ext cx="1266583" cy="346249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Chemotherapy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487941-0D3C-4EC5-93CF-D5AD524DAD51}"/>
              </a:ext>
            </a:extLst>
          </p:cNvPr>
          <p:cNvSpPr/>
          <p:nvPr/>
        </p:nvSpPr>
        <p:spPr>
          <a:xfrm>
            <a:off x="3902662" y="1238078"/>
            <a:ext cx="1266583" cy="346249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PORT Radiation Therapy (N2)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B9BB9F-DF19-433E-894B-34C1DF9F4A0D}"/>
              </a:ext>
            </a:extLst>
          </p:cNvPr>
          <p:cNvSpPr/>
          <p:nvPr/>
        </p:nvSpPr>
        <p:spPr>
          <a:xfrm>
            <a:off x="5225654" y="1238078"/>
            <a:ext cx="2675471" cy="3462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Targeted Therapy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51003-8414-4F3A-B834-287EAC656E8D}"/>
              </a:ext>
            </a:extLst>
          </p:cNvPr>
          <p:cNvSpPr/>
          <p:nvPr/>
        </p:nvSpPr>
        <p:spPr>
          <a:xfrm>
            <a:off x="1226934" y="2018933"/>
            <a:ext cx="1266583" cy="346249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Chemotherapy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75A3F7-71D8-4E3D-8E86-3455C3680199}"/>
              </a:ext>
            </a:extLst>
          </p:cNvPr>
          <p:cNvSpPr/>
          <p:nvPr/>
        </p:nvSpPr>
        <p:spPr>
          <a:xfrm>
            <a:off x="1226934" y="2465142"/>
            <a:ext cx="1266583" cy="346249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Radiation Therapy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1A90DD-07E1-4A5B-811B-674A797B56EE}"/>
              </a:ext>
            </a:extLst>
          </p:cNvPr>
          <p:cNvSpPr/>
          <p:nvPr/>
        </p:nvSpPr>
        <p:spPr>
          <a:xfrm>
            <a:off x="1226934" y="3792721"/>
            <a:ext cx="1266583" cy="346249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Surgery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E6FD60-FFFA-42F3-9405-1DFC08CB758F}"/>
              </a:ext>
            </a:extLst>
          </p:cNvPr>
          <p:cNvSpPr/>
          <p:nvPr/>
        </p:nvSpPr>
        <p:spPr>
          <a:xfrm>
            <a:off x="2579670" y="3792642"/>
            <a:ext cx="1266583" cy="346249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Chemotherapy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AA87D-788E-4A44-BDAE-FE81F1F0F88E}"/>
              </a:ext>
            </a:extLst>
          </p:cNvPr>
          <p:cNvSpPr/>
          <p:nvPr/>
        </p:nvSpPr>
        <p:spPr>
          <a:xfrm>
            <a:off x="3932405" y="3792721"/>
            <a:ext cx="1266583" cy="346249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PORT Radiation Therapy (N2)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564B0F-DA75-4381-8200-5C50EFE5B187}"/>
              </a:ext>
            </a:extLst>
          </p:cNvPr>
          <p:cNvSpPr/>
          <p:nvPr/>
        </p:nvSpPr>
        <p:spPr>
          <a:xfrm>
            <a:off x="5297751" y="3791880"/>
            <a:ext cx="2603374" cy="3462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Targeted Therapy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974CD1-050E-4BA2-8190-8292E7589D35}"/>
              </a:ext>
            </a:extLst>
          </p:cNvPr>
          <p:cNvSpPr/>
          <p:nvPr/>
        </p:nvSpPr>
        <p:spPr>
          <a:xfrm>
            <a:off x="2579669" y="2219864"/>
            <a:ext cx="5321456" cy="34624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Targeted Therapy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E2E788-4B63-44BF-A5F0-7A0D4DF571AD}"/>
              </a:ext>
            </a:extLst>
          </p:cNvPr>
          <p:cNvSpPr/>
          <p:nvPr/>
        </p:nvSpPr>
        <p:spPr>
          <a:xfrm>
            <a:off x="1218009" y="3161508"/>
            <a:ext cx="1266583" cy="346249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Chemotherapy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52A606-843A-4789-89FE-87DDA3810441}"/>
              </a:ext>
            </a:extLst>
          </p:cNvPr>
          <p:cNvSpPr/>
          <p:nvPr/>
        </p:nvSpPr>
        <p:spPr>
          <a:xfrm>
            <a:off x="2578653" y="3161589"/>
            <a:ext cx="1266583" cy="346249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Surgery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6CC31C-5777-4C21-BA87-5D2211EEEE5E}"/>
              </a:ext>
            </a:extLst>
          </p:cNvPr>
          <p:cNvSpPr/>
          <p:nvPr/>
        </p:nvSpPr>
        <p:spPr>
          <a:xfrm>
            <a:off x="3934891" y="3169040"/>
            <a:ext cx="1266583" cy="346249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PORT Radiation Therapy (N2)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69EC20-7CA1-4F97-85F6-F04AA996B8C6}"/>
              </a:ext>
            </a:extLst>
          </p:cNvPr>
          <p:cNvSpPr/>
          <p:nvPr/>
        </p:nvSpPr>
        <p:spPr>
          <a:xfrm>
            <a:off x="5292783" y="3167337"/>
            <a:ext cx="2603374" cy="3694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b="1" dirty="0">
                <a:solidFill>
                  <a:prstClr val="white"/>
                </a:solidFill>
                <a:latin typeface="Corbel"/>
              </a:rPr>
              <a:t>Targeted Therapy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8F868C-9CC5-40BB-8484-73267E235FAD}"/>
              </a:ext>
            </a:extLst>
          </p:cNvPr>
          <p:cNvSpPr txBox="1"/>
          <p:nvPr/>
        </p:nvSpPr>
        <p:spPr>
          <a:xfrm>
            <a:off x="3891175" y="4233664"/>
            <a:ext cx="14065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prstClr val="white"/>
                </a:solidFill>
                <a:latin typeface="Corbel"/>
                <a:ea typeface="+mn-ea"/>
                <a:cs typeface="+mn-cs"/>
              </a:rPr>
              <a:t>~3 Years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05B79434-D9A2-42E8-BFE0-FD62DB53889D}"/>
              </a:ext>
            </a:extLst>
          </p:cNvPr>
          <p:cNvSpPr/>
          <p:nvPr/>
        </p:nvSpPr>
        <p:spPr>
          <a:xfrm rot="10800000">
            <a:off x="1226934" y="4370629"/>
            <a:ext cx="2644354" cy="197921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A3260D4C-93B0-4EA4-B44A-F73B51927057}"/>
              </a:ext>
            </a:extLst>
          </p:cNvPr>
          <p:cNvSpPr/>
          <p:nvPr/>
        </p:nvSpPr>
        <p:spPr>
          <a:xfrm>
            <a:off x="5317637" y="4374139"/>
            <a:ext cx="2597574" cy="20542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2" name="Frame 31">
            <a:extLst>
              <a:ext uri="{FF2B5EF4-FFF2-40B4-BE49-F238E27FC236}">
                <a16:creationId xmlns:a16="http://schemas.microsoft.com/office/drawing/2014/main" id="{4D731374-3821-4C16-8DDA-126E0E7DF6D9}"/>
              </a:ext>
            </a:extLst>
          </p:cNvPr>
          <p:cNvSpPr/>
          <p:nvPr/>
        </p:nvSpPr>
        <p:spPr bwMode="auto">
          <a:xfrm>
            <a:off x="1071081" y="829527"/>
            <a:ext cx="6973584" cy="1112582"/>
          </a:xfrm>
          <a:prstGeom prst="frame">
            <a:avLst>
              <a:gd name="adj1" fmla="val 3038"/>
            </a:avLst>
          </a:prstGeom>
          <a:solidFill>
            <a:srgbClr val="C0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536930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41491" y="4553706"/>
            <a:ext cx="5146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da-DK" sz="1800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Sheikh, Ann Intern Med 2021</a:t>
            </a:r>
            <a:endParaRPr lang="en-US" sz="1800" dirty="0">
              <a:solidFill>
                <a:srgbClr val="FFFF00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25A6AB-92FF-4647-A7B8-6C56AAC2FFA3}"/>
              </a:ext>
            </a:extLst>
          </p:cNvPr>
          <p:cNvSpPr/>
          <p:nvPr/>
        </p:nvSpPr>
        <p:spPr>
          <a:xfrm>
            <a:off x="108284" y="24508"/>
            <a:ext cx="89514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Effect of quitting smoking postdiagnosis on overall and progression-free survival: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FF00"/>
                </a:solidFill>
                <a:latin typeface="Corbel"/>
                <a:ea typeface="+mn-ea"/>
                <a:cs typeface="+mn-cs"/>
              </a:rPr>
              <a:t>stage I-III lung Cancers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8F6882-CA73-493B-B9D3-8BE399EAC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54" y="1676968"/>
            <a:ext cx="3382889" cy="259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568A7-65D4-40DB-8523-FA3913E71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071" y="1684674"/>
            <a:ext cx="3412050" cy="259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3E200-D7D1-443E-9140-61F44AB6FB80}"/>
              </a:ext>
            </a:extLst>
          </p:cNvPr>
          <p:cNvSpPr txBox="1"/>
          <p:nvPr/>
        </p:nvSpPr>
        <p:spPr>
          <a:xfrm>
            <a:off x="1986883" y="1689915"/>
            <a:ext cx="1375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14% Better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5 </a:t>
            </a:r>
            <a:r>
              <a:rPr lang="en-US" sz="1800" b="1" dirty="0" err="1">
                <a:solidFill>
                  <a:prstClr val="black"/>
                </a:solidFill>
                <a:latin typeface="Corbel"/>
                <a:ea typeface="+mn-ea"/>
                <a:cs typeface="+mn-cs"/>
              </a:rPr>
              <a:t>Yr</a:t>
            </a:r>
            <a:r>
              <a:rPr lang="en-US" sz="1800" b="1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 Survival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E8F4EC-11AA-4356-AC11-A74832BF72A0}"/>
              </a:ext>
            </a:extLst>
          </p:cNvPr>
          <p:cNvSpPr txBox="1"/>
          <p:nvPr/>
        </p:nvSpPr>
        <p:spPr>
          <a:xfrm>
            <a:off x="5574934" y="1673221"/>
            <a:ext cx="22878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10% Better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5 </a:t>
            </a:r>
            <a:r>
              <a:rPr lang="en-US" sz="1800" b="1" dirty="0" err="1">
                <a:solidFill>
                  <a:prstClr val="black"/>
                </a:solidFill>
                <a:latin typeface="Corbel"/>
                <a:ea typeface="+mn-ea"/>
                <a:cs typeface="+mn-cs"/>
              </a:rPr>
              <a:t>yr</a:t>
            </a:r>
            <a:r>
              <a:rPr lang="en-US" sz="1800" b="1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 Progression-Free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orbel"/>
                <a:ea typeface="+mn-ea"/>
                <a:cs typeface="+mn-cs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29252441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55AB9-5459-4C6C-9E2C-65A4CCAD5B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5576"/>
            <a:ext cx="9144000" cy="752475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Treatment of Early–Stage Lung Cancers</a:t>
            </a:r>
            <a:br>
              <a:rPr lang="en-US" sz="2700" dirty="0">
                <a:solidFill>
                  <a:srgbClr val="FFFF00"/>
                </a:solidFill>
                <a:latin typeface="+mj-lt"/>
              </a:rPr>
            </a:br>
            <a:r>
              <a:rPr lang="en-US" sz="3300" dirty="0">
                <a:solidFill>
                  <a:srgbClr val="FFFF00"/>
                </a:solidFill>
                <a:latin typeface="+mj-lt"/>
              </a:rPr>
              <a:t>Take Home Messages</a:t>
            </a:r>
            <a:endParaRPr lang="en-US" sz="27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772B9-8C2E-409A-8B0B-4357212891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9698" y="1172683"/>
            <a:ext cx="8622587" cy="3229608"/>
          </a:xfrm>
        </p:spPr>
        <p:txBody>
          <a:bodyPr>
            <a:noAutofit/>
          </a:bodyPr>
          <a:lstStyle/>
          <a:p>
            <a:r>
              <a:rPr lang="en-US" sz="2100" dirty="0">
                <a:latin typeface="+mj-lt"/>
              </a:rPr>
              <a:t>Targeted agents and checkpoint inhibitors have revolutionized therapy for locally advanced lung cancers</a:t>
            </a:r>
          </a:p>
          <a:p>
            <a:r>
              <a:rPr lang="en-US" sz="2100" dirty="0">
                <a:latin typeface="+mj-lt"/>
              </a:rPr>
              <a:t>The goal of care is cure. The risk-benefit analysis in early stage cancers is different than when caring for patients with extra-thoracic metastases </a:t>
            </a:r>
          </a:p>
          <a:p>
            <a:r>
              <a:rPr lang="en-US" sz="2100" dirty="0">
                <a:latin typeface="+mj-lt"/>
              </a:rPr>
              <a:t>All members of the multimodality team need to promote and support the overall regimen and not just individual components </a:t>
            </a:r>
          </a:p>
          <a:p>
            <a:r>
              <a:rPr lang="en-US" sz="2100">
                <a:latin typeface="+mj-lt"/>
              </a:rPr>
              <a:t>The time </a:t>
            </a:r>
            <a:r>
              <a:rPr lang="en-US" sz="2100" dirty="0">
                <a:latin typeface="+mj-lt"/>
              </a:rPr>
              <a:t>is now for NGS testing of all lung tumors at diagnosis</a:t>
            </a:r>
          </a:p>
          <a:p>
            <a:r>
              <a:rPr lang="en-US" sz="2100" dirty="0">
                <a:latin typeface="+mj-lt"/>
              </a:rPr>
              <a:t>Achieving optimal results requires even closer attention to the selection, sequence, timing, and sequential or concomitant use of all available therapies</a:t>
            </a:r>
            <a:endParaRPr lang="en-US" sz="21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18167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315076-DBA1-D5C5-A31A-634B8301EF0C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FFC82C"/>
                </a:solidFill>
                <a:effectLst/>
                <a:uLnTx/>
                <a:uFillTx/>
                <a:latin typeface="Corporate A Medium" panose="02000503080000020004" pitchFamily="2" charset="0"/>
                <a:ea typeface="ＭＳ Ｐゴシック" charset="0"/>
              </a:rPr>
              <a:t>LUNG CANCER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E53E99-9D97-9543-891B-6D21CCF7E15F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July 18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0588443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877577"/>
            <a:ext cx="6400800" cy="523717"/>
          </a:xfrm>
        </p:spPr>
        <p:txBody>
          <a:bodyPr/>
          <a:lstStyle/>
          <a:p>
            <a:r>
              <a:rPr lang="en-US" sz="3200" b="1" dirty="0">
                <a:solidFill>
                  <a:srgbClr val="002E51"/>
                </a:solidFill>
              </a:rPr>
              <a:t>Neoadjuvant VS Adjuvant Therapies</a:t>
            </a:r>
            <a:endParaRPr lang="en-US" sz="32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18011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Discussion / Debate</a:t>
            </a:r>
          </a:p>
        </p:txBody>
      </p:sp>
    </p:spTree>
    <p:extLst>
      <p:ext uri="{BB962C8B-B14F-4D97-AF65-F5344CB8AC3E}">
        <p14:creationId xmlns:p14="http://schemas.microsoft.com/office/powerpoint/2010/main" val="13267089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934721"/>
            <a:ext cx="9144000" cy="807256"/>
          </a:xfrm>
        </p:spPr>
        <p:txBody>
          <a:bodyPr/>
          <a:lstStyle/>
          <a:p>
            <a:r>
              <a:rPr lang="en-US" sz="4800" b="1" dirty="0"/>
              <a:t>Networking Reception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0DC071-79AE-A4CB-E253-2F185DF48D56}"/>
              </a:ext>
            </a:extLst>
          </p:cNvPr>
          <p:cNvSpPr txBox="1"/>
          <p:nvPr/>
        </p:nvSpPr>
        <p:spPr>
          <a:xfrm>
            <a:off x="942229" y="2050911"/>
            <a:ext cx="7259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We will return at 7:50 pm. </a:t>
            </a:r>
          </a:p>
        </p:txBody>
      </p:sp>
    </p:spTree>
    <p:extLst>
      <p:ext uri="{BB962C8B-B14F-4D97-AF65-F5344CB8AC3E}">
        <p14:creationId xmlns:p14="http://schemas.microsoft.com/office/powerpoint/2010/main" val="883276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6DD946-EC45-BB3A-0E25-23767B681E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4FA4B-D9F2-E0AC-FA76-E0031B970D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09709D-6C4D-792E-44B3-64A84803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7" name="Picture 1" descr="Åddous . ">
            <a:extLst>
              <a:ext uri="{FF2B5EF4-FFF2-40B4-BE49-F238E27FC236}">
                <a16:creationId xmlns:a16="http://schemas.microsoft.com/office/drawing/2014/main" id="{DC119729-4FC1-8455-5193-85085C391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45" y="0"/>
            <a:ext cx="9300085" cy="52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0557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2091B-134F-3E13-6E0F-6D12EB99CF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ROS1</a:t>
            </a:r>
            <a:r>
              <a:rPr lang="en-US" dirty="0"/>
              <a:t> and </a:t>
            </a:r>
            <a:r>
              <a:rPr lang="en-US" dirty="0">
                <a:solidFill>
                  <a:srgbClr val="00B050"/>
                </a:solidFill>
              </a:rPr>
              <a:t>NRG1</a:t>
            </a:r>
            <a:r>
              <a:rPr lang="en-US" dirty="0"/>
              <a:t> in NSCLC</a:t>
            </a:r>
            <a:br>
              <a:rPr lang="en-US" dirty="0"/>
            </a:br>
            <a:r>
              <a:rPr lang="en-US" sz="2100" dirty="0"/>
              <a:t>(I still haven’t found what I’m looking for …)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D08F5C-F4AF-A419-B832-4B9E73B1E2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Paul K. Paik, MD</a:t>
            </a:r>
          </a:p>
          <a:p>
            <a:r>
              <a:rPr lang="en-US" dirty="0"/>
              <a:t>Clinical Director, Thoracic Oncology Service</a:t>
            </a:r>
          </a:p>
          <a:p>
            <a:r>
              <a:rPr lang="en-US" dirty="0"/>
              <a:t>Memorial Sloan-Kettering Cancer Center</a:t>
            </a:r>
          </a:p>
        </p:txBody>
      </p:sp>
    </p:spTree>
    <p:extLst>
      <p:ext uri="{BB962C8B-B14F-4D97-AF65-F5344CB8AC3E}">
        <p14:creationId xmlns:p14="http://schemas.microsoft.com/office/powerpoint/2010/main" val="26027155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FF6F-4679-FB69-850E-ADA4EDE8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AE837-BAAA-0107-9D0B-6CAA68025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ROS1 fusion NSCLC</a:t>
            </a:r>
          </a:p>
          <a:p>
            <a:pPr lvl="1"/>
            <a:r>
              <a:rPr lang="en-US" dirty="0"/>
              <a:t>Brief background</a:t>
            </a:r>
          </a:p>
          <a:p>
            <a:pPr lvl="1"/>
            <a:r>
              <a:rPr lang="en-US" dirty="0"/>
              <a:t>Focus on NVL-520/ARROS-1 as newest trial candidate</a:t>
            </a:r>
          </a:p>
          <a:p>
            <a:pPr lvl="1"/>
            <a:endParaRPr lang="en-US" dirty="0"/>
          </a:p>
          <a:p>
            <a:r>
              <a:rPr lang="en-US" dirty="0"/>
              <a:t>NRG1 fusion NSCLC</a:t>
            </a:r>
          </a:p>
          <a:p>
            <a:pPr lvl="1"/>
            <a:r>
              <a:rPr lang="en-US" dirty="0"/>
              <a:t>Brief background</a:t>
            </a:r>
          </a:p>
          <a:p>
            <a:pPr lvl="1"/>
            <a:r>
              <a:rPr lang="en-US" dirty="0"/>
              <a:t>Focus on </a:t>
            </a:r>
            <a:r>
              <a:rPr lang="en-US" dirty="0" err="1"/>
              <a:t>zenocutuzumab</a:t>
            </a:r>
            <a:r>
              <a:rPr lang="en-US" dirty="0"/>
              <a:t> as potential future therapy</a:t>
            </a:r>
          </a:p>
        </p:txBody>
      </p:sp>
    </p:spTree>
    <p:extLst>
      <p:ext uri="{BB962C8B-B14F-4D97-AF65-F5344CB8AC3E}">
        <p14:creationId xmlns:p14="http://schemas.microsoft.com/office/powerpoint/2010/main" val="35412522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12BE-BF18-4C8F-8492-4E1538D60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ROS1 overview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76F305E-41A8-40E8-9C56-CB4495280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4" y="1164627"/>
            <a:ext cx="3895496" cy="288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DFF32-7336-4293-93F6-2BA2C2AB80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625" y="1168645"/>
            <a:ext cx="4084421" cy="287751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317538D-3641-4EC7-866C-7F627531524F}"/>
              </a:ext>
            </a:extLst>
          </p:cNvPr>
          <p:cNvSpPr/>
          <p:nvPr/>
        </p:nvSpPr>
        <p:spPr>
          <a:xfrm>
            <a:off x="4467226" y="1832923"/>
            <a:ext cx="1797050" cy="114300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BE690-2D37-474A-B413-661E58175CE6}"/>
              </a:ext>
            </a:extLst>
          </p:cNvPr>
          <p:cNvSpPr txBox="1"/>
          <p:nvPr/>
        </p:nvSpPr>
        <p:spPr>
          <a:xfrm>
            <a:off x="7325592" y="4873759"/>
            <a:ext cx="1818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Lin et al. JTO 2017</a:t>
            </a:r>
          </a:p>
        </p:txBody>
      </p:sp>
    </p:spTree>
    <p:extLst>
      <p:ext uri="{BB962C8B-B14F-4D97-AF65-F5344CB8AC3E}">
        <p14:creationId xmlns:p14="http://schemas.microsoft.com/office/powerpoint/2010/main" val="39050733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42629-09B1-0298-87C6-938EE48A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ROS1 therapy recommendations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7C572-560D-8F13-1907-D8B01DECC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7" t="19621" r="56786" b="25898"/>
          <a:stretch/>
        </p:blipFill>
        <p:spPr>
          <a:xfrm>
            <a:off x="2010747" y="1103392"/>
            <a:ext cx="5122506" cy="390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991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C0A28-3646-4F02-8854-9EE09DAF5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ROS1 trials as of 2024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3952F8-9D6A-4A33-A539-404309E13E2E}"/>
              </a:ext>
            </a:extLst>
          </p:cNvPr>
          <p:cNvGraphicFramePr>
            <a:graphicFrameLocks noGrp="1"/>
          </p:cNvGraphicFramePr>
          <p:nvPr/>
        </p:nvGraphicFramePr>
        <p:xfrm>
          <a:off x="741783" y="1168708"/>
          <a:ext cx="7966947" cy="3723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034">
                  <a:extLst>
                    <a:ext uri="{9D8B030D-6E8A-4147-A177-3AD203B41FA5}">
                      <a16:colId xmlns:a16="http://schemas.microsoft.com/office/drawing/2014/main" val="2729293909"/>
                    </a:ext>
                  </a:extLst>
                </a:gridCol>
                <a:gridCol w="594973">
                  <a:extLst>
                    <a:ext uri="{9D8B030D-6E8A-4147-A177-3AD203B41FA5}">
                      <a16:colId xmlns:a16="http://schemas.microsoft.com/office/drawing/2014/main" val="1910766652"/>
                    </a:ext>
                  </a:extLst>
                </a:gridCol>
                <a:gridCol w="533621">
                  <a:extLst>
                    <a:ext uri="{9D8B030D-6E8A-4147-A177-3AD203B41FA5}">
                      <a16:colId xmlns:a16="http://schemas.microsoft.com/office/drawing/2014/main" val="1416143649"/>
                    </a:ext>
                  </a:extLst>
                </a:gridCol>
                <a:gridCol w="2210397">
                  <a:extLst>
                    <a:ext uri="{9D8B030D-6E8A-4147-A177-3AD203B41FA5}">
                      <a16:colId xmlns:a16="http://schemas.microsoft.com/office/drawing/2014/main" val="2161044758"/>
                    </a:ext>
                  </a:extLst>
                </a:gridCol>
                <a:gridCol w="322173">
                  <a:extLst>
                    <a:ext uri="{9D8B030D-6E8A-4147-A177-3AD203B41FA5}">
                      <a16:colId xmlns:a16="http://schemas.microsoft.com/office/drawing/2014/main" val="770662547"/>
                    </a:ext>
                  </a:extLst>
                </a:gridCol>
                <a:gridCol w="1340246">
                  <a:extLst>
                    <a:ext uri="{9D8B030D-6E8A-4147-A177-3AD203B41FA5}">
                      <a16:colId xmlns:a16="http://schemas.microsoft.com/office/drawing/2014/main" val="2082332589"/>
                    </a:ext>
                  </a:extLst>
                </a:gridCol>
                <a:gridCol w="1933503">
                  <a:extLst>
                    <a:ext uri="{9D8B030D-6E8A-4147-A177-3AD203B41FA5}">
                      <a16:colId xmlns:a16="http://schemas.microsoft.com/office/drawing/2014/main" val="3938612433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</a:rPr>
                        <a:t>Drug</a:t>
                      </a: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Target</a:t>
                      </a: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Line</a:t>
                      </a: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NCT #</a:t>
                      </a: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</a:t>
                      </a: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ORR</a:t>
                      </a: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PFS</a:t>
                      </a: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559111"/>
                  </a:ext>
                </a:extLst>
              </a:tr>
              <a:tr h="722696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Crizotinib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rgbClr val="000000"/>
                          </a:solidFill>
                          <a:latin typeface="+mj-lt"/>
                        </a:rPr>
                        <a:t>ROS1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1-3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NCT00585195 (PROFILE 1001)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50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72%</a:t>
                      </a:r>
                    </a:p>
                    <a:p>
                      <a:pPr algn="ctr"/>
                      <a:endParaRPr lang="en-US" sz="1200" b="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19.2 months PFS (14.4,NR)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18.3 months DOR (12.7,NR)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071639"/>
                  </a:ext>
                </a:extLst>
              </a:tr>
              <a:tr h="269240"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Lorlatinib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latin typeface="+mj-lt"/>
                        </a:rPr>
                        <a:t>2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ROS1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NCT01970865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13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61.5% (31.6,86.1)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21 months (4.2,26.7)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212366"/>
                  </a:ext>
                </a:extLst>
              </a:tr>
              <a:tr h="269240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&gt;1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NCT01970865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34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26.5% (12.9, 44.4)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8.5 months (4.4, 18.0)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119547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Brigatinib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latin typeface="+mj-lt"/>
                        </a:rPr>
                        <a:t>5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ROS1 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19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26.3% (9.1-51.2)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7.3 months (1.3-9.3)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785539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Certinib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latin typeface="+mj-lt"/>
                        </a:rPr>
                        <a:t>3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ROS1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30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67% (48-81)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19.3 months (1, 37)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059219"/>
                  </a:ext>
                </a:extLst>
              </a:tr>
              <a:tr h="83606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Entrectinib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latin typeface="+mj-lt"/>
                        </a:rPr>
                        <a:t>4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ROS1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NCT02097810 (STARTRK-1)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NCT02568267 (STARTRK-2)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EudraCT 2012-000148-88 (ALK)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53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77.4% (63.8,87.7)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19.0 months  PFS (12.2,36.6)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24.6 months DOR (11.4,34.8)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92040"/>
                  </a:ext>
                </a:extLst>
              </a:tr>
              <a:tr h="83606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Repotrectinib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latin typeface="+mj-lt"/>
                        </a:rPr>
                        <a:t>6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ROS1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NCT03093116 (TRIDENT-1)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56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79% (68,88)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35.7 months PFS (27.4,NR)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lt"/>
                        </a:rPr>
                        <a:t>34.1 months (25.6, NR)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2830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DF704C1-F8D6-4ED3-BDFD-EA137E859D06}"/>
              </a:ext>
            </a:extLst>
          </p:cNvPr>
          <p:cNvSpPr txBox="1"/>
          <p:nvPr/>
        </p:nvSpPr>
        <p:spPr>
          <a:xfrm>
            <a:off x="2470439" y="4956324"/>
            <a:ext cx="667356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1. Shaw et al. NEJM 2014; 2.Ou et al. IASLC WCLC 2018; 3. Lim et al. JCO 2017; 4. Drilon et al. Lancet Oncol 2019; 5. </a:t>
            </a:r>
            <a:r>
              <a:rPr lang="en-US" sz="75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Daga</a:t>
            </a:r>
            <a:r>
              <a:rPr lang="en-US" sz="7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et al. ASCO 2021; 6. Drilon et al. NEJM 2024</a:t>
            </a:r>
          </a:p>
        </p:txBody>
      </p:sp>
    </p:spTree>
    <p:extLst>
      <p:ext uri="{BB962C8B-B14F-4D97-AF65-F5344CB8AC3E}">
        <p14:creationId xmlns:p14="http://schemas.microsoft.com/office/powerpoint/2010/main" val="40209880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A3C5-5AC5-40DD-92A2-178910B91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ROS1 TKIs: visual efficacy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A7924F-F760-4C5E-A344-9804E31477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4930" y="1161869"/>
            <a:ext cx="5575303" cy="3478177"/>
          </a:xfrm>
          <a:prstGeom prst="rect">
            <a:avLst/>
          </a:prstGeom>
          <a:effectLst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DE7A8B0-5D75-417A-AB45-1112313D6A9F}"/>
              </a:ext>
            </a:extLst>
          </p:cNvPr>
          <p:cNvSpPr/>
          <p:nvPr/>
        </p:nvSpPr>
        <p:spPr>
          <a:xfrm>
            <a:off x="3302902" y="3034873"/>
            <a:ext cx="451301" cy="45262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00" i="1" dirty="0">
                <a:solidFill>
                  <a:prstClr val="white"/>
                </a:solidFill>
                <a:latin typeface="Calibri" panose="020F0502020204030204"/>
              </a:rPr>
              <a:t>n=</a:t>
            </a:r>
            <a:r>
              <a:rPr lang="en-US" sz="600" b="1" i="1" dirty="0">
                <a:solidFill>
                  <a:prstClr val="white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71E6D-B0F5-4932-97C5-F2A96719CEE8}"/>
              </a:ext>
            </a:extLst>
          </p:cNvPr>
          <p:cNvSpPr txBox="1"/>
          <p:nvPr/>
        </p:nvSpPr>
        <p:spPr>
          <a:xfrm>
            <a:off x="3221048" y="3647668"/>
            <a:ext cx="6150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Brigatinib</a:t>
            </a:r>
            <a:endParaRPr lang="en-US" sz="9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CB3ED38-2968-4C78-AC99-A2FF7FE98AA4}"/>
              </a:ext>
            </a:extLst>
          </p:cNvPr>
          <p:cNvSpPr/>
          <p:nvPr/>
        </p:nvSpPr>
        <p:spPr>
          <a:xfrm>
            <a:off x="6575614" y="1632497"/>
            <a:ext cx="451301" cy="452628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00" i="1" dirty="0">
                <a:solidFill>
                  <a:prstClr val="white"/>
                </a:solidFill>
                <a:latin typeface="Calibri" panose="020F0502020204030204"/>
              </a:rPr>
              <a:t>n=</a:t>
            </a:r>
            <a:r>
              <a:rPr lang="en-US" sz="600" b="1" i="1" dirty="0">
                <a:solidFill>
                  <a:prstClr val="white"/>
                </a:solidFill>
                <a:latin typeface="Calibri" panose="020F0502020204030204"/>
              </a:rPr>
              <a:t>56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6C7EA-253E-161C-0FA9-07C466C8C9EB}"/>
              </a:ext>
            </a:extLst>
          </p:cNvPr>
          <p:cNvSpPr txBox="1"/>
          <p:nvPr/>
        </p:nvSpPr>
        <p:spPr>
          <a:xfrm>
            <a:off x="6421920" y="2105837"/>
            <a:ext cx="802779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Repotrectinib</a:t>
            </a:r>
            <a:endParaRPr lang="en-US" sz="9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79D050-E899-D682-78C3-2CC7CB5F1993}"/>
              </a:ext>
            </a:extLst>
          </p:cNvPr>
          <p:cNvSpPr/>
          <p:nvPr/>
        </p:nvSpPr>
        <p:spPr>
          <a:xfrm>
            <a:off x="2407298" y="1279728"/>
            <a:ext cx="984380" cy="16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F5010-2B6F-326A-B6E8-EECBDF662A6F}"/>
              </a:ext>
            </a:extLst>
          </p:cNvPr>
          <p:cNvSpPr/>
          <p:nvPr/>
        </p:nvSpPr>
        <p:spPr>
          <a:xfrm>
            <a:off x="2407298" y="2378949"/>
            <a:ext cx="984380" cy="16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675EBB-C130-560B-079E-BBADE912E090}"/>
              </a:ext>
            </a:extLst>
          </p:cNvPr>
          <p:cNvSpPr/>
          <p:nvPr/>
        </p:nvSpPr>
        <p:spPr>
          <a:xfrm>
            <a:off x="2407298" y="2900957"/>
            <a:ext cx="984380" cy="16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628410-46C3-BF1C-B80A-80220F5CAB96}"/>
              </a:ext>
            </a:extLst>
          </p:cNvPr>
          <p:cNvSpPr/>
          <p:nvPr/>
        </p:nvSpPr>
        <p:spPr>
          <a:xfrm>
            <a:off x="2362911" y="3293271"/>
            <a:ext cx="939991" cy="16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45197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C73ED-4EF9-9791-9FAC-7C5ED92C6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NVL-520: G2032R selective, CNS-penetrant TKI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82499EF4-D3F8-5E1D-9177-1105E9DE4E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01" r="58568"/>
          <a:stretch/>
        </p:blipFill>
        <p:spPr bwMode="auto">
          <a:xfrm>
            <a:off x="475627" y="1309819"/>
            <a:ext cx="3767939" cy="308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" name="New picture">
            <a:extLst>
              <a:ext uri="{FF2B5EF4-FFF2-40B4-BE49-F238E27FC236}">
                <a16:creationId xmlns:a16="http://schemas.microsoft.com/office/drawing/2014/main" id="{DA18212C-E392-56FC-83A2-9E475A9AFB0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9" t="42530"/>
          <a:stretch/>
        </p:blipFill>
        <p:spPr bwMode="auto">
          <a:xfrm>
            <a:off x="4695742" y="1153757"/>
            <a:ext cx="3819608" cy="36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AE2401-BD86-7E4F-6E75-FF9067453E38}"/>
              </a:ext>
            </a:extLst>
          </p:cNvPr>
          <p:cNvSpPr txBox="1"/>
          <p:nvPr/>
        </p:nvSpPr>
        <p:spPr>
          <a:xfrm>
            <a:off x="7296538" y="4989594"/>
            <a:ext cx="184746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Drilon et al., Cancer Discovery 2023</a:t>
            </a:r>
          </a:p>
        </p:txBody>
      </p:sp>
    </p:spTree>
    <p:extLst>
      <p:ext uri="{BB962C8B-B14F-4D97-AF65-F5344CB8AC3E}">
        <p14:creationId xmlns:p14="http://schemas.microsoft.com/office/powerpoint/2010/main" val="18396438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998D-B8D6-7719-C923-37F9354E5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NVL-520 ROS1 mutation selectivity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D5D0931E-D07E-0EB1-3417-A48690FB1FB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4"/>
          <a:stretch/>
        </p:blipFill>
        <p:spPr bwMode="auto">
          <a:xfrm>
            <a:off x="2799767" y="1270398"/>
            <a:ext cx="4310160" cy="37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C1444D-C951-EC38-1F1C-E198D90DBE79}"/>
              </a:ext>
            </a:extLst>
          </p:cNvPr>
          <p:cNvSpPr/>
          <p:nvPr/>
        </p:nvSpPr>
        <p:spPr>
          <a:xfrm>
            <a:off x="6802018" y="2689598"/>
            <a:ext cx="214604" cy="211804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8D1A5-1EE7-DBAB-A405-BD2A255A2174}"/>
              </a:ext>
            </a:extLst>
          </p:cNvPr>
          <p:cNvSpPr txBox="1"/>
          <p:nvPr/>
        </p:nvSpPr>
        <p:spPr>
          <a:xfrm>
            <a:off x="7296538" y="4989594"/>
            <a:ext cx="184746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Drilon et al., Cancer Discovery 2023</a:t>
            </a:r>
          </a:p>
        </p:txBody>
      </p:sp>
    </p:spTree>
    <p:extLst>
      <p:ext uri="{BB962C8B-B14F-4D97-AF65-F5344CB8AC3E}">
        <p14:creationId xmlns:p14="http://schemas.microsoft.com/office/powerpoint/2010/main" val="57342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1FC85-FCB1-A226-DB59-2D4B973A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ARROS-1 example 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54116C-FFFD-26E2-F9F4-ABA0BC02A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3623310" cy="3263504"/>
          </a:xfrm>
        </p:spPr>
        <p:txBody>
          <a:bodyPr/>
          <a:lstStyle/>
          <a:p>
            <a:r>
              <a:rPr lang="en-US" dirty="0"/>
              <a:t>CD74-ROS1 G2032R+</a:t>
            </a:r>
          </a:p>
          <a:p>
            <a:r>
              <a:rPr lang="en-US" dirty="0"/>
              <a:t>Prior </a:t>
            </a:r>
            <a:r>
              <a:rPr lang="en-US" dirty="0" err="1"/>
              <a:t>crizotinib</a:t>
            </a:r>
            <a:r>
              <a:rPr lang="en-US" dirty="0"/>
              <a:t>, </a:t>
            </a:r>
            <a:r>
              <a:rPr lang="en-US" dirty="0" err="1"/>
              <a:t>lorlatinib</a:t>
            </a:r>
            <a:r>
              <a:rPr lang="en-US" dirty="0"/>
              <a:t>, chemotherapy</a:t>
            </a:r>
          </a:p>
          <a:p>
            <a:r>
              <a:rPr lang="en-US" dirty="0"/>
              <a:t>NVL-520 25-&gt;75mg </a:t>
            </a:r>
            <a:r>
              <a:rPr lang="en-US" dirty="0" err="1"/>
              <a:t>qd</a:t>
            </a:r>
            <a:endParaRPr lang="en-US" dirty="0"/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4C72F373-6D86-B18D-A462-B531DB69209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90"/>
          <a:stretch/>
        </p:blipFill>
        <p:spPr bwMode="auto">
          <a:xfrm>
            <a:off x="4450310" y="1626028"/>
            <a:ext cx="4511742" cy="236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F4C49A-DB34-79FD-1A04-F67A6626E6A6}"/>
              </a:ext>
            </a:extLst>
          </p:cNvPr>
          <p:cNvSpPr txBox="1"/>
          <p:nvPr/>
        </p:nvSpPr>
        <p:spPr>
          <a:xfrm>
            <a:off x="7296538" y="4989594"/>
            <a:ext cx="184746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Drilon et al., Cancer Discovery 2023</a:t>
            </a:r>
          </a:p>
        </p:txBody>
      </p:sp>
    </p:spTree>
    <p:extLst>
      <p:ext uri="{BB962C8B-B14F-4D97-AF65-F5344CB8AC3E}">
        <p14:creationId xmlns:p14="http://schemas.microsoft.com/office/powerpoint/2010/main" val="7352112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0D3BB-69E0-D2AA-2EEA-F2C2B7563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ARROS-1 example 2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B66D1870-D96D-6FA1-E363-AFA1866F63D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4"/>
          <a:stretch/>
        </p:blipFill>
        <p:spPr bwMode="auto">
          <a:xfrm>
            <a:off x="4618653" y="1736829"/>
            <a:ext cx="4049204" cy="236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BF1BEDDF-AB12-0B1E-6A90-FDECE1137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3623310" cy="3263504"/>
          </a:xfrm>
        </p:spPr>
        <p:txBody>
          <a:bodyPr/>
          <a:lstStyle/>
          <a:p>
            <a:r>
              <a:rPr lang="en-US" dirty="0"/>
              <a:t>EZR-ROS1 G2032R mutation</a:t>
            </a:r>
          </a:p>
          <a:p>
            <a:r>
              <a:rPr lang="en-US" dirty="0"/>
              <a:t>Prior </a:t>
            </a:r>
            <a:r>
              <a:rPr lang="en-US" dirty="0" err="1"/>
              <a:t>entrectinib</a:t>
            </a:r>
            <a:r>
              <a:rPr lang="en-US" dirty="0"/>
              <a:t>, </a:t>
            </a:r>
            <a:r>
              <a:rPr lang="en-US" dirty="0" err="1"/>
              <a:t>repotrectinib</a:t>
            </a:r>
            <a:r>
              <a:rPr lang="en-US" dirty="0"/>
              <a:t>, chemotherapy</a:t>
            </a:r>
          </a:p>
          <a:p>
            <a:r>
              <a:rPr lang="en-US" dirty="0"/>
              <a:t>NVL-520 50mg-&gt;75mg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2A6DF-803F-5613-E769-96EEE2338AA8}"/>
              </a:ext>
            </a:extLst>
          </p:cNvPr>
          <p:cNvSpPr txBox="1"/>
          <p:nvPr/>
        </p:nvSpPr>
        <p:spPr>
          <a:xfrm>
            <a:off x="7296538" y="4989594"/>
            <a:ext cx="184746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Drilon et al., Cancer Discovery 2023</a:t>
            </a:r>
          </a:p>
        </p:txBody>
      </p:sp>
    </p:spTree>
    <p:extLst>
      <p:ext uri="{BB962C8B-B14F-4D97-AF65-F5344CB8AC3E}">
        <p14:creationId xmlns:p14="http://schemas.microsoft.com/office/powerpoint/2010/main" val="1893740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1">
            <a:extLst>
              <a:ext uri="{FF2B5EF4-FFF2-40B4-BE49-F238E27FC236}">
                <a16:creationId xmlns:a16="http://schemas.microsoft.com/office/drawing/2014/main" id="{CF1AB715-8F6A-13AC-1D9E-E9148AE13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097" y="1720692"/>
            <a:ext cx="6889805" cy="1706878"/>
          </a:xfrm>
        </p:spPr>
        <p:txBody>
          <a:bodyPr/>
          <a:lstStyle/>
          <a:p>
            <a:r>
              <a:rPr lang="en-US" sz="3200" b="1" dirty="0">
                <a:solidFill>
                  <a:srgbClr val="002E51"/>
                </a:solidFill>
              </a:rPr>
              <a:t>Isabel Preeshagul, DO, MBS</a:t>
            </a:r>
            <a:endParaRPr lang="en-US" sz="3200" dirty="0">
              <a:solidFill>
                <a:srgbClr val="002E51"/>
              </a:solidFill>
            </a:endParaRPr>
          </a:p>
          <a:p>
            <a:r>
              <a:rPr lang="en-US" sz="2800" dirty="0">
                <a:solidFill>
                  <a:srgbClr val="002E51"/>
                </a:solidFill>
              </a:rPr>
              <a:t>Assistant Attending Physician</a:t>
            </a:r>
          </a:p>
          <a:p>
            <a:r>
              <a:rPr lang="en-US" sz="2800" dirty="0">
                <a:solidFill>
                  <a:srgbClr val="002E51"/>
                </a:solidFill>
              </a:rPr>
              <a:t>Memorial Sloane Kettering Cancer Center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7CDB47-9946-7450-327A-8BBBEEA5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</p:spPr>
        <p:txBody>
          <a:bodyPr>
            <a:normAutofit/>
          </a:bodyPr>
          <a:lstStyle/>
          <a:p>
            <a:r>
              <a:rPr lang="en-US" sz="4400" b="1" dirty="0"/>
              <a:t>Program Chair</a:t>
            </a:r>
          </a:p>
        </p:txBody>
      </p:sp>
    </p:spTree>
    <p:extLst>
      <p:ext uri="{BB962C8B-B14F-4D97-AF65-F5344CB8AC3E}">
        <p14:creationId xmlns:p14="http://schemas.microsoft.com/office/powerpoint/2010/main" val="33091227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4A01-F809-ABF4-E80E-387C5657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NRG1 fusions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8B842F1-3F59-BDA2-33BF-E75225DB042C}"/>
              </a:ext>
            </a:extLst>
          </p:cNvPr>
          <p:cNvSpPr txBox="1">
            <a:spLocks/>
          </p:cNvSpPr>
          <p:nvPr/>
        </p:nvSpPr>
        <p:spPr>
          <a:xfrm>
            <a:off x="628650" y="1159377"/>
            <a:ext cx="5338763" cy="347572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Rare, though actionable fusion events across many cancer types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Structurally encodes an EGF-like domain that can bind o HER3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HER-pathway inhibitors have been a focus of clinical development as a result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dirty="0" err="1">
                <a:solidFill>
                  <a:prstClr val="black"/>
                </a:solidFill>
                <a:latin typeface="Calibri" panose="020F0502020204030204"/>
              </a:rPr>
              <a:t>Zenocutuzumab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FDA fast track designation 2023, priority review 2024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FDD016B6-7C73-4C0F-F1B0-C9E5AD57F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6" t="18056" r="3177" b="11482"/>
          <a:stretch/>
        </p:blipFill>
        <p:spPr>
          <a:xfrm>
            <a:off x="6019800" y="869156"/>
            <a:ext cx="2690813" cy="362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33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F3B8-5493-F2DA-E369-3A128C91D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NRG1 fusion landscape</a:t>
            </a:r>
          </a:p>
        </p:txBody>
      </p:sp>
      <p:pic>
        <p:nvPicPr>
          <p:cNvPr id="4" name="Content Placeholder 4" descr="A close-up of a graph&#10;&#10;Description automatically generated">
            <a:extLst>
              <a:ext uri="{FF2B5EF4-FFF2-40B4-BE49-F238E27FC236}">
                <a16:creationId xmlns:a16="http://schemas.microsoft.com/office/drawing/2014/main" id="{5D7A0B13-679F-1FDA-110D-B6CA0ECC7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 t="21898" r="63899" b="43517"/>
          <a:stretch/>
        </p:blipFill>
        <p:spPr>
          <a:xfrm>
            <a:off x="719138" y="1332309"/>
            <a:ext cx="2647950" cy="2878735"/>
          </a:xfrm>
          <a:prstGeom prst="rect">
            <a:avLst/>
          </a:prstGeom>
        </p:spPr>
      </p:pic>
      <p:pic>
        <p:nvPicPr>
          <p:cNvPr id="5" name="Content Placeholder 4" descr="A close-up of a graph&#10;&#10;Description automatically generated">
            <a:extLst>
              <a:ext uri="{FF2B5EF4-FFF2-40B4-BE49-F238E27FC236}">
                <a16:creationId xmlns:a16="http://schemas.microsoft.com/office/drawing/2014/main" id="{D881DD16-69BA-DBF2-A550-AB887CE4D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5" t="64666" r="49598"/>
          <a:stretch/>
        </p:blipFill>
        <p:spPr>
          <a:xfrm>
            <a:off x="4224339" y="1387673"/>
            <a:ext cx="4262438" cy="25357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A98873-B79B-4963-8C16-22AAD94B9CD0}"/>
              </a:ext>
            </a:extLst>
          </p:cNvPr>
          <p:cNvSpPr txBox="1"/>
          <p:nvPr/>
        </p:nvSpPr>
        <p:spPr>
          <a:xfrm>
            <a:off x="7296538" y="4989594"/>
            <a:ext cx="184746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Gupta et al. ASCO 2023</a:t>
            </a:r>
          </a:p>
        </p:txBody>
      </p:sp>
    </p:spTree>
    <p:extLst>
      <p:ext uri="{BB962C8B-B14F-4D97-AF65-F5344CB8AC3E}">
        <p14:creationId xmlns:p14="http://schemas.microsoft.com/office/powerpoint/2010/main" val="6072653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FCCA8-FC88-B982-5372-0D843DC9F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NRG1 fusion partners are many and varied </a:t>
            </a:r>
          </a:p>
        </p:txBody>
      </p:sp>
      <p:pic>
        <p:nvPicPr>
          <p:cNvPr id="4" name="Content Placeholder 4" descr="A close-up of a graph&#10;&#10;Description automatically generated">
            <a:extLst>
              <a:ext uri="{FF2B5EF4-FFF2-40B4-BE49-F238E27FC236}">
                <a16:creationId xmlns:a16="http://schemas.microsoft.com/office/drawing/2014/main" id="{581D359E-223B-211B-73AB-50C44B20B5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9" t="22627" b="27756"/>
          <a:stretch/>
        </p:blipFill>
        <p:spPr>
          <a:xfrm>
            <a:off x="2902744" y="1229913"/>
            <a:ext cx="3805238" cy="3598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14FEB0-91CC-A4FC-1ADA-892B949A38D6}"/>
              </a:ext>
            </a:extLst>
          </p:cNvPr>
          <p:cNvSpPr txBox="1"/>
          <p:nvPr/>
        </p:nvSpPr>
        <p:spPr>
          <a:xfrm>
            <a:off x="7296538" y="4989594"/>
            <a:ext cx="184746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Gupta et al. ASCO 2023</a:t>
            </a:r>
          </a:p>
        </p:txBody>
      </p:sp>
    </p:spTree>
    <p:extLst>
      <p:ext uri="{BB962C8B-B14F-4D97-AF65-F5344CB8AC3E}">
        <p14:creationId xmlns:p14="http://schemas.microsoft.com/office/powerpoint/2010/main" val="4006170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-up of a sign&#10;&#10;Description automatically generated">
            <a:extLst>
              <a:ext uri="{FF2B5EF4-FFF2-40B4-BE49-F238E27FC236}">
                <a16:creationId xmlns:a16="http://schemas.microsoft.com/office/drawing/2014/main" id="{42789A77-58EC-D0E6-F119-82A912586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8" y="432197"/>
            <a:ext cx="7615767" cy="4283869"/>
          </a:xfrm>
        </p:spPr>
      </p:pic>
    </p:spTree>
    <p:extLst>
      <p:ext uri="{BB962C8B-B14F-4D97-AF65-F5344CB8AC3E}">
        <p14:creationId xmlns:p14="http://schemas.microsoft.com/office/powerpoint/2010/main" val="28678836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80C22-2D1F-C237-FDE0-428C6DCFB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Zenocutuzumab</a:t>
            </a:r>
            <a:endParaRPr lang="en-US" dirty="0"/>
          </a:p>
        </p:txBody>
      </p:sp>
      <p:pic>
        <p:nvPicPr>
          <p:cNvPr id="5" name="Content Placeholder 4" descr="A screenshot of a medical informational chart&#10;&#10;Description automatically generated">
            <a:extLst>
              <a:ext uri="{FF2B5EF4-FFF2-40B4-BE49-F238E27FC236}">
                <a16:creationId xmlns:a16="http://schemas.microsoft.com/office/drawing/2014/main" id="{68D75D80-A005-99C4-8099-11B48BC8E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962025"/>
            <a:ext cx="7200900" cy="40505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C9CAE2-CF7F-2A89-0231-1E2FD3A50A0D}"/>
              </a:ext>
            </a:extLst>
          </p:cNvPr>
          <p:cNvSpPr txBox="1"/>
          <p:nvPr/>
        </p:nvSpPr>
        <p:spPr>
          <a:xfrm>
            <a:off x="7296538" y="4989594"/>
            <a:ext cx="184746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Schram et al. ASCO 2022</a:t>
            </a:r>
          </a:p>
        </p:txBody>
      </p:sp>
    </p:spTree>
    <p:extLst>
      <p:ext uri="{BB962C8B-B14F-4D97-AF65-F5344CB8AC3E}">
        <p14:creationId xmlns:p14="http://schemas.microsoft.com/office/powerpoint/2010/main" val="31338147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C6D01-EF5C-A956-9DFC-DD79ED12A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characteristics</a:t>
            </a:r>
          </a:p>
        </p:txBody>
      </p:sp>
      <p:pic>
        <p:nvPicPr>
          <p:cNvPr id="5" name="Content Placeholder 4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91685649-A2F8-CAF3-0D56-34BFEB46F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83" y="1219200"/>
            <a:ext cx="5801784" cy="32635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1D5FB-9791-7F0C-68A0-4829226C938D}"/>
              </a:ext>
            </a:extLst>
          </p:cNvPr>
          <p:cNvSpPr txBox="1"/>
          <p:nvPr/>
        </p:nvSpPr>
        <p:spPr>
          <a:xfrm>
            <a:off x="7296538" y="4989594"/>
            <a:ext cx="184746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Schram et al. ASCO 2022</a:t>
            </a:r>
          </a:p>
        </p:txBody>
      </p:sp>
    </p:spTree>
    <p:extLst>
      <p:ext uri="{BB962C8B-B14F-4D97-AF65-F5344CB8AC3E}">
        <p14:creationId xmlns:p14="http://schemas.microsoft.com/office/powerpoint/2010/main" val="7629009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504A1-9B00-7BC8-1143-CF6B5C06F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Radiographic response- ORR 35%</a:t>
            </a:r>
          </a:p>
        </p:txBody>
      </p:sp>
      <p:pic>
        <p:nvPicPr>
          <p:cNvPr id="5" name="Content Placeholder 4" descr="A close-up of a graph&#10;&#10;Description automatically generated">
            <a:extLst>
              <a:ext uri="{FF2B5EF4-FFF2-40B4-BE49-F238E27FC236}">
                <a16:creationId xmlns:a16="http://schemas.microsoft.com/office/drawing/2014/main" id="{D6BE9804-4DBA-24E1-1BA2-8A094DFA3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79" y="1076324"/>
            <a:ext cx="6863292" cy="386060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0BC785-07CC-F021-51EA-35BFD0E2F25A}"/>
              </a:ext>
            </a:extLst>
          </p:cNvPr>
          <p:cNvSpPr txBox="1"/>
          <p:nvPr/>
        </p:nvSpPr>
        <p:spPr>
          <a:xfrm>
            <a:off x="7296538" y="4989594"/>
            <a:ext cx="184746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Schram et al. ASCO 2022</a:t>
            </a:r>
          </a:p>
        </p:txBody>
      </p:sp>
    </p:spTree>
    <p:extLst>
      <p:ext uri="{BB962C8B-B14F-4D97-AF65-F5344CB8AC3E}">
        <p14:creationId xmlns:p14="http://schemas.microsoft.com/office/powerpoint/2010/main" val="33484393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DE64-042D-9750-0947-C6DDA341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Duration of response</a:t>
            </a:r>
          </a:p>
        </p:txBody>
      </p:sp>
      <p:pic>
        <p:nvPicPr>
          <p:cNvPr id="5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B8B97C38-8648-50E5-B1B0-EF9E5BD8C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20" y="1051620"/>
            <a:ext cx="6791855" cy="382041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D4B7D9-A771-D2F3-BC62-EB13CD28AF8B}"/>
              </a:ext>
            </a:extLst>
          </p:cNvPr>
          <p:cNvSpPr txBox="1"/>
          <p:nvPr/>
        </p:nvSpPr>
        <p:spPr>
          <a:xfrm>
            <a:off x="7296538" y="4989594"/>
            <a:ext cx="184746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Schram et al. ASCO 2022</a:t>
            </a:r>
          </a:p>
        </p:txBody>
      </p:sp>
    </p:spTree>
    <p:extLst>
      <p:ext uri="{BB962C8B-B14F-4D97-AF65-F5344CB8AC3E}">
        <p14:creationId xmlns:p14="http://schemas.microsoft.com/office/powerpoint/2010/main" val="26575511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01FCC-5620-E5C3-7AB8-9BB3EB32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pic>
        <p:nvPicPr>
          <p:cNvPr id="5" name="Content Placeholder 4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AA31E992-AA7B-3128-FCD9-967B03695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46" y="995362"/>
            <a:ext cx="6701367" cy="37695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785454-08C8-A3F7-D9D0-7939E492F1F4}"/>
              </a:ext>
            </a:extLst>
          </p:cNvPr>
          <p:cNvSpPr txBox="1"/>
          <p:nvPr/>
        </p:nvSpPr>
        <p:spPr>
          <a:xfrm>
            <a:off x="7296538" y="4989594"/>
            <a:ext cx="184746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Schram et al. ASCO 2022</a:t>
            </a:r>
          </a:p>
        </p:txBody>
      </p:sp>
    </p:spTree>
    <p:extLst>
      <p:ext uri="{BB962C8B-B14F-4D97-AF65-F5344CB8AC3E}">
        <p14:creationId xmlns:p14="http://schemas.microsoft.com/office/powerpoint/2010/main" val="18767439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C2BAE-1C2D-3535-7049-16B1426DE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Safety: GI-related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D00859F-1229-085E-C822-19298D074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95" y="1000125"/>
            <a:ext cx="6820430" cy="383649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A114C6-B128-8E2B-E9D0-CFEA4B248DF2}"/>
              </a:ext>
            </a:extLst>
          </p:cNvPr>
          <p:cNvSpPr txBox="1"/>
          <p:nvPr/>
        </p:nvSpPr>
        <p:spPr>
          <a:xfrm>
            <a:off x="7296538" y="4989594"/>
            <a:ext cx="184746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Schram et al. ASCO 2022</a:t>
            </a:r>
          </a:p>
        </p:txBody>
      </p:sp>
    </p:spTree>
    <p:extLst>
      <p:ext uri="{BB962C8B-B14F-4D97-AF65-F5344CB8AC3E}">
        <p14:creationId xmlns:p14="http://schemas.microsoft.com/office/powerpoint/2010/main" val="3776838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22" y="244671"/>
            <a:ext cx="8545707" cy="1751409"/>
          </a:xfrm>
        </p:spPr>
        <p:txBody>
          <a:bodyPr>
            <a:noAutofit/>
          </a:bodyPr>
          <a:lstStyle/>
          <a:p>
            <a:pPr algn="ctr"/>
            <a:r>
              <a:rPr lang="en-US" sz="4050" dirty="0">
                <a:solidFill>
                  <a:srgbClr val="FFFF00"/>
                </a:solidFill>
                <a:latin typeface="+mj-lt"/>
              </a:rPr>
              <a:t> Treatment of Early–Stage Lung Cancers:</a:t>
            </a:r>
            <a:br>
              <a:rPr lang="en-US" sz="4050" dirty="0">
                <a:solidFill>
                  <a:srgbClr val="FFFF00"/>
                </a:solidFill>
                <a:latin typeface="+mj-lt"/>
              </a:rPr>
            </a:br>
            <a:r>
              <a:rPr lang="en-US" sz="4050" dirty="0">
                <a:solidFill>
                  <a:srgbClr val="FFFF00"/>
                </a:solidFill>
                <a:latin typeface="+mj-lt"/>
              </a:rPr>
              <a:t> Better for Patients …Harder for Oncologists</a:t>
            </a:r>
            <a:endParaRPr lang="en-US" sz="4050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210766" y="2962599"/>
            <a:ext cx="6717818" cy="1751409"/>
          </a:xfrm>
        </p:spPr>
        <p:txBody>
          <a:bodyPr>
            <a:normAutofit fontScale="85000" lnSpcReduction="10000"/>
          </a:bodyPr>
          <a:lstStyle/>
          <a:p>
            <a:pPr marL="0" indent="0" defTabSz="342037">
              <a:buNone/>
              <a:defRPr/>
            </a:pPr>
            <a:r>
              <a:rPr lang="en-US" sz="2325" b="1" dirty="0">
                <a:solidFill>
                  <a:srgbClr val="FFFFFF"/>
                </a:solidFill>
                <a:latin typeface="+mj-lt"/>
                <a:ea typeface="ＭＳ Ｐゴシック" charset="0"/>
                <a:sym typeface="Arial Bold" charset="0"/>
              </a:rPr>
              <a:t>Mark G Kris, MD 	</a:t>
            </a:r>
            <a:r>
              <a:rPr lang="en-US" sz="2325" dirty="0">
                <a:solidFill>
                  <a:srgbClr val="FFFFFF"/>
                </a:solidFill>
                <a:latin typeface="+mj-lt"/>
                <a:ea typeface="ＭＳ Ｐゴシック" charset="0"/>
                <a:sym typeface="Arial" charset="0"/>
              </a:rPr>
              <a:t>Thoracic Oncology Service</a:t>
            </a:r>
          </a:p>
          <a:p>
            <a:pPr marL="0" indent="0" defTabSz="342037">
              <a:buNone/>
              <a:defRPr/>
            </a:pPr>
            <a:r>
              <a:rPr lang="en-US" sz="2325" dirty="0">
                <a:solidFill>
                  <a:srgbClr val="FFFFFF"/>
                </a:solidFill>
                <a:latin typeface="+mj-lt"/>
                <a:ea typeface="ＭＳ Ｐゴシック" charset="0"/>
                <a:sym typeface="Arial" charset="0"/>
              </a:rPr>
              <a:t>						Memorial Sloan Kettering Cancer Center</a:t>
            </a:r>
          </a:p>
          <a:p>
            <a:pPr marL="0" indent="0" defTabSz="342037">
              <a:buNone/>
              <a:defRPr/>
            </a:pPr>
            <a:r>
              <a:rPr lang="en-US" sz="2325" dirty="0">
                <a:solidFill>
                  <a:srgbClr val="FFFFFF"/>
                </a:solidFill>
                <a:latin typeface="+mj-lt"/>
                <a:ea typeface="ＭＳ Ｐゴシック" charset="0"/>
                <a:sym typeface="Arial" charset="0"/>
              </a:rPr>
              <a:t>						Professor of Medicine</a:t>
            </a:r>
          </a:p>
          <a:p>
            <a:pPr marL="0" indent="0" defTabSz="342037">
              <a:buNone/>
              <a:defRPr/>
            </a:pPr>
            <a:r>
              <a:rPr lang="en-US" sz="2325" dirty="0">
                <a:solidFill>
                  <a:srgbClr val="FFFFFF"/>
                </a:solidFill>
                <a:latin typeface="+mj-lt"/>
                <a:ea typeface="ＭＳ Ｐゴシック" charset="0"/>
                <a:sym typeface="Arial" charset="0"/>
              </a:rPr>
              <a:t>						Weill Cornell Medical College</a:t>
            </a:r>
          </a:p>
          <a:p>
            <a:pPr marL="0" indent="0" defTabSz="342037">
              <a:buNone/>
              <a:defRPr/>
            </a:pPr>
            <a:r>
              <a:rPr lang="en-US" sz="2325" dirty="0">
                <a:solidFill>
                  <a:srgbClr val="FFFFFF"/>
                </a:solidFill>
                <a:latin typeface="+mj-lt"/>
                <a:ea typeface="ＭＳ Ｐゴシック" charset="0"/>
                <a:sym typeface="Arial" charset="0"/>
              </a:rPr>
              <a:t>						New York, NY USA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763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190284-D229-4071-84B4-41488458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3F43DB-80C0-B3E0-CFAB-AAE84FF41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849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315076-DBA1-D5C5-A31A-634B8301EF0C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FFC82C"/>
                </a:solidFill>
                <a:effectLst/>
                <a:uLnTx/>
                <a:uFillTx/>
                <a:latin typeface="Corporate A Medium" panose="02000503080000020004" pitchFamily="2" charset="0"/>
                <a:ea typeface="ＭＳ Ｐゴシック" charset="0"/>
              </a:rPr>
              <a:t>LUNG CANCER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E53E99-9D97-9543-891B-6D21CCF7E15F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July 18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166511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Alissa Cooper, MD</a:t>
            </a:r>
          </a:p>
          <a:p>
            <a:r>
              <a:rPr lang="en-US" dirty="0">
                <a:solidFill>
                  <a:srgbClr val="002E51"/>
                </a:solidFill>
              </a:rPr>
              <a:t>Assistant Attending, L1</a:t>
            </a:r>
          </a:p>
          <a:p>
            <a:r>
              <a:rPr lang="en-US" dirty="0">
                <a:solidFill>
                  <a:srgbClr val="002E51"/>
                </a:solidFill>
              </a:rPr>
              <a:t>Memorial Sloan Kettering Cancer Center</a:t>
            </a:r>
          </a:p>
          <a:p>
            <a:r>
              <a:rPr lang="en-US" dirty="0">
                <a:solidFill>
                  <a:srgbClr val="002E51"/>
                </a:solidFill>
              </a:rPr>
              <a:t>New York, NY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ADCs in Lung Cancer</a:t>
            </a:r>
          </a:p>
        </p:txBody>
      </p:sp>
    </p:spTree>
    <p:extLst>
      <p:ext uri="{BB962C8B-B14F-4D97-AF65-F5344CB8AC3E}">
        <p14:creationId xmlns:p14="http://schemas.microsoft.com/office/powerpoint/2010/main" val="19698983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HERTHENA-Lung01: HER3-DXd</a:t>
            </a:r>
          </a:p>
        </p:txBody>
      </p:sp>
      <p:sp>
        <p:nvSpPr>
          <p:cNvPr id="3" name="TITLE &amp; AUTHORS">
            <a:extLst>
              <a:ext uri="{FF2B5EF4-FFF2-40B4-BE49-F238E27FC236}">
                <a16:creationId xmlns:a16="http://schemas.microsoft.com/office/drawing/2014/main" id="{19D2E319-4BF3-A834-C9DE-FE7688E962B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20321" y="934721"/>
            <a:ext cx="6703358" cy="3418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 algn="ctr" defTabSz="457200">
              <a:defRPr sz="5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07000"/>
              </a:lnSpc>
              <a:spcAft>
                <a:spcPts val="1200"/>
              </a:spcAft>
            </a:pP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Patritumab Deruxtecan (HER3-DXd) in 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EGFR</a:t>
            </a: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-Mutated NSCLC Following EGFR TKI and Platinum-Based Chemotherapy: HERTHENA-Lung01</a:t>
            </a:r>
          </a:p>
          <a:p>
            <a:pPr algn="l">
              <a:lnSpc>
                <a:spcPct val="107000"/>
              </a:lnSpc>
              <a:spcAft>
                <a:spcPts val="1200"/>
              </a:spcAft>
            </a:pP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Helena A. Yu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Yasushi Goto,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Hidetoshi Hayashi,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Enriqueta Felip,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James Chih-Hsin Yang,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Martin Reck,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 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Kiyotaka Yoh,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7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Se-Hoon Lee,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8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Luis Paz-Ares,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9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Benjamin Besse,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10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Paolo Bironzo,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11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Dong-Wan Kim,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12 </a:t>
            </a:r>
            <a:b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Melissa L. Johnson,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13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Yi-Long Wu,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14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Qian Dong,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15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Pang-Dian Fan,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15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Pomy Shrestha,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15 </a:t>
            </a:r>
            <a:b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David W. Sternberg,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15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Dalila Sellami,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15</a:t>
            </a:r>
            <a:r>
              <a:rPr lang="en-US" sz="10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Pasi A. Jänne</a:t>
            </a:r>
            <a:r>
              <a:rPr lang="en-US" sz="10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16</a:t>
            </a:r>
            <a:endParaRPr lang="en-US" sz="1000" b="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algn="l">
              <a:lnSpc>
                <a:spcPct val="107000"/>
              </a:lnSpc>
              <a:spcBef>
                <a:spcPts val="600"/>
              </a:spcBef>
            </a:pP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Department of Medicine, Medical Oncology, Memorial Sloan Kettering Cancer Center, New York, NY, USA;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National Cancer Center Hospital, Tokyo, Japan;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Kindai University, Osaka, Japan;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Vall d’Hebron University Hospital and Vall d’Hebron Institute of Oncology, Barcelona, Spain;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National Taiwan University Hospital, Taipei City, Taiwan;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Department of Thoracic Oncology, Airway Research Center North, German Center for Lung Research, LungenClinic Grosshansdorf, Grosshansdorf, Germany;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7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National Cancer Center Hospital East, Kashiwa, Japan;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8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Division of Hematology-Oncology, Department of Medicine, Samsung Medical Center, Sungkyunkwan University School of Medicine, and Department of Health Sciences and Technology, Samsung Advanced Institute for Health Sciences &amp; Technology, Sungkyunkwan University, Seoul, Republic of Korea;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9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Hospital Universitario 12 de Octubre, Spanish National Cancer Research Center, Universidad Complutense and CIBERONC, Madrid, Spain;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10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Université Paris-Saclay, Gustave Roussy, Villejuif, France;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11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Department of Oncology, University of Torino, Torino, Italy;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12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Department of Internal Medicine, Seoul National University College of Medicine and Seoul National University Hospital, Seoul, Republic of Korea;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13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Tennessee Oncology, Sarah Cannon Research Institute, Nashville, TN, USA;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14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Guangdong Lung Cancer Institute, Guangdong Provincial People’s Hospital, Southern Medical University, Guangzhou, China;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15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Daiichi Sankyo, Inc, Basking Ridge, NJ, USA; </a:t>
            </a:r>
            <a:r>
              <a:rPr lang="en-US" sz="700" b="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16</a:t>
            </a:r>
            <a:r>
              <a:rPr lang="en-US" sz="7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Dana-Farber Cancer Institute, Boston, MA, USA</a:t>
            </a:r>
          </a:p>
          <a:p>
            <a:pPr algn="l"/>
            <a:endParaRPr lang="en-US" sz="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9E263-BBAC-34B6-ACB2-5806AA294898}"/>
              </a:ext>
            </a:extLst>
          </p:cNvPr>
          <p:cNvSpPr txBox="1"/>
          <p:nvPr/>
        </p:nvSpPr>
        <p:spPr>
          <a:xfrm>
            <a:off x="7281583" y="4105660"/>
            <a:ext cx="16741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Presented at WCLC 2023</a:t>
            </a:r>
          </a:p>
        </p:txBody>
      </p:sp>
    </p:spTree>
    <p:extLst>
      <p:ext uri="{BB962C8B-B14F-4D97-AF65-F5344CB8AC3E}">
        <p14:creationId xmlns:p14="http://schemas.microsoft.com/office/powerpoint/2010/main" val="31376176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1287EE6-E597-7A14-C2DD-2778BD10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51" y="192513"/>
            <a:ext cx="8124730" cy="576263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HERTHENA-Lung01 Study Design</a:t>
            </a:r>
            <a:r>
              <a:rPr lang="en-US" sz="1800" dirty="0"/>
              <a:t>sign</a:t>
            </a:r>
            <a:r>
              <a:rPr lang="en-US" sz="1800" baseline="30000" dirty="0"/>
              <a:t>1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CE6B97-8B00-A9D4-46AC-E2D01D955531}"/>
              </a:ext>
            </a:extLst>
          </p:cNvPr>
          <p:cNvSpPr txBox="1"/>
          <p:nvPr/>
        </p:nvSpPr>
        <p:spPr>
          <a:xfrm>
            <a:off x="5274453" y="4108274"/>
            <a:ext cx="5567766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50" b="1" i="0" u="none" strike="noStrike" kern="1200" cap="none" spc="0" normalizeH="0" baseline="0" noProof="0" dirty="0">
                <a:ln>
                  <a:noFill/>
                </a:ln>
                <a:solidFill>
                  <a:srgbClr val="062F8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Presented by: </a:t>
            </a:r>
            <a:r>
              <a:rPr kumimoji="0" lang="en-CA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Helena A. Yu, WCLC 2023</a:t>
            </a: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" name="object 287">
            <a:extLst>
              <a:ext uri="{FF2B5EF4-FFF2-40B4-BE49-F238E27FC236}">
                <a16:creationId xmlns:a16="http://schemas.microsoft.com/office/drawing/2014/main" id="{1AB66198-58BD-CCF6-49A5-64B00C70D19F}"/>
              </a:ext>
            </a:extLst>
          </p:cNvPr>
          <p:cNvSpPr txBox="1"/>
          <p:nvPr/>
        </p:nvSpPr>
        <p:spPr>
          <a:xfrm>
            <a:off x="4475398" y="1285414"/>
            <a:ext cx="79905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20945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5.6 mg/kg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C7C348-7722-628D-9405-CA733197371A}"/>
              </a:ext>
            </a:extLst>
          </p:cNvPr>
          <p:cNvCxnSpPr>
            <a:cxnSpLocks/>
          </p:cNvCxnSpPr>
          <p:nvPr/>
        </p:nvCxnSpPr>
        <p:spPr>
          <a:xfrm>
            <a:off x="6567673" y="2831834"/>
            <a:ext cx="605072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C5611D5-8837-FA47-C7D6-C1EDB6CA8620}"/>
              </a:ext>
            </a:extLst>
          </p:cNvPr>
          <p:cNvCxnSpPr>
            <a:cxnSpLocks/>
          </p:cNvCxnSpPr>
          <p:nvPr/>
        </p:nvCxnSpPr>
        <p:spPr>
          <a:xfrm>
            <a:off x="6564813" y="1471702"/>
            <a:ext cx="605072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13821DC-C53B-3E9B-D6C4-6501B84DA4D4}"/>
              </a:ext>
            </a:extLst>
          </p:cNvPr>
          <p:cNvSpPr/>
          <p:nvPr/>
        </p:nvSpPr>
        <p:spPr>
          <a:xfrm>
            <a:off x="5721279" y="1037362"/>
            <a:ext cx="1178456" cy="822960"/>
          </a:xfrm>
          <a:prstGeom prst="rect">
            <a:avLst/>
          </a:prstGeom>
          <a:solidFill>
            <a:srgbClr val="246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Enrollment continued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(N=225)</a:t>
            </a:r>
            <a:r>
              <a:rPr kumimoji="0" 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</a:t>
            </a:r>
            <a:endParaRPr kumimoji="0" lang="en-US" sz="105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153C1F-7233-0955-AD3D-6C58563E9A61}"/>
              </a:ext>
            </a:extLst>
          </p:cNvPr>
          <p:cNvCxnSpPr>
            <a:cxnSpLocks/>
            <a:stCxn id="14" idx="3"/>
            <a:endCxn id="26" idx="2"/>
          </p:cNvCxnSpPr>
          <p:nvPr/>
        </p:nvCxnSpPr>
        <p:spPr>
          <a:xfrm flipV="1">
            <a:off x="3210749" y="2226609"/>
            <a:ext cx="160781" cy="1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674D55-70BD-E6C2-BAFF-4ECF1F615600}"/>
              </a:ext>
            </a:extLst>
          </p:cNvPr>
          <p:cNvGrpSpPr/>
          <p:nvPr/>
        </p:nvGrpSpPr>
        <p:grpSpPr>
          <a:xfrm>
            <a:off x="212711" y="1208751"/>
            <a:ext cx="2998038" cy="2035718"/>
            <a:chOff x="283615" y="1688612"/>
            <a:chExt cx="3997384" cy="27142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3602EE-A226-F619-D2ED-C7ED76AEFB69}"/>
                </a:ext>
              </a:extLst>
            </p:cNvPr>
            <p:cNvSpPr/>
            <p:nvPr/>
          </p:nvSpPr>
          <p:spPr>
            <a:xfrm>
              <a:off x="283615" y="1688612"/>
              <a:ext cx="3997384" cy="271429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>
                  <a:lumMod val="75000"/>
                </a:schemeClr>
              </a:solidFill>
              <a:prstDash val="solid"/>
              <a:round/>
            </a:ln>
            <a:effectLst/>
            <a:sp3d/>
          </p:spPr>
          <p:txBody>
            <a:bodyPr rot="0" spcFirstLastPara="1" vert="horz" wrap="square" lIns="91440" tIns="68580" rIns="91440" bIns="91440" numCol="1" spcCol="38100" rtlCol="0" anchor="ctr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Helvetica"/>
                </a:rPr>
                <a:t>Patient population</a:t>
              </a:r>
            </a:p>
            <a:p>
              <a:pPr marL="85725" marR="0" lvl="0" indent="-85725" algn="l" defTabSz="685783" rtl="0" eaLnBrk="1" fontAlgn="auto" latinLnBrk="0" hangingPunct="1">
                <a:lnSpc>
                  <a:spcPct val="108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BBE0E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Helvetica"/>
                </a:rPr>
                <a:t>Advanced </a:t>
              </a:r>
              <a:r>
                <a:rPr kumimoji="0" lang="en-US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Helvetica"/>
                </a:rPr>
                <a:t>EGFR</a:t>
              </a: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Helvetica"/>
                </a:rPr>
                <a:t>-mutated NSCLC </a:t>
              </a:r>
            </a:p>
            <a:p>
              <a:pPr marL="85725" marR="0" lvl="0" indent="-85725" algn="l" defTabSz="685783" rtl="0" eaLnBrk="1" fontAlgn="auto" latinLnBrk="0" hangingPunct="1">
                <a:lnSpc>
                  <a:spcPct val="108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BBE0E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Helvetica"/>
                </a:rPr>
                <a:t>Progression on most recent systemic therapy</a:t>
              </a:r>
            </a:p>
            <a:p>
              <a:pPr marL="85725" marR="0" lvl="0" indent="-85725" algn="l" defTabSz="685783" rtl="0" eaLnBrk="1" fontAlgn="auto" latinLnBrk="0" hangingPunct="1">
                <a:lnSpc>
                  <a:spcPct val="108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BBE0E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Helvetica"/>
                </a:rPr>
                <a:t>Prior EGFR TKI and prior platinum-based chemotherapy (amended protocol required prior osimertinib)</a:t>
              </a:r>
            </a:p>
            <a:p>
              <a:pPr marL="85725" marR="0" lvl="0" indent="-85725" algn="l" defTabSz="685783" rtl="0" eaLnBrk="1" fontAlgn="auto" latinLnBrk="0" hangingPunct="1">
                <a:lnSpc>
                  <a:spcPct val="108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BBE0E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Helvetica"/>
                </a:rPr>
                <a:t>Inactive or previously treated asymptomatic brain metastases allowed</a:t>
              </a:r>
            </a:p>
            <a:p>
              <a:pPr marL="85725" marR="0" lvl="0" indent="-85725" algn="l" defTabSz="685783" rtl="0" eaLnBrk="1" fontAlgn="auto" latinLnBrk="0" hangingPunct="1">
                <a:lnSpc>
                  <a:spcPct val="108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BBE0E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Helvetica"/>
                </a:rPr>
                <a:t>Pretreatment tumor tissue required​</a:t>
              </a:r>
              <a:r>
                <a:rPr kumimoji="0" lang="en-US" sz="105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Helvetica"/>
                </a:rPr>
                <a:t>a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Helvetica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F94FDD9-7B94-ED14-A00F-4825B484CCBF}"/>
                </a:ext>
              </a:extLst>
            </p:cNvPr>
            <p:cNvCxnSpPr>
              <a:cxnSpLocks/>
            </p:cNvCxnSpPr>
            <p:nvPr/>
          </p:nvCxnSpPr>
          <p:spPr>
            <a:xfrm>
              <a:off x="407787" y="2080271"/>
              <a:ext cx="3749040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round/>
            </a:ln>
            <a:effectLst/>
            <a:sp3d/>
          </p:spPr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100532-7EBD-DDB8-7003-B9DC5E564B99}"/>
              </a:ext>
            </a:extLst>
          </p:cNvPr>
          <p:cNvCxnSpPr>
            <a:cxnSpLocks/>
          </p:cNvCxnSpPr>
          <p:nvPr/>
        </p:nvCxnSpPr>
        <p:spPr>
          <a:xfrm>
            <a:off x="3931571" y="986068"/>
            <a:ext cx="2948940" cy="0"/>
          </a:xfrm>
          <a:prstGeom prst="line">
            <a:avLst/>
          </a:prstGeom>
          <a:noFill/>
          <a:ln w="19050" cap="flat">
            <a:solidFill>
              <a:srgbClr val="00B050"/>
            </a:solidFill>
            <a:prstDash val="solid"/>
            <a:round/>
          </a:ln>
          <a:effectLst/>
          <a:sp3d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5DA2E5F-3637-AFDC-C59D-037E4A97A452}"/>
              </a:ext>
            </a:extLst>
          </p:cNvPr>
          <p:cNvSpPr/>
          <p:nvPr/>
        </p:nvSpPr>
        <p:spPr>
          <a:xfrm>
            <a:off x="7198520" y="1279278"/>
            <a:ext cx="1445418" cy="179042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Primary endpoint</a:t>
            </a:r>
          </a:p>
          <a:p>
            <a:pPr marL="171450" marR="0" lvl="0" indent="-128588" algn="l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BBE0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cORR by BICR​</a:t>
            </a:r>
          </a:p>
          <a:p>
            <a:pPr marL="42863" marR="0" lvl="0" indent="0" algn="l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BBE0E3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Key secondary endpoint</a:t>
            </a:r>
          </a:p>
          <a:p>
            <a:pPr marL="171450" marR="0" lvl="0" indent="-128588" algn="l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BBE0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DOR by BICR 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549DF8D8-B777-EF93-8086-3743956576E2}"/>
              </a:ext>
            </a:extLst>
          </p:cNvPr>
          <p:cNvSpPr txBox="1"/>
          <p:nvPr/>
        </p:nvSpPr>
        <p:spPr>
          <a:xfrm>
            <a:off x="4291616" y="774499"/>
            <a:ext cx="22288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HER3-DXd IV Q3W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0E5523-4DA8-7EAA-CB33-B1E5098D472D}"/>
              </a:ext>
            </a:extLst>
          </p:cNvPr>
          <p:cNvSpPr/>
          <p:nvPr/>
        </p:nvSpPr>
        <p:spPr>
          <a:xfrm>
            <a:off x="3918211" y="1037362"/>
            <a:ext cx="1811267" cy="822960"/>
          </a:xfrm>
          <a:prstGeom prst="rect">
            <a:avLst/>
          </a:prstGeom>
          <a:solidFill>
            <a:srgbClr val="246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476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Fixed dose</a:t>
            </a:r>
          </a:p>
          <a:p>
            <a:pPr marL="476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5.6 mg/kg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8C4144-3336-126D-E3E7-87807ECC9609}"/>
              </a:ext>
            </a:extLst>
          </p:cNvPr>
          <p:cNvSpPr/>
          <p:nvPr/>
        </p:nvSpPr>
        <p:spPr>
          <a:xfrm>
            <a:off x="3918212" y="2605075"/>
            <a:ext cx="1811267" cy="706946"/>
          </a:xfrm>
          <a:prstGeom prst="rect">
            <a:avLst/>
          </a:prstGeom>
          <a:noFill/>
          <a:ln>
            <a:solidFill>
              <a:srgbClr val="246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5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Helvetica"/>
              </a:rPr>
              <a:t>Uptitration</a:t>
            </a:r>
            <a:endParaRPr kumimoji="0" lang="nb-NO" sz="105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Helvetica"/>
            </a:endParaRPr>
          </a:p>
          <a:p>
            <a:pPr marL="47625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2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Helvetica"/>
              </a:rPr>
              <a:t>C1D1: </a:t>
            </a:r>
            <a:r>
              <a:rPr kumimoji="0" lang="nb-NO" sz="8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Helvetica"/>
              </a:rPr>
              <a:t>3.2 mg/kg</a:t>
            </a:r>
          </a:p>
          <a:p>
            <a:pPr marL="47625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2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Helvetica"/>
              </a:rPr>
              <a:t>C2D1: </a:t>
            </a:r>
            <a:r>
              <a:rPr kumimoji="0" lang="nb-NO" sz="8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Helvetica"/>
              </a:rPr>
              <a:t>4.8 mg/kg</a:t>
            </a:r>
          </a:p>
          <a:p>
            <a:pPr marL="47625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2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Helvetica"/>
              </a:rPr>
              <a:t>C3D1 and later cycles: </a:t>
            </a:r>
            <a:r>
              <a:rPr kumimoji="0" lang="nb-NO" sz="8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Helvetica"/>
              </a:rPr>
              <a:t>6.4 mg/kg</a:t>
            </a:r>
          </a:p>
          <a:p>
            <a:pPr marL="47625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Helvetica"/>
              </a:rPr>
              <a:t> </a:t>
            </a:r>
            <a:endParaRPr kumimoji="0" lang="nb-NO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47C2EF-FE00-1A3A-97F7-3F9FAD23ACE1}"/>
              </a:ext>
            </a:extLst>
          </p:cNvPr>
          <p:cNvSpPr/>
          <p:nvPr/>
        </p:nvSpPr>
        <p:spPr>
          <a:xfrm>
            <a:off x="5729478" y="2605075"/>
            <a:ext cx="1170257" cy="706946"/>
          </a:xfrm>
          <a:prstGeom prst="rect">
            <a:avLst/>
          </a:prstGeom>
          <a:solidFill>
            <a:schemeClr val="bg1"/>
          </a:solidFill>
          <a:ln>
            <a:solidFill>
              <a:srgbClr val="246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5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Enrollment discontinued (N=50)</a:t>
            </a:r>
            <a:r>
              <a:rPr kumimoji="0" lang="en-US" sz="105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 </a:t>
            </a:r>
          </a:p>
          <a:p>
            <a:pPr marL="47625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023056E-2BD2-063D-E6B1-ED1F7476EE59}"/>
              </a:ext>
            </a:extLst>
          </p:cNvPr>
          <p:cNvSpPr/>
          <p:nvPr/>
        </p:nvSpPr>
        <p:spPr>
          <a:xfrm>
            <a:off x="3371530" y="1986579"/>
            <a:ext cx="480060" cy="48006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1:1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C86F8EF4-EC7F-66F2-14EC-B501F7DCAAC9}"/>
              </a:ext>
            </a:extLst>
          </p:cNvPr>
          <p:cNvCxnSpPr>
            <a:cxnSpLocks/>
            <a:stCxn id="26" idx="0"/>
            <a:endCxn id="20" idx="1"/>
          </p:cNvCxnSpPr>
          <p:nvPr/>
        </p:nvCxnSpPr>
        <p:spPr>
          <a:xfrm rot="5400000" flipH="1" flipV="1">
            <a:off x="3496018" y="1564385"/>
            <a:ext cx="537737" cy="306652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EECA2224-E56B-A8C6-C6DE-33CA159EC0A0}"/>
              </a:ext>
            </a:extLst>
          </p:cNvPr>
          <p:cNvCxnSpPr>
            <a:cxnSpLocks/>
            <a:stCxn id="26" idx="4"/>
            <a:endCxn id="21" idx="1"/>
          </p:cNvCxnSpPr>
          <p:nvPr/>
        </p:nvCxnSpPr>
        <p:spPr>
          <a:xfrm rot="16200000" flipH="1">
            <a:off x="3518932" y="2559267"/>
            <a:ext cx="491909" cy="306653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B7660E9-A45E-A331-23A2-3C19F2A06EE3}"/>
              </a:ext>
            </a:extLst>
          </p:cNvPr>
          <p:cNvSpPr/>
          <p:nvPr/>
        </p:nvSpPr>
        <p:spPr>
          <a:xfrm>
            <a:off x="212712" y="3433354"/>
            <a:ext cx="4430726" cy="85112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3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E0E3"/>
              </a:buClr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Data cutoff: 21 Nov 2022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</a:t>
            </a:r>
          </a:p>
          <a:p>
            <a:pPr marL="42863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E0E3"/>
              </a:buClr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Data are presented for the 5.6-mg/kg fixed-dose arm</a:t>
            </a:r>
          </a:p>
          <a:p>
            <a:pPr marL="257175" marR="0" lvl="0" indent="-21431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E0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Median study follow-up, 13.1 (range, 9.0-21.6) months</a:t>
            </a:r>
          </a:p>
          <a:p>
            <a:pPr marL="257175" marR="0" lvl="0" indent="-21431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E0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Median treatment duration, 5.5 (range, 0.7-18.2) months</a:t>
            </a:r>
          </a:p>
          <a:p>
            <a:pPr marL="257175" marR="0" lvl="0" indent="-21431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E0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28 patients (12.4%) are ongoing with study treatment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B4F628-3A1B-4580-00B2-B4E2C98733E1}"/>
              </a:ext>
            </a:extLst>
          </p:cNvPr>
          <p:cNvSpPr txBox="1"/>
          <p:nvPr/>
        </p:nvSpPr>
        <p:spPr>
          <a:xfrm>
            <a:off x="3918214" y="1657973"/>
            <a:ext cx="1103801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February 18, 2021</a:t>
            </a: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A9198-5691-C940-A25E-4F2B7655BF30}"/>
              </a:ext>
            </a:extLst>
          </p:cNvPr>
          <p:cNvSpPr txBox="1"/>
          <p:nvPr/>
        </p:nvSpPr>
        <p:spPr>
          <a:xfrm>
            <a:off x="5808580" y="1657973"/>
            <a:ext cx="1044329" cy="219291"/>
          </a:xfrm>
          <a:prstGeom prst="rect">
            <a:avLst/>
          </a:prstGeom>
          <a:noFill/>
        </p:spPr>
        <p:txBody>
          <a:bodyPr wrap="square" lIns="0" rIns="20574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February 18, 2022</a:t>
            </a: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0089E82-14CC-5333-7AEE-39F513A2152C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5022015" y="1756076"/>
            <a:ext cx="831851" cy="18511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9C3230A-5F32-552D-5985-48B4BCD34B52}"/>
              </a:ext>
            </a:extLst>
          </p:cNvPr>
          <p:cNvSpPr/>
          <p:nvPr/>
        </p:nvSpPr>
        <p:spPr>
          <a:xfrm>
            <a:off x="4012370" y="1917230"/>
            <a:ext cx="1662944" cy="636175"/>
          </a:xfrm>
          <a:prstGeom prst="rightArrow">
            <a:avLst>
              <a:gd name="adj1" fmla="val 100000"/>
              <a:gd name="adj2" fmla="val 20550"/>
            </a:avLst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Decision point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 benefit-risk assessment of phase 1 data supported the closure of the uptitration arm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D9E18C-3DA3-7215-CF2B-06F0DBD82347}"/>
              </a:ext>
            </a:extLst>
          </p:cNvPr>
          <p:cNvGrpSpPr/>
          <p:nvPr/>
        </p:nvGrpSpPr>
        <p:grpSpPr>
          <a:xfrm>
            <a:off x="3916206" y="3138509"/>
            <a:ext cx="2985535" cy="219291"/>
            <a:chOff x="5189204" y="4788566"/>
            <a:chExt cx="3980713" cy="29238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4E483A-FCF1-B97F-58D7-3A766114866A}"/>
                </a:ext>
              </a:extLst>
            </p:cNvPr>
            <p:cNvSpPr txBox="1"/>
            <p:nvPr/>
          </p:nvSpPr>
          <p:spPr>
            <a:xfrm>
              <a:off x="5189204" y="4788566"/>
              <a:ext cx="1382643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January 18, 2021</a:t>
              </a:r>
              <a:endPara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03A09ED-3532-D1A9-98E5-1F33BBF6C267}"/>
                </a:ext>
              </a:extLst>
            </p:cNvPr>
            <p:cNvSpPr txBox="1"/>
            <p:nvPr/>
          </p:nvSpPr>
          <p:spPr>
            <a:xfrm>
              <a:off x="7797146" y="4788566"/>
              <a:ext cx="1372771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20574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September 16, 2021</a:t>
              </a:r>
              <a:endPara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4BFD334-D406-358A-634B-60526CC4A1AC}"/>
                </a:ext>
              </a:extLst>
            </p:cNvPr>
            <p:cNvCxnSpPr>
              <a:cxnSpLocks/>
              <a:stCxn id="33" idx="3"/>
              <a:endCxn id="34" idx="1"/>
            </p:cNvCxnSpPr>
            <p:nvPr/>
          </p:nvCxnSpPr>
          <p:spPr>
            <a:xfrm>
              <a:off x="6571847" y="4934761"/>
              <a:ext cx="12253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A98E403-8E25-87DE-2708-6B53786109CD}"/>
              </a:ext>
            </a:extLst>
          </p:cNvPr>
          <p:cNvCxnSpPr>
            <a:cxnSpLocks/>
          </p:cNvCxnSpPr>
          <p:nvPr/>
        </p:nvCxnSpPr>
        <p:spPr>
          <a:xfrm flipV="1">
            <a:off x="5729478" y="1039989"/>
            <a:ext cx="0" cy="226314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0888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8E4FA-7306-7192-1E98-66F6B285C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" y="187547"/>
            <a:ext cx="8229098" cy="57626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Patient Characteristics 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0A3790-4B13-B2E9-3799-2391194B0FAF}"/>
              </a:ext>
            </a:extLst>
          </p:cNvPr>
          <p:cNvGraphicFramePr>
            <a:graphicFrameLocks noGrp="1"/>
          </p:cNvGraphicFramePr>
          <p:nvPr/>
        </p:nvGraphicFramePr>
        <p:xfrm>
          <a:off x="226314" y="612887"/>
          <a:ext cx="8384288" cy="3316224"/>
        </p:xfrm>
        <a:graphic>
          <a:graphicData uri="http://schemas.openxmlformats.org/drawingml/2006/table">
            <a:tbl>
              <a:tblPr/>
              <a:tblGrid>
                <a:gridCol w="2434148">
                  <a:extLst>
                    <a:ext uri="{9D8B030D-6E8A-4147-A177-3AD203B41FA5}">
                      <a16:colId xmlns:a16="http://schemas.microsoft.com/office/drawing/2014/main" val="7356344"/>
                    </a:ext>
                  </a:extLst>
                </a:gridCol>
                <a:gridCol w="3155378">
                  <a:extLst>
                    <a:ext uri="{9D8B030D-6E8A-4147-A177-3AD203B41FA5}">
                      <a16:colId xmlns:a16="http://schemas.microsoft.com/office/drawing/2014/main" val="1795917121"/>
                    </a:ext>
                  </a:extLst>
                </a:gridCol>
                <a:gridCol w="2794762">
                  <a:extLst>
                    <a:ext uri="{9D8B030D-6E8A-4147-A177-3AD203B41FA5}">
                      <a16:colId xmlns:a16="http://schemas.microsoft.com/office/drawing/2014/main" val="683028403"/>
                    </a:ext>
                  </a:extLst>
                </a:gridCol>
              </a:tblGrid>
              <a:tr h="1874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 characteristics</a:t>
                      </a:r>
                    </a:p>
                  </a:txBody>
                  <a:tcPr marL="34290" marR="34290" marT="13716" marB="1371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HER3-DXd 5.6 mg/kg​ (N=225)</a:t>
                      </a:r>
                    </a:p>
                  </a:txBody>
                  <a:tcPr marL="34290" marR="34290" marT="13716" marB="13716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140811"/>
                  </a:ext>
                </a:extLst>
              </a:tr>
              <a:tr h="18745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Age, median (range), years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432" marR="27432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64 (37-82)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247026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Female, n (%) 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 (59)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788617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Asian, n (%) 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8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8C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 (47)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127681"/>
                  </a:ext>
                </a:extLst>
              </a:tr>
              <a:tr h="18745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Time since initial NSCLC diagnosis, median (range), months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41.0 (9.1-224.7)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982588"/>
                  </a:ext>
                </a:extLst>
              </a:tr>
              <a:tr h="18745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Sum of target lesion diameters at baseline (BICR), median (range), mm</a:t>
                      </a:r>
                      <a:r>
                        <a:rPr lang="en-US" sz="11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 (11-248)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893596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History of CNS metastasis, n (%) 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(51)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922050"/>
                  </a:ext>
                </a:extLst>
              </a:tr>
              <a:tr h="18745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Brain metastasis at baseline (BICR)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n (%) 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" marR="18288" marT="27432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 (32)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478400"/>
                  </a:ext>
                </a:extLst>
              </a:tr>
              <a:tr h="187452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EGFR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-activating mutations, n </a:t>
                      </a: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(%)</a:t>
                      </a:r>
                      <a:r>
                        <a:rPr lang="en-US" sz="1100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Ex19del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142 (63)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811" marR="13811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353506"/>
                  </a:ext>
                </a:extLst>
              </a:tr>
              <a:tr h="187452">
                <a:tc vMerge="1">
                  <a:txBody>
                    <a:bodyPr/>
                    <a:lstStyle/>
                    <a:p>
                      <a:pPr marL="20764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4" marR="13444" marT="695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L858R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82 (36)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811" marR="13811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159968"/>
                  </a:ext>
                </a:extLst>
              </a:tr>
              <a:tr h="187452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prior lines of systemic therapy (locally advanced/metastatic)</a:t>
                      </a:r>
                      <a:endParaRPr lang="en-US" sz="1100" baseline="30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(range)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(1-11)</a:t>
                      </a:r>
                      <a:r>
                        <a:rPr lang="en-US" sz="11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661667"/>
                  </a:ext>
                </a:extLst>
              </a:tr>
              <a:tr h="187452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18288" marB="18288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prior lines, n (%) 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 (26)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142078"/>
                  </a:ext>
                </a:extLst>
              </a:tr>
              <a:tr h="187452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18288" marB="18288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tc>
                  <a:txBody>
                    <a:bodyPr/>
                    <a:lstStyle/>
                    <a:p>
                      <a:pPr marL="182880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 prior lines, n (%) 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165 (73)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F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732262"/>
                  </a:ext>
                </a:extLst>
              </a:tr>
              <a:tr h="187452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Prior cancer regimens, n (%) 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Prior EGFR TKI therapy</a:t>
                      </a:r>
                      <a:r>
                        <a:rPr lang="en-US" sz="1100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 (100)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669973"/>
                  </a:ext>
                </a:extLst>
              </a:tr>
              <a:tr h="187452">
                <a:tc vMerge="1">
                  <a:txBody>
                    <a:bodyPr/>
                    <a:lstStyle/>
                    <a:p>
                      <a:pPr marL="43624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4" marR="13444" marT="695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8288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Prior third-generation EGFR TKI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 (93)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185601"/>
                  </a:ext>
                </a:extLst>
              </a:tr>
              <a:tr h="187452">
                <a:tc vMerge="1">
                  <a:txBody>
                    <a:bodyPr/>
                    <a:lstStyle/>
                    <a:p>
                      <a:pPr marL="20764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4" marR="13444" marT="695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Prior platinum-based chemotherapy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 (100)</a:t>
                      </a: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873177"/>
                  </a:ext>
                </a:extLst>
              </a:tr>
              <a:tr h="187452">
                <a:tc vMerge="1">
                  <a:txBody>
                    <a:bodyPr/>
                    <a:lstStyle/>
                    <a:p>
                      <a:pPr marL="20764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444" marR="13444" marT="69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3716" marB="13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2018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208BE95-906C-A120-8DAE-78B371EF14F3}"/>
              </a:ext>
            </a:extLst>
          </p:cNvPr>
          <p:cNvSpPr txBox="1"/>
          <p:nvPr/>
        </p:nvSpPr>
        <p:spPr>
          <a:xfrm>
            <a:off x="5274453" y="4108274"/>
            <a:ext cx="5567766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50" b="1" i="0" u="none" strike="noStrike" kern="1200" cap="none" spc="0" normalizeH="0" baseline="0" noProof="0" dirty="0">
                <a:ln>
                  <a:noFill/>
                </a:ln>
                <a:solidFill>
                  <a:srgbClr val="062F8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Presented by: </a:t>
            </a:r>
            <a:r>
              <a:rPr kumimoji="0" lang="en-CA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Helena A. Yu, WCLC 2023</a:t>
            </a: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990302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A539-98AE-6707-284B-5B4061DA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1800" dirty="0"/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4CA817E6-8702-453E-5CF0-7D569D60B5A3}"/>
              </a:ext>
            </a:extLst>
          </p:cNvPr>
          <p:cNvGraphicFramePr>
            <a:graphicFrameLocks/>
          </p:cNvGraphicFramePr>
          <p:nvPr/>
        </p:nvGraphicFramePr>
        <p:xfrm>
          <a:off x="226314" y="766220"/>
          <a:ext cx="4380649" cy="2981706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1228973">
                  <a:extLst>
                    <a:ext uri="{9D8B030D-6E8A-4147-A177-3AD203B41FA5}">
                      <a16:colId xmlns:a16="http://schemas.microsoft.com/office/drawing/2014/main" val="3026128114"/>
                    </a:ext>
                  </a:extLst>
                </a:gridCol>
                <a:gridCol w="957116">
                  <a:extLst>
                    <a:ext uri="{9D8B030D-6E8A-4147-A177-3AD203B41FA5}">
                      <a16:colId xmlns:a16="http://schemas.microsoft.com/office/drawing/2014/main" val="85857804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5341484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288112370"/>
                    </a:ext>
                  </a:extLst>
                </a:gridCol>
              </a:tblGrid>
              <a:tr h="60350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Confirmed responses </a:t>
                      </a:r>
                      <a:b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 survival</a:t>
                      </a:r>
                    </a:p>
                  </a:txBody>
                  <a:tcPr marL="13716" marR="13716" marT="13716" marB="13716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Prior EGFR TKI (any) and PBC</a:t>
                      </a:r>
                      <a:b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(N=225)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716" marR="13716" marT="13716" marB="13716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Subset with </a:t>
                      </a:r>
                      <a:b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prior 3G EGFR TKI and PBC </a:t>
                      </a:r>
                    </a:p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(n=209)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716" marR="13716" marT="13716" marB="13716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871269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</a:t>
                      </a:r>
                      <a:r>
                        <a:rPr lang="en-US" sz="11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​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(95% CI), %</a:t>
                      </a:r>
                    </a:p>
                  </a:txBody>
                  <a:tcPr marL="13716" marR="13716" marT="34290" marB="3429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28.4 (22.6-34.8)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28.2 (22.2-34.9)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156101"/>
                  </a:ext>
                </a:extLst>
              </a:tr>
              <a:tr h="227362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Best overall response 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(BICR), n (%)</a:t>
                      </a:r>
                    </a:p>
                  </a:txBody>
                  <a:tcPr marL="13716" marR="13716" marT="34290" marB="3429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 (0.4)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 (0.5)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503091"/>
                  </a:ext>
                </a:extLst>
              </a:tr>
              <a:tr h="227362">
                <a:tc vMerge="1"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63 (28.0)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58 (27.8)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092234"/>
                  </a:ext>
                </a:extLst>
              </a:tr>
              <a:tr h="227362">
                <a:tc vMerge="1"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SD​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102 (45.3)</a:t>
                      </a:r>
                    </a:p>
                  </a:txBody>
                  <a:tcPr marL="13811" marR="13811" marT="13811" marB="138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93 (44.5)</a:t>
                      </a:r>
                    </a:p>
                  </a:txBody>
                  <a:tcPr marL="13811" marR="13811" marT="13811" marB="138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283003"/>
                  </a:ext>
                </a:extLst>
              </a:tr>
              <a:tr h="227362">
                <a:tc vMerge="1"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 (19.1)</a:t>
                      </a:r>
                    </a:p>
                  </a:txBody>
                  <a:tcPr marL="13811" marR="13811" marT="13811" marB="138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 (19.6)</a:t>
                      </a:r>
                    </a:p>
                  </a:txBody>
                  <a:tcPr marL="13811" marR="13811" marT="13811" marB="138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126787"/>
                  </a:ext>
                </a:extLst>
              </a:tr>
              <a:tr h="227362">
                <a:tc vMerge="1"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​b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 (7.1)</a:t>
                      </a:r>
                    </a:p>
                  </a:txBody>
                  <a:tcPr marL="13811" marR="13811" marT="13811" marB="138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 (7.7)</a:t>
                      </a:r>
                    </a:p>
                  </a:txBody>
                  <a:tcPr marL="13811" marR="13811" marT="13811" marB="138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9784982"/>
                  </a:ext>
                </a:extLst>
              </a:tr>
              <a:tr h="22736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DCR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(95% CI), %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73.8 (67.5-79.4)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72.7 (66.2-78.6)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390769"/>
                  </a:ext>
                </a:extLst>
              </a:tr>
              <a:tr h="22736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DOR, median (95% CI), mo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6.0 (4.4-7.2)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6.4 (4.4-7.2)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417730"/>
                  </a:ext>
                </a:extLst>
              </a:tr>
              <a:tr h="22736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PFS, median (95% CI), mo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5.5 (5.1-5.9)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5.5 (5.1-6.4)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349281"/>
                  </a:ext>
                </a:extLst>
              </a:tr>
              <a:tr h="22736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OS, median (95% CI), mo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11.8 (11.2-12.6)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11.8 (10.9-12.6)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61555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26FF0E5-F892-A019-C393-8C9BB096EF29}"/>
              </a:ext>
            </a:extLst>
          </p:cNvPr>
          <p:cNvSpPr txBox="1"/>
          <p:nvPr/>
        </p:nvSpPr>
        <p:spPr>
          <a:xfrm>
            <a:off x="149969" y="4931770"/>
            <a:ext cx="195614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7A074-286F-498D-8B7F-F15F23514395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62F8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Helvetica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62F87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Helvetic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3B038-0FB5-A87A-242F-0A92E0C16DC4}"/>
              </a:ext>
            </a:extLst>
          </p:cNvPr>
          <p:cNvGrpSpPr/>
          <p:nvPr/>
        </p:nvGrpSpPr>
        <p:grpSpPr>
          <a:xfrm>
            <a:off x="4862322" y="722866"/>
            <a:ext cx="4145356" cy="3537508"/>
            <a:chOff x="6483096" y="1015238"/>
            <a:chExt cx="5527141" cy="47166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1D9BAB-3C41-72E5-66C2-695364613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3096" y="1152144"/>
              <a:ext cx="5486400" cy="457977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5D1641-7BD1-1784-6879-F1EBB3A1EC2E}"/>
                </a:ext>
              </a:extLst>
            </p:cNvPr>
            <p:cNvSpPr txBox="1"/>
            <p:nvPr/>
          </p:nvSpPr>
          <p:spPr>
            <a:xfrm>
              <a:off x="6642956" y="1015238"/>
              <a:ext cx="536728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cORR by Patient and Disease Characteristics at Study Entry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D60B90-7838-E913-3807-05878EDC49CB}"/>
              </a:ext>
            </a:extLst>
          </p:cNvPr>
          <p:cNvSpPr/>
          <p:nvPr/>
        </p:nvSpPr>
        <p:spPr>
          <a:xfrm>
            <a:off x="226314" y="3834007"/>
            <a:ext cx="4488561" cy="449606"/>
          </a:xfrm>
          <a:prstGeom prst="roundRect">
            <a:avLst>
              <a:gd name="adj" fmla="val 16668"/>
            </a:avLst>
          </a:prstGeom>
          <a:solidFill>
            <a:srgbClr val="062F87"/>
          </a:solidFill>
          <a:ln w="38100" cap="flat" cmpd="sng" algn="ctr">
            <a:solidFill>
              <a:srgbClr val="062F87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2" indent="0" algn="ctr" defTabSz="68542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Efficacy snapshot (6 months additional follow up):</a:t>
            </a:r>
          </a:p>
          <a:p>
            <a:pPr marL="0" marR="0" lvl="2" indent="0" algn="ctr" defTabSz="6854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 PRs confirmed, cORR 29.8% (95% CI, 23.9%-36.2%)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53DC5-624B-78F0-59A3-BB300ACD0E84}"/>
              </a:ext>
            </a:extLst>
          </p:cNvPr>
          <p:cNvSpPr txBox="1"/>
          <p:nvPr/>
        </p:nvSpPr>
        <p:spPr>
          <a:xfrm>
            <a:off x="423081" y="218364"/>
            <a:ext cx="792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Clinical Efficacy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E0B721-2FD0-E943-B6B8-4563FAF39213}"/>
              </a:ext>
            </a:extLst>
          </p:cNvPr>
          <p:cNvSpPr txBox="1"/>
          <p:nvPr/>
        </p:nvSpPr>
        <p:spPr>
          <a:xfrm>
            <a:off x="4869301" y="4189441"/>
            <a:ext cx="5567766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50" b="1" i="0" u="none" strike="noStrike" kern="1200" cap="none" spc="0" normalizeH="0" baseline="0" noProof="0" dirty="0">
                <a:ln>
                  <a:noFill/>
                </a:ln>
                <a:solidFill>
                  <a:srgbClr val="062F8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Presented by: </a:t>
            </a:r>
            <a:r>
              <a:rPr kumimoji="0" lang="en-CA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Helena A. Yu, WCLC 2023</a:t>
            </a: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6458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11617A-3FB9-4D9C-3E94-94D55BE05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07" y="914351"/>
            <a:ext cx="8714987" cy="3319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99F9B-9D6C-52D4-51B9-901D614DD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3" y="185059"/>
            <a:ext cx="8124730" cy="576263"/>
          </a:xfrm>
        </p:spPr>
        <p:txBody>
          <a:bodyPr>
            <a:noAutofit/>
          </a:bodyPr>
          <a:lstStyle/>
          <a:p>
            <a:r>
              <a:rPr lang="en-US" sz="1800" dirty="0"/>
              <a:t>Tumor Reduction Across Diverse Mechanisms of EGFR TKI Resistance and Pretreatment Tumor HER3 Membrane Expression Levels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CFD5B-FD48-5ADB-ACD9-9B5614EFF412}"/>
              </a:ext>
            </a:extLst>
          </p:cNvPr>
          <p:cNvSpPr txBox="1"/>
          <p:nvPr/>
        </p:nvSpPr>
        <p:spPr>
          <a:xfrm>
            <a:off x="149969" y="4931770"/>
            <a:ext cx="195614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7A074-286F-498D-8B7F-F15F23514395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62F8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Helvetica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62F87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C52F8-F47F-775C-446B-5B17ADAF0E77}"/>
              </a:ext>
            </a:extLst>
          </p:cNvPr>
          <p:cNvSpPr txBox="1"/>
          <p:nvPr/>
        </p:nvSpPr>
        <p:spPr>
          <a:xfrm>
            <a:off x="3420543" y="977932"/>
            <a:ext cx="20954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HER3-DXd 5.6 mg/kg (N=225)</a:t>
            </a:r>
            <a:r>
              <a:rPr kumimoji="0" 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18D03E-998D-F0CD-4F92-608A2C5F84F4}"/>
              </a:ext>
            </a:extLst>
          </p:cNvPr>
          <p:cNvSpPr txBox="1">
            <a:spLocks/>
          </p:cNvSpPr>
          <p:nvPr/>
        </p:nvSpPr>
        <p:spPr>
          <a:xfrm>
            <a:off x="-1032977" y="140757"/>
            <a:ext cx="10832973" cy="768350"/>
          </a:xfr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Tumor Reduction Across Diverse Mechanisms of EGFR TKI Resistance 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Pretreatment Tumor HER3 Membrane Expression Levels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2F85AE-7204-31EB-162A-6A4EFFF9F3FA}"/>
              </a:ext>
            </a:extLst>
          </p:cNvPr>
          <p:cNvSpPr txBox="1"/>
          <p:nvPr/>
        </p:nvSpPr>
        <p:spPr>
          <a:xfrm>
            <a:off x="4878010" y="4205160"/>
            <a:ext cx="5567766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50" b="1" i="0" u="none" strike="noStrike" kern="1200" cap="none" spc="0" normalizeH="0" baseline="0" noProof="0" dirty="0">
                <a:ln>
                  <a:noFill/>
                </a:ln>
                <a:solidFill>
                  <a:srgbClr val="062F8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Presented by: </a:t>
            </a:r>
            <a:r>
              <a:rPr kumimoji="0" lang="en-CA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Helena A. Yu, WCLC 2023</a:t>
            </a: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813624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A35B1-44BE-095D-A942-2DA98ECB6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" y="187547"/>
            <a:ext cx="8186699" cy="57626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Intracranial Responses (by CNS BICR) Observed With HER3-DXd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A7E91-3CD4-90AE-A4AB-2C505DE4482E}"/>
              </a:ext>
            </a:extLst>
          </p:cNvPr>
          <p:cNvSpPr txBox="1"/>
          <p:nvPr/>
        </p:nvSpPr>
        <p:spPr>
          <a:xfrm>
            <a:off x="467752" y="688340"/>
            <a:ext cx="80498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Intracranial Efficacy of HER3-DXd in Patients With Brain Metastases at Baseline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B56E0-C870-E3C9-04A8-5764A6A0A3FA}"/>
              </a:ext>
            </a:extLst>
          </p:cNvPr>
          <p:cNvSpPr txBox="1"/>
          <p:nvPr/>
        </p:nvSpPr>
        <p:spPr>
          <a:xfrm>
            <a:off x="5429250" y="1187000"/>
            <a:ext cx="36163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Complete CNS Response in 1 of 7 Patients With a Measurable CNS BICR Target Lesion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8156A1-DC2E-D83A-F6B5-531C6F98BD49}"/>
              </a:ext>
            </a:extLst>
          </p:cNvPr>
          <p:cNvSpPr/>
          <p:nvPr/>
        </p:nvSpPr>
        <p:spPr>
          <a:xfrm>
            <a:off x="5666240" y="1481212"/>
            <a:ext cx="266017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AE4E09-9683-8940-AB13-9822F8D49258}"/>
              </a:ext>
            </a:extLst>
          </p:cNvPr>
          <p:cNvGraphicFramePr>
            <a:graphicFrameLocks noGrp="1"/>
          </p:cNvGraphicFramePr>
          <p:nvPr/>
        </p:nvGraphicFramePr>
        <p:xfrm>
          <a:off x="324136" y="1271168"/>
          <a:ext cx="4320540" cy="2577782"/>
        </p:xfrm>
        <a:graphic>
          <a:graphicData uri="http://schemas.openxmlformats.org/drawingml/2006/table">
            <a:tbl>
              <a:tblPr/>
              <a:tblGrid>
                <a:gridCol w="2606040">
                  <a:extLst>
                    <a:ext uri="{9D8B030D-6E8A-4147-A177-3AD203B41FA5}">
                      <a16:colId xmlns:a16="http://schemas.microsoft.com/office/drawing/2014/main" val="2177802139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438750408"/>
                    </a:ext>
                  </a:extLst>
                </a:gridCol>
              </a:tblGrid>
              <a:tr h="72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Intracranial response by CNS BICR </a:t>
                      </a:r>
                      <a:b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CNS RECIST</a:t>
                      </a:r>
                    </a:p>
                  </a:txBody>
                  <a:tcPr marL="34290" marR="34290" marT="6858" marB="3429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Patients with brain metastasis at baseline and no prior radiotherapy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(N=30)</a:t>
                      </a:r>
                      <a:r>
                        <a:rPr lang="en-US" sz="1100" b="1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100" baseline="30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3429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377062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Confirmed ORR (95% CI), 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33.3 (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17.3-52.8)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408979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CR, n (%)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9 (30.0)​</a:t>
                      </a:r>
                      <a:r>
                        <a:rPr lang="en-US" sz="1100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661361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PR, n (%)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 (3.3)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006274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SD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, n (%)</a:t>
                      </a:r>
                      <a:r>
                        <a:rPr lang="en-US" sz="1100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</a:t>
                      </a:r>
                      <a:endParaRPr lang="en-US" sz="1100" baseline="30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13 (43.3)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310941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PD, n (%)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4 (13.3)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51825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NE, n (%)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3 (10.0)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38807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DOR, median (95% CI), mo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8.4 (5.8-NE)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65986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2A177C3-E418-CDD0-E0D0-20997214E35D}"/>
              </a:ext>
            </a:extLst>
          </p:cNvPr>
          <p:cNvSpPr txBox="1"/>
          <p:nvPr/>
        </p:nvSpPr>
        <p:spPr>
          <a:xfrm>
            <a:off x="149969" y="4931770"/>
            <a:ext cx="195614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7A074-286F-498D-8B7F-F15F23514395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62F8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Helvetica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62F87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26BF97-0602-8CD4-411A-D96FAF99B788}"/>
              </a:ext>
            </a:extLst>
          </p:cNvPr>
          <p:cNvSpPr/>
          <p:nvPr/>
        </p:nvSpPr>
        <p:spPr>
          <a:xfrm>
            <a:off x="5394821" y="1633941"/>
            <a:ext cx="926964" cy="484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Screening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T1: LD, 11 mm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354E1D-5E8B-345C-1A97-DAC79D6D98EC}"/>
              </a:ext>
            </a:extLst>
          </p:cNvPr>
          <p:cNvSpPr/>
          <p:nvPr/>
        </p:nvSpPr>
        <p:spPr>
          <a:xfrm>
            <a:off x="5473869" y="2890412"/>
            <a:ext cx="847916" cy="484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Week 6</a:t>
            </a:r>
            <a:b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T1: LD, 0 mm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3A4E08-61EA-EEFB-17BC-1AF9C8DD79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0" t="10566" r="70001" b="52690"/>
          <a:stretch/>
        </p:blipFill>
        <p:spPr>
          <a:xfrm>
            <a:off x="6321785" y="1629340"/>
            <a:ext cx="2125980" cy="12138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918442-BAC2-77CB-F7E5-A4E4D28ADF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73" t="6085" r="35378" b="57171"/>
          <a:stretch/>
        </p:blipFill>
        <p:spPr>
          <a:xfrm>
            <a:off x="6321785" y="2892066"/>
            <a:ext cx="2125980" cy="12138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1F3889-673E-C0C9-2D5D-31C0A33C5A76}"/>
              </a:ext>
            </a:extLst>
          </p:cNvPr>
          <p:cNvSpPr txBox="1"/>
          <p:nvPr/>
        </p:nvSpPr>
        <p:spPr>
          <a:xfrm>
            <a:off x="6915151" y="4064881"/>
            <a:ext cx="1532615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Contrast enhanced CT scans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2542E-7F8B-A401-F97F-0AEA20DF51E7}"/>
              </a:ext>
            </a:extLst>
          </p:cNvPr>
          <p:cNvSpPr txBox="1"/>
          <p:nvPr/>
        </p:nvSpPr>
        <p:spPr>
          <a:xfrm>
            <a:off x="4897575" y="4206583"/>
            <a:ext cx="5567766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50" b="1" i="0" u="none" strike="noStrike" kern="1200" cap="none" spc="0" normalizeH="0" baseline="0" noProof="0" dirty="0">
                <a:ln>
                  <a:noFill/>
                </a:ln>
                <a:solidFill>
                  <a:srgbClr val="062F8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Presented by: </a:t>
            </a:r>
            <a:r>
              <a:rPr kumimoji="0" lang="en-CA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Helena A. Yu, WCLC 2023</a:t>
            </a: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563597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EA67F2D-5F0D-0883-4EDD-BC986424CB06}"/>
              </a:ext>
            </a:extLst>
          </p:cNvPr>
          <p:cNvSpPr txBox="1"/>
          <p:nvPr/>
        </p:nvSpPr>
        <p:spPr>
          <a:xfrm>
            <a:off x="4401308" y="462811"/>
            <a:ext cx="46362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Most Common TEAEs Occurring in ≥15% of Patients (N=225)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Times New Roman" panose="02020603050405020304" pitchFamily="18" charset="0"/>
              </a:rPr>
              <a:t>d</a:t>
            </a:r>
            <a:endParaRPr kumimoji="0" lang="en-US" sz="105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4917A-CC2A-1739-C59E-FB8B17006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1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595FC89-3448-CCC3-14A5-CA7ADA964D98}"/>
              </a:ext>
            </a:extLst>
          </p:cNvPr>
          <p:cNvGraphicFramePr>
            <a:graphicFrameLocks noGrp="1"/>
          </p:cNvGraphicFramePr>
          <p:nvPr/>
        </p:nvGraphicFramePr>
        <p:xfrm>
          <a:off x="283129" y="765666"/>
          <a:ext cx="3936727" cy="2841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5821">
                  <a:extLst>
                    <a:ext uri="{9D8B030D-6E8A-4147-A177-3AD203B41FA5}">
                      <a16:colId xmlns:a16="http://schemas.microsoft.com/office/drawing/2014/main" val="668392009"/>
                    </a:ext>
                  </a:extLst>
                </a:gridCol>
                <a:gridCol w="1190906">
                  <a:extLst>
                    <a:ext uri="{9D8B030D-6E8A-4147-A177-3AD203B41FA5}">
                      <a16:colId xmlns:a16="http://schemas.microsoft.com/office/drawing/2014/main" val="2715890751"/>
                    </a:ext>
                  </a:extLst>
                </a:gridCol>
              </a:tblGrid>
              <a:tr h="290322">
                <a:tc>
                  <a:txBody>
                    <a:bodyPr/>
                    <a:lstStyle/>
                    <a:p>
                      <a:pPr marL="0" marR="0" lvl="0" indent="0" algn="l" defTabSz="914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Safety summary</a:t>
                      </a:r>
                    </a:p>
                  </a:txBody>
                  <a:tcPr marL="68580" marR="20574" marT="6858" marB="2057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HER3-DXd 5.6 mg/kg </a:t>
                      </a:r>
                      <a:b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(N=225)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74" marR="20574" marT="6858" marB="20574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43736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Any TEAE, n (%) 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tabLst>
                          <a:tab pos="565785" algn="dec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224 (99.6)</a:t>
                      </a: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162591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457200" marR="0" lvl="0" indent="0" algn="l" defTabSz="914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Associated with t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reatment discontinuation​</a:t>
                      </a:r>
                      <a:r>
                        <a:rPr lang="en-US" sz="9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tabLst>
                          <a:tab pos="565785" algn="dec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16 (7.1)</a:t>
                      </a: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977304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4572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Associated with t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reatment dose reduction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tabLst>
                          <a:tab pos="565785" algn="dec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48 (21.3)</a:t>
                      </a: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686081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4572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Associated with t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reatment dose interruption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tabLst>
                          <a:tab pos="565785" algn="dec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91 (40.4)</a:t>
                      </a: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6850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4572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Associated with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death​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tabLst>
                          <a:tab pos="565785" algn="dec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24 (10.7)</a:t>
                      </a:r>
                      <a:endParaRPr lang="en-US" sz="900" kern="1200" baseline="30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77646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Grade ≥3 TEAE, n (%) 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tabLst>
                          <a:tab pos="565785" algn="dec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146 (64.9)</a:t>
                      </a: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289990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Treatment-related TEAE, n (%)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tabLst>
                          <a:tab pos="565785" algn="dec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215 (95.6)</a:t>
                      </a: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488820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4572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Associated with death​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4 (1.8)</a:t>
                      </a:r>
                      <a:endParaRPr lang="en-US" sz="900" kern="1200" baseline="30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648842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4572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Grade ≥3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tabLst>
                          <a:tab pos="565785" algn="dec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102 (45.3)</a:t>
                      </a: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455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4572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Serious TEAE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tabLst>
                          <a:tab pos="565785" algn="dec"/>
                        </a:tabLs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 34 (15.1)</a:t>
                      </a: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40149"/>
                  </a:ext>
                </a:extLst>
              </a:tr>
              <a:tr h="28803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Adjudicated interstitial lung disease, n (%)</a:t>
                      </a:r>
                      <a:endParaRPr lang="en-US" sz="900" baseline="30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[All were adjudicated as treatment-related]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03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(5.3)</a:t>
                      </a: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0155289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4572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Grade 1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03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(0.4)</a:t>
                      </a: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236277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457200" marR="0" lvl="0" indent="0" algn="l" defTabSz="914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Grade 2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(3.6)</a:t>
                      </a: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829142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457200" marR="0" lvl="0" indent="0" algn="l" defTabSz="914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Grade 3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(0.9)</a:t>
                      </a: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672733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457200" marR="0" lvl="0" indent="0" algn="l" defTabSz="914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Grade 4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704365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457200" marR="0" lvl="0" indent="0" algn="l" defTabSz="914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Grade 5</a:t>
                      </a:r>
                    </a:p>
                  </a:txBody>
                  <a:tcPr marL="68580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(0.4)</a:t>
                      </a:r>
                    </a:p>
                  </a:txBody>
                  <a:tcPr marL="20574" marR="20574" marT="6858" marB="6858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69886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AEEE2932-37ED-D50A-77D1-92B7E67F4B6E}"/>
              </a:ext>
            </a:extLst>
          </p:cNvPr>
          <p:cNvSpPr txBox="1"/>
          <p:nvPr/>
        </p:nvSpPr>
        <p:spPr>
          <a:xfrm>
            <a:off x="280153" y="3590109"/>
            <a:ext cx="32488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Median treatment duration: 5.5 (range, 0.7-18.2) months.</a:t>
            </a:r>
            <a:endParaRPr kumimoji="0" lang="en-US" sz="82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348D7B0-FC57-0890-4673-D6B64D94DA42}"/>
              </a:ext>
            </a:extLst>
          </p:cNvPr>
          <p:cNvSpPr/>
          <p:nvPr/>
        </p:nvSpPr>
        <p:spPr>
          <a:xfrm>
            <a:off x="282915" y="4041218"/>
            <a:ext cx="8578172" cy="254821"/>
          </a:xfrm>
          <a:prstGeom prst="roundRect">
            <a:avLst>
              <a:gd name="adj" fmla="val 7224"/>
            </a:avLst>
          </a:prstGeom>
          <a:solidFill>
            <a:srgbClr val="062F87"/>
          </a:solidFill>
          <a:ln w="38100" cap="flat" cmpd="sng" algn="ctr">
            <a:solidFill>
              <a:srgbClr val="062F87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2" indent="0" algn="ctr" defTabSz="685424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Any hematologic toxicities typically occurred early in treatment, were transient, and were not associated with clinical sequelae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F724C-8C58-0AAE-E5D2-E4EB12C6DEC7}"/>
              </a:ext>
            </a:extLst>
          </p:cNvPr>
          <p:cNvSpPr txBox="1"/>
          <p:nvPr/>
        </p:nvSpPr>
        <p:spPr>
          <a:xfrm>
            <a:off x="398929" y="18483"/>
            <a:ext cx="8336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Safety Profile of HER3-DXd Was Manageable and Tolerable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F9F644-679B-AFCC-8FD0-7DA3A824335D}"/>
              </a:ext>
            </a:extLst>
          </p:cNvPr>
          <p:cNvGrpSpPr/>
          <p:nvPr/>
        </p:nvGrpSpPr>
        <p:grpSpPr>
          <a:xfrm>
            <a:off x="2144419" y="641595"/>
            <a:ext cx="6893182" cy="3417079"/>
            <a:chOff x="-1583156" y="1276632"/>
            <a:chExt cx="8309811" cy="4465138"/>
          </a:xfrm>
        </p:grpSpPr>
        <p:graphicFrame>
          <p:nvGraphicFramePr>
            <p:cNvPr id="41" name="Chart 40">
              <a:extLst>
                <a:ext uri="{FF2B5EF4-FFF2-40B4-BE49-F238E27FC236}">
                  <a16:creationId xmlns:a16="http://schemas.microsoft.com/office/drawing/2014/main" id="{77E379CA-B63C-DB01-2F09-3B5E27B9559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-1583156" y="1276632"/>
            <a:ext cx="8309811" cy="44651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C7081AA-F674-201A-0F7A-FAE27F87C90B}"/>
                </a:ext>
              </a:extLst>
            </p:cNvPr>
            <p:cNvSpPr txBox="1"/>
            <p:nvPr/>
          </p:nvSpPr>
          <p:spPr>
            <a:xfrm>
              <a:off x="2790782" y="2026269"/>
              <a:ext cx="237566" cy="223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E8D1C1-B1EC-19FB-223D-2969535273E4}"/>
                </a:ext>
              </a:extLst>
            </p:cNvPr>
            <p:cNvSpPr txBox="1"/>
            <p:nvPr/>
          </p:nvSpPr>
          <p:spPr>
            <a:xfrm>
              <a:off x="2790782" y="2471989"/>
              <a:ext cx="237566" cy="223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11A6EFF-0603-9D7F-93CF-7C1E175A8C99}"/>
                </a:ext>
              </a:extLst>
            </p:cNvPr>
            <p:cNvSpPr txBox="1"/>
            <p:nvPr/>
          </p:nvSpPr>
          <p:spPr>
            <a:xfrm>
              <a:off x="2792589" y="3356652"/>
              <a:ext cx="237566" cy="223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e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08BB82-586D-40B9-8504-B79EAF984B94}"/>
                </a:ext>
              </a:extLst>
            </p:cNvPr>
            <p:cNvGrpSpPr/>
            <p:nvPr/>
          </p:nvGrpSpPr>
          <p:grpSpPr>
            <a:xfrm>
              <a:off x="4935732" y="4496296"/>
              <a:ext cx="309679" cy="377021"/>
              <a:chOff x="6317752" y="2353445"/>
              <a:chExt cx="309679" cy="377021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B12B3C9-C7DF-E626-E95F-28124C92BB7F}"/>
                  </a:ext>
                </a:extLst>
              </p:cNvPr>
              <p:cNvSpPr/>
              <p:nvPr/>
            </p:nvSpPr>
            <p:spPr>
              <a:xfrm>
                <a:off x="6317752" y="2353445"/>
                <a:ext cx="309679" cy="137160"/>
              </a:xfrm>
              <a:prstGeom prst="rect">
                <a:avLst/>
              </a:prstGeom>
              <a:solidFill>
                <a:srgbClr val="F4B18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C544011-F8DD-8ACE-A4A3-5A4FDED50FF7}"/>
                  </a:ext>
                </a:extLst>
              </p:cNvPr>
              <p:cNvSpPr/>
              <p:nvPr/>
            </p:nvSpPr>
            <p:spPr>
              <a:xfrm>
                <a:off x="6317752" y="2593306"/>
                <a:ext cx="309679" cy="137160"/>
              </a:xfrm>
              <a:prstGeom prst="rect">
                <a:avLst/>
              </a:prstGeom>
              <a:solidFill>
                <a:srgbClr val="D6DCE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27E508E-DEFF-66E5-03D6-9711977FA5FC}"/>
                </a:ext>
              </a:extLst>
            </p:cNvPr>
            <p:cNvSpPr txBox="1"/>
            <p:nvPr/>
          </p:nvSpPr>
          <p:spPr>
            <a:xfrm>
              <a:off x="4507921" y="1631676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44%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FF1FF-5CAE-A2A2-A7EF-E3538167618E}"/>
                </a:ext>
              </a:extLst>
            </p:cNvPr>
            <p:cNvSpPr txBox="1"/>
            <p:nvPr/>
          </p:nvSpPr>
          <p:spPr>
            <a:xfrm>
              <a:off x="4462201" y="1854253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42%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91CF00-0C84-3C92-DFA2-C6165D73E266}"/>
                </a:ext>
              </a:extLst>
            </p:cNvPr>
            <p:cNvSpPr txBox="1"/>
            <p:nvPr/>
          </p:nvSpPr>
          <p:spPr>
            <a:xfrm>
              <a:off x="4233601" y="2076830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36%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786A4AE-F854-420B-AC87-431ABB3C275A}"/>
                </a:ext>
              </a:extLst>
            </p:cNvPr>
            <p:cNvSpPr txBox="1"/>
            <p:nvPr/>
          </p:nvSpPr>
          <p:spPr>
            <a:xfrm>
              <a:off x="4195501" y="2299407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34%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0921F82-B6A9-9C4D-888A-884D6B3CC298}"/>
                </a:ext>
              </a:extLst>
            </p:cNvPr>
            <p:cNvSpPr txBox="1"/>
            <p:nvPr/>
          </p:nvSpPr>
          <p:spPr>
            <a:xfrm>
              <a:off x="4172641" y="2521984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33%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25114FF-35A0-9F3D-273C-27F8A03D40A0}"/>
                </a:ext>
              </a:extLst>
            </p:cNvPr>
            <p:cNvSpPr txBox="1"/>
            <p:nvPr/>
          </p:nvSpPr>
          <p:spPr>
            <a:xfrm>
              <a:off x="4126921" y="2744561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31%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245E4E7-DCDE-3737-DDB7-875B2A49C371}"/>
                </a:ext>
              </a:extLst>
            </p:cNvPr>
            <p:cNvSpPr txBox="1"/>
            <p:nvPr/>
          </p:nvSpPr>
          <p:spPr>
            <a:xfrm>
              <a:off x="3974521" y="3186234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27%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B4CD903-D0B9-EA2B-9E9B-568738424A57}"/>
                </a:ext>
              </a:extLst>
            </p:cNvPr>
            <p:cNvSpPr txBox="1"/>
            <p:nvPr/>
          </p:nvSpPr>
          <p:spPr>
            <a:xfrm>
              <a:off x="3936421" y="3408811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26%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6668914-B48E-BC06-768E-9C9818930C66}"/>
                </a:ext>
              </a:extLst>
            </p:cNvPr>
            <p:cNvSpPr txBox="1"/>
            <p:nvPr/>
          </p:nvSpPr>
          <p:spPr>
            <a:xfrm>
              <a:off x="3669721" y="3853965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19%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9AB428A-E662-2681-981D-0AC292132A88}"/>
                </a:ext>
              </a:extLst>
            </p:cNvPr>
            <p:cNvSpPr txBox="1"/>
            <p:nvPr/>
          </p:nvSpPr>
          <p:spPr>
            <a:xfrm>
              <a:off x="3974521" y="2967138"/>
              <a:ext cx="309679" cy="15388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27%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AE143B-E62A-97D9-07AD-A759DA672686}"/>
                </a:ext>
              </a:extLst>
            </p:cNvPr>
            <p:cNvSpPr txBox="1"/>
            <p:nvPr/>
          </p:nvSpPr>
          <p:spPr>
            <a:xfrm>
              <a:off x="3913561" y="3631388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41A4A05-FF93-7593-BFFF-04CF9811A2F6}"/>
                </a:ext>
              </a:extLst>
            </p:cNvPr>
            <p:cNvSpPr txBox="1"/>
            <p:nvPr/>
          </p:nvSpPr>
          <p:spPr>
            <a:xfrm>
              <a:off x="2790782" y="1579743"/>
              <a:ext cx="237566" cy="223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FD7FA35-C893-2A15-9164-F97CD6FDF468}"/>
                </a:ext>
              </a:extLst>
            </p:cNvPr>
            <p:cNvSpPr txBox="1"/>
            <p:nvPr/>
          </p:nvSpPr>
          <p:spPr>
            <a:xfrm>
              <a:off x="5258111" y="1409099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66%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C25F1C6-A19D-F50A-4573-F687B42EA7F8}"/>
                </a:ext>
              </a:extLst>
            </p:cNvPr>
            <p:cNvSpPr txBox="1"/>
            <p:nvPr/>
          </p:nvSpPr>
          <p:spPr>
            <a:xfrm>
              <a:off x="3669720" y="4076542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19%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05135BA-6BD2-C924-4AFE-13244F2A699C}"/>
                </a:ext>
              </a:extLst>
            </p:cNvPr>
            <p:cNvSpPr txBox="1"/>
            <p:nvPr/>
          </p:nvSpPr>
          <p:spPr>
            <a:xfrm>
              <a:off x="3608759" y="4299119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17%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838F784-C1E6-540F-3F5D-61146778CBB3}"/>
                </a:ext>
              </a:extLst>
            </p:cNvPr>
            <p:cNvSpPr txBox="1"/>
            <p:nvPr/>
          </p:nvSpPr>
          <p:spPr>
            <a:xfrm>
              <a:off x="3608758" y="4521696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17%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24F94E9-330E-E9A7-DC89-8DE9A5A1C4AD}"/>
                </a:ext>
              </a:extLst>
            </p:cNvPr>
            <p:cNvSpPr txBox="1"/>
            <p:nvPr/>
          </p:nvSpPr>
          <p:spPr>
            <a:xfrm>
              <a:off x="3593517" y="4744273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16%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1025903-5994-B179-845E-08BD03BB918E}"/>
                </a:ext>
              </a:extLst>
            </p:cNvPr>
            <p:cNvSpPr txBox="1"/>
            <p:nvPr/>
          </p:nvSpPr>
          <p:spPr>
            <a:xfrm>
              <a:off x="3585896" y="4966850"/>
              <a:ext cx="309679" cy="1573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16%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47787BE-E6BA-955D-03AF-65408C9B409E}"/>
                </a:ext>
              </a:extLst>
            </p:cNvPr>
            <p:cNvSpPr txBox="1"/>
            <p:nvPr/>
          </p:nvSpPr>
          <p:spPr>
            <a:xfrm>
              <a:off x="2790782" y="4924605"/>
              <a:ext cx="237566" cy="223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e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B767A145-9FE6-ED4A-88F5-C5C9E98FDDC6}"/>
              </a:ext>
            </a:extLst>
          </p:cNvPr>
          <p:cNvSpPr txBox="1"/>
          <p:nvPr/>
        </p:nvSpPr>
        <p:spPr>
          <a:xfrm>
            <a:off x="5163970" y="4425788"/>
            <a:ext cx="5567766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50" b="1" i="0" u="none" strike="noStrike" kern="1200" cap="none" spc="0" normalizeH="0" baseline="0" noProof="0" dirty="0">
                <a:ln>
                  <a:noFill/>
                </a:ln>
                <a:solidFill>
                  <a:srgbClr val="062F8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Presented by: </a:t>
            </a:r>
            <a:r>
              <a:rPr kumimoji="0" lang="en-CA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Helena A. Yu, WCLC 2023</a:t>
            </a: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13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Theme">
  <a:themeElements>
    <a:clrScheme name="Custom 29">
      <a:dk1>
        <a:sysClr val="windowText" lastClr="000000"/>
      </a:dk1>
      <a:lt1>
        <a:sysClr val="window" lastClr="FFFFFF"/>
      </a:lt1>
      <a:dk2>
        <a:srgbClr val="6E1E50"/>
      </a:dk2>
      <a:lt2>
        <a:srgbClr val="EEECE1"/>
      </a:lt2>
      <a:accent1>
        <a:srgbClr val="1E325F"/>
      </a:accent1>
      <a:accent2>
        <a:srgbClr val="6E1E50"/>
      </a:accent2>
      <a:accent3>
        <a:srgbClr val="7D8232"/>
      </a:accent3>
      <a:accent4>
        <a:srgbClr val="32502D"/>
      </a:accent4>
      <a:accent5>
        <a:srgbClr val="8795A0"/>
      </a:accent5>
      <a:accent6>
        <a:srgbClr val="56639D"/>
      </a:accent6>
      <a:hlink>
        <a:srgbClr val="000000"/>
      </a:hlink>
      <a:folHlink>
        <a:srgbClr val="000000"/>
      </a:folHlink>
    </a:clrScheme>
    <a:fontScheme name="Custom 6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dirty="0" smtClean="0">
            <a:latin typeface="+mn-lt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t">
        <a:noAutofit/>
      </a:bodyPr>
      <a:lstStyle>
        <a:defPPr algn="l">
          <a:defRPr sz="900" dirty="0"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2_Slide Template 8">
  <a:themeElements>
    <a:clrScheme name="MSK Color Palette">
      <a:dk1>
        <a:sysClr val="windowText" lastClr="000000"/>
      </a:dk1>
      <a:lt1>
        <a:sysClr val="window" lastClr="FFFFFF"/>
      </a:lt1>
      <a:dk2>
        <a:srgbClr val="737373"/>
      </a:dk2>
      <a:lt2>
        <a:srgbClr val="B3B3A6"/>
      </a:lt2>
      <a:accent1>
        <a:srgbClr val="2986E2"/>
      </a:accent1>
      <a:accent2>
        <a:srgbClr val="F26529"/>
      </a:accent2>
      <a:accent3>
        <a:srgbClr val="FFF5BC"/>
      </a:accent3>
      <a:accent4>
        <a:srgbClr val="737373"/>
      </a:accent4>
      <a:accent5>
        <a:srgbClr val="B3B3A6"/>
      </a:accent5>
      <a:accent6>
        <a:srgbClr val="2875B4"/>
      </a:accent6>
      <a:hlink>
        <a:srgbClr val="00BDF2"/>
      </a:hlink>
      <a:folHlink>
        <a:srgbClr val="9BDCF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CHEMIST Slide 3Mar20.pptx" id="{CE11EF8C-D018-459C-8A70-0F44B2A97A00}" vid="{F12ED228-9AC9-41A0-A023-BD7DE71228F8}"/>
    </a:ext>
  </a:extLst>
</a:theme>
</file>

<file path=ppt/theme/theme12.xml><?xml version="1.0" encoding="utf-8"?>
<a:theme xmlns:a="http://schemas.openxmlformats.org/drawingml/2006/main" name="ESMO 2017 template">
  <a:themeElements>
    <a:clrScheme name="Custom 9">
      <a:dk1>
        <a:srgbClr val="595454"/>
      </a:dk1>
      <a:lt1>
        <a:srgbClr val="FFFFFF"/>
      </a:lt1>
      <a:dk2>
        <a:srgbClr val="595454"/>
      </a:dk2>
      <a:lt2>
        <a:srgbClr val="A69F9F"/>
      </a:lt2>
      <a:accent1>
        <a:srgbClr val="BE2BBB"/>
      </a:accent1>
      <a:accent2>
        <a:srgbClr val="33D6F1"/>
      </a:accent2>
      <a:accent3>
        <a:srgbClr val="59FFB9"/>
      </a:accent3>
      <a:accent4>
        <a:srgbClr val="FDA97D"/>
      </a:accent4>
      <a:accent5>
        <a:srgbClr val="FFD186"/>
      </a:accent5>
      <a:accent6>
        <a:srgbClr val="AE7A65"/>
      </a:accent6>
      <a:hlink>
        <a:srgbClr val="BE2BBB"/>
      </a:hlink>
      <a:folHlink>
        <a:srgbClr val="A69F9F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 Template 8">
  <a:themeElements>
    <a:clrScheme name="MSK Color Palette">
      <a:dk1>
        <a:sysClr val="windowText" lastClr="000000"/>
      </a:dk1>
      <a:lt1>
        <a:sysClr val="window" lastClr="FFFFFF"/>
      </a:lt1>
      <a:dk2>
        <a:srgbClr val="737373"/>
      </a:dk2>
      <a:lt2>
        <a:srgbClr val="B3B3A6"/>
      </a:lt2>
      <a:accent1>
        <a:srgbClr val="2986E2"/>
      </a:accent1>
      <a:accent2>
        <a:srgbClr val="F26529"/>
      </a:accent2>
      <a:accent3>
        <a:srgbClr val="FFF5BC"/>
      </a:accent3>
      <a:accent4>
        <a:srgbClr val="737373"/>
      </a:accent4>
      <a:accent5>
        <a:srgbClr val="B3B3A6"/>
      </a:accent5>
      <a:accent6>
        <a:srgbClr val="2875B4"/>
      </a:accent6>
      <a:hlink>
        <a:srgbClr val="00BDF2"/>
      </a:hlink>
      <a:folHlink>
        <a:srgbClr val="9BDCF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CHEMIST Slide 3Mar20.pptx" id="{CE11EF8C-D018-459C-8A70-0F44B2A97A00}" vid="{F12ED228-9AC9-41A0-A023-BD7DE71228F8}"/>
    </a:ext>
  </a:extLst>
</a:theme>
</file>

<file path=ppt/theme/theme4.xml><?xml version="1.0" encoding="utf-8"?>
<a:theme xmlns:a="http://schemas.openxmlformats.org/drawingml/2006/main" name="2_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CO20_Virtual_FacultyTemplate_Blue.pptx  -  Read-Only" id="{324A30C3-995B-4920-8F13-7D2BAF1BC804}" vid="{E91FE687-AAB1-401D-86EF-3F775B4F6462}"/>
    </a:ext>
  </a:extLst>
</a:theme>
</file>

<file path=ppt/theme/theme5.xml><?xml version="1.0" encoding="utf-8"?>
<a:theme xmlns:a="http://schemas.openxmlformats.org/drawingml/2006/main" name="6_Default Design">
  <a:themeElements>
    <a:clrScheme name="Custom 1">
      <a:dk1>
        <a:srgbClr val="FFFFFF"/>
      </a:dk1>
      <a:lt1>
        <a:srgbClr val="000000"/>
      </a:lt1>
      <a:dk2>
        <a:srgbClr val="1A8DD2"/>
      </a:dk2>
      <a:lt2>
        <a:srgbClr val="7F7F7F"/>
      </a:lt2>
      <a:accent1>
        <a:srgbClr val="1C3D6E"/>
      </a:accent1>
      <a:accent2>
        <a:srgbClr val="AC202F"/>
      </a:accent2>
      <a:accent3>
        <a:srgbClr val="00A897"/>
      </a:accent3>
      <a:accent4>
        <a:srgbClr val="7297CF"/>
      </a:accent4>
      <a:accent5>
        <a:srgbClr val="E6A013"/>
      </a:accent5>
      <a:accent6>
        <a:srgbClr val="F0620A"/>
      </a:accent6>
      <a:hlink>
        <a:srgbClr val="1C3D6E"/>
      </a:hlink>
      <a:folHlink>
        <a:srgbClr val="981A3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ctr">
          <a:lnSpc>
            <a:spcPct val="95000"/>
          </a:lnSpc>
          <a:defRPr sz="1800" dirty="0" smtClean="0">
            <a:solidFill>
              <a:srgbClr val="000000"/>
            </a:solidFill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969696"/>
        </a:dk2>
        <a:lt2>
          <a:srgbClr val="CCFF99"/>
        </a:lt2>
        <a:accent1>
          <a:srgbClr val="E57C2D"/>
        </a:accent1>
        <a:accent2>
          <a:srgbClr val="8C56DC"/>
        </a:accent2>
        <a:accent3>
          <a:srgbClr val="C9C9C9"/>
        </a:accent3>
        <a:accent4>
          <a:srgbClr val="DADADA"/>
        </a:accent4>
        <a:accent5>
          <a:srgbClr val="F0BFAD"/>
        </a:accent5>
        <a:accent6>
          <a:srgbClr val="7E4DC7"/>
        </a:accent6>
        <a:hlink>
          <a:srgbClr val="009999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969696"/>
        </a:dk2>
        <a:lt2>
          <a:srgbClr val="BCE795"/>
        </a:lt2>
        <a:accent1>
          <a:srgbClr val="E57C2D"/>
        </a:accent1>
        <a:accent2>
          <a:srgbClr val="8C56DC"/>
        </a:accent2>
        <a:accent3>
          <a:srgbClr val="C9C9C9"/>
        </a:accent3>
        <a:accent4>
          <a:srgbClr val="DADADA"/>
        </a:accent4>
        <a:accent5>
          <a:srgbClr val="F0BFAD"/>
        </a:accent5>
        <a:accent6>
          <a:srgbClr val="7E4DC7"/>
        </a:accent6>
        <a:hlink>
          <a:srgbClr val="009999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969696"/>
        </a:dk2>
        <a:lt2>
          <a:srgbClr val="CDEDAF"/>
        </a:lt2>
        <a:accent1>
          <a:srgbClr val="E57C2D"/>
        </a:accent1>
        <a:accent2>
          <a:srgbClr val="8C56DC"/>
        </a:accent2>
        <a:accent3>
          <a:srgbClr val="C9C9C9"/>
        </a:accent3>
        <a:accent4>
          <a:srgbClr val="DADADA"/>
        </a:accent4>
        <a:accent5>
          <a:srgbClr val="F0BFAD"/>
        </a:accent5>
        <a:accent6>
          <a:srgbClr val="7E4DC7"/>
        </a:accent6>
        <a:hlink>
          <a:srgbClr val="009999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000000"/>
        </a:dk1>
        <a:lt1>
          <a:srgbClr val="FFFFFF"/>
        </a:lt1>
        <a:dk2>
          <a:srgbClr val="969696"/>
        </a:dk2>
        <a:lt2>
          <a:srgbClr val="CDEDAF"/>
        </a:lt2>
        <a:accent1>
          <a:srgbClr val="F5D355"/>
        </a:accent1>
        <a:accent2>
          <a:srgbClr val="7CC1F4"/>
        </a:accent2>
        <a:accent3>
          <a:srgbClr val="C9C9C9"/>
        </a:accent3>
        <a:accent4>
          <a:srgbClr val="DADADA"/>
        </a:accent4>
        <a:accent5>
          <a:srgbClr val="F9E6B4"/>
        </a:accent5>
        <a:accent6>
          <a:srgbClr val="70AFDD"/>
        </a:accent6>
        <a:hlink>
          <a:srgbClr val="B4184C"/>
        </a:hlink>
        <a:folHlink>
          <a:srgbClr val="AC7A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969696"/>
        </a:dk2>
        <a:lt2>
          <a:srgbClr val="9EDC66"/>
        </a:lt2>
        <a:accent1>
          <a:srgbClr val="F5D355"/>
        </a:accent1>
        <a:accent2>
          <a:srgbClr val="7CC1F4"/>
        </a:accent2>
        <a:accent3>
          <a:srgbClr val="C9C9C9"/>
        </a:accent3>
        <a:accent4>
          <a:srgbClr val="DADADA"/>
        </a:accent4>
        <a:accent5>
          <a:srgbClr val="F9E6B4"/>
        </a:accent5>
        <a:accent6>
          <a:srgbClr val="70AFDD"/>
        </a:accent6>
        <a:hlink>
          <a:srgbClr val="B4184C"/>
        </a:hlink>
        <a:folHlink>
          <a:srgbClr val="AC7A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969696"/>
        </a:dk2>
        <a:lt2>
          <a:srgbClr val="FFCC00"/>
        </a:lt2>
        <a:accent1>
          <a:srgbClr val="FF9900"/>
        </a:accent1>
        <a:accent2>
          <a:srgbClr val="4C73EE"/>
        </a:accent2>
        <a:accent3>
          <a:srgbClr val="C9C9C9"/>
        </a:accent3>
        <a:accent4>
          <a:srgbClr val="DADADA"/>
        </a:accent4>
        <a:accent5>
          <a:srgbClr val="FFCAAA"/>
        </a:accent5>
        <a:accent6>
          <a:srgbClr val="4468D8"/>
        </a:accent6>
        <a:hlink>
          <a:srgbClr val="A91748"/>
        </a:hlink>
        <a:folHlink>
          <a:srgbClr val="8C49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969696"/>
        </a:dk2>
        <a:lt2>
          <a:srgbClr val="FDC703"/>
        </a:lt2>
        <a:accent1>
          <a:srgbClr val="FF3300"/>
        </a:accent1>
        <a:accent2>
          <a:srgbClr val="4EC6F0"/>
        </a:accent2>
        <a:accent3>
          <a:srgbClr val="C9C9C9"/>
        </a:accent3>
        <a:accent4>
          <a:srgbClr val="DADADA"/>
        </a:accent4>
        <a:accent5>
          <a:srgbClr val="FFADAA"/>
        </a:accent5>
        <a:accent6>
          <a:srgbClr val="46B3D9"/>
        </a:accent6>
        <a:hlink>
          <a:srgbClr val="A269C5"/>
        </a:hlink>
        <a:folHlink>
          <a:srgbClr val="76DC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969696"/>
        </a:dk2>
        <a:lt2>
          <a:srgbClr val="FDC703"/>
        </a:lt2>
        <a:accent1>
          <a:srgbClr val="DA0000"/>
        </a:accent1>
        <a:accent2>
          <a:srgbClr val="4EC6F0"/>
        </a:accent2>
        <a:accent3>
          <a:srgbClr val="C9C9C9"/>
        </a:accent3>
        <a:accent4>
          <a:srgbClr val="DADADA"/>
        </a:accent4>
        <a:accent5>
          <a:srgbClr val="EAAAAA"/>
        </a:accent5>
        <a:accent6>
          <a:srgbClr val="46B3D9"/>
        </a:accent6>
        <a:hlink>
          <a:srgbClr val="A269C5"/>
        </a:hlink>
        <a:folHlink>
          <a:srgbClr val="76DC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969696"/>
        </a:dk2>
        <a:lt2>
          <a:srgbClr val="FDC703"/>
        </a:lt2>
        <a:accent1>
          <a:srgbClr val="66CCFF"/>
        </a:accent1>
        <a:accent2>
          <a:srgbClr val="A057D7"/>
        </a:accent2>
        <a:accent3>
          <a:srgbClr val="C9C9C9"/>
        </a:accent3>
        <a:accent4>
          <a:srgbClr val="DADADA"/>
        </a:accent4>
        <a:accent5>
          <a:srgbClr val="B8E2FF"/>
        </a:accent5>
        <a:accent6>
          <a:srgbClr val="914EC3"/>
        </a:accent6>
        <a:hlink>
          <a:srgbClr val="D6365C"/>
        </a:hlink>
        <a:folHlink>
          <a:srgbClr val="76DC7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Slide Template 8">
  <a:themeElements>
    <a:clrScheme name="MSK Color Palette">
      <a:dk1>
        <a:sysClr val="windowText" lastClr="000000"/>
      </a:dk1>
      <a:lt1>
        <a:sysClr val="window" lastClr="FFFFFF"/>
      </a:lt1>
      <a:dk2>
        <a:srgbClr val="737373"/>
      </a:dk2>
      <a:lt2>
        <a:srgbClr val="B3B3A6"/>
      </a:lt2>
      <a:accent1>
        <a:srgbClr val="2986E2"/>
      </a:accent1>
      <a:accent2>
        <a:srgbClr val="F26529"/>
      </a:accent2>
      <a:accent3>
        <a:srgbClr val="FFF5BC"/>
      </a:accent3>
      <a:accent4>
        <a:srgbClr val="737373"/>
      </a:accent4>
      <a:accent5>
        <a:srgbClr val="B3B3A6"/>
      </a:accent5>
      <a:accent6>
        <a:srgbClr val="2875B4"/>
      </a:accent6>
      <a:hlink>
        <a:srgbClr val="00BDF2"/>
      </a:hlink>
      <a:folHlink>
        <a:srgbClr val="9BDCF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459BA09A55A48A26552F8CF890A5E" ma:contentTypeVersion="14" ma:contentTypeDescription="Create a new document." ma:contentTypeScope="" ma:versionID="23f5c8f08b1a1d65690ec793b377a057">
  <xsd:schema xmlns:xsd="http://www.w3.org/2001/XMLSchema" xmlns:xs="http://www.w3.org/2001/XMLSchema" xmlns:p="http://schemas.microsoft.com/office/2006/metadata/properties" xmlns:ns3="5d185315-3185-4f85-882e-9624ef9185a2" xmlns:ns4="bd2a530d-6ddd-4962-a7b9-5fc3be46eaed" targetNamespace="http://schemas.microsoft.com/office/2006/metadata/properties" ma:root="true" ma:fieldsID="eead1677efee3c2be5ce849ca58fdede" ns3:_="" ns4:_="">
    <xsd:import namespace="5d185315-3185-4f85-882e-9624ef9185a2"/>
    <xsd:import namespace="bd2a530d-6ddd-4962-a7b9-5fc3be46ea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85315-3185-4f85-882e-9624ef918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a530d-6ddd-4962-a7b9-5fc3be46eae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EC0C9A-B742-4687-A9CB-8B149E7DD7A8}">
  <ds:schemaRefs>
    <ds:schemaRef ds:uri="http://purl.org/dc/dcmitype/"/>
    <ds:schemaRef ds:uri="http://purl.org/dc/elements/1.1/"/>
    <ds:schemaRef ds:uri="bd2a530d-6ddd-4962-a7b9-5fc3be46eaed"/>
    <ds:schemaRef ds:uri="5d185315-3185-4f85-882e-9624ef9185a2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95DAC3F-13AB-46E7-8F34-0AA229403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185315-3185-4f85-882e-9624ef9185a2"/>
    <ds:schemaRef ds:uri="bd2a530d-6ddd-4962-a7b9-5fc3be46e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D2C464-C771-4E2C-A4E0-A9031062A0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5818</TotalTime>
  <Words>8146</Words>
  <Application>Microsoft Office PowerPoint</Application>
  <PresentationFormat>Custom</PresentationFormat>
  <Paragraphs>1642</Paragraphs>
  <Slides>167</Slides>
  <Notes>29</Notes>
  <HiddenSlides>21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167</vt:i4>
      </vt:variant>
    </vt:vector>
  </HeadingPairs>
  <TitlesOfParts>
    <vt:vector size="199" baseType="lpstr">
      <vt:lpstr>Aptos</vt:lpstr>
      <vt:lpstr>Aptos Display</vt:lpstr>
      <vt:lpstr>Arial</vt:lpstr>
      <vt:lpstr>Arial Narrow</vt:lpstr>
      <vt:lpstr>Calibri</vt:lpstr>
      <vt:lpstr>Calibri Light</vt:lpstr>
      <vt:lpstr>Corbel</vt:lpstr>
      <vt:lpstr>Corporate A Medium</vt:lpstr>
      <vt:lpstr>Corporate S Demi</vt:lpstr>
      <vt:lpstr>Georgia</vt:lpstr>
      <vt:lpstr>Helvetica</vt:lpstr>
      <vt:lpstr>Lucida Sans Unicode</vt:lpstr>
      <vt:lpstr>Open Sans</vt:lpstr>
      <vt:lpstr>StarSymbol</vt:lpstr>
      <vt:lpstr>Times New Roman</vt:lpstr>
      <vt:lpstr>Trebuchet MS</vt:lpstr>
      <vt:lpstr>Wingdings</vt:lpstr>
      <vt:lpstr>MLC2015_PPT_Slides</vt:lpstr>
      <vt:lpstr>Custom Design</vt:lpstr>
      <vt:lpstr>Slide Template 8</vt:lpstr>
      <vt:lpstr>2_Custom Design</vt:lpstr>
      <vt:lpstr>6_Default Design</vt:lpstr>
      <vt:lpstr>Default Design</vt:lpstr>
      <vt:lpstr>3_Office Theme</vt:lpstr>
      <vt:lpstr>Office Theme</vt:lpstr>
      <vt:lpstr>1_Slide Template 8</vt:lpstr>
      <vt:lpstr>1_Office Theme</vt:lpstr>
      <vt:lpstr>2_Slide Template 8</vt:lpstr>
      <vt:lpstr>ESMO 2017 template</vt:lpstr>
      <vt:lpstr>2_Office Theme</vt:lpstr>
      <vt:lpstr>4_Office Theme</vt:lpstr>
      <vt:lpstr>Photo Editor Photo</vt:lpstr>
      <vt:lpstr>PowerPoint Presentation</vt:lpstr>
      <vt:lpstr>Welcome</vt:lpstr>
      <vt:lpstr>Thank You to Our Supporters!</vt:lpstr>
      <vt:lpstr>PowerPoint Presentation</vt:lpstr>
      <vt:lpstr>PowerPoint Presentation</vt:lpstr>
      <vt:lpstr>PowerPoint Presentation</vt:lpstr>
      <vt:lpstr>PowerPoint Presentation</vt:lpstr>
      <vt:lpstr>Program Chair</vt:lpstr>
      <vt:lpstr> Treatment of Early–Stage Lung Cancers:  Better for Patients …Harder for Oncologists</vt:lpstr>
      <vt:lpstr> Treatment of Early–Stage Lung Cancers</vt:lpstr>
      <vt:lpstr>Treatment of Early–Stage Lung Cancers Introduction</vt:lpstr>
      <vt:lpstr>Bending the disease free and progression free survival curves (cure curves) in lung cancers</vt:lpstr>
      <vt:lpstr>Paths forward to cure:  combining systemic therapies with surgery and radiation</vt:lpstr>
      <vt:lpstr>Components of Care for the Therapy for Lung Cancers: Consider Them All in Each Patient</vt:lpstr>
      <vt:lpstr>PowerPoint Presentation</vt:lpstr>
      <vt:lpstr>PowerPoint Presentation</vt:lpstr>
      <vt:lpstr>Who Decides Resectability and Operability?</vt:lpstr>
      <vt:lpstr>Updated PFS (ITT; BICR)</vt:lpstr>
      <vt:lpstr>Updated OS (ITT)</vt:lpstr>
      <vt:lpstr>PowerPoint Presentation</vt:lpstr>
      <vt:lpstr>PowerPoint Presentation</vt:lpstr>
      <vt:lpstr>There are no “Good Prognosis” Lung Cancers</vt:lpstr>
      <vt:lpstr>PowerPoint Presentation</vt:lpstr>
      <vt:lpstr>Meta-analyses:  both neoadjuvant  and adjuvant cisplatin-based therapies improve 5 yr survival by 5%</vt:lpstr>
      <vt:lpstr>PowerPoint Presentation</vt:lpstr>
      <vt:lpstr>PowerPoint Presentation</vt:lpstr>
      <vt:lpstr>PowerPoint Presentation</vt:lpstr>
      <vt:lpstr>IMpower010: study design</vt:lpstr>
      <vt:lpstr>PowerPoint Presentation</vt:lpstr>
      <vt:lpstr>PowerPoint Presentation</vt:lpstr>
      <vt:lpstr>PEARLS/KEYNOTE-091 Study Design</vt:lpstr>
      <vt:lpstr>Treatment Disposition, Overall Population</vt:lpstr>
      <vt:lpstr>DFS, Overall Population</vt:lpstr>
      <vt:lpstr>OS, Overall Population</vt:lpstr>
      <vt:lpstr>DFS in Key Subgroups, Overall Population</vt:lpstr>
      <vt:lpstr>Factors Favoring Neoadjuvant Therapy</vt:lpstr>
      <vt:lpstr>PowerPoint Presentation</vt:lpstr>
      <vt:lpstr>Factors Favoring Adjuvant Therapy</vt:lpstr>
      <vt:lpstr>PowerPoint Presentation</vt:lpstr>
      <vt:lpstr>PowerPoint Presentation</vt:lpstr>
      <vt:lpstr>Phase II trials to determine pCR and MPR after neoadjuvant ICI or ICI plus chemotherapy in patients with resectable and operable stage I-III lung cancers</vt:lpstr>
      <vt:lpstr>PowerPoint Presentation</vt:lpstr>
      <vt:lpstr>PowerPoint Presentation</vt:lpstr>
      <vt:lpstr>PowerPoint Presentation</vt:lpstr>
      <vt:lpstr>PowerPoint Presentation</vt:lpstr>
      <vt:lpstr>Neoadjuvant Study:  Nivolumab+Chemotherapy vs Chemotherapy</vt:lpstr>
      <vt:lpstr>Primary endpoint: pCRa rate with neoadjuvant NIVO + chemo vs chemo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Definitions of Resectable and Operable </vt:lpstr>
      <vt:lpstr>How to Choose Between Surgery and Radiation for Fit Patients with  Clinical Stage 3 Lung Cancers that are Operable and Resectable?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 of Early–Stage Lung Cancers Take Home Messages</vt:lpstr>
      <vt:lpstr>PowerPoint Presentation</vt:lpstr>
      <vt:lpstr>Discussion / Debate</vt:lpstr>
      <vt:lpstr>Networking Reception</vt:lpstr>
      <vt:lpstr>ROS1 and NRG1 in NSCLC (I still haven’t found what I’m looking for …)</vt:lpstr>
      <vt:lpstr>Overview</vt:lpstr>
      <vt:lpstr>ROS1 overview</vt:lpstr>
      <vt:lpstr>ROS1 therapy recommendations</vt:lpstr>
      <vt:lpstr>ROS1 trials as of 2024</vt:lpstr>
      <vt:lpstr>ROS1 TKIs: visual efficacy map</vt:lpstr>
      <vt:lpstr>NVL-520: G2032R selective, CNS-penetrant TKI</vt:lpstr>
      <vt:lpstr>NVL-520 ROS1 mutation selectivity</vt:lpstr>
      <vt:lpstr>ARROS-1 example 1</vt:lpstr>
      <vt:lpstr>ARROS-1 example 2</vt:lpstr>
      <vt:lpstr>NRG1 fusions</vt:lpstr>
      <vt:lpstr>NRG1 fusion landscape</vt:lpstr>
      <vt:lpstr>NRG1 fusion partners are many and varied </vt:lpstr>
      <vt:lpstr>PowerPoint Presentation</vt:lpstr>
      <vt:lpstr>Zenocutuzumab</vt:lpstr>
      <vt:lpstr>Patient characteristics</vt:lpstr>
      <vt:lpstr>Radiographic response- ORR 35%</vt:lpstr>
      <vt:lpstr>Duration of response</vt:lpstr>
      <vt:lpstr>Case example</vt:lpstr>
      <vt:lpstr>Safety: GI-related</vt:lpstr>
      <vt:lpstr>Thank you!</vt:lpstr>
      <vt:lpstr>PowerPoint Presentation</vt:lpstr>
      <vt:lpstr>ADCs in Lung Cancer</vt:lpstr>
      <vt:lpstr>HERTHENA-Lung01: HER3-DXd</vt:lpstr>
      <vt:lpstr>HERTHENA-Lung01 Study Designsign1 </vt:lpstr>
      <vt:lpstr>Patient Characteristics  </vt:lpstr>
      <vt:lpstr>PowerPoint Presentation</vt:lpstr>
      <vt:lpstr>Tumor Reduction Across Diverse Mechanisms of EGFR TKI Resistance and Pretreatment Tumor HER3 Membrane Expression Levels</vt:lpstr>
      <vt:lpstr>Intracranial Responses (by CNS BICR) Observed With HER3-DXd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1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Interpretation and conclusions</vt:lpstr>
      <vt:lpstr>Overall conclusions</vt:lpstr>
      <vt:lpstr>PowerPoint Presentation</vt:lpstr>
      <vt:lpstr>KRAS mutant NSCLC: Current Controversies and New Opportunities </vt:lpstr>
      <vt:lpstr>KRAS Mutation Landscape in NSCLC </vt:lpstr>
      <vt:lpstr>Biology of KRAS Signaling </vt:lpstr>
      <vt:lpstr>Heterogeneity of KRAS mutant NSCLC </vt:lpstr>
      <vt:lpstr>KRAS G12C Inhibitors </vt:lpstr>
      <vt:lpstr>Early Results of KRAS G12C Inhibitors</vt:lpstr>
      <vt:lpstr>Sotorasib vs. Docetaxel</vt:lpstr>
      <vt:lpstr>Sotorasib vs. Docetaxel</vt:lpstr>
      <vt:lpstr>Adagrasib vs Docetaxel </vt:lpstr>
      <vt:lpstr>Adagrasib vs. Docetaxel</vt:lpstr>
      <vt:lpstr>KRAS G12C Controversies </vt:lpstr>
      <vt:lpstr>Acquired Resistance to G12Ci </vt:lpstr>
      <vt:lpstr>Future Directions: G12D and Beyond</vt:lpstr>
      <vt:lpstr>Future Directions: Pan-RAS Inhibitors </vt:lpstr>
      <vt:lpstr>KRAS in NSCLC: Key Takeaways</vt:lpstr>
      <vt:lpstr>ALK-Targeted Therapies CROWN ASCO Update</vt:lpstr>
      <vt:lpstr>Timeline of ALK Targeted Therapies</vt:lpstr>
      <vt:lpstr>Evolution of First- and Next-Generation &lt;br /&gt;ALK Inhibitors for ALK+ NSCLC</vt:lpstr>
      <vt:lpstr>PowerPoint Presentation</vt:lpstr>
      <vt:lpstr>ALINA: Adjuvant Alectinib</vt:lpstr>
      <vt:lpstr>CROWN ASCO 2024 Update</vt:lpstr>
      <vt:lpstr>CROWN 5-year update (ASCO 2024)</vt:lpstr>
      <vt:lpstr>Evaluating CROWN in the Context of ALK Treatment Landscape: Systemic Efficacy</vt:lpstr>
      <vt:lpstr>Evaluating CROWN in the Context of ALK Treatment Landscape: Systemic Efficacy</vt:lpstr>
      <vt:lpstr>Evaluating CROWN in the Context of ALK Treatment Landscape: CNS Efficacy</vt:lpstr>
      <vt:lpstr>CROWN at 5 years, summary</vt:lpstr>
      <vt:lpstr>Reminder of the past</vt:lpstr>
      <vt:lpstr>To a CROWNing Achievement</vt:lpstr>
      <vt:lpstr>PowerPoint Presentation</vt:lpstr>
      <vt:lpstr>Thank You to Our Supporters!</vt:lpstr>
      <vt:lpstr>PowerPoint Presentation</vt:lpstr>
      <vt:lpstr>PowerPoint Presentation</vt:lpstr>
    </vt:vector>
  </TitlesOfParts>
  <Company>Intellisphere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Donald</dc:creator>
  <cp:lastModifiedBy>Kylie Fon</cp:lastModifiedBy>
  <cp:revision>162</cp:revision>
  <dcterms:modified xsi:type="dcterms:W3CDTF">2024-07-22T19:33:11Z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0x0101004A6459BA09A55A48A26552F8CF890A5E</vt:lpwstr>
  </property>
</Properties>
</file>