
<file path=[Content_Types].xml><?xml version="1.0" encoding="utf-8"?>
<Types xmlns="http://schemas.openxmlformats.org/package/2006/content-types">
  <Default Extension="bin" ContentType="image/unknown"/>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2" r:id="rId4"/>
    <p:sldMasterId id="2147483693" r:id="rId5"/>
    <p:sldMasterId id="2147483727" r:id="rId6"/>
    <p:sldMasterId id="2147483648" r:id="rId7"/>
    <p:sldMasterId id="2147483728" r:id="rId8"/>
    <p:sldMasterId id="2147483659" r:id="rId9"/>
    <p:sldMasterId id="2147483714" r:id="rId10"/>
    <p:sldMasterId id="2147483749" r:id="rId11"/>
    <p:sldMasterId id="2147483740" r:id="rId12"/>
  </p:sldMasterIdLst>
  <p:notesMasterIdLst>
    <p:notesMasterId r:id="rId234"/>
  </p:notesMasterIdLst>
  <p:handoutMasterIdLst>
    <p:handoutMasterId r:id="rId235"/>
  </p:handoutMasterIdLst>
  <p:sldIdLst>
    <p:sldId id="2134958648" r:id="rId13"/>
    <p:sldId id="2134958655" r:id="rId14"/>
    <p:sldId id="2134958654" r:id="rId15"/>
    <p:sldId id="2134958653" r:id="rId16"/>
    <p:sldId id="2134958652" r:id="rId17"/>
    <p:sldId id="2134958651" r:id="rId18"/>
    <p:sldId id="2134958650" r:id="rId19"/>
    <p:sldId id="2134958649" r:id="rId20"/>
    <p:sldId id="2134958682" r:id="rId21"/>
    <p:sldId id="2134958681" r:id="rId22"/>
    <p:sldId id="2134958680" r:id="rId23"/>
    <p:sldId id="2134958679" r:id="rId24"/>
    <p:sldId id="2134958678" r:id="rId25"/>
    <p:sldId id="2134958677" r:id="rId26"/>
    <p:sldId id="2134958676" r:id="rId27"/>
    <p:sldId id="2134958675" r:id="rId28"/>
    <p:sldId id="2134958674" r:id="rId29"/>
    <p:sldId id="2134958673" r:id="rId30"/>
    <p:sldId id="2134958672" r:id="rId31"/>
    <p:sldId id="2134958671" r:id="rId32"/>
    <p:sldId id="2134958670" r:id="rId33"/>
    <p:sldId id="2134958669" r:id="rId34"/>
    <p:sldId id="2134958668" r:id="rId35"/>
    <p:sldId id="2134958667" r:id="rId36"/>
    <p:sldId id="2134958666" r:id="rId37"/>
    <p:sldId id="2134958665" r:id="rId38"/>
    <p:sldId id="2134958664" r:id="rId39"/>
    <p:sldId id="2134958663" r:id="rId40"/>
    <p:sldId id="2134958662" r:id="rId41"/>
    <p:sldId id="2134958661" r:id="rId42"/>
    <p:sldId id="2134958660" r:id="rId43"/>
    <p:sldId id="2134958659" r:id="rId44"/>
    <p:sldId id="2134958658" r:id="rId45"/>
    <p:sldId id="2134958657" r:id="rId46"/>
    <p:sldId id="2134958656" r:id="rId47"/>
    <p:sldId id="2134958720" r:id="rId48"/>
    <p:sldId id="2134958719" r:id="rId49"/>
    <p:sldId id="2134958718" r:id="rId50"/>
    <p:sldId id="2134958717" r:id="rId51"/>
    <p:sldId id="2134958716" r:id="rId52"/>
    <p:sldId id="2134958715" r:id="rId53"/>
    <p:sldId id="2134958714" r:id="rId54"/>
    <p:sldId id="2134958713" r:id="rId55"/>
    <p:sldId id="2134958712" r:id="rId56"/>
    <p:sldId id="2134958711" r:id="rId57"/>
    <p:sldId id="2134958710" r:id="rId58"/>
    <p:sldId id="2134958709" r:id="rId59"/>
    <p:sldId id="2134958708" r:id="rId60"/>
    <p:sldId id="2134958707" r:id="rId61"/>
    <p:sldId id="2134958706" r:id="rId62"/>
    <p:sldId id="2134958705" r:id="rId63"/>
    <p:sldId id="2134958704" r:id="rId64"/>
    <p:sldId id="2134958703" r:id="rId65"/>
    <p:sldId id="2134958702" r:id="rId66"/>
    <p:sldId id="2134958701" r:id="rId67"/>
    <p:sldId id="2134958700" r:id="rId68"/>
    <p:sldId id="2134958699" r:id="rId69"/>
    <p:sldId id="2134958698" r:id="rId70"/>
    <p:sldId id="2134958697" r:id="rId71"/>
    <p:sldId id="2134958696" r:id="rId72"/>
    <p:sldId id="2134958695" r:id="rId73"/>
    <p:sldId id="2134958694" r:id="rId74"/>
    <p:sldId id="2134958693" r:id="rId75"/>
    <p:sldId id="2134958692" r:id="rId76"/>
    <p:sldId id="2134958691" r:id="rId77"/>
    <p:sldId id="2134958690" r:id="rId78"/>
    <p:sldId id="2134958689" r:id="rId79"/>
    <p:sldId id="2134958688" r:id="rId80"/>
    <p:sldId id="2134958687" r:id="rId81"/>
    <p:sldId id="2134958686" r:id="rId82"/>
    <p:sldId id="2134958685" r:id="rId83"/>
    <p:sldId id="2134958684" r:id="rId84"/>
    <p:sldId id="2134958683" r:id="rId85"/>
    <p:sldId id="2134958740" r:id="rId86"/>
    <p:sldId id="2134958739" r:id="rId87"/>
    <p:sldId id="2134958738" r:id="rId88"/>
    <p:sldId id="2134958737" r:id="rId89"/>
    <p:sldId id="2134958736" r:id="rId90"/>
    <p:sldId id="2134958735" r:id="rId91"/>
    <p:sldId id="2134958734" r:id="rId92"/>
    <p:sldId id="2134958733" r:id="rId93"/>
    <p:sldId id="2134958732" r:id="rId94"/>
    <p:sldId id="2134958731" r:id="rId95"/>
    <p:sldId id="2134958730" r:id="rId96"/>
    <p:sldId id="2134958729" r:id="rId97"/>
    <p:sldId id="2134958728" r:id="rId98"/>
    <p:sldId id="2134958727" r:id="rId99"/>
    <p:sldId id="2134958726" r:id="rId100"/>
    <p:sldId id="2134958725" r:id="rId101"/>
    <p:sldId id="2134958724" r:id="rId102"/>
    <p:sldId id="2134958723" r:id="rId103"/>
    <p:sldId id="2134958722" r:id="rId104"/>
    <p:sldId id="2134958721" r:id="rId105"/>
    <p:sldId id="2134958914" r:id="rId106"/>
    <p:sldId id="2134958913" r:id="rId107"/>
    <p:sldId id="2134958912" r:id="rId108"/>
    <p:sldId id="2134958911" r:id="rId109"/>
    <p:sldId id="2134958910" r:id="rId110"/>
    <p:sldId id="2134958909" r:id="rId111"/>
    <p:sldId id="2134958908" r:id="rId112"/>
    <p:sldId id="2134958907" r:id="rId113"/>
    <p:sldId id="2134958906" r:id="rId114"/>
    <p:sldId id="2134958905" r:id="rId115"/>
    <p:sldId id="2134958904" r:id="rId116"/>
    <p:sldId id="2134958903" r:id="rId117"/>
    <p:sldId id="2134958902" r:id="rId118"/>
    <p:sldId id="2134958901" r:id="rId119"/>
    <p:sldId id="2134958900" r:id="rId120"/>
    <p:sldId id="2134958899" r:id="rId121"/>
    <p:sldId id="2134958898" r:id="rId122"/>
    <p:sldId id="2134958897" r:id="rId123"/>
    <p:sldId id="2134958896" r:id="rId124"/>
    <p:sldId id="2134958895" r:id="rId125"/>
    <p:sldId id="2134958894" r:id="rId126"/>
    <p:sldId id="2134958893" r:id="rId127"/>
    <p:sldId id="2134958892" r:id="rId128"/>
    <p:sldId id="2134958891" r:id="rId129"/>
    <p:sldId id="2134958890" r:id="rId130"/>
    <p:sldId id="2134958889" r:id="rId131"/>
    <p:sldId id="2134958888" r:id="rId132"/>
    <p:sldId id="2134958887" r:id="rId133"/>
    <p:sldId id="2134958886" r:id="rId134"/>
    <p:sldId id="2134958885" r:id="rId135"/>
    <p:sldId id="2134958884" r:id="rId136"/>
    <p:sldId id="2134958883" r:id="rId137"/>
    <p:sldId id="2134958882" r:id="rId138"/>
    <p:sldId id="2134958881" r:id="rId139"/>
    <p:sldId id="2134958880" r:id="rId140"/>
    <p:sldId id="2134958879" r:id="rId141"/>
    <p:sldId id="2134958878" r:id="rId142"/>
    <p:sldId id="2134958877" r:id="rId143"/>
    <p:sldId id="2134958876" r:id="rId144"/>
    <p:sldId id="2134958875" r:id="rId145"/>
    <p:sldId id="2134958874" r:id="rId146"/>
    <p:sldId id="2134958873" r:id="rId147"/>
    <p:sldId id="2134958872" r:id="rId148"/>
    <p:sldId id="2134958871" r:id="rId149"/>
    <p:sldId id="2134958870" r:id="rId150"/>
    <p:sldId id="2134958869" r:id="rId151"/>
    <p:sldId id="2134958825" r:id="rId152"/>
    <p:sldId id="2134958824" r:id="rId153"/>
    <p:sldId id="2134958823" r:id="rId154"/>
    <p:sldId id="2134958822" r:id="rId155"/>
    <p:sldId id="2134958821" r:id="rId156"/>
    <p:sldId id="2134958820" r:id="rId157"/>
    <p:sldId id="2134958819" r:id="rId158"/>
    <p:sldId id="2134958818" r:id="rId159"/>
    <p:sldId id="2134958817" r:id="rId160"/>
    <p:sldId id="2134958816" r:id="rId161"/>
    <p:sldId id="2134958815" r:id="rId162"/>
    <p:sldId id="2134958814" r:id="rId163"/>
    <p:sldId id="2134958813" r:id="rId164"/>
    <p:sldId id="2134958812" r:id="rId165"/>
    <p:sldId id="2134958811" r:id="rId166"/>
    <p:sldId id="2134958810" r:id="rId167"/>
    <p:sldId id="2134958809" r:id="rId168"/>
    <p:sldId id="2134958808" r:id="rId169"/>
    <p:sldId id="2134958807" r:id="rId170"/>
    <p:sldId id="2134958806" r:id="rId171"/>
    <p:sldId id="2134958805" r:id="rId172"/>
    <p:sldId id="2134958804" r:id="rId173"/>
    <p:sldId id="2134958803" r:id="rId174"/>
    <p:sldId id="2134958802" r:id="rId175"/>
    <p:sldId id="2134958801" r:id="rId176"/>
    <p:sldId id="2134958800" r:id="rId177"/>
    <p:sldId id="2134958799" r:id="rId178"/>
    <p:sldId id="2134958798" r:id="rId179"/>
    <p:sldId id="2134958797" r:id="rId180"/>
    <p:sldId id="2134958796" r:id="rId181"/>
    <p:sldId id="2134958795" r:id="rId182"/>
    <p:sldId id="2134958794" r:id="rId183"/>
    <p:sldId id="2134958793" r:id="rId184"/>
    <p:sldId id="2134958792" r:id="rId185"/>
    <p:sldId id="2134958791" r:id="rId186"/>
    <p:sldId id="2134958790" r:id="rId187"/>
    <p:sldId id="2134958789" r:id="rId188"/>
    <p:sldId id="2134958788" r:id="rId189"/>
    <p:sldId id="2134958787" r:id="rId190"/>
    <p:sldId id="2134958868" r:id="rId191"/>
    <p:sldId id="2134958867" r:id="rId192"/>
    <p:sldId id="2134958866" r:id="rId193"/>
    <p:sldId id="2134958865" r:id="rId194"/>
    <p:sldId id="2134958864" r:id="rId195"/>
    <p:sldId id="2134958863" r:id="rId196"/>
    <p:sldId id="2134958862" r:id="rId197"/>
    <p:sldId id="2134958861" r:id="rId198"/>
    <p:sldId id="2134958860" r:id="rId199"/>
    <p:sldId id="2134958859" r:id="rId200"/>
    <p:sldId id="2134958858" r:id="rId201"/>
    <p:sldId id="2134958857" r:id="rId202"/>
    <p:sldId id="2134958856" r:id="rId203"/>
    <p:sldId id="2134958855" r:id="rId204"/>
    <p:sldId id="2134958854" r:id="rId205"/>
    <p:sldId id="2134958853" r:id="rId206"/>
    <p:sldId id="2134958852" r:id="rId207"/>
    <p:sldId id="2134958851" r:id="rId208"/>
    <p:sldId id="2134958850" r:id="rId209"/>
    <p:sldId id="2134958849" r:id="rId210"/>
    <p:sldId id="2134958848" r:id="rId211"/>
    <p:sldId id="2134958847" r:id="rId212"/>
    <p:sldId id="2134958846" r:id="rId213"/>
    <p:sldId id="2134958845" r:id="rId214"/>
    <p:sldId id="2134958844" r:id="rId215"/>
    <p:sldId id="2134958843" r:id="rId216"/>
    <p:sldId id="2134958842" r:id="rId217"/>
    <p:sldId id="2134958841" r:id="rId218"/>
    <p:sldId id="2134958840" r:id="rId219"/>
    <p:sldId id="2134958839" r:id="rId220"/>
    <p:sldId id="2134958838" r:id="rId221"/>
    <p:sldId id="2134958837" r:id="rId222"/>
    <p:sldId id="2134958836" r:id="rId223"/>
    <p:sldId id="2134958835" r:id="rId224"/>
    <p:sldId id="2134958834" r:id="rId225"/>
    <p:sldId id="2134958833" r:id="rId226"/>
    <p:sldId id="2134958832" r:id="rId227"/>
    <p:sldId id="2134958831" r:id="rId228"/>
    <p:sldId id="2134958830" r:id="rId229"/>
    <p:sldId id="2134958829" r:id="rId230"/>
    <p:sldId id="2134958828" r:id="rId231"/>
    <p:sldId id="2134958827" r:id="rId232"/>
    <p:sldId id="2134958826" r:id="rId233"/>
  </p:sldIdLst>
  <p:sldSz cx="9144000" cy="514826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22">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82C"/>
    <a:srgbClr val="FFC92A"/>
    <a:srgbClr val="002E51"/>
    <a:srgbClr val="0037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377315-FEDD-0E73-0DE6-6842C116270D}" v="6" dt="2023-06-18T17:20:07.342"/>
    <p1510:client id="{23EE42F6-F80F-8CF6-133E-CC713AAA15A3}" v="4" dt="2023-08-02T15:36:16.923"/>
    <p1510:client id="{29FC709E-2B4A-AABE-E522-A022BBBC2BCF}" v="9" dt="2023-02-15T21:49:14.612"/>
    <p1510:client id="{36313BB6-057D-5F6D-482B-653A79DB0CAA}" v="92" dt="2023-09-11T14:08:33.039"/>
    <p1510:client id="{4AE8AB02-7830-394F-B871-E239DE8C8D1E}" v="213" dt="2023-09-13T01:22:11.164"/>
    <p1510:client id="{6FFFA894-32BD-B818-E59E-C986373AFB30}" v="3" dt="2023-09-11T13:59:00.882"/>
    <p1510:client id="{7D555ED4-2AAD-5C73-BCDD-8669A5170B7C}" v="2" dt="2023-07-25T18:20:29.762"/>
    <p1510:client id="{97C33E10-43BC-0F0F-552E-6A1C786ED7B4}" v="92" dt="2023-10-02T19:44:53.3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2"/>
        <p:guide pos="288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63" Type="http://schemas.openxmlformats.org/officeDocument/2006/relationships/slide" Target="slides/slide51.xml"/><Relationship Id="rId84" Type="http://schemas.openxmlformats.org/officeDocument/2006/relationships/slide" Target="slides/slide72.xml"/><Relationship Id="rId138" Type="http://schemas.openxmlformats.org/officeDocument/2006/relationships/slide" Target="slides/slide126.xml"/><Relationship Id="rId159" Type="http://schemas.openxmlformats.org/officeDocument/2006/relationships/slide" Target="slides/slide147.xml"/><Relationship Id="rId170" Type="http://schemas.openxmlformats.org/officeDocument/2006/relationships/slide" Target="slides/slide158.xml"/><Relationship Id="rId191" Type="http://schemas.openxmlformats.org/officeDocument/2006/relationships/slide" Target="slides/slide179.xml"/><Relationship Id="rId205" Type="http://schemas.openxmlformats.org/officeDocument/2006/relationships/slide" Target="slides/slide193.xml"/><Relationship Id="rId226" Type="http://schemas.openxmlformats.org/officeDocument/2006/relationships/slide" Target="slides/slide214.xml"/><Relationship Id="rId107" Type="http://schemas.openxmlformats.org/officeDocument/2006/relationships/slide" Target="slides/slide95.xml"/><Relationship Id="rId11" Type="http://schemas.openxmlformats.org/officeDocument/2006/relationships/slideMaster" Target="slideMasters/slideMaster8.xml"/><Relationship Id="rId32" Type="http://schemas.openxmlformats.org/officeDocument/2006/relationships/slide" Target="slides/slide20.xml"/><Relationship Id="rId53" Type="http://schemas.openxmlformats.org/officeDocument/2006/relationships/slide" Target="slides/slide41.xml"/><Relationship Id="rId74" Type="http://schemas.openxmlformats.org/officeDocument/2006/relationships/slide" Target="slides/slide62.xml"/><Relationship Id="rId128" Type="http://schemas.openxmlformats.org/officeDocument/2006/relationships/slide" Target="slides/slide116.xml"/><Relationship Id="rId149" Type="http://schemas.openxmlformats.org/officeDocument/2006/relationships/slide" Target="slides/slide137.xml"/><Relationship Id="rId5" Type="http://schemas.openxmlformats.org/officeDocument/2006/relationships/slideMaster" Target="slideMasters/slideMaster2.xml"/><Relationship Id="rId95" Type="http://schemas.openxmlformats.org/officeDocument/2006/relationships/slide" Target="slides/slide83.xml"/><Relationship Id="rId160" Type="http://schemas.openxmlformats.org/officeDocument/2006/relationships/slide" Target="slides/slide148.xml"/><Relationship Id="rId181" Type="http://schemas.openxmlformats.org/officeDocument/2006/relationships/slide" Target="slides/slide169.xml"/><Relationship Id="rId216" Type="http://schemas.openxmlformats.org/officeDocument/2006/relationships/slide" Target="slides/slide204.xml"/><Relationship Id="rId237" Type="http://schemas.openxmlformats.org/officeDocument/2006/relationships/viewProps" Target="viewProps.xml"/><Relationship Id="rId22" Type="http://schemas.openxmlformats.org/officeDocument/2006/relationships/slide" Target="slides/slide10.xml"/><Relationship Id="rId43" Type="http://schemas.openxmlformats.org/officeDocument/2006/relationships/slide" Target="slides/slide31.xml"/><Relationship Id="rId64" Type="http://schemas.openxmlformats.org/officeDocument/2006/relationships/slide" Target="slides/slide52.xml"/><Relationship Id="rId118" Type="http://schemas.openxmlformats.org/officeDocument/2006/relationships/slide" Target="slides/slide106.xml"/><Relationship Id="rId139" Type="http://schemas.openxmlformats.org/officeDocument/2006/relationships/slide" Target="slides/slide127.xml"/><Relationship Id="rId85" Type="http://schemas.openxmlformats.org/officeDocument/2006/relationships/slide" Target="slides/slide73.xml"/><Relationship Id="rId150" Type="http://schemas.openxmlformats.org/officeDocument/2006/relationships/slide" Target="slides/slide138.xml"/><Relationship Id="rId171" Type="http://schemas.openxmlformats.org/officeDocument/2006/relationships/slide" Target="slides/slide159.xml"/><Relationship Id="rId192" Type="http://schemas.openxmlformats.org/officeDocument/2006/relationships/slide" Target="slides/slide180.xml"/><Relationship Id="rId206" Type="http://schemas.openxmlformats.org/officeDocument/2006/relationships/slide" Target="slides/slide194.xml"/><Relationship Id="rId227" Type="http://schemas.openxmlformats.org/officeDocument/2006/relationships/slide" Target="slides/slide215.xml"/><Relationship Id="rId12" Type="http://schemas.openxmlformats.org/officeDocument/2006/relationships/slideMaster" Target="slideMasters/slideMaster9.xml"/><Relationship Id="rId33" Type="http://schemas.openxmlformats.org/officeDocument/2006/relationships/slide" Target="slides/slide21.xml"/><Relationship Id="rId108" Type="http://schemas.openxmlformats.org/officeDocument/2006/relationships/slide" Target="slides/slide96.xml"/><Relationship Id="rId129" Type="http://schemas.openxmlformats.org/officeDocument/2006/relationships/slide" Target="slides/slide117.xml"/><Relationship Id="rId54" Type="http://schemas.openxmlformats.org/officeDocument/2006/relationships/slide" Target="slides/slide42.xml"/><Relationship Id="rId75" Type="http://schemas.openxmlformats.org/officeDocument/2006/relationships/slide" Target="slides/slide63.xml"/><Relationship Id="rId96" Type="http://schemas.openxmlformats.org/officeDocument/2006/relationships/slide" Target="slides/slide84.xml"/><Relationship Id="rId140" Type="http://schemas.openxmlformats.org/officeDocument/2006/relationships/slide" Target="slides/slide128.xml"/><Relationship Id="rId161" Type="http://schemas.openxmlformats.org/officeDocument/2006/relationships/slide" Target="slides/slide149.xml"/><Relationship Id="rId182" Type="http://schemas.openxmlformats.org/officeDocument/2006/relationships/slide" Target="slides/slide170.xml"/><Relationship Id="rId217" Type="http://schemas.openxmlformats.org/officeDocument/2006/relationships/slide" Target="slides/slide205.xml"/><Relationship Id="rId6" Type="http://schemas.openxmlformats.org/officeDocument/2006/relationships/slideMaster" Target="slideMasters/slideMaster3.xml"/><Relationship Id="rId238" Type="http://schemas.openxmlformats.org/officeDocument/2006/relationships/theme" Target="theme/theme1.xml"/><Relationship Id="rId23" Type="http://schemas.openxmlformats.org/officeDocument/2006/relationships/slide" Target="slides/slide11.xml"/><Relationship Id="rId119" Type="http://schemas.openxmlformats.org/officeDocument/2006/relationships/slide" Target="slides/slide107.xml"/><Relationship Id="rId44" Type="http://schemas.openxmlformats.org/officeDocument/2006/relationships/slide" Target="slides/slide32.xml"/><Relationship Id="rId65" Type="http://schemas.openxmlformats.org/officeDocument/2006/relationships/slide" Target="slides/slide53.xml"/><Relationship Id="rId86" Type="http://schemas.openxmlformats.org/officeDocument/2006/relationships/slide" Target="slides/slide74.xml"/><Relationship Id="rId130" Type="http://schemas.openxmlformats.org/officeDocument/2006/relationships/slide" Target="slides/slide118.xml"/><Relationship Id="rId151" Type="http://schemas.openxmlformats.org/officeDocument/2006/relationships/slide" Target="slides/slide139.xml"/><Relationship Id="rId172" Type="http://schemas.openxmlformats.org/officeDocument/2006/relationships/slide" Target="slides/slide160.xml"/><Relationship Id="rId193" Type="http://schemas.openxmlformats.org/officeDocument/2006/relationships/slide" Target="slides/slide181.xml"/><Relationship Id="rId207" Type="http://schemas.openxmlformats.org/officeDocument/2006/relationships/slide" Target="slides/slide195.xml"/><Relationship Id="rId228" Type="http://schemas.openxmlformats.org/officeDocument/2006/relationships/slide" Target="slides/slide216.xml"/><Relationship Id="rId13" Type="http://schemas.openxmlformats.org/officeDocument/2006/relationships/slide" Target="slides/slide1.xml"/><Relationship Id="rId109" Type="http://schemas.openxmlformats.org/officeDocument/2006/relationships/slide" Target="slides/slide97.xml"/><Relationship Id="rId34" Type="http://schemas.openxmlformats.org/officeDocument/2006/relationships/slide" Target="slides/slide22.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20" Type="http://schemas.openxmlformats.org/officeDocument/2006/relationships/slide" Target="slides/slide108.xml"/><Relationship Id="rId141" Type="http://schemas.openxmlformats.org/officeDocument/2006/relationships/slide" Target="slides/slide129.xml"/><Relationship Id="rId7" Type="http://schemas.openxmlformats.org/officeDocument/2006/relationships/slideMaster" Target="slideMasters/slideMaster4.xml"/><Relationship Id="rId162" Type="http://schemas.openxmlformats.org/officeDocument/2006/relationships/slide" Target="slides/slide150.xml"/><Relationship Id="rId183" Type="http://schemas.openxmlformats.org/officeDocument/2006/relationships/slide" Target="slides/slide171.xml"/><Relationship Id="rId218" Type="http://schemas.openxmlformats.org/officeDocument/2006/relationships/slide" Target="slides/slide206.xml"/><Relationship Id="rId239" Type="http://schemas.openxmlformats.org/officeDocument/2006/relationships/tableStyles" Target="tableStyles.xml"/><Relationship Id="rId24" Type="http://schemas.openxmlformats.org/officeDocument/2006/relationships/slide" Target="slides/slide12.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31" Type="http://schemas.openxmlformats.org/officeDocument/2006/relationships/slide" Target="slides/slide119.xml"/><Relationship Id="rId152" Type="http://schemas.openxmlformats.org/officeDocument/2006/relationships/slide" Target="slides/slide140.xml"/><Relationship Id="rId173" Type="http://schemas.openxmlformats.org/officeDocument/2006/relationships/slide" Target="slides/slide161.xml"/><Relationship Id="rId194" Type="http://schemas.openxmlformats.org/officeDocument/2006/relationships/slide" Target="slides/slide182.xml"/><Relationship Id="rId208" Type="http://schemas.openxmlformats.org/officeDocument/2006/relationships/slide" Target="slides/slide196.xml"/><Relationship Id="rId229" Type="http://schemas.openxmlformats.org/officeDocument/2006/relationships/slide" Target="slides/slide217.xml"/><Relationship Id="rId240" Type="http://schemas.microsoft.com/office/2016/11/relationships/changesInfo" Target="changesInfos/changesInfo1.xml"/><Relationship Id="rId14" Type="http://schemas.openxmlformats.org/officeDocument/2006/relationships/slide" Target="slides/slide2.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8" Type="http://schemas.openxmlformats.org/officeDocument/2006/relationships/slideMaster" Target="slideMasters/slideMaster5.xml"/><Relationship Id="rId98" Type="http://schemas.openxmlformats.org/officeDocument/2006/relationships/slide" Target="slides/slide86.xml"/><Relationship Id="rId121" Type="http://schemas.openxmlformats.org/officeDocument/2006/relationships/slide" Target="slides/slide109.xml"/><Relationship Id="rId142" Type="http://schemas.openxmlformats.org/officeDocument/2006/relationships/slide" Target="slides/slide130.xml"/><Relationship Id="rId163" Type="http://schemas.openxmlformats.org/officeDocument/2006/relationships/slide" Target="slides/slide151.xml"/><Relationship Id="rId184" Type="http://schemas.openxmlformats.org/officeDocument/2006/relationships/slide" Target="slides/slide172.xml"/><Relationship Id="rId219" Type="http://schemas.openxmlformats.org/officeDocument/2006/relationships/slide" Target="slides/slide207.xml"/><Relationship Id="rId230" Type="http://schemas.openxmlformats.org/officeDocument/2006/relationships/slide" Target="slides/slide218.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88" Type="http://schemas.openxmlformats.org/officeDocument/2006/relationships/slide" Target="slides/slide76.xml"/><Relationship Id="rId111" Type="http://schemas.openxmlformats.org/officeDocument/2006/relationships/slide" Target="slides/slide99.xml"/><Relationship Id="rId132" Type="http://schemas.openxmlformats.org/officeDocument/2006/relationships/slide" Target="slides/slide120.xml"/><Relationship Id="rId153" Type="http://schemas.openxmlformats.org/officeDocument/2006/relationships/slide" Target="slides/slide141.xml"/><Relationship Id="rId174" Type="http://schemas.openxmlformats.org/officeDocument/2006/relationships/slide" Target="slides/slide162.xml"/><Relationship Id="rId195" Type="http://schemas.openxmlformats.org/officeDocument/2006/relationships/slide" Target="slides/slide183.xml"/><Relationship Id="rId209" Type="http://schemas.openxmlformats.org/officeDocument/2006/relationships/slide" Target="slides/slide197.xml"/><Relationship Id="rId220" Type="http://schemas.openxmlformats.org/officeDocument/2006/relationships/slide" Target="slides/slide208.xml"/><Relationship Id="rId241" Type="http://schemas.microsoft.com/office/2015/10/relationships/revisionInfo" Target="revisionInfo.xml"/><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106" Type="http://schemas.openxmlformats.org/officeDocument/2006/relationships/slide" Target="slides/slide94.xml"/><Relationship Id="rId127" Type="http://schemas.openxmlformats.org/officeDocument/2006/relationships/slide" Target="slides/slide115.xml"/><Relationship Id="rId10" Type="http://schemas.openxmlformats.org/officeDocument/2006/relationships/slideMaster" Target="slideMasters/slideMaster7.xml"/><Relationship Id="rId31" Type="http://schemas.openxmlformats.org/officeDocument/2006/relationships/slide" Target="slides/slide19.xml"/><Relationship Id="rId52" Type="http://schemas.openxmlformats.org/officeDocument/2006/relationships/slide" Target="slides/slide40.xml"/><Relationship Id="rId73" Type="http://schemas.openxmlformats.org/officeDocument/2006/relationships/slide" Target="slides/slide61.xml"/><Relationship Id="rId78" Type="http://schemas.openxmlformats.org/officeDocument/2006/relationships/slide" Target="slides/slide66.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43" Type="http://schemas.openxmlformats.org/officeDocument/2006/relationships/slide" Target="slides/slide131.xml"/><Relationship Id="rId148" Type="http://schemas.openxmlformats.org/officeDocument/2006/relationships/slide" Target="slides/slide136.xml"/><Relationship Id="rId164" Type="http://schemas.openxmlformats.org/officeDocument/2006/relationships/slide" Target="slides/slide152.xml"/><Relationship Id="rId169" Type="http://schemas.openxmlformats.org/officeDocument/2006/relationships/slide" Target="slides/slide157.xml"/><Relationship Id="rId185" Type="http://schemas.openxmlformats.org/officeDocument/2006/relationships/slide" Target="slides/slide173.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slide" Target="slides/slide168.xml"/><Relationship Id="rId210" Type="http://schemas.openxmlformats.org/officeDocument/2006/relationships/slide" Target="slides/slide198.xml"/><Relationship Id="rId215" Type="http://schemas.openxmlformats.org/officeDocument/2006/relationships/slide" Target="slides/slide203.xml"/><Relationship Id="rId236" Type="http://schemas.openxmlformats.org/officeDocument/2006/relationships/presProps" Target="presProps.xml"/><Relationship Id="rId26" Type="http://schemas.openxmlformats.org/officeDocument/2006/relationships/slide" Target="slides/slide14.xml"/><Relationship Id="rId231" Type="http://schemas.openxmlformats.org/officeDocument/2006/relationships/slide" Target="slides/slide219.xml"/><Relationship Id="rId47" Type="http://schemas.openxmlformats.org/officeDocument/2006/relationships/slide" Target="slides/slide35.xml"/><Relationship Id="rId68" Type="http://schemas.openxmlformats.org/officeDocument/2006/relationships/slide" Target="slides/slide56.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slide" Target="slides/slide121.xml"/><Relationship Id="rId154" Type="http://schemas.openxmlformats.org/officeDocument/2006/relationships/slide" Target="slides/slide142.xml"/><Relationship Id="rId175" Type="http://schemas.openxmlformats.org/officeDocument/2006/relationships/slide" Target="slides/slide163.xml"/><Relationship Id="rId196" Type="http://schemas.openxmlformats.org/officeDocument/2006/relationships/slide" Target="slides/slide184.xml"/><Relationship Id="rId200" Type="http://schemas.openxmlformats.org/officeDocument/2006/relationships/slide" Target="slides/slide188.xml"/><Relationship Id="rId16" Type="http://schemas.openxmlformats.org/officeDocument/2006/relationships/slide" Target="slides/slide4.xml"/><Relationship Id="rId221" Type="http://schemas.openxmlformats.org/officeDocument/2006/relationships/slide" Target="slides/slide209.xml"/><Relationship Id="rId37" Type="http://schemas.openxmlformats.org/officeDocument/2006/relationships/slide" Target="slides/slide25.xml"/><Relationship Id="rId58" Type="http://schemas.openxmlformats.org/officeDocument/2006/relationships/slide" Target="slides/slide46.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44" Type="http://schemas.openxmlformats.org/officeDocument/2006/relationships/slide" Target="slides/slide132.xml"/><Relationship Id="rId90" Type="http://schemas.openxmlformats.org/officeDocument/2006/relationships/slide" Target="slides/slide78.xml"/><Relationship Id="rId165" Type="http://schemas.openxmlformats.org/officeDocument/2006/relationships/slide" Target="slides/slide153.xml"/><Relationship Id="rId186" Type="http://schemas.openxmlformats.org/officeDocument/2006/relationships/slide" Target="slides/slide174.xml"/><Relationship Id="rId211" Type="http://schemas.openxmlformats.org/officeDocument/2006/relationships/slide" Target="slides/slide199.xml"/><Relationship Id="rId232" Type="http://schemas.openxmlformats.org/officeDocument/2006/relationships/slide" Target="slides/slide220.xml"/><Relationship Id="rId27" Type="http://schemas.openxmlformats.org/officeDocument/2006/relationships/slide" Target="slides/slide15.xml"/><Relationship Id="rId48" Type="http://schemas.openxmlformats.org/officeDocument/2006/relationships/slide" Target="slides/slide36.xml"/><Relationship Id="rId69" Type="http://schemas.openxmlformats.org/officeDocument/2006/relationships/slide" Target="slides/slide57.xml"/><Relationship Id="rId113" Type="http://schemas.openxmlformats.org/officeDocument/2006/relationships/slide" Target="slides/slide101.xml"/><Relationship Id="rId134" Type="http://schemas.openxmlformats.org/officeDocument/2006/relationships/slide" Target="slides/slide122.xml"/><Relationship Id="rId80" Type="http://schemas.openxmlformats.org/officeDocument/2006/relationships/slide" Target="slides/slide68.xml"/><Relationship Id="rId155" Type="http://schemas.openxmlformats.org/officeDocument/2006/relationships/slide" Target="slides/slide143.xml"/><Relationship Id="rId176" Type="http://schemas.openxmlformats.org/officeDocument/2006/relationships/slide" Target="slides/slide164.xml"/><Relationship Id="rId197" Type="http://schemas.openxmlformats.org/officeDocument/2006/relationships/slide" Target="slides/slide185.xml"/><Relationship Id="rId201" Type="http://schemas.openxmlformats.org/officeDocument/2006/relationships/slide" Target="slides/slide189.xml"/><Relationship Id="rId222" Type="http://schemas.openxmlformats.org/officeDocument/2006/relationships/slide" Target="slides/slide210.xml"/><Relationship Id="rId17" Type="http://schemas.openxmlformats.org/officeDocument/2006/relationships/slide" Target="slides/slide5.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24" Type="http://schemas.openxmlformats.org/officeDocument/2006/relationships/slide" Target="slides/slide112.xml"/><Relationship Id="rId70" Type="http://schemas.openxmlformats.org/officeDocument/2006/relationships/slide" Target="slides/slide58.xml"/><Relationship Id="rId91" Type="http://schemas.openxmlformats.org/officeDocument/2006/relationships/slide" Target="slides/slide79.xml"/><Relationship Id="rId145" Type="http://schemas.openxmlformats.org/officeDocument/2006/relationships/slide" Target="slides/slide133.xml"/><Relationship Id="rId166" Type="http://schemas.openxmlformats.org/officeDocument/2006/relationships/slide" Target="slides/slide154.xml"/><Relationship Id="rId187" Type="http://schemas.openxmlformats.org/officeDocument/2006/relationships/slide" Target="slides/slide175.xml"/><Relationship Id="rId1" Type="http://schemas.openxmlformats.org/officeDocument/2006/relationships/customXml" Target="../customXml/item1.xml"/><Relationship Id="rId212" Type="http://schemas.openxmlformats.org/officeDocument/2006/relationships/slide" Target="slides/slide200.xml"/><Relationship Id="rId233" Type="http://schemas.openxmlformats.org/officeDocument/2006/relationships/slide" Target="slides/slide221.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slide" Target="slides/slide102.xml"/><Relationship Id="rId60" Type="http://schemas.openxmlformats.org/officeDocument/2006/relationships/slide" Target="slides/slide48.xml"/><Relationship Id="rId81" Type="http://schemas.openxmlformats.org/officeDocument/2006/relationships/slide" Target="slides/slide69.xml"/><Relationship Id="rId135" Type="http://schemas.openxmlformats.org/officeDocument/2006/relationships/slide" Target="slides/slide123.xml"/><Relationship Id="rId156" Type="http://schemas.openxmlformats.org/officeDocument/2006/relationships/slide" Target="slides/slide144.xml"/><Relationship Id="rId177" Type="http://schemas.openxmlformats.org/officeDocument/2006/relationships/slide" Target="slides/slide165.xml"/><Relationship Id="rId198" Type="http://schemas.openxmlformats.org/officeDocument/2006/relationships/slide" Target="slides/slide186.xml"/><Relationship Id="rId202" Type="http://schemas.openxmlformats.org/officeDocument/2006/relationships/slide" Target="slides/slide190.xml"/><Relationship Id="rId223" Type="http://schemas.openxmlformats.org/officeDocument/2006/relationships/slide" Target="slides/slide211.xml"/><Relationship Id="rId18" Type="http://schemas.openxmlformats.org/officeDocument/2006/relationships/slide" Target="slides/slide6.xml"/><Relationship Id="rId39" Type="http://schemas.openxmlformats.org/officeDocument/2006/relationships/slide" Target="slides/slide27.xml"/><Relationship Id="rId50" Type="http://schemas.openxmlformats.org/officeDocument/2006/relationships/slide" Target="slides/slide38.xml"/><Relationship Id="rId104" Type="http://schemas.openxmlformats.org/officeDocument/2006/relationships/slide" Target="slides/slide92.xml"/><Relationship Id="rId125" Type="http://schemas.openxmlformats.org/officeDocument/2006/relationships/slide" Target="slides/slide113.xml"/><Relationship Id="rId146" Type="http://schemas.openxmlformats.org/officeDocument/2006/relationships/slide" Target="slides/slide134.xml"/><Relationship Id="rId167" Type="http://schemas.openxmlformats.org/officeDocument/2006/relationships/slide" Target="slides/slide155.xml"/><Relationship Id="rId188" Type="http://schemas.openxmlformats.org/officeDocument/2006/relationships/slide" Target="slides/slide176.xml"/><Relationship Id="rId71" Type="http://schemas.openxmlformats.org/officeDocument/2006/relationships/slide" Target="slides/slide59.xml"/><Relationship Id="rId92" Type="http://schemas.openxmlformats.org/officeDocument/2006/relationships/slide" Target="slides/slide80.xml"/><Relationship Id="rId213" Type="http://schemas.openxmlformats.org/officeDocument/2006/relationships/slide" Target="slides/slide201.xml"/><Relationship Id="rId234"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17.xml"/><Relationship Id="rId40" Type="http://schemas.openxmlformats.org/officeDocument/2006/relationships/slide" Target="slides/slide28.xml"/><Relationship Id="rId115" Type="http://schemas.openxmlformats.org/officeDocument/2006/relationships/slide" Target="slides/slide103.xml"/><Relationship Id="rId136" Type="http://schemas.openxmlformats.org/officeDocument/2006/relationships/slide" Target="slides/slide124.xml"/><Relationship Id="rId157" Type="http://schemas.openxmlformats.org/officeDocument/2006/relationships/slide" Target="slides/slide145.xml"/><Relationship Id="rId178" Type="http://schemas.openxmlformats.org/officeDocument/2006/relationships/slide" Target="slides/slide166.xml"/><Relationship Id="rId61" Type="http://schemas.openxmlformats.org/officeDocument/2006/relationships/slide" Target="slides/slide49.xml"/><Relationship Id="rId82" Type="http://schemas.openxmlformats.org/officeDocument/2006/relationships/slide" Target="slides/slide70.xml"/><Relationship Id="rId199" Type="http://schemas.openxmlformats.org/officeDocument/2006/relationships/slide" Target="slides/slide187.xml"/><Relationship Id="rId203" Type="http://schemas.openxmlformats.org/officeDocument/2006/relationships/slide" Target="slides/slide191.xml"/><Relationship Id="rId19" Type="http://schemas.openxmlformats.org/officeDocument/2006/relationships/slide" Target="slides/slide7.xml"/><Relationship Id="rId224" Type="http://schemas.openxmlformats.org/officeDocument/2006/relationships/slide" Target="slides/slide212.xml"/><Relationship Id="rId30" Type="http://schemas.openxmlformats.org/officeDocument/2006/relationships/slide" Target="slides/slide18.xml"/><Relationship Id="rId105" Type="http://schemas.openxmlformats.org/officeDocument/2006/relationships/slide" Target="slides/slide93.xml"/><Relationship Id="rId126" Type="http://schemas.openxmlformats.org/officeDocument/2006/relationships/slide" Target="slides/slide114.xml"/><Relationship Id="rId147" Type="http://schemas.openxmlformats.org/officeDocument/2006/relationships/slide" Target="slides/slide135.xml"/><Relationship Id="rId168" Type="http://schemas.openxmlformats.org/officeDocument/2006/relationships/slide" Target="slides/slide156.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189" Type="http://schemas.openxmlformats.org/officeDocument/2006/relationships/slide" Target="slides/slide177.xml"/><Relationship Id="rId3" Type="http://schemas.openxmlformats.org/officeDocument/2006/relationships/customXml" Target="../customXml/item3.xml"/><Relationship Id="rId214" Type="http://schemas.openxmlformats.org/officeDocument/2006/relationships/slide" Target="slides/slide202.xml"/><Relationship Id="rId235" Type="http://schemas.openxmlformats.org/officeDocument/2006/relationships/handoutMaster" Target="handoutMasters/handoutMaster1.xml"/><Relationship Id="rId116" Type="http://schemas.openxmlformats.org/officeDocument/2006/relationships/slide" Target="slides/slide104.xml"/><Relationship Id="rId137" Type="http://schemas.openxmlformats.org/officeDocument/2006/relationships/slide" Target="slides/slide125.xml"/><Relationship Id="rId158" Type="http://schemas.openxmlformats.org/officeDocument/2006/relationships/slide" Target="slides/slide146.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179" Type="http://schemas.openxmlformats.org/officeDocument/2006/relationships/slide" Target="slides/slide167.xml"/><Relationship Id="rId190" Type="http://schemas.openxmlformats.org/officeDocument/2006/relationships/slide" Target="slides/slide178.xml"/><Relationship Id="rId204" Type="http://schemas.openxmlformats.org/officeDocument/2006/relationships/slide" Target="slides/slide192.xml"/><Relationship Id="rId225" Type="http://schemas.openxmlformats.org/officeDocument/2006/relationships/slide" Target="slides/slide2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an Gallagher" userId="S::sgallagher@mjhlifesciences.com::577446c3-45ae-4097-b8f0-9d862fa3a0df" providerId="AD" clId="Web-{4AE8AB02-7830-394F-B871-E239DE8C8D1E}"/>
    <pc:docChg chg="addSld addMainMaster modMainMaster">
      <pc:chgData name="Sean Gallagher" userId="S::sgallagher@mjhlifesciences.com::577446c3-45ae-4097-b8f0-9d862fa3a0df" providerId="AD" clId="Web-{4AE8AB02-7830-394F-B871-E239DE8C8D1E}" dt="2023-09-13T01:22:11.164" v="212"/>
      <pc:docMkLst>
        <pc:docMk/>
      </pc:docMkLst>
      <pc:sldChg chg="add">
        <pc:chgData name="Sean Gallagher" userId="S::sgallagher@mjhlifesciences.com::577446c3-45ae-4097-b8f0-9d862fa3a0df" providerId="AD" clId="Web-{4AE8AB02-7830-394F-B871-E239DE8C8D1E}" dt="2023-09-13T01:15:25.244" v="0"/>
        <pc:sldMkLst>
          <pc:docMk/>
          <pc:sldMk cId="3179501437" sldId="2134958656"/>
        </pc:sldMkLst>
      </pc:sldChg>
      <pc:sldChg chg="add">
        <pc:chgData name="Sean Gallagher" userId="S::sgallagher@mjhlifesciences.com::577446c3-45ae-4097-b8f0-9d862fa3a0df" providerId="AD" clId="Web-{4AE8AB02-7830-394F-B871-E239DE8C8D1E}" dt="2023-09-13T01:15:25.463" v="1"/>
        <pc:sldMkLst>
          <pc:docMk/>
          <pc:sldMk cId="891287807" sldId="2134958657"/>
        </pc:sldMkLst>
      </pc:sldChg>
      <pc:sldChg chg="add">
        <pc:chgData name="Sean Gallagher" userId="S::sgallagher@mjhlifesciences.com::577446c3-45ae-4097-b8f0-9d862fa3a0df" providerId="AD" clId="Web-{4AE8AB02-7830-394F-B871-E239DE8C8D1E}" dt="2023-09-13T01:15:25.682" v="2"/>
        <pc:sldMkLst>
          <pc:docMk/>
          <pc:sldMk cId="3117398121" sldId="2134958658"/>
        </pc:sldMkLst>
      </pc:sldChg>
      <pc:sldChg chg="add">
        <pc:chgData name="Sean Gallagher" userId="S::sgallagher@mjhlifesciences.com::577446c3-45ae-4097-b8f0-9d862fa3a0df" providerId="AD" clId="Web-{4AE8AB02-7830-394F-B871-E239DE8C8D1E}" dt="2023-09-13T01:15:25.979" v="3"/>
        <pc:sldMkLst>
          <pc:docMk/>
          <pc:sldMk cId="2788752058" sldId="2134958659"/>
        </pc:sldMkLst>
      </pc:sldChg>
      <pc:sldChg chg="add">
        <pc:chgData name="Sean Gallagher" userId="S::sgallagher@mjhlifesciences.com::577446c3-45ae-4097-b8f0-9d862fa3a0df" providerId="AD" clId="Web-{4AE8AB02-7830-394F-B871-E239DE8C8D1E}" dt="2023-09-13T01:15:26.229" v="4"/>
        <pc:sldMkLst>
          <pc:docMk/>
          <pc:sldMk cId="2466167922" sldId="2134958660"/>
        </pc:sldMkLst>
      </pc:sldChg>
      <pc:sldChg chg="add">
        <pc:chgData name="Sean Gallagher" userId="S::sgallagher@mjhlifesciences.com::577446c3-45ae-4097-b8f0-9d862fa3a0df" providerId="AD" clId="Web-{4AE8AB02-7830-394F-B871-E239DE8C8D1E}" dt="2023-09-13T01:15:26.448" v="5"/>
        <pc:sldMkLst>
          <pc:docMk/>
          <pc:sldMk cId="1208768616" sldId="2134958661"/>
        </pc:sldMkLst>
      </pc:sldChg>
      <pc:sldChg chg="add">
        <pc:chgData name="Sean Gallagher" userId="S::sgallagher@mjhlifesciences.com::577446c3-45ae-4097-b8f0-9d862fa3a0df" providerId="AD" clId="Web-{4AE8AB02-7830-394F-B871-E239DE8C8D1E}" dt="2023-09-13T01:15:26.682" v="6"/>
        <pc:sldMkLst>
          <pc:docMk/>
          <pc:sldMk cId="3949476397" sldId="2134958662"/>
        </pc:sldMkLst>
      </pc:sldChg>
      <pc:sldChg chg="add">
        <pc:chgData name="Sean Gallagher" userId="S::sgallagher@mjhlifesciences.com::577446c3-45ae-4097-b8f0-9d862fa3a0df" providerId="AD" clId="Web-{4AE8AB02-7830-394F-B871-E239DE8C8D1E}" dt="2023-09-13T01:15:26.979" v="7"/>
        <pc:sldMkLst>
          <pc:docMk/>
          <pc:sldMk cId="2129217192" sldId="2134958663"/>
        </pc:sldMkLst>
      </pc:sldChg>
      <pc:sldChg chg="add">
        <pc:chgData name="Sean Gallagher" userId="S::sgallagher@mjhlifesciences.com::577446c3-45ae-4097-b8f0-9d862fa3a0df" providerId="AD" clId="Web-{4AE8AB02-7830-394F-B871-E239DE8C8D1E}" dt="2023-09-13T01:15:27.245" v="8"/>
        <pc:sldMkLst>
          <pc:docMk/>
          <pc:sldMk cId="1561554042" sldId="2134958664"/>
        </pc:sldMkLst>
      </pc:sldChg>
      <pc:sldChg chg="add">
        <pc:chgData name="Sean Gallagher" userId="S::sgallagher@mjhlifesciences.com::577446c3-45ae-4097-b8f0-9d862fa3a0df" providerId="AD" clId="Web-{4AE8AB02-7830-394F-B871-E239DE8C8D1E}" dt="2023-09-13T01:15:27.448" v="9"/>
        <pc:sldMkLst>
          <pc:docMk/>
          <pc:sldMk cId="230716480" sldId="2134958665"/>
        </pc:sldMkLst>
      </pc:sldChg>
      <pc:sldChg chg="add">
        <pc:chgData name="Sean Gallagher" userId="S::sgallagher@mjhlifesciences.com::577446c3-45ae-4097-b8f0-9d862fa3a0df" providerId="AD" clId="Web-{4AE8AB02-7830-394F-B871-E239DE8C8D1E}" dt="2023-09-13T01:15:27.651" v="10"/>
        <pc:sldMkLst>
          <pc:docMk/>
          <pc:sldMk cId="3819053853" sldId="2134958666"/>
        </pc:sldMkLst>
      </pc:sldChg>
      <pc:sldChg chg="add">
        <pc:chgData name="Sean Gallagher" userId="S::sgallagher@mjhlifesciences.com::577446c3-45ae-4097-b8f0-9d862fa3a0df" providerId="AD" clId="Web-{4AE8AB02-7830-394F-B871-E239DE8C8D1E}" dt="2023-09-13T01:15:27.885" v="11"/>
        <pc:sldMkLst>
          <pc:docMk/>
          <pc:sldMk cId="1169012281" sldId="2134958667"/>
        </pc:sldMkLst>
      </pc:sldChg>
      <pc:sldChg chg="add">
        <pc:chgData name="Sean Gallagher" userId="S::sgallagher@mjhlifesciences.com::577446c3-45ae-4097-b8f0-9d862fa3a0df" providerId="AD" clId="Web-{4AE8AB02-7830-394F-B871-E239DE8C8D1E}" dt="2023-09-13T01:15:28.120" v="12"/>
        <pc:sldMkLst>
          <pc:docMk/>
          <pc:sldMk cId="537305676" sldId="2134958668"/>
        </pc:sldMkLst>
      </pc:sldChg>
      <pc:sldChg chg="add">
        <pc:chgData name="Sean Gallagher" userId="S::sgallagher@mjhlifesciences.com::577446c3-45ae-4097-b8f0-9d862fa3a0df" providerId="AD" clId="Web-{4AE8AB02-7830-394F-B871-E239DE8C8D1E}" dt="2023-09-13T01:15:28.323" v="13"/>
        <pc:sldMkLst>
          <pc:docMk/>
          <pc:sldMk cId="1238619562" sldId="2134958669"/>
        </pc:sldMkLst>
      </pc:sldChg>
      <pc:sldChg chg="add">
        <pc:chgData name="Sean Gallagher" userId="S::sgallagher@mjhlifesciences.com::577446c3-45ae-4097-b8f0-9d862fa3a0df" providerId="AD" clId="Web-{4AE8AB02-7830-394F-B871-E239DE8C8D1E}" dt="2023-09-13T01:15:28.510" v="14"/>
        <pc:sldMkLst>
          <pc:docMk/>
          <pc:sldMk cId="2637781059" sldId="2134958670"/>
        </pc:sldMkLst>
      </pc:sldChg>
      <pc:sldChg chg="add">
        <pc:chgData name="Sean Gallagher" userId="S::sgallagher@mjhlifesciences.com::577446c3-45ae-4097-b8f0-9d862fa3a0df" providerId="AD" clId="Web-{4AE8AB02-7830-394F-B871-E239DE8C8D1E}" dt="2023-09-13T01:15:28.713" v="15"/>
        <pc:sldMkLst>
          <pc:docMk/>
          <pc:sldMk cId="705210474" sldId="2134958671"/>
        </pc:sldMkLst>
      </pc:sldChg>
      <pc:sldChg chg="add">
        <pc:chgData name="Sean Gallagher" userId="S::sgallagher@mjhlifesciences.com::577446c3-45ae-4097-b8f0-9d862fa3a0df" providerId="AD" clId="Web-{4AE8AB02-7830-394F-B871-E239DE8C8D1E}" dt="2023-09-13T01:15:29.104" v="16"/>
        <pc:sldMkLst>
          <pc:docMk/>
          <pc:sldMk cId="3341464640" sldId="2134958672"/>
        </pc:sldMkLst>
      </pc:sldChg>
      <pc:sldChg chg="add">
        <pc:chgData name="Sean Gallagher" userId="S::sgallagher@mjhlifesciences.com::577446c3-45ae-4097-b8f0-9d862fa3a0df" providerId="AD" clId="Web-{4AE8AB02-7830-394F-B871-E239DE8C8D1E}" dt="2023-09-13T01:15:29.354" v="17"/>
        <pc:sldMkLst>
          <pc:docMk/>
          <pc:sldMk cId="1386498652" sldId="2134958673"/>
        </pc:sldMkLst>
      </pc:sldChg>
      <pc:sldChg chg="add">
        <pc:chgData name="Sean Gallagher" userId="S::sgallagher@mjhlifesciences.com::577446c3-45ae-4097-b8f0-9d862fa3a0df" providerId="AD" clId="Web-{4AE8AB02-7830-394F-B871-E239DE8C8D1E}" dt="2023-09-13T01:15:29.541" v="18"/>
        <pc:sldMkLst>
          <pc:docMk/>
          <pc:sldMk cId="3057720266" sldId="2134958674"/>
        </pc:sldMkLst>
      </pc:sldChg>
      <pc:sldChg chg="add">
        <pc:chgData name="Sean Gallagher" userId="S::sgallagher@mjhlifesciences.com::577446c3-45ae-4097-b8f0-9d862fa3a0df" providerId="AD" clId="Web-{4AE8AB02-7830-394F-B871-E239DE8C8D1E}" dt="2023-09-13T01:15:29.791" v="19"/>
        <pc:sldMkLst>
          <pc:docMk/>
          <pc:sldMk cId="2250720148" sldId="2134958675"/>
        </pc:sldMkLst>
      </pc:sldChg>
      <pc:sldChg chg="add">
        <pc:chgData name="Sean Gallagher" userId="S::sgallagher@mjhlifesciences.com::577446c3-45ae-4097-b8f0-9d862fa3a0df" providerId="AD" clId="Web-{4AE8AB02-7830-394F-B871-E239DE8C8D1E}" dt="2023-09-13T01:15:29.995" v="20"/>
        <pc:sldMkLst>
          <pc:docMk/>
          <pc:sldMk cId="1300328711" sldId="2134958676"/>
        </pc:sldMkLst>
      </pc:sldChg>
      <pc:sldChg chg="add">
        <pc:chgData name="Sean Gallagher" userId="S::sgallagher@mjhlifesciences.com::577446c3-45ae-4097-b8f0-9d862fa3a0df" providerId="AD" clId="Web-{4AE8AB02-7830-394F-B871-E239DE8C8D1E}" dt="2023-09-13T01:15:30.229" v="21"/>
        <pc:sldMkLst>
          <pc:docMk/>
          <pc:sldMk cId="3633777230" sldId="2134958677"/>
        </pc:sldMkLst>
      </pc:sldChg>
      <pc:sldChg chg="add">
        <pc:chgData name="Sean Gallagher" userId="S::sgallagher@mjhlifesciences.com::577446c3-45ae-4097-b8f0-9d862fa3a0df" providerId="AD" clId="Web-{4AE8AB02-7830-394F-B871-E239DE8C8D1E}" dt="2023-09-13T01:15:30.620" v="22"/>
        <pc:sldMkLst>
          <pc:docMk/>
          <pc:sldMk cId="2104113324" sldId="2134958678"/>
        </pc:sldMkLst>
      </pc:sldChg>
      <pc:sldChg chg="add">
        <pc:chgData name="Sean Gallagher" userId="S::sgallagher@mjhlifesciences.com::577446c3-45ae-4097-b8f0-9d862fa3a0df" providerId="AD" clId="Web-{4AE8AB02-7830-394F-B871-E239DE8C8D1E}" dt="2023-09-13T01:15:30.776" v="23"/>
        <pc:sldMkLst>
          <pc:docMk/>
          <pc:sldMk cId="1208880053" sldId="2134958679"/>
        </pc:sldMkLst>
      </pc:sldChg>
      <pc:sldChg chg="add">
        <pc:chgData name="Sean Gallagher" userId="S::sgallagher@mjhlifesciences.com::577446c3-45ae-4097-b8f0-9d862fa3a0df" providerId="AD" clId="Web-{4AE8AB02-7830-394F-B871-E239DE8C8D1E}" dt="2023-09-13T01:15:31.010" v="24"/>
        <pc:sldMkLst>
          <pc:docMk/>
          <pc:sldMk cId="3805935669" sldId="2134958680"/>
        </pc:sldMkLst>
      </pc:sldChg>
      <pc:sldChg chg="add">
        <pc:chgData name="Sean Gallagher" userId="S::sgallagher@mjhlifesciences.com::577446c3-45ae-4097-b8f0-9d862fa3a0df" providerId="AD" clId="Web-{4AE8AB02-7830-394F-B871-E239DE8C8D1E}" dt="2023-09-13T01:15:31.151" v="25"/>
        <pc:sldMkLst>
          <pc:docMk/>
          <pc:sldMk cId="3119604457" sldId="2134958681"/>
        </pc:sldMkLst>
      </pc:sldChg>
      <pc:sldChg chg="add">
        <pc:chgData name="Sean Gallagher" userId="S::sgallagher@mjhlifesciences.com::577446c3-45ae-4097-b8f0-9d862fa3a0df" providerId="AD" clId="Web-{4AE8AB02-7830-394F-B871-E239DE8C8D1E}" dt="2023-09-13T01:15:32.260" v="26"/>
        <pc:sldMkLst>
          <pc:docMk/>
          <pc:sldMk cId="3518558893" sldId="2134958682"/>
        </pc:sldMkLst>
      </pc:sldChg>
      <pc:sldChg chg="add">
        <pc:chgData name="Sean Gallagher" userId="S::sgallagher@mjhlifesciences.com::577446c3-45ae-4097-b8f0-9d862fa3a0df" providerId="AD" clId="Web-{4AE8AB02-7830-394F-B871-E239DE8C8D1E}" dt="2023-09-13T01:16:45.013" v="27"/>
        <pc:sldMkLst>
          <pc:docMk/>
          <pc:sldMk cId="2749143783" sldId="2134958683"/>
        </pc:sldMkLst>
      </pc:sldChg>
      <pc:sldChg chg="add">
        <pc:chgData name="Sean Gallagher" userId="S::sgallagher@mjhlifesciences.com::577446c3-45ae-4097-b8f0-9d862fa3a0df" providerId="AD" clId="Web-{4AE8AB02-7830-394F-B871-E239DE8C8D1E}" dt="2023-09-13T01:16:45.216" v="28"/>
        <pc:sldMkLst>
          <pc:docMk/>
          <pc:sldMk cId="2782429021" sldId="2134958684"/>
        </pc:sldMkLst>
      </pc:sldChg>
      <pc:sldChg chg="add">
        <pc:chgData name="Sean Gallagher" userId="S::sgallagher@mjhlifesciences.com::577446c3-45ae-4097-b8f0-9d862fa3a0df" providerId="AD" clId="Web-{4AE8AB02-7830-394F-B871-E239DE8C8D1E}" dt="2023-09-13T01:16:45.497" v="29"/>
        <pc:sldMkLst>
          <pc:docMk/>
          <pc:sldMk cId="1327806281" sldId="2134958685"/>
        </pc:sldMkLst>
      </pc:sldChg>
      <pc:sldChg chg="add">
        <pc:chgData name="Sean Gallagher" userId="S::sgallagher@mjhlifesciences.com::577446c3-45ae-4097-b8f0-9d862fa3a0df" providerId="AD" clId="Web-{4AE8AB02-7830-394F-B871-E239DE8C8D1E}" dt="2023-09-13T01:16:45.685" v="30"/>
        <pc:sldMkLst>
          <pc:docMk/>
          <pc:sldMk cId="2469562890" sldId="2134958686"/>
        </pc:sldMkLst>
      </pc:sldChg>
      <pc:sldChg chg="add">
        <pc:chgData name="Sean Gallagher" userId="S::sgallagher@mjhlifesciences.com::577446c3-45ae-4097-b8f0-9d862fa3a0df" providerId="AD" clId="Web-{4AE8AB02-7830-394F-B871-E239DE8C8D1E}" dt="2023-09-13T01:16:45.888" v="31"/>
        <pc:sldMkLst>
          <pc:docMk/>
          <pc:sldMk cId="3365277167" sldId="2134958687"/>
        </pc:sldMkLst>
      </pc:sldChg>
      <pc:sldChg chg="add">
        <pc:chgData name="Sean Gallagher" userId="S::sgallagher@mjhlifesciences.com::577446c3-45ae-4097-b8f0-9d862fa3a0df" providerId="AD" clId="Web-{4AE8AB02-7830-394F-B871-E239DE8C8D1E}" dt="2023-09-13T01:16:46.091" v="32"/>
        <pc:sldMkLst>
          <pc:docMk/>
          <pc:sldMk cId="245170032" sldId="2134958688"/>
        </pc:sldMkLst>
      </pc:sldChg>
      <pc:sldChg chg="add">
        <pc:chgData name="Sean Gallagher" userId="S::sgallagher@mjhlifesciences.com::577446c3-45ae-4097-b8f0-9d862fa3a0df" providerId="AD" clId="Web-{4AE8AB02-7830-394F-B871-E239DE8C8D1E}" dt="2023-09-13T01:16:46.263" v="33"/>
        <pc:sldMkLst>
          <pc:docMk/>
          <pc:sldMk cId="1275774735" sldId="2134958689"/>
        </pc:sldMkLst>
      </pc:sldChg>
      <pc:sldChg chg="add">
        <pc:chgData name="Sean Gallagher" userId="S::sgallagher@mjhlifesciences.com::577446c3-45ae-4097-b8f0-9d862fa3a0df" providerId="AD" clId="Web-{4AE8AB02-7830-394F-B871-E239DE8C8D1E}" dt="2023-09-13T01:16:46.466" v="34"/>
        <pc:sldMkLst>
          <pc:docMk/>
          <pc:sldMk cId="2010022883" sldId="2134958690"/>
        </pc:sldMkLst>
      </pc:sldChg>
      <pc:sldChg chg="add">
        <pc:chgData name="Sean Gallagher" userId="S::sgallagher@mjhlifesciences.com::577446c3-45ae-4097-b8f0-9d862fa3a0df" providerId="AD" clId="Web-{4AE8AB02-7830-394F-B871-E239DE8C8D1E}" dt="2023-09-13T01:16:46.685" v="35"/>
        <pc:sldMkLst>
          <pc:docMk/>
          <pc:sldMk cId="2780987644" sldId="2134958691"/>
        </pc:sldMkLst>
      </pc:sldChg>
      <pc:sldChg chg="add">
        <pc:chgData name="Sean Gallagher" userId="S::sgallagher@mjhlifesciences.com::577446c3-45ae-4097-b8f0-9d862fa3a0df" providerId="AD" clId="Web-{4AE8AB02-7830-394F-B871-E239DE8C8D1E}" dt="2023-09-13T01:16:46.856" v="36"/>
        <pc:sldMkLst>
          <pc:docMk/>
          <pc:sldMk cId="696385653" sldId="2134958692"/>
        </pc:sldMkLst>
      </pc:sldChg>
      <pc:sldChg chg="add">
        <pc:chgData name="Sean Gallagher" userId="S::sgallagher@mjhlifesciences.com::577446c3-45ae-4097-b8f0-9d862fa3a0df" providerId="AD" clId="Web-{4AE8AB02-7830-394F-B871-E239DE8C8D1E}" dt="2023-09-13T01:16:47.028" v="37"/>
        <pc:sldMkLst>
          <pc:docMk/>
          <pc:sldMk cId="459247074" sldId="2134958693"/>
        </pc:sldMkLst>
      </pc:sldChg>
      <pc:sldChg chg="add">
        <pc:chgData name="Sean Gallagher" userId="S::sgallagher@mjhlifesciences.com::577446c3-45ae-4097-b8f0-9d862fa3a0df" providerId="AD" clId="Web-{4AE8AB02-7830-394F-B871-E239DE8C8D1E}" dt="2023-09-13T01:16:47.278" v="38"/>
        <pc:sldMkLst>
          <pc:docMk/>
          <pc:sldMk cId="3386504852" sldId="2134958694"/>
        </pc:sldMkLst>
      </pc:sldChg>
      <pc:sldChg chg="add">
        <pc:chgData name="Sean Gallagher" userId="S::sgallagher@mjhlifesciences.com::577446c3-45ae-4097-b8f0-9d862fa3a0df" providerId="AD" clId="Web-{4AE8AB02-7830-394F-B871-E239DE8C8D1E}" dt="2023-09-13T01:16:47.513" v="39"/>
        <pc:sldMkLst>
          <pc:docMk/>
          <pc:sldMk cId="3435244598" sldId="2134958695"/>
        </pc:sldMkLst>
      </pc:sldChg>
      <pc:sldChg chg="add">
        <pc:chgData name="Sean Gallagher" userId="S::sgallagher@mjhlifesciences.com::577446c3-45ae-4097-b8f0-9d862fa3a0df" providerId="AD" clId="Web-{4AE8AB02-7830-394F-B871-E239DE8C8D1E}" dt="2023-09-13T01:16:47.732" v="40"/>
        <pc:sldMkLst>
          <pc:docMk/>
          <pc:sldMk cId="1994481662" sldId="2134958696"/>
        </pc:sldMkLst>
      </pc:sldChg>
      <pc:sldChg chg="add">
        <pc:chgData name="Sean Gallagher" userId="S::sgallagher@mjhlifesciences.com::577446c3-45ae-4097-b8f0-9d862fa3a0df" providerId="AD" clId="Web-{4AE8AB02-7830-394F-B871-E239DE8C8D1E}" dt="2023-09-13T01:16:47.903" v="41"/>
        <pc:sldMkLst>
          <pc:docMk/>
          <pc:sldMk cId="4180597775" sldId="2134958697"/>
        </pc:sldMkLst>
      </pc:sldChg>
      <pc:sldChg chg="add">
        <pc:chgData name="Sean Gallagher" userId="S::sgallagher@mjhlifesciences.com::577446c3-45ae-4097-b8f0-9d862fa3a0df" providerId="AD" clId="Web-{4AE8AB02-7830-394F-B871-E239DE8C8D1E}" dt="2023-09-13T01:16:48.138" v="42"/>
        <pc:sldMkLst>
          <pc:docMk/>
          <pc:sldMk cId="3378470279" sldId="2134958698"/>
        </pc:sldMkLst>
      </pc:sldChg>
      <pc:sldChg chg="add">
        <pc:chgData name="Sean Gallagher" userId="S::sgallagher@mjhlifesciences.com::577446c3-45ae-4097-b8f0-9d862fa3a0df" providerId="AD" clId="Web-{4AE8AB02-7830-394F-B871-E239DE8C8D1E}" dt="2023-09-13T01:16:48.294" v="43"/>
        <pc:sldMkLst>
          <pc:docMk/>
          <pc:sldMk cId="615446375" sldId="2134958699"/>
        </pc:sldMkLst>
      </pc:sldChg>
      <pc:sldChg chg="add">
        <pc:chgData name="Sean Gallagher" userId="S::sgallagher@mjhlifesciences.com::577446c3-45ae-4097-b8f0-9d862fa3a0df" providerId="AD" clId="Web-{4AE8AB02-7830-394F-B871-E239DE8C8D1E}" dt="2023-09-13T01:16:48.466" v="44"/>
        <pc:sldMkLst>
          <pc:docMk/>
          <pc:sldMk cId="2796797947" sldId="2134958700"/>
        </pc:sldMkLst>
      </pc:sldChg>
      <pc:sldChg chg="add">
        <pc:chgData name="Sean Gallagher" userId="S::sgallagher@mjhlifesciences.com::577446c3-45ae-4097-b8f0-9d862fa3a0df" providerId="AD" clId="Web-{4AE8AB02-7830-394F-B871-E239DE8C8D1E}" dt="2023-09-13T01:16:48.638" v="45"/>
        <pc:sldMkLst>
          <pc:docMk/>
          <pc:sldMk cId="2914302626" sldId="2134958701"/>
        </pc:sldMkLst>
      </pc:sldChg>
      <pc:sldChg chg="add">
        <pc:chgData name="Sean Gallagher" userId="S::sgallagher@mjhlifesciences.com::577446c3-45ae-4097-b8f0-9d862fa3a0df" providerId="AD" clId="Web-{4AE8AB02-7830-394F-B871-E239DE8C8D1E}" dt="2023-09-13T01:16:48.841" v="46"/>
        <pc:sldMkLst>
          <pc:docMk/>
          <pc:sldMk cId="1010050850" sldId="2134958702"/>
        </pc:sldMkLst>
      </pc:sldChg>
      <pc:sldChg chg="add">
        <pc:chgData name="Sean Gallagher" userId="S::sgallagher@mjhlifesciences.com::577446c3-45ae-4097-b8f0-9d862fa3a0df" providerId="AD" clId="Web-{4AE8AB02-7830-394F-B871-E239DE8C8D1E}" dt="2023-09-13T01:16:49.060" v="47"/>
        <pc:sldMkLst>
          <pc:docMk/>
          <pc:sldMk cId="261664711" sldId="2134958703"/>
        </pc:sldMkLst>
      </pc:sldChg>
      <pc:sldChg chg="add">
        <pc:chgData name="Sean Gallagher" userId="S::sgallagher@mjhlifesciences.com::577446c3-45ae-4097-b8f0-9d862fa3a0df" providerId="AD" clId="Web-{4AE8AB02-7830-394F-B871-E239DE8C8D1E}" dt="2023-09-13T01:16:49.278" v="48"/>
        <pc:sldMkLst>
          <pc:docMk/>
          <pc:sldMk cId="790115473" sldId="2134958704"/>
        </pc:sldMkLst>
      </pc:sldChg>
      <pc:sldChg chg="add">
        <pc:chgData name="Sean Gallagher" userId="S::sgallagher@mjhlifesciences.com::577446c3-45ae-4097-b8f0-9d862fa3a0df" providerId="AD" clId="Web-{4AE8AB02-7830-394F-B871-E239DE8C8D1E}" dt="2023-09-13T01:16:49.466" v="49"/>
        <pc:sldMkLst>
          <pc:docMk/>
          <pc:sldMk cId="1563628220" sldId="2134958705"/>
        </pc:sldMkLst>
      </pc:sldChg>
      <pc:sldChg chg="add">
        <pc:chgData name="Sean Gallagher" userId="S::sgallagher@mjhlifesciences.com::577446c3-45ae-4097-b8f0-9d862fa3a0df" providerId="AD" clId="Web-{4AE8AB02-7830-394F-B871-E239DE8C8D1E}" dt="2023-09-13T01:16:49.669" v="50"/>
        <pc:sldMkLst>
          <pc:docMk/>
          <pc:sldMk cId="2794897952" sldId="2134958706"/>
        </pc:sldMkLst>
      </pc:sldChg>
      <pc:sldChg chg="add">
        <pc:chgData name="Sean Gallagher" userId="S::sgallagher@mjhlifesciences.com::577446c3-45ae-4097-b8f0-9d862fa3a0df" providerId="AD" clId="Web-{4AE8AB02-7830-394F-B871-E239DE8C8D1E}" dt="2023-09-13T01:16:49.841" v="51"/>
        <pc:sldMkLst>
          <pc:docMk/>
          <pc:sldMk cId="2796930196" sldId="2134958707"/>
        </pc:sldMkLst>
      </pc:sldChg>
      <pc:sldChg chg="add">
        <pc:chgData name="Sean Gallagher" userId="S::sgallagher@mjhlifesciences.com::577446c3-45ae-4097-b8f0-9d862fa3a0df" providerId="AD" clId="Web-{4AE8AB02-7830-394F-B871-E239DE8C8D1E}" dt="2023-09-13T01:16:50.044" v="52"/>
        <pc:sldMkLst>
          <pc:docMk/>
          <pc:sldMk cId="3442595616" sldId="2134958708"/>
        </pc:sldMkLst>
      </pc:sldChg>
      <pc:sldChg chg="add">
        <pc:chgData name="Sean Gallagher" userId="S::sgallagher@mjhlifesciences.com::577446c3-45ae-4097-b8f0-9d862fa3a0df" providerId="AD" clId="Web-{4AE8AB02-7830-394F-B871-E239DE8C8D1E}" dt="2023-09-13T01:16:50.294" v="53"/>
        <pc:sldMkLst>
          <pc:docMk/>
          <pc:sldMk cId="930016140" sldId="2134958709"/>
        </pc:sldMkLst>
      </pc:sldChg>
      <pc:sldChg chg="add">
        <pc:chgData name="Sean Gallagher" userId="S::sgallagher@mjhlifesciences.com::577446c3-45ae-4097-b8f0-9d862fa3a0df" providerId="AD" clId="Web-{4AE8AB02-7830-394F-B871-E239DE8C8D1E}" dt="2023-09-13T01:16:50.466" v="54"/>
        <pc:sldMkLst>
          <pc:docMk/>
          <pc:sldMk cId="1411859923" sldId="2134958710"/>
        </pc:sldMkLst>
      </pc:sldChg>
      <pc:sldChg chg="add">
        <pc:chgData name="Sean Gallagher" userId="S::sgallagher@mjhlifesciences.com::577446c3-45ae-4097-b8f0-9d862fa3a0df" providerId="AD" clId="Web-{4AE8AB02-7830-394F-B871-E239DE8C8D1E}" dt="2023-09-13T01:16:50.638" v="55"/>
        <pc:sldMkLst>
          <pc:docMk/>
          <pc:sldMk cId="3493502586" sldId="2134958711"/>
        </pc:sldMkLst>
      </pc:sldChg>
      <pc:sldChg chg="add">
        <pc:chgData name="Sean Gallagher" userId="S::sgallagher@mjhlifesciences.com::577446c3-45ae-4097-b8f0-9d862fa3a0df" providerId="AD" clId="Web-{4AE8AB02-7830-394F-B871-E239DE8C8D1E}" dt="2023-09-13T01:16:50.841" v="56"/>
        <pc:sldMkLst>
          <pc:docMk/>
          <pc:sldMk cId="3620715293" sldId="2134958712"/>
        </pc:sldMkLst>
      </pc:sldChg>
      <pc:sldChg chg="add">
        <pc:chgData name="Sean Gallagher" userId="S::sgallagher@mjhlifesciences.com::577446c3-45ae-4097-b8f0-9d862fa3a0df" providerId="AD" clId="Web-{4AE8AB02-7830-394F-B871-E239DE8C8D1E}" dt="2023-09-13T01:16:51.044" v="57"/>
        <pc:sldMkLst>
          <pc:docMk/>
          <pc:sldMk cId="4082133630" sldId="2134958713"/>
        </pc:sldMkLst>
      </pc:sldChg>
      <pc:sldChg chg="add">
        <pc:chgData name="Sean Gallagher" userId="S::sgallagher@mjhlifesciences.com::577446c3-45ae-4097-b8f0-9d862fa3a0df" providerId="AD" clId="Web-{4AE8AB02-7830-394F-B871-E239DE8C8D1E}" dt="2023-09-13T01:16:51.216" v="58"/>
        <pc:sldMkLst>
          <pc:docMk/>
          <pc:sldMk cId="3936080750" sldId="2134958714"/>
        </pc:sldMkLst>
      </pc:sldChg>
      <pc:sldChg chg="add">
        <pc:chgData name="Sean Gallagher" userId="S::sgallagher@mjhlifesciences.com::577446c3-45ae-4097-b8f0-9d862fa3a0df" providerId="AD" clId="Web-{4AE8AB02-7830-394F-B871-E239DE8C8D1E}" dt="2023-09-13T01:16:51.450" v="59"/>
        <pc:sldMkLst>
          <pc:docMk/>
          <pc:sldMk cId="3283584467" sldId="2134958715"/>
        </pc:sldMkLst>
      </pc:sldChg>
      <pc:sldChg chg="add">
        <pc:chgData name="Sean Gallagher" userId="S::sgallagher@mjhlifesciences.com::577446c3-45ae-4097-b8f0-9d862fa3a0df" providerId="AD" clId="Web-{4AE8AB02-7830-394F-B871-E239DE8C8D1E}" dt="2023-09-13T01:16:51.638" v="60"/>
        <pc:sldMkLst>
          <pc:docMk/>
          <pc:sldMk cId="2275790357" sldId="2134958716"/>
        </pc:sldMkLst>
      </pc:sldChg>
      <pc:sldChg chg="add">
        <pc:chgData name="Sean Gallagher" userId="S::sgallagher@mjhlifesciences.com::577446c3-45ae-4097-b8f0-9d862fa3a0df" providerId="AD" clId="Web-{4AE8AB02-7830-394F-B871-E239DE8C8D1E}" dt="2023-09-13T01:16:51.763" v="61"/>
        <pc:sldMkLst>
          <pc:docMk/>
          <pc:sldMk cId="951073513" sldId="2134958717"/>
        </pc:sldMkLst>
      </pc:sldChg>
      <pc:sldChg chg="add">
        <pc:chgData name="Sean Gallagher" userId="S::sgallagher@mjhlifesciences.com::577446c3-45ae-4097-b8f0-9d862fa3a0df" providerId="AD" clId="Web-{4AE8AB02-7830-394F-B871-E239DE8C8D1E}" dt="2023-09-13T01:16:51.904" v="62"/>
        <pc:sldMkLst>
          <pc:docMk/>
          <pc:sldMk cId="2495331091" sldId="2134958718"/>
        </pc:sldMkLst>
      </pc:sldChg>
      <pc:sldChg chg="add">
        <pc:chgData name="Sean Gallagher" userId="S::sgallagher@mjhlifesciences.com::577446c3-45ae-4097-b8f0-9d862fa3a0df" providerId="AD" clId="Web-{4AE8AB02-7830-394F-B871-E239DE8C8D1E}" dt="2023-09-13T01:16:52.044" v="63"/>
        <pc:sldMkLst>
          <pc:docMk/>
          <pc:sldMk cId="9230277" sldId="2134958719"/>
        </pc:sldMkLst>
      </pc:sldChg>
      <pc:sldChg chg="add">
        <pc:chgData name="Sean Gallagher" userId="S::sgallagher@mjhlifesciences.com::577446c3-45ae-4097-b8f0-9d862fa3a0df" providerId="AD" clId="Web-{4AE8AB02-7830-394F-B871-E239DE8C8D1E}" dt="2023-09-13T01:16:53.122" v="64"/>
        <pc:sldMkLst>
          <pc:docMk/>
          <pc:sldMk cId="775390274" sldId="2134958720"/>
        </pc:sldMkLst>
      </pc:sldChg>
      <pc:sldChg chg="add">
        <pc:chgData name="Sean Gallagher" userId="S::sgallagher@mjhlifesciences.com::577446c3-45ae-4097-b8f0-9d862fa3a0df" providerId="AD" clId="Web-{4AE8AB02-7830-394F-B871-E239DE8C8D1E}" dt="2023-09-13T01:17:37.921" v="65"/>
        <pc:sldMkLst>
          <pc:docMk/>
          <pc:sldMk cId="4029616975" sldId="2134958721"/>
        </pc:sldMkLst>
      </pc:sldChg>
      <pc:sldChg chg="add">
        <pc:chgData name="Sean Gallagher" userId="S::sgallagher@mjhlifesciences.com::577446c3-45ae-4097-b8f0-9d862fa3a0df" providerId="AD" clId="Web-{4AE8AB02-7830-394F-B871-E239DE8C8D1E}" dt="2023-09-13T01:17:38.124" v="66"/>
        <pc:sldMkLst>
          <pc:docMk/>
          <pc:sldMk cId="3318085568" sldId="2134958722"/>
        </pc:sldMkLst>
      </pc:sldChg>
      <pc:sldChg chg="add">
        <pc:chgData name="Sean Gallagher" userId="S::sgallagher@mjhlifesciences.com::577446c3-45ae-4097-b8f0-9d862fa3a0df" providerId="AD" clId="Web-{4AE8AB02-7830-394F-B871-E239DE8C8D1E}" dt="2023-09-13T01:17:38.327" v="67"/>
        <pc:sldMkLst>
          <pc:docMk/>
          <pc:sldMk cId="560462704" sldId="2134958723"/>
        </pc:sldMkLst>
      </pc:sldChg>
      <pc:sldChg chg="add">
        <pc:chgData name="Sean Gallagher" userId="S::sgallagher@mjhlifesciences.com::577446c3-45ae-4097-b8f0-9d862fa3a0df" providerId="AD" clId="Web-{4AE8AB02-7830-394F-B871-E239DE8C8D1E}" dt="2023-09-13T01:17:38.499" v="68"/>
        <pc:sldMkLst>
          <pc:docMk/>
          <pc:sldMk cId="2978982423" sldId="2134958724"/>
        </pc:sldMkLst>
      </pc:sldChg>
      <pc:sldChg chg="add">
        <pc:chgData name="Sean Gallagher" userId="S::sgallagher@mjhlifesciences.com::577446c3-45ae-4097-b8f0-9d862fa3a0df" providerId="AD" clId="Web-{4AE8AB02-7830-394F-B871-E239DE8C8D1E}" dt="2023-09-13T01:17:38.671" v="69"/>
        <pc:sldMkLst>
          <pc:docMk/>
          <pc:sldMk cId="3419083428" sldId="2134958725"/>
        </pc:sldMkLst>
      </pc:sldChg>
      <pc:sldChg chg="add">
        <pc:chgData name="Sean Gallagher" userId="S::sgallagher@mjhlifesciences.com::577446c3-45ae-4097-b8f0-9d862fa3a0df" providerId="AD" clId="Web-{4AE8AB02-7830-394F-B871-E239DE8C8D1E}" dt="2023-09-13T01:17:39.061" v="70"/>
        <pc:sldMkLst>
          <pc:docMk/>
          <pc:sldMk cId="2176829175" sldId="2134958726"/>
        </pc:sldMkLst>
      </pc:sldChg>
      <pc:sldChg chg="add">
        <pc:chgData name="Sean Gallagher" userId="S::sgallagher@mjhlifesciences.com::577446c3-45ae-4097-b8f0-9d862fa3a0df" providerId="AD" clId="Web-{4AE8AB02-7830-394F-B871-E239DE8C8D1E}" dt="2023-09-13T01:17:39.436" v="71"/>
        <pc:sldMkLst>
          <pc:docMk/>
          <pc:sldMk cId="2664685276" sldId="2134958727"/>
        </pc:sldMkLst>
      </pc:sldChg>
      <pc:sldChg chg="add">
        <pc:chgData name="Sean Gallagher" userId="S::sgallagher@mjhlifesciences.com::577446c3-45ae-4097-b8f0-9d862fa3a0df" providerId="AD" clId="Web-{4AE8AB02-7830-394F-B871-E239DE8C8D1E}" dt="2023-09-13T01:17:39.655" v="72"/>
        <pc:sldMkLst>
          <pc:docMk/>
          <pc:sldMk cId="2480646450" sldId="2134958728"/>
        </pc:sldMkLst>
      </pc:sldChg>
      <pc:sldChg chg="add">
        <pc:chgData name="Sean Gallagher" userId="S::sgallagher@mjhlifesciences.com::577446c3-45ae-4097-b8f0-9d862fa3a0df" providerId="AD" clId="Web-{4AE8AB02-7830-394F-B871-E239DE8C8D1E}" dt="2023-09-13T01:17:39.889" v="73"/>
        <pc:sldMkLst>
          <pc:docMk/>
          <pc:sldMk cId="173255288" sldId="2134958729"/>
        </pc:sldMkLst>
      </pc:sldChg>
      <pc:sldChg chg="add">
        <pc:chgData name="Sean Gallagher" userId="S::sgallagher@mjhlifesciences.com::577446c3-45ae-4097-b8f0-9d862fa3a0df" providerId="AD" clId="Web-{4AE8AB02-7830-394F-B871-E239DE8C8D1E}" dt="2023-09-13T01:17:40.155" v="74"/>
        <pc:sldMkLst>
          <pc:docMk/>
          <pc:sldMk cId="2394989052" sldId="2134958730"/>
        </pc:sldMkLst>
      </pc:sldChg>
      <pc:sldChg chg="add">
        <pc:chgData name="Sean Gallagher" userId="S::sgallagher@mjhlifesciences.com::577446c3-45ae-4097-b8f0-9d862fa3a0df" providerId="AD" clId="Web-{4AE8AB02-7830-394F-B871-E239DE8C8D1E}" dt="2023-09-13T01:17:40.358" v="75"/>
        <pc:sldMkLst>
          <pc:docMk/>
          <pc:sldMk cId="448186120" sldId="2134958731"/>
        </pc:sldMkLst>
      </pc:sldChg>
      <pc:sldChg chg="add">
        <pc:chgData name="Sean Gallagher" userId="S::sgallagher@mjhlifesciences.com::577446c3-45ae-4097-b8f0-9d862fa3a0df" providerId="AD" clId="Web-{4AE8AB02-7830-394F-B871-E239DE8C8D1E}" dt="2023-09-13T01:17:40.546" v="76"/>
        <pc:sldMkLst>
          <pc:docMk/>
          <pc:sldMk cId="20665724" sldId="2134958732"/>
        </pc:sldMkLst>
      </pc:sldChg>
      <pc:sldChg chg="add">
        <pc:chgData name="Sean Gallagher" userId="S::sgallagher@mjhlifesciences.com::577446c3-45ae-4097-b8f0-9d862fa3a0df" providerId="AD" clId="Web-{4AE8AB02-7830-394F-B871-E239DE8C8D1E}" dt="2023-09-13T01:17:40.749" v="77"/>
        <pc:sldMkLst>
          <pc:docMk/>
          <pc:sldMk cId="2937492824" sldId="2134958733"/>
        </pc:sldMkLst>
      </pc:sldChg>
      <pc:sldChg chg="add">
        <pc:chgData name="Sean Gallagher" userId="S::sgallagher@mjhlifesciences.com::577446c3-45ae-4097-b8f0-9d862fa3a0df" providerId="AD" clId="Web-{4AE8AB02-7830-394F-B871-E239DE8C8D1E}" dt="2023-09-13T01:17:40.952" v="78"/>
        <pc:sldMkLst>
          <pc:docMk/>
          <pc:sldMk cId="600279885" sldId="2134958734"/>
        </pc:sldMkLst>
      </pc:sldChg>
      <pc:sldChg chg="add">
        <pc:chgData name="Sean Gallagher" userId="S::sgallagher@mjhlifesciences.com::577446c3-45ae-4097-b8f0-9d862fa3a0df" providerId="AD" clId="Web-{4AE8AB02-7830-394F-B871-E239DE8C8D1E}" dt="2023-09-13T01:17:41.233" v="79"/>
        <pc:sldMkLst>
          <pc:docMk/>
          <pc:sldMk cId="2462994918" sldId="2134958735"/>
        </pc:sldMkLst>
      </pc:sldChg>
      <pc:sldChg chg="add">
        <pc:chgData name="Sean Gallagher" userId="S::sgallagher@mjhlifesciences.com::577446c3-45ae-4097-b8f0-9d862fa3a0df" providerId="AD" clId="Web-{4AE8AB02-7830-394F-B871-E239DE8C8D1E}" dt="2023-09-13T01:17:41.452" v="80"/>
        <pc:sldMkLst>
          <pc:docMk/>
          <pc:sldMk cId="3948960864" sldId="2134958736"/>
        </pc:sldMkLst>
      </pc:sldChg>
      <pc:sldChg chg="add">
        <pc:chgData name="Sean Gallagher" userId="S::sgallagher@mjhlifesciences.com::577446c3-45ae-4097-b8f0-9d862fa3a0df" providerId="AD" clId="Web-{4AE8AB02-7830-394F-B871-E239DE8C8D1E}" dt="2023-09-13T01:17:41.749" v="81"/>
        <pc:sldMkLst>
          <pc:docMk/>
          <pc:sldMk cId="714249270" sldId="2134958737"/>
        </pc:sldMkLst>
      </pc:sldChg>
      <pc:sldChg chg="add">
        <pc:chgData name="Sean Gallagher" userId="S::sgallagher@mjhlifesciences.com::577446c3-45ae-4097-b8f0-9d862fa3a0df" providerId="AD" clId="Web-{4AE8AB02-7830-394F-B871-E239DE8C8D1E}" dt="2023-09-13T01:17:42.077" v="82"/>
        <pc:sldMkLst>
          <pc:docMk/>
          <pc:sldMk cId="3852853169" sldId="2134958738"/>
        </pc:sldMkLst>
      </pc:sldChg>
      <pc:sldChg chg="add">
        <pc:chgData name="Sean Gallagher" userId="S::sgallagher@mjhlifesciences.com::577446c3-45ae-4097-b8f0-9d862fa3a0df" providerId="AD" clId="Web-{4AE8AB02-7830-394F-B871-E239DE8C8D1E}" dt="2023-09-13T01:17:42.233" v="83"/>
        <pc:sldMkLst>
          <pc:docMk/>
          <pc:sldMk cId="4200762969" sldId="2134958739"/>
        </pc:sldMkLst>
      </pc:sldChg>
      <pc:sldChg chg="add">
        <pc:chgData name="Sean Gallagher" userId="S::sgallagher@mjhlifesciences.com::577446c3-45ae-4097-b8f0-9d862fa3a0df" providerId="AD" clId="Web-{4AE8AB02-7830-394F-B871-E239DE8C8D1E}" dt="2023-09-13T01:17:43.327" v="84"/>
        <pc:sldMkLst>
          <pc:docMk/>
          <pc:sldMk cId="947959964" sldId="2134958740"/>
        </pc:sldMkLst>
      </pc:sldChg>
      <pc:sldChg chg="add">
        <pc:chgData name="Sean Gallagher" userId="S::sgallagher@mjhlifesciences.com::577446c3-45ae-4097-b8f0-9d862fa3a0df" providerId="AD" clId="Web-{4AE8AB02-7830-394F-B871-E239DE8C8D1E}" dt="2023-09-13T01:19:09.689" v="85"/>
        <pc:sldMkLst>
          <pc:docMk/>
          <pc:sldMk cId="3256045256" sldId="2134958741"/>
        </pc:sldMkLst>
      </pc:sldChg>
      <pc:sldChg chg="add">
        <pc:chgData name="Sean Gallagher" userId="S::sgallagher@mjhlifesciences.com::577446c3-45ae-4097-b8f0-9d862fa3a0df" providerId="AD" clId="Web-{4AE8AB02-7830-394F-B871-E239DE8C8D1E}" dt="2023-09-13T01:19:09.908" v="86"/>
        <pc:sldMkLst>
          <pc:docMk/>
          <pc:sldMk cId="3942340402" sldId="2134958742"/>
        </pc:sldMkLst>
      </pc:sldChg>
      <pc:sldChg chg="add">
        <pc:chgData name="Sean Gallagher" userId="S::sgallagher@mjhlifesciences.com::577446c3-45ae-4097-b8f0-9d862fa3a0df" providerId="AD" clId="Web-{4AE8AB02-7830-394F-B871-E239DE8C8D1E}" dt="2023-09-13T01:19:10.096" v="87"/>
        <pc:sldMkLst>
          <pc:docMk/>
          <pc:sldMk cId="2070651422" sldId="2134958743"/>
        </pc:sldMkLst>
      </pc:sldChg>
      <pc:sldChg chg="add">
        <pc:chgData name="Sean Gallagher" userId="S::sgallagher@mjhlifesciences.com::577446c3-45ae-4097-b8f0-9d862fa3a0df" providerId="AD" clId="Web-{4AE8AB02-7830-394F-B871-E239DE8C8D1E}" dt="2023-09-13T01:19:10.299" v="88"/>
        <pc:sldMkLst>
          <pc:docMk/>
          <pc:sldMk cId="2771726377" sldId="2134958744"/>
        </pc:sldMkLst>
      </pc:sldChg>
      <pc:sldChg chg="add">
        <pc:chgData name="Sean Gallagher" userId="S::sgallagher@mjhlifesciences.com::577446c3-45ae-4097-b8f0-9d862fa3a0df" providerId="AD" clId="Web-{4AE8AB02-7830-394F-B871-E239DE8C8D1E}" dt="2023-09-13T01:19:10.471" v="89"/>
        <pc:sldMkLst>
          <pc:docMk/>
          <pc:sldMk cId="3108260127" sldId="2134958745"/>
        </pc:sldMkLst>
      </pc:sldChg>
      <pc:sldChg chg="add">
        <pc:chgData name="Sean Gallagher" userId="S::sgallagher@mjhlifesciences.com::577446c3-45ae-4097-b8f0-9d862fa3a0df" providerId="AD" clId="Web-{4AE8AB02-7830-394F-B871-E239DE8C8D1E}" dt="2023-09-13T01:19:10.580" v="90"/>
        <pc:sldMkLst>
          <pc:docMk/>
          <pc:sldMk cId="2723182774" sldId="2134958746"/>
        </pc:sldMkLst>
      </pc:sldChg>
      <pc:sldChg chg="add">
        <pc:chgData name="Sean Gallagher" userId="S::sgallagher@mjhlifesciences.com::577446c3-45ae-4097-b8f0-9d862fa3a0df" providerId="AD" clId="Web-{4AE8AB02-7830-394F-B871-E239DE8C8D1E}" dt="2023-09-13T01:19:10.658" v="91"/>
        <pc:sldMkLst>
          <pc:docMk/>
          <pc:sldMk cId="568049541" sldId="2134958747"/>
        </pc:sldMkLst>
      </pc:sldChg>
      <pc:sldChg chg="add">
        <pc:chgData name="Sean Gallagher" userId="S::sgallagher@mjhlifesciences.com::577446c3-45ae-4097-b8f0-9d862fa3a0df" providerId="AD" clId="Web-{4AE8AB02-7830-394F-B871-E239DE8C8D1E}" dt="2023-09-13T01:19:10.767" v="92"/>
        <pc:sldMkLst>
          <pc:docMk/>
          <pc:sldMk cId="2942653652" sldId="2134958748"/>
        </pc:sldMkLst>
      </pc:sldChg>
      <pc:sldChg chg="add">
        <pc:chgData name="Sean Gallagher" userId="S::sgallagher@mjhlifesciences.com::577446c3-45ae-4097-b8f0-9d862fa3a0df" providerId="AD" clId="Web-{4AE8AB02-7830-394F-B871-E239DE8C8D1E}" dt="2023-09-13T01:19:10.892" v="93"/>
        <pc:sldMkLst>
          <pc:docMk/>
          <pc:sldMk cId="1886390128" sldId="2134958749"/>
        </pc:sldMkLst>
      </pc:sldChg>
      <pc:sldChg chg="add">
        <pc:chgData name="Sean Gallagher" userId="S::sgallagher@mjhlifesciences.com::577446c3-45ae-4097-b8f0-9d862fa3a0df" providerId="AD" clId="Web-{4AE8AB02-7830-394F-B871-E239DE8C8D1E}" dt="2023-09-13T01:19:11.033" v="94"/>
        <pc:sldMkLst>
          <pc:docMk/>
          <pc:sldMk cId="4008798977" sldId="2134958750"/>
        </pc:sldMkLst>
      </pc:sldChg>
      <pc:sldChg chg="add">
        <pc:chgData name="Sean Gallagher" userId="S::sgallagher@mjhlifesciences.com::577446c3-45ae-4097-b8f0-9d862fa3a0df" providerId="AD" clId="Web-{4AE8AB02-7830-394F-B871-E239DE8C8D1E}" dt="2023-09-13T01:19:11.158" v="95"/>
        <pc:sldMkLst>
          <pc:docMk/>
          <pc:sldMk cId="2533722827" sldId="2134958751"/>
        </pc:sldMkLst>
      </pc:sldChg>
      <pc:sldChg chg="add">
        <pc:chgData name="Sean Gallagher" userId="S::sgallagher@mjhlifesciences.com::577446c3-45ae-4097-b8f0-9d862fa3a0df" providerId="AD" clId="Web-{4AE8AB02-7830-394F-B871-E239DE8C8D1E}" dt="2023-09-13T01:19:11.221" v="96"/>
        <pc:sldMkLst>
          <pc:docMk/>
          <pc:sldMk cId="335249840" sldId="2134958752"/>
        </pc:sldMkLst>
      </pc:sldChg>
      <pc:sldChg chg="add">
        <pc:chgData name="Sean Gallagher" userId="S::sgallagher@mjhlifesciences.com::577446c3-45ae-4097-b8f0-9d862fa3a0df" providerId="AD" clId="Web-{4AE8AB02-7830-394F-B871-E239DE8C8D1E}" dt="2023-09-13T01:19:11.330" v="97"/>
        <pc:sldMkLst>
          <pc:docMk/>
          <pc:sldMk cId="3316219985" sldId="2134958753"/>
        </pc:sldMkLst>
      </pc:sldChg>
      <pc:sldChg chg="add">
        <pc:chgData name="Sean Gallagher" userId="S::sgallagher@mjhlifesciences.com::577446c3-45ae-4097-b8f0-9d862fa3a0df" providerId="AD" clId="Web-{4AE8AB02-7830-394F-B871-E239DE8C8D1E}" dt="2023-09-13T01:19:11.439" v="98"/>
        <pc:sldMkLst>
          <pc:docMk/>
          <pc:sldMk cId="3861829803" sldId="2134958754"/>
        </pc:sldMkLst>
      </pc:sldChg>
      <pc:sldChg chg="add">
        <pc:chgData name="Sean Gallagher" userId="S::sgallagher@mjhlifesciences.com::577446c3-45ae-4097-b8f0-9d862fa3a0df" providerId="AD" clId="Web-{4AE8AB02-7830-394F-B871-E239DE8C8D1E}" dt="2023-09-13T01:19:11.642" v="99"/>
        <pc:sldMkLst>
          <pc:docMk/>
          <pc:sldMk cId="3680899003" sldId="2134958755"/>
        </pc:sldMkLst>
      </pc:sldChg>
      <pc:sldChg chg="add">
        <pc:chgData name="Sean Gallagher" userId="S::sgallagher@mjhlifesciences.com::577446c3-45ae-4097-b8f0-9d862fa3a0df" providerId="AD" clId="Web-{4AE8AB02-7830-394F-B871-E239DE8C8D1E}" dt="2023-09-13T01:19:11.674" v="100"/>
        <pc:sldMkLst>
          <pc:docMk/>
          <pc:sldMk cId="2144963630" sldId="2134958756"/>
        </pc:sldMkLst>
      </pc:sldChg>
      <pc:sldChg chg="add">
        <pc:chgData name="Sean Gallagher" userId="S::sgallagher@mjhlifesciences.com::577446c3-45ae-4097-b8f0-9d862fa3a0df" providerId="AD" clId="Web-{4AE8AB02-7830-394F-B871-E239DE8C8D1E}" dt="2023-09-13T01:19:11.846" v="101"/>
        <pc:sldMkLst>
          <pc:docMk/>
          <pc:sldMk cId="2612667719" sldId="2134958757"/>
        </pc:sldMkLst>
      </pc:sldChg>
      <pc:sldChg chg="add">
        <pc:chgData name="Sean Gallagher" userId="S::sgallagher@mjhlifesciences.com::577446c3-45ae-4097-b8f0-9d862fa3a0df" providerId="AD" clId="Web-{4AE8AB02-7830-394F-B871-E239DE8C8D1E}" dt="2023-09-13T01:19:12.096" v="102"/>
        <pc:sldMkLst>
          <pc:docMk/>
          <pc:sldMk cId="1787919152" sldId="2134958758"/>
        </pc:sldMkLst>
      </pc:sldChg>
      <pc:sldChg chg="add">
        <pc:chgData name="Sean Gallagher" userId="S::sgallagher@mjhlifesciences.com::577446c3-45ae-4097-b8f0-9d862fa3a0df" providerId="AD" clId="Web-{4AE8AB02-7830-394F-B871-E239DE8C8D1E}" dt="2023-09-13T01:19:12.330" v="103"/>
        <pc:sldMkLst>
          <pc:docMk/>
          <pc:sldMk cId="4101745770" sldId="2134958759"/>
        </pc:sldMkLst>
      </pc:sldChg>
      <pc:sldChg chg="add">
        <pc:chgData name="Sean Gallagher" userId="S::sgallagher@mjhlifesciences.com::577446c3-45ae-4097-b8f0-9d862fa3a0df" providerId="AD" clId="Web-{4AE8AB02-7830-394F-B871-E239DE8C8D1E}" dt="2023-09-13T01:19:12.596" v="104"/>
        <pc:sldMkLst>
          <pc:docMk/>
          <pc:sldMk cId="3654390701" sldId="2134958760"/>
        </pc:sldMkLst>
      </pc:sldChg>
      <pc:sldChg chg="add">
        <pc:chgData name="Sean Gallagher" userId="S::sgallagher@mjhlifesciences.com::577446c3-45ae-4097-b8f0-9d862fa3a0df" providerId="AD" clId="Web-{4AE8AB02-7830-394F-B871-E239DE8C8D1E}" dt="2023-09-13T01:19:12.799" v="105"/>
        <pc:sldMkLst>
          <pc:docMk/>
          <pc:sldMk cId="3216810504" sldId="2134958761"/>
        </pc:sldMkLst>
      </pc:sldChg>
      <pc:sldChg chg="add">
        <pc:chgData name="Sean Gallagher" userId="S::sgallagher@mjhlifesciences.com::577446c3-45ae-4097-b8f0-9d862fa3a0df" providerId="AD" clId="Web-{4AE8AB02-7830-394F-B871-E239DE8C8D1E}" dt="2023-09-13T01:19:13.033" v="106"/>
        <pc:sldMkLst>
          <pc:docMk/>
          <pc:sldMk cId="839864616" sldId="2134958762"/>
        </pc:sldMkLst>
      </pc:sldChg>
      <pc:sldChg chg="add">
        <pc:chgData name="Sean Gallagher" userId="S::sgallagher@mjhlifesciences.com::577446c3-45ae-4097-b8f0-9d862fa3a0df" providerId="AD" clId="Web-{4AE8AB02-7830-394F-B871-E239DE8C8D1E}" dt="2023-09-13T01:19:13.283" v="107"/>
        <pc:sldMkLst>
          <pc:docMk/>
          <pc:sldMk cId="3974640392" sldId="2134958763"/>
        </pc:sldMkLst>
      </pc:sldChg>
      <pc:sldChg chg="add">
        <pc:chgData name="Sean Gallagher" userId="S::sgallagher@mjhlifesciences.com::577446c3-45ae-4097-b8f0-9d862fa3a0df" providerId="AD" clId="Web-{4AE8AB02-7830-394F-B871-E239DE8C8D1E}" dt="2023-09-13T01:19:13.517" v="108"/>
        <pc:sldMkLst>
          <pc:docMk/>
          <pc:sldMk cId="3064958288" sldId="2134958764"/>
        </pc:sldMkLst>
      </pc:sldChg>
      <pc:sldChg chg="add">
        <pc:chgData name="Sean Gallagher" userId="S::sgallagher@mjhlifesciences.com::577446c3-45ae-4097-b8f0-9d862fa3a0df" providerId="AD" clId="Web-{4AE8AB02-7830-394F-B871-E239DE8C8D1E}" dt="2023-09-13T01:19:13.658" v="109"/>
        <pc:sldMkLst>
          <pc:docMk/>
          <pc:sldMk cId="1941341580" sldId="2134958765"/>
        </pc:sldMkLst>
      </pc:sldChg>
      <pc:sldChg chg="add">
        <pc:chgData name="Sean Gallagher" userId="S::sgallagher@mjhlifesciences.com::577446c3-45ae-4097-b8f0-9d862fa3a0df" providerId="AD" clId="Web-{4AE8AB02-7830-394F-B871-E239DE8C8D1E}" dt="2023-09-13T01:19:13.908" v="110"/>
        <pc:sldMkLst>
          <pc:docMk/>
          <pc:sldMk cId="3014899641" sldId="2134958766"/>
        </pc:sldMkLst>
      </pc:sldChg>
      <pc:sldChg chg="add">
        <pc:chgData name="Sean Gallagher" userId="S::sgallagher@mjhlifesciences.com::577446c3-45ae-4097-b8f0-9d862fa3a0df" providerId="AD" clId="Web-{4AE8AB02-7830-394F-B871-E239DE8C8D1E}" dt="2023-09-13T01:19:14.111" v="111"/>
        <pc:sldMkLst>
          <pc:docMk/>
          <pc:sldMk cId="2973344397" sldId="2134958767"/>
        </pc:sldMkLst>
      </pc:sldChg>
      <pc:sldChg chg="add">
        <pc:chgData name="Sean Gallagher" userId="S::sgallagher@mjhlifesciences.com::577446c3-45ae-4097-b8f0-9d862fa3a0df" providerId="AD" clId="Web-{4AE8AB02-7830-394F-B871-E239DE8C8D1E}" dt="2023-09-13T01:19:14.299" v="112"/>
        <pc:sldMkLst>
          <pc:docMk/>
          <pc:sldMk cId="931101338" sldId="2134958768"/>
        </pc:sldMkLst>
      </pc:sldChg>
      <pc:sldChg chg="add">
        <pc:chgData name="Sean Gallagher" userId="S::sgallagher@mjhlifesciences.com::577446c3-45ae-4097-b8f0-9d862fa3a0df" providerId="AD" clId="Web-{4AE8AB02-7830-394F-B871-E239DE8C8D1E}" dt="2023-09-13T01:19:14.502" v="113"/>
        <pc:sldMkLst>
          <pc:docMk/>
          <pc:sldMk cId="3908643177" sldId="2134958769"/>
        </pc:sldMkLst>
      </pc:sldChg>
      <pc:sldChg chg="add">
        <pc:chgData name="Sean Gallagher" userId="S::sgallagher@mjhlifesciences.com::577446c3-45ae-4097-b8f0-9d862fa3a0df" providerId="AD" clId="Web-{4AE8AB02-7830-394F-B871-E239DE8C8D1E}" dt="2023-09-13T01:19:14.674" v="114"/>
        <pc:sldMkLst>
          <pc:docMk/>
          <pc:sldMk cId="164410398" sldId="2134958770"/>
        </pc:sldMkLst>
      </pc:sldChg>
      <pc:sldChg chg="add">
        <pc:chgData name="Sean Gallagher" userId="S::sgallagher@mjhlifesciences.com::577446c3-45ae-4097-b8f0-9d862fa3a0df" providerId="AD" clId="Web-{4AE8AB02-7830-394F-B871-E239DE8C8D1E}" dt="2023-09-13T01:19:14.846" v="115"/>
        <pc:sldMkLst>
          <pc:docMk/>
          <pc:sldMk cId="547693331" sldId="2134958771"/>
        </pc:sldMkLst>
      </pc:sldChg>
      <pc:sldChg chg="add">
        <pc:chgData name="Sean Gallagher" userId="S::sgallagher@mjhlifesciences.com::577446c3-45ae-4097-b8f0-9d862fa3a0df" providerId="AD" clId="Web-{4AE8AB02-7830-394F-B871-E239DE8C8D1E}" dt="2023-09-13T01:19:15.143" v="116"/>
        <pc:sldMkLst>
          <pc:docMk/>
          <pc:sldMk cId="2489735201" sldId="2134958772"/>
        </pc:sldMkLst>
      </pc:sldChg>
      <pc:sldChg chg="add">
        <pc:chgData name="Sean Gallagher" userId="S::sgallagher@mjhlifesciences.com::577446c3-45ae-4097-b8f0-9d862fa3a0df" providerId="AD" clId="Web-{4AE8AB02-7830-394F-B871-E239DE8C8D1E}" dt="2023-09-13T01:19:15.283" v="117"/>
        <pc:sldMkLst>
          <pc:docMk/>
          <pc:sldMk cId="4175758396" sldId="2134958773"/>
        </pc:sldMkLst>
      </pc:sldChg>
      <pc:sldChg chg="add">
        <pc:chgData name="Sean Gallagher" userId="S::sgallagher@mjhlifesciences.com::577446c3-45ae-4097-b8f0-9d862fa3a0df" providerId="AD" clId="Web-{4AE8AB02-7830-394F-B871-E239DE8C8D1E}" dt="2023-09-13T01:19:15.502" v="118"/>
        <pc:sldMkLst>
          <pc:docMk/>
          <pc:sldMk cId="1708746133" sldId="2134958774"/>
        </pc:sldMkLst>
      </pc:sldChg>
      <pc:sldChg chg="add">
        <pc:chgData name="Sean Gallagher" userId="S::sgallagher@mjhlifesciences.com::577446c3-45ae-4097-b8f0-9d862fa3a0df" providerId="AD" clId="Web-{4AE8AB02-7830-394F-B871-E239DE8C8D1E}" dt="2023-09-13T01:19:15.674" v="119"/>
        <pc:sldMkLst>
          <pc:docMk/>
          <pc:sldMk cId="2971901082" sldId="2134958775"/>
        </pc:sldMkLst>
      </pc:sldChg>
      <pc:sldChg chg="add">
        <pc:chgData name="Sean Gallagher" userId="S::sgallagher@mjhlifesciences.com::577446c3-45ae-4097-b8f0-9d862fa3a0df" providerId="AD" clId="Web-{4AE8AB02-7830-394F-B871-E239DE8C8D1E}" dt="2023-09-13T01:19:15.861" v="120"/>
        <pc:sldMkLst>
          <pc:docMk/>
          <pc:sldMk cId="2683288892" sldId="2134958776"/>
        </pc:sldMkLst>
      </pc:sldChg>
      <pc:sldChg chg="add">
        <pc:chgData name="Sean Gallagher" userId="S::sgallagher@mjhlifesciences.com::577446c3-45ae-4097-b8f0-9d862fa3a0df" providerId="AD" clId="Web-{4AE8AB02-7830-394F-B871-E239DE8C8D1E}" dt="2023-09-13T01:19:16.064" v="121"/>
        <pc:sldMkLst>
          <pc:docMk/>
          <pc:sldMk cId="2556895778" sldId="2134958777"/>
        </pc:sldMkLst>
      </pc:sldChg>
      <pc:sldChg chg="add">
        <pc:chgData name="Sean Gallagher" userId="S::sgallagher@mjhlifesciences.com::577446c3-45ae-4097-b8f0-9d862fa3a0df" providerId="AD" clId="Web-{4AE8AB02-7830-394F-B871-E239DE8C8D1E}" dt="2023-09-13T01:19:16.252" v="122"/>
        <pc:sldMkLst>
          <pc:docMk/>
          <pc:sldMk cId="3469333965" sldId="2134958778"/>
        </pc:sldMkLst>
      </pc:sldChg>
      <pc:sldChg chg="add">
        <pc:chgData name="Sean Gallagher" userId="S::sgallagher@mjhlifesciences.com::577446c3-45ae-4097-b8f0-9d862fa3a0df" providerId="AD" clId="Web-{4AE8AB02-7830-394F-B871-E239DE8C8D1E}" dt="2023-09-13T01:19:16.455" v="123"/>
        <pc:sldMkLst>
          <pc:docMk/>
          <pc:sldMk cId="3799380348" sldId="2134958779"/>
        </pc:sldMkLst>
      </pc:sldChg>
      <pc:sldChg chg="add">
        <pc:chgData name="Sean Gallagher" userId="S::sgallagher@mjhlifesciences.com::577446c3-45ae-4097-b8f0-9d862fa3a0df" providerId="AD" clId="Web-{4AE8AB02-7830-394F-B871-E239DE8C8D1E}" dt="2023-09-13T01:19:16.627" v="124"/>
        <pc:sldMkLst>
          <pc:docMk/>
          <pc:sldMk cId="1794847442" sldId="2134958780"/>
        </pc:sldMkLst>
      </pc:sldChg>
      <pc:sldChg chg="add">
        <pc:chgData name="Sean Gallagher" userId="S::sgallagher@mjhlifesciences.com::577446c3-45ae-4097-b8f0-9d862fa3a0df" providerId="AD" clId="Web-{4AE8AB02-7830-394F-B871-E239DE8C8D1E}" dt="2023-09-13T01:19:16.799" v="125"/>
        <pc:sldMkLst>
          <pc:docMk/>
          <pc:sldMk cId="1462024002" sldId="2134958781"/>
        </pc:sldMkLst>
      </pc:sldChg>
      <pc:sldChg chg="add">
        <pc:chgData name="Sean Gallagher" userId="S::sgallagher@mjhlifesciences.com::577446c3-45ae-4097-b8f0-9d862fa3a0df" providerId="AD" clId="Web-{4AE8AB02-7830-394F-B871-E239DE8C8D1E}" dt="2023-09-13T01:19:16.955" v="126"/>
        <pc:sldMkLst>
          <pc:docMk/>
          <pc:sldMk cId="1596996304" sldId="2134958782"/>
        </pc:sldMkLst>
      </pc:sldChg>
      <pc:sldChg chg="add">
        <pc:chgData name="Sean Gallagher" userId="S::sgallagher@mjhlifesciences.com::577446c3-45ae-4097-b8f0-9d862fa3a0df" providerId="AD" clId="Web-{4AE8AB02-7830-394F-B871-E239DE8C8D1E}" dt="2023-09-13T01:19:17.111" v="127"/>
        <pc:sldMkLst>
          <pc:docMk/>
          <pc:sldMk cId="196277986" sldId="2134958783"/>
        </pc:sldMkLst>
      </pc:sldChg>
      <pc:sldChg chg="add">
        <pc:chgData name="Sean Gallagher" userId="S::sgallagher@mjhlifesciences.com::577446c3-45ae-4097-b8f0-9d862fa3a0df" providerId="AD" clId="Web-{4AE8AB02-7830-394F-B871-E239DE8C8D1E}" dt="2023-09-13T01:19:17.252" v="128"/>
        <pc:sldMkLst>
          <pc:docMk/>
          <pc:sldMk cId="548084239" sldId="2134958784"/>
        </pc:sldMkLst>
      </pc:sldChg>
      <pc:sldChg chg="add">
        <pc:chgData name="Sean Gallagher" userId="S::sgallagher@mjhlifesciences.com::577446c3-45ae-4097-b8f0-9d862fa3a0df" providerId="AD" clId="Web-{4AE8AB02-7830-394F-B871-E239DE8C8D1E}" dt="2023-09-13T01:19:17.393" v="129"/>
        <pc:sldMkLst>
          <pc:docMk/>
          <pc:sldMk cId="1562189237" sldId="2134958785"/>
        </pc:sldMkLst>
      </pc:sldChg>
      <pc:sldChg chg="add">
        <pc:chgData name="Sean Gallagher" userId="S::sgallagher@mjhlifesciences.com::577446c3-45ae-4097-b8f0-9d862fa3a0df" providerId="AD" clId="Web-{4AE8AB02-7830-394F-B871-E239DE8C8D1E}" dt="2023-09-13T01:19:18.283" v="130"/>
        <pc:sldMkLst>
          <pc:docMk/>
          <pc:sldMk cId="1804553401" sldId="2134958786"/>
        </pc:sldMkLst>
      </pc:sldChg>
      <pc:sldChg chg="add">
        <pc:chgData name="Sean Gallagher" userId="S::sgallagher@mjhlifesciences.com::577446c3-45ae-4097-b8f0-9d862fa3a0df" providerId="AD" clId="Web-{4AE8AB02-7830-394F-B871-E239DE8C8D1E}" dt="2023-09-13T01:20:33.770" v="131"/>
        <pc:sldMkLst>
          <pc:docMk/>
          <pc:sldMk cId="1796764842" sldId="2134958787"/>
        </pc:sldMkLst>
      </pc:sldChg>
      <pc:sldChg chg="add">
        <pc:chgData name="Sean Gallagher" userId="S::sgallagher@mjhlifesciences.com::577446c3-45ae-4097-b8f0-9d862fa3a0df" providerId="AD" clId="Web-{4AE8AB02-7830-394F-B871-E239DE8C8D1E}" dt="2023-09-13T01:20:33.989" v="132"/>
        <pc:sldMkLst>
          <pc:docMk/>
          <pc:sldMk cId="2099383632" sldId="2134958788"/>
        </pc:sldMkLst>
      </pc:sldChg>
      <pc:sldChg chg="add">
        <pc:chgData name="Sean Gallagher" userId="S::sgallagher@mjhlifesciences.com::577446c3-45ae-4097-b8f0-9d862fa3a0df" providerId="AD" clId="Web-{4AE8AB02-7830-394F-B871-E239DE8C8D1E}" dt="2023-09-13T01:20:34.145" v="133"/>
        <pc:sldMkLst>
          <pc:docMk/>
          <pc:sldMk cId="1272634487" sldId="2134958789"/>
        </pc:sldMkLst>
      </pc:sldChg>
      <pc:sldChg chg="add">
        <pc:chgData name="Sean Gallagher" userId="S::sgallagher@mjhlifesciences.com::577446c3-45ae-4097-b8f0-9d862fa3a0df" providerId="AD" clId="Web-{4AE8AB02-7830-394F-B871-E239DE8C8D1E}" dt="2023-09-13T01:20:34.348" v="134"/>
        <pc:sldMkLst>
          <pc:docMk/>
          <pc:sldMk cId="3640125748" sldId="2134958790"/>
        </pc:sldMkLst>
      </pc:sldChg>
      <pc:sldChg chg="add">
        <pc:chgData name="Sean Gallagher" userId="S::sgallagher@mjhlifesciences.com::577446c3-45ae-4097-b8f0-9d862fa3a0df" providerId="AD" clId="Web-{4AE8AB02-7830-394F-B871-E239DE8C8D1E}" dt="2023-09-13T01:20:34.520" v="135"/>
        <pc:sldMkLst>
          <pc:docMk/>
          <pc:sldMk cId="3804475247" sldId="2134958791"/>
        </pc:sldMkLst>
      </pc:sldChg>
      <pc:sldChg chg="add">
        <pc:chgData name="Sean Gallagher" userId="S::sgallagher@mjhlifesciences.com::577446c3-45ae-4097-b8f0-9d862fa3a0df" providerId="AD" clId="Web-{4AE8AB02-7830-394F-B871-E239DE8C8D1E}" dt="2023-09-13T01:20:34.661" v="136"/>
        <pc:sldMkLst>
          <pc:docMk/>
          <pc:sldMk cId="575843204" sldId="2134958792"/>
        </pc:sldMkLst>
      </pc:sldChg>
      <pc:sldChg chg="add">
        <pc:chgData name="Sean Gallagher" userId="S::sgallagher@mjhlifesciences.com::577446c3-45ae-4097-b8f0-9d862fa3a0df" providerId="AD" clId="Web-{4AE8AB02-7830-394F-B871-E239DE8C8D1E}" dt="2023-09-13T01:20:34.848" v="137"/>
        <pc:sldMkLst>
          <pc:docMk/>
          <pc:sldMk cId="3921149573" sldId="2134958793"/>
        </pc:sldMkLst>
      </pc:sldChg>
      <pc:sldChg chg="add">
        <pc:chgData name="Sean Gallagher" userId="S::sgallagher@mjhlifesciences.com::577446c3-45ae-4097-b8f0-9d862fa3a0df" providerId="AD" clId="Web-{4AE8AB02-7830-394F-B871-E239DE8C8D1E}" dt="2023-09-13T01:20:35.005" v="138"/>
        <pc:sldMkLst>
          <pc:docMk/>
          <pc:sldMk cId="917429621" sldId="2134958794"/>
        </pc:sldMkLst>
      </pc:sldChg>
      <pc:sldChg chg="add">
        <pc:chgData name="Sean Gallagher" userId="S::sgallagher@mjhlifesciences.com::577446c3-45ae-4097-b8f0-9d862fa3a0df" providerId="AD" clId="Web-{4AE8AB02-7830-394F-B871-E239DE8C8D1E}" dt="2023-09-13T01:20:35.176" v="139"/>
        <pc:sldMkLst>
          <pc:docMk/>
          <pc:sldMk cId="2310446953" sldId="2134958795"/>
        </pc:sldMkLst>
      </pc:sldChg>
      <pc:sldChg chg="add">
        <pc:chgData name="Sean Gallagher" userId="S::sgallagher@mjhlifesciences.com::577446c3-45ae-4097-b8f0-9d862fa3a0df" providerId="AD" clId="Web-{4AE8AB02-7830-394F-B871-E239DE8C8D1E}" dt="2023-09-13T01:20:35.411" v="140"/>
        <pc:sldMkLst>
          <pc:docMk/>
          <pc:sldMk cId="2220251297" sldId="2134958796"/>
        </pc:sldMkLst>
      </pc:sldChg>
      <pc:sldChg chg="add">
        <pc:chgData name="Sean Gallagher" userId="S::sgallagher@mjhlifesciences.com::577446c3-45ae-4097-b8f0-9d862fa3a0df" providerId="AD" clId="Web-{4AE8AB02-7830-394F-B871-E239DE8C8D1E}" dt="2023-09-13T01:20:35.583" v="141"/>
        <pc:sldMkLst>
          <pc:docMk/>
          <pc:sldMk cId="3654722583" sldId="2134958797"/>
        </pc:sldMkLst>
      </pc:sldChg>
      <pc:sldChg chg="add">
        <pc:chgData name="Sean Gallagher" userId="S::sgallagher@mjhlifesciences.com::577446c3-45ae-4097-b8f0-9d862fa3a0df" providerId="AD" clId="Web-{4AE8AB02-7830-394F-B871-E239DE8C8D1E}" dt="2023-09-13T01:20:35.723" v="142"/>
        <pc:sldMkLst>
          <pc:docMk/>
          <pc:sldMk cId="4038196979" sldId="2134958798"/>
        </pc:sldMkLst>
      </pc:sldChg>
      <pc:sldChg chg="add">
        <pc:chgData name="Sean Gallagher" userId="S::sgallagher@mjhlifesciences.com::577446c3-45ae-4097-b8f0-9d862fa3a0df" providerId="AD" clId="Web-{4AE8AB02-7830-394F-B871-E239DE8C8D1E}" dt="2023-09-13T01:20:35.958" v="143"/>
        <pc:sldMkLst>
          <pc:docMk/>
          <pc:sldMk cId="3347202921" sldId="2134958799"/>
        </pc:sldMkLst>
      </pc:sldChg>
      <pc:sldChg chg="add">
        <pc:chgData name="Sean Gallagher" userId="S::sgallagher@mjhlifesciences.com::577446c3-45ae-4097-b8f0-9d862fa3a0df" providerId="AD" clId="Web-{4AE8AB02-7830-394F-B871-E239DE8C8D1E}" dt="2023-09-13T01:20:36.145" v="144"/>
        <pc:sldMkLst>
          <pc:docMk/>
          <pc:sldMk cId="629007617" sldId="2134958800"/>
        </pc:sldMkLst>
      </pc:sldChg>
      <pc:sldChg chg="add">
        <pc:chgData name="Sean Gallagher" userId="S::sgallagher@mjhlifesciences.com::577446c3-45ae-4097-b8f0-9d862fa3a0df" providerId="AD" clId="Web-{4AE8AB02-7830-394F-B871-E239DE8C8D1E}" dt="2023-09-13T01:20:36.333" v="145"/>
        <pc:sldMkLst>
          <pc:docMk/>
          <pc:sldMk cId="3166727075" sldId="2134958801"/>
        </pc:sldMkLst>
      </pc:sldChg>
      <pc:sldChg chg="add">
        <pc:chgData name="Sean Gallagher" userId="S::sgallagher@mjhlifesciences.com::577446c3-45ae-4097-b8f0-9d862fa3a0df" providerId="AD" clId="Web-{4AE8AB02-7830-394F-B871-E239DE8C8D1E}" dt="2023-09-13T01:20:36.473" v="146"/>
        <pc:sldMkLst>
          <pc:docMk/>
          <pc:sldMk cId="3600730636" sldId="2134958802"/>
        </pc:sldMkLst>
      </pc:sldChg>
      <pc:sldChg chg="add">
        <pc:chgData name="Sean Gallagher" userId="S::sgallagher@mjhlifesciences.com::577446c3-45ae-4097-b8f0-9d862fa3a0df" providerId="AD" clId="Web-{4AE8AB02-7830-394F-B871-E239DE8C8D1E}" dt="2023-09-13T01:20:36.630" v="147"/>
        <pc:sldMkLst>
          <pc:docMk/>
          <pc:sldMk cId="337694227" sldId="2134958803"/>
        </pc:sldMkLst>
      </pc:sldChg>
      <pc:sldChg chg="add">
        <pc:chgData name="Sean Gallagher" userId="S::sgallagher@mjhlifesciences.com::577446c3-45ae-4097-b8f0-9d862fa3a0df" providerId="AD" clId="Web-{4AE8AB02-7830-394F-B871-E239DE8C8D1E}" dt="2023-09-13T01:20:36.880" v="148"/>
        <pc:sldMkLst>
          <pc:docMk/>
          <pc:sldMk cId="676156006" sldId="2134958804"/>
        </pc:sldMkLst>
      </pc:sldChg>
      <pc:sldChg chg="add">
        <pc:chgData name="Sean Gallagher" userId="S::sgallagher@mjhlifesciences.com::577446c3-45ae-4097-b8f0-9d862fa3a0df" providerId="AD" clId="Web-{4AE8AB02-7830-394F-B871-E239DE8C8D1E}" dt="2023-09-13T01:20:37.020" v="149"/>
        <pc:sldMkLst>
          <pc:docMk/>
          <pc:sldMk cId="1883188281" sldId="2134958805"/>
        </pc:sldMkLst>
      </pc:sldChg>
      <pc:sldChg chg="add">
        <pc:chgData name="Sean Gallagher" userId="S::sgallagher@mjhlifesciences.com::577446c3-45ae-4097-b8f0-9d862fa3a0df" providerId="AD" clId="Web-{4AE8AB02-7830-394F-B871-E239DE8C8D1E}" dt="2023-09-13T01:20:37.223" v="150"/>
        <pc:sldMkLst>
          <pc:docMk/>
          <pc:sldMk cId="484668424" sldId="2134958806"/>
        </pc:sldMkLst>
      </pc:sldChg>
      <pc:sldChg chg="add">
        <pc:chgData name="Sean Gallagher" userId="S::sgallagher@mjhlifesciences.com::577446c3-45ae-4097-b8f0-9d862fa3a0df" providerId="AD" clId="Web-{4AE8AB02-7830-394F-B871-E239DE8C8D1E}" dt="2023-09-13T01:20:37.426" v="151"/>
        <pc:sldMkLst>
          <pc:docMk/>
          <pc:sldMk cId="2748115905" sldId="2134958807"/>
        </pc:sldMkLst>
      </pc:sldChg>
      <pc:sldChg chg="add">
        <pc:chgData name="Sean Gallagher" userId="S::sgallagher@mjhlifesciences.com::577446c3-45ae-4097-b8f0-9d862fa3a0df" providerId="AD" clId="Web-{4AE8AB02-7830-394F-B871-E239DE8C8D1E}" dt="2023-09-13T01:20:37.661" v="152"/>
        <pc:sldMkLst>
          <pc:docMk/>
          <pc:sldMk cId="1857822017" sldId="2134958808"/>
        </pc:sldMkLst>
      </pc:sldChg>
      <pc:sldChg chg="add">
        <pc:chgData name="Sean Gallagher" userId="S::sgallagher@mjhlifesciences.com::577446c3-45ae-4097-b8f0-9d862fa3a0df" providerId="AD" clId="Web-{4AE8AB02-7830-394F-B871-E239DE8C8D1E}" dt="2023-09-13T01:20:37.817" v="153"/>
        <pc:sldMkLst>
          <pc:docMk/>
          <pc:sldMk cId="505966214" sldId="2134958809"/>
        </pc:sldMkLst>
      </pc:sldChg>
      <pc:sldChg chg="add">
        <pc:chgData name="Sean Gallagher" userId="S::sgallagher@mjhlifesciences.com::577446c3-45ae-4097-b8f0-9d862fa3a0df" providerId="AD" clId="Web-{4AE8AB02-7830-394F-B871-E239DE8C8D1E}" dt="2023-09-13T01:20:37.973" v="154"/>
        <pc:sldMkLst>
          <pc:docMk/>
          <pc:sldMk cId="3311613562" sldId="2134958810"/>
        </pc:sldMkLst>
      </pc:sldChg>
      <pc:sldChg chg="add">
        <pc:chgData name="Sean Gallagher" userId="S::sgallagher@mjhlifesciences.com::577446c3-45ae-4097-b8f0-9d862fa3a0df" providerId="AD" clId="Web-{4AE8AB02-7830-394F-B871-E239DE8C8D1E}" dt="2023-09-13T01:20:38.114" v="155"/>
        <pc:sldMkLst>
          <pc:docMk/>
          <pc:sldMk cId="3319868355" sldId="2134958811"/>
        </pc:sldMkLst>
      </pc:sldChg>
      <pc:sldChg chg="add">
        <pc:chgData name="Sean Gallagher" userId="S::sgallagher@mjhlifesciences.com::577446c3-45ae-4097-b8f0-9d862fa3a0df" providerId="AD" clId="Web-{4AE8AB02-7830-394F-B871-E239DE8C8D1E}" dt="2023-09-13T01:20:38.270" v="156"/>
        <pc:sldMkLst>
          <pc:docMk/>
          <pc:sldMk cId="387790352" sldId="2134958812"/>
        </pc:sldMkLst>
      </pc:sldChg>
      <pc:sldChg chg="add">
        <pc:chgData name="Sean Gallagher" userId="S::sgallagher@mjhlifesciences.com::577446c3-45ae-4097-b8f0-9d862fa3a0df" providerId="AD" clId="Web-{4AE8AB02-7830-394F-B871-E239DE8C8D1E}" dt="2023-09-13T01:20:38.411" v="157"/>
        <pc:sldMkLst>
          <pc:docMk/>
          <pc:sldMk cId="61144849" sldId="2134958813"/>
        </pc:sldMkLst>
      </pc:sldChg>
      <pc:sldChg chg="add">
        <pc:chgData name="Sean Gallagher" userId="S::sgallagher@mjhlifesciences.com::577446c3-45ae-4097-b8f0-9d862fa3a0df" providerId="AD" clId="Web-{4AE8AB02-7830-394F-B871-E239DE8C8D1E}" dt="2023-09-13T01:20:38.552" v="158"/>
        <pc:sldMkLst>
          <pc:docMk/>
          <pc:sldMk cId="663142820" sldId="2134958814"/>
        </pc:sldMkLst>
      </pc:sldChg>
      <pc:sldChg chg="add">
        <pc:chgData name="Sean Gallagher" userId="S::sgallagher@mjhlifesciences.com::577446c3-45ae-4097-b8f0-9d862fa3a0df" providerId="AD" clId="Web-{4AE8AB02-7830-394F-B871-E239DE8C8D1E}" dt="2023-09-13T01:20:38.692" v="159"/>
        <pc:sldMkLst>
          <pc:docMk/>
          <pc:sldMk cId="2300689303" sldId="2134958815"/>
        </pc:sldMkLst>
      </pc:sldChg>
      <pc:sldChg chg="add">
        <pc:chgData name="Sean Gallagher" userId="S::sgallagher@mjhlifesciences.com::577446c3-45ae-4097-b8f0-9d862fa3a0df" providerId="AD" clId="Web-{4AE8AB02-7830-394F-B871-E239DE8C8D1E}" dt="2023-09-13T01:20:38.848" v="160"/>
        <pc:sldMkLst>
          <pc:docMk/>
          <pc:sldMk cId="3883409482" sldId="2134958816"/>
        </pc:sldMkLst>
      </pc:sldChg>
      <pc:sldChg chg="add">
        <pc:chgData name="Sean Gallagher" userId="S::sgallagher@mjhlifesciences.com::577446c3-45ae-4097-b8f0-9d862fa3a0df" providerId="AD" clId="Web-{4AE8AB02-7830-394F-B871-E239DE8C8D1E}" dt="2023-09-13T01:20:39.208" v="161"/>
        <pc:sldMkLst>
          <pc:docMk/>
          <pc:sldMk cId="4081039382" sldId="2134958817"/>
        </pc:sldMkLst>
      </pc:sldChg>
      <pc:sldChg chg="add">
        <pc:chgData name="Sean Gallagher" userId="S::sgallagher@mjhlifesciences.com::577446c3-45ae-4097-b8f0-9d862fa3a0df" providerId="AD" clId="Web-{4AE8AB02-7830-394F-B871-E239DE8C8D1E}" dt="2023-09-13T01:20:39.348" v="162"/>
        <pc:sldMkLst>
          <pc:docMk/>
          <pc:sldMk cId="1868564394" sldId="2134958818"/>
        </pc:sldMkLst>
      </pc:sldChg>
      <pc:sldChg chg="add">
        <pc:chgData name="Sean Gallagher" userId="S::sgallagher@mjhlifesciences.com::577446c3-45ae-4097-b8f0-9d862fa3a0df" providerId="AD" clId="Web-{4AE8AB02-7830-394F-B871-E239DE8C8D1E}" dt="2023-09-13T01:20:39.552" v="163"/>
        <pc:sldMkLst>
          <pc:docMk/>
          <pc:sldMk cId="2015412971" sldId="2134958819"/>
        </pc:sldMkLst>
      </pc:sldChg>
      <pc:sldChg chg="add">
        <pc:chgData name="Sean Gallagher" userId="S::sgallagher@mjhlifesciences.com::577446c3-45ae-4097-b8f0-9d862fa3a0df" providerId="AD" clId="Web-{4AE8AB02-7830-394F-B871-E239DE8C8D1E}" dt="2023-09-13T01:20:39.739" v="164"/>
        <pc:sldMkLst>
          <pc:docMk/>
          <pc:sldMk cId="2733173052" sldId="2134958820"/>
        </pc:sldMkLst>
      </pc:sldChg>
      <pc:sldChg chg="add">
        <pc:chgData name="Sean Gallagher" userId="S::sgallagher@mjhlifesciences.com::577446c3-45ae-4097-b8f0-9d862fa3a0df" providerId="AD" clId="Web-{4AE8AB02-7830-394F-B871-E239DE8C8D1E}" dt="2023-09-13T01:20:39.973" v="165"/>
        <pc:sldMkLst>
          <pc:docMk/>
          <pc:sldMk cId="4143488613" sldId="2134958821"/>
        </pc:sldMkLst>
      </pc:sldChg>
      <pc:sldChg chg="add">
        <pc:chgData name="Sean Gallagher" userId="S::sgallagher@mjhlifesciences.com::577446c3-45ae-4097-b8f0-9d862fa3a0df" providerId="AD" clId="Web-{4AE8AB02-7830-394F-B871-E239DE8C8D1E}" dt="2023-09-13T01:20:40.223" v="166"/>
        <pc:sldMkLst>
          <pc:docMk/>
          <pc:sldMk cId="572521069" sldId="2134958822"/>
        </pc:sldMkLst>
      </pc:sldChg>
      <pc:sldChg chg="add">
        <pc:chgData name="Sean Gallagher" userId="S::sgallagher@mjhlifesciences.com::577446c3-45ae-4097-b8f0-9d862fa3a0df" providerId="AD" clId="Web-{4AE8AB02-7830-394F-B871-E239DE8C8D1E}" dt="2023-09-13T01:20:40.364" v="167"/>
        <pc:sldMkLst>
          <pc:docMk/>
          <pc:sldMk cId="3296034822" sldId="2134958823"/>
        </pc:sldMkLst>
      </pc:sldChg>
      <pc:sldChg chg="add">
        <pc:chgData name="Sean Gallagher" userId="S::sgallagher@mjhlifesciences.com::577446c3-45ae-4097-b8f0-9d862fa3a0df" providerId="AD" clId="Web-{4AE8AB02-7830-394F-B871-E239DE8C8D1E}" dt="2023-09-13T01:20:40.505" v="168"/>
        <pc:sldMkLst>
          <pc:docMk/>
          <pc:sldMk cId="3593205399" sldId="2134958824"/>
        </pc:sldMkLst>
      </pc:sldChg>
      <pc:sldChg chg="add">
        <pc:chgData name="Sean Gallagher" userId="S::sgallagher@mjhlifesciences.com::577446c3-45ae-4097-b8f0-9d862fa3a0df" providerId="AD" clId="Web-{4AE8AB02-7830-394F-B871-E239DE8C8D1E}" dt="2023-09-13T01:20:41.583" v="169"/>
        <pc:sldMkLst>
          <pc:docMk/>
          <pc:sldMk cId="871671556" sldId="2134958825"/>
        </pc:sldMkLst>
      </pc:sldChg>
      <pc:sldChg chg="add">
        <pc:chgData name="Sean Gallagher" userId="S::sgallagher@mjhlifesciences.com::577446c3-45ae-4097-b8f0-9d862fa3a0df" providerId="AD" clId="Web-{4AE8AB02-7830-394F-B871-E239DE8C8D1E}" dt="2023-09-13T01:22:02.039" v="170"/>
        <pc:sldMkLst>
          <pc:docMk/>
          <pc:sldMk cId="2992570506" sldId="2134958826"/>
        </pc:sldMkLst>
      </pc:sldChg>
      <pc:sldChg chg="add">
        <pc:chgData name="Sean Gallagher" userId="S::sgallagher@mjhlifesciences.com::577446c3-45ae-4097-b8f0-9d862fa3a0df" providerId="AD" clId="Web-{4AE8AB02-7830-394F-B871-E239DE8C8D1E}" dt="2023-09-13T01:22:02.210" v="171"/>
        <pc:sldMkLst>
          <pc:docMk/>
          <pc:sldMk cId="4191852771" sldId="2134958827"/>
        </pc:sldMkLst>
      </pc:sldChg>
      <pc:sldChg chg="add">
        <pc:chgData name="Sean Gallagher" userId="S::sgallagher@mjhlifesciences.com::577446c3-45ae-4097-b8f0-9d862fa3a0df" providerId="AD" clId="Web-{4AE8AB02-7830-394F-B871-E239DE8C8D1E}" dt="2023-09-13T01:22:02.445" v="172"/>
        <pc:sldMkLst>
          <pc:docMk/>
          <pc:sldMk cId="2547997322" sldId="2134958828"/>
        </pc:sldMkLst>
      </pc:sldChg>
      <pc:sldChg chg="add">
        <pc:chgData name="Sean Gallagher" userId="S::sgallagher@mjhlifesciences.com::577446c3-45ae-4097-b8f0-9d862fa3a0df" providerId="AD" clId="Web-{4AE8AB02-7830-394F-B871-E239DE8C8D1E}" dt="2023-09-13T01:22:02.710" v="173"/>
        <pc:sldMkLst>
          <pc:docMk/>
          <pc:sldMk cId="337112073" sldId="2134958829"/>
        </pc:sldMkLst>
      </pc:sldChg>
      <pc:sldChg chg="add">
        <pc:chgData name="Sean Gallagher" userId="S::sgallagher@mjhlifesciences.com::577446c3-45ae-4097-b8f0-9d862fa3a0df" providerId="AD" clId="Web-{4AE8AB02-7830-394F-B871-E239DE8C8D1E}" dt="2023-09-13T01:22:02.867" v="174"/>
        <pc:sldMkLst>
          <pc:docMk/>
          <pc:sldMk cId="1242102463" sldId="2134958830"/>
        </pc:sldMkLst>
      </pc:sldChg>
      <pc:sldChg chg="add">
        <pc:chgData name="Sean Gallagher" userId="S::sgallagher@mjhlifesciences.com::577446c3-45ae-4097-b8f0-9d862fa3a0df" providerId="AD" clId="Web-{4AE8AB02-7830-394F-B871-E239DE8C8D1E}" dt="2023-09-13T01:22:03.132" v="175"/>
        <pc:sldMkLst>
          <pc:docMk/>
          <pc:sldMk cId="1413985143" sldId="2134958831"/>
        </pc:sldMkLst>
      </pc:sldChg>
      <pc:sldChg chg="add">
        <pc:chgData name="Sean Gallagher" userId="S::sgallagher@mjhlifesciences.com::577446c3-45ae-4097-b8f0-9d862fa3a0df" providerId="AD" clId="Web-{4AE8AB02-7830-394F-B871-E239DE8C8D1E}" dt="2023-09-13T01:22:03.320" v="176"/>
        <pc:sldMkLst>
          <pc:docMk/>
          <pc:sldMk cId="514494772" sldId="2134958832"/>
        </pc:sldMkLst>
      </pc:sldChg>
      <pc:sldChg chg="add">
        <pc:chgData name="Sean Gallagher" userId="S::sgallagher@mjhlifesciences.com::577446c3-45ae-4097-b8f0-9d862fa3a0df" providerId="AD" clId="Web-{4AE8AB02-7830-394F-B871-E239DE8C8D1E}" dt="2023-09-13T01:22:03.539" v="177"/>
        <pc:sldMkLst>
          <pc:docMk/>
          <pc:sldMk cId="273767623" sldId="2134958833"/>
        </pc:sldMkLst>
      </pc:sldChg>
      <pc:sldChg chg="add">
        <pc:chgData name="Sean Gallagher" userId="S::sgallagher@mjhlifesciences.com::577446c3-45ae-4097-b8f0-9d862fa3a0df" providerId="AD" clId="Web-{4AE8AB02-7830-394F-B871-E239DE8C8D1E}" dt="2023-09-13T01:22:03.726" v="178"/>
        <pc:sldMkLst>
          <pc:docMk/>
          <pc:sldMk cId="649561480" sldId="2134958834"/>
        </pc:sldMkLst>
      </pc:sldChg>
      <pc:sldChg chg="add">
        <pc:chgData name="Sean Gallagher" userId="S::sgallagher@mjhlifesciences.com::577446c3-45ae-4097-b8f0-9d862fa3a0df" providerId="AD" clId="Web-{4AE8AB02-7830-394F-B871-E239DE8C8D1E}" dt="2023-09-13T01:22:03.961" v="179"/>
        <pc:sldMkLst>
          <pc:docMk/>
          <pc:sldMk cId="3110305009" sldId="2134958835"/>
        </pc:sldMkLst>
      </pc:sldChg>
      <pc:sldChg chg="add">
        <pc:chgData name="Sean Gallagher" userId="S::sgallagher@mjhlifesciences.com::577446c3-45ae-4097-b8f0-9d862fa3a0df" providerId="AD" clId="Web-{4AE8AB02-7830-394F-B871-E239DE8C8D1E}" dt="2023-09-13T01:22:04.132" v="180"/>
        <pc:sldMkLst>
          <pc:docMk/>
          <pc:sldMk cId="3214558335" sldId="2134958836"/>
        </pc:sldMkLst>
      </pc:sldChg>
      <pc:sldChg chg="add">
        <pc:chgData name="Sean Gallagher" userId="S::sgallagher@mjhlifesciences.com::577446c3-45ae-4097-b8f0-9d862fa3a0df" providerId="AD" clId="Web-{4AE8AB02-7830-394F-B871-E239DE8C8D1E}" dt="2023-09-13T01:22:04.320" v="181"/>
        <pc:sldMkLst>
          <pc:docMk/>
          <pc:sldMk cId="3043170917" sldId="2134958837"/>
        </pc:sldMkLst>
      </pc:sldChg>
      <pc:sldChg chg="add">
        <pc:chgData name="Sean Gallagher" userId="S::sgallagher@mjhlifesciences.com::577446c3-45ae-4097-b8f0-9d862fa3a0df" providerId="AD" clId="Web-{4AE8AB02-7830-394F-B871-E239DE8C8D1E}" dt="2023-09-13T01:22:04.492" v="182"/>
        <pc:sldMkLst>
          <pc:docMk/>
          <pc:sldMk cId="273096277" sldId="2134958838"/>
        </pc:sldMkLst>
      </pc:sldChg>
      <pc:sldChg chg="add">
        <pc:chgData name="Sean Gallagher" userId="S::sgallagher@mjhlifesciences.com::577446c3-45ae-4097-b8f0-9d862fa3a0df" providerId="AD" clId="Web-{4AE8AB02-7830-394F-B871-E239DE8C8D1E}" dt="2023-09-13T01:22:04.632" v="183"/>
        <pc:sldMkLst>
          <pc:docMk/>
          <pc:sldMk cId="676257281" sldId="2134958839"/>
        </pc:sldMkLst>
      </pc:sldChg>
      <pc:sldChg chg="add">
        <pc:chgData name="Sean Gallagher" userId="S::sgallagher@mjhlifesciences.com::577446c3-45ae-4097-b8f0-9d862fa3a0df" providerId="AD" clId="Web-{4AE8AB02-7830-394F-B871-E239DE8C8D1E}" dt="2023-09-13T01:22:04.789" v="184"/>
        <pc:sldMkLst>
          <pc:docMk/>
          <pc:sldMk cId="2461483880" sldId="2134958840"/>
        </pc:sldMkLst>
      </pc:sldChg>
      <pc:sldChg chg="add">
        <pc:chgData name="Sean Gallagher" userId="S::sgallagher@mjhlifesciences.com::577446c3-45ae-4097-b8f0-9d862fa3a0df" providerId="AD" clId="Web-{4AE8AB02-7830-394F-B871-E239DE8C8D1E}" dt="2023-09-13T01:22:05.007" v="185"/>
        <pc:sldMkLst>
          <pc:docMk/>
          <pc:sldMk cId="80579290" sldId="2134958841"/>
        </pc:sldMkLst>
      </pc:sldChg>
      <pc:sldChg chg="add">
        <pc:chgData name="Sean Gallagher" userId="S::sgallagher@mjhlifesciences.com::577446c3-45ae-4097-b8f0-9d862fa3a0df" providerId="AD" clId="Web-{4AE8AB02-7830-394F-B871-E239DE8C8D1E}" dt="2023-09-13T01:22:05.164" v="186"/>
        <pc:sldMkLst>
          <pc:docMk/>
          <pc:sldMk cId="1726073603" sldId="2134958842"/>
        </pc:sldMkLst>
      </pc:sldChg>
      <pc:sldChg chg="add">
        <pc:chgData name="Sean Gallagher" userId="S::sgallagher@mjhlifesciences.com::577446c3-45ae-4097-b8f0-9d862fa3a0df" providerId="AD" clId="Web-{4AE8AB02-7830-394F-B871-E239DE8C8D1E}" dt="2023-09-13T01:22:05.351" v="187"/>
        <pc:sldMkLst>
          <pc:docMk/>
          <pc:sldMk cId="1587312765" sldId="2134958843"/>
        </pc:sldMkLst>
      </pc:sldChg>
      <pc:sldChg chg="add">
        <pc:chgData name="Sean Gallagher" userId="S::sgallagher@mjhlifesciences.com::577446c3-45ae-4097-b8f0-9d862fa3a0df" providerId="AD" clId="Web-{4AE8AB02-7830-394F-B871-E239DE8C8D1E}" dt="2023-09-13T01:22:05.539" v="188"/>
        <pc:sldMkLst>
          <pc:docMk/>
          <pc:sldMk cId="3051268200" sldId="2134958844"/>
        </pc:sldMkLst>
      </pc:sldChg>
      <pc:sldChg chg="add">
        <pc:chgData name="Sean Gallagher" userId="S::sgallagher@mjhlifesciences.com::577446c3-45ae-4097-b8f0-9d862fa3a0df" providerId="AD" clId="Web-{4AE8AB02-7830-394F-B871-E239DE8C8D1E}" dt="2023-09-13T01:22:05.773" v="189"/>
        <pc:sldMkLst>
          <pc:docMk/>
          <pc:sldMk cId="2816391021" sldId="2134958845"/>
        </pc:sldMkLst>
      </pc:sldChg>
      <pc:sldChg chg="add">
        <pc:chgData name="Sean Gallagher" userId="S::sgallagher@mjhlifesciences.com::577446c3-45ae-4097-b8f0-9d862fa3a0df" providerId="AD" clId="Web-{4AE8AB02-7830-394F-B871-E239DE8C8D1E}" dt="2023-09-13T01:22:05.945" v="190"/>
        <pc:sldMkLst>
          <pc:docMk/>
          <pc:sldMk cId="1487011183" sldId="2134958846"/>
        </pc:sldMkLst>
      </pc:sldChg>
      <pc:sldChg chg="add">
        <pc:chgData name="Sean Gallagher" userId="S::sgallagher@mjhlifesciences.com::577446c3-45ae-4097-b8f0-9d862fa3a0df" providerId="AD" clId="Web-{4AE8AB02-7830-394F-B871-E239DE8C8D1E}" dt="2023-09-13T01:22:06.148" v="191"/>
        <pc:sldMkLst>
          <pc:docMk/>
          <pc:sldMk cId="835324695" sldId="2134958847"/>
        </pc:sldMkLst>
      </pc:sldChg>
      <pc:sldChg chg="add">
        <pc:chgData name="Sean Gallagher" userId="S::sgallagher@mjhlifesciences.com::577446c3-45ae-4097-b8f0-9d862fa3a0df" providerId="AD" clId="Web-{4AE8AB02-7830-394F-B871-E239DE8C8D1E}" dt="2023-09-13T01:22:06.382" v="192"/>
        <pc:sldMkLst>
          <pc:docMk/>
          <pc:sldMk cId="3287498218" sldId="2134958848"/>
        </pc:sldMkLst>
      </pc:sldChg>
      <pc:sldChg chg="add">
        <pc:chgData name="Sean Gallagher" userId="S::sgallagher@mjhlifesciences.com::577446c3-45ae-4097-b8f0-9d862fa3a0df" providerId="AD" clId="Web-{4AE8AB02-7830-394F-B871-E239DE8C8D1E}" dt="2023-09-13T01:22:06.539" v="193"/>
        <pc:sldMkLst>
          <pc:docMk/>
          <pc:sldMk cId="3695194321" sldId="2134958849"/>
        </pc:sldMkLst>
      </pc:sldChg>
      <pc:sldChg chg="add">
        <pc:chgData name="Sean Gallagher" userId="S::sgallagher@mjhlifesciences.com::577446c3-45ae-4097-b8f0-9d862fa3a0df" providerId="AD" clId="Web-{4AE8AB02-7830-394F-B871-E239DE8C8D1E}" dt="2023-09-13T01:22:06.679" v="194"/>
        <pc:sldMkLst>
          <pc:docMk/>
          <pc:sldMk cId="3382493737" sldId="2134958850"/>
        </pc:sldMkLst>
      </pc:sldChg>
      <pc:sldChg chg="add">
        <pc:chgData name="Sean Gallagher" userId="S::sgallagher@mjhlifesciences.com::577446c3-45ae-4097-b8f0-9d862fa3a0df" providerId="AD" clId="Web-{4AE8AB02-7830-394F-B871-E239DE8C8D1E}" dt="2023-09-13T01:22:06.898" v="195"/>
        <pc:sldMkLst>
          <pc:docMk/>
          <pc:sldMk cId="4288872923" sldId="2134958851"/>
        </pc:sldMkLst>
      </pc:sldChg>
      <pc:sldChg chg="add">
        <pc:chgData name="Sean Gallagher" userId="S::sgallagher@mjhlifesciences.com::577446c3-45ae-4097-b8f0-9d862fa3a0df" providerId="AD" clId="Web-{4AE8AB02-7830-394F-B871-E239DE8C8D1E}" dt="2023-09-13T01:22:07.101" v="196"/>
        <pc:sldMkLst>
          <pc:docMk/>
          <pc:sldMk cId="2195515851" sldId="2134958852"/>
        </pc:sldMkLst>
      </pc:sldChg>
      <pc:sldChg chg="add">
        <pc:chgData name="Sean Gallagher" userId="S::sgallagher@mjhlifesciences.com::577446c3-45ae-4097-b8f0-9d862fa3a0df" providerId="AD" clId="Web-{4AE8AB02-7830-394F-B871-E239DE8C8D1E}" dt="2023-09-13T01:22:07.289" v="197"/>
        <pc:sldMkLst>
          <pc:docMk/>
          <pc:sldMk cId="914164625" sldId="2134958853"/>
        </pc:sldMkLst>
      </pc:sldChg>
      <pc:sldChg chg="add">
        <pc:chgData name="Sean Gallagher" userId="S::sgallagher@mjhlifesciences.com::577446c3-45ae-4097-b8f0-9d862fa3a0df" providerId="AD" clId="Web-{4AE8AB02-7830-394F-B871-E239DE8C8D1E}" dt="2023-09-13T01:22:07.461" v="198"/>
        <pc:sldMkLst>
          <pc:docMk/>
          <pc:sldMk cId="2256177117" sldId="2134958854"/>
        </pc:sldMkLst>
      </pc:sldChg>
      <pc:sldChg chg="add">
        <pc:chgData name="Sean Gallagher" userId="S::sgallagher@mjhlifesciences.com::577446c3-45ae-4097-b8f0-9d862fa3a0df" providerId="AD" clId="Web-{4AE8AB02-7830-394F-B871-E239DE8C8D1E}" dt="2023-09-13T01:22:07.789" v="199"/>
        <pc:sldMkLst>
          <pc:docMk/>
          <pc:sldMk cId="2045445288" sldId="2134958855"/>
        </pc:sldMkLst>
      </pc:sldChg>
      <pc:sldChg chg="add">
        <pc:chgData name="Sean Gallagher" userId="S::sgallagher@mjhlifesciences.com::577446c3-45ae-4097-b8f0-9d862fa3a0df" providerId="AD" clId="Web-{4AE8AB02-7830-394F-B871-E239DE8C8D1E}" dt="2023-09-13T01:22:07.914" v="200"/>
        <pc:sldMkLst>
          <pc:docMk/>
          <pc:sldMk cId="1024627230" sldId="2134958856"/>
        </pc:sldMkLst>
      </pc:sldChg>
      <pc:sldChg chg="add">
        <pc:chgData name="Sean Gallagher" userId="S::sgallagher@mjhlifesciences.com::577446c3-45ae-4097-b8f0-9d862fa3a0df" providerId="AD" clId="Web-{4AE8AB02-7830-394F-B871-E239DE8C8D1E}" dt="2023-09-13T01:22:08.148" v="201"/>
        <pc:sldMkLst>
          <pc:docMk/>
          <pc:sldMk cId="3764664463" sldId="2134958857"/>
        </pc:sldMkLst>
      </pc:sldChg>
      <pc:sldChg chg="add">
        <pc:chgData name="Sean Gallagher" userId="S::sgallagher@mjhlifesciences.com::577446c3-45ae-4097-b8f0-9d862fa3a0df" providerId="AD" clId="Web-{4AE8AB02-7830-394F-B871-E239DE8C8D1E}" dt="2023-09-13T01:22:08.289" v="202"/>
        <pc:sldMkLst>
          <pc:docMk/>
          <pc:sldMk cId="66120912" sldId="2134958858"/>
        </pc:sldMkLst>
      </pc:sldChg>
      <pc:sldChg chg="add">
        <pc:chgData name="Sean Gallagher" userId="S::sgallagher@mjhlifesciences.com::577446c3-45ae-4097-b8f0-9d862fa3a0df" providerId="AD" clId="Web-{4AE8AB02-7830-394F-B871-E239DE8C8D1E}" dt="2023-09-13T01:22:08.508" v="203"/>
        <pc:sldMkLst>
          <pc:docMk/>
          <pc:sldMk cId="3068644649" sldId="2134958859"/>
        </pc:sldMkLst>
      </pc:sldChg>
      <pc:sldChg chg="add">
        <pc:chgData name="Sean Gallagher" userId="S::sgallagher@mjhlifesciences.com::577446c3-45ae-4097-b8f0-9d862fa3a0df" providerId="AD" clId="Web-{4AE8AB02-7830-394F-B871-E239DE8C8D1E}" dt="2023-09-13T01:22:08.726" v="204"/>
        <pc:sldMkLst>
          <pc:docMk/>
          <pc:sldMk cId="3902429450" sldId="2134958860"/>
        </pc:sldMkLst>
      </pc:sldChg>
      <pc:sldChg chg="add">
        <pc:chgData name="Sean Gallagher" userId="S::sgallagher@mjhlifesciences.com::577446c3-45ae-4097-b8f0-9d862fa3a0df" providerId="AD" clId="Web-{4AE8AB02-7830-394F-B871-E239DE8C8D1E}" dt="2023-09-13T01:22:09.023" v="205"/>
        <pc:sldMkLst>
          <pc:docMk/>
          <pc:sldMk cId="1739292909" sldId="2134958861"/>
        </pc:sldMkLst>
      </pc:sldChg>
      <pc:sldChg chg="add">
        <pc:chgData name="Sean Gallagher" userId="S::sgallagher@mjhlifesciences.com::577446c3-45ae-4097-b8f0-9d862fa3a0df" providerId="AD" clId="Web-{4AE8AB02-7830-394F-B871-E239DE8C8D1E}" dt="2023-09-13T01:22:09.304" v="206"/>
        <pc:sldMkLst>
          <pc:docMk/>
          <pc:sldMk cId="1325907702" sldId="2134958862"/>
        </pc:sldMkLst>
      </pc:sldChg>
      <pc:sldChg chg="add">
        <pc:chgData name="Sean Gallagher" userId="S::sgallagher@mjhlifesciences.com::577446c3-45ae-4097-b8f0-9d862fa3a0df" providerId="AD" clId="Web-{4AE8AB02-7830-394F-B871-E239DE8C8D1E}" dt="2023-09-13T01:22:09.476" v="207"/>
        <pc:sldMkLst>
          <pc:docMk/>
          <pc:sldMk cId="1271338601" sldId="2134958863"/>
        </pc:sldMkLst>
      </pc:sldChg>
      <pc:sldChg chg="add">
        <pc:chgData name="Sean Gallagher" userId="S::sgallagher@mjhlifesciences.com::577446c3-45ae-4097-b8f0-9d862fa3a0df" providerId="AD" clId="Web-{4AE8AB02-7830-394F-B871-E239DE8C8D1E}" dt="2023-09-13T01:22:09.695" v="208"/>
        <pc:sldMkLst>
          <pc:docMk/>
          <pc:sldMk cId="497464889" sldId="2134958864"/>
        </pc:sldMkLst>
      </pc:sldChg>
      <pc:sldChg chg="add">
        <pc:chgData name="Sean Gallagher" userId="S::sgallagher@mjhlifesciences.com::577446c3-45ae-4097-b8f0-9d862fa3a0df" providerId="AD" clId="Web-{4AE8AB02-7830-394F-B871-E239DE8C8D1E}" dt="2023-09-13T01:22:09.836" v="209"/>
        <pc:sldMkLst>
          <pc:docMk/>
          <pc:sldMk cId="2585234547" sldId="2134958865"/>
        </pc:sldMkLst>
      </pc:sldChg>
      <pc:sldChg chg="add">
        <pc:chgData name="Sean Gallagher" userId="S::sgallagher@mjhlifesciences.com::577446c3-45ae-4097-b8f0-9d862fa3a0df" providerId="AD" clId="Web-{4AE8AB02-7830-394F-B871-E239DE8C8D1E}" dt="2023-09-13T01:22:09.961" v="210"/>
        <pc:sldMkLst>
          <pc:docMk/>
          <pc:sldMk cId="846666299" sldId="2134958866"/>
        </pc:sldMkLst>
      </pc:sldChg>
      <pc:sldChg chg="add">
        <pc:chgData name="Sean Gallagher" userId="S::sgallagher@mjhlifesciences.com::577446c3-45ae-4097-b8f0-9d862fa3a0df" providerId="AD" clId="Web-{4AE8AB02-7830-394F-B871-E239DE8C8D1E}" dt="2023-09-13T01:22:10.117" v="211"/>
        <pc:sldMkLst>
          <pc:docMk/>
          <pc:sldMk cId="1880738055" sldId="2134958867"/>
        </pc:sldMkLst>
      </pc:sldChg>
      <pc:sldChg chg="add">
        <pc:chgData name="Sean Gallagher" userId="S::sgallagher@mjhlifesciences.com::577446c3-45ae-4097-b8f0-9d862fa3a0df" providerId="AD" clId="Web-{4AE8AB02-7830-394F-B871-E239DE8C8D1E}" dt="2023-09-13T01:22:11.164" v="212"/>
        <pc:sldMkLst>
          <pc:docMk/>
          <pc:sldMk cId="1710109745" sldId="2134958868"/>
        </pc:sldMkLst>
      </pc:sldChg>
      <pc:sldMasterChg chg="addSldLayout modSldLayout">
        <pc:chgData name="Sean Gallagher" userId="S::sgallagher@mjhlifesciences.com::577446c3-45ae-4097-b8f0-9d862fa3a0df" providerId="AD" clId="Web-{4AE8AB02-7830-394F-B871-E239DE8C8D1E}" dt="2023-09-13T01:22:02.039" v="170"/>
        <pc:sldMasterMkLst>
          <pc:docMk/>
          <pc:sldMasterMk cId="1070809925" sldId="2147483714"/>
        </pc:sldMasterMkLst>
        <pc:sldLayoutChg chg="add">
          <pc:chgData name="Sean Gallagher" userId="S::sgallagher@mjhlifesciences.com::577446c3-45ae-4097-b8f0-9d862fa3a0df" providerId="AD" clId="Web-{4AE8AB02-7830-394F-B871-E239DE8C8D1E}" dt="2023-09-13T01:22:02.039" v="170"/>
          <pc:sldLayoutMkLst>
            <pc:docMk/>
            <pc:sldMasterMk cId="1070809925" sldId="2147483714"/>
            <pc:sldLayoutMk cId="2055768265" sldId="2147483668"/>
          </pc:sldLayoutMkLst>
        </pc:sldLayoutChg>
        <pc:sldLayoutChg chg="add">
          <pc:chgData name="Sean Gallagher" userId="S::sgallagher@mjhlifesciences.com::577446c3-45ae-4097-b8f0-9d862fa3a0df" providerId="AD" clId="Web-{4AE8AB02-7830-394F-B871-E239DE8C8D1E}" dt="2023-09-13T01:19:09.689" v="85"/>
          <pc:sldLayoutMkLst>
            <pc:docMk/>
            <pc:sldMasterMk cId="1070809925" sldId="2147483714"/>
            <pc:sldLayoutMk cId="624319836" sldId="2147483680"/>
          </pc:sldLayoutMkLst>
        </pc:sldLayoutChg>
        <pc:sldLayoutChg chg="add">
          <pc:chgData name="Sean Gallagher" userId="S::sgallagher@mjhlifesciences.com::577446c3-45ae-4097-b8f0-9d862fa3a0df" providerId="AD" clId="Web-{4AE8AB02-7830-394F-B871-E239DE8C8D1E}" dt="2023-09-13T01:17:37.921" v="65"/>
          <pc:sldLayoutMkLst>
            <pc:docMk/>
            <pc:sldMasterMk cId="1070809925" sldId="2147483714"/>
            <pc:sldLayoutMk cId="2640723890" sldId="2147483716"/>
          </pc:sldLayoutMkLst>
        </pc:sldLayoutChg>
        <pc:sldLayoutChg chg="add">
          <pc:chgData name="Sean Gallagher" userId="S::sgallagher@mjhlifesciences.com::577446c3-45ae-4097-b8f0-9d862fa3a0df" providerId="AD" clId="Web-{4AE8AB02-7830-394F-B871-E239DE8C8D1E}" dt="2023-09-13T01:17:37.921" v="65"/>
          <pc:sldLayoutMkLst>
            <pc:docMk/>
            <pc:sldMasterMk cId="1070809925" sldId="2147483714"/>
            <pc:sldLayoutMk cId="2558328484" sldId="2147483725"/>
          </pc:sldLayoutMkLst>
        </pc:sldLayoutChg>
        <pc:sldLayoutChg chg="replId">
          <pc:chgData name="Sean Gallagher" userId="S::sgallagher@mjhlifesciences.com::577446c3-45ae-4097-b8f0-9d862fa3a0df" providerId="AD" clId="Web-{4AE8AB02-7830-394F-B871-E239DE8C8D1E}" dt="2023-09-13T01:17:37.921" v="65"/>
          <pc:sldLayoutMkLst>
            <pc:docMk/>
            <pc:sldMasterMk cId="1070809925" sldId="2147483714"/>
            <pc:sldLayoutMk cId="261373619" sldId="2147483726"/>
          </pc:sldLayoutMkLst>
        </pc:sldLayoutChg>
        <pc:sldLayoutChg chg="add replId">
          <pc:chgData name="Sean Gallagher" userId="S::sgallagher@mjhlifesciences.com::577446c3-45ae-4097-b8f0-9d862fa3a0df" providerId="AD" clId="Web-{4AE8AB02-7830-394F-B871-E239DE8C8D1E}" dt="2023-09-13T01:19:10.471" v="89"/>
          <pc:sldLayoutMkLst>
            <pc:docMk/>
            <pc:sldMasterMk cId="1070809925" sldId="2147483714"/>
            <pc:sldLayoutMk cId="4213817211" sldId="2147483729"/>
          </pc:sldLayoutMkLst>
        </pc:sldLayoutChg>
        <pc:sldLayoutChg chg="add replId">
          <pc:chgData name="Sean Gallagher" userId="S::sgallagher@mjhlifesciences.com::577446c3-45ae-4097-b8f0-9d862fa3a0df" providerId="AD" clId="Web-{4AE8AB02-7830-394F-B871-E239DE8C8D1E}" dt="2023-09-13T01:19:10.471" v="89"/>
          <pc:sldLayoutMkLst>
            <pc:docMk/>
            <pc:sldMasterMk cId="1070809925" sldId="2147483714"/>
            <pc:sldLayoutMk cId="401505457" sldId="2147483739"/>
          </pc:sldLayoutMkLst>
        </pc:sldLayoutChg>
      </pc:sldMasterChg>
      <pc:sldMasterChg chg="replId">
        <pc:chgData name="Sean Gallagher" userId="S::sgallagher@mjhlifesciences.com::577446c3-45ae-4097-b8f0-9d862fa3a0df" providerId="AD" clId="Web-{4AE8AB02-7830-394F-B871-E239DE8C8D1E}" dt="2023-09-13T01:19:09.689" v="85"/>
        <pc:sldMasterMkLst>
          <pc:docMk/>
          <pc:sldMasterMk cId="678652302" sldId="2147483727"/>
        </pc:sldMasterMkLst>
      </pc:sldMasterChg>
      <pc:sldMasterChg chg="replId modSldLayout">
        <pc:chgData name="Sean Gallagher" userId="S::sgallagher@mjhlifesciences.com::577446c3-45ae-4097-b8f0-9d862fa3a0df" providerId="AD" clId="Web-{4AE8AB02-7830-394F-B871-E239DE8C8D1E}" dt="2023-09-13T01:19:10.471" v="89"/>
        <pc:sldMasterMkLst>
          <pc:docMk/>
          <pc:sldMasterMk cId="725199665" sldId="2147483728"/>
        </pc:sldMasterMkLst>
        <pc:sldLayoutChg chg="replId">
          <pc:chgData name="Sean Gallagher" userId="S::sgallagher@mjhlifesciences.com::577446c3-45ae-4097-b8f0-9d862fa3a0df" providerId="AD" clId="Web-{4AE8AB02-7830-394F-B871-E239DE8C8D1E}" dt="2023-09-13T01:15:25.244" v="0"/>
          <pc:sldLayoutMkLst>
            <pc:docMk/>
            <pc:sldMasterMk cId="725199665" sldId="2147483728"/>
            <pc:sldLayoutMk cId="1461072930" sldId="2147483723"/>
          </pc:sldLayoutMkLst>
        </pc:sldLayoutChg>
        <pc:sldLayoutChg chg="replId">
          <pc:chgData name="Sean Gallagher" userId="S::sgallagher@mjhlifesciences.com::577446c3-45ae-4097-b8f0-9d862fa3a0df" providerId="AD" clId="Web-{4AE8AB02-7830-394F-B871-E239DE8C8D1E}" dt="2023-09-13T01:15:25.244" v="0"/>
          <pc:sldLayoutMkLst>
            <pc:docMk/>
            <pc:sldMasterMk cId="725199665" sldId="2147483728"/>
            <pc:sldLayoutMk cId="262959634" sldId="2147483724"/>
          </pc:sldLayoutMkLst>
        </pc:sldLayoutChg>
        <pc:sldLayoutChg chg="replId">
          <pc:chgData name="Sean Gallagher" userId="S::sgallagher@mjhlifesciences.com::577446c3-45ae-4097-b8f0-9d862fa3a0df" providerId="AD" clId="Web-{4AE8AB02-7830-394F-B871-E239DE8C8D1E}" dt="2023-09-13T01:19:10.471" v="89"/>
          <pc:sldLayoutMkLst>
            <pc:docMk/>
            <pc:sldMasterMk cId="725199665" sldId="2147483728"/>
            <pc:sldLayoutMk cId="1924714712" sldId="2147483730"/>
          </pc:sldLayoutMkLst>
        </pc:sldLayoutChg>
        <pc:sldLayoutChg chg="replId">
          <pc:chgData name="Sean Gallagher" userId="S::sgallagher@mjhlifesciences.com::577446c3-45ae-4097-b8f0-9d862fa3a0df" providerId="AD" clId="Web-{4AE8AB02-7830-394F-B871-E239DE8C8D1E}" dt="2023-09-13T01:19:10.471" v="89"/>
          <pc:sldLayoutMkLst>
            <pc:docMk/>
            <pc:sldMasterMk cId="725199665" sldId="2147483728"/>
            <pc:sldLayoutMk cId="1133989823" sldId="2147483731"/>
          </pc:sldLayoutMkLst>
        </pc:sldLayoutChg>
        <pc:sldLayoutChg chg="replId">
          <pc:chgData name="Sean Gallagher" userId="S::sgallagher@mjhlifesciences.com::577446c3-45ae-4097-b8f0-9d862fa3a0df" providerId="AD" clId="Web-{4AE8AB02-7830-394F-B871-E239DE8C8D1E}" dt="2023-09-13T01:19:10.471" v="89"/>
          <pc:sldLayoutMkLst>
            <pc:docMk/>
            <pc:sldMasterMk cId="725199665" sldId="2147483728"/>
            <pc:sldLayoutMk cId="49588036" sldId="2147483732"/>
          </pc:sldLayoutMkLst>
        </pc:sldLayoutChg>
        <pc:sldLayoutChg chg="replId">
          <pc:chgData name="Sean Gallagher" userId="S::sgallagher@mjhlifesciences.com::577446c3-45ae-4097-b8f0-9d862fa3a0df" providerId="AD" clId="Web-{4AE8AB02-7830-394F-B871-E239DE8C8D1E}" dt="2023-09-13T01:19:10.471" v="89"/>
          <pc:sldLayoutMkLst>
            <pc:docMk/>
            <pc:sldMasterMk cId="725199665" sldId="2147483728"/>
            <pc:sldLayoutMk cId="202466016" sldId="2147483733"/>
          </pc:sldLayoutMkLst>
        </pc:sldLayoutChg>
        <pc:sldLayoutChg chg="replId">
          <pc:chgData name="Sean Gallagher" userId="S::sgallagher@mjhlifesciences.com::577446c3-45ae-4097-b8f0-9d862fa3a0df" providerId="AD" clId="Web-{4AE8AB02-7830-394F-B871-E239DE8C8D1E}" dt="2023-09-13T01:19:10.471" v="89"/>
          <pc:sldLayoutMkLst>
            <pc:docMk/>
            <pc:sldMasterMk cId="725199665" sldId="2147483728"/>
            <pc:sldLayoutMk cId="1232234064" sldId="2147483734"/>
          </pc:sldLayoutMkLst>
        </pc:sldLayoutChg>
        <pc:sldLayoutChg chg="replId">
          <pc:chgData name="Sean Gallagher" userId="S::sgallagher@mjhlifesciences.com::577446c3-45ae-4097-b8f0-9d862fa3a0df" providerId="AD" clId="Web-{4AE8AB02-7830-394F-B871-E239DE8C8D1E}" dt="2023-09-13T01:19:10.471" v="89"/>
          <pc:sldLayoutMkLst>
            <pc:docMk/>
            <pc:sldMasterMk cId="725199665" sldId="2147483728"/>
            <pc:sldLayoutMk cId="1973105627" sldId="2147483735"/>
          </pc:sldLayoutMkLst>
        </pc:sldLayoutChg>
        <pc:sldLayoutChg chg="replId">
          <pc:chgData name="Sean Gallagher" userId="S::sgallagher@mjhlifesciences.com::577446c3-45ae-4097-b8f0-9d862fa3a0df" providerId="AD" clId="Web-{4AE8AB02-7830-394F-B871-E239DE8C8D1E}" dt="2023-09-13T01:19:10.471" v="89"/>
          <pc:sldLayoutMkLst>
            <pc:docMk/>
            <pc:sldMasterMk cId="725199665" sldId="2147483728"/>
            <pc:sldLayoutMk cId="543796015" sldId="2147483736"/>
          </pc:sldLayoutMkLst>
        </pc:sldLayoutChg>
        <pc:sldLayoutChg chg="replId">
          <pc:chgData name="Sean Gallagher" userId="S::sgallagher@mjhlifesciences.com::577446c3-45ae-4097-b8f0-9d862fa3a0df" providerId="AD" clId="Web-{4AE8AB02-7830-394F-B871-E239DE8C8D1E}" dt="2023-09-13T01:19:10.471" v="89"/>
          <pc:sldLayoutMkLst>
            <pc:docMk/>
            <pc:sldMasterMk cId="725199665" sldId="2147483728"/>
            <pc:sldLayoutMk cId="2036706120" sldId="2147483737"/>
          </pc:sldLayoutMkLst>
        </pc:sldLayoutChg>
        <pc:sldLayoutChg chg="replId">
          <pc:chgData name="Sean Gallagher" userId="S::sgallagher@mjhlifesciences.com::577446c3-45ae-4097-b8f0-9d862fa3a0df" providerId="AD" clId="Web-{4AE8AB02-7830-394F-B871-E239DE8C8D1E}" dt="2023-09-13T01:19:10.471" v="89"/>
          <pc:sldLayoutMkLst>
            <pc:docMk/>
            <pc:sldMasterMk cId="725199665" sldId="2147483728"/>
            <pc:sldLayoutMk cId="30425660" sldId="2147483738"/>
          </pc:sldLayoutMkLst>
        </pc:sldLayoutChg>
      </pc:sldMasterChg>
      <pc:sldMasterChg chg="add addSldLayout modSldLayout">
        <pc:chgData name="Sean Gallagher" userId="S::sgallagher@mjhlifesciences.com::577446c3-45ae-4097-b8f0-9d862fa3a0df" providerId="AD" clId="Web-{4AE8AB02-7830-394F-B871-E239DE8C8D1E}" dt="2023-09-13T01:22:02.039" v="170"/>
        <pc:sldMasterMkLst>
          <pc:docMk/>
          <pc:sldMasterMk cId="1070809925" sldId="2147483740"/>
        </pc:sldMasterMkLst>
        <pc:sldLayoutChg chg="add">
          <pc:chgData name="Sean Gallagher" userId="S::sgallagher@mjhlifesciences.com::577446c3-45ae-4097-b8f0-9d862fa3a0df" providerId="AD" clId="Web-{4AE8AB02-7830-394F-B871-E239DE8C8D1E}" dt="2023-09-13T01:20:33.770" v="131"/>
          <pc:sldLayoutMkLst>
            <pc:docMk/>
            <pc:sldMasterMk cId="1070809925" sldId="2147483740"/>
            <pc:sldLayoutMk cId="2558328484" sldId="2147483741"/>
          </pc:sldLayoutMkLst>
        </pc:sldLayoutChg>
        <pc:sldLayoutChg chg="add">
          <pc:chgData name="Sean Gallagher" userId="S::sgallagher@mjhlifesciences.com::577446c3-45ae-4097-b8f0-9d862fa3a0df" providerId="AD" clId="Web-{4AE8AB02-7830-394F-B871-E239DE8C8D1E}" dt="2023-09-13T01:20:33.770" v="131"/>
          <pc:sldLayoutMkLst>
            <pc:docMk/>
            <pc:sldMasterMk cId="1070809925" sldId="2147483740"/>
            <pc:sldLayoutMk cId="261373619" sldId="2147483742"/>
          </pc:sldLayoutMkLst>
        </pc:sldLayoutChg>
        <pc:sldLayoutChg chg="add">
          <pc:chgData name="Sean Gallagher" userId="S::sgallagher@mjhlifesciences.com::577446c3-45ae-4097-b8f0-9d862fa3a0df" providerId="AD" clId="Web-{4AE8AB02-7830-394F-B871-E239DE8C8D1E}" dt="2023-09-13T01:20:33.770" v="131"/>
          <pc:sldLayoutMkLst>
            <pc:docMk/>
            <pc:sldMasterMk cId="1070809925" sldId="2147483740"/>
            <pc:sldLayoutMk cId="4077909666" sldId="2147483743"/>
          </pc:sldLayoutMkLst>
        </pc:sldLayoutChg>
        <pc:sldLayoutChg chg="add">
          <pc:chgData name="Sean Gallagher" userId="S::sgallagher@mjhlifesciences.com::577446c3-45ae-4097-b8f0-9d862fa3a0df" providerId="AD" clId="Web-{4AE8AB02-7830-394F-B871-E239DE8C8D1E}" dt="2023-09-13T01:20:33.770" v="131"/>
          <pc:sldLayoutMkLst>
            <pc:docMk/>
            <pc:sldMasterMk cId="1070809925" sldId="2147483740"/>
            <pc:sldLayoutMk cId="2043018281" sldId="2147483744"/>
          </pc:sldLayoutMkLst>
        </pc:sldLayoutChg>
        <pc:sldLayoutChg chg="add">
          <pc:chgData name="Sean Gallagher" userId="S::sgallagher@mjhlifesciences.com::577446c3-45ae-4097-b8f0-9d862fa3a0df" providerId="AD" clId="Web-{4AE8AB02-7830-394F-B871-E239DE8C8D1E}" dt="2023-09-13T01:20:33.770" v="131"/>
          <pc:sldLayoutMkLst>
            <pc:docMk/>
            <pc:sldMasterMk cId="1070809925" sldId="2147483740"/>
            <pc:sldLayoutMk cId="2348563799" sldId="2147483745"/>
          </pc:sldLayoutMkLst>
        </pc:sldLayoutChg>
        <pc:sldLayoutChg chg="add">
          <pc:chgData name="Sean Gallagher" userId="S::sgallagher@mjhlifesciences.com::577446c3-45ae-4097-b8f0-9d862fa3a0df" providerId="AD" clId="Web-{4AE8AB02-7830-394F-B871-E239DE8C8D1E}" dt="2023-09-13T01:20:33.770" v="131"/>
          <pc:sldLayoutMkLst>
            <pc:docMk/>
            <pc:sldMasterMk cId="1070809925" sldId="2147483740"/>
            <pc:sldLayoutMk cId="2643479591" sldId="2147483746"/>
          </pc:sldLayoutMkLst>
        </pc:sldLayoutChg>
        <pc:sldLayoutChg chg="add">
          <pc:chgData name="Sean Gallagher" userId="S::sgallagher@mjhlifesciences.com::577446c3-45ae-4097-b8f0-9d862fa3a0df" providerId="AD" clId="Web-{4AE8AB02-7830-394F-B871-E239DE8C8D1E}" dt="2023-09-13T01:20:33.770" v="131"/>
          <pc:sldLayoutMkLst>
            <pc:docMk/>
            <pc:sldMasterMk cId="1070809925" sldId="2147483740"/>
            <pc:sldLayoutMk cId="1212365129" sldId="2147483747"/>
          </pc:sldLayoutMkLst>
        </pc:sldLayoutChg>
        <pc:sldLayoutChg chg="add">
          <pc:chgData name="Sean Gallagher" userId="S::sgallagher@mjhlifesciences.com::577446c3-45ae-4097-b8f0-9d862fa3a0df" providerId="AD" clId="Web-{4AE8AB02-7830-394F-B871-E239DE8C8D1E}" dt="2023-09-13T01:20:33.770" v="131"/>
          <pc:sldLayoutMkLst>
            <pc:docMk/>
            <pc:sldMasterMk cId="1070809925" sldId="2147483740"/>
            <pc:sldLayoutMk cId="539871067" sldId="2147483748"/>
          </pc:sldLayoutMkLst>
        </pc:sldLayoutChg>
        <pc:sldLayoutChg chg="add replId">
          <pc:chgData name="Sean Gallagher" userId="S::sgallagher@mjhlifesciences.com::577446c3-45ae-4097-b8f0-9d862fa3a0df" providerId="AD" clId="Web-{4AE8AB02-7830-394F-B871-E239DE8C8D1E}" dt="2023-09-13T01:22:02.039" v="170"/>
          <pc:sldLayoutMkLst>
            <pc:docMk/>
            <pc:sldMasterMk cId="1070809925" sldId="2147483740"/>
            <pc:sldLayoutMk cId="2700402917" sldId="2147483750"/>
          </pc:sldLayoutMkLst>
        </pc:sldLayoutChg>
      </pc:sldMasterChg>
      <pc:sldMasterChg chg="add replId addSldLayout">
        <pc:chgData name="Sean Gallagher" userId="S::sgallagher@mjhlifesciences.com::577446c3-45ae-4097-b8f0-9d862fa3a0df" providerId="AD" clId="Web-{4AE8AB02-7830-394F-B871-E239DE8C8D1E}" dt="2023-09-13T01:20:33.770" v="131"/>
        <pc:sldMasterMkLst>
          <pc:docMk/>
          <pc:sldMasterMk cId="4041055430" sldId="2147483749"/>
        </pc:sldMasterMkLst>
        <pc:sldLayoutChg chg="add">
          <pc:chgData name="Sean Gallagher" userId="S::sgallagher@mjhlifesciences.com::577446c3-45ae-4097-b8f0-9d862fa3a0df" providerId="AD" clId="Web-{4AE8AB02-7830-394F-B871-E239DE8C8D1E}" dt="2023-09-13T01:19:10.471" v="89"/>
          <pc:sldLayoutMkLst>
            <pc:docMk/>
            <pc:sldMasterMk cId="4041055430" sldId="2147483749"/>
            <pc:sldLayoutMk cId="2158106400" sldId="2147483669"/>
          </pc:sldLayoutMkLst>
        </pc:sldLayoutChg>
        <pc:sldLayoutChg chg="add">
          <pc:chgData name="Sean Gallagher" userId="S::sgallagher@mjhlifesciences.com::577446c3-45ae-4097-b8f0-9d862fa3a0df" providerId="AD" clId="Web-{4AE8AB02-7830-394F-B871-E239DE8C8D1E}" dt="2023-09-13T01:19:10.471" v="89"/>
          <pc:sldLayoutMkLst>
            <pc:docMk/>
            <pc:sldMasterMk cId="4041055430" sldId="2147483749"/>
            <pc:sldLayoutMk cId="1602856750" sldId="2147483670"/>
          </pc:sldLayoutMkLst>
        </pc:sldLayoutChg>
        <pc:sldLayoutChg chg="add">
          <pc:chgData name="Sean Gallagher" userId="S::sgallagher@mjhlifesciences.com::577446c3-45ae-4097-b8f0-9d862fa3a0df" providerId="AD" clId="Web-{4AE8AB02-7830-394F-B871-E239DE8C8D1E}" dt="2023-09-13T01:19:10.471" v="89"/>
          <pc:sldLayoutMkLst>
            <pc:docMk/>
            <pc:sldMasterMk cId="4041055430" sldId="2147483749"/>
            <pc:sldLayoutMk cId="3500974696" sldId="2147483671"/>
          </pc:sldLayoutMkLst>
        </pc:sldLayoutChg>
        <pc:sldLayoutChg chg="add">
          <pc:chgData name="Sean Gallagher" userId="S::sgallagher@mjhlifesciences.com::577446c3-45ae-4097-b8f0-9d862fa3a0df" providerId="AD" clId="Web-{4AE8AB02-7830-394F-B871-E239DE8C8D1E}" dt="2023-09-13T01:19:10.471" v="89"/>
          <pc:sldLayoutMkLst>
            <pc:docMk/>
            <pc:sldMasterMk cId="4041055430" sldId="2147483749"/>
            <pc:sldLayoutMk cId="3062257441" sldId="2147483672"/>
          </pc:sldLayoutMkLst>
        </pc:sldLayoutChg>
        <pc:sldLayoutChg chg="add">
          <pc:chgData name="Sean Gallagher" userId="S::sgallagher@mjhlifesciences.com::577446c3-45ae-4097-b8f0-9d862fa3a0df" providerId="AD" clId="Web-{4AE8AB02-7830-394F-B871-E239DE8C8D1E}" dt="2023-09-13T01:19:10.471" v="89"/>
          <pc:sldLayoutMkLst>
            <pc:docMk/>
            <pc:sldMasterMk cId="4041055430" sldId="2147483749"/>
            <pc:sldLayoutMk cId="3381184581" sldId="2147483673"/>
          </pc:sldLayoutMkLst>
        </pc:sldLayoutChg>
        <pc:sldLayoutChg chg="add">
          <pc:chgData name="Sean Gallagher" userId="S::sgallagher@mjhlifesciences.com::577446c3-45ae-4097-b8f0-9d862fa3a0df" providerId="AD" clId="Web-{4AE8AB02-7830-394F-B871-E239DE8C8D1E}" dt="2023-09-13T01:19:10.471" v="89"/>
          <pc:sldLayoutMkLst>
            <pc:docMk/>
            <pc:sldMasterMk cId="4041055430" sldId="2147483749"/>
            <pc:sldLayoutMk cId="2222497075" sldId="2147483674"/>
          </pc:sldLayoutMkLst>
        </pc:sldLayoutChg>
        <pc:sldLayoutChg chg="add">
          <pc:chgData name="Sean Gallagher" userId="S::sgallagher@mjhlifesciences.com::577446c3-45ae-4097-b8f0-9d862fa3a0df" providerId="AD" clId="Web-{4AE8AB02-7830-394F-B871-E239DE8C8D1E}" dt="2023-09-13T01:19:10.471" v="89"/>
          <pc:sldLayoutMkLst>
            <pc:docMk/>
            <pc:sldMasterMk cId="4041055430" sldId="2147483749"/>
            <pc:sldLayoutMk cId="3315794831" sldId="2147483675"/>
          </pc:sldLayoutMkLst>
        </pc:sldLayoutChg>
        <pc:sldLayoutChg chg="add">
          <pc:chgData name="Sean Gallagher" userId="S::sgallagher@mjhlifesciences.com::577446c3-45ae-4097-b8f0-9d862fa3a0df" providerId="AD" clId="Web-{4AE8AB02-7830-394F-B871-E239DE8C8D1E}" dt="2023-09-13T01:19:10.471" v="89"/>
          <pc:sldLayoutMkLst>
            <pc:docMk/>
            <pc:sldMasterMk cId="4041055430" sldId="2147483749"/>
            <pc:sldLayoutMk cId="329630075" sldId="2147483676"/>
          </pc:sldLayoutMkLst>
        </pc:sldLayoutChg>
        <pc:sldLayoutChg chg="add">
          <pc:chgData name="Sean Gallagher" userId="S::sgallagher@mjhlifesciences.com::577446c3-45ae-4097-b8f0-9d862fa3a0df" providerId="AD" clId="Web-{4AE8AB02-7830-394F-B871-E239DE8C8D1E}" dt="2023-09-13T01:19:10.471" v="89"/>
          <pc:sldLayoutMkLst>
            <pc:docMk/>
            <pc:sldMasterMk cId="4041055430" sldId="2147483749"/>
            <pc:sldLayoutMk cId="4140697905" sldId="2147483677"/>
          </pc:sldLayoutMkLst>
        </pc:sldLayoutChg>
        <pc:sldLayoutChg chg="add">
          <pc:chgData name="Sean Gallagher" userId="S::sgallagher@mjhlifesciences.com::577446c3-45ae-4097-b8f0-9d862fa3a0df" providerId="AD" clId="Web-{4AE8AB02-7830-394F-B871-E239DE8C8D1E}" dt="2023-09-13T01:19:10.471" v="89"/>
          <pc:sldLayoutMkLst>
            <pc:docMk/>
            <pc:sldMasterMk cId="4041055430" sldId="2147483749"/>
            <pc:sldLayoutMk cId="2009645258" sldId="2147483678"/>
          </pc:sldLayoutMkLst>
        </pc:sldLayoutChg>
        <pc:sldLayoutChg chg="add">
          <pc:chgData name="Sean Gallagher" userId="S::sgallagher@mjhlifesciences.com::577446c3-45ae-4097-b8f0-9d862fa3a0df" providerId="AD" clId="Web-{4AE8AB02-7830-394F-B871-E239DE8C8D1E}" dt="2023-09-13T01:19:10.471" v="89"/>
          <pc:sldLayoutMkLst>
            <pc:docMk/>
            <pc:sldMasterMk cId="4041055430" sldId="2147483749"/>
            <pc:sldLayoutMk cId="3487927241" sldId="2147483679"/>
          </pc:sldLayoutMkLst>
        </pc:sldLayoutChg>
      </pc:sldMasterChg>
    </pc:docChg>
  </pc:docChgLst>
  <pc:docChgLst>
    <pc:chgData name="Sean Gallagher" userId="S::sgallagher@mjhlifesciences.com::577446c3-45ae-4097-b8f0-9d862fa3a0df" providerId="AD" clId="Web-{97C33E10-43BC-0F0F-552E-6A1C786ED7B4}"/>
    <pc:docChg chg="addSld delSld">
      <pc:chgData name="Sean Gallagher" userId="S::sgallagher@mjhlifesciences.com::577446c3-45ae-4097-b8f0-9d862fa3a0df" providerId="AD" clId="Web-{97C33E10-43BC-0F0F-552E-6A1C786ED7B4}" dt="2023-10-02T19:44:53.309" v="91"/>
      <pc:docMkLst>
        <pc:docMk/>
      </pc:docMkLst>
      <pc:sldChg chg="del">
        <pc:chgData name="Sean Gallagher" userId="S::sgallagher@mjhlifesciences.com::577446c3-45ae-4097-b8f0-9d862fa3a0df" providerId="AD" clId="Web-{97C33E10-43BC-0F0F-552E-6A1C786ED7B4}" dt="2023-10-02T19:44:13.072" v="0"/>
        <pc:sldMkLst>
          <pc:docMk/>
          <pc:sldMk cId="3256045256" sldId="2134958741"/>
        </pc:sldMkLst>
      </pc:sldChg>
      <pc:sldChg chg="del">
        <pc:chgData name="Sean Gallagher" userId="S::sgallagher@mjhlifesciences.com::577446c3-45ae-4097-b8f0-9d862fa3a0df" providerId="AD" clId="Web-{97C33E10-43BC-0F0F-552E-6A1C786ED7B4}" dt="2023-10-02T19:44:13.072" v="1"/>
        <pc:sldMkLst>
          <pc:docMk/>
          <pc:sldMk cId="3942340402" sldId="2134958742"/>
        </pc:sldMkLst>
      </pc:sldChg>
      <pc:sldChg chg="del">
        <pc:chgData name="Sean Gallagher" userId="S::sgallagher@mjhlifesciences.com::577446c3-45ae-4097-b8f0-9d862fa3a0df" providerId="AD" clId="Web-{97C33E10-43BC-0F0F-552E-6A1C786ED7B4}" dt="2023-10-02T19:44:13.072" v="2"/>
        <pc:sldMkLst>
          <pc:docMk/>
          <pc:sldMk cId="2070651422" sldId="2134958743"/>
        </pc:sldMkLst>
      </pc:sldChg>
      <pc:sldChg chg="del">
        <pc:chgData name="Sean Gallagher" userId="S::sgallagher@mjhlifesciences.com::577446c3-45ae-4097-b8f0-9d862fa3a0df" providerId="AD" clId="Web-{97C33E10-43BC-0F0F-552E-6A1C786ED7B4}" dt="2023-10-02T19:44:13.072" v="3"/>
        <pc:sldMkLst>
          <pc:docMk/>
          <pc:sldMk cId="2771726377" sldId="2134958744"/>
        </pc:sldMkLst>
      </pc:sldChg>
      <pc:sldChg chg="del">
        <pc:chgData name="Sean Gallagher" userId="S::sgallagher@mjhlifesciences.com::577446c3-45ae-4097-b8f0-9d862fa3a0df" providerId="AD" clId="Web-{97C33E10-43BC-0F0F-552E-6A1C786ED7B4}" dt="2023-10-02T19:44:13.072" v="4"/>
        <pc:sldMkLst>
          <pc:docMk/>
          <pc:sldMk cId="3108260127" sldId="2134958745"/>
        </pc:sldMkLst>
      </pc:sldChg>
      <pc:sldChg chg="del">
        <pc:chgData name="Sean Gallagher" userId="S::sgallagher@mjhlifesciences.com::577446c3-45ae-4097-b8f0-9d862fa3a0df" providerId="AD" clId="Web-{97C33E10-43BC-0F0F-552E-6A1C786ED7B4}" dt="2023-10-02T19:44:13.072" v="5"/>
        <pc:sldMkLst>
          <pc:docMk/>
          <pc:sldMk cId="2723182774" sldId="2134958746"/>
        </pc:sldMkLst>
      </pc:sldChg>
      <pc:sldChg chg="del">
        <pc:chgData name="Sean Gallagher" userId="S::sgallagher@mjhlifesciences.com::577446c3-45ae-4097-b8f0-9d862fa3a0df" providerId="AD" clId="Web-{97C33E10-43BC-0F0F-552E-6A1C786ED7B4}" dt="2023-10-02T19:44:13.072" v="6"/>
        <pc:sldMkLst>
          <pc:docMk/>
          <pc:sldMk cId="568049541" sldId="2134958747"/>
        </pc:sldMkLst>
      </pc:sldChg>
      <pc:sldChg chg="del">
        <pc:chgData name="Sean Gallagher" userId="S::sgallagher@mjhlifesciences.com::577446c3-45ae-4097-b8f0-9d862fa3a0df" providerId="AD" clId="Web-{97C33E10-43BC-0F0F-552E-6A1C786ED7B4}" dt="2023-10-02T19:44:13.072" v="7"/>
        <pc:sldMkLst>
          <pc:docMk/>
          <pc:sldMk cId="2942653652" sldId="2134958748"/>
        </pc:sldMkLst>
      </pc:sldChg>
      <pc:sldChg chg="del">
        <pc:chgData name="Sean Gallagher" userId="S::sgallagher@mjhlifesciences.com::577446c3-45ae-4097-b8f0-9d862fa3a0df" providerId="AD" clId="Web-{97C33E10-43BC-0F0F-552E-6A1C786ED7B4}" dt="2023-10-02T19:44:13.072" v="8"/>
        <pc:sldMkLst>
          <pc:docMk/>
          <pc:sldMk cId="1886390128" sldId="2134958749"/>
        </pc:sldMkLst>
      </pc:sldChg>
      <pc:sldChg chg="del">
        <pc:chgData name="Sean Gallagher" userId="S::sgallagher@mjhlifesciences.com::577446c3-45ae-4097-b8f0-9d862fa3a0df" providerId="AD" clId="Web-{97C33E10-43BC-0F0F-552E-6A1C786ED7B4}" dt="2023-10-02T19:44:13.072" v="9"/>
        <pc:sldMkLst>
          <pc:docMk/>
          <pc:sldMk cId="4008798977" sldId="2134958750"/>
        </pc:sldMkLst>
      </pc:sldChg>
      <pc:sldChg chg="del">
        <pc:chgData name="Sean Gallagher" userId="S::sgallagher@mjhlifesciences.com::577446c3-45ae-4097-b8f0-9d862fa3a0df" providerId="AD" clId="Web-{97C33E10-43BC-0F0F-552E-6A1C786ED7B4}" dt="2023-10-02T19:44:13.072" v="10"/>
        <pc:sldMkLst>
          <pc:docMk/>
          <pc:sldMk cId="2533722827" sldId="2134958751"/>
        </pc:sldMkLst>
      </pc:sldChg>
      <pc:sldChg chg="del">
        <pc:chgData name="Sean Gallagher" userId="S::sgallagher@mjhlifesciences.com::577446c3-45ae-4097-b8f0-9d862fa3a0df" providerId="AD" clId="Web-{97C33E10-43BC-0F0F-552E-6A1C786ED7B4}" dt="2023-10-02T19:44:13.072" v="11"/>
        <pc:sldMkLst>
          <pc:docMk/>
          <pc:sldMk cId="335249840" sldId="2134958752"/>
        </pc:sldMkLst>
      </pc:sldChg>
      <pc:sldChg chg="del">
        <pc:chgData name="Sean Gallagher" userId="S::sgallagher@mjhlifesciences.com::577446c3-45ae-4097-b8f0-9d862fa3a0df" providerId="AD" clId="Web-{97C33E10-43BC-0F0F-552E-6A1C786ED7B4}" dt="2023-10-02T19:44:13.088" v="12"/>
        <pc:sldMkLst>
          <pc:docMk/>
          <pc:sldMk cId="3316219985" sldId="2134958753"/>
        </pc:sldMkLst>
      </pc:sldChg>
      <pc:sldChg chg="del">
        <pc:chgData name="Sean Gallagher" userId="S::sgallagher@mjhlifesciences.com::577446c3-45ae-4097-b8f0-9d862fa3a0df" providerId="AD" clId="Web-{97C33E10-43BC-0F0F-552E-6A1C786ED7B4}" dt="2023-10-02T19:44:13.088" v="13"/>
        <pc:sldMkLst>
          <pc:docMk/>
          <pc:sldMk cId="3861829803" sldId="2134958754"/>
        </pc:sldMkLst>
      </pc:sldChg>
      <pc:sldChg chg="del">
        <pc:chgData name="Sean Gallagher" userId="S::sgallagher@mjhlifesciences.com::577446c3-45ae-4097-b8f0-9d862fa3a0df" providerId="AD" clId="Web-{97C33E10-43BC-0F0F-552E-6A1C786ED7B4}" dt="2023-10-02T19:44:13.088" v="14"/>
        <pc:sldMkLst>
          <pc:docMk/>
          <pc:sldMk cId="3680899003" sldId="2134958755"/>
        </pc:sldMkLst>
      </pc:sldChg>
      <pc:sldChg chg="del">
        <pc:chgData name="Sean Gallagher" userId="S::sgallagher@mjhlifesciences.com::577446c3-45ae-4097-b8f0-9d862fa3a0df" providerId="AD" clId="Web-{97C33E10-43BC-0F0F-552E-6A1C786ED7B4}" dt="2023-10-02T19:44:13.088" v="15"/>
        <pc:sldMkLst>
          <pc:docMk/>
          <pc:sldMk cId="2144963630" sldId="2134958756"/>
        </pc:sldMkLst>
      </pc:sldChg>
      <pc:sldChg chg="del">
        <pc:chgData name="Sean Gallagher" userId="S::sgallagher@mjhlifesciences.com::577446c3-45ae-4097-b8f0-9d862fa3a0df" providerId="AD" clId="Web-{97C33E10-43BC-0F0F-552E-6A1C786ED7B4}" dt="2023-10-02T19:44:13.088" v="16"/>
        <pc:sldMkLst>
          <pc:docMk/>
          <pc:sldMk cId="2612667719" sldId="2134958757"/>
        </pc:sldMkLst>
      </pc:sldChg>
      <pc:sldChg chg="del">
        <pc:chgData name="Sean Gallagher" userId="S::sgallagher@mjhlifesciences.com::577446c3-45ae-4097-b8f0-9d862fa3a0df" providerId="AD" clId="Web-{97C33E10-43BC-0F0F-552E-6A1C786ED7B4}" dt="2023-10-02T19:44:13.088" v="17"/>
        <pc:sldMkLst>
          <pc:docMk/>
          <pc:sldMk cId="1787919152" sldId="2134958758"/>
        </pc:sldMkLst>
      </pc:sldChg>
      <pc:sldChg chg="del">
        <pc:chgData name="Sean Gallagher" userId="S::sgallagher@mjhlifesciences.com::577446c3-45ae-4097-b8f0-9d862fa3a0df" providerId="AD" clId="Web-{97C33E10-43BC-0F0F-552E-6A1C786ED7B4}" dt="2023-10-02T19:44:13.088" v="18"/>
        <pc:sldMkLst>
          <pc:docMk/>
          <pc:sldMk cId="4101745770" sldId="2134958759"/>
        </pc:sldMkLst>
      </pc:sldChg>
      <pc:sldChg chg="del">
        <pc:chgData name="Sean Gallagher" userId="S::sgallagher@mjhlifesciences.com::577446c3-45ae-4097-b8f0-9d862fa3a0df" providerId="AD" clId="Web-{97C33E10-43BC-0F0F-552E-6A1C786ED7B4}" dt="2023-10-02T19:44:13.088" v="19"/>
        <pc:sldMkLst>
          <pc:docMk/>
          <pc:sldMk cId="3654390701" sldId="2134958760"/>
        </pc:sldMkLst>
      </pc:sldChg>
      <pc:sldChg chg="del">
        <pc:chgData name="Sean Gallagher" userId="S::sgallagher@mjhlifesciences.com::577446c3-45ae-4097-b8f0-9d862fa3a0df" providerId="AD" clId="Web-{97C33E10-43BC-0F0F-552E-6A1C786ED7B4}" dt="2023-10-02T19:44:13.088" v="20"/>
        <pc:sldMkLst>
          <pc:docMk/>
          <pc:sldMk cId="3216810504" sldId="2134958761"/>
        </pc:sldMkLst>
      </pc:sldChg>
      <pc:sldChg chg="del">
        <pc:chgData name="Sean Gallagher" userId="S::sgallagher@mjhlifesciences.com::577446c3-45ae-4097-b8f0-9d862fa3a0df" providerId="AD" clId="Web-{97C33E10-43BC-0F0F-552E-6A1C786ED7B4}" dt="2023-10-02T19:44:13.088" v="21"/>
        <pc:sldMkLst>
          <pc:docMk/>
          <pc:sldMk cId="839864616" sldId="2134958762"/>
        </pc:sldMkLst>
      </pc:sldChg>
      <pc:sldChg chg="del">
        <pc:chgData name="Sean Gallagher" userId="S::sgallagher@mjhlifesciences.com::577446c3-45ae-4097-b8f0-9d862fa3a0df" providerId="AD" clId="Web-{97C33E10-43BC-0F0F-552E-6A1C786ED7B4}" dt="2023-10-02T19:44:13.088" v="22"/>
        <pc:sldMkLst>
          <pc:docMk/>
          <pc:sldMk cId="3974640392" sldId="2134958763"/>
        </pc:sldMkLst>
      </pc:sldChg>
      <pc:sldChg chg="del">
        <pc:chgData name="Sean Gallagher" userId="S::sgallagher@mjhlifesciences.com::577446c3-45ae-4097-b8f0-9d862fa3a0df" providerId="AD" clId="Web-{97C33E10-43BC-0F0F-552E-6A1C786ED7B4}" dt="2023-10-02T19:44:13.088" v="23"/>
        <pc:sldMkLst>
          <pc:docMk/>
          <pc:sldMk cId="3064958288" sldId="2134958764"/>
        </pc:sldMkLst>
      </pc:sldChg>
      <pc:sldChg chg="del">
        <pc:chgData name="Sean Gallagher" userId="S::sgallagher@mjhlifesciences.com::577446c3-45ae-4097-b8f0-9d862fa3a0df" providerId="AD" clId="Web-{97C33E10-43BC-0F0F-552E-6A1C786ED7B4}" dt="2023-10-02T19:44:13.088" v="24"/>
        <pc:sldMkLst>
          <pc:docMk/>
          <pc:sldMk cId="1941341580" sldId="2134958765"/>
        </pc:sldMkLst>
      </pc:sldChg>
      <pc:sldChg chg="del">
        <pc:chgData name="Sean Gallagher" userId="S::sgallagher@mjhlifesciences.com::577446c3-45ae-4097-b8f0-9d862fa3a0df" providerId="AD" clId="Web-{97C33E10-43BC-0F0F-552E-6A1C786ED7B4}" dt="2023-10-02T19:44:13.088" v="25"/>
        <pc:sldMkLst>
          <pc:docMk/>
          <pc:sldMk cId="3014899641" sldId="2134958766"/>
        </pc:sldMkLst>
      </pc:sldChg>
      <pc:sldChg chg="del">
        <pc:chgData name="Sean Gallagher" userId="S::sgallagher@mjhlifesciences.com::577446c3-45ae-4097-b8f0-9d862fa3a0df" providerId="AD" clId="Web-{97C33E10-43BC-0F0F-552E-6A1C786ED7B4}" dt="2023-10-02T19:44:13.103" v="26"/>
        <pc:sldMkLst>
          <pc:docMk/>
          <pc:sldMk cId="2973344397" sldId="2134958767"/>
        </pc:sldMkLst>
      </pc:sldChg>
      <pc:sldChg chg="del">
        <pc:chgData name="Sean Gallagher" userId="S::sgallagher@mjhlifesciences.com::577446c3-45ae-4097-b8f0-9d862fa3a0df" providerId="AD" clId="Web-{97C33E10-43BC-0F0F-552E-6A1C786ED7B4}" dt="2023-10-02T19:44:13.103" v="27"/>
        <pc:sldMkLst>
          <pc:docMk/>
          <pc:sldMk cId="931101338" sldId="2134958768"/>
        </pc:sldMkLst>
      </pc:sldChg>
      <pc:sldChg chg="del">
        <pc:chgData name="Sean Gallagher" userId="S::sgallagher@mjhlifesciences.com::577446c3-45ae-4097-b8f0-9d862fa3a0df" providerId="AD" clId="Web-{97C33E10-43BC-0F0F-552E-6A1C786ED7B4}" dt="2023-10-02T19:44:13.103" v="28"/>
        <pc:sldMkLst>
          <pc:docMk/>
          <pc:sldMk cId="3908643177" sldId="2134958769"/>
        </pc:sldMkLst>
      </pc:sldChg>
      <pc:sldChg chg="del">
        <pc:chgData name="Sean Gallagher" userId="S::sgallagher@mjhlifesciences.com::577446c3-45ae-4097-b8f0-9d862fa3a0df" providerId="AD" clId="Web-{97C33E10-43BC-0F0F-552E-6A1C786ED7B4}" dt="2023-10-02T19:44:13.103" v="29"/>
        <pc:sldMkLst>
          <pc:docMk/>
          <pc:sldMk cId="164410398" sldId="2134958770"/>
        </pc:sldMkLst>
      </pc:sldChg>
      <pc:sldChg chg="del">
        <pc:chgData name="Sean Gallagher" userId="S::sgallagher@mjhlifesciences.com::577446c3-45ae-4097-b8f0-9d862fa3a0df" providerId="AD" clId="Web-{97C33E10-43BC-0F0F-552E-6A1C786ED7B4}" dt="2023-10-02T19:44:13.103" v="30"/>
        <pc:sldMkLst>
          <pc:docMk/>
          <pc:sldMk cId="547693331" sldId="2134958771"/>
        </pc:sldMkLst>
      </pc:sldChg>
      <pc:sldChg chg="del">
        <pc:chgData name="Sean Gallagher" userId="S::sgallagher@mjhlifesciences.com::577446c3-45ae-4097-b8f0-9d862fa3a0df" providerId="AD" clId="Web-{97C33E10-43BC-0F0F-552E-6A1C786ED7B4}" dt="2023-10-02T19:44:13.103" v="31"/>
        <pc:sldMkLst>
          <pc:docMk/>
          <pc:sldMk cId="2489735201" sldId="2134958772"/>
        </pc:sldMkLst>
      </pc:sldChg>
      <pc:sldChg chg="del">
        <pc:chgData name="Sean Gallagher" userId="S::sgallagher@mjhlifesciences.com::577446c3-45ae-4097-b8f0-9d862fa3a0df" providerId="AD" clId="Web-{97C33E10-43BC-0F0F-552E-6A1C786ED7B4}" dt="2023-10-02T19:44:13.103" v="32"/>
        <pc:sldMkLst>
          <pc:docMk/>
          <pc:sldMk cId="4175758396" sldId="2134958773"/>
        </pc:sldMkLst>
      </pc:sldChg>
      <pc:sldChg chg="del">
        <pc:chgData name="Sean Gallagher" userId="S::sgallagher@mjhlifesciences.com::577446c3-45ae-4097-b8f0-9d862fa3a0df" providerId="AD" clId="Web-{97C33E10-43BC-0F0F-552E-6A1C786ED7B4}" dt="2023-10-02T19:44:13.103" v="33"/>
        <pc:sldMkLst>
          <pc:docMk/>
          <pc:sldMk cId="1708746133" sldId="2134958774"/>
        </pc:sldMkLst>
      </pc:sldChg>
      <pc:sldChg chg="del">
        <pc:chgData name="Sean Gallagher" userId="S::sgallagher@mjhlifesciences.com::577446c3-45ae-4097-b8f0-9d862fa3a0df" providerId="AD" clId="Web-{97C33E10-43BC-0F0F-552E-6A1C786ED7B4}" dt="2023-10-02T19:44:13.119" v="34"/>
        <pc:sldMkLst>
          <pc:docMk/>
          <pc:sldMk cId="2971901082" sldId="2134958775"/>
        </pc:sldMkLst>
      </pc:sldChg>
      <pc:sldChg chg="del">
        <pc:chgData name="Sean Gallagher" userId="S::sgallagher@mjhlifesciences.com::577446c3-45ae-4097-b8f0-9d862fa3a0df" providerId="AD" clId="Web-{97C33E10-43BC-0F0F-552E-6A1C786ED7B4}" dt="2023-10-02T19:44:13.119" v="35"/>
        <pc:sldMkLst>
          <pc:docMk/>
          <pc:sldMk cId="2683288892" sldId="2134958776"/>
        </pc:sldMkLst>
      </pc:sldChg>
      <pc:sldChg chg="del">
        <pc:chgData name="Sean Gallagher" userId="S::sgallagher@mjhlifesciences.com::577446c3-45ae-4097-b8f0-9d862fa3a0df" providerId="AD" clId="Web-{97C33E10-43BC-0F0F-552E-6A1C786ED7B4}" dt="2023-10-02T19:44:13.119" v="36"/>
        <pc:sldMkLst>
          <pc:docMk/>
          <pc:sldMk cId="2556895778" sldId="2134958777"/>
        </pc:sldMkLst>
      </pc:sldChg>
      <pc:sldChg chg="del">
        <pc:chgData name="Sean Gallagher" userId="S::sgallagher@mjhlifesciences.com::577446c3-45ae-4097-b8f0-9d862fa3a0df" providerId="AD" clId="Web-{97C33E10-43BC-0F0F-552E-6A1C786ED7B4}" dt="2023-10-02T19:44:13.119" v="37"/>
        <pc:sldMkLst>
          <pc:docMk/>
          <pc:sldMk cId="3469333965" sldId="2134958778"/>
        </pc:sldMkLst>
      </pc:sldChg>
      <pc:sldChg chg="del">
        <pc:chgData name="Sean Gallagher" userId="S::sgallagher@mjhlifesciences.com::577446c3-45ae-4097-b8f0-9d862fa3a0df" providerId="AD" clId="Web-{97C33E10-43BC-0F0F-552E-6A1C786ED7B4}" dt="2023-10-02T19:44:13.119" v="38"/>
        <pc:sldMkLst>
          <pc:docMk/>
          <pc:sldMk cId="3799380348" sldId="2134958779"/>
        </pc:sldMkLst>
      </pc:sldChg>
      <pc:sldChg chg="del">
        <pc:chgData name="Sean Gallagher" userId="S::sgallagher@mjhlifesciences.com::577446c3-45ae-4097-b8f0-9d862fa3a0df" providerId="AD" clId="Web-{97C33E10-43BC-0F0F-552E-6A1C786ED7B4}" dt="2023-10-02T19:44:13.119" v="39"/>
        <pc:sldMkLst>
          <pc:docMk/>
          <pc:sldMk cId="1794847442" sldId="2134958780"/>
        </pc:sldMkLst>
      </pc:sldChg>
      <pc:sldChg chg="del">
        <pc:chgData name="Sean Gallagher" userId="S::sgallagher@mjhlifesciences.com::577446c3-45ae-4097-b8f0-9d862fa3a0df" providerId="AD" clId="Web-{97C33E10-43BC-0F0F-552E-6A1C786ED7B4}" dt="2023-10-02T19:44:13.119" v="40"/>
        <pc:sldMkLst>
          <pc:docMk/>
          <pc:sldMk cId="1462024002" sldId="2134958781"/>
        </pc:sldMkLst>
      </pc:sldChg>
      <pc:sldChg chg="del">
        <pc:chgData name="Sean Gallagher" userId="S::sgallagher@mjhlifesciences.com::577446c3-45ae-4097-b8f0-9d862fa3a0df" providerId="AD" clId="Web-{97C33E10-43BC-0F0F-552E-6A1C786ED7B4}" dt="2023-10-02T19:44:13.119" v="41"/>
        <pc:sldMkLst>
          <pc:docMk/>
          <pc:sldMk cId="1596996304" sldId="2134958782"/>
        </pc:sldMkLst>
      </pc:sldChg>
      <pc:sldChg chg="del">
        <pc:chgData name="Sean Gallagher" userId="S::sgallagher@mjhlifesciences.com::577446c3-45ae-4097-b8f0-9d862fa3a0df" providerId="AD" clId="Web-{97C33E10-43BC-0F0F-552E-6A1C786ED7B4}" dt="2023-10-02T19:44:13.119" v="42"/>
        <pc:sldMkLst>
          <pc:docMk/>
          <pc:sldMk cId="196277986" sldId="2134958783"/>
        </pc:sldMkLst>
      </pc:sldChg>
      <pc:sldChg chg="del">
        <pc:chgData name="Sean Gallagher" userId="S::sgallagher@mjhlifesciences.com::577446c3-45ae-4097-b8f0-9d862fa3a0df" providerId="AD" clId="Web-{97C33E10-43BC-0F0F-552E-6A1C786ED7B4}" dt="2023-10-02T19:44:13.119" v="43"/>
        <pc:sldMkLst>
          <pc:docMk/>
          <pc:sldMk cId="548084239" sldId="2134958784"/>
        </pc:sldMkLst>
      </pc:sldChg>
      <pc:sldChg chg="del">
        <pc:chgData name="Sean Gallagher" userId="S::sgallagher@mjhlifesciences.com::577446c3-45ae-4097-b8f0-9d862fa3a0df" providerId="AD" clId="Web-{97C33E10-43BC-0F0F-552E-6A1C786ED7B4}" dt="2023-10-02T19:44:13.119" v="44"/>
        <pc:sldMkLst>
          <pc:docMk/>
          <pc:sldMk cId="1562189237" sldId="2134958785"/>
        </pc:sldMkLst>
      </pc:sldChg>
      <pc:sldChg chg="del">
        <pc:chgData name="Sean Gallagher" userId="S::sgallagher@mjhlifesciences.com::577446c3-45ae-4097-b8f0-9d862fa3a0df" providerId="AD" clId="Web-{97C33E10-43BC-0F0F-552E-6A1C786ED7B4}" dt="2023-10-02T19:44:13.119" v="45"/>
        <pc:sldMkLst>
          <pc:docMk/>
          <pc:sldMk cId="1804553401" sldId="2134958786"/>
        </pc:sldMkLst>
      </pc:sldChg>
      <pc:sldChg chg="add">
        <pc:chgData name="Sean Gallagher" userId="S::sgallagher@mjhlifesciences.com::577446c3-45ae-4097-b8f0-9d862fa3a0df" providerId="AD" clId="Web-{97C33E10-43BC-0F0F-552E-6A1C786ED7B4}" dt="2023-10-02T19:44:44.574" v="46"/>
        <pc:sldMkLst>
          <pc:docMk/>
          <pc:sldMk cId="806937041" sldId="2134958869"/>
        </pc:sldMkLst>
      </pc:sldChg>
      <pc:sldChg chg="add">
        <pc:chgData name="Sean Gallagher" userId="S::sgallagher@mjhlifesciences.com::577446c3-45ae-4097-b8f0-9d862fa3a0df" providerId="AD" clId="Web-{97C33E10-43BC-0F0F-552E-6A1C786ED7B4}" dt="2023-10-02T19:44:44.824" v="47"/>
        <pc:sldMkLst>
          <pc:docMk/>
          <pc:sldMk cId="2366490813" sldId="2134958870"/>
        </pc:sldMkLst>
      </pc:sldChg>
      <pc:sldChg chg="add">
        <pc:chgData name="Sean Gallagher" userId="S::sgallagher@mjhlifesciences.com::577446c3-45ae-4097-b8f0-9d862fa3a0df" providerId="AD" clId="Web-{97C33E10-43BC-0F0F-552E-6A1C786ED7B4}" dt="2023-10-02T19:44:45.027" v="48"/>
        <pc:sldMkLst>
          <pc:docMk/>
          <pc:sldMk cId="948969790" sldId="2134958871"/>
        </pc:sldMkLst>
      </pc:sldChg>
      <pc:sldChg chg="add">
        <pc:chgData name="Sean Gallagher" userId="S::sgallagher@mjhlifesciences.com::577446c3-45ae-4097-b8f0-9d862fa3a0df" providerId="AD" clId="Web-{97C33E10-43BC-0F0F-552E-6A1C786ED7B4}" dt="2023-10-02T19:44:45.246" v="49"/>
        <pc:sldMkLst>
          <pc:docMk/>
          <pc:sldMk cId="304479874" sldId="2134958872"/>
        </pc:sldMkLst>
      </pc:sldChg>
      <pc:sldChg chg="add">
        <pc:chgData name="Sean Gallagher" userId="S::sgallagher@mjhlifesciences.com::577446c3-45ae-4097-b8f0-9d862fa3a0df" providerId="AD" clId="Web-{97C33E10-43BC-0F0F-552E-6A1C786ED7B4}" dt="2023-10-02T19:44:45.387" v="50"/>
        <pc:sldMkLst>
          <pc:docMk/>
          <pc:sldMk cId="3631069879" sldId="2134958873"/>
        </pc:sldMkLst>
      </pc:sldChg>
      <pc:sldChg chg="add">
        <pc:chgData name="Sean Gallagher" userId="S::sgallagher@mjhlifesciences.com::577446c3-45ae-4097-b8f0-9d862fa3a0df" providerId="AD" clId="Web-{97C33E10-43BC-0F0F-552E-6A1C786ED7B4}" dt="2023-10-02T19:44:45.496" v="51"/>
        <pc:sldMkLst>
          <pc:docMk/>
          <pc:sldMk cId="3267952051" sldId="2134958874"/>
        </pc:sldMkLst>
      </pc:sldChg>
      <pc:sldChg chg="add">
        <pc:chgData name="Sean Gallagher" userId="S::sgallagher@mjhlifesciences.com::577446c3-45ae-4097-b8f0-9d862fa3a0df" providerId="AD" clId="Web-{97C33E10-43BC-0F0F-552E-6A1C786ED7B4}" dt="2023-10-02T19:44:45.590" v="52"/>
        <pc:sldMkLst>
          <pc:docMk/>
          <pc:sldMk cId="1442548184" sldId="2134958875"/>
        </pc:sldMkLst>
      </pc:sldChg>
      <pc:sldChg chg="add">
        <pc:chgData name="Sean Gallagher" userId="S::sgallagher@mjhlifesciences.com::577446c3-45ae-4097-b8f0-9d862fa3a0df" providerId="AD" clId="Web-{97C33E10-43BC-0F0F-552E-6A1C786ED7B4}" dt="2023-10-02T19:44:45.668" v="53"/>
        <pc:sldMkLst>
          <pc:docMk/>
          <pc:sldMk cId="1252731000" sldId="2134958876"/>
        </pc:sldMkLst>
      </pc:sldChg>
      <pc:sldChg chg="add">
        <pc:chgData name="Sean Gallagher" userId="S::sgallagher@mjhlifesciences.com::577446c3-45ae-4097-b8f0-9d862fa3a0df" providerId="AD" clId="Web-{97C33E10-43BC-0F0F-552E-6A1C786ED7B4}" dt="2023-10-02T19:44:45.746" v="54"/>
        <pc:sldMkLst>
          <pc:docMk/>
          <pc:sldMk cId="256418987" sldId="2134958877"/>
        </pc:sldMkLst>
      </pc:sldChg>
      <pc:sldChg chg="add">
        <pc:chgData name="Sean Gallagher" userId="S::sgallagher@mjhlifesciences.com::577446c3-45ae-4097-b8f0-9d862fa3a0df" providerId="AD" clId="Web-{97C33E10-43BC-0F0F-552E-6A1C786ED7B4}" dt="2023-10-02T19:44:45.855" v="55"/>
        <pc:sldMkLst>
          <pc:docMk/>
          <pc:sldMk cId="3163431356" sldId="2134958878"/>
        </pc:sldMkLst>
      </pc:sldChg>
      <pc:sldChg chg="add">
        <pc:chgData name="Sean Gallagher" userId="S::sgallagher@mjhlifesciences.com::577446c3-45ae-4097-b8f0-9d862fa3a0df" providerId="AD" clId="Web-{97C33E10-43BC-0F0F-552E-6A1C786ED7B4}" dt="2023-10-02T19:44:45.980" v="56"/>
        <pc:sldMkLst>
          <pc:docMk/>
          <pc:sldMk cId="237482913" sldId="2134958879"/>
        </pc:sldMkLst>
      </pc:sldChg>
      <pc:sldChg chg="add">
        <pc:chgData name="Sean Gallagher" userId="S::sgallagher@mjhlifesciences.com::577446c3-45ae-4097-b8f0-9d862fa3a0df" providerId="AD" clId="Web-{97C33E10-43BC-0F0F-552E-6A1C786ED7B4}" dt="2023-10-02T19:44:46.043" v="57"/>
        <pc:sldMkLst>
          <pc:docMk/>
          <pc:sldMk cId="1276351148" sldId="2134958880"/>
        </pc:sldMkLst>
      </pc:sldChg>
      <pc:sldChg chg="add">
        <pc:chgData name="Sean Gallagher" userId="S::sgallagher@mjhlifesciences.com::577446c3-45ae-4097-b8f0-9d862fa3a0df" providerId="AD" clId="Web-{97C33E10-43BC-0F0F-552E-6A1C786ED7B4}" dt="2023-10-02T19:44:46.137" v="58"/>
        <pc:sldMkLst>
          <pc:docMk/>
          <pc:sldMk cId="2593641984" sldId="2134958881"/>
        </pc:sldMkLst>
      </pc:sldChg>
      <pc:sldChg chg="add">
        <pc:chgData name="Sean Gallagher" userId="S::sgallagher@mjhlifesciences.com::577446c3-45ae-4097-b8f0-9d862fa3a0df" providerId="AD" clId="Web-{97C33E10-43BC-0F0F-552E-6A1C786ED7B4}" dt="2023-10-02T19:44:46.230" v="59"/>
        <pc:sldMkLst>
          <pc:docMk/>
          <pc:sldMk cId="627090483" sldId="2134958882"/>
        </pc:sldMkLst>
      </pc:sldChg>
      <pc:sldChg chg="add">
        <pc:chgData name="Sean Gallagher" userId="S::sgallagher@mjhlifesciences.com::577446c3-45ae-4097-b8f0-9d862fa3a0df" providerId="AD" clId="Web-{97C33E10-43BC-0F0F-552E-6A1C786ED7B4}" dt="2023-10-02T19:44:46.340" v="60"/>
        <pc:sldMkLst>
          <pc:docMk/>
          <pc:sldMk cId="3053441959" sldId="2134958883"/>
        </pc:sldMkLst>
      </pc:sldChg>
      <pc:sldChg chg="add">
        <pc:chgData name="Sean Gallagher" userId="S::sgallagher@mjhlifesciences.com::577446c3-45ae-4097-b8f0-9d862fa3a0df" providerId="AD" clId="Web-{97C33E10-43BC-0F0F-552E-6A1C786ED7B4}" dt="2023-10-02T19:44:46.371" v="61"/>
        <pc:sldMkLst>
          <pc:docMk/>
          <pc:sldMk cId="1563750903" sldId="2134958884"/>
        </pc:sldMkLst>
      </pc:sldChg>
      <pc:sldChg chg="add">
        <pc:chgData name="Sean Gallagher" userId="S::sgallagher@mjhlifesciences.com::577446c3-45ae-4097-b8f0-9d862fa3a0df" providerId="AD" clId="Web-{97C33E10-43BC-0F0F-552E-6A1C786ED7B4}" dt="2023-10-02T19:44:46.590" v="62"/>
        <pc:sldMkLst>
          <pc:docMk/>
          <pc:sldMk cId="1665986105" sldId="2134958885"/>
        </pc:sldMkLst>
      </pc:sldChg>
      <pc:sldChg chg="add">
        <pc:chgData name="Sean Gallagher" userId="S::sgallagher@mjhlifesciences.com::577446c3-45ae-4097-b8f0-9d862fa3a0df" providerId="AD" clId="Web-{97C33E10-43BC-0F0F-552E-6A1C786ED7B4}" dt="2023-10-02T19:44:46.855" v="63"/>
        <pc:sldMkLst>
          <pc:docMk/>
          <pc:sldMk cId="306779125" sldId="2134958886"/>
        </pc:sldMkLst>
      </pc:sldChg>
      <pc:sldChg chg="add">
        <pc:chgData name="Sean Gallagher" userId="S::sgallagher@mjhlifesciences.com::577446c3-45ae-4097-b8f0-9d862fa3a0df" providerId="AD" clId="Web-{97C33E10-43BC-0F0F-552E-6A1C786ED7B4}" dt="2023-10-02T19:44:47.090" v="64"/>
        <pc:sldMkLst>
          <pc:docMk/>
          <pc:sldMk cId="2558897555" sldId="2134958887"/>
        </pc:sldMkLst>
      </pc:sldChg>
      <pc:sldChg chg="add">
        <pc:chgData name="Sean Gallagher" userId="S::sgallagher@mjhlifesciences.com::577446c3-45ae-4097-b8f0-9d862fa3a0df" providerId="AD" clId="Web-{97C33E10-43BC-0F0F-552E-6A1C786ED7B4}" dt="2023-10-02T19:44:47.340" v="65"/>
        <pc:sldMkLst>
          <pc:docMk/>
          <pc:sldMk cId="3096855645" sldId="2134958888"/>
        </pc:sldMkLst>
      </pc:sldChg>
      <pc:sldChg chg="add">
        <pc:chgData name="Sean Gallagher" userId="S::sgallagher@mjhlifesciences.com::577446c3-45ae-4097-b8f0-9d862fa3a0df" providerId="AD" clId="Web-{97C33E10-43BC-0F0F-552E-6A1C786ED7B4}" dt="2023-10-02T19:44:47.574" v="66"/>
        <pc:sldMkLst>
          <pc:docMk/>
          <pc:sldMk cId="2735889618" sldId="2134958889"/>
        </pc:sldMkLst>
      </pc:sldChg>
      <pc:sldChg chg="add">
        <pc:chgData name="Sean Gallagher" userId="S::sgallagher@mjhlifesciences.com::577446c3-45ae-4097-b8f0-9d862fa3a0df" providerId="AD" clId="Web-{97C33E10-43BC-0F0F-552E-6A1C786ED7B4}" dt="2023-10-02T19:44:47.793" v="67"/>
        <pc:sldMkLst>
          <pc:docMk/>
          <pc:sldMk cId="2794193685" sldId="2134958890"/>
        </pc:sldMkLst>
      </pc:sldChg>
      <pc:sldChg chg="add">
        <pc:chgData name="Sean Gallagher" userId="S::sgallagher@mjhlifesciences.com::577446c3-45ae-4097-b8f0-9d862fa3a0df" providerId="AD" clId="Web-{97C33E10-43BC-0F0F-552E-6A1C786ED7B4}" dt="2023-10-02T19:44:48.012" v="68"/>
        <pc:sldMkLst>
          <pc:docMk/>
          <pc:sldMk cId="1741274713" sldId="2134958891"/>
        </pc:sldMkLst>
      </pc:sldChg>
      <pc:sldChg chg="add">
        <pc:chgData name="Sean Gallagher" userId="S::sgallagher@mjhlifesciences.com::577446c3-45ae-4097-b8f0-9d862fa3a0df" providerId="AD" clId="Web-{97C33E10-43BC-0F0F-552E-6A1C786ED7B4}" dt="2023-10-02T19:44:48.246" v="69"/>
        <pc:sldMkLst>
          <pc:docMk/>
          <pc:sldMk cId="1003593183" sldId="2134958892"/>
        </pc:sldMkLst>
      </pc:sldChg>
      <pc:sldChg chg="add">
        <pc:chgData name="Sean Gallagher" userId="S::sgallagher@mjhlifesciences.com::577446c3-45ae-4097-b8f0-9d862fa3a0df" providerId="AD" clId="Web-{97C33E10-43BC-0F0F-552E-6A1C786ED7B4}" dt="2023-10-02T19:44:48.402" v="70"/>
        <pc:sldMkLst>
          <pc:docMk/>
          <pc:sldMk cId="833165392" sldId="2134958893"/>
        </pc:sldMkLst>
      </pc:sldChg>
      <pc:sldChg chg="add">
        <pc:chgData name="Sean Gallagher" userId="S::sgallagher@mjhlifesciences.com::577446c3-45ae-4097-b8f0-9d862fa3a0df" providerId="AD" clId="Web-{97C33E10-43BC-0F0F-552E-6A1C786ED7B4}" dt="2023-10-02T19:44:48.637" v="71"/>
        <pc:sldMkLst>
          <pc:docMk/>
          <pc:sldMk cId="72082887" sldId="2134958894"/>
        </pc:sldMkLst>
      </pc:sldChg>
      <pc:sldChg chg="add">
        <pc:chgData name="Sean Gallagher" userId="S::sgallagher@mjhlifesciences.com::577446c3-45ae-4097-b8f0-9d862fa3a0df" providerId="AD" clId="Web-{97C33E10-43BC-0F0F-552E-6A1C786ED7B4}" dt="2023-10-02T19:44:48.871" v="72"/>
        <pc:sldMkLst>
          <pc:docMk/>
          <pc:sldMk cId="2224485869" sldId="2134958895"/>
        </pc:sldMkLst>
      </pc:sldChg>
      <pc:sldChg chg="add">
        <pc:chgData name="Sean Gallagher" userId="S::sgallagher@mjhlifesciences.com::577446c3-45ae-4097-b8f0-9d862fa3a0df" providerId="AD" clId="Web-{97C33E10-43BC-0F0F-552E-6A1C786ED7B4}" dt="2023-10-02T19:44:49.059" v="73"/>
        <pc:sldMkLst>
          <pc:docMk/>
          <pc:sldMk cId="1983621126" sldId="2134958896"/>
        </pc:sldMkLst>
      </pc:sldChg>
      <pc:sldChg chg="add">
        <pc:chgData name="Sean Gallagher" userId="S::sgallagher@mjhlifesciences.com::577446c3-45ae-4097-b8f0-9d862fa3a0df" providerId="AD" clId="Web-{97C33E10-43BC-0F0F-552E-6A1C786ED7B4}" dt="2023-10-02T19:44:49.293" v="74"/>
        <pc:sldMkLst>
          <pc:docMk/>
          <pc:sldMk cId="2953755497" sldId="2134958897"/>
        </pc:sldMkLst>
      </pc:sldChg>
      <pc:sldChg chg="add">
        <pc:chgData name="Sean Gallagher" userId="S::sgallagher@mjhlifesciences.com::577446c3-45ae-4097-b8f0-9d862fa3a0df" providerId="AD" clId="Web-{97C33E10-43BC-0F0F-552E-6A1C786ED7B4}" dt="2023-10-02T19:44:49.465" v="75"/>
        <pc:sldMkLst>
          <pc:docMk/>
          <pc:sldMk cId="1070244981" sldId="2134958898"/>
        </pc:sldMkLst>
      </pc:sldChg>
      <pc:sldChg chg="add">
        <pc:chgData name="Sean Gallagher" userId="S::sgallagher@mjhlifesciences.com::577446c3-45ae-4097-b8f0-9d862fa3a0df" providerId="AD" clId="Web-{97C33E10-43BC-0F0F-552E-6A1C786ED7B4}" dt="2023-10-02T19:44:49.637" v="76"/>
        <pc:sldMkLst>
          <pc:docMk/>
          <pc:sldMk cId="2848300623" sldId="2134958899"/>
        </pc:sldMkLst>
      </pc:sldChg>
      <pc:sldChg chg="add">
        <pc:chgData name="Sean Gallagher" userId="S::sgallagher@mjhlifesciences.com::577446c3-45ae-4097-b8f0-9d862fa3a0df" providerId="AD" clId="Web-{97C33E10-43BC-0F0F-552E-6A1C786ED7B4}" dt="2023-10-02T19:44:49.949" v="77"/>
        <pc:sldMkLst>
          <pc:docMk/>
          <pc:sldMk cId="2406284311" sldId="2134958900"/>
        </pc:sldMkLst>
      </pc:sldChg>
      <pc:sldChg chg="add">
        <pc:chgData name="Sean Gallagher" userId="S::sgallagher@mjhlifesciences.com::577446c3-45ae-4097-b8f0-9d862fa3a0df" providerId="AD" clId="Web-{97C33E10-43BC-0F0F-552E-6A1C786ED7B4}" dt="2023-10-02T19:44:50.106" v="78"/>
        <pc:sldMkLst>
          <pc:docMk/>
          <pc:sldMk cId="455797463" sldId="2134958901"/>
        </pc:sldMkLst>
      </pc:sldChg>
      <pc:sldChg chg="add">
        <pc:chgData name="Sean Gallagher" userId="S::sgallagher@mjhlifesciences.com::577446c3-45ae-4097-b8f0-9d862fa3a0df" providerId="AD" clId="Web-{97C33E10-43BC-0F0F-552E-6A1C786ED7B4}" dt="2023-10-02T19:44:50.324" v="79"/>
        <pc:sldMkLst>
          <pc:docMk/>
          <pc:sldMk cId="3579526327" sldId="2134958902"/>
        </pc:sldMkLst>
      </pc:sldChg>
      <pc:sldChg chg="add">
        <pc:chgData name="Sean Gallagher" userId="S::sgallagher@mjhlifesciences.com::577446c3-45ae-4097-b8f0-9d862fa3a0df" providerId="AD" clId="Web-{97C33E10-43BC-0F0F-552E-6A1C786ED7B4}" dt="2023-10-02T19:44:50.512" v="80"/>
        <pc:sldMkLst>
          <pc:docMk/>
          <pc:sldMk cId="773333035" sldId="2134958903"/>
        </pc:sldMkLst>
      </pc:sldChg>
      <pc:sldChg chg="add">
        <pc:chgData name="Sean Gallagher" userId="S::sgallagher@mjhlifesciences.com::577446c3-45ae-4097-b8f0-9d862fa3a0df" providerId="AD" clId="Web-{97C33E10-43BC-0F0F-552E-6A1C786ED7B4}" dt="2023-10-02T19:44:50.699" v="81"/>
        <pc:sldMkLst>
          <pc:docMk/>
          <pc:sldMk cId="51207890" sldId="2134958904"/>
        </pc:sldMkLst>
      </pc:sldChg>
      <pc:sldChg chg="add">
        <pc:chgData name="Sean Gallagher" userId="S::sgallagher@mjhlifesciences.com::577446c3-45ae-4097-b8f0-9d862fa3a0df" providerId="AD" clId="Web-{97C33E10-43BC-0F0F-552E-6A1C786ED7B4}" dt="2023-10-02T19:44:50.949" v="82"/>
        <pc:sldMkLst>
          <pc:docMk/>
          <pc:sldMk cId="2257560664" sldId="2134958905"/>
        </pc:sldMkLst>
      </pc:sldChg>
      <pc:sldChg chg="add">
        <pc:chgData name="Sean Gallagher" userId="S::sgallagher@mjhlifesciences.com::577446c3-45ae-4097-b8f0-9d862fa3a0df" providerId="AD" clId="Web-{97C33E10-43BC-0F0F-552E-6A1C786ED7B4}" dt="2023-10-02T19:44:51.153" v="83"/>
        <pc:sldMkLst>
          <pc:docMk/>
          <pc:sldMk cId="642715941" sldId="2134958906"/>
        </pc:sldMkLst>
      </pc:sldChg>
      <pc:sldChg chg="add">
        <pc:chgData name="Sean Gallagher" userId="S::sgallagher@mjhlifesciences.com::577446c3-45ae-4097-b8f0-9d862fa3a0df" providerId="AD" clId="Web-{97C33E10-43BC-0F0F-552E-6A1C786ED7B4}" dt="2023-10-02T19:44:51.387" v="84"/>
        <pc:sldMkLst>
          <pc:docMk/>
          <pc:sldMk cId="2262237832" sldId="2134958907"/>
        </pc:sldMkLst>
      </pc:sldChg>
      <pc:sldChg chg="add">
        <pc:chgData name="Sean Gallagher" userId="S::sgallagher@mjhlifesciences.com::577446c3-45ae-4097-b8f0-9d862fa3a0df" providerId="AD" clId="Web-{97C33E10-43BC-0F0F-552E-6A1C786ED7B4}" dt="2023-10-02T19:44:51.590" v="85"/>
        <pc:sldMkLst>
          <pc:docMk/>
          <pc:sldMk cId="1601651724" sldId="2134958908"/>
        </pc:sldMkLst>
      </pc:sldChg>
      <pc:sldChg chg="add">
        <pc:chgData name="Sean Gallagher" userId="S::sgallagher@mjhlifesciences.com::577446c3-45ae-4097-b8f0-9d862fa3a0df" providerId="AD" clId="Web-{97C33E10-43BC-0F0F-552E-6A1C786ED7B4}" dt="2023-10-02T19:44:51.778" v="86"/>
        <pc:sldMkLst>
          <pc:docMk/>
          <pc:sldMk cId="4075911170" sldId="2134958909"/>
        </pc:sldMkLst>
      </pc:sldChg>
      <pc:sldChg chg="add">
        <pc:chgData name="Sean Gallagher" userId="S::sgallagher@mjhlifesciences.com::577446c3-45ae-4097-b8f0-9d862fa3a0df" providerId="AD" clId="Web-{97C33E10-43BC-0F0F-552E-6A1C786ED7B4}" dt="2023-10-02T19:44:51.934" v="87"/>
        <pc:sldMkLst>
          <pc:docMk/>
          <pc:sldMk cId="2829862497" sldId="2134958910"/>
        </pc:sldMkLst>
      </pc:sldChg>
      <pc:sldChg chg="add">
        <pc:chgData name="Sean Gallagher" userId="S::sgallagher@mjhlifesciences.com::577446c3-45ae-4097-b8f0-9d862fa3a0df" providerId="AD" clId="Web-{97C33E10-43BC-0F0F-552E-6A1C786ED7B4}" dt="2023-10-02T19:44:52.106" v="88"/>
        <pc:sldMkLst>
          <pc:docMk/>
          <pc:sldMk cId="2713854149" sldId="2134958911"/>
        </pc:sldMkLst>
      </pc:sldChg>
      <pc:sldChg chg="add">
        <pc:chgData name="Sean Gallagher" userId="S::sgallagher@mjhlifesciences.com::577446c3-45ae-4097-b8f0-9d862fa3a0df" providerId="AD" clId="Web-{97C33E10-43BC-0F0F-552E-6A1C786ED7B4}" dt="2023-10-02T19:44:52.262" v="89"/>
        <pc:sldMkLst>
          <pc:docMk/>
          <pc:sldMk cId="83565359" sldId="2134958912"/>
        </pc:sldMkLst>
      </pc:sldChg>
      <pc:sldChg chg="add">
        <pc:chgData name="Sean Gallagher" userId="S::sgallagher@mjhlifesciences.com::577446c3-45ae-4097-b8f0-9d862fa3a0df" providerId="AD" clId="Web-{97C33E10-43BC-0F0F-552E-6A1C786ED7B4}" dt="2023-10-02T19:44:52.418" v="90"/>
        <pc:sldMkLst>
          <pc:docMk/>
          <pc:sldMk cId="3549991792" sldId="2134958913"/>
        </pc:sldMkLst>
      </pc:sldChg>
      <pc:sldChg chg="add">
        <pc:chgData name="Sean Gallagher" userId="S::sgallagher@mjhlifesciences.com::577446c3-45ae-4097-b8f0-9d862fa3a0df" providerId="AD" clId="Web-{97C33E10-43BC-0F0F-552E-6A1C786ED7B4}" dt="2023-10-02T19:44:53.309" v="91"/>
        <pc:sldMkLst>
          <pc:docMk/>
          <pc:sldMk cId="1466982101" sldId="2134958914"/>
        </pc:sldMkLst>
      </pc:sldChg>
    </pc:docChg>
  </pc:docChgLst>
  <pc:docChgLst>
    <pc:chgData name="Sean Gallagher" userId="S::sgallagher@mjhlifesciences.com::577446c3-45ae-4097-b8f0-9d862fa3a0df" providerId="AD" clId="Web-{36313BB6-057D-5F6D-482B-653A79DB0CAA}"/>
    <pc:docChg chg="addSld delSld modSld">
      <pc:chgData name="Sean Gallagher" userId="S::sgallagher@mjhlifesciences.com::577446c3-45ae-4097-b8f0-9d862fa3a0df" providerId="AD" clId="Web-{36313BB6-057D-5F6D-482B-653A79DB0CAA}" dt="2023-09-11T14:08:33.039" v="88"/>
      <pc:docMkLst>
        <pc:docMk/>
      </pc:docMkLst>
      <pc:sldChg chg="del">
        <pc:chgData name="Sean Gallagher" userId="S::sgallagher@mjhlifesciences.com::577446c3-45ae-4097-b8f0-9d862fa3a0df" providerId="AD" clId="Web-{36313BB6-057D-5F6D-482B-653A79DB0CAA}" dt="2023-09-11T14:01:27.240" v="1"/>
        <pc:sldMkLst>
          <pc:docMk/>
          <pc:sldMk cId="1643160523" sldId="265"/>
        </pc:sldMkLst>
      </pc:sldChg>
      <pc:sldChg chg="del">
        <pc:chgData name="Sean Gallagher" userId="S::sgallagher@mjhlifesciences.com::577446c3-45ae-4097-b8f0-9d862fa3a0df" providerId="AD" clId="Web-{36313BB6-057D-5F6D-482B-653A79DB0CAA}" dt="2023-09-11T14:01:25.334" v="0"/>
        <pc:sldMkLst>
          <pc:docMk/>
          <pc:sldMk cId="1249712676" sldId="266"/>
        </pc:sldMkLst>
      </pc:sldChg>
      <pc:sldChg chg="modSp del">
        <pc:chgData name="Sean Gallagher" userId="S::sgallagher@mjhlifesciences.com::577446c3-45ae-4097-b8f0-9d862fa3a0df" providerId="AD" clId="Web-{36313BB6-057D-5F6D-482B-653A79DB0CAA}" dt="2023-09-11T14:08:27.835" v="82"/>
        <pc:sldMkLst>
          <pc:docMk/>
          <pc:sldMk cId="3561270824" sldId="271"/>
        </pc:sldMkLst>
        <pc:spChg chg="mod">
          <ac:chgData name="Sean Gallagher" userId="S::sgallagher@mjhlifesciences.com::577446c3-45ae-4097-b8f0-9d862fa3a0df" providerId="AD" clId="Web-{36313BB6-057D-5F6D-482B-653A79DB0CAA}" dt="2023-09-11T14:02:06.163" v="7" actId="20577"/>
          <ac:spMkLst>
            <pc:docMk/>
            <pc:sldMk cId="3561270824" sldId="271"/>
            <ac:spMk id="2" creationId="{00000000-0000-0000-0000-000000000000}"/>
          </ac:spMkLst>
        </pc:spChg>
      </pc:sldChg>
      <pc:sldChg chg="addSp delSp modSp del">
        <pc:chgData name="Sean Gallagher" userId="S::sgallagher@mjhlifesciences.com::577446c3-45ae-4097-b8f0-9d862fa3a0df" providerId="AD" clId="Web-{36313BB6-057D-5F6D-482B-653A79DB0CAA}" dt="2023-09-11T14:08:28.788" v="83"/>
        <pc:sldMkLst>
          <pc:docMk/>
          <pc:sldMk cId="175208470" sldId="272"/>
        </pc:sldMkLst>
        <pc:picChg chg="add mod">
          <ac:chgData name="Sean Gallagher" userId="S::sgallagher@mjhlifesciences.com::577446c3-45ae-4097-b8f0-9d862fa3a0df" providerId="AD" clId="Web-{36313BB6-057D-5F6D-482B-653A79DB0CAA}" dt="2023-09-11T14:04:04.309" v="14" actId="1076"/>
          <ac:picMkLst>
            <pc:docMk/>
            <pc:sldMk cId="175208470" sldId="272"/>
            <ac:picMk id="2" creationId="{99F50730-1E58-21FD-FA63-972681164B37}"/>
          </ac:picMkLst>
        </pc:picChg>
        <pc:picChg chg="del">
          <ac:chgData name="Sean Gallagher" userId="S::sgallagher@mjhlifesciences.com::577446c3-45ae-4097-b8f0-9d862fa3a0df" providerId="AD" clId="Web-{36313BB6-057D-5F6D-482B-653A79DB0CAA}" dt="2023-09-11T14:03:18.104" v="8"/>
          <ac:picMkLst>
            <pc:docMk/>
            <pc:sldMk cId="175208470" sldId="272"/>
            <ac:picMk id="3" creationId="{451C3970-B6F0-4224-9FC7-8B8D42618E96}"/>
          </ac:picMkLst>
        </pc:picChg>
        <pc:picChg chg="mod">
          <ac:chgData name="Sean Gallagher" userId="S::sgallagher@mjhlifesciences.com::577446c3-45ae-4097-b8f0-9d862fa3a0df" providerId="AD" clId="Web-{36313BB6-057D-5F6D-482B-653A79DB0CAA}" dt="2023-09-11T14:04:13.231" v="16" actId="1076"/>
          <ac:picMkLst>
            <pc:docMk/>
            <pc:sldMk cId="175208470" sldId="272"/>
            <ac:picMk id="8" creationId="{34342718-6CFA-4C5A-8DCA-E3300A8441D7}"/>
          </ac:picMkLst>
        </pc:picChg>
        <pc:picChg chg="del">
          <ac:chgData name="Sean Gallagher" userId="S::sgallagher@mjhlifesciences.com::577446c3-45ae-4097-b8f0-9d862fa3a0df" providerId="AD" clId="Web-{36313BB6-057D-5F6D-482B-653A79DB0CAA}" dt="2023-09-11T14:03:19.963" v="9"/>
          <ac:picMkLst>
            <pc:docMk/>
            <pc:sldMk cId="175208470" sldId="272"/>
            <ac:picMk id="10" creationId="{FF1CA5D2-3F0F-4E39-8E73-66DAA69BC1A7}"/>
          </ac:picMkLst>
        </pc:picChg>
      </pc:sldChg>
      <pc:sldChg chg="del">
        <pc:chgData name="Sean Gallagher" userId="S::sgallagher@mjhlifesciences.com::577446c3-45ae-4097-b8f0-9d862fa3a0df" providerId="AD" clId="Web-{36313BB6-057D-5F6D-482B-653A79DB0CAA}" dt="2023-09-11T14:08:29.476" v="84"/>
        <pc:sldMkLst>
          <pc:docMk/>
          <pc:sldMk cId="2999716806" sldId="274"/>
        </pc:sldMkLst>
      </pc:sldChg>
      <pc:sldChg chg="del">
        <pc:chgData name="Sean Gallagher" userId="S::sgallagher@mjhlifesciences.com::577446c3-45ae-4097-b8f0-9d862fa3a0df" providerId="AD" clId="Web-{36313BB6-057D-5F6D-482B-653A79DB0CAA}" dt="2023-09-11T14:08:32.070" v="87"/>
        <pc:sldMkLst>
          <pc:docMk/>
          <pc:sldMk cId="2422343900" sldId="2134958638"/>
        </pc:sldMkLst>
      </pc:sldChg>
      <pc:sldChg chg="modSp del">
        <pc:chgData name="Sean Gallagher" userId="S::sgallagher@mjhlifesciences.com::577446c3-45ae-4097-b8f0-9d862fa3a0df" providerId="AD" clId="Web-{36313BB6-057D-5F6D-482B-653A79DB0CAA}" dt="2023-09-11T14:08:33.039" v="88"/>
        <pc:sldMkLst>
          <pc:docMk/>
          <pc:sldMk cId="1930169171" sldId="2134958639"/>
        </pc:sldMkLst>
        <pc:spChg chg="mod">
          <ac:chgData name="Sean Gallagher" userId="S::sgallagher@mjhlifesciences.com::577446c3-45ae-4097-b8f0-9d862fa3a0df" providerId="AD" clId="Web-{36313BB6-057D-5F6D-482B-653A79DB0CAA}" dt="2023-09-11T14:07:31.380" v="74" actId="20577"/>
          <ac:spMkLst>
            <pc:docMk/>
            <pc:sldMk cId="1930169171" sldId="2134958639"/>
            <ac:spMk id="3" creationId="{AE7567E0-9FB4-E2D0-F57B-56251EA6FA1C}"/>
          </ac:spMkLst>
        </pc:spChg>
      </pc:sldChg>
      <pc:sldChg chg="del">
        <pc:chgData name="Sean Gallagher" userId="S::sgallagher@mjhlifesciences.com::577446c3-45ae-4097-b8f0-9d862fa3a0df" providerId="AD" clId="Web-{36313BB6-057D-5F6D-482B-653A79DB0CAA}" dt="2023-09-11T14:01:28.084" v="2"/>
        <pc:sldMkLst>
          <pc:docMk/>
          <pc:sldMk cId="1063659404" sldId="2134958640"/>
        </pc:sldMkLst>
      </pc:sldChg>
      <pc:sldChg chg="del">
        <pc:chgData name="Sean Gallagher" userId="S::sgallagher@mjhlifesciences.com::577446c3-45ae-4097-b8f0-9d862fa3a0df" providerId="AD" clId="Web-{36313BB6-057D-5F6D-482B-653A79DB0CAA}" dt="2023-09-11T14:01:29.506" v="3"/>
        <pc:sldMkLst>
          <pc:docMk/>
          <pc:sldMk cId="681002883" sldId="2134958642"/>
        </pc:sldMkLst>
      </pc:sldChg>
      <pc:sldChg chg="del">
        <pc:chgData name="Sean Gallagher" userId="S::sgallagher@mjhlifesciences.com::577446c3-45ae-4097-b8f0-9d862fa3a0df" providerId="AD" clId="Web-{36313BB6-057D-5F6D-482B-653A79DB0CAA}" dt="2023-09-11T14:01:30.943" v="4"/>
        <pc:sldMkLst>
          <pc:docMk/>
          <pc:sldMk cId="1419234431" sldId="2134958643"/>
        </pc:sldMkLst>
      </pc:sldChg>
      <pc:sldChg chg="del">
        <pc:chgData name="Sean Gallagher" userId="S::sgallagher@mjhlifesciences.com::577446c3-45ae-4097-b8f0-9d862fa3a0df" providerId="AD" clId="Web-{36313BB6-057D-5F6D-482B-653A79DB0CAA}" dt="2023-09-11T14:08:30.179" v="85"/>
        <pc:sldMkLst>
          <pc:docMk/>
          <pc:sldMk cId="2234951764" sldId="2134958645"/>
        </pc:sldMkLst>
      </pc:sldChg>
      <pc:sldChg chg="del">
        <pc:chgData name="Sean Gallagher" userId="S::sgallagher@mjhlifesciences.com::577446c3-45ae-4097-b8f0-9d862fa3a0df" providerId="AD" clId="Web-{36313BB6-057D-5F6D-482B-653A79DB0CAA}" dt="2023-09-11T14:08:31.304" v="86"/>
        <pc:sldMkLst>
          <pc:docMk/>
          <pc:sldMk cId="1140781163" sldId="2134958646"/>
        </pc:sldMkLst>
      </pc:sldChg>
      <pc:sldChg chg="del">
        <pc:chgData name="Sean Gallagher" userId="S::sgallagher@mjhlifesciences.com::577446c3-45ae-4097-b8f0-9d862fa3a0df" providerId="AD" clId="Web-{36313BB6-057D-5F6D-482B-653A79DB0CAA}" dt="2023-09-11T14:01:33.912" v="5"/>
        <pc:sldMkLst>
          <pc:docMk/>
          <pc:sldMk cId="1668994107" sldId="2134958647"/>
        </pc:sldMkLst>
      </pc:sldChg>
      <pc:sldChg chg="add">
        <pc:chgData name="Sean Gallagher" userId="S::sgallagher@mjhlifesciences.com::577446c3-45ae-4097-b8f0-9d862fa3a0df" providerId="AD" clId="Web-{36313BB6-057D-5F6D-482B-653A79DB0CAA}" dt="2023-09-11T14:08:19.991" v="75"/>
        <pc:sldMkLst>
          <pc:docMk/>
          <pc:sldMk cId="4104995657" sldId="2134958649"/>
        </pc:sldMkLst>
      </pc:sldChg>
      <pc:sldChg chg="add">
        <pc:chgData name="Sean Gallagher" userId="S::sgallagher@mjhlifesciences.com::577446c3-45ae-4097-b8f0-9d862fa3a0df" providerId="AD" clId="Web-{36313BB6-057D-5F6D-482B-653A79DB0CAA}" dt="2023-09-11T14:08:20.225" v="76"/>
        <pc:sldMkLst>
          <pc:docMk/>
          <pc:sldMk cId="2659047429" sldId="2134958650"/>
        </pc:sldMkLst>
      </pc:sldChg>
      <pc:sldChg chg="add">
        <pc:chgData name="Sean Gallagher" userId="S::sgallagher@mjhlifesciences.com::577446c3-45ae-4097-b8f0-9d862fa3a0df" providerId="AD" clId="Web-{36313BB6-057D-5F6D-482B-653A79DB0CAA}" dt="2023-09-11T14:08:20.632" v="77"/>
        <pc:sldMkLst>
          <pc:docMk/>
          <pc:sldMk cId="3627377987" sldId="2134958651"/>
        </pc:sldMkLst>
      </pc:sldChg>
      <pc:sldChg chg="add">
        <pc:chgData name="Sean Gallagher" userId="S::sgallagher@mjhlifesciences.com::577446c3-45ae-4097-b8f0-9d862fa3a0df" providerId="AD" clId="Web-{36313BB6-057D-5F6D-482B-653A79DB0CAA}" dt="2023-09-11T14:08:20.929" v="78"/>
        <pc:sldMkLst>
          <pc:docMk/>
          <pc:sldMk cId="546963429" sldId="2134958652"/>
        </pc:sldMkLst>
      </pc:sldChg>
      <pc:sldChg chg="add">
        <pc:chgData name="Sean Gallagher" userId="S::sgallagher@mjhlifesciences.com::577446c3-45ae-4097-b8f0-9d862fa3a0df" providerId="AD" clId="Web-{36313BB6-057D-5F6D-482B-653A79DB0CAA}" dt="2023-09-11T14:08:21.179" v="79"/>
        <pc:sldMkLst>
          <pc:docMk/>
          <pc:sldMk cId="3210301878" sldId="2134958653"/>
        </pc:sldMkLst>
      </pc:sldChg>
      <pc:sldChg chg="add">
        <pc:chgData name="Sean Gallagher" userId="S::sgallagher@mjhlifesciences.com::577446c3-45ae-4097-b8f0-9d862fa3a0df" providerId="AD" clId="Web-{36313BB6-057D-5F6D-482B-653A79DB0CAA}" dt="2023-09-11T14:08:21.397" v="80"/>
        <pc:sldMkLst>
          <pc:docMk/>
          <pc:sldMk cId="1144233590" sldId="2134958654"/>
        </pc:sldMkLst>
      </pc:sldChg>
      <pc:sldChg chg="add">
        <pc:chgData name="Sean Gallagher" userId="S::sgallagher@mjhlifesciences.com::577446c3-45ae-4097-b8f0-9d862fa3a0df" providerId="AD" clId="Web-{36313BB6-057D-5F6D-482B-653A79DB0CAA}" dt="2023-09-11T14:08:21.569" v="81"/>
        <pc:sldMkLst>
          <pc:docMk/>
          <pc:sldMk cId="765534590" sldId="213495865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6325C9-9CD0-4867-BE8E-C795D5FCAF77}"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3E5FC6C8-D91E-4005-A30F-6281EB45ED79}">
      <dgm:prSet phldrT="[Text]"/>
      <dgm:spPr>
        <a:solidFill>
          <a:srgbClr val="00B0F0"/>
        </a:solidFill>
      </dgm:spPr>
      <dgm:t>
        <a:bodyPr/>
        <a:lstStyle/>
        <a:p>
          <a:r>
            <a:rPr lang="en-US" dirty="0"/>
            <a:t>EMILIA</a:t>
          </a:r>
        </a:p>
        <a:p>
          <a:r>
            <a:rPr lang="en-US" dirty="0"/>
            <a:t>2</a:t>
          </a:r>
          <a:r>
            <a:rPr lang="en-US" baseline="30000" dirty="0"/>
            <a:t>nd</a:t>
          </a:r>
          <a:r>
            <a:rPr lang="en-US" dirty="0"/>
            <a:t> line </a:t>
          </a:r>
        </a:p>
      </dgm:t>
    </dgm:pt>
    <dgm:pt modelId="{9BDA6C26-B840-4AD4-8DB2-4CCB04F823FB}" type="parTrans" cxnId="{16C00D9F-1D26-40E8-8B69-B82A9C21A399}">
      <dgm:prSet/>
      <dgm:spPr/>
      <dgm:t>
        <a:bodyPr/>
        <a:lstStyle/>
        <a:p>
          <a:endParaRPr lang="en-US"/>
        </a:p>
      </dgm:t>
    </dgm:pt>
    <dgm:pt modelId="{6A8C802F-9F33-4EAB-8F5C-96BE944DCE21}" type="sibTrans" cxnId="{16C00D9F-1D26-40E8-8B69-B82A9C21A399}">
      <dgm:prSet/>
      <dgm:spPr/>
      <dgm:t>
        <a:bodyPr/>
        <a:lstStyle/>
        <a:p>
          <a:endParaRPr lang="en-US"/>
        </a:p>
      </dgm:t>
    </dgm:pt>
    <dgm:pt modelId="{DB4C8CD8-1725-41BC-886C-72CF100146FF}">
      <dgm:prSet phldrT="[Text]" custT="1"/>
      <dgm:spPr/>
      <dgm:t>
        <a:bodyPr/>
        <a:lstStyle/>
        <a:p>
          <a:r>
            <a:rPr lang="en-US" sz="1400" dirty="0"/>
            <a:t>T-DM1 </a:t>
          </a:r>
          <a:r>
            <a:rPr lang="en-US" sz="1400" dirty="0" err="1"/>
            <a:t>mPFS</a:t>
          </a:r>
          <a:r>
            <a:rPr lang="en-US" sz="1400" dirty="0"/>
            <a:t> 9.6 m vs 6.4 m with lapatinib+ capecitabine  </a:t>
          </a:r>
        </a:p>
      </dgm:t>
    </dgm:pt>
    <dgm:pt modelId="{B1B1C49B-2810-482F-AE03-6670A512AE3C}" type="parTrans" cxnId="{7F079D5D-DA3F-4FD4-9C35-0178D13C9818}">
      <dgm:prSet/>
      <dgm:spPr/>
      <dgm:t>
        <a:bodyPr/>
        <a:lstStyle/>
        <a:p>
          <a:endParaRPr lang="en-US"/>
        </a:p>
      </dgm:t>
    </dgm:pt>
    <dgm:pt modelId="{273AC907-C627-4CA4-9819-C008ACA6DB32}" type="sibTrans" cxnId="{7F079D5D-DA3F-4FD4-9C35-0178D13C9818}">
      <dgm:prSet/>
      <dgm:spPr/>
      <dgm:t>
        <a:bodyPr/>
        <a:lstStyle/>
        <a:p>
          <a:endParaRPr lang="en-US"/>
        </a:p>
      </dgm:t>
    </dgm:pt>
    <dgm:pt modelId="{A8DAD36C-F1BB-40B1-BD8F-B391445EFFBC}">
      <dgm:prSet phldrT="[Text]" custT="1"/>
      <dgm:spPr/>
      <dgm:t>
        <a:bodyPr/>
        <a:lstStyle/>
        <a:p>
          <a:r>
            <a:rPr lang="en-US" sz="1400" dirty="0"/>
            <a:t>HR, 0.65 ( 95% CI, 0.55-0.77; P&lt;0.001)</a:t>
          </a:r>
        </a:p>
      </dgm:t>
    </dgm:pt>
    <dgm:pt modelId="{90E8916D-DC2A-4895-A6E6-A07AE255E6E9}" type="parTrans" cxnId="{5C8673DD-902D-4468-87EE-3A9C8D564242}">
      <dgm:prSet/>
      <dgm:spPr/>
      <dgm:t>
        <a:bodyPr/>
        <a:lstStyle/>
        <a:p>
          <a:endParaRPr lang="en-US"/>
        </a:p>
      </dgm:t>
    </dgm:pt>
    <dgm:pt modelId="{1A297621-383D-4EED-BDBE-6A4F3487E064}" type="sibTrans" cxnId="{5C8673DD-902D-4468-87EE-3A9C8D564242}">
      <dgm:prSet/>
      <dgm:spPr/>
      <dgm:t>
        <a:bodyPr/>
        <a:lstStyle/>
        <a:p>
          <a:endParaRPr lang="en-US"/>
        </a:p>
      </dgm:t>
    </dgm:pt>
    <dgm:pt modelId="{6B35450E-A998-49D6-9197-7B97AEF6E527}">
      <dgm:prSet phldrT="[Text]"/>
      <dgm:spPr>
        <a:solidFill>
          <a:srgbClr val="0070C0"/>
        </a:solidFill>
      </dgm:spPr>
      <dgm:t>
        <a:bodyPr/>
        <a:lstStyle/>
        <a:p>
          <a:r>
            <a:rPr lang="en-US" dirty="0"/>
            <a:t>DESTINY- Breast 03 </a:t>
          </a:r>
        </a:p>
        <a:p>
          <a:r>
            <a:rPr lang="en-US" dirty="0"/>
            <a:t>2</a:t>
          </a:r>
          <a:r>
            <a:rPr lang="en-US" baseline="30000" dirty="0"/>
            <a:t>nd</a:t>
          </a:r>
          <a:r>
            <a:rPr lang="en-US" dirty="0"/>
            <a:t> line</a:t>
          </a:r>
        </a:p>
      </dgm:t>
    </dgm:pt>
    <dgm:pt modelId="{2605402F-CBEF-469A-9AF4-8FA7CAC8722B}" type="parTrans" cxnId="{0E2CBA63-E783-4FAC-B2D8-80D72544616E}">
      <dgm:prSet/>
      <dgm:spPr/>
      <dgm:t>
        <a:bodyPr/>
        <a:lstStyle/>
        <a:p>
          <a:endParaRPr lang="en-US"/>
        </a:p>
      </dgm:t>
    </dgm:pt>
    <dgm:pt modelId="{37C3BF45-48D3-4995-83B1-3170BB8C282E}" type="sibTrans" cxnId="{0E2CBA63-E783-4FAC-B2D8-80D72544616E}">
      <dgm:prSet/>
      <dgm:spPr/>
      <dgm:t>
        <a:bodyPr/>
        <a:lstStyle/>
        <a:p>
          <a:endParaRPr lang="en-US"/>
        </a:p>
      </dgm:t>
    </dgm:pt>
    <dgm:pt modelId="{7C112621-1483-471F-8771-3B29DA904958}">
      <dgm:prSet phldrT="[Text]" custT="1"/>
      <dgm:spPr/>
      <dgm:t>
        <a:bodyPr/>
        <a:lstStyle/>
        <a:p>
          <a:r>
            <a:rPr lang="en-US" sz="1400" dirty="0"/>
            <a:t>T-</a:t>
          </a:r>
          <a:r>
            <a:rPr lang="en-US" sz="1400" dirty="0" err="1"/>
            <a:t>DXd</a:t>
          </a:r>
          <a:r>
            <a:rPr lang="en-US" sz="1400" dirty="0"/>
            <a:t> </a:t>
          </a:r>
          <a:r>
            <a:rPr lang="en-US" sz="1400" dirty="0" err="1"/>
            <a:t>mPFS</a:t>
          </a:r>
          <a:r>
            <a:rPr lang="en-US" sz="1400" dirty="0"/>
            <a:t> not reached vs 6.8 m with T-DM1</a:t>
          </a:r>
        </a:p>
      </dgm:t>
    </dgm:pt>
    <dgm:pt modelId="{CB6BECD1-4500-455B-8082-BAB290F41CB4}" type="parTrans" cxnId="{79AC9187-6FA6-459C-832A-B14AF8A73E6D}">
      <dgm:prSet/>
      <dgm:spPr/>
      <dgm:t>
        <a:bodyPr/>
        <a:lstStyle/>
        <a:p>
          <a:endParaRPr lang="en-US"/>
        </a:p>
      </dgm:t>
    </dgm:pt>
    <dgm:pt modelId="{BDF82EC7-1EC7-492E-B2C8-C070E7E34400}" type="sibTrans" cxnId="{79AC9187-6FA6-459C-832A-B14AF8A73E6D}">
      <dgm:prSet/>
      <dgm:spPr/>
      <dgm:t>
        <a:bodyPr/>
        <a:lstStyle/>
        <a:p>
          <a:endParaRPr lang="en-US"/>
        </a:p>
      </dgm:t>
    </dgm:pt>
    <dgm:pt modelId="{4A7CF9AA-E89D-4599-8524-A3AE544CE4F1}">
      <dgm:prSet phldrT="[Text]" custT="1"/>
      <dgm:spPr/>
      <dgm:t>
        <a:bodyPr/>
        <a:lstStyle/>
        <a:p>
          <a:r>
            <a:rPr lang="en-US" sz="1400" dirty="0"/>
            <a:t>HR, 0.28 ( 95% CI, 0.22-0.37; P&lt; 0.001)</a:t>
          </a:r>
        </a:p>
      </dgm:t>
    </dgm:pt>
    <dgm:pt modelId="{65E0710F-8002-4A21-B7D0-18D903293EA2}" type="parTrans" cxnId="{2E3F79D0-9F49-43E4-8785-13C68253CE53}">
      <dgm:prSet/>
      <dgm:spPr/>
      <dgm:t>
        <a:bodyPr/>
        <a:lstStyle/>
        <a:p>
          <a:endParaRPr lang="en-US"/>
        </a:p>
      </dgm:t>
    </dgm:pt>
    <dgm:pt modelId="{0E5E507A-63D2-45F9-949E-E960E10E0D30}" type="sibTrans" cxnId="{2E3F79D0-9F49-43E4-8785-13C68253CE53}">
      <dgm:prSet/>
      <dgm:spPr/>
      <dgm:t>
        <a:bodyPr/>
        <a:lstStyle/>
        <a:p>
          <a:endParaRPr lang="en-US"/>
        </a:p>
      </dgm:t>
    </dgm:pt>
    <dgm:pt modelId="{A5B402EC-A9EB-4B31-A353-EA246113D7DD}">
      <dgm:prSet phldrT="[Text]"/>
      <dgm:spPr>
        <a:solidFill>
          <a:srgbClr val="002060"/>
        </a:solidFill>
      </dgm:spPr>
      <dgm:t>
        <a:bodyPr/>
        <a:lstStyle/>
        <a:p>
          <a:r>
            <a:rPr lang="en-US" dirty="0"/>
            <a:t>DESTINY – Breast 01</a:t>
          </a:r>
        </a:p>
        <a:p>
          <a:r>
            <a:rPr lang="en-US" dirty="0"/>
            <a:t>3</a:t>
          </a:r>
          <a:r>
            <a:rPr lang="en-US" baseline="30000" dirty="0"/>
            <a:t>rd</a:t>
          </a:r>
          <a:r>
            <a:rPr lang="en-US" dirty="0"/>
            <a:t> line</a:t>
          </a:r>
        </a:p>
      </dgm:t>
    </dgm:pt>
    <dgm:pt modelId="{6DA9C813-1EB4-422D-8508-4C0DE12E02FA}" type="parTrans" cxnId="{63EC9CD0-C0D4-41C9-859F-4723C930E1DE}">
      <dgm:prSet/>
      <dgm:spPr/>
      <dgm:t>
        <a:bodyPr/>
        <a:lstStyle/>
        <a:p>
          <a:endParaRPr lang="en-US"/>
        </a:p>
      </dgm:t>
    </dgm:pt>
    <dgm:pt modelId="{1193B076-F42C-48F1-AA72-0673A0299AA3}" type="sibTrans" cxnId="{63EC9CD0-C0D4-41C9-859F-4723C930E1DE}">
      <dgm:prSet/>
      <dgm:spPr/>
      <dgm:t>
        <a:bodyPr/>
        <a:lstStyle/>
        <a:p>
          <a:endParaRPr lang="en-US"/>
        </a:p>
      </dgm:t>
    </dgm:pt>
    <dgm:pt modelId="{13FD25B0-226A-44CB-8B12-CE4C04CEA549}">
      <dgm:prSet phldrT="[Text]" custT="1"/>
      <dgm:spPr/>
      <dgm:t>
        <a:bodyPr/>
        <a:lstStyle/>
        <a:p>
          <a:r>
            <a:rPr lang="en-US" sz="1400" dirty="0"/>
            <a:t>T-</a:t>
          </a:r>
          <a:r>
            <a:rPr lang="en-US" sz="1400" dirty="0" err="1"/>
            <a:t>Dxd</a:t>
          </a:r>
          <a:r>
            <a:rPr lang="en-US" sz="1400" dirty="0"/>
            <a:t> demonstrated activity in a post- TDM1 phase 2 single arm study with </a:t>
          </a:r>
          <a:r>
            <a:rPr lang="en-US" sz="1400" dirty="0" err="1"/>
            <a:t>mPFS</a:t>
          </a:r>
          <a:r>
            <a:rPr lang="en-US" sz="1400" dirty="0"/>
            <a:t> of over 19 months</a:t>
          </a:r>
        </a:p>
      </dgm:t>
    </dgm:pt>
    <dgm:pt modelId="{63138DD4-ED70-44E1-A79B-56980B3EE6B0}" type="parTrans" cxnId="{802FAC6E-44A6-47ED-9661-900B109C7D8E}">
      <dgm:prSet/>
      <dgm:spPr/>
      <dgm:t>
        <a:bodyPr/>
        <a:lstStyle/>
        <a:p>
          <a:endParaRPr lang="en-US"/>
        </a:p>
      </dgm:t>
    </dgm:pt>
    <dgm:pt modelId="{9F51DD8F-4451-479F-B78E-306C3F6F401C}" type="sibTrans" cxnId="{802FAC6E-44A6-47ED-9661-900B109C7D8E}">
      <dgm:prSet/>
      <dgm:spPr/>
      <dgm:t>
        <a:bodyPr/>
        <a:lstStyle/>
        <a:p>
          <a:endParaRPr lang="en-US"/>
        </a:p>
      </dgm:t>
    </dgm:pt>
    <dgm:pt modelId="{3BD792DA-8256-42AD-86DD-274E93A6FD9E}" type="pres">
      <dgm:prSet presAssocID="{466325C9-9CD0-4867-BE8E-C795D5FCAF77}" presName="linearFlow" presStyleCnt="0">
        <dgm:presLayoutVars>
          <dgm:dir/>
          <dgm:animLvl val="lvl"/>
          <dgm:resizeHandles val="exact"/>
        </dgm:presLayoutVars>
      </dgm:prSet>
      <dgm:spPr/>
    </dgm:pt>
    <dgm:pt modelId="{CE1E74A8-BA3B-41E8-9F3E-78ECFDCDB3F5}" type="pres">
      <dgm:prSet presAssocID="{3E5FC6C8-D91E-4005-A30F-6281EB45ED79}" presName="composite" presStyleCnt="0"/>
      <dgm:spPr/>
    </dgm:pt>
    <dgm:pt modelId="{95B90AB1-8C94-462B-9901-261BF1A51847}" type="pres">
      <dgm:prSet presAssocID="{3E5FC6C8-D91E-4005-A30F-6281EB45ED79}" presName="parentText" presStyleLbl="alignNode1" presStyleIdx="0" presStyleCnt="3">
        <dgm:presLayoutVars>
          <dgm:chMax val="1"/>
          <dgm:bulletEnabled val="1"/>
        </dgm:presLayoutVars>
      </dgm:prSet>
      <dgm:spPr/>
    </dgm:pt>
    <dgm:pt modelId="{47A354D6-7905-4DF7-BD21-C131F8E8D8CC}" type="pres">
      <dgm:prSet presAssocID="{3E5FC6C8-D91E-4005-A30F-6281EB45ED79}" presName="descendantText" presStyleLbl="alignAcc1" presStyleIdx="0" presStyleCnt="3" custScaleX="100179" custScaleY="100000" custLinFactNeighborX="-45" custLinFactNeighborY="-379">
        <dgm:presLayoutVars>
          <dgm:bulletEnabled val="1"/>
        </dgm:presLayoutVars>
      </dgm:prSet>
      <dgm:spPr/>
    </dgm:pt>
    <dgm:pt modelId="{6133D3C2-2848-49C0-8B25-F3D45175C390}" type="pres">
      <dgm:prSet presAssocID="{6A8C802F-9F33-4EAB-8F5C-96BE944DCE21}" presName="sp" presStyleCnt="0"/>
      <dgm:spPr/>
    </dgm:pt>
    <dgm:pt modelId="{D4FFD14B-6CBD-4FA6-AB46-5FDB515EDC43}" type="pres">
      <dgm:prSet presAssocID="{6B35450E-A998-49D6-9197-7B97AEF6E527}" presName="composite" presStyleCnt="0"/>
      <dgm:spPr/>
    </dgm:pt>
    <dgm:pt modelId="{387C45E9-6D4B-4218-BD0D-B4DDDB22A494}" type="pres">
      <dgm:prSet presAssocID="{6B35450E-A998-49D6-9197-7B97AEF6E527}" presName="parentText" presStyleLbl="alignNode1" presStyleIdx="1" presStyleCnt="3">
        <dgm:presLayoutVars>
          <dgm:chMax val="1"/>
          <dgm:bulletEnabled val="1"/>
        </dgm:presLayoutVars>
      </dgm:prSet>
      <dgm:spPr/>
    </dgm:pt>
    <dgm:pt modelId="{5EF9AFD9-D9D5-43C5-88C0-B1A43897B615}" type="pres">
      <dgm:prSet presAssocID="{6B35450E-A998-49D6-9197-7B97AEF6E527}" presName="descendantText" presStyleLbl="alignAcc1" presStyleIdx="1" presStyleCnt="3" custLinFactNeighborX="0" custLinFactNeighborY="-1605">
        <dgm:presLayoutVars>
          <dgm:bulletEnabled val="1"/>
        </dgm:presLayoutVars>
      </dgm:prSet>
      <dgm:spPr/>
    </dgm:pt>
    <dgm:pt modelId="{C9570708-7AC3-4DDD-85C7-A86AA264AF40}" type="pres">
      <dgm:prSet presAssocID="{37C3BF45-48D3-4995-83B1-3170BB8C282E}" presName="sp" presStyleCnt="0"/>
      <dgm:spPr/>
    </dgm:pt>
    <dgm:pt modelId="{DE984130-A883-43C5-BFFA-701B0F0E6EA0}" type="pres">
      <dgm:prSet presAssocID="{A5B402EC-A9EB-4B31-A353-EA246113D7DD}" presName="composite" presStyleCnt="0"/>
      <dgm:spPr/>
    </dgm:pt>
    <dgm:pt modelId="{2064051C-C190-43E1-A6F5-0004B3970CFF}" type="pres">
      <dgm:prSet presAssocID="{A5B402EC-A9EB-4B31-A353-EA246113D7DD}" presName="parentText" presStyleLbl="alignNode1" presStyleIdx="2" presStyleCnt="3">
        <dgm:presLayoutVars>
          <dgm:chMax val="1"/>
          <dgm:bulletEnabled val="1"/>
        </dgm:presLayoutVars>
      </dgm:prSet>
      <dgm:spPr/>
    </dgm:pt>
    <dgm:pt modelId="{B2C17044-FE08-4EBD-B739-11E1C230EA16}" type="pres">
      <dgm:prSet presAssocID="{A5B402EC-A9EB-4B31-A353-EA246113D7DD}" presName="descendantText" presStyleLbl="alignAcc1" presStyleIdx="2" presStyleCnt="3">
        <dgm:presLayoutVars>
          <dgm:bulletEnabled val="1"/>
        </dgm:presLayoutVars>
      </dgm:prSet>
      <dgm:spPr/>
    </dgm:pt>
  </dgm:ptLst>
  <dgm:cxnLst>
    <dgm:cxn modelId="{FDA18D01-D315-4B6B-B7A0-DD7BAAA91A7E}" type="presOf" srcId="{4A7CF9AA-E89D-4599-8524-A3AE544CE4F1}" destId="{5EF9AFD9-D9D5-43C5-88C0-B1A43897B615}" srcOrd="0" destOrd="1" presId="urn:microsoft.com/office/officeart/2005/8/layout/chevron2"/>
    <dgm:cxn modelId="{1EE5F020-E8C1-4026-B057-A019F532D8E2}" type="presOf" srcId="{7C112621-1483-471F-8771-3B29DA904958}" destId="{5EF9AFD9-D9D5-43C5-88C0-B1A43897B615}" srcOrd="0" destOrd="0" presId="urn:microsoft.com/office/officeart/2005/8/layout/chevron2"/>
    <dgm:cxn modelId="{916F753F-4C87-4A52-B826-D131F96C47DF}" type="presOf" srcId="{13FD25B0-226A-44CB-8B12-CE4C04CEA549}" destId="{B2C17044-FE08-4EBD-B739-11E1C230EA16}" srcOrd="0" destOrd="0" presId="urn:microsoft.com/office/officeart/2005/8/layout/chevron2"/>
    <dgm:cxn modelId="{7F079D5D-DA3F-4FD4-9C35-0178D13C9818}" srcId="{3E5FC6C8-D91E-4005-A30F-6281EB45ED79}" destId="{DB4C8CD8-1725-41BC-886C-72CF100146FF}" srcOrd="0" destOrd="0" parTransId="{B1B1C49B-2810-482F-AE03-6670A512AE3C}" sibTransId="{273AC907-C627-4CA4-9819-C008ACA6DB32}"/>
    <dgm:cxn modelId="{0E2CBA63-E783-4FAC-B2D8-80D72544616E}" srcId="{466325C9-9CD0-4867-BE8E-C795D5FCAF77}" destId="{6B35450E-A998-49D6-9197-7B97AEF6E527}" srcOrd="1" destOrd="0" parTransId="{2605402F-CBEF-469A-9AF4-8FA7CAC8722B}" sibTransId="{37C3BF45-48D3-4995-83B1-3170BB8C282E}"/>
    <dgm:cxn modelId="{802FAC6E-44A6-47ED-9661-900B109C7D8E}" srcId="{A5B402EC-A9EB-4B31-A353-EA246113D7DD}" destId="{13FD25B0-226A-44CB-8B12-CE4C04CEA549}" srcOrd="0" destOrd="0" parTransId="{63138DD4-ED70-44E1-A79B-56980B3EE6B0}" sibTransId="{9F51DD8F-4451-479F-B78E-306C3F6F401C}"/>
    <dgm:cxn modelId="{4282FD5A-2EFE-433A-9252-C67F4FF0CF7F}" type="presOf" srcId="{A5B402EC-A9EB-4B31-A353-EA246113D7DD}" destId="{2064051C-C190-43E1-A6F5-0004B3970CFF}" srcOrd="0" destOrd="0" presId="urn:microsoft.com/office/officeart/2005/8/layout/chevron2"/>
    <dgm:cxn modelId="{328CB07C-737A-45FB-B668-CB45D55CDAE9}" type="presOf" srcId="{6B35450E-A998-49D6-9197-7B97AEF6E527}" destId="{387C45E9-6D4B-4218-BD0D-B4DDDB22A494}" srcOrd="0" destOrd="0" presId="urn:microsoft.com/office/officeart/2005/8/layout/chevron2"/>
    <dgm:cxn modelId="{79AC9187-6FA6-459C-832A-B14AF8A73E6D}" srcId="{6B35450E-A998-49D6-9197-7B97AEF6E527}" destId="{7C112621-1483-471F-8771-3B29DA904958}" srcOrd="0" destOrd="0" parTransId="{CB6BECD1-4500-455B-8082-BAB290F41CB4}" sibTransId="{BDF82EC7-1EC7-492E-B2C8-C070E7E34400}"/>
    <dgm:cxn modelId="{24DCDD8B-5ED9-418B-A76C-4D83D8BCA952}" type="presOf" srcId="{A8DAD36C-F1BB-40B1-BD8F-B391445EFFBC}" destId="{47A354D6-7905-4DF7-BD21-C131F8E8D8CC}" srcOrd="0" destOrd="1" presId="urn:microsoft.com/office/officeart/2005/8/layout/chevron2"/>
    <dgm:cxn modelId="{0533848C-6278-4026-9D9B-BDD8DFCAAFAE}" type="presOf" srcId="{3E5FC6C8-D91E-4005-A30F-6281EB45ED79}" destId="{95B90AB1-8C94-462B-9901-261BF1A51847}" srcOrd="0" destOrd="0" presId="urn:microsoft.com/office/officeart/2005/8/layout/chevron2"/>
    <dgm:cxn modelId="{16C00D9F-1D26-40E8-8B69-B82A9C21A399}" srcId="{466325C9-9CD0-4867-BE8E-C795D5FCAF77}" destId="{3E5FC6C8-D91E-4005-A30F-6281EB45ED79}" srcOrd="0" destOrd="0" parTransId="{9BDA6C26-B840-4AD4-8DB2-4CCB04F823FB}" sibTransId="{6A8C802F-9F33-4EAB-8F5C-96BE944DCE21}"/>
    <dgm:cxn modelId="{6CF7D1AE-72D8-4CC4-B555-82B58D43909E}" type="presOf" srcId="{466325C9-9CD0-4867-BE8E-C795D5FCAF77}" destId="{3BD792DA-8256-42AD-86DD-274E93A6FD9E}" srcOrd="0" destOrd="0" presId="urn:microsoft.com/office/officeart/2005/8/layout/chevron2"/>
    <dgm:cxn modelId="{87BF4BC3-913A-46D3-A909-125675A63C1E}" type="presOf" srcId="{DB4C8CD8-1725-41BC-886C-72CF100146FF}" destId="{47A354D6-7905-4DF7-BD21-C131F8E8D8CC}" srcOrd="0" destOrd="0" presId="urn:microsoft.com/office/officeart/2005/8/layout/chevron2"/>
    <dgm:cxn modelId="{2E3F79D0-9F49-43E4-8785-13C68253CE53}" srcId="{6B35450E-A998-49D6-9197-7B97AEF6E527}" destId="{4A7CF9AA-E89D-4599-8524-A3AE544CE4F1}" srcOrd="1" destOrd="0" parTransId="{65E0710F-8002-4A21-B7D0-18D903293EA2}" sibTransId="{0E5E507A-63D2-45F9-949E-E960E10E0D30}"/>
    <dgm:cxn modelId="{63EC9CD0-C0D4-41C9-859F-4723C930E1DE}" srcId="{466325C9-9CD0-4867-BE8E-C795D5FCAF77}" destId="{A5B402EC-A9EB-4B31-A353-EA246113D7DD}" srcOrd="2" destOrd="0" parTransId="{6DA9C813-1EB4-422D-8508-4C0DE12E02FA}" sibTransId="{1193B076-F42C-48F1-AA72-0673A0299AA3}"/>
    <dgm:cxn modelId="{5C8673DD-902D-4468-87EE-3A9C8D564242}" srcId="{3E5FC6C8-D91E-4005-A30F-6281EB45ED79}" destId="{A8DAD36C-F1BB-40B1-BD8F-B391445EFFBC}" srcOrd="1" destOrd="0" parTransId="{90E8916D-DC2A-4895-A6E6-A07AE255E6E9}" sibTransId="{1A297621-383D-4EED-BDBE-6A4F3487E064}"/>
    <dgm:cxn modelId="{9B6134F1-0BE0-42A3-924D-1B93843DDB17}" type="presParOf" srcId="{3BD792DA-8256-42AD-86DD-274E93A6FD9E}" destId="{CE1E74A8-BA3B-41E8-9F3E-78ECFDCDB3F5}" srcOrd="0" destOrd="0" presId="urn:microsoft.com/office/officeart/2005/8/layout/chevron2"/>
    <dgm:cxn modelId="{C8B45996-90BC-4894-91E8-48304F5E7B33}" type="presParOf" srcId="{CE1E74A8-BA3B-41E8-9F3E-78ECFDCDB3F5}" destId="{95B90AB1-8C94-462B-9901-261BF1A51847}" srcOrd="0" destOrd="0" presId="urn:microsoft.com/office/officeart/2005/8/layout/chevron2"/>
    <dgm:cxn modelId="{301BC843-6654-4448-83C1-F443A38A3359}" type="presParOf" srcId="{CE1E74A8-BA3B-41E8-9F3E-78ECFDCDB3F5}" destId="{47A354D6-7905-4DF7-BD21-C131F8E8D8CC}" srcOrd="1" destOrd="0" presId="urn:microsoft.com/office/officeart/2005/8/layout/chevron2"/>
    <dgm:cxn modelId="{E3850BF2-6800-4184-A14A-AB9ADD84C6CF}" type="presParOf" srcId="{3BD792DA-8256-42AD-86DD-274E93A6FD9E}" destId="{6133D3C2-2848-49C0-8B25-F3D45175C390}" srcOrd="1" destOrd="0" presId="urn:microsoft.com/office/officeart/2005/8/layout/chevron2"/>
    <dgm:cxn modelId="{EC366A07-8FE1-47A2-AE47-6E184573035E}" type="presParOf" srcId="{3BD792DA-8256-42AD-86DD-274E93A6FD9E}" destId="{D4FFD14B-6CBD-4FA6-AB46-5FDB515EDC43}" srcOrd="2" destOrd="0" presId="urn:microsoft.com/office/officeart/2005/8/layout/chevron2"/>
    <dgm:cxn modelId="{292D5FC0-1AF6-4251-B878-480D8EE5830A}" type="presParOf" srcId="{D4FFD14B-6CBD-4FA6-AB46-5FDB515EDC43}" destId="{387C45E9-6D4B-4218-BD0D-B4DDDB22A494}" srcOrd="0" destOrd="0" presId="urn:microsoft.com/office/officeart/2005/8/layout/chevron2"/>
    <dgm:cxn modelId="{FEA08C93-BCB0-4CD9-BD1C-31CE1EF1840A}" type="presParOf" srcId="{D4FFD14B-6CBD-4FA6-AB46-5FDB515EDC43}" destId="{5EF9AFD9-D9D5-43C5-88C0-B1A43897B615}" srcOrd="1" destOrd="0" presId="urn:microsoft.com/office/officeart/2005/8/layout/chevron2"/>
    <dgm:cxn modelId="{E22FD192-5BBD-4EDA-AADD-A7F768EF0FF7}" type="presParOf" srcId="{3BD792DA-8256-42AD-86DD-274E93A6FD9E}" destId="{C9570708-7AC3-4DDD-85C7-A86AA264AF40}" srcOrd="3" destOrd="0" presId="urn:microsoft.com/office/officeart/2005/8/layout/chevron2"/>
    <dgm:cxn modelId="{CF573742-A96A-4143-980F-B0BAF5D94AE1}" type="presParOf" srcId="{3BD792DA-8256-42AD-86DD-274E93A6FD9E}" destId="{DE984130-A883-43C5-BFFA-701B0F0E6EA0}" srcOrd="4" destOrd="0" presId="urn:microsoft.com/office/officeart/2005/8/layout/chevron2"/>
    <dgm:cxn modelId="{788ED073-40B9-4122-9839-8FC6F5BDE1F4}" type="presParOf" srcId="{DE984130-A883-43C5-BFFA-701B0F0E6EA0}" destId="{2064051C-C190-43E1-A6F5-0004B3970CFF}" srcOrd="0" destOrd="0" presId="urn:microsoft.com/office/officeart/2005/8/layout/chevron2"/>
    <dgm:cxn modelId="{326DE639-B1D6-4302-B33E-88ECFE57238F}" type="presParOf" srcId="{DE984130-A883-43C5-BFFA-701B0F0E6EA0}" destId="{B2C17044-FE08-4EBD-B739-11E1C230EA1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E94EE0-44A5-4F02-84B8-FC4D63A7CAA2}" type="doc">
      <dgm:prSet loTypeId="urn:microsoft.com/office/officeart/2005/8/layout/hProcess7" loCatId="list" qsTypeId="urn:microsoft.com/office/officeart/2005/8/quickstyle/simple1" qsCatId="simple" csTypeId="urn:microsoft.com/office/officeart/2005/8/colors/accent1_2" csCatId="accent1" phldr="1"/>
      <dgm:spPr/>
      <dgm:t>
        <a:bodyPr/>
        <a:lstStyle/>
        <a:p>
          <a:endParaRPr lang="en-US"/>
        </a:p>
      </dgm:t>
    </dgm:pt>
    <dgm:pt modelId="{E7B73845-1C2D-4219-8F92-E69736C4F6B5}" type="pres">
      <dgm:prSet presAssocID="{63E94EE0-44A5-4F02-84B8-FC4D63A7CAA2}" presName="Name0" presStyleCnt="0">
        <dgm:presLayoutVars>
          <dgm:dir/>
          <dgm:animLvl val="lvl"/>
          <dgm:resizeHandles val="exact"/>
        </dgm:presLayoutVars>
      </dgm:prSet>
      <dgm:spPr/>
    </dgm:pt>
  </dgm:ptLst>
  <dgm:cxnLst>
    <dgm:cxn modelId="{6D7D53FF-5A93-4F91-989A-94C3D9EC3164}" type="presOf" srcId="{63E94EE0-44A5-4F02-84B8-FC4D63A7CAA2}" destId="{E7B73845-1C2D-4219-8F92-E69736C4F6B5}" srcOrd="0"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31C18EF-954B-42CC-9B2C-76987AFB7C5C}" type="doc">
      <dgm:prSet loTypeId="urn:microsoft.com/office/officeart/2005/8/layout/vList6" loCatId="list" qsTypeId="urn:microsoft.com/office/officeart/2005/8/quickstyle/simple1" qsCatId="simple" csTypeId="urn:microsoft.com/office/officeart/2005/8/colors/accent0_3" csCatId="mainScheme" phldr="1"/>
      <dgm:spPr/>
      <dgm:t>
        <a:bodyPr/>
        <a:lstStyle/>
        <a:p>
          <a:endParaRPr lang="en-US"/>
        </a:p>
      </dgm:t>
    </dgm:pt>
    <dgm:pt modelId="{83CE5C30-A0DA-47CA-9455-85650F60D4A8}">
      <dgm:prSet phldrT="[Text]"/>
      <dgm:spPr/>
      <dgm:t>
        <a:bodyPr/>
        <a:lstStyle/>
        <a:p>
          <a:r>
            <a:rPr lang="en-US" dirty="0"/>
            <a:t>Luminal A</a:t>
          </a:r>
        </a:p>
      </dgm:t>
    </dgm:pt>
    <dgm:pt modelId="{2DBD7815-E7E1-45E6-ACB7-77281A3E2718}" type="parTrans" cxnId="{F83DB373-4678-4814-9166-4C6F2F99FF0D}">
      <dgm:prSet/>
      <dgm:spPr/>
      <dgm:t>
        <a:bodyPr/>
        <a:lstStyle/>
        <a:p>
          <a:endParaRPr lang="en-US"/>
        </a:p>
      </dgm:t>
    </dgm:pt>
    <dgm:pt modelId="{05C5B551-3C47-4289-B815-9B71E948112F}" type="sibTrans" cxnId="{F83DB373-4678-4814-9166-4C6F2F99FF0D}">
      <dgm:prSet/>
      <dgm:spPr/>
      <dgm:t>
        <a:bodyPr/>
        <a:lstStyle/>
        <a:p>
          <a:endParaRPr lang="en-US"/>
        </a:p>
      </dgm:t>
    </dgm:pt>
    <dgm:pt modelId="{64271F3F-E5FF-40AF-A0C5-B449D5C6616C}">
      <dgm:prSet phldrT="[Text]"/>
      <dgm:spPr/>
      <dgm:t>
        <a:bodyPr/>
        <a:lstStyle/>
        <a:p>
          <a:r>
            <a:rPr lang="en-US" dirty="0">
              <a:highlight>
                <a:srgbClr val="FFFF00"/>
              </a:highlight>
            </a:rPr>
            <a:t>Low </a:t>
          </a:r>
          <a:r>
            <a:rPr lang="en-US" dirty="0" err="1">
              <a:highlight>
                <a:srgbClr val="FFFF00"/>
              </a:highlight>
            </a:rPr>
            <a:t>pCR</a:t>
          </a:r>
          <a:endParaRPr lang="en-US" dirty="0">
            <a:highlight>
              <a:srgbClr val="FFFF00"/>
            </a:highlight>
          </a:endParaRPr>
        </a:p>
      </dgm:t>
    </dgm:pt>
    <dgm:pt modelId="{7A8B14FD-E219-4E72-BCC6-E3A6E88F5518}" type="parTrans" cxnId="{292CEC8C-7D08-41F3-B456-CFF12F299463}">
      <dgm:prSet/>
      <dgm:spPr/>
      <dgm:t>
        <a:bodyPr/>
        <a:lstStyle/>
        <a:p>
          <a:endParaRPr lang="en-US"/>
        </a:p>
      </dgm:t>
    </dgm:pt>
    <dgm:pt modelId="{181F60CE-7BD4-44CA-B25C-945E36D07AB8}" type="sibTrans" cxnId="{292CEC8C-7D08-41F3-B456-CFF12F299463}">
      <dgm:prSet/>
      <dgm:spPr/>
      <dgm:t>
        <a:bodyPr/>
        <a:lstStyle/>
        <a:p>
          <a:endParaRPr lang="en-US"/>
        </a:p>
      </dgm:t>
    </dgm:pt>
    <dgm:pt modelId="{55F7E83C-95A3-4E29-A473-88389FEAFC50}">
      <dgm:prSet phldrT="[Text]"/>
      <dgm:spPr/>
      <dgm:t>
        <a:bodyPr/>
        <a:lstStyle/>
        <a:p>
          <a:r>
            <a:rPr lang="en-US">
              <a:highlight>
                <a:srgbClr val="FFFF00"/>
              </a:highlight>
            </a:rPr>
            <a:t>Nonconcentric shrinkage</a:t>
          </a:r>
        </a:p>
      </dgm:t>
    </dgm:pt>
    <dgm:pt modelId="{E883CDA1-28A1-4E16-B5C4-478552F6236B}" type="parTrans" cxnId="{10475CEA-005B-4949-864F-6F70B02955CD}">
      <dgm:prSet/>
      <dgm:spPr/>
      <dgm:t>
        <a:bodyPr/>
        <a:lstStyle/>
        <a:p>
          <a:endParaRPr lang="en-US"/>
        </a:p>
      </dgm:t>
    </dgm:pt>
    <dgm:pt modelId="{68D632A8-0473-4FFA-9D7E-55F13F3E5226}" type="sibTrans" cxnId="{10475CEA-005B-4949-864F-6F70B02955CD}">
      <dgm:prSet/>
      <dgm:spPr/>
      <dgm:t>
        <a:bodyPr/>
        <a:lstStyle/>
        <a:p>
          <a:endParaRPr lang="en-US"/>
        </a:p>
      </dgm:t>
    </dgm:pt>
    <dgm:pt modelId="{0F9952AA-2718-4E05-8BD0-4D32925160B0}">
      <dgm:prSet phldrT="[Text]"/>
      <dgm:spPr/>
      <dgm:t>
        <a:bodyPr/>
        <a:lstStyle/>
        <a:p>
          <a:r>
            <a:rPr lang="en-US" dirty="0"/>
            <a:t>Luminal B</a:t>
          </a:r>
        </a:p>
      </dgm:t>
    </dgm:pt>
    <dgm:pt modelId="{14E1631D-E707-4415-BB7F-8DA40717FA80}" type="parTrans" cxnId="{B3938C59-AF16-4DA1-AF7D-2312147C6D13}">
      <dgm:prSet/>
      <dgm:spPr/>
      <dgm:t>
        <a:bodyPr/>
        <a:lstStyle/>
        <a:p>
          <a:endParaRPr lang="en-US"/>
        </a:p>
      </dgm:t>
    </dgm:pt>
    <dgm:pt modelId="{A8A561EB-6F4B-4BAE-BEFB-234F151C7D4F}" type="sibTrans" cxnId="{B3938C59-AF16-4DA1-AF7D-2312147C6D13}">
      <dgm:prSet/>
      <dgm:spPr/>
      <dgm:t>
        <a:bodyPr/>
        <a:lstStyle/>
        <a:p>
          <a:endParaRPr lang="en-US"/>
        </a:p>
      </dgm:t>
    </dgm:pt>
    <dgm:pt modelId="{CF126BDA-7456-440B-A123-2DA9D2E40860}">
      <dgm:prSet phldrT="[Text]"/>
      <dgm:spPr/>
      <dgm:t>
        <a:bodyPr/>
        <a:lstStyle/>
        <a:p>
          <a:pPr rtl="0"/>
          <a:r>
            <a:rPr lang="en-US">
              <a:highlight>
                <a:srgbClr val="FFFF00"/>
              </a:highlight>
            </a:rPr>
            <a:t>Low pCR</a:t>
          </a:r>
          <a:r>
            <a:rPr lang="en-US">
              <a:highlight>
                <a:srgbClr val="FFFF00"/>
              </a:highlight>
              <a:latin typeface="Georgia"/>
              <a:ea typeface="ＭＳ Ｐゴシック"/>
            </a:rPr>
            <a:t>, but higher than Lum A</a:t>
          </a:r>
          <a:endParaRPr lang="en-US">
            <a:highlight>
              <a:srgbClr val="FFFF00"/>
            </a:highlight>
          </a:endParaRPr>
        </a:p>
      </dgm:t>
    </dgm:pt>
    <dgm:pt modelId="{509D09E0-B5E7-432D-A652-49F90A518C44}" type="parTrans" cxnId="{5C1DBF2C-4945-46B3-898A-E19C6DC83558}">
      <dgm:prSet/>
      <dgm:spPr/>
      <dgm:t>
        <a:bodyPr/>
        <a:lstStyle/>
        <a:p>
          <a:endParaRPr lang="en-US"/>
        </a:p>
      </dgm:t>
    </dgm:pt>
    <dgm:pt modelId="{ED429200-563B-410B-B125-D6FC56822E24}" type="sibTrans" cxnId="{5C1DBF2C-4945-46B3-898A-E19C6DC83558}">
      <dgm:prSet/>
      <dgm:spPr/>
      <dgm:t>
        <a:bodyPr/>
        <a:lstStyle/>
        <a:p>
          <a:endParaRPr lang="en-US"/>
        </a:p>
      </dgm:t>
    </dgm:pt>
    <dgm:pt modelId="{4A9B8B16-0F1B-4939-A4E9-30D62D01E45F}">
      <dgm:prSet phldrT="[Text]"/>
      <dgm:spPr/>
      <dgm:t>
        <a:bodyPr/>
        <a:lstStyle/>
        <a:p>
          <a:r>
            <a:rPr lang="en-US" dirty="0"/>
            <a:t>HER2</a:t>
          </a:r>
        </a:p>
      </dgm:t>
    </dgm:pt>
    <dgm:pt modelId="{E33FF928-6C43-4B0C-96C5-1C2A2DC43668}" type="parTrans" cxnId="{1B23F27A-454E-4DEF-879E-3CC0D47AC04A}">
      <dgm:prSet/>
      <dgm:spPr/>
      <dgm:t>
        <a:bodyPr/>
        <a:lstStyle/>
        <a:p>
          <a:endParaRPr lang="en-US"/>
        </a:p>
      </dgm:t>
    </dgm:pt>
    <dgm:pt modelId="{ADA2E68A-30F2-4D1F-8CCE-F0E4F4F462DB}" type="sibTrans" cxnId="{1B23F27A-454E-4DEF-879E-3CC0D47AC04A}">
      <dgm:prSet/>
      <dgm:spPr/>
      <dgm:t>
        <a:bodyPr/>
        <a:lstStyle/>
        <a:p>
          <a:endParaRPr lang="en-US"/>
        </a:p>
      </dgm:t>
    </dgm:pt>
    <dgm:pt modelId="{9AACE5D4-9F82-4DF8-9676-682E786CA8B2}">
      <dgm:prSet phldrT="[Text]"/>
      <dgm:spPr/>
      <dgm:t>
        <a:bodyPr/>
        <a:lstStyle/>
        <a:p>
          <a:r>
            <a:rPr lang="en-US" dirty="0"/>
            <a:t>Triple negative</a:t>
          </a:r>
        </a:p>
      </dgm:t>
    </dgm:pt>
    <dgm:pt modelId="{CF0950C4-4FD4-4BF9-AB06-5CED0EE9F484}" type="parTrans" cxnId="{30696BBD-E8E8-43C7-8889-A0A1E1400A9F}">
      <dgm:prSet/>
      <dgm:spPr/>
      <dgm:t>
        <a:bodyPr/>
        <a:lstStyle/>
        <a:p>
          <a:endParaRPr lang="en-US"/>
        </a:p>
      </dgm:t>
    </dgm:pt>
    <dgm:pt modelId="{9EE4A59A-7BA5-46DB-9851-D273C0A2DEC6}" type="sibTrans" cxnId="{30696BBD-E8E8-43C7-8889-A0A1E1400A9F}">
      <dgm:prSet/>
      <dgm:spPr/>
      <dgm:t>
        <a:bodyPr/>
        <a:lstStyle/>
        <a:p>
          <a:endParaRPr lang="en-US"/>
        </a:p>
      </dgm:t>
    </dgm:pt>
    <dgm:pt modelId="{9A686566-52F3-42C1-87FD-832E3BA14989}">
      <dgm:prSet phldrT="[Text]"/>
      <dgm:spPr/>
      <dgm:t>
        <a:bodyPr/>
        <a:lstStyle/>
        <a:p>
          <a:r>
            <a:rPr lang="en-US">
              <a:highlight>
                <a:srgbClr val="FFFF00"/>
              </a:highlight>
            </a:rPr>
            <a:t>Low correlation between residual enhancement and path</a:t>
          </a:r>
        </a:p>
      </dgm:t>
    </dgm:pt>
    <dgm:pt modelId="{B6DDEC9D-8F2B-47D0-86D7-C24AD9F2EF15}" type="parTrans" cxnId="{EC4EAF1D-0AED-4855-9AF2-67765495D8A6}">
      <dgm:prSet/>
      <dgm:spPr/>
      <dgm:t>
        <a:bodyPr/>
        <a:lstStyle/>
        <a:p>
          <a:endParaRPr lang="en-US"/>
        </a:p>
      </dgm:t>
    </dgm:pt>
    <dgm:pt modelId="{9906F610-18C6-4DC5-9EC6-796E756226B6}" type="sibTrans" cxnId="{EC4EAF1D-0AED-4855-9AF2-67765495D8A6}">
      <dgm:prSet/>
      <dgm:spPr/>
      <dgm:t>
        <a:bodyPr/>
        <a:lstStyle/>
        <a:p>
          <a:endParaRPr lang="en-US"/>
        </a:p>
      </dgm:t>
    </dgm:pt>
    <dgm:pt modelId="{429D0A85-E82C-4EA0-BD99-9B9928AF79CF}">
      <dgm:prSet phldrT="[Text]"/>
      <dgm:spPr/>
      <dgm:t>
        <a:bodyPr/>
        <a:lstStyle/>
        <a:p>
          <a:r>
            <a:rPr lang="en-US" dirty="0">
              <a:highlight>
                <a:srgbClr val="FFFF00"/>
              </a:highlight>
            </a:rPr>
            <a:t>MRI underestimates disease</a:t>
          </a:r>
        </a:p>
      </dgm:t>
    </dgm:pt>
    <dgm:pt modelId="{6989AE20-D97F-47CC-BDC0-AA5CF4183A72}" type="parTrans" cxnId="{08F00179-6E35-470A-B3DF-4414FF1866DD}">
      <dgm:prSet/>
      <dgm:spPr/>
      <dgm:t>
        <a:bodyPr/>
        <a:lstStyle/>
        <a:p>
          <a:endParaRPr lang="en-US"/>
        </a:p>
      </dgm:t>
    </dgm:pt>
    <dgm:pt modelId="{FC121212-EB38-4E7F-B2D4-A8E5E46E7B8F}" type="sibTrans" cxnId="{08F00179-6E35-470A-B3DF-4414FF1866DD}">
      <dgm:prSet/>
      <dgm:spPr/>
      <dgm:t>
        <a:bodyPr/>
        <a:lstStyle/>
        <a:p>
          <a:endParaRPr lang="en-US"/>
        </a:p>
      </dgm:t>
    </dgm:pt>
    <dgm:pt modelId="{39F6B9E1-DB75-4966-B704-C463CD544BA8}">
      <dgm:prSet phldrT="[Text]"/>
      <dgm:spPr/>
      <dgm:t>
        <a:bodyPr/>
        <a:lstStyle/>
        <a:p>
          <a:r>
            <a:rPr lang="en-US">
              <a:highlight>
                <a:srgbClr val="FFFF00"/>
              </a:highlight>
            </a:rPr>
            <a:t>Nonconcentric enhancement</a:t>
          </a:r>
        </a:p>
      </dgm:t>
    </dgm:pt>
    <dgm:pt modelId="{AF2B2086-4E54-4950-8E9E-6A336ECA36A1}" type="parTrans" cxnId="{796931AF-07DA-40B6-8AB7-3DE7D5C36F1F}">
      <dgm:prSet/>
      <dgm:spPr/>
      <dgm:t>
        <a:bodyPr/>
        <a:lstStyle/>
        <a:p>
          <a:endParaRPr lang="en-US"/>
        </a:p>
      </dgm:t>
    </dgm:pt>
    <dgm:pt modelId="{CF07F0DA-6B01-4033-9119-65CF5AA17FE1}" type="sibTrans" cxnId="{796931AF-07DA-40B6-8AB7-3DE7D5C36F1F}">
      <dgm:prSet/>
      <dgm:spPr/>
      <dgm:t>
        <a:bodyPr/>
        <a:lstStyle/>
        <a:p>
          <a:endParaRPr lang="en-US"/>
        </a:p>
      </dgm:t>
    </dgm:pt>
    <dgm:pt modelId="{93FC4D26-E60D-4311-8166-7433480018B1}">
      <dgm:prSet phldrT="[Text]"/>
      <dgm:spPr/>
      <dgm:t>
        <a:bodyPr/>
        <a:lstStyle/>
        <a:p>
          <a:r>
            <a:rPr lang="en-US" dirty="0">
              <a:highlight>
                <a:srgbClr val="FFFF00"/>
              </a:highlight>
            </a:rPr>
            <a:t>MRI underestimates disease</a:t>
          </a:r>
        </a:p>
      </dgm:t>
    </dgm:pt>
    <dgm:pt modelId="{6C5F4039-0354-4A26-905A-07A52720E410}" type="parTrans" cxnId="{A356D2EF-A4A7-400E-AED1-C080A677B12A}">
      <dgm:prSet/>
      <dgm:spPr/>
      <dgm:t>
        <a:bodyPr/>
        <a:lstStyle/>
        <a:p>
          <a:endParaRPr lang="en-US"/>
        </a:p>
      </dgm:t>
    </dgm:pt>
    <dgm:pt modelId="{9A17A213-CFEB-436F-90A8-AF94A8F7A35C}" type="sibTrans" cxnId="{A356D2EF-A4A7-400E-AED1-C080A677B12A}">
      <dgm:prSet/>
      <dgm:spPr/>
      <dgm:t>
        <a:bodyPr/>
        <a:lstStyle/>
        <a:p>
          <a:endParaRPr lang="en-US"/>
        </a:p>
      </dgm:t>
    </dgm:pt>
    <dgm:pt modelId="{FFA5B39A-65C2-4AEB-BAA1-53214991E338}">
      <dgm:prSet phldrT="[Text]"/>
      <dgm:spPr/>
      <dgm:t>
        <a:bodyPr/>
        <a:lstStyle/>
        <a:p>
          <a:r>
            <a:rPr lang="en-US" dirty="0">
              <a:highlight>
                <a:srgbClr val="FFFF00"/>
              </a:highlight>
            </a:rPr>
            <a:t>High </a:t>
          </a:r>
          <a:r>
            <a:rPr lang="en-US" dirty="0" err="1">
              <a:highlight>
                <a:srgbClr val="FFFF00"/>
              </a:highlight>
            </a:rPr>
            <a:t>pCR</a:t>
          </a:r>
          <a:endParaRPr lang="en-US" dirty="0">
            <a:highlight>
              <a:srgbClr val="FFFF00"/>
            </a:highlight>
          </a:endParaRPr>
        </a:p>
      </dgm:t>
    </dgm:pt>
    <dgm:pt modelId="{DD0ECB94-E650-4B0C-895A-56E2472B7840}" type="parTrans" cxnId="{FA767CEE-31C5-4056-A01D-64A0BAC802C0}">
      <dgm:prSet/>
      <dgm:spPr/>
      <dgm:t>
        <a:bodyPr/>
        <a:lstStyle/>
        <a:p>
          <a:endParaRPr lang="en-US"/>
        </a:p>
      </dgm:t>
    </dgm:pt>
    <dgm:pt modelId="{9F46174A-5B1D-4BC7-B9C6-133C35FEBEB4}" type="sibTrans" cxnId="{FA767CEE-31C5-4056-A01D-64A0BAC802C0}">
      <dgm:prSet/>
      <dgm:spPr/>
      <dgm:t>
        <a:bodyPr/>
        <a:lstStyle/>
        <a:p>
          <a:endParaRPr lang="en-US"/>
        </a:p>
      </dgm:t>
    </dgm:pt>
    <dgm:pt modelId="{EC9A01D3-2B3C-4B39-B5DE-D37504F5E694}">
      <dgm:prSet phldrT="[Text]"/>
      <dgm:spPr/>
      <dgm:t>
        <a:bodyPr/>
        <a:lstStyle/>
        <a:p>
          <a:r>
            <a:rPr lang="en-US">
              <a:highlight>
                <a:srgbClr val="FFFF00"/>
              </a:highlight>
            </a:rPr>
            <a:t>Concentric shrinkage</a:t>
          </a:r>
        </a:p>
      </dgm:t>
    </dgm:pt>
    <dgm:pt modelId="{D9D54C6F-6EEE-412F-BCF8-260CD5631DA6}" type="parTrans" cxnId="{2F3B97E3-6024-4E24-9E64-DFB17611BD9B}">
      <dgm:prSet/>
      <dgm:spPr/>
      <dgm:t>
        <a:bodyPr/>
        <a:lstStyle/>
        <a:p>
          <a:endParaRPr lang="en-US"/>
        </a:p>
      </dgm:t>
    </dgm:pt>
    <dgm:pt modelId="{CFC05F2C-73B8-4633-8D00-CDB6EA052F0F}" type="sibTrans" cxnId="{2F3B97E3-6024-4E24-9E64-DFB17611BD9B}">
      <dgm:prSet/>
      <dgm:spPr/>
      <dgm:t>
        <a:bodyPr/>
        <a:lstStyle/>
        <a:p>
          <a:endParaRPr lang="en-US"/>
        </a:p>
      </dgm:t>
    </dgm:pt>
    <dgm:pt modelId="{18B21CE4-68D3-43EF-8806-D9EFAD1687C5}">
      <dgm:prSet phldrT="[Text]"/>
      <dgm:spPr/>
      <dgm:t>
        <a:bodyPr/>
        <a:lstStyle/>
        <a:p>
          <a:r>
            <a:rPr lang="en-US" dirty="0">
              <a:highlight>
                <a:srgbClr val="FFFF00"/>
              </a:highlight>
            </a:rPr>
            <a:t>MRI accurately predictive</a:t>
          </a:r>
        </a:p>
      </dgm:t>
    </dgm:pt>
    <dgm:pt modelId="{C2DC9148-9FE1-470D-8643-063D03B18A62}" type="parTrans" cxnId="{1A90D512-D86D-4793-89B7-9F09C643DEAE}">
      <dgm:prSet/>
      <dgm:spPr/>
      <dgm:t>
        <a:bodyPr/>
        <a:lstStyle/>
        <a:p>
          <a:endParaRPr lang="en-US"/>
        </a:p>
      </dgm:t>
    </dgm:pt>
    <dgm:pt modelId="{C665C3B0-4A0B-48B8-845E-FC3A341D2A66}" type="sibTrans" cxnId="{1A90D512-D86D-4793-89B7-9F09C643DEAE}">
      <dgm:prSet/>
      <dgm:spPr/>
      <dgm:t>
        <a:bodyPr/>
        <a:lstStyle/>
        <a:p>
          <a:endParaRPr lang="en-US"/>
        </a:p>
      </dgm:t>
    </dgm:pt>
    <dgm:pt modelId="{668EDDA2-F12E-40FD-837E-FF9CD3FD8441}">
      <dgm:prSet phldrT="[Text]"/>
      <dgm:spPr/>
      <dgm:t>
        <a:bodyPr/>
        <a:lstStyle/>
        <a:p>
          <a:r>
            <a:rPr lang="en-US" dirty="0">
              <a:highlight>
                <a:srgbClr val="FFFF00"/>
              </a:highlight>
            </a:rPr>
            <a:t>High </a:t>
          </a:r>
          <a:r>
            <a:rPr lang="en-US" dirty="0" err="1">
              <a:highlight>
                <a:srgbClr val="FFFF00"/>
              </a:highlight>
            </a:rPr>
            <a:t>pCR</a:t>
          </a:r>
          <a:endParaRPr lang="en-US" dirty="0">
            <a:highlight>
              <a:srgbClr val="FFFF00"/>
            </a:highlight>
          </a:endParaRPr>
        </a:p>
      </dgm:t>
    </dgm:pt>
    <dgm:pt modelId="{7E26AA3E-A09F-41CA-B867-019CFD3A4490}" type="parTrans" cxnId="{F320FD9B-8012-4367-9948-6BEF1461CE2F}">
      <dgm:prSet/>
      <dgm:spPr/>
      <dgm:t>
        <a:bodyPr/>
        <a:lstStyle/>
        <a:p>
          <a:endParaRPr lang="en-US"/>
        </a:p>
      </dgm:t>
    </dgm:pt>
    <dgm:pt modelId="{62F7CA11-4703-4C5D-8F11-F5C9024ACC10}" type="sibTrans" cxnId="{F320FD9B-8012-4367-9948-6BEF1461CE2F}">
      <dgm:prSet/>
      <dgm:spPr/>
      <dgm:t>
        <a:bodyPr/>
        <a:lstStyle/>
        <a:p>
          <a:endParaRPr lang="en-US"/>
        </a:p>
      </dgm:t>
    </dgm:pt>
    <dgm:pt modelId="{2C5D0F3C-2123-4082-85F7-A7E521B8BA59}">
      <dgm:prSet phldrT="[Text]"/>
      <dgm:spPr/>
      <dgm:t>
        <a:bodyPr/>
        <a:lstStyle/>
        <a:p>
          <a:r>
            <a:rPr lang="en-US" dirty="0">
              <a:highlight>
                <a:srgbClr val="FFFF00"/>
              </a:highlight>
            </a:rPr>
            <a:t>MRI accurately predicts</a:t>
          </a:r>
        </a:p>
      </dgm:t>
    </dgm:pt>
    <dgm:pt modelId="{D68C3B98-C2BF-427D-A206-5E5F6A3E2AA2}" type="parTrans" cxnId="{3C0A4267-CAC6-4A17-91E0-951C2AFA09DD}">
      <dgm:prSet/>
      <dgm:spPr/>
      <dgm:t>
        <a:bodyPr/>
        <a:lstStyle/>
        <a:p>
          <a:endParaRPr lang="en-US"/>
        </a:p>
      </dgm:t>
    </dgm:pt>
    <dgm:pt modelId="{B8254269-E480-40BC-8230-D97506FEE7C0}" type="sibTrans" cxnId="{3C0A4267-CAC6-4A17-91E0-951C2AFA09DD}">
      <dgm:prSet/>
      <dgm:spPr/>
      <dgm:t>
        <a:bodyPr/>
        <a:lstStyle/>
        <a:p>
          <a:endParaRPr lang="en-US"/>
        </a:p>
      </dgm:t>
    </dgm:pt>
    <dgm:pt modelId="{BFA977B1-A786-4571-94BB-6AE41CED8394}">
      <dgm:prSet phldrT="[Text]"/>
      <dgm:spPr/>
      <dgm:t>
        <a:bodyPr/>
        <a:lstStyle/>
        <a:p>
          <a:r>
            <a:rPr lang="en-US">
              <a:highlight>
                <a:srgbClr val="FFFF00"/>
              </a:highlight>
            </a:rPr>
            <a:t>Concentric shrinkage</a:t>
          </a:r>
        </a:p>
      </dgm:t>
    </dgm:pt>
    <dgm:pt modelId="{1B4674E4-EF93-46ED-927A-9C0A4662C9DB}" type="parTrans" cxnId="{19B6EBFE-35CF-4972-B042-FF6E8FE88C09}">
      <dgm:prSet/>
      <dgm:spPr/>
      <dgm:t>
        <a:bodyPr/>
        <a:lstStyle/>
        <a:p>
          <a:endParaRPr lang="en-US"/>
        </a:p>
      </dgm:t>
    </dgm:pt>
    <dgm:pt modelId="{05E051F7-2441-4A1E-806B-9702D8DBC2C2}" type="sibTrans" cxnId="{19B6EBFE-35CF-4972-B042-FF6E8FE88C09}">
      <dgm:prSet/>
      <dgm:spPr/>
      <dgm:t>
        <a:bodyPr/>
        <a:lstStyle/>
        <a:p>
          <a:endParaRPr lang="en-US"/>
        </a:p>
      </dgm:t>
    </dgm:pt>
    <dgm:pt modelId="{0E75A6A0-494D-48D9-A2AE-804DCC605682}" type="pres">
      <dgm:prSet presAssocID="{631C18EF-954B-42CC-9B2C-76987AFB7C5C}" presName="Name0" presStyleCnt="0">
        <dgm:presLayoutVars>
          <dgm:dir/>
          <dgm:animLvl val="lvl"/>
          <dgm:resizeHandles/>
        </dgm:presLayoutVars>
      </dgm:prSet>
      <dgm:spPr/>
    </dgm:pt>
    <dgm:pt modelId="{66A3D62C-E1FA-485D-BB81-D8EDEC5B0B39}" type="pres">
      <dgm:prSet presAssocID="{83CE5C30-A0DA-47CA-9455-85650F60D4A8}" presName="linNode" presStyleCnt="0"/>
      <dgm:spPr/>
    </dgm:pt>
    <dgm:pt modelId="{21B4F825-6300-41AB-89CC-BCAFA42D4A24}" type="pres">
      <dgm:prSet presAssocID="{83CE5C30-A0DA-47CA-9455-85650F60D4A8}" presName="parentShp" presStyleLbl="node1" presStyleIdx="0" presStyleCnt="4">
        <dgm:presLayoutVars>
          <dgm:bulletEnabled val="1"/>
        </dgm:presLayoutVars>
      </dgm:prSet>
      <dgm:spPr/>
    </dgm:pt>
    <dgm:pt modelId="{AAB8BE9B-8139-49AA-A221-BE0946DBC127}" type="pres">
      <dgm:prSet presAssocID="{83CE5C30-A0DA-47CA-9455-85650F60D4A8}" presName="childShp" presStyleLbl="bgAccFollowNode1" presStyleIdx="0" presStyleCnt="4" custLinFactNeighborX="-593" custLinFactNeighborY="-51868">
        <dgm:presLayoutVars>
          <dgm:bulletEnabled val="1"/>
        </dgm:presLayoutVars>
      </dgm:prSet>
      <dgm:spPr/>
    </dgm:pt>
    <dgm:pt modelId="{BAF470A5-784C-46E0-A228-2841C5FD895F}" type="pres">
      <dgm:prSet presAssocID="{05C5B551-3C47-4289-B815-9B71E948112F}" presName="spacing" presStyleCnt="0"/>
      <dgm:spPr/>
    </dgm:pt>
    <dgm:pt modelId="{9807422B-A497-4AB5-8806-4B4153A5E7A3}" type="pres">
      <dgm:prSet presAssocID="{0F9952AA-2718-4E05-8BD0-4D32925160B0}" presName="linNode" presStyleCnt="0"/>
      <dgm:spPr/>
    </dgm:pt>
    <dgm:pt modelId="{4286F75A-E3B7-445D-8524-53B20247B6B8}" type="pres">
      <dgm:prSet presAssocID="{0F9952AA-2718-4E05-8BD0-4D32925160B0}" presName="parentShp" presStyleLbl="node1" presStyleIdx="1" presStyleCnt="4">
        <dgm:presLayoutVars>
          <dgm:bulletEnabled val="1"/>
        </dgm:presLayoutVars>
      </dgm:prSet>
      <dgm:spPr/>
    </dgm:pt>
    <dgm:pt modelId="{FF8F8C47-5EE2-4F54-A52C-460D7822325D}" type="pres">
      <dgm:prSet presAssocID="{0F9952AA-2718-4E05-8BD0-4D32925160B0}" presName="childShp" presStyleLbl="bgAccFollowNode1" presStyleIdx="1" presStyleCnt="4">
        <dgm:presLayoutVars>
          <dgm:bulletEnabled val="1"/>
        </dgm:presLayoutVars>
      </dgm:prSet>
      <dgm:spPr/>
    </dgm:pt>
    <dgm:pt modelId="{4D4D1130-4CB0-48D0-BCAD-2E8603D67140}" type="pres">
      <dgm:prSet presAssocID="{A8A561EB-6F4B-4BAE-BEFB-234F151C7D4F}" presName="spacing" presStyleCnt="0"/>
      <dgm:spPr/>
    </dgm:pt>
    <dgm:pt modelId="{90566AE6-05E6-44E4-8DBB-538836D7429E}" type="pres">
      <dgm:prSet presAssocID="{4A9B8B16-0F1B-4939-A4E9-30D62D01E45F}" presName="linNode" presStyleCnt="0"/>
      <dgm:spPr/>
    </dgm:pt>
    <dgm:pt modelId="{5EC0C7B2-0C98-498C-8E20-665C7216F0B9}" type="pres">
      <dgm:prSet presAssocID="{4A9B8B16-0F1B-4939-A4E9-30D62D01E45F}" presName="parentShp" presStyleLbl="node1" presStyleIdx="2" presStyleCnt="4">
        <dgm:presLayoutVars>
          <dgm:bulletEnabled val="1"/>
        </dgm:presLayoutVars>
      </dgm:prSet>
      <dgm:spPr/>
    </dgm:pt>
    <dgm:pt modelId="{5027244C-E803-4A4C-B60C-CA33AA1F1C24}" type="pres">
      <dgm:prSet presAssocID="{4A9B8B16-0F1B-4939-A4E9-30D62D01E45F}" presName="childShp" presStyleLbl="bgAccFollowNode1" presStyleIdx="2" presStyleCnt="4">
        <dgm:presLayoutVars>
          <dgm:bulletEnabled val="1"/>
        </dgm:presLayoutVars>
      </dgm:prSet>
      <dgm:spPr/>
    </dgm:pt>
    <dgm:pt modelId="{EDCA0165-8C72-4F93-99A2-BD5B1D6A3447}" type="pres">
      <dgm:prSet presAssocID="{ADA2E68A-30F2-4D1F-8CCE-F0E4F4F462DB}" presName="spacing" presStyleCnt="0"/>
      <dgm:spPr/>
    </dgm:pt>
    <dgm:pt modelId="{D4996E65-D975-45BE-B26B-14E5F23DAAD1}" type="pres">
      <dgm:prSet presAssocID="{9AACE5D4-9F82-4DF8-9676-682E786CA8B2}" presName="linNode" presStyleCnt="0"/>
      <dgm:spPr/>
    </dgm:pt>
    <dgm:pt modelId="{3341C508-818D-4D90-85BF-8BB17E4D4114}" type="pres">
      <dgm:prSet presAssocID="{9AACE5D4-9F82-4DF8-9676-682E786CA8B2}" presName="parentShp" presStyleLbl="node1" presStyleIdx="3" presStyleCnt="4">
        <dgm:presLayoutVars>
          <dgm:bulletEnabled val="1"/>
        </dgm:presLayoutVars>
      </dgm:prSet>
      <dgm:spPr/>
    </dgm:pt>
    <dgm:pt modelId="{C0338055-470C-478E-B20F-3B43217B4C78}" type="pres">
      <dgm:prSet presAssocID="{9AACE5D4-9F82-4DF8-9676-682E786CA8B2}" presName="childShp" presStyleLbl="bgAccFollowNode1" presStyleIdx="3" presStyleCnt="4">
        <dgm:presLayoutVars>
          <dgm:bulletEnabled val="1"/>
        </dgm:presLayoutVars>
      </dgm:prSet>
      <dgm:spPr/>
    </dgm:pt>
  </dgm:ptLst>
  <dgm:cxnLst>
    <dgm:cxn modelId="{4A187301-30AD-48DB-A741-104E019786E3}" type="presOf" srcId="{18B21CE4-68D3-43EF-8806-D9EFAD1687C5}" destId="{5027244C-E803-4A4C-B60C-CA33AA1F1C24}" srcOrd="0" destOrd="2" presId="urn:microsoft.com/office/officeart/2005/8/layout/vList6"/>
    <dgm:cxn modelId="{588D3B06-3D00-4B87-AF34-28AC43212F56}" type="presOf" srcId="{9A686566-52F3-42C1-87FD-832E3BA14989}" destId="{AAB8BE9B-8139-49AA-A221-BE0946DBC127}" srcOrd="0" destOrd="2" presId="urn:microsoft.com/office/officeart/2005/8/layout/vList6"/>
    <dgm:cxn modelId="{1A90D512-D86D-4793-89B7-9F09C643DEAE}" srcId="{4A9B8B16-0F1B-4939-A4E9-30D62D01E45F}" destId="{18B21CE4-68D3-43EF-8806-D9EFAD1687C5}" srcOrd="2" destOrd="0" parTransId="{C2DC9148-9FE1-470D-8643-063D03B18A62}" sibTransId="{C665C3B0-4A0B-48B8-845E-FC3A341D2A66}"/>
    <dgm:cxn modelId="{EC4EAF1D-0AED-4855-9AF2-67765495D8A6}" srcId="{83CE5C30-A0DA-47CA-9455-85650F60D4A8}" destId="{9A686566-52F3-42C1-87FD-832E3BA14989}" srcOrd="2" destOrd="0" parTransId="{B6DDEC9D-8F2B-47D0-86D7-C24AD9F2EF15}" sibTransId="{9906F610-18C6-4DC5-9EC6-796E756226B6}"/>
    <dgm:cxn modelId="{4F724226-10E9-4003-82A1-89B1F6D2F433}" type="presOf" srcId="{39F6B9E1-DB75-4966-B704-C463CD544BA8}" destId="{FF8F8C47-5EE2-4F54-A52C-460D7822325D}" srcOrd="0" destOrd="1" presId="urn:microsoft.com/office/officeart/2005/8/layout/vList6"/>
    <dgm:cxn modelId="{5C1DBF2C-4945-46B3-898A-E19C6DC83558}" srcId="{0F9952AA-2718-4E05-8BD0-4D32925160B0}" destId="{CF126BDA-7456-440B-A123-2DA9D2E40860}" srcOrd="0" destOrd="0" parTransId="{509D09E0-B5E7-432D-A652-49F90A518C44}" sibTransId="{ED429200-563B-410B-B125-D6FC56822E24}"/>
    <dgm:cxn modelId="{E0BB9D34-03E5-4587-BED1-0678CC0953B4}" type="presOf" srcId="{2C5D0F3C-2123-4082-85F7-A7E521B8BA59}" destId="{C0338055-470C-478E-B20F-3B43217B4C78}" srcOrd="0" destOrd="2" presId="urn:microsoft.com/office/officeart/2005/8/layout/vList6"/>
    <dgm:cxn modelId="{E6302A62-0922-487A-B0A6-3E13FF2CE723}" type="presOf" srcId="{EC9A01D3-2B3C-4B39-B5DE-D37504F5E694}" destId="{5027244C-E803-4A4C-B60C-CA33AA1F1C24}" srcOrd="0" destOrd="1" presId="urn:microsoft.com/office/officeart/2005/8/layout/vList6"/>
    <dgm:cxn modelId="{BC612965-2DC9-4404-8D7C-4D79F59D805A}" type="presOf" srcId="{9AACE5D4-9F82-4DF8-9676-682E786CA8B2}" destId="{3341C508-818D-4D90-85BF-8BB17E4D4114}" srcOrd="0" destOrd="0" presId="urn:microsoft.com/office/officeart/2005/8/layout/vList6"/>
    <dgm:cxn modelId="{3C0A4267-CAC6-4A17-91E0-951C2AFA09DD}" srcId="{9AACE5D4-9F82-4DF8-9676-682E786CA8B2}" destId="{2C5D0F3C-2123-4082-85F7-A7E521B8BA59}" srcOrd="2" destOrd="0" parTransId="{D68C3B98-C2BF-427D-A206-5E5F6A3E2AA2}" sibTransId="{B8254269-E480-40BC-8230-D97506FEE7C0}"/>
    <dgm:cxn modelId="{7DC3F948-060C-4003-BD7D-C1049E1CEFB4}" type="presOf" srcId="{4A9B8B16-0F1B-4939-A4E9-30D62D01E45F}" destId="{5EC0C7B2-0C98-498C-8E20-665C7216F0B9}" srcOrd="0" destOrd="0" presId="urn:microsoft.com/office/officeart/2005/8/layout/vList6"/>
    <dgm:cxn modelId="{F83DB373-4678-4814-9166-4C6F2F99FF0D}" srcId="{631C18EF-954B-42CC-9B2C-76987AFB7C5C}" destId="{83CE5C30-A0DA-47CA-9455-85650F60D4A8}" srcOrd="0" destOrd="0" parTransId="{2DBD7815-E7E1-45E6-ACB7-77281A3E2718}" sibTransId="{05C5B551-3C47-4289-B815-9B71E948112F}"/>
    <dgm:cxn modelId="{08F00179-6E35-470A-B3DF-4414FF1866DD}" srcId="{83CE5C30-A0DA-47CA-9455-85650F60D4A8}" destId="{429D0A85-E82C-4EA0-BD99-9B9928AF79CF}" srcOrd="3" destOrd="0" parTransId="{6989AE20-D97F-47CC-BDC0-AA5CF4183A72}" sibTransId="{FC121212-EB38-4E7F-B2D4-A8E5E46E7B8F}"/>
    <dgm:cxn modelId="{B3938C59-AF16-4DA1-AF7D-2312147C6D13}" srcId="{631C18EF-954B-42CC-9B2C-76987AFB7C5C}" destId="{0F9952AA-2718-4E05-8BD0-4D32925160B0}" srcOrd="1" destOrd="0" parTransId="{14E1631D-E707-4415-BB7F-8DA40717FA80}" sibTransId="{A8A561EB-6F4B-4BAE-BEFB-234F151C7D4F}"/>
    <dgm:cxn modelId="{1B23F27A-454E-4DEF-879E-3CC0D47AC04A}" srcId="{631C18EF-954B-42CC-9B2C-76987AFB7C5C}" destId="{4A9B8B16-0F1B-4939-A4E9-30D62D01E45F}" srcOrd="2" destOrd="0" parTransId="{E33FF928-6C43-4B0C-96C5-1C2A2DC43668}" sibTransId="{ADA2E68A-30F2-4D1F-8CCE-F0E4F4F462DB}"/>
    <dgm:cxn modelId="{292CEC8C-7D08-41F3-B456-CFF12F299463}" srcId="{83CE5C30-A0DA-47CA-9455-85650F60D4A8}" destId="{64271F3F-E5FF-40AF-A0C5-B449D5C6616C}" srcOrd="0" destOrd="0" parTransId="{7A8B14FD-E219-4E72-BCC6-E3A6E88F5518}" sibTransId="{181F60CE-7BD4-44CA-B25C-945E36D07AB8}"/>
    <dgm:cxn modelId="{E4D63090-2A0C-4594-A66B-6C97242CB0A0}" type="presOf" srcId="{FFA5B39A-65C2-4AEB-BAA1-53214991E338}" destId="{5027244C-E803-4A4C-B60C-CA33AA1F1C24}" srcOrd="0" destOrd="0" presId="urn:microsoft.com/office/officeart/2005/8/layout/vList6"/>
    <dgm:cxn modelId="{394F0C92-E6F8-4A88-82EE-43CD019ADB6E}" type="presOf" srcId="{429D0A85-E82C-4EA0-BD99-9B9928AF79CF}" destId="{AAB8BE9B-8139-49AA-A221-BE0946DBC127}" srcOrd="0" destOrd="3" presId="urn:microsoft.com/office/officeart/2005/8/layout/vList6"/>
    <dgm:cxn modelId="{F320FD9B-8012-4367-9948-6BEF1461CE2F}" srcId="{9AACE5D4-9F82-4DF8-9676-682E786CA8B2}" destId="{668EDDA2-F12E-40FD-837E-FF9CD3FD8441}" srcOrd="0" destOrd="0" parTransId="{7E26AA3E-A09F-41CA-B867-019CFD3A4490}" sibTransId="{62F7CA11-4703-4C5D-8F11-F5C9024ACC10}"/>
    <dgm:cxn modelId="{825B7BA0-9D9C-447C-972C-C1F94CFDEB71}" type="presOf" srcId="{55F7E83C-95A3-4E29-A473-88389FEAFC50}" destId="{AAB8BE9B-8139-49AA-A221-BE0946DBC127}" srcOrd="0" destOrd="1" presId="urn:microsoft.com/office/officeart/2005/8/layout/vList6"/>
    <dgm:cxn modelId="{6DA44AA8-3D0E-4D27-BAC9-1C217F19D4BD}" type="presOf" srcId="{668EDDA2-F12E-40FD-837E-FF9CD3FD8441}" destId="{C0338055-470C-478E-B20F-3B43217B4C78}" srcOrd="0" destOrd="0" presId="urn:microsoft.com/office/officeart/2005/8/layout/vList6"/>
    <dgm:cxn modelId="{796931AF-07DA-40B6-8AB7-3DE7D5C36F1F}" srcId="{0F9952AA-2718-4E05-8BD0-4D32925160B0}" destId="{39F6B9E1-DB75-4966-B704-C463CD544BA8}" srcOrd="1" destOrd="0" parTransId="{AF2B2086-4E54-4950-8E9E-6A336ECA36A1}" sibTransId="{CF07F0DA-6B01-4033-9119-65CF5AA17FE1}"/>
    <dgm:cxn modelId="{3DA281B2-BDBD-4D1B-B7C2-DF34AA9879FD}" type="presOf" srcId="{BFA977B1-A786-4571-94BB-6AE41CED8394}" destId="{C0338055-470C-478E-B20F-3B43217B4C78}" srcOrd="0" destOrd="1" presId="urn:microsoft.com/office/officeart/2005/8/layout/vList6"/>
    <dgm:cxn modelId="{C89691BA-436C-4E26-878F-5FC93FEEF275}" type="presOf" srcId="{83CE5C30-A0DA-47CA-9455-85650F60D4A8}" destId="{21B4F825-6300-41AB-89CC-BCAFA42D4A24}" srcOrd="0" destOrd="0" presId="urn:microsoft.com/office/officeart/2005/8/layout/vList6"/>
    <dgm:cxn modelId="{30696BBD-E8E8-43C7-8889-A0A1E1400A9F}" srcId="{631C18EF-954B-42CC-9B2C-76987AFB7C5C}" destId="{9AACE5D4-9F82-4DF8-9676-682E786CA8B2}" srcOrd="3" destOrd="0" parTransId="{CF0950C4-4FD4-4BF9-AB06-5CED0EE9F484}" sibTransId="{9EE4A59A-7BA5-46DB-9851-D273C0A2DEC6}"/>
    <dgm:cxn modelId="{A3FDB8C8-9FA8-4E73-BD41-37AAECB84D93}" type="presOf" srcId="{64271F3F-E5FF-40AF-A0C5-B449D5C6616C}" destId="{AAB8BE9B-8139-49AA-A221-BE0946DBC127}" srcOrd="0" destOrd="0" presId="urn:microsoft.com/office/officeart/2005/8/layout/vList6"/>
    <dgm:cxn modelId="{DA35D4CC-DD81-4258-BA2C-B58A03AEA49B}" type="presOf" srcId="{631C18EF-954B-42CC-9B2C-76987AFB7C5C}" destId="{0E75A6A0-494D-48D9-A2AE-804DCC605682}" srcOrd="0" destOrd="0" presId="urn:microsoft.com/office/officeart/2005/8/layout/vList6"/>
    <dgm:cxn modelId="{A36A6ADB-AC53-460E-ADAA-1FF239B44987}" type="presOf" srcId="{CF126BDA-7456-440B-A123-2DA9D2E40860}" destId="{FF8F8C47-5EE2-4F54-A52C-460D7822325D}" srcOrd="0" destOrd="0" presId="urn:microsoft.com/office/officeart/2005/8/layout/vList6"/>
    <dgm:cxn modelId="{B51DA5DF-7871-4469-BABD-CF6780590034}" type="presOf" srcId="{93FC4D26-E60D-4311-8166-7433480018B1}" destId="{FF8F8C47-5EE2-4F54-A52C-460D7822325D}" srcOrd="0" destOrd="2" presId="urn:microsoft.com/office/officeart/2005/8/layout/vList6"/>
    <dgm:cxn modelId="{2F3B97E3-6024-4E24-9E64-DFB17611BD9B}" srcId="{4A9B8B16-0F1B-4939-A4E9-30D62D01E45F}" destId="{EC9A01D3-2B3C-4B39-B5DE-D37504F5E694}" srcOrd="1" destOrd="0" parTransId="{D9D54C6F-6EEE-412F-BCF8-260CD5631DA6}" sibTransId="{CFC05F2C-73B8-4633-8D00-CDB6EA052F0F}"/>
    <dgm:cxn modelId="{10475CEA-005B-4949-864F-6F70B02955CD}" srcId="{83CE5C30-A0DA-47CA-9455-85650F60D4A8}" destId="{55F7E83C-95A3-4E29-A473-88389FEAFC50}" srcOrd="1" destOrd="0" parTransId="{E883CDA1-28A1-4E16-B5C4-478552F6236B}" sibTransId="{68D632A8-0473-4FFA-9D7E-55F13F3E5226}"/>
    <dgm:cxn modelId="{FA767CEE-31C5-4056-A01D-64A0BAC802C0}" srcId="{4A9B8B16-0F1B-4939-A4E9-30D62D01E45F}" destId="{FFA5B39A-65C2-4AEB-BAA1-53214991E338}" srcOrd="0" destOrd="0" parTransId="{DD0ECB94-E650-4B0C-895A-56E2472B7840}" sibTransId="{9F46174A-5B1D-4BC7-B9C6-133C35FEBEB4}"/>
    <dgm:cxn modelId="{A356D2EF-A4A7-400E-AED1-C080A677B12A}" srcId="{0F9952AA-2718-4E05-8BD0-4D32925160B0}" destId="{93FC4D26-E60D-4311-8166-7433480018B1}" srcOrd="2" destOrd="0" parTransId="{6C5F4039-0354-4A26-905A-07A52720E410}" sibTransId="{9A17A213-CFEB-436F-90A8-AF94A8F7A35C}"/>
    <dgm:cxn modelId="{DB44D9F7-5FCF-4662-A14E-D07AE96FDC18}" type="presOf" srcId="{0F9952AA-2718-4E05-8BD0-4D32925160B0}" destId="{4286F75A-E3B7-445D-8524-53B20247B6B8}" srcOrd="0" destOrd="0" presId="urn:microsoft.com/office/officeart/2005/8/layout/vList6"/>
    <dgm:cxn modelId="{19B6EBFE-35CF-4972-B042-FF6E8FE88C09}" srcId="{9AACE5D4-9F82-4DF8-9676-682E786CA8B2}" destId="{BFA977B1-A786-4571-94BB-6AE41CED8394}" srcOrd="1" destOrd="0" parTransId="{1B4674E4-EF93-46ED-927A-9C0A4662C9DB}" sibTransId="{05E051F7-2441-4A1E-806B-9702D8DBC2C2}"/>
    <dgm:cxn modelId="{0C2B909C-D63A-4BD2-872C-4C11136097DB}" type="presParOf" srcId="{0E75A6A0-494D-48D9-A2AE-804DCC605682}" destId="{66A3D62C-E1FA-485D-BB81-D8EDEC5B0B39}" srcOrd="0" destOrd="0" presId="urn:microsoft.com/office/officeart/2005/8/layout/vList6"/>
    <dgm:cxn modelId="{33246FE8-059F-42EA-9A98-CFB0FAD93F60}" type="presParOf" srcId="{66A3D62C-E1FA-485D-BB81-D8EDEC5B0B39}" destId="{21B4F825-6300-41AB-89CC-BCAFA42D4A24}" srcOrd="0" destOrd="0" presId="urn:microsoft.com/office/officeart/2005/8/layout/vList6"/>
    <dgm:cxn modelId="{AEC1FBDF-D17B-40E4-B9FF-DE0B6F4B029B}" type="presParOf" srcId="{66A3D62C-E1FA-485D-BB81-D8EDEC5B0B39}" destId="{AAB8BE9B-8139-49AA-A221-BE0946DBC127}" srcOrd="1" destOrd="0" presId="urn:microsoft.com/office/officeart/2005/8/layout/vList6"/>
    <dgm:cxn modelId="{66B06A98-1419-4726-83CC-AD721096E8B5}" type="presParOf" srcId="{0E75A6A0-494D-48D9-A2AE-804DCC605682}" destId="{BAF470A5-784C-46E0-A228-2841C5FD895F}" srcOrd="1" destOrd="0" presId="urn:microsoft.com/office/officeart/2005/8/layout/vList6"/>
    <dgm:cxn modelId="{EC27FE09-BB94-4D23-B244-2047AF844EE1}" type="presParOf" srcId="{0E75A6A0-494D-48D9-A2AE-804DCC605682}" destId="{9807422B-A497-4AB5-8806-4B4153A5E7A3}" srcOrd="2" destOrd="0" presId="urn:microsoft.com/office/officeart/2005/8/layout/vList6"/>
    <dgm:cxn modelId="{69A86A82-0658-4BD6-BE8E-C21E66896C98}" type="presParOf" srcId="{9807422B-A497-4AB5-8806-4B4153A5E7A3}" destId="{4286F75A-E3B7-445D-8524-53B20247B6B8}" srcOrd="0" destOrd="0" presId="urn:microsoft.com/office/officeart/2005/8/layout/vList6"/>
    <dgm:cxn modelId="{C57AD916-5D71-4F84-8BA3-B82B4E01E986}" type="presParOf" srcId="{9807422B-A497-4AB5-8806-4B4153A5E7A3}" destId="{FF8F8C47-5EE2-4F54-A52C-460D7822325D}" srcOrd="1" destOrd="0" presId="urn:microsoft.com/office/officeart/2005/8/layout/vList6"/>
    <dgm:cxn modelId="{4067382C-5616-425B-9CFA-C4FA3540719C}" type="presParOf" srcId="{0E75A6A0-494D-48D9-A2AE-804DCC605682}" destId="{4D4D1130-4CB0-48D0-BCAD-2E8603D67140}" srcOrd="3" destOrd="0" presId="urn:microsoft.com/office/officeart/2005/8/layout/vList6"/>
    <dgm:cxn modelId="{A48A67B5-7734-40C0-8172-1E9557E24E22}" type="presParOf" srcId="{0E75A6A0-494D-48D9-A2AE-804DCC605682}" destId="{90566AE6-05E6-44E4-8DBB-538836D7429E}" srcOrd="4" destOrd="0" presId="urn:microsoft.com/office/officeart/2005/8/layout/vList6"/>
    <dgm:cxn modelId="{7FC24DB4-815D-4586-B726-241E72B389A2}" type="presParOf" srcId="{90566AE6-05E6-44E4-8DBB-538836D7429E}" destId="{5EC0C7B2-0C98-498C-8E20-665C7216F0B9}" srcOrd="0" destOrd="0" presId="urn:microsoft.com/office/officeart/2005/8/layout/vList6"/>
    <dgm:cxn modelId="{EE626C65-392C-4EA0-8547-9653AA7A7CDE}" type="presParOf" srcId="{90566AE6-05E6-44E4-8DBB-538836D7429E}" destId="{5027244C-E803-4A4C-B60C-CA33AA1F1C24}" srcOrd="1" destOrd="0" presId="urn:microsoft.com/office/officeart/2005/8/layout/vList6"/>
    <dgm:cxn modelId="{9CE6E8BC-2F1E-48B2-92AF-F846A83484AF}" type="presParOf" srcId="{0E75A6A0-494D-48D9-A2AE-804DCC605682}" destId="{EDCA0165-8C72-4F93-99A2-BD5B1D6A3447}" srcOrd="5" destOrd="0" presId="urn:microsoft.com/office/officeart/2005/8/layout/vList6"/>
    <dgm:cxn modelId="{0CF1A9A4-9836-4E54-B4D8-5607A9287313}" type="presParOf" srcId="{0E75A6A0-494D-48D9-A2AE-804DCC605682}" destId="{D4996E65-D975-45BE-B26B-14E5F23DAAD1}" srcOrd="6" destOrd="0" presId="urn:microsoft.com/office/officeart/2005/8/layout/vList6"/>
    <dgm:cxn modelId="{7EA67061-400C-4E05-B5BA-CADCFC433EFE}" type="presParOf" srcId="{D4996E65-D975-45BE-B26B-14E5F23DAAD1}" destId="{3341C508-818D-4D90-85BF-8BB17E4D4114}" srcOrd="0" destOrd="0" presId="urn:microsoft.com/office/officeart/2005/8/layout/vList6"/>
    <dgm:cxn modelId="{48AA720A-648A-45D0-A933-258DB24334F9}" type="presParOf" srcId="{D4996E65-D975-45BE-B26B-14E5F23DAAD1}" destId="{C0338055-470C-478E-B20F-3B43217B4C78}"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B90AB1-8C94-462B-9901-261BF1A51847}">
      <dsp:nvSpPr>
        <dsp:cNvPr id="0" name=""/>
        <dsp:cNvSpPr/>
      </dsp:nvSpPr>
      <dsp:spPr>
        <a:xfrm rot="5400000">
          <a:off x="-193932" y="194908"/>
          <a:ext cx="1278420" cy="894894"/>
        </a:xfrm>
        <a:prstGeom prst="chevron">
          <a:avLst/>
        </a:prstGeom>
        <a:solidFill>
          <a:srgbClr val="00B0F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EMILIA</a:t>
          </a:r>
        </a:p>
        <a:p>
          <a:pPr marL="0" lvl="0" indent="0" algn="ctr" defTabSz="355600">
            <a:lnSpc>
              <a:spcPct val="90000"/>
            </a:lnSpc>
            <a:spcBef>
              <a:spcPct val="0"/>
            </a:spcBef>
            <a:spcAft>
              <a:spcPct val="35000"/>
            </a:spcAft>
            <a:buNone/>
          </a:pPr>
          <a:r>
            <a:rPr lang="en-US" sz="800" kern="1200" dirty="0"/>
            <a:t>2</a:t>
          </a:r>
          <a:r>
            <a:rPr lang="en-US" sz="800" kern="1200" baseline="30000" dirty="0"/>
            <a:t>nd</a:t>
          </a:r>
          <a:r>
            <a:rPr lang="en-US" sz="800" kern="1200" dirty="0"/>
            <a:t> line </a:t>
          </a:r>
        </a:p>
      </dsp:txBody>
      <dsp:txXfrm rot="-5400000">
        <a:off x="-2169" y="450592"/>
        <a:ext cx="894894" cy="383526"/>
      </dsp:txXfrm>
    </dsp:sp>
    <dsp:sp modelId="{47A354D6-7905-4DF7-BD21-C131F8E8D8CC}">
      <dsp:nvSpPr>
        <dsp:cNvPr id="0" name=""/>
        <dsp:cNvSpPr/>
      </dsp:nvSpPr>
      <dsp:spPr>
        <a:xfrm rot="5400000">
          <a:off x="2898469" y="-2012263"/>
          <a:ext cx="830973" cy="485549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T-DM1 </a:t>
          </a:r>
          <a:r>
            <a:rPr lang="en-US" sz="1400" kern="1200" dirty="0" err="1"/>
            <a:t>mPFS</a:t>
          </a:r>
          <a:r>
            <a:rPr lang="en-US" sz="1400" kern="1200" dirty="0"/>
            <a:t> 9.6 m vs 6.4 m with lapatinib+ capecitabine  </a:t>
          </a:r>
        </a:p>
        <a:p>
          <a:pPr marL="114300" lvl="1" indent="-114300" algn="l" defTabSz="622300">
            <a:lnSpc>
              <a:spcPct val="90000"/>
            </a:lnSpc>
            <a:spcBef>
              <a:spcPct val="0"/>
            </a:spcBef>
            <a:spcAft>
              <a:spcPct val="15000"/>
            </a:spcAft>
            <a:buChar char="•"/>
          </a:pPr>
          <a:r>
            <a:rPr lang="en-US" sz="1400" kern="1200" dirty="0"/>
            <a:t>HR, 0.65 ( 95% CI, 0.55-0.77; P&lt;0.001)</a:t>
          </a:r>
        </a:p>
      </dsp:txBody>
      <dsp:txXfrm rot="-5400000">
        <a:off x="886207" y="40564"/>
        <a:ext cx="4814934" cy="749843"/>
      </dsp:txXfrm>
    </dsp:sp>
    <dsp:sp modelId="{387C45E9-6D4B-4218-BD0D-B4DDDB22A494}">
      <dsp:nvSpPr>
        <dsp:cNvPr id="0" name=""/>
        <dsp:cNvSpPr/>
      </dsp:nvSpPr>
      <dsp:spPr>
        <a:xfrm rot="5400000">
          <a:off x="-193932" y="1274474"/>
          <a:ext cx="1278420" cy="894894"/>
        </a:xfrm>
        <a:prstGeom prst="chevron">
          <a:avLst/>
        </a:prstGeom>
        <a:solidFill>
          <a:srgbClr val="0070C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DESTINY- Breast 03 </a:t>
          </a:r>
        </a:p>
        <a:p>
          <a:pPr marL="0" lvl="0" indent="0" algn="ctr" defTabSz="355600">
            <a:lnSpc>
              <a:spcPct val="90000"/>
            </a:lnSpc>
            <a:spcBef>
              <a:spcPct val="0"/>
            </a:spcBef>
            <a:spcAft>
              <a:spcPct val="35000"/>
            </a:spcAft>
            <a:buNone/>
          </a:pPr>
          <a:r>
            <a:rPr lang="en-US" sz="800" kern="1200" dirty="0"/>
            <a:t>2</a:t>
          </a:r>
          <a:r>
            <a:rPr lang="en-US" sz="800" kern="1200" baseline="30000" dirty="0"/>
            <a:t>nd</a:t>
          </a:r>
          <a:r>
            <a:rPr lang="en-US" sz="800" kern="1200" dirty="0"/>
            <a:t> line</a:t>
          </a:r>
        </a:p>
      </dsp:txBody>
      <dsp:txXfrm rot="-5400000">
        <a:off x="-2169" y="1530158"/>
        <a:ext cx="894894" cy="383526"/>
      </dsp:txXfrm>
    </dsp:sp>
    <dsp:sp modelId="{5EF9AFD9-D9D5-43C5-88C0-B1A43897B615}">
      <dsp:nvSpPr>
        <dsp:cNvPr id="0" name=""/>
        <dsp:cNvSpPr/>
      </dsp:nvSpPr>
      <dsp:spPr>
        <a:xfrm rot="5400000">
          <a:off x="2900650" y="-938551"/>
          <a:ext cx="830973" cy="484682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T-</a:t>
          </a:r>
          <a:r>
            <a:rPr lang="en-US" sz="1400" kern="1200" dirty="0" err="1"/>
            <a:t>DXd</a:t>
          </a:r>
          <a:r>
            <a:rPr lang="en-US" sz="1400" kern="1200" dirty="0"/>
            <a:t> </a:t>
          </a:r>
          <a:r>
            <a:rPr lang="en-US" sz="1400" kern="1200" dirty="0" err="1"/>
            <a:t>mPFS</a:t>
          </a:r>
          <a:r>
            <a:rPr lang="en-US" sz="1400" kern="1200" dirty="0"/>
            <a:t> not reached vs 6.8 m with T-DM1</a:t>
          </a:r>
        </a:p>
        <a:p>
          <a:pPr marL="114300" lvl="1" indent="-114300" algn="l" defTabSz="622300">
            <a:lnSpc>
              <a:spcPct val="90000"/>
            </a:lnSpc>
            <a:spcBef>
              <a:spcPct val="0"/>
            </a:spcBef>
            <a:spcAft>
              <a:spcPct val="15000"/>
            </a:spcAft>
            <a:buChar char="•"/>
          </a:pPr>
          <a:r>
            <a:rPr lang="en-US" sz="1400" kern="1200" dirty="0"/>
            <a:t>HR, 0.28 ( 95% CI, 0.22-0.37; P&lt; 0.001)</a:t>
          </a:r>
        </a:p>
      </dsp:txBody>
      <dsp:txXfrm rot="-5400000">
        <a:off x="892726" y="1109938"/>
        <a:ext cx="4806258" cy="749843"/>
      </dsp:txXfrm>
    </dsp:sp>
    <dsp:sp modelId="{2064051C-C190-43E1-A6F5-0004B3970CFF}">
      <dsp:nvSpPr>
        <dsp:cNvPr id="0" name=""/>
        <dsp:cNvSpPr/>
      </dsp:nvSpPr>
      <dsp:spPr>
        <a:xfrm rot="5400000">
          <a:off x="-193932" y="2354040"/>
          <a:ext cx="1278420" cy="894894"/>
        </a:xfrm>
        <a:prstGeom prst="chevron">
          <a:avLst/>
        </a:prstGeom>
        <a:solidFill>
          <a:srgbClr val="00206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DESTINY – Breast 01</a:t>
          </a:r>
        </a:p>
        <a:p>
          <a:pPr marL="0" lvl="0" indent="0" algn="ctr" defTabSz="355600">
            <a:lnSpc>
              <a:spcPct val="90000"/>
            </a:lnSpc>
            <a:spcBef>
              <a:spcPct val="0"/>
            </a:spcBef>
            <a:spcAft>
              <a:spcPct val="35000"/>
            </a:spcAft>
            <a:buNone/>
          </a:pPr>
          <a:r>
            <a:rPr lang="en-US" sz="800" kern="1200" dirty="0"/>
            <a:t>3</a:t>
          </a:r>
          <a:r>
            <a:rPr lang="en-US" sz="800" kern="1200" baseline="30000" dirty="0"/>
            <a:t>rd</a:t>
          </a:r>
          <a:r>
            <a:rPr lang="en-US" sz="800" kern="1200" dirty="0"/>
            <a:t> line</a:t>
          </a:r>
        </a:p>
      </dsp:txBody>
      <dsp:txXfrm rot="-5400000">
        <a:off x="-2169" y="2609724"/>
        <a:ext cx="894894" cy="383526"/>
      </dsp:txXfrm>
    </dsp:sp>
    <dsp:sp modelId="{B2C17044-FE08-4EBD-B739-11E1C230EA16}">
      <dsp:nvSpPr>
        <dsp:cNvPr id="0" name=""/>
        <dsp:cNvSpPr/>
      </dsp:nvSpPr>
      <dsp:spPr>
        <a:xfrm rot="5400000">
          <a:off x="2900650" y="154351"/>
          <a:ext cx="830973" cy="484682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T-</a:t>
          </a:r>
          <a:r>
            <a:rPr lang="en-US" sz="1400" kern="1200" dirty="0" err="1"/>
            <a:t>Dxd</a:t>
          </a:r>
          <a:r>
            <a:rPr lang="en-US" sz="1400" kern="1200" dirty="0"/>
            <a:t> demonstrated activity in a post- TDM1 phase 2 single arm study with </a:t>
          </a:r>
          <a:r>
            <a:rPr lang="en-US" sz="1400" kern="1200" dirty="0" err="1"/>
            <a:t>mPFS</a:t>
          </a:r>
          <a:r>
            <a:rPr lang="en-US" sz="1400" kern="1200" dirty="0"/>
            <a:t> of over 19 months</a:t>
          </a:r>
        </a:p>
      </dsp:txBody>
      <dsp:txXfrm rot="-5400000">
        <a:off x="892726" y="2202841"/>
        <a:ext cx="4806258" cy="7498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B8BE9B-8139-49AA-A221-BE0946DBC127}">
      <dsp:nvSpPr>
        <dsp:cNvPr id="0" name=""/>
        <dsp:cNvSpPr/>
      </dsp:nvSpPr>
      <dsp:spPr>
        <a:xfrm>
          <a:off x="1774611" y="0"/>
          <a:ext cx="2677796" cy="860072"/>
        </a:xfrm>
        <a:prstGeom prst="rightArrow">
          <a:avLst>
            <a:gd name="adj1" fmla="val 75000"/>
            <a:gd name="adj2" fmla="val 50000"/>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 tIns="5715" rIns="5715" bIns="5715" numCol="1" spcCol="1270" anchor="t" anchorCtr="0">
          <a:noAutofit/>
        </a:bodyPr>
        <a:lstStyle/>
        <a:p>
          <a:pPr marL="57150" lvl="1" indent="-57150" algn="l" defTabSz="400050">
            <a:lnSpc>
              <a:spcPct val="90000"/>
            </a:lnSpc>
            <a:spcBef>
              <a:spcPct val="0"/>
            </a:spcBef>
            <a:spcAft>
              <a:spcPct val="15000"/>
            </a:spcAft>
            <a:buChar char="•"/>
          </a:pPr>
          <a:r>
            <a:rPr lang="en-US" sz="900" kern="1200" dirty="0">
              <a:highlight>
                <a:srgbClr val="FFFF00"/>
              </a:highlight>
            </a:rPr>
            <a:t>Low </a:t>
          </a:r>
          <a:r>
            <a:rPr lang="en-US" sz="900" kern="1200" dirty="0" err="1">
              <a:highlight>
                <a:srgbClr val="FFFF00"/>
              </a:highlight>
            </a:rPr>
            <a:t>pCR</a:t>
          </a:r>
          <a:endParaRPr lang="en-US" sz="900" kern="1200" dirty="0">
            <a:highlight>
              <a:srgbClr val="FFFF00"/>
            </a:highlight>
          </a:endParaRPr>
        </a:p>
        <a:p>
          <a:pPr marL="57150" lvl="1" indent="-57150" algn="l" defTabSz="400050">
            <a:lnSpc>
              <a:spcPct val="90000"/>
            </a:lnSpc>
            <a:spcBef>
              <a:spcPct val="0"/>
            </a:spcBef>
            <a:spcAft>
              <a:spcPct val="15000"/>
            </a:spcAft>
            <a:buChar char="•"/>
          </a:pPr>
          <a:r>
            <a:rPr lang="en-US" sz="900" kern="1200">
              <a:highlight>
                <a:srgbClr val="FFFF00"/>
              </a:highlight>
            </a:rPr>
            <a:t>Nonconcentric shrinkage</a:t>
          </a:r>
        </a:p>
        <a:p>
          <a:pPr marL="57150" lvl="1" indent="-57150" algn="l" defTabSz="400050">
            <a:lnSpc>
              <a:spcPct val="90000"/>
            </a:lnSpc>
            <a:spcBef>
              <a:spcPct val="0"/>
            </a:spcBef>
            <a:spcAft>
              <a:spcPct val="15000"/>
            </a:spcAft>
            <a:buChar char="•"/>
          </a:pPr>
          <a:r>
            <a:rPr lang="en-US" sz="900" kern="1200">
              <a:highlight>
                <a:srgbClr val="FFFF00"/>
              </a:highlight>
            </a:rPr>
            <a:t>Low correlation between residual enhancement and path</a:t>
          </a:r>
        </a:p>
        <a:p>
          <a:pPr marL="57150" lvl="1" indent="-57150" algn="l" defTabSz="400050">
            <a:lnSpc>
              <a:spcPct val="90000"/>
            </a:lnSpc>
            <a:spcBef>
              <a:spcPct val="0"/>
            </a:spcBef>
            <a:spcAft>
              <a:spcPct val="15000"/>
            </a:spcAft>
            <a:buChar char="•"/>
          </a:pPr>
          <a:r>
            <a:rPr lang="en-US" sz="900" kern="1200" dirty="0">
              <a:highlight>
                <a:srgbClr val="FFFF00"/>
              </a:highlight>
            </a:rPr>
            <a:t>MRI underestimates disease</a:t>
          </a:r>
        </a:p>
      </dsp:txBody>
      <dsp:txXfrm>
        <a:off x="1774611" y="107509"/>
        <a:ext cx="2355269" cy="645054"/>
      </dsp:txXfrm>
    </dsp:sp>
    <dsp:sp modelId="{21B4F825-6300-41AB-89CC-BCAFA42D4A24}">
      <dsp:nvSpPr>
        <dsp:cNvPr id="0" name=""/>
        <dsp:cNvSpPr/>
      </dsp:nvSpPr>
      <dsp:spPr>
        <a:xfrm>
          <a:off x="0" y="1084"/>
          <a:ext cx="1785197" cy="860072"/>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Luminal A</a:t>
          </a:r>
        </a:p>
      </dsp:txBody>
      <dsp:txXfrm>
        <a:off x="41985" y="43069"/>
        <a:ext cx="1701227" cy="776102"/>
      </dsp:txXfrm>
    </dsp:sp>
    <dsp:sp modelId="{FF8F8C47-5EE2-4F54-A52C-460D7822325D}">
      <dsp:nvSpPr>
        <dsp:cNvPr id="0" name=""/>
        <dsp:cNvSpPr/>
      </dsp:nvSpPr>
      <dsp:spPr>
        <a:xfrm>
          <a:off x="1785197" y="947164"/>
          <a:ext cx="2677796" cy="860072"/>
        </a:xfrm>
        <a:prstGeom prst="rightArrow">
          <a:avLst>
            <a:gd name="adj1" fmla="val 75000"/>
            <a:gd name="adj2" fmla="val 50000"/>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 tIns="5715" rIns="5715" bIns="5715" numCol="1" spcCol="1270" anchor="t" anchorCtr="0">
          <a:noAutofit/>
        </a:bodyPr>
        <a:lstStyle/>
        <a:p>
          <a:pPr marL="57150" lvl="1" indent="-57150" algn="l" defTabSz="400050" rtl="0">
            <a:lnSpc>
              <a:spcPct val="90000"/>
            </a:lnSpc>
            <a:spcBef>
              <a:spcPct val="0"/>
            </a:spcBef>
            <a:spcAft>
              <a:spcPct val="15000"/>
            </a:spcAft>
            <a:buChar char="•"/>
          </a:pPr>
          <a:r>
            <a:rPr lang="en-US" sz="900" kern="1200">
              <a:highlight>
                <a:srgbClr val="FFFF00"/>
              </a:highlight>
            </a:rPr>
            <a:t>Low pCR</a:t>
          </a:r>
          <a:r>
            <a:rPr lang="en-US" sz="900" kern="1200">
              <a:highlight>
                <a:srgbClr val="FFFF00"/>
              </a:highlight>
              <a:latin typeface="Georgia"/>
              <a:ea typeface="ＭＳ Ｐゴシック"/>
            </a:rPr>
            <a:t>, but higher than Lum A</a:t>
          </a:r>
          <a:endParaRPr lang="en-US" sz="900" kern="1200">
            <a:highlight>
              <a:srgbClr val="FFFF00"/>
            </a:highlight>
          </a:endParaRPr>
        </a:p>
        <a:p>
          <a:pPr marL="57150" lvl="1" indent="-57150" algn="l" defTabSz="400050">
            <a:lnSpc>
              <a:spcPct val="90000"/>
            </a:lnSpc>
            <a:spcBef>
              <a:spcPct val="0"/>
            </a:spcBef>
            <a:spcAft>
              <a:spcPct val="15000"/>
            </a:spcAft>
            <a:buChar char="•"/>
          </a:pPr>
          <a:r>
            <a:rPr lang="en-US" sz="900" kern="1200">
              <a:highlight>
                <a:srgbClr val="FFFF00"/>
              </a:highlight>
            </a:rPr>
            <a:t>Nonconcentric enhancement</a:t>
          </a:r>
        </a:p>
        <a:p>
          <a:pPr marL="57150" lvl="1" indent="-57150" algn="l" defTabSz="400050">
            <a:lnSpc>
              <a:spcPct val="90000"/>
            </a:lnSpc>
            <a:spcBef>
              <a:spcPct val="0"/>
            </a:spcBef>
            <a:spcAft>
              <a:spcPct val="15000"/>
            </a:spcAft>
            <a:buChar char="•"/>
          </a:pPr>
          <a:r>
            <a:rPr lang="en-US" sz="900" kern="1200" dirty="0">
              <a:highlight>
                <a:srgbClr val="FFFF00"/>
              </a:highlight>
            </a:rPr>
            <a:t>MRI underestimates disease</a:t>
          </a:r>
        </a:p>
      </dsp:txBody>
      <dsp:txXfrm>
        <a:off x="1785197" y="1054673"/>
        <a:ext cx="2355269" cy="645054"/>
      </dsp:txXfrm>
    </dsp:sp>
    <dsp:sp modelId="{4286F75A-E3B7-445D-8524-53B20247B6B8}">
      <dsp:nvSpPr>
        <dsp:cNvPr id="0" name=""/>
        <dsp:cNvSpPr/>
      </dsp:nvSpPr>
      <dsp:spPr>
        <a:xfrm>
          <a:off x="0" y="947164"/>
          <a:ext cx="1785197" cy="860072"/>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Luminal B</a:t>
          </a:r>
        </a:p>
      </dsp:txBody>
      <dsp:txXfrm>
        <a:off x="41985" y="989149"/>
        <a:ext cx="1701227" cy="776102"/>
      </dsp:txXfrm>
    </dsp:sp>
    <dsp:sp modelId="{5027244C-E803-4A4C-B60C-CA33AA1F1C24}">
      <dsp:nvSpPr>
        <dsp:cNvPr id="0" name=""/>
        <dsp:cNvSpPr/>
      </dsp:nvSpPr>
      <dsp:spPr>
        <a:xfrm>
          <a:off x="1785197" y="1893244"/>
          <a:ext cx="2677796" cy="860072"/>
        </a:xfrm>
        <a:prstGeom prst="rightArrow">
          <a:avLst>
            <a:gd name="adj1" fmla="val 75000"/>
            <a:gd name="adj2" fmla="val 50000"/>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 tIns="5715" rIns="5715" bIns="5715" numCol="1" spcCol="1270" anchor="t" anchorCtr="0">
          <a:noAutofit/>
        </a:bodyPr>
        <a:lstStyle/>
        <a:p>
          <a:pPr marL="57150" lvl="1" indent="-57150" algn="l" defTabSz="400050">
            <a:lnSpc>
              <a:spcPct val="90000"/>
            </a:lnSpc>
            <a:spcBef>
              <a:spcPct val="0"/>
            </a:spcBef>
            <a:spcAft>
              <a:spcPct val="15000"/>
            </a:spcAft>
            <a:buChar char="•"/>
          </a:pPr>
          <a:r>
            <a:rPr lang="en-US" sz="900" kern="1200" dirty="0">
              <a:highlight>
                <a:srgbClr val="FFFF00"/>
              </a:highlight>
            </a:rPr>
            <a:t>High </a:t>
          </a:r>
          <a:r>
            <a:rPr lang="en-US" sz="900" kern="1200" dirty="0" err="1">
              <a:highlight>
                <a:srgbClr val="FFFF00"/>
              </a:highlight>
            </a:rPr>
            <a:t>pCR</a:t>
          </a:r>
          <a:endParaRPr lang="en-US" sz="900" kern="1200" dirty="0">
            <a:highlight>
              <a:srgbClr val="FFFF00"/>
            </a:highlight>
          </a:endParaRPr>
        </a:p>
        <a:p>
          <a:pPr marL="57150" lvl="1" indent="-57150" algn="l" defTabSz="400050">
            <a:lnSpc>
              <a:spcPct val="90000"/>
            </a:lnSpc>
            <a:spcBef>
              <a:spcPct val="0"/>
            </a:spcBef>
            <a:spcAft>
              <a:spcPct val="15000"/>
            </a:spcAft>
            <a:buChar char="•"/>
          </a:pPr>
          <a:r>
            <a:rPr lang="en-US" sz="900" kern="1200">
              <a:highlight>
                <a:srgbClr val="FFFF00"/>
              </a:highlight>
            </a:rPr>
            <a:t>Concentric shrinkage</a:t>
          </a:r>
        </a:p>
        <a:p>
          <a:pPr marL="57150" lvl="1" indent="-57150" algn="l" defTabSz="400050">
            <a:lnSpc>
              <a:spcPct val="90000"/>
            </a:lnSpc>
            <a:spcBef>
              <a:spcPct val="0"/>
            </a:spcBef>
            <a:spcAft>
              <a:spcPct val="15000"/>
            </a:spcAft>
            <a:buChar char="•"/>
          </a:pPr>
          <a:r>
            <a:rPr lang="en-US" sz="900" kern="1200" dirty="0">
              <a:highlight>
                <a:srgbClr val="FFFF00"/>
              </a:highlight>
            </a:rPr>
            <a:t>MRI accurately predictive</a:t>
          </a:r>
        </a:p>
      </dsp:txBody>
      <dsp:txXfrm>
        <a:off x="1785197" y="2000753"/>
        <a:ext cx="2355269" cy="645054"/>
      </dsp:txXfrm>
    </dsp:sp>
    <dsp:sp modelId="{5EC0C7B2-0C98-498C-8E20-665C7216F0B9}">
      <dsp:nvSpPr>
        <dsp:cNvPr id="0" name=""/>
        <dsp:cNvSpPr/>
      </dsp:nvSpPr>
      <dsp:spPr>
        <a:xfrm>
          <a:off x="0" y="1893244"/>
          <a:ext cx="1785197" cy="860072"/>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HER2</a:t>
          </a:r>
        </a:p>
      </dsp:txBody>
      <dsp:txXfrm>
        <a:off x="41985" y="1935229"/>
        <a:ext cx="1701227" cy="776102"/>
      </dsp:txXfrm>
    </dsp:sp>
    <dsp:sp modelId="{C0338055-470C-478E-B20F-3B43217B4C78}">
      <dsp:nvSpPr>
        <dsp:cNvPr id="0" name=""/>
        <dsp:cNvSpPr/>
      </dsp:nvSpPr>
      <dsp:spPr>
        <a:xfrm>
          <a:off x="1785197" y="2839324"/>
          <a:ext cx="2677796" cy="860072"/>
        </a:xfrm>
        <a:prstGeom prst="rightArrow">
          <a:avLst>
            <a:gd name="adj1" fmla="val 75000"/>
            <a:gd name="adj2" fmla="val 50000"/>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 tIns="5715" rIns="5715" bIns="5715" numCol="1" spcCol="1270" anchor="t" anchorCtr="0">
          <a:noAutofit/>
        </a:bodyPr>
        <a:lstStyle/>
        <a:p>
          <a:pPr marL="57150" lvl="1" indent="-57150" algn="l" defTabSz="400050">
            <a:lnSpc>
              <a:spcPct val="90000"/>
            </a:lnSpc>
            <a:spcBef>
              <a:spcPct val="0"/>
            </a:spcBef>
            <a:spcAft>
              <a:spcPct val="15000"/>
            </a:spcAft>
            <a:buChar char="•"/>
          </a:pPr>
          <a:r>
            <a:rPr lang="en-US" sz="900" kern="1200" dirty="0">
              <a:highlight>
                <a:srgbClr val="FFFF00"/>
              </a:highlight>
            </a:rPr>
            <a:t>High </a:t>
          </a:r>
          <a:r>
            <a:rPr lang="en-US" sz="900" kern="1200" dirty="0" err="1">
              <a:highlight>
                <a:srgbClr val="FFFF00"/>
              </a:highlight>
            </a:rPr>
            <a:t>pCR</a:t>
          </a:r>
          <a:endParaRPr lang="en-US" sz="900" kern="1200" dirty="0">
            <a:highlight>
              <a:srgbClr val="FFFF00"/>
            </a:highlight>
          </a:endParaRPr>
        </a:p>
        <a:p>
          <a:pPr marL="57150" lvl="1" indent="-57150" algn="l" defTabSz="400050">
            <a:lnSpc>
              <a:spcPct val="90000"/>
            </a:lnSpc>
            <a:spcBef>
              <a:spcPct val="0"/>
            </a:spcBef>
            <a:spcAft>
              <a:spcPct val="15000"/>
            </a:spcAft>
            <a:buChar char="•"/>
          </a:pPr>
          <a:r>
            <a:rPr lang="en-US" sz="900" kern="1200">
              <a:highlight>
                <a:srgbClr val="FFFF00"/>
              </a:highlight>
            </a:rPr>
            <a:t>Concentric shrinkage</a:t>
          </a:r>
        </a:p>
        <a:p>
          <a:pPr marL="57150" lvl="1" indent="-57150" algn="l" defTabSz="400050">
            <a:lnSpc>
              <a:spcPct val="90000"/>
            </a:lnSpc>
            <a:spcBef>
              <a:spcPct val="0"/>
            </a:spcBef>
            <a:spcAft>
              <a:spcPct val="15000"/>
            </a:spcAft>
            <a:buChar char="•"/>
          </a:pPr>
          <a:r>
            <a:rPr lang="en-US" sz="900" kern="1200" dirty="0">
              <a:highlight>
                <a:srgbClr val="FFFF00"/>
              </a:highlight>
            </a:rPr>
            <a:t>MRI accurately predicts</a:t>
          </a:r>
        </a:p>
      </dsp:txBody>
      <dsp:txXfrm>
        <a:off x="1785197" y="2946833"/>
        <a:ext cx="2355269" cy="645054"/>
      </dsp:txXfrm>
    </dsp:sp>
    <dsp:sp modelId="{3341C508-818D-4D90-85BF-8BB17E4D4114}">
      <dsp:nvSpPr>
        <dsp:cNvPr id="0" name=""/>
        <dsp:cNvSpPr/>
      </dsp:nvSpPr>
      <dsp:spPr>
        <a:xfrm>
          <a:off x="0" y="2839324"/>
          <a:ext cx="1785197" cy="860072"/>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Triple negative</a:t>
          </a:r>
        </a:p>
      </dsp:txBody>
      <dsp:txXfrm>
        <a:off x="41985" y="2881309"/>
        <a:ext cx="1701227" cy="776102"/>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7261D6C-14C5-3A44-8E3A-4D465321ED47}" type="datetimeFigureOut">
              <a:rPr lang="en-US" smtClean="0"/>
              <a:t>10/2/2023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EA34FCD-2836-494B-A704-E09BD8379176}" type="slidenum">
              <a:rPr lang="en-US" smtClean="0"/>
              <a:t>‹#›</a:t>
            </a:fld>
            <a:endParaRPr lang="en-US"/>
          </a:p>
        </p:txBody>
      </p:sp>
    </p:spTree>
    <p:extLst>
      <p:ext uri="{BB962C8B-B14F-4D97-AF65-F5344CB8AC3E}">
        <p14:creationId xmlns:p14="http://schemas.microsoft.com/office/powerpoint/2010/main" val="16288014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E80E03-59A3-E642-9C0D-E919381BCDC5}" type="datetimeFigureOut">
              <a:rPr lang="en-US" smtClean="0"/>
              <a:t>10/2/2023</a:t>
            </a:fld>
            <a:endParaRPr lang="en-US"/>
          </a:p>
        </p:txBody>
      </p:sp>
      <p:sp>
        <p:nvSpPr>
          <p:cNvPr id="4" name="Slide Image Placeholder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A96171-A15F-AF4E-B7C5-E1453CAAF64D}"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www.ncbi.nlm.nih.gov/pubmed/25605856" TargetMode="External"/><Relationship Id="rId2" Type="http://schemas.openxmlformats.org/officeDocument/2006/relationships/slide" Target="../slides/slide186.xml"/><Relationship Id="rId1" Type="http://schemas.openxmlformats.org/officeDocument/2006/relationships/notesMaster" Target="../notesMasters/notesMaster1.xml"/><Relationship Id="rId5" Type="http://schemas.openxmlformats.org/officeDocument/2006/relationships/hyperlink" Target="http://www.ncbi.nlm.nih.gov/pubmed/16461781" TargetMode="External"/><Relationship Id="rId4" Type="http://schemas.openxmlformats.org/officeDocument/2006/relationships/hyperlink" Target="https://www.ncbi.nlm.nih.gov/pubmed/26371148" TargetMode="Externa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www.ncbi.nlm.nih.gov/pmc/articles/PMC8798880/#r28" TargetMode="External"/><Relationship Id="rId2" Type="http://schemas.openxmlformats.org/officeDocument/2006/relationships/slide" Target="../slides/slide221.xml"/><Relationship Id="rId1" Type="http://schemas.openxmlformats.org/officeDocument/2006/relationships/notesMaster" Target="../notesMasters/notesMaster1.xml"/><Relationship Id="rId6" Type="http://schemas.openxmlformats.org/officeDocument/2006/relationships/hyperlink" Target="https://www.ncbi.nlm.nih.gov/pmc/articles/PMC8798880/" TargetMode="External"/><Relationship Id="rId5" Type="http://schemas.openxmlformats.org/officeDocument/2006/relationships/hyperlink" Target="https://www.ncbi.nlm.nih.gov/pmc/articles/PMC8798880/#r29" TargetMode="External"/><Relationship Id="rId4" Type="http://schemas.openxmlformats.org/officeDocument/2006/relationships/hyperlink" Target="https://www.ncbi.nlm.nih.gov/pmc/articles/PMC8798880/#r4"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A96171-A15F-AF4E-B7C5-E1453CAAF64D}" type="slidenum">
              <a:rPr lang="en-US" smtClean="0"/>
              <a:t>1</a:t>
            </a:fld>
            <a:endParaRPr lang="en-US"/>
          </a:p>
        </p:txBody>
      </p:sp>
    </p:spTree>
    <p:extLst>
      <p:ext uri="{BB962C8B-B14F-4D97-AF65-F5344CB8AC3E}">
        <p14:creationId xmlns:p14="http://schemas.microsoft.com/office/powerpoint/2010/main" val="1682468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Rot="1" noChangeAspect="1" noChangeArrowheads="1" noTextEdit="1"/>
          </p:cNvSpPr>
          <p:nvPr>
            <p:ph type="sldImg"/>
          </p:nvPr>
        </p:nvSpPr>
        <p:spPr bwMode="auto">
          <a:xfrm>
            <a:off x="823913" y="1006475"/>
            <a:ext cx="6122987" cy="3448050"/>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atin typeface="Arial" charset="0"/>
                <a:ea typeface="Gothic" charset="0"/>
                <a:cs typeface="Gothic" charset="0"/>
              </a:rPr>
              <a:t>Figure 1 Kaplan–Meier Estimates of Survival in the Interim Analysis. Invasive disease–free survival (Panel A) was defined as the time from randomization until the date of the first occurrence of one of the following: recurrence of ipsilateral invasive breast tumor, recurrence of ipsilateral locoregional invasive breast cancer, contralateral invasive breast cancer, a distant disease recurrence, or death from any cause. Distant recurrence (Panel B) was defined as evidence of breast cancer in any anatomical site — other than ipsilateral invasive breast tumor or recurrence of locoregional invasive breast cancer — that was either histologically confirmed or clinically diagnosed as recurrent invasive breast cancer. No statistical adjustments were made for multiple comparisons. For overall survival (Panel C), the P value for the boundary for significance in this prespecified interim analysis was less than 0.000032, corresponding to a hazard ratio of less than 0.43. CI denotes confidence interval.</a:t>
            </a:r>
            <a:endParaRPr lang="en-GB" dirty="0">
              <a:latin typeface="Arial" charset="0"/>
              <a:ea typeface="Gothic" charset="0"/>
              <a:cs typeface="Gothic"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Rot="1" noChangeAspect="1" noChangeArrowheads="1" noTextEdit="1"/>
          </p:cNvSpPr>
          <p:nvPr>
            <p:ph type="sldImg"/>
          </p:nvPr>
        </p:nvSpPr>
        <p:spPr bwMode="auto">
          <a:xfrm>
            <a:off x="823913" y="1006475"/>
            <a:ext cx="6122987" cy="3448050"/>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atin typeface="Arial" charset="0"/>
                <a:ea typeface="Gothic" charset="0"/>
                <a:cs typeface="Gothic" charset="0"/>
              </a:rPr>
              <a:t>Figure 2 Subgroup Analysis of Invasive Disease–free Survival. Five patients with a ypT1 tumor stage had ypT1 disease without further subspecification. The ypT4 category includes all patients with ypT4 and one patient with ypTX. The size of the black squares corresponds to the number of patients. ER denotes estrogen receptor, and HER2 human epidermal growth factor receptor 2.</a:t>
            </a:r>
            <a:endParaRPr lang="en-GB" dirty="0">
              <a:latin typeface="Arial" charset="0"/>
              <a:ea typeface="Gothic" charset="0"/>
              <a:cs typeface="Gothic"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Rot="1" noChangeAspect="1" noChangeArrowheads="1" noTextEdit="1"/>
          </p:cNvSpPr>
          <p:nvPr>
            <p:ph type="sldImg"/>
          </p:nvPr>
        </p:nvSpPr>
        <p:spPr bwMode="auto">
          <a:xfrm>
            <a:off x="823913" y="1006475"/>
            <a:ext cx="6122987" cy="3448050"/>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atin typeface="Arial" charset="0"/>
                <a:ea typeface="Gothic" charset="0"/>
                <a:cs typeface="Gothic" charset="0"/>
              </a:rPr>
              <a:t>Table 2 Summary of Adverse Events in the Safety Population.</a:t>
            </a:r>
            <a:endParaRPr lang="en-GB" dirty="0">
              <a:latin typeface="Arial" charset="0"/>
              <a:ea typeface="Gothic" charset="0"/>
              <a:cs typeface="Gothic"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Rectangle 1"/>
          <p:cNvSpPr>
            <a:spLocks noGrp="1" noRot="1" noChangeAspect="1" noChangeArrowheads="1" noTextEdit="1"/>
          </p:cNvSpPr>
          <p:nvPr>
            <p:ph type="sldImg"/>
          </p:nvPr>
        </p:nvSpPr>
        <p:spPr bwMode="auto">
          <a:xfrm>
            <a:off x="823913" y="1006475"/>
            <a:ext cx="6122987" cy="3448050"/>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wrap="none" anchor="ctr"/>
          <a:lstStyle/>
          <a:p>
            <a:endParaRPr lang="en-US" dirty="0"/>
          </a:p>
        </p:txBody>
      </p:sp>
    </p:spTree>
    <p:extLst>
      <p:ext uri="{BB962C8B-B14F-4D97-AF65-F5344CB8AC3E}">
        <p14:creationId xmlns:p14="http://schemas.microsoft.com/office/powerpoint/2010/main" val="3963161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Rectangle 1"/>
          <p:cNvSpPr>
            <a:spLocks noGrp="1" noRot="1" noChangeAspect="1" noChangeArrowheads="1" noTextEdit="1"/>
          </p:cNvSpPr>
          <p:nvPr>
            <p:ph type="sldImg"/>
          </p:nvPr>
        </p:nvSpPr>
        <p:spPr bwMode="auto">
          <a:xfrm>
            <a:off x="823913" y="1006475"/>
            <a:ext cx="6122987" cy="3448050"/>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wrap="none" anchor="ctr"/>
          <a:lstStyle/>
          <a:p>
            <a:endParaRPr lang="en-US" dirty="0"/>
          </a:p>
        </p:txBody>
      </p:sp>
    </p:spTree>
    <p:extLst>
      <p:ext uri="{BB962C8B-B14F-4D97-AF65-F5344CB8AC3E}">
        <p14:creationId xmlns:p14="http://schemas.microsoft.com/office/powerpoint/2010/main" val="1398171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PlaceHolder 1"/>
          <p:cNvSpPr>
            <a:spLocks noGrp="1" noRot="1" noChangeAspect="1"/>
          </p:cNvSpPr>
          <p:nvPr>
            <p:ph type="sldImg"/>
          </p:nvPr>
        </p:nvSpPr>
        <p:spPr>
          <a:xfrm>
            <a:off x="536575" y="763588"/>
            <a:ext cx="6699250" cy="3771900"/>
          </a:xfrm>
          <a:prstGeom prst="rect">
            <a:avLst/>
          </a:prstGeom>
        </p:spPr>
      </p:sp>
      <p:sp>
        <p:nvSpPr>
          <p:cNvPr id="63" name="PlaceHolder 2"/>
          <p:cNvSpPr>
            <a:spLocks noGrp="1"/>
          </p:cNvSpPr>
          <p:nvPr>
            <p:ph type="body"/>
          </p:nvPr>
        </p:nvSpPr>
        <p:spPr>
          <a:xfrm>
            <a:off x="777960" y="4776840"/>
            <a:ext cx="6216480" cy="4525200"/>
          </a:xfrm>
          <a:prstGeom prst="rect">
            <a:avLst/>
          </a:prstGeom>
        </p:spPr>
        <p:txBody>
          <a:bodyPr lIns="0" tIns="0" rIns="0" bIns="0"/>
          <a:lstStyle/>
          <a:p>
            <a:endParaRPr lang="en-US" sz="2000" b="0" strike="noStrike" spc="-1">
              <a:latin typeface="Arial"/>
            </a:endParaRPr>
          </a:p>
          <a:p>
            <a:endParaRPr lang="en-US" sz="2000" b="0" strike="noStrike" spc="-1">
              <a:latin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536575" y="763588"/>
            <a:ext cx="6699250" cy="3771900"/>
          </a:xfrm>
          <a:prstGeom prst="rect">
            <a:avLst/>
          </a:prstGeom>
        </p:spPr>
      </p:sp>
      <p:sp>
        <p:nvSpPr>
          <p:cNvPr id="53" name="PlaceHolder 2"/>
          <p:cNvSpPr>
            <a:spLocks noGrp="1"/>
          </p:cNvSpPr>
          <p:nvPr>
            <p:ph type="body"/>
          </p:nvPr>
        </p:nvSpPr>
        <p:spPr>
          <a:xfrm>
            <a:off x="777960" y="4776840"/>
            <a:ext cx="6216480" cy="4525200"/>
          </a:xfrm>
          <a:prstGeom prst="rect">
            <a:avLst/>
          </a:prstGeom>
        </p:spPr>
        <p:txBody>
          <a:bodyPr lIns="0" tIns="0" rIns="0" bIns="0"/>
          <a:lstStyle/>
          <a:p>
            <a:endParaRPr lang="en-US" sz="2000" b="0" strike="noStrike" spc="-1">
              <a:latin typeface="Arial"/>
            </a:endParaRPr>
          </a:p>
          <a:p>
            <a:endParaRPr lang="en-US" sz="2000" b="0" strike="noStrike" spc="-1">
              <a:latin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36</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37</a:t>
            </a:fld>
            <a:endParaRPr lang="en-US" dirty="0"/>
          </a:p>
        </p:txBody>
      </p:sp>
    </p:spTree>
    <p:extLst>
      <p:ext uri="{BB962C8B-B14F-4D97-AF65-F5344CB8AC3E}">
        <p14:creationId xmlns:p14="http://schemas.microsoft.com/office/powerpoint/2010/main" val="1824537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A96171-A15F-AF4E-B7C5-E1453CAAF64D}" type="slidenum">
              <a:rPr lang="en-US" smtClean="0"/>
              <a:t>39</a:t>
            </a:fld>
            <a:endParaRPr lang="en-US" dirty="0"/>
          </a:p>
        </p:txBody>
      </p:sp>
    </p:spTree>
    <p:extLst>
      <p:ext uri="{BB962C8B-B14F-4D97-AF65-F5344CB8AC3E}">
        <p14:creationId xmlns:p14="http://schemas.microsoft.com/office/powerpoint/2010/main" val="3189344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A96171-A15F-AF4E-B7C5-E1453CAAF64D}" type="slidenum">
              <a:rPr lang="en-US" smtClean="0"/>
              <a:t>2</a:t>
            </a:fld>
            <a:endParaRPr lang="en-US"/>
          </a:p>
        </p:txBody>
      </p:sp>
    </p:spTree>
    <p:extLst>
      <p:ext uri="{BB962C8B-B14F-4D97-AF65-F5344CB8AC3E}">
        <p14:creationId xmlns:p14="http://schemas.microsoft.com/office/powerpoint/2010/main" val="2651490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00000"/>
              </a:solidFill>
              <a:effectLst/>
              <a:latin typeface="Open Sans" panose="020B0606030504020204" pitchFamily="34" charset="0"/>
            </a:endParaRPr>
          </a:p>
        </p:txBody>
      </p:sp>
      <p:sp>
        <p:nvSpPr>
          <p:cNvPr id="4" name="Slide Number Placeholder 3"/>
          <p:cNvSpPr>
            <a:spLocks noGrp="1"/>
          </p:cNvSpPr>
          <p:nvPr>
            <p:ph type="sldNum" sz="quarter" idx="5"/>
          </p:nvPr>
        </p:nvSpPr>
        <p:spPr/>
        <p:txBody>
          <a:bodyPr/>
          <a:lstStyle/>
          <a:p>
            <a:fld id="{B3A96171-A15F-AF4E-B7C5-E1453CAAF64D}" type="slidenum">
              <a:rPr lang="en-US" smtClean="0"/>
              <a:t>40</a:t>
            </a:fld>
            <a:endParaRPr lang="en-US" dirty="0"/>
          </a:p>
        </p:txBody>
      </p:sp>
    </p:spTree>
    <p:extLst>
      <p:ext uri="{BB962C8B-B14F-4D97-AF65-F5344CB8AC3E}">
        <p14:creationId xmlns:p14="http://schemas.microsoft.com/office/powerpoint/2010/main" val="28128940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41</a:t>
            </a:fld>
            <a:endParaRPr lang="en-US" dirty="0"/>
          </a:p>
        </p:txBody>
      </p:sp>
    </p:spTree>
    <p:extLst>
      <p:ext uri="{BB962C8B-B14F-4D97-AF65-F5344CB8AC3E}">
        <p14:creationId xmlns:p14="http://schemas.microsoft.com/office/powerpoint/2010/main" val="40539073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42</a:t>
            </a:fld>
            <a:endParaRPr lang="en-US" dirty="0"/>
          </a:p>
        </p:txBody>
      </p:sp>
    </p:spTree>
    <p:extLst>
      <p:ext uri="{BB962C8B-B14F-4D97-AF65-F5344CB8AC3E}">
        <p14:creationId xmlns:p14="http://schemas.microsoft.com/office/powerpoint/2010/main" val="36016856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43</a:t>
            </a:fld>
            <a:endParaRPr lang="en-US" dirty="0"/>
          </a:p>
        </p:txBody>
      </p:sp>
    </p:spTree>
    <p:extLst>
      <p:ext uri="{BB962C8B-B14F-4D97-AF65-F5344CB8AC3E}">
        <p14:creationId xmlns:p14="http://schemas.microsoft.com/office/powerpoint/2010/main" val="41428852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44</a:t>
            </a:fld>
            <a:endParaRPr lang="en-US" dirty="0"/>
          </a:p>
        </p:txBody>
      </p:sp>
    </p:spTree>
    <p:extLst>
      <p:ext uri="{BB962C8B-B14F-4D97-AF65-F5344CB8AC3E}">
        <p14:creationId xmlns:p14="http://schemas.microsoft.com/office/powerpoint/2010/main" val="9432743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45</a:t>
            </a:fld>
            <a:endParaRPr lang="en-US" dirty="0"/>
          </a:p>
        </p:txBody>
      </p:sp>
    </p:spTree>
    <p:extLst>
      <p:ext uri="{BB962C8B-B14F-4D97-AF65-F5344CB8AC3E}">
        <p14:creationId xmlns:p14="http://schemas.microsoft.com/office/powerpoint/2010/main" val="8878394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46</a:t>
            </a:fld>
            <a:endParaRPr lang="en-US" dirty="0"/>
          </a:p>
        </p:txBody>
      </p:sp>
    </p:spTree>
    <p:extLst>
      <p:ext uri="{BB962C8B-B14F-4D97-AF65-F5344CB8AC3E}">
        <p14:creationId xmlns:p14="http://schemas.microsoft.com/office/powerpoint/2010/main" val="30192829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47</a:t>
            </a:fld>
            <a:endParaRPr lang="en-US" dirty="0"/>
          </a:p>
        </p:txBody>
      </p:sp>
    </p:spTree>
    <p:extLst>
      <p:ext uri="{BB962C8B-B14F-4D97-AF65-F5344CB8AC3E}">
        <p14:creationId xmlns:p14="http://schemas.microsoft.com/office/powerpoint/2010/main" val="24826928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48</a:t>
            </a:fld>
            <a:endParaRPr lang="en-US" dirty="0"/>
          </a:p>
        </p:txBody>
      </p:sp>
    </p:spTree>
    <p:extLst>
      <p:ext uri="{BB962C8B-B14F-4D97-AF65-F5344CB8AC3E}">
        <p14:creationId xmlns:p14="http://schemas.microsoft.com/office/powerpoint/2010/main" val="24501758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49</a:t>
            </a:fld>
            <a:endParaRPr lang="en-US" dirty="0"/>
          </a:p>
        </p:txBody>
      </p:sp>
    </p:spTree>
    <p:extLst>
      <p:ext uri="{BB962C8B-B14F-4D97-AF65-F5344CB8AC3E}">
        <p14:creationId xmlns:p14="http://schemas.microsoft.com/office/powerpoint/2010/main" val="3368433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9</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50</a:t>
            </a:fld>
            <a:endParaRPr lang="en-US" dirty="0"/>
          </a:p>
        </p:txBody>
      </p:sp>
    </p:spTree>
    <p:extLst>
      <p:ext uri="{BB962C8B-B14F-4D97-AF65-F5344CB8AC3E}">
        <p14:creationId xmlns:p14="http://schemas.microsoft.com/office/powerpoint/2010/main" val="27204986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51</a:t>
            </a:fld>
            <a:endParaRPr lang="en-US" dirty="0"/>
          </a:p>
        </p:txBody>
      </p:sp>
    </p:spTree>
    <p:extLst>
      <p:ext uri="{BB962C8B-B14F-4D97-AF65-F5344CB8AC3E}">
        <p14:creationId xmlns:p14="http://schemas.microsoft.com/office/powerpoint/2010/main" val="41354963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52</a:t>
            </a:fld>
            <a:endParaRPr lang="en-US" dirty="0"/>
          </a:p>
        </p:txBody>
      </p:sp>
    </p:spTree>
    <p:extLst>
      <p:ext uri="{BB962C8B-B14F-4D97-AF65-F5344CB8AC3E}">
        <p14:creationId xmlns:p14="http://schemas.microsoft.com/office/powerpoint/2010/main" val="36583920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53</a:t>
            </a:fld>
            <a:endParaRPr lang="en-US" dirty="0"/>
          </a:p>
        </p:txBody>
      </p:sp>
    </p:spTree>
    <p:extLst>
      <p:ext uri="{BB962C8B-B14F-4D97-AF65-F5344CB8AC3E}">
        <p14:creationId xmlns:p14="http://schemas.microsoft.com/office/powerpoint/2010/main" val="42066047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54</a:t>
            </a:fld>
            <a:endParaRPr lang="en-US" dirty="0"/>
          </a:p>
        </p:txBody>
      </p:sp>
    </p:spTree>
    <p:extLst>
      <p:ext uri="{BB962C8B-B14F-4D97-AF65-F5344CB8AC3E}">
        <p14:creationId xmlns:p14="http://schemas.microsoft.com/office/powerpoint/2010/main" val="38247052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55</a:t>
            </a:fld>
            <a:endParaRPr lang="en-US" dirty="0"/>
          </a:p>
        </p:txBody>
      </p:sp>
    </p:spTree>
    <p:extLst>
      <p:ext uri="{BB962C8B-B14F-4D97-AF65-F5344CB8AC3E}">
        <p14:creationId xmlns:p14="http://schemas.microsoft.com/office/powerpoint/2010/main" val="20334330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56</a:t>
            </a:fld>
            <a:endParaRPr lang="en-US" dirty="0"/>
          </a:p>
        </p:txBody>
      </p:sp>
    </p:spTree>
    <p:extLst>
      <p:ext uri="{BB962C8B-B14F-4D97-AF65-F5344CB8AC3E}">
        <p14:creationId xmlns:p14="http://schemas.microsoft.com/office/powerpoint/2010/main" val="18097731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57</a:t>
            </a:fld>
            <a:endParaRPr lang="en-US" dirty="0"/>
          </a:p>
        </p:txBody>
      </p:sp>
    </p:spTree>
    <p:extLst>
      <p:ext uri="{BB962C8B-B14F-4D97-AF65-F5344CB8AC3E}">
        <p14:creationId xmlns:p14="http://schemas.microsoft.com/office/powerpoint/2010/main" val="30228927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58</a:t>
            </a:fld>
            <a:endParaRPr lang="en-US" dirty="0"/>
          </a:p>
        </p:txBody>
      </p:sp>
    </p:spTree>
    <p:extLst>
      <p:ext uri="{BB962C8B-B14F-4D97-AF65-F5344CB8AC3E}">
        <p14:creationId xmlns:p14="http://schemas.microsoft.com/office/powerpoint/2010/main" val="22678775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59</a:t>
            </a:fld>
            <a:endParaRPr lang="en-US" dirty="0"/>
          </a:p>
        </p:txBody>
      </p:sp>
    </p:spTree>
    <p:extLst>
      <p:ext uri="{BB962C8B-B14F-4D97-AF65-F5344CB8AC3E}">
        <p14:creationId xmlns:p14="http://schemas.microsoft.com/office/powerpoint/2010/main" val="3730883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10</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60</a:t>
            </a:fld>
            <a:endParaRPr lang="en-US" dirty="0"/>
          </a:p>
        </p:txBody>
      </p:sp>
    </p:spTree>
    <p:extLst>
      <p:ext uri="{BB962C8B-B14F-4D97-AF65-F5344CB8AC3E}">
        <p14:creationId xmlns:p14="http://schemas.microsoft.com/office/powerpoint/2010/main" val="42356368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61</a:t>
            </a:fld>
            <a:endParaRPr lang="en-US" dirty="0"/>
          </a:p>
        </p:txBody>
      </p:sp>
    </p:spTree>
    <p:extLst>
      <p:ext uri="{BB962C8B-B14F-4D97-AF65-F5344CB8AC3E}">
        <p14:creationId xmlns:p14="http://schemas.microsoft.com/office/powerpoint/2010/main" val="11220917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62</a:t>
            </a:fld>
            <a:endParaRPr lang="en-US" dirty="0"/>
          </a:p>
        </p:txBody>
      </p:sp>
    </p:spTree>
    <p:extLst>
      <p:ext uri="{BB962C8B-B14F-4D97-AF65-F5344CB8AC3E}">
        <p14:creationId xmlns:p14="http://schemas.microsoft.com/office/powerpoint/2010/main" val="2721584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63</a:t>
            </a:fld>
            <a:endParaRPr lang="en-US" dirty="0"/>
          </a:p>
        </p:txBody>
      </p:sp>
    </p:spTree>
    <p:extLst>
      <p:ext uri="{BB962C8B-B14F-4D97-AF65-F5344CB8AC3E}">
        <p14:creationId xmlns:p14="http://schemas.microsoft.com/office/powerpoint/2010/main" val="19562291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64</a:t>
            </a:fld>
            <a:endParaRPr lang="en-US" dirty="0"/>
          </a:p>
        </p:txBody>
      </p:sp>
    </p:spTree>
    <p:extLst>
      <p:ext uri="{BB962C8B-B14F-4D97-AF65-F5344CB8AC3E}">
        <p14:creationId xmlns:p14="http://schemas.microsoft.com/office/powerpoint/2010/main" val="34587833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65</a:t>
            </a:fld>
            <a:endParaRPr lang="en-US" dirty="0"/>
          </a:p>
        </p:txBody>
      </p:sp>
    </p:spTree>
    <p:extLst>
      <p:ext uri="{BB962C8B-B14F-4D97-AF65-F5344CB8AC3E}">
        <p14:creationId xmlns:p14="http://schemas.microsoft.com/office/powerpoint/2010/main" val="30086964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66</a:t>
            </a:fld>
            <a:endParaRPr lang="en-US" dirty="0"/>
          </a:p>
        </p:txBody>
      </p:sp>
    </p:spTree>
    <p:extLst>
      <p:ext uri="{BB962C8B-B14F-4D97-AF65-F5344CB8AC3E}">
        <p14:creationId xmlns:p14="http://schemas.microsoft.com/office/powerpoint/2010/main" val="40032859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67</a:t>
            </a:fld>
            <a:endParaRPr lang="en-US" dirty="0"/>
          </a:p>
        </p:txBody>
      </p:sp>
    </p:spTree>
    <p:extLst>
      <p:ext uri="{BB962C8B-B14F-4D97-AF65-F5344CB8AC3E}">
        <p14:creationId xmlns:p14="http://schemas.microsoft.com/office/powerpoint/2010/main" val="23716841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68</a:t>
            </a:fld>
            <a:endParaRPr lang="en-US" dirty="0"/>
          </a:p>
        </p:txBody>
      </p:sp>
    </p:spTree>
    <p:extLst>
      <p:ext uri="{BB962C8B-B14F-4D97-AF65-F5344CB8AC3E}">
        <p14:creationId xmlns:p14="http://schemas.microsoft.com/office/powerpoint/2010/main" val="17383513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69</a:t>
            </a:fld>
            <a:endParaRPr lang="en-US" dirty="0"/>
          </a:p>
        </p:txBody>
      </p:sp>
    </p:spTree>
    <p:extLst>
      <p:ext uri="{BB962C8B-B14F-4D97-AF65-F5344CB8AC3E}">
        <p14:creationId xmlns:p14="http://schemas.microsoft.com/office/powerpoint/2010/main" val="3386188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BC, breast cancer; EBC, early breast cancer; EFS, event free survival; OS, overall survival; </a:t>
            </a:r>
            <a:r>
              <a:rPr lang="en-US" i="1" dirty="0" err="1"/>
              <a:t>pCR</a:t>
            </a:r>
            <a:r>
              <a:rPr lang="en-US" i="1" dirty="0"/>
              <a:t>, pathological complete response; PI, probability interval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48A0F2-74F6-4A83-BD28-3653190D29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3933321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70</a:t>
            </a:fld>
            <a:endParaRPr lang="en-US" dirty="0"/>
          </a:p>
        </p:txBody>
      </p:sp>
    </p:spTree>
    <p:extLst>
      <p:ext uri="{BB962C8B-B14F-4D97-AF65-F5344CB8AC3E}">
        <p14:creationId xmlns:p14="http://schemas.microsoft.com/office/powerpoint/2010/main" val="33093283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71</a:t>
            </a:fld>
            <a:endParaRPr lang="en-US" dirty="0"/>
          </a:p>
        </p:txBody>
      </p:sp>
    </p:spTree>
    <p:extLst>
      <p:ext uri="{BB962C8B-B14F-4D97-AF65-F5344CB8AC3E}">
        <p14:creationId xmlns:p14="http://schemas.microsoft.com/office/powerpoint/2010/main" val="15361216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72</a:t>
            </a:fld>
            <a:endParaRPr lang="en-US" dirty="0"/>
          </a:p>
        </p:txBody>
      </p:sp>
    </p:spTree>
    <p:extLst>
      <p:ext uri="{BB962C8B-B14F-4D97-AF65-F5344CB8AC3E}">
        <p14:creationId xmlns:p14="http://schemas.microsoft.com/office/powerpoint/2010/main" val="1617998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73</a:t>
            </a:fld>
            <a:endParaRPr lang="en-US" dirty="0"/>
          </a:p>
        </p:txBody>
      </p:sp>
    </p:spTree>
    <p:extLst>
      <p:ext uri="{BB962C8B-B14F-4D97-AF65-F5344CB8AC3E}">
        <p14:creationId xmlns:p14="http://schemas.microsoft.com/office/powerpoint/2010/main" val="978630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74</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75</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HR, hormone receptor.</a:t>
            </a:r>
          </a:p>
        </p:txBody>
      </p:sp>
      <p:sp>
        <p:nvSpPr>
          <p:cNvPr id="4" name="Slide Number Placeholder 3"/>
          <p:cNvSpPr>
            <a:spLocks noGrp="1"/>
          </p:cNvSpPr>
          <p:nvPr>
            <p:ph type="sldNum" sz="quarter" idx="5"/>
          </p:nvPr>
        </p:nvSpPr>
        <p:spPr/>
        <p:txBody>
          <a:bodyPr/>
          <a:lstStyle/>
          <a:p>
            <a:pPr>
              <a:defRPr/>
            </a:pPr>
            <a:fld id="{2FB72F01-6714-4A31-8C22-8E0F1B091B56}" type="slidenum">
              <a:rPr lang="en-US" altLang="en-US" smtClean="0"/>
              <a:pPr>
                <a:defRPr/>
              </a:pPr>
              <a:t>85</a:t>
            </a:fld>
            <a:endParaRPr lang="en-US" altLang="en-US" dirty="0"/>
          </a:p>
        </p:txBody>
      </p:sp>
    </p:spTree>
    <p:extLst>
      <p:ext uri="{BB962C8B-B14F-4D97-AF65-F5344CB8AC3E}">
        <p14:creationId xmlns:p14="http://schemas.microsoft.com/office/powerpoint/2010/main" val="35029454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b="0" i="1" dirty="0"/>
              <a:t>ALN, axillary lymph node; CT, chemotherapy; DRFS, distant relapse–free survival; EBC, early breast cancer; ET, endocrine therapy; HR, hormone receptor; iDFS, invasive disease–free survival; ITT, intention-to-treat; OS, overall survival; PK, pharmacokinetics; PRO, patient-reported outcome.</a:t>
            </a:r>
          </a:p>
          <a:p>
            <a:pPr defTabSz="881390">
              <a:defRPr/>
            </a:pPr>
            <a:endParaRPr lang="en-US" i="1" dirty="0"/>
          </a:p>
          <a:p>
            <a:pPr defTabSz="881390">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574656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t>ET, endocrine therapy; iDFS, invasive disease–free survival; ITT, intention-to-treat; LN, lymph node.</a:t>
            </a:r>
          </a:p>
          <a:p>
            <a:endParaRPr lang="en-US" b="0" i="1"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1681358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DRFS, distant relapse-free survival; ET, endocrine therapy; </a:t>
            </a:r>
            <a:r>
              <a:rPr lang="en-US" b="0" i="1" dirty="0"/>
              <a:t>iDFS, invasive disease–free survival; </a:t>
            </a:r>
            <a:r>
              <a:rPr lang="en-US" i="1" dirty="0"/>
              <a:t>OS, overall survival.</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08123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BC, breast </a:t>
            </a:r>
            <a:r>
              <a:rPr lang="en-US" sz="1200" i="1" kern="1200" dirty="0">
                <a:solidFill>
                  <a:schemeClr val="tx1"/>
                </a:solidFill>
                <a:latin typeface="+mn-lt"/>
                <a:ea typeface="+mn-ea"/>
                <a:cs typeface="+mn-cs"/>
              </a:rPr>
              <a:t>cancer; EBC, early breast cancer; FEC, 5-fluorouracil/epirubicin/cyclophosphamide; HP, trastuzumab/pertuzumab; ITT, intention-to-treat; LA, locally advanced; pCR, pathologic complete response; TCHP, docetaxel/carboplatin/trastuzumab/pertuzumab; TH, docetaxel/trastuzumab; THP, docetaxel/trastuzumab/pertuzumab; TP, docetaxel/pertuzumab; Tx treatment.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255665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i="1" dirty="0"/>
              <a:t>DFS, disease-free survival; EBC, early breast cancer; ET, endocrine therapy; HR, hormone receptor; RIBO, ribociclib; STEEP, </a:t>
            </a:r>
            <a:r>
              <a:rPr lang="en-US" b="0" i="1" dirty="0">
                <a:solidFill>
                  <a:srgbClr val="000000"/>
                </a:solidFill>
                <a:effectLst/>
                <a:latin typeface="Noto Sans"/>
              </a:rPr>
              <a:t>Standardized Definitions for Efficacy End Points.</a:t>
            </a:r>
            <a:endParaRPr lang="en-US" i="1" dirty="0"/>
          </a:p>
          <a:p>
            <a:endParaRPr lang="en-US" dirty="0"/>
          </a:p>
        </p:txBody>
      </p:sp>
      <p:sp>
        <p:nvSpPr>
          <p:cNvPr id="4" name="Slide Number Placeholder 3"/>
          <p:cNvSpPr>
            <a:spLocks noGrp="1"/>
          </p:cNvSpPr>
          <p:nvPr>
            <p:ph type="sldNum" sz="quarter" idx="5"/>
          </p:nvPr>
        </p:nvSpPr>
        <p:spPr/>
        <p:txBody>
          <a:bodyPr/>
          <a:lstStyle/>
          <a:p>
            <a:pPr>
              <a:defRPr/>
            </a:pPr>
            <a:fld id="{2FB72F01-6714-4A31-8C22-8E0F1B091B56}" type="slidenum">
              <a:rPr lang="en-US" altLang="en-US" smtClean="0"/>
              <a:pPr>
                <a:defRPr/>
              </a:pPr>
              <a:t>89</a:t>
            </a:fld>
            <a:endParaRPr lang="en-US" altLang="en-US" dirty="0"/>
          </a:p>
        </p:txBody>
      </p:sp>
    </p:spTree>
    <p:extLst>
      <p:ext uri="{BB962C8B-B14F-4D97-AF65-F5344CB8AC3E}">
        <p14:creationId xmlns:p14="http://schemas.microsoft.com/office/powerpoint/2010/main" val="23560207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t>abs diff, absolute difference; AE, adverse event; CDKi, CDK inhibitor; CPS-EG, clinical-pathologic stage—estrogen/grade; DRFS, distant recurrence-free survival; iDFS, invasive disease–free survival; NR, not reported.</a:t>
            </a:r>
          </a:p>
          <a:p>
            <a:endParaRPr lang="en-US" i="1" dirty="0"/>
          </a:p>
        </p:txBody>
      </p:sp>
      <p:sp>
        <p:nvSpPr>
          <p:cNvPr id="4" name="Slide Number Placeholder 3"/>
          <p:cNvSpPr>
            <a:spLocks noGrp="1"/>
          </p:cNvSpPr>
          <p:nvPr>
            <p:ph type="sldNum" sz="quarter" idx="5"/>
          </p:nvPr>
        </p:nvSpPr>
        <p:spPr/>
        <p:txBody>
          <a:bodyPr/>
          <a:lstStyle/>
          <a:p>
            <a:pPr>
              <a:defRPr/>
            </a:pPr>
            <a:fld id="{2FB72F01-6714-4A31-8C22-8E0F1B091B56}" type="slidenum">
              <a:rPr lang="en-US" altLang="en-US" smtClean="0"/>
              <a:pPr>
                <a:defRPr/>
              </a:pPr>
              <a:t>91</a:t>
            </a:fld>
            <a:endParaRPr lang="en-US" altLang="en-US" dirty="0"/>
          </a:p>
        </p:txBody>
      </p:sp>
    </p:spTree>
    <p:extLst>
      <p:ext uri="{BB962C8B-B14F-4D97-AF65-F5344CB8AC3E}">
        <p14:creationId xmlns:p14="http://schemas.microsoft.com/office/powerpoint/2010/main" val="19779962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CBC, complete blood count; HCP, healthcare professional; ILD, </a:t>
            </a:r>
            <a:r>
              <a:rPr lang="en-US" b="0" i="1" dirty="0">
                <a:solidFill>
                  <a:srgbClr val="202124"/>
                </a:solidFill>
                <a:effectLst/>
                <a:latin typeface="Roboto" panose="02000000000000000000" pitchFamily="2" charset="0"/>
              </a:rPr>
              <a:t>interstitial lung disease;</a:t>
            </a:r>
            <a:r>
              <a:rPr lang="en-US" i="1" dirty="0"/>
              <a:t> LFT, liver function test; tx, treatment; VTE, venous thromboembolism</a:t>
            </a:r>
          </a:p>
          <a:p>
            <a:endParaRPr lang="en-US" dirty="0"/>
          </a:p>
        </p:txBody>
      </p:sp>
      <p:sp>
        <p:nvSpPr>
          <p:cNvPr id="4" name="Slide Number Placeholder 3"/>
          <p:cNvSpPr>
            <a:spLocks noGrp="1"/>
          </p:cNvSpPr>
          <p:nvPr>
            <p:ph type="sldNum" sz="quarter" idx="5"/>
          </p:nvPr>
        </p:nvSpPr>
        <p:spPr/>
        <p:txBody>
          <a:bodyPr/>
          <a:lstStyle/>
          <a:p>
            <a:pPr marL="0" marR="0" lvl="0" indent="0" algn="r" defTabSz="509352" rtl="0" eaLnBrk="1" fontAlgn="auto" latinLnBrk="0" hangingPunct="1">
              <a:lnSpc>
                <a:spcPct val="100000"/>
              </a:lnSpc>
              <a:spcBef>
                <a:spcPts val="0"/>
              </a:spcBef>
              <a:spcAft>
                <a:spcPts val="0"/>
              </a:spcAft>
              <a:buClrTx/>
              <a:buSzTx/>
              <a:buFontTx/>
              <a:buNone/>
              <a:tabLst/>
              <a:defRPr/>
            </a:pPr>
            <a:fld id="{5A6330BE-D91A-D240-B266-E5D5F99B4CC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09352"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61457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A96171-A15F-AF4E-B7C5-E1453CAAF64D}" type="slidenum">
              <a:rPr lang="en-US" smtClean="0"/>
              <a:t>94</a:t>
            </a:fld>
            <a:endParaRPr lang="en-US"/>
          </a:p>
        </p:txBody>
      </p:sp>
    </p:spTree>
    <p:extLst>
      <p:ext uri="{BB962C8B-B14F-4D97-AF65-F5344CB8AC3E}">
        <p14:creationId xmlns:p14="http://schemas.microsoft.com/office/powerpoint/2010/main" val="168246851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A96171-A15F-AF4E-B7C5-E1453CAAF64D}" type="slidenum">
              <a:rPr lang="en-US" smtClean="0"/>
              <a:t>94</a:t>
            </a:fld>
            <a:endParaRPr lang="en-US"/>
          </a:p>
        </p:txBody>
      </p:sp>
    </p:spTree>
    <p:extLst>
      <p:ext uri="{BB962C8B-B14F-4D97-AF65-F5344CB8AC3E}">
        <p14:creationId xmlns:p14="http://schemas.microsoft.com/office/powerpoint/2010/main" val="265149090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94</a:t>
            </a:fld>
            <a:endParaRPr lang="en-US"/>
          </a:p>
        </p:txBody>
      </p:sp>
    </p:spTree>
    <p:extLst>
      <p:ext uri="{BB962C8B-B14F-4D97-AF65-F5344CB8AC3E}">
        <p14:creationId xmlns:p14="http://schemas.microsoft.com/office/powerpoint/2010/main" val="1703332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140</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178</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179</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Treatment de-escalation is appealing in elderly patients. In this population, visits may be more burdensome, comorbidity may make toxicity less tolerable, and there are far more potential competing causes of death versus younger patients.</a:t>
            </a:r>
          </a:p>
        </p:txBody>
      </p:sp>
      <p:sp>
        <p:nvSpPr>
          <p:cNvPr id="4" name="Slide Number Placeholder 3"/>
          <p:cNvSpPr>
            <a:spLocks noGrp="1"/>
          </p:cNvSpPr>
          <p:nvPr>
            <p:ph type="sldNum" sz="quarter" idx="5"/>
          </p:nvPr>
        </p:nvSpPr>
        <p:spPr/>
        <p:txBody>
          <a:bodyPr/>
          <a:lstStyle/>
          <a:p>
            <a:fld id="{B3A96171-A15F-AF4E-B7C5-E1453CAAF64D}" type="slidenum">
              <a:rPr lang="en-US" smtClean="0"/>
              <a:t>181</a:t>
            </a:fld>
            <a:endParaRPr lang="en-US" dirty="0"/>
          </a:p>
        </p:txBody>
      </p:sp>
    </p:spTree>
    <p:extLst>
      <p:ext uri="{BB962C8B-B14F-4D97-AF65-F5344CB8AC3E}">
        <p14:creationId xmlns:p14="http://schemas.microsoft.com/office/powerpoint/2010/main" val="2236598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xfrm>
            <a:off x="384175" y="685800"/>
            <a:ext cx="6089650" cy="3429000"/>
          </a:xfrm>
          <a:ln/>
        </p:spPr>
      </p:sp>
      <p:sp>
        <p:nvSpPr>
          <p:cNvPr id="47107" name="Rectangle 3"/>
          <p:cNvSpPr>
            <a:spLocks noGrp="1" noChangeArrowheads="1"/>
          </p:cNvSpPr>
          <p:nvPr>
            <p:ph type="body" idx="1"/>
          </p:nvPr>
        </p:nvSpPr>
        <p:spPr>
          <a:noFill/>
          <a:ln/>
        </p:spPr>
        <p:txBody>
          <a:bodyPr lIns="94857" tIns="47428" rIns="94857" bIns="47428"/>
          <a:lstStyle/>
          <a:p>
            <a:pPr eaLnBrk="1" hangingPunct="1"/>
            <a:r>
              <a:rPr lang="en-US" i="1" dirty="0"/>
              <a:t>CT, chemotherapy; </a:t>
            </a:r>
            <a:r>
              <a:rPr lang="en-US" sz="1200" b="0" i="1" kern="1200" dirty="0">
                <a:solidFill>
                  <a:schemeClr val="tx1"/>
                </a:solidFill>
                <a:effectLst/>
                <a:latin typeface="Arial" charset="0"/>
                <a:ea typeface="+mn-ea"/>
                <a:cs typeface="+mn-cs"/>
              </a:rPr>
              <a:t>HP, </a:t>
            </a:r>
            <a:r>
              <a:rPr lang="en-US" i="1" dirty="0"/>
              <a:t>trastuzumab/pertuzumab; ITT, intention-to-treat; pCR, pathologic complete response; TH, docetaxel/trastuzumab; THP, docetaxel/trastuzumab/pertuzumab; TP, docetaxel/pertuzumab.</a:t>
            </a:r>
          </a:p>
        </p:txBody>
      </p:sp>
    </p:spTree>
    <p:extLst>
      <p:ext uri="{BB962C8B-B14F-4D97-AF65-F5344CB8AC3E}">
        <p14:creationId xmlns:p14="http://schemas.microsoft.com/office/powerpoint/2010/main" val="90049527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we know</a:t>
            </a:r>
          </a:p>
        </p:txBody>
      </p:sp>
      <p:sp>
        <p:nvSpPr>
          <p:cNvPr id="4" name="Slide Number Placeholder 3"/>
          <p:cNvSpPr>
            <a:spLocks noGrp="1"/>
          </p:cNvSpPr>
          <p:nvPr>
            <p:ph type="sldNum" sz="quarter" idx="5"/>
          </p:nvPr>
        </p:nvSpPr>
        <p:spPr/>
        <p:txBody>
          <a:bodyPr/>
          <a:lstStyle/>
          <a:p>
            <a:fld id="{B3A96171-A15F-AF4E-B7C5-E1453CAAF64D}" type="slidenum">
              <a:rPr lang="en-US" smtClean="0"/>
              <a:t>182</a:t>
            </a:fld>
            <a:endParaRPr lang="en-US" dirty="0"/>
          </a:p>
        </p:txBody>
      </p:sp>
    </p:spTree>
    <p:extLst>
      <p:ext uri="{BB962C8B-B14F-4D97-AF65-F5344CB8AC3E}">
        <p14:creationId xmlns:p14="http://schemas.microsoft.com/office/powerpoint/2010/main" val="156942208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Breast cancer is a major source or mortality in patients older than 70 years of age. 30-40% of new cases of </a:t>
            </a:r>
            <a:r>
              <a:rPr lang="en-US" dirty="0" err="1"/>
              <a:t>invasived</a:t>
            </a:r>
            <a:r>
              <a:rPr lang="en-US" dirty="0"/>
              <a:t> </a:t>
            </a:r>
            <a:r>
              <a:rPr lang="en-US" dirty="0" err="1"/>
              <a:t>udctal</a:t>
            </a:r>
            <a:r>
              <a:rPr lang="en-US" dirty="0"/>
              <a:t> carcinoma appear in this cohort as well as 50% of all breast cancer related deaths. Mortality rate rises with increasing age reaching 1% in women aged over 80 years. Over the age of 85, there is a 13x increase in breast cancer mortality rate as compared to younger patients- these are truly patients dying OF breast cancer, not with breast cancer. Treatment omission or delay may be contributing to this worse </a:t>
            </a:r>
            <a:r>
              <a:rPr lang="en-US" dirty="0" err="1"/>
              <a:t>progrnosis</a:t>
            </a:r>
            <a:r>
              <a:rPr lang="en-US" dirty="0"/>
              <a:t>. (Breast Care, 2022, 17(1) 71-80). </a:t>
            </a:r>
            <a:r>
              <a:rPr lang="en-US" dirty="0" err="1"/>
              <a:t>Marinopoulis</a:t>
            </a:r>
            <a:r>
              <a:rPr lang="en-US" dirty="0"/>
              <a:t> et al.)</a:t>
            </a:r>
          </a:p>
          <a:p>
            <a:endParaRPr lang="en-US" dirty="0"/>
          </a:p>
          <a:p>
            <a:endParaRPr lang="en-US" dirty="0"/>
          </a:p>
        </p:txBody>
      </p:sp>
      <p:sp>
        <p:nvSpPr>
          <p:cNvPr id="4" name="Slide Number Placeholder 3"/>
          <p:cNvSpPr>
            <a:spLocks noGrp="1"/>
          </p:cNvSpPr>
          <p:nvPr>
            <p:ph type="sldNum" sz="quarter" idx="5"/>
          </p:nvPr>
        </p:nvSpPr>
        <p:spPr/>
        <p:txBody>
          <a:bodyPr/>
          <a:lstStyle/>
          <a:p>
            <a:fld id="{ED9D3FBD-8518-B14D-8AE2-BFAA6E174694}" type="slidenum">
              <a:rPr lang="en-US" smtClean="0"/>
              <a:t>183</a:t>
            </a:fld>
            <a:endParaRPr lang="en-US"/>
          </a:p>
        </p:txBody>
      </p:sp>
    </p:spTree>
    <p:extLst>
      <p:ext uri="{BB962C8B-B14F-4D97-AF65-F5344CB8AC3E}">
        <p14:creationId xmlns:p14="http://schemas.microsoft.com/office/powerpoint/2010/main" val="22621384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465774"/>
                </a:solidFill>
                <a:effectLst/>
                <a:latin typeface="Roboto" panose="02000000000000000000" pitchFamily="2" charset="0"/>
                <a:hlinkClick r:id="rId3"/>
              </a:rPr>
              <a:t>RTOG 9804</a:t>
            </a:r>
            <a:r>
              <a:rPr lang="en-US" b="0" i="0" dirty="0">
                <a:solidFill>
                  <a:srgbClr val="404040"/>
                </a:solidFill>
                <a:effectLst/>
                <a:latin typeface="Roboto" panose="02000000000000000000" pitchFamily="2" charset="0"/>
              </a:rPr>
              <a:t> , ECOG (</a:t>
            </a:r>
            <a:r>
              <a:rPr lang="en-US" b="0" i="0" u="none" strike="noStrike" dirty="0">
                <a:solidFill>
                  <a:srgbClr val="465774"/>
                </a:solidFill>
                <a:effectLst/>
                <a:latin typeface="Roboto" panose="02000000000000000000" pitchFamily="2" charset="0"/>
                <a:hlinkClick r:id="rId4"/>
              </a:rPr>
              <a:t>Solin et al, JCO, 2015</a:t>
            </a:r>
            <a:r>
              <a:rPr lang="en-US" b="0" i="0" dirty="0">
                <a:solidFill>
                  <a:srgbClr val="404040"/>
                </a:solidFill>
                <a:effectLst/>
                <a:latin typeface="Roboto" panose="02000000000000000000" pitchFamily="2" charset="0"/>
              </a:rPr>
              <a:t>) and Harvard data (</a:t>
            </a:r>
            <a:r>
              <a:rPr lang="en-US" b="0" i="0" u="none" strike="noStrike" dirty="0">
                <a:solidFill>
                  <a:srgbClr val="465774"/>
                </a:solidFill>
                <a:effectLst/>
                <a:latin typeface="Roboto" panose="02000000000000000000" pitchFamily="2" charset="0"/>
                <a:hlinkClick r:id="rId5"/>
              </a:rPr>
              <a:t>Wong et al, JCO, 2006</a:t>
            </a:r>
            <a:r>
              <a:rPr lang="en-US" b="0" i="0" dirty="0">
                <a:solidFill>
                  <a:srgbClr val="404040"/>
                </a:solidFill>
                <a:effectLst/>
                <a:latin typeface="Roboto" panose="02000000000000000000" pitchFamily="2" charset="0"/>
              </a:rPr>
              <a:t>)</a:t>
            </a:r>
          </a:p>
          <a:p>
            <a:endParaRPr lang="en-US" b="0" i="0" dirty="0">
              <a:solidFill>
                <a:srgbClr val="404040"/>
              </a:solidFill>
              <a:effectLst/>
              <a:latin typeface="Roboto" panose="02000000000000000000" pitchFamily="2" charset="0"/>
            </a:endParaRPr>
          </a:p>
          <a:p>
            <a:r>
              <a:rPr lang="en-US" b="0" i="0" dirty="0">
                <a:solidFill>
                  <a:srgbClr val="404040"/>
                </a:solidFill>
                <a:effectLst/>
                <a:latin typeface="Roboto" panose="02000000000000000000" pitchFamily="2" charset="0"/>
              </a:rPr>
              <a:t>Retrospective studies suggest risk of </a:t>
            </a:r>
            <a:r>
              <a:rPr lang="en-US" b="0" i="0" dirty="0" err="1">
                <a:solidFill>
                  <a:srgbClr val="404040"/>
                </a:solidFill>
                <a:effectLst/>
                <a:latin typeface="Roboto" panose="02000000000000000000" pitchFamily="2" charset="0"/>
              </a:rPr>
              <a:t>reccurnece</a:t>
            </a:r>
            <a:r>
              <a:rPr lang="en-US" b="0" i="0" dirty="0">
                <a:solidFill>
                  <a:srgbClr val="404040"/>
                </a:solidFill>
                <a:effectLst/>
                <a:latin typeface="Roboto" panose="02000000000000000000" pitchFamily="2" charset="0"/>
              </a:rPr>
              <a:t> in higher risk DCIS s/p lumpectomy is ~2% per year</a:t>
            </a:r>
          </a:p>
          <a:p>
            <a:endParaRPr lang="en-US" b="0" i="0" dirty="0">
              <a:solidFill>
                <a:srgbClr val="404040"/>
              </a:solidFill>
              <a:effectLst/>
              <a:latin typeface="Roboto" panose="02000000000000000000" pitchFamily="2" charset="0"/>
            </a:endParaRPr>
          </a:p>
          <a:p>
            <a:r>
              <a:rPr lang="en-US" b="1" i="0" dirty="0">
                <a:solidFill>
                  <a:srgbClr val="404040"/>
                </a:solidFill>
                <a:effectLst/>
                <a:latin typeface="Roboto" panose="02000000000000000000" pitchFamily="2" charset="0"/>
              </a:rPr>
              <a:t>Confirm tamoxifen here</a:t>
            </a:r>
            <a:endParaRPr lang="en-US" b="1" dirty="0"/>
          </a:p>
        </p:txBody>
      </p:sp>
      <p:sp>
        <p:nvSpPr>
          <p:cNvPr id="4" name="Slide Number Placeholder 3"/>
          <p:cNvSpPr>
            <a:spLocks noGrp="1"/>
          </p:cNvSpPr>
          <p:nvPr>
            <p:ph type="sldNum" sz="quarter" idx="5"/>
          </p:nvPr>
        </p:nvSpPr>
        <p:spPr/>
        <p:txBody>
          <a:bodyPr/>
          <a:lstStyle/>
          <a:p>
            <a:fld id="{B3A96171-A15F-AF4E-B7C5-E1453CAAF64D}" type="slidenum">
              <a:rPr lang="en-US" smtClean="0"/>
              <a:t>185</a:t>
            </a:fld>
            <a:endParaRPr lang="en-US" dirty="0"/>
          </a:p>
        </p:txBody>
      </p:sp>
    </p:spTree>
    <p:extLst>
      <p:ext uri="{BB962C8B-B14F-4D97-AF65-F5344CB8AC3E}">
        <p14:creationId xmlns:p14="http://schemas.microsoft.com/office/powerpoint/2010/main" val="287268614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biases continue to be discovered. We’ve recently been working to highlight clinically significant age-</a:t>
            </a:r>
            <a:r>
              <a:rPr lang="en-US" dirty="0" err="1"/>
              <a:t>cuttoff</a:t>
            </a:r>
            <a:r>
              <a:rPr lang="en-US" dirty="0"/>
              <a:t> bias in oncologic care, whereby physicians dichotomize patients into bins of old vs young by age in their 60s vs in their 70s. The first hit from a google image search (at least as of the time this slide was created) shows you how this perception of age may be ingrained in our culture. While there may be truth to the assumption that someone in their 60s is more spry and youthful than someone in their 70s, this is unlikely to be the case for an </a:t>
            </a:r>
            <a:r>
              <a:rPr lang="en-US" dirty="0" err="1"/>
              <a:t>individ</a:t>
            </a:r>
            <a:endParaRPr lang="en-US" dirty="0"/>
          </a:p>
          <a:p>
            <a:endParaRPr lang="en-US" dirty="0"/>
          </a:p>
          <a:p>
            <a:r>
              <a:rPr lang="en-US" dirty="0"/>
              <a:t>Another bias that seems particularly relevant</a:t>
            </a:r>
          </a:p>
          <a:p>
            <a:r>
              <a:rPr lang="en-US" dirty="0"/>
              <a:t>We as humans are flawed machines when it comes to plan review</a:t>
            </a:r>
          </a:p>
        </p:txBody>
      </p:sp>
      <p:sp>
        <p:nvSpPr>
          <p:cNvPr id="4" name="Slide Number Placeholder 3"/>
          <p:cNvSpPr>
            <a:spLocks noGrp="1"/>
          </p:cNvSpPr>
          <p:nvPr>
            <p:ph type="sldNum" sz="quarter" idx="5"/>
          </p:nvPr>
        </p:nvSpPr>
        <p:spPr/>
        <p:txBody>
          <a:bodyPr/>
          <a:lstStyle/>
          <a:p>
            <a:fld id="{5A3EDF2C-1831-2847-885C-91CB912CFA10}" type="slidenum">
              <a:rPr lang="en-US" smtClean="0"/>
              <a:t>191</a:t>
            </a:fld>
            <a:endParaRPr lang="en-US"/>
          </a:p>
        </p:txBody>
      </p:sp>
    </p:spTree>
    <p:extLst>
      <p:ext uri="{BB962C8B-B14F-4D97-AF65-F5344CB8AC3E}">
        <p14:creationId xmlns:p14="http://schemas.microsoft.com/office/powerpoint/2010/main" val="157208284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90% of recurrences occur very close </a:t>
            </a:r>
            <a:r>
              <a:rPr lang="en-US" dirty="0" err="1"/>
              <a:t>ot</a:t>
            </a:r>
            <a:r>
              <a:rPr lang="en-US" dirty="0"/>
              <a:t> the tumor bed. Partial breast (Breast Care, 2022, 17(1) 71-80). </a:t>
            </a:r>
            <a:r>
              <a:rPr lang="en-US" dirty="0" err="1"/>
              <a:t>Marinopoulis</a:t>
            </a:r>
            <a:r>
              <a:rPr lang="en-US" dirty="0"/>
              <a:t> et al.)</a:t>
            </a:r>
          </a:p>
          <a:p>
            <a:endParaRPr lang="en-US" dirty="0"/>
          </a:p>
        </p:txBody>
      </p:sp>
      <p:sp>
        <p:nvSpPr>
          <p:cNvPr id="4" name="Slide Number Placeholder 3"/>
          <p:cNvSpPr>
            <a:spLocks noGrp="1"/>
          </p:cNvSpPr>
          <p:nvPr>
            <p:ph type="sldNum" sz="quarter" idx="5"/>
          </p:nvPr>
        </p:nvSpPr>
        <p:spPr/>
        <p:txBody>
          <a:bodyPr/>
          <a:lstStyle/>
          <a:p>
            <a:fld id="{ED9D3FBD-8518-B14D-8AE2-BFAA6E174694}" type="slidenum">
              <a:rPr lang="en-US" smtClean="0"/>
              <a:t>197</a:t>
            </a:fld>
            <a:endParaRPr lang="en-US"/>
          </a:p>
        </p:txBody>
      </p:sp>
    </p:spTree>
    <p:extLst>
      <p:ext uri="{BB962C8B-B14F-4D97-AF65-F5344CB8AC3E}">
        <p14:creationId xmlns:p14="http://schemas.microsoft.com/office/powerpoint/2010/main" val="25558216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90% of recurrences occur very close </a:t>
            </a:r>
            <a:r>
              <a:rPr lang="en-US" dirty="0" err="1"/>
              <a:t>ot</a:t>
            </a:r>
            <a:r>
              <a:rPr lang="en-US" dirty="0"/>
              <a:t> the tumor bed. Partial breast (Breast Care, 2022, 17(1) 71-80). </a:t>
            </a:r>
            <a:r>
              <a:rPr lang="en-US" dirty="0" err="1"/>
              <a:t>Marinopoulis</a:t>
            </a:r>
            <a:r>
              <a:rPr lang="en-US" dirty="0"/>
              <a:t> et al.), and also that toxicity is a function of total breast treated</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199</a:t>
            </a:fld>
            <a:endParaRPr lang="en-US" dirty="0"/>
          </a:p>
        </p:txBody>
      </p:sp>
    </p:spTree>
    <p:extLst>
      <p:ext uri="{BB962C8B-B14F-4D97-AF65-F5344CB8AC3E}">
        <p14:creationId xmlns:p14="http://schemas.microsoft.com/office/powerpoint/2010/main" val="58136611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90% of recurrences occur very close </a:t>
            </a:r>
            <a:r>
              <a:rPr lang="en-US" dirty="0" err="1"/>
              <a:t>ot</a:t>
            </a:r>
            <a:r>
              <a:rPr lang="en-US" dirty="0"/>
              <a:t> the tumor bed. Partial breast (Breast Care, 2022, 17(1) 71-80). </a:t>
            </a:r>
            <a:r>
              <a:rPr lang="en-US" dirty="0" err="1"/>
              <a:t>Marinopoulis</a:t>
            </a:r>
            <a:r>
              <a:rPr lang="en-US" dirty="0"/>
              <a:t> et al.), and also that toxicity is a function of total breast treated</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200</a:t>
            </a:fld>
            <a:endParaRPr lang="en-US" dirty="0"/>
          </a:p>
        </p:txBody>
      </p:sp>
    </p:spTree>
    <p:extLst>
      <p:ext uri="{BB962C8B-B14F-4D97-AF65-F5344CB8AC3E}">
        <p14:creationId xmlns:p14="http://schemas.microsoft.com/office/powerpoint/2010/main" val="275184923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Treatment should be individualized to the patient</a:t>
            </a:r>
          </a:p>
        </p:txBody>
      </p:sp>
      <p:sp>
        <p:nvSpPr>
          <p:cNvPr id="4" name="Slide Number Placeholder 3"/>
          <p:cNvSpPr>
            <a:spLocks noGrp="1"/>
          </p:cNvSpPr>
          <p:nvPr>
            <p:ph type="sldNum" sz="quarter" idx="5"/>
          </p:nvPr>
        </p:nvSpPr>
        <p:spPr/>
        <p:txBody>
          <a:bodyPr/>
          <a:lstStyle/>
          <a:p>
            <a:fld id="{ED9D3FBD-8518-B14D-8AE2-BFAA6E174694}" type="slidenum">
              <a:rPr lang="en-US" smtClean="0"/>
              <a:t>201</a:t>
            </a:fld>
            <a:endParaRPr lang="en-US"/>
          </a:p>
        </p:txBody>
      </p:sp>
    </p:spTree>
    <p:extLst>
      <p:ext uri="{BB962C8B-B14F-4D97-AF65-F5344CB8AC3E}">
        <p14:creationId xmlns:p14="http://schemas.microsoft.com/office/powerpoint/2010/main" val="135131601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Toxicity***</a:t>
            </a:r>
          </a:p>
        </p:txBody>
      </p:sp>
      <p:sp>
        <p:nvSpPr>
          <p:cNvPr id="4" name="Slide Number Placeholder 3"/>
          <p:cNvSpPr>
            <a:spLocks noGrp="1"/>
          </p:cNvSpPr>
          <p:nvPr>
            <p:ph type="sldNum" sz="quarter" idx="5"/>
          </p:nvPr>
        </p:nvSpPr>
        <p:spPr/>
        <p:txBody>
          <a:bodyPr/>
          <a:lstStyle/>
          <a:p>
            <a:fld id="{B3A96171-A15F-AF4E-B7C5-E1453CAAF64D}" type="slidenum">
              <a:rPr lang="en-US" smtClean="0"/>
              <a:t>202</a:t>
            </a:fld>
            <a:endParaRPr lang="en-US" dirty="0"/>
          </a:p>
        </p:txBody>
      </p:sp>
    </p:spTree>
    <p:extLst>
      <p:ext uri="{BB962C8B-B14F-4D97-AF65-F5344CB8AC3E}">
        <p14:creationId xmlns:p14="http://schemas.microsoft.com/office/powerpoint/2010/main" val="353716854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Lower cumulative rate of adverse events Main AEs breast shrinkage and induration</a:t>
            </a:r>
          </a:p>
        </p:txBody>
      </p:sp>
      <p:sp>
        <p:nvSpPr>
          <p:cNvPr id="4" name="Slide Number Placeholder 3"/>
          <p:cNvSpPr>
            <a:spLocks noGrp="1"/>
          </p:cNvSpPr>
          <p:nvPr>
            <p:ph type="sldNum" sz="quarter" idx="5"/>
          </p:nvPr>
        </p:nvSpPr>
        <p:spPr/>
        <p:txBody>
          <a:bodyPr/>
          <a:lstStyle/>
          <a:p>
            <a:fld id="{B3A96171-A15F-AF4E-B7C5-E1453CAAF64D}" type="slidenum">
              <a:rPr lang="en-US" smtClean="0"/>
              <a:t>203</a:t>
            </a:fld>
            <a:endParaRPr lang="en-US" dirty="0"/>
          </a:p>
        </p:txBody>
      </p:sp>
    </p:spTree>
    <p:extLst>
      <p:ext uri="{BB962C8B-B14F-4D97-AF65-F5344CB8AC3E}">
        <p14:creationId xmlns:p14="http://schemas.microsoft.com/office/powerpoint/2010/main" val="4091488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latin typeface="+mn-lt"/>
                <a:ea typeface="+mn-ea"/>
                <a:cs typeface="+mn-cs"/>
              </a:rPr>
              <a:t>ER, estrogen receptor; FEC, fluorouracil/epirubicin/cyclophosphamide; HP, trastuzumab/pertuzumab; ITT, intention-to-treat; pCR, pathologic complete response; PgR, progesterone receptor; TCHP, docetaxel/carboplatin/trastuzumab/pertuzumab; THP, docetaxel/trastuzumab/pertuzumab.</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0742156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204</a:t>
            </a:fld>
            <a:endParaRPr lang="en-US" dirty="0"/>
          </a:p>
        </p:txBody>
      </p:sp>
    </p:spTree>
    <p:extLst>
      <p:ext uri="{BB962C8B-B14F-4D97-AF65-F5344CB8AC3E}">
        <p14:creationId xmlns:p14="http://schemas.microsoft.com/office/powerpoint/2010/main" val="172338671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APBI (38·5 </a:t>
            </a:r>
            <a:r>
              <a:rPr lang="en-US" sz="1200" dirty="0" err="1"/>
              <a:t>Gy</a:t>
            </a:r>
            <a:r>
              <a:rPr lang="en-US" sz="1200" dirty="0"/>
              <a:t> in ten fractions delivered twice per day over 5–8 days)vs whole breast irradiation (42·5 </a:t>
            </a:r>
            <a:r>
              <a:rPr lang="en-US" sz="1200" dirty="0" err="1"/>
              <a:t>Gy</a:t>
            </a:r>
            <a:r>
              <a:rPr lang="en-US" sz="1200" dirty="0"/>
              <a:t> in 16 fractions once per day over 21 days, or 50 </a:t>
            </a:r>
            <a:r>
              <a:rPr lang="en-US" sz="1200" dirty="0" err="1"/>
              <a:t>Gy</a:t>
            </a:r>
            <a:r>
              <a:rPr lang="en-US" sz="1200" dirty="0"/>
              <a:t> in 25 fractions once per day over 35 days)</a:t>
            </a:r>
          </a:p>
          <a:p>
            <a:endParaRPr lang="en-US" b="1" dirty="0"/>
          </a:p>
        </p:txBody>
      </p:sp>
      <p:sp>
        <p:nvSpPr>
          <p:cNvPr id="4" name="Slide Number Placeholder 3"/>
          <p:cNvSpPr>
            <a:spLocks noGrp="1"/>
          </p:cNvSpPr>
          <p:nvPr>
            <p:ph type="sldNum" sz="quarter" idx="5"/>
          </p:nvPr>
        </p:nvSpPr>
        <p:spPr/>
        <p:txBody>
          <a:bodyPr/>
          <a:lstStyle/>
          <a:p>
            <a:fld id="{B3A96171-A15F-AF4E-B7C5-E1453CAAF64D}" type="slidenum">
              <a:rPr lang="en-US" smtClean="0"/>
              <a:t>208</a:t>
            </a:fld>
            <a:endParaRPr lang="en-US" dirty="0"/>
          </a:p>
        </p:txBody>
      </p:sp>
    </p:spTree>
    <p:extLst>
      <p:ext uri="{BB962C8B-B14F-4D97-AF65-F5344CB8AC3E}">
        <p14:creationId xmlns:p14="http://schemas.microsoft.com/office/powerpoint/2010/main" val="158338957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Toxicity</a:t>
            </a:r>
          </a:p>
        </p:txBody>
      </p:sp>
      <p:sp>
        <p:nvSpPr>
          <p:cNvPr id="4" name="Slide Number Placeholder 3"/>
          <p:cNvSpPr>
            <a:spLocks noGrp="1"/>
          </p:cNvSpPr>
          <p:nvPr>
            <p:ph type="sldNum" sz="quarter" idx="5"/>
          </p:nvPr>
        </p:nvSpPr>
        <p:spPr/>
        <p:txBody>
          <a:bodyPr/>
          <a:lstStyle/>
          <a:p>
            <a:fld id="{B3A96171-A15F-AF4E-B7C5-E1453CAAF64D}" type="slidenum">
              <a:rPr lang="en-US" smtClean="0"/>
              <a:t>212</a:t>
            </a:fld>
            <a:endParaRPr lang="en-US" dirty="0"/>
          </a:p>
        </p:txBody>
      </p:sp>
    </p:spTree>
    <p:extLst>
      <p:ext uri="{BB962C8B-B14F-4D97-AF65-F5344CB8AC3E}">
        <p14:creationId xmlns:p14="http://schemas.microsoft.com/office/powerpoint/2010/main" val="327065296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patients with higher-risk features who do not meet the criteria for RT omission (TN, </a:t>
            </a:r>
            <a:r>
              <a:rPr lang="en-US" dirty="0" err="1"/>
              <a:t>marg</a:t>
            </a:r>
            <a:r>
              <a:rPr lang="en-US" dirty="0"/>
              <a:t>+, no hormones, large tumors) we should consider that life expectancy can still be quite significant even in those with advanced age, and that adjuvant RT should at least be offered in all but the lowest performers, given low </a:t>
            </a:r>
            <a:r>
              <a:rPr lang="en-US" dirty="0" err="1"/>
              <a:t>fx</a:t>
            </a:r>
            <a:r>
              <a:rPr lang="en-US" dirty="0"/>
              <a:t> number options and low toxicity rates. The data shows we are not rationally allocating care in these pts…</a:t>
            </a:r>
          </a:p>
          <a:p>
            <a:endParaRPr lang="en-US" dirty="0"/>
          </a:p>
          <a:p>
            <a:r>
              <a:rPr lang="en-US" b="0" i="0" dirty="0">
                <a:solidFill>
                  <a:srgbClr val="212121"/>
                </a:solidFill>
                <a:effectLst/>
                <a:latin typeface="Cambria" panose="02040503050406030204" pitchFamily="18" charset="0"/>
              </a:rPr>
              <a:t>Considering that life expectancy of breast cancer healthy women aged 70 and 80 is 15.8 and 8.8 years, respectively (</a:t>
            </a:r>
            <a:r>
              <a:rPr lang="en-US" b="0" i="0" u="sng" dirty="0">
                <a:solidFill>
                  <a:srgbClr val="376FAA"/>
                </a:solidFill>
                <a:effectLst/>
                <a:latin typeface="Cambria" panose="02040503050406030204" pitchFamily="18" charset="0"/>
                <a:hlinkClick r:id="rId3"/>
              </a:rPr>
              <a:t>28</a:t>
            </a:r>
            <a:r>
              <a:rPr lang="en-US" b="0" i="0" dirty="0">
                <a:solidFill>
                  <a:srgbClr val="212121"/>
                </a:solidFill>
                <a:effectLst/>
                <a:latin typeface="Cambria" panose="02040503050406030204" pitchFamily="18" charset="0"/>
              </a:rPr>
              <a:t>), comorbidities definition, social-economical frailties evaluation, and geriatric assessment should become routine practice when considering any treatment omission (</a:t>
            </a:r>
            <a:r>
              <a:rPr lang="en-US" b="0" i="0" u="sng" dirty="0">
                <a:solidFill>
                  <a:srgbClr val="376FAA"/>
                </a:solidFill>
                <a:effectLst/>
                <a:latin typeface="Cambria" panose="02040503050406030204" pitchFamily="18" charset="0"/>
                <a:hlinkClick r:id="rId4"/>
              </a:rPr>
              <a:t>4</a:t>
            </a:r>
            <a:r>
              <a:rPr lang="en-US" b="0" i="0" dirty="0">
                <a:solidFill>
                  <a:srgbClr val="212121"/>
                </a:solidFill>
                <a:effectLst/>
                <a:latin typeface="Cambria" panose="02040503050406030204" pitchFamily="18" charset="0"/>
              </a:rPr>
              <a:t>). Furthermore, in clinical practice RT is often omitted in this subgroup of patients due to concerns on QoL worsening. However, elderly patients desire to be informed and to share therapeutic decisions with physician (</a:t>
            </a:r>
            <a:r>
              <a:rPr lang="en-US" b="0" i="0" u="sng" dirty="0">
                <a:solidFill>
                  <a:srgbClr val="376FAA"/>
                </a:solidFill>
                <a:effectLst/>
                <a:latin typeface="Cambria" panose="02040503050406030204" pitchFamily="18" charset="0"/>
                <a:hlinkClick r:id="rId5"/>
              </a:rPr>
              <a:t>29</a:t>
            </a:r>
            <a:r>
              <a:rPr lang="en-US" b="0" i="0" dirty="0">
                <a:solidFill>
                  <a:srgbClr val="212121"/>
                </a:solidFill>
                <a:effectLst/>
                <a:latin typeface="Cambria" panose="02040503050406030204" pitchFamily="18" charset="0"/>
              </a:rPr>
              <a:t>). Therefore, it is essential to provide exhaustive information on RT pros and cons and to consider that RT is not the only treatment which can affect QoL. For example, endocrine therapy side effects and increased risk of local recurrence with the need of salvage mastectomy after RT omission, should be properly discussed with women because they can seriously affect long term QoL. </a:t>
            </a:r>
            <a:r>
              <a:rPr lang="en-US" dirty="0">
                <a:hlinkClick r:id="rId6"/>
              </a:rPr>
              <a:t>Radiotherapy in elderly patients with breast cancer: a literature review of acute and late toxicity - PMC (nih.gov)</a:t>
            </a:r>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220</a:t>
            </a:fld>
            <a:endParaRPr lang="en-US" dirty="0"/>
          </a:p>
        </p:txBody>
      </p:sp>
    </p:spTree>
    <p:extLst>
      <p:ext uri="{BB962C8B-B14F-4D97-AF65-F5344CB8AC3E}">
        <p14:creationId xmlns:p14="http://schemas.microsoft.com/office/powerpoint/2010/main" val="38285398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Rot="1" noChangeAspect="1" noChangeArrowheads="1" noTextEdit="1"/>
          </p:cNvSpPr>
          <p:nvPr>
            <p:ph type="sldImg"/>
          </p:nvPr>
        </p:nvSpPr>
        <p:spPr bwMode="auto">
          <a:xfrm>
            <a:off x="823913" y="1006475"/>
            <a:ext cx="6122987" cy="3448050"/>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atin typeface="Arial" charset="0"/>
                <a:ea typeface="Gothic" charset="0"/>
                <a:cs typeface="Gothic" charset="0"/>
              </a:rPr>
              <a:t>Table 1 Demographic and Clinical Characteristics of the Patients at Baseline.</a:t>
            </a:r>
            <a:endParaRPr lang="en-GB" dirty="0">
              <a:latin typeface="Arial" charset="0"/>
              <a:ea typeface="Gothic" charset="0"/>
              <a:cs typeface="Gothic"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a:t>Click to edit Master title style</a:t>
            </a:r>
          </a:p>
        </p:txBody>
      </p:sp>
    </p:spTree>
    <p:extLst>
      <p:ext uri="{BB962C8B-B14F-4D97-AF65-F5344CB8AC3E}">
        <p14:creationId xmlns:p14="http://schemas.microsoft.com/office/powerpoint/2010/main" val="2558328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B840F-DD3C-4025-8609-7921DD30B8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743B1B-5D1B-4585-BCA6-F5C4148917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C75597-F7DB-469A-B1CB-ABC60C4591C1}"/>
              </a:ext>
            </a:extLst>
          </p:cNvPr>
          <p:cNvSpPr>
            <a:spLocks noGrp="1"/>
          </p:cNvSpPr>
          <p:nvPr>
            <p:ph type="dt" sz="half" idx="10"/>
          </p:nvPr>
        </p:nvSpPr>
        <p:spPr/>
        <p:txBody>
          <a:bodyPr/>
          <a:lstStyle/>
          <a:p>
            <a:fld id="{AF14DFFF-BE29-4D39-830D-DDE47C3C97AE}" type="datetimeFigureOut">
              <a:rPr lang="en-US" smtClean="0"/>
              <a:t>10/2/2023</a:t>
            </a:fld>
            <a:endParaRPr lang="en-US"/>
          </a:p>
        </p:txBody>
      </p:sp>
      <p:sp>
        <p:nvSpPr>
          <p:cNvPr id="5" name="Footer Placeholder 4">
            <a:extLst>
              <a:ext uri="{FF2B5EF4-FFF2-40B4-BE49-F238E27FC236}">
                <a16:creationId xmlns:a16="http://schemas.microsoft.com/office/drawing/2014/main" id="{456C1D61-D90F-44D8-8197-4BE75896E4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653B4-2114-435A-A8E6-EB1111C19CBF}"/>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2764564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46D9A-EEED-4608-9155-05ECEADA9C0A}"/>
              </a:ext>
            </a:extLst>
          </p:cNvPr>
          <p:cNvSpPr>
            <a:spLocks noGrp="1"/>
          </p:cNvSpPr>
          <p:nvPr>
            <p:ph type="title"/>
          </p:nvPr>
        </p:nvSpPr>
        <p:spPr>
          <a:xfrm>
            <a:off x="623888" y="1282700"/>
            <a:ext cx="7886700" cy="2141538"/>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9F999B-2C83-4E36-B98C-75B5B7862835}"/>
              </a:ext>
            </a:extLst>
          </p:cNvPr>
          <p:cNvSpPr>
            <a:spLocks noGrp="1"/>
          </p:cNvSpPr>
          <p:nvPr>
            <p:ph type="body" idx="1"/>
          </p:nvPr>
        </p:nvSpPr>
        <p:spPr>
          <a:xfrm>
            <a:off x="623888" y="3444875"/>
            <a:ext cx="7886700" cy="112712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A3FCCB-D941-45B5-895F-63709397DD88}"/>
              </a:ext>
            </a:extLst>
          </p:cNvPr>
          <p:cNvSpPr>
            <a:spLocks noGrp="1"/>
          </p:cNvSpPr>
          <p:nvPr>
            <p:ph type="dt" sz="half" idx="10"/>
          </p:nvPr>
        </p:nvSpPr>
        <p:spPr/>
        <p:txBody>
          <a:bodyPr/>
          <a:lstStyle/>
          <a:p>
            <a:fld id="{AF14DFFF-BE29-4D39-830D-DDE47C3C97AE}" type="datetimeFigureOut">
              <a:rPr lang="en-US" smtClean="0"/>
              <a:t>10/2/2023</a:t>
            </a:fld>
            <a:endParaRPr lang="en-US"/>
          </a:p>
        </p:txBody>
      </p:sp>
      <p:sp>
        <p:nvSpPr>
          <p:cNvPr id="5" name="Footer Placeholder 4">
            <a:extLst>
              <a:ext uri="{FF2B5EF4-FFF2-40B4-BE49-F238E27FC236}">
                <a16:creationId xmlns:a16="http://schemas.microsoft.com/office/drawing/2014/main" id="{128FFC6C-D399-43AA-A065-486AA8AD57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641AF2-855C-4DD1-83C9-278A79439016}"/>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2796529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2AB87-0DC0-417B-8484-4A0B8DC314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473F18-898F-4CFD-98C6-DDC753244E46}"/>
              </a:ext>
            </a:extLst>
          </p:cNvPr>
          <p:cNvSpPr>
            <a:spLocks noGrp="1"/>
          </p:cNvSpPr>
          <p:nvPr>
            <p:ph sz="half" idx="1"/>
          </p:nvPr>
        </p:nvSpPr>
        <p:spPr>
          <a:xfrm>
            <a:off x="628650" y="1370013"/>
            <a:ext cx="3867150" cy="326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1FD847-0123-49D8-86D2-022BE10C150F}"/>
              </a:ext>
            </a:extLst>
          </p:cNvPr>
          <p:cNvSpPr>
            <a:spLocks noGrp="1"/>
          </p:cNvSpPr>
          <p:nvPr>
            <p:ph sz="half" idx="2"/>
          </p:nvPr>
        </p:nvSpPr>
        <p:spPr>
          <a:xfrm>
            <a:off x="4648200" y="1370013"/>
            <a:ext cx="3867150" cy="326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B53343-64EB-4B6F-955D-38C8E7DC78A3}"/>
              </a:ext>
            </a:extLst>
          </p:cNvPr>
          <p:cNvSpPr>
            <a:spLocks noGrp="1"/>
          </p:cNvSpPr>
          <p:nvPr>
            <p:ph type="dt" sz="half" idx="10"/>
          </p:nvPr>
        </p:nvSpPr>
        <p:spPr/>
        <p:txBody>
          <a:bodyPr/>
          <a:lstStyle/>
          <a:p>
            <a:fld id="{AF14DFFF-BE29-4D39-830D-DDE47C3C97AE}" type="datetimeFigureOut">
              <a:rPr lang="en-US" smtClean="0"/>
              <a:t>10/2/2023</a:t>
            </a:fld>
            <a:endParaRPr lang="en-US"/>
          </a:p>
        </p:txBody>
      </p:sp>
      <p:sp>
        <p:nvSpPr>
          <p:cNvPr id="6" name="Footer Placeholder 5">
            <a:extLst>
              <a:ext uri="{FF2B5EF4-FFF2-40B4-BE49-F238E27FC236}">
                <a16:creationId xmlns:a16="http://schemas.microsoft.com/office/drawing/2014/main" id="{7EAD5855-98B8-41D0-8643-4454015225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837C90-7F71-4EDF-93C3-7BF72629A98C}"/>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19122565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00F37-846D-409E-B61F-0BA43EBC6713}"/>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56DE71-F999-457C-AFCF-7633ECBFD5EA}"/>
              </a:ext>
            </a:extLst>
          </p:cNvPr>
          <p:cNvSpPr>
            <a:spLocks noGrp="1"/>
          </p:cNvSpPr>
          <p:nvPr>
            <p:ph type="body" idx="1"/>
          </p:nvPr>
        </p:nvSpPr>
        <p:spPr>
          <a:xfrm>
            <a:off x="630238" y="1262063"/>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848B18-4B16-4563-85E2-9F46D60C08F0}"/>
              </a:ext>
            </a:extLst>
          </p:cNvPr>
          <p:cNvSpPr>
            <a:spLocks noGrp="1"/>
          </p:cNvSpPr>
          <p:nvPr>
            <p:ph sz="half" idx="2"/>
          </p:nvPr>
        </p:nvSpPr>
        <p:spPr>
          <a:xfrm>
            <a:off x="630238" y="1881188"/>
            <a:ext cx="3868737" cy="276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DFC2D2-5022-4218-AE1D-603E751FBF64}"/>
              </a:ext>
            </a:extLst>
          </p:cNvPr>
          <p:cNvSpPr>
            <a:spLocks noGrp="1"/>
          </p:cNvSpPr>
          <p:nvPr>
            <p:ph type="body" sz="quarter" idx="3"/>
          </p:nvPr>
        </p:nvSpPr>
        <p:spPr>
          <a:xfrm>
            <a:off x="4629150" y="1262063"/>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471805-1A87-4172-8B36-31020053A580}"/>
              </a:ext>
            </a:extLst>
          </p:cNvPr>
          <p:cNvSpPr>
            <a:spLocks noGrp="1"/>
          </p:cNvSpPr>
          <p:nvPr>
            <p:ph sz="quarter" idx="4"/>
          </p:nvPr>
        </p:nvSpPr>
        <p:spPr>
          <a:xfrm>
            <a:off x="4629150" y="1881188"/>
            <a:ext cx="3887788" cy="276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AFB294-79EC-4B17-BA19-B710F9DA9AE0}"/>
              </a:ext>
            </a:extLst>
          </p:cNvPr>
          <p:cNvSpPr>
            <a:spLocks noGrp="1"/>
          </p:cNvSpPr>
          <p:nvPr>
            <p:ph type="dt" sz="half" idx="10"/>
          </p:nvPr>
        </p:nvSpPr>
        <p:spPr/>
        <p:txBody>
          <a:bodyPr/>
          <a:lstStyle/>
          <a:p>
            <a:fld id="{AF14DFFF-BE29-4D39-830D-DDE47C3C97AE}" type="datetimeFigureOut">
              <a:rPr lang="en-US" smtClean="0"/>
              <a:t>10/2/2023</a:t>
            </a:fld>
            <a:endParaRPr lang="en-US"/>
          </a:p>
        </p:txBody>
      </p:sp>
      <p:sp>
        <p:nvSpPr>
          <p:cNvPr id="8" name="Footer Placeholder 7">
            <a:extLst>
              <a:ext uri="{FF2B5EF4-FFF2-40B4-BE49-F238E27FC236}">
                <a16:creationId xmlns:a16="http://schemas.microsoft.com/office/drawing/2014/main" id="{80D9DF68-74B6-4F37-BBD0-9EBA41F36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EB2735-345D-47BA-BF70-75C150E82153}"/>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31274128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6FED-23CF-4EE4-8693-27DDB4040A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52DB67-DBF9-465E-A03D-CEFBC68668BB}"/>
              </a:ext>
            </a:extLst>
          </p:cNvPr>
          <p:cNvSpPr>
            <a:spLocks noGrp="1"/>
          </p:cNvSpPr>
          <p:nvPr>
            <p:ph type="dt" sz="half" idx="10"/>
          </p:nvPr>
        </p:nvSpPr>
        <p:spPr/>
        <p:txBody>
          <a:bodyPr/>
          <a:lstStyle/>
          <a:p>
            <a:fld id="{AF14DFFF-BE29-4D39-830D-DDE47C3C97AE}" type="datetimeFigureOut">
              <a:rPr lang="en-US" smtClean="0"/>
              <a:t>10/2/2023</a:t>
            </a:fld>
            <a:endParaRPr lang="en-US"/>
          </a:p>
        </p:txBody>
      </p:sp>
      <p:sp>
        <p:nvSpPr>
          <p:cNvPr id="4" name="Footer Placeholder 3">
            <a:extLst>
              <a:ext uri="{FF2B5EF4-FFF2-40B4-BE49-F238E27FC236}">
                <a16:creationId xmlns:a16="http://schemas.microsoft.com/office/drawing/2014/main" id="{75A44DE0-A2FC-4C62-913B-63B5080CEC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ADA929-DC14-434B-AA8B-8F9708513F61}"/>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9003921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27497F-685E-4A1D-A120-A48C46BF25A7}"/>
              </a:ext>
            </a:extLst>
          </p:cNvPr>
          <p:cNvSpPr>
            <a:spLocks noGrp="1"/>
          </p:cNvSpPr>
          <p:nvPr>
            <p:ph type="dt" sz="half" idx="10"/>
          </p:nvPr>
        </p:nvSpPr>
        <p:spPr/>
        <p:txBody>
          <a:bodyPr/>
          <a:lstStyle/>
          <a:p>
            <a:fld id="{AF14DFFF-BE29-4D39-830D-DDE47C3C97AE}" type="datetimeFigureOut">
              <a:rPr lang="en-US" smtClean="0"/>
              <a:t>10/2/2023</a:t>
            </a:fld>
            <a:endParaRPr lang="en-US"/>
          </a:p>
        </p:txBody>
      </p:sp>
      <p:sp>
        <p:nvSpPr>
          <p:cNvPr id="3" name="Footer Placeholder 2">
            <a:extLst>
              <a:ext uri="{FF2B5EF4-FFF2-40B4-BE49-F238E27FC236}">
                <a16:creationId xmlns:a16="http://schemas.microsoft.com/office/drawing/2014/main" id="{D6A479B3-83C7-440E-9289-762BA9D423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7D2715-D143-4AFC-9BE9-706148B15E0D}"/>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36704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4DA1F-3B7C-4E2B-8EC9-BC80E8097B50}"/>
              </a:ext>
            </a:extLst>
          </p:cNvPr>
          <p:cNvSpPr>
            <a:spLocks noGrp="1"/>
          </p:cNvSpPr>
          <p:nvPr>
            <p:ph type="title"/>
          </p:nvPr>
        </p:nvSpPr>
        <p:spPr>
          <a:xfrm>
            <a:off x="630238" y="342900"/>
            <a:ext cx="2949575" cy="1201738"/>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126217-8714-427E-B85D-633A065EA701}"/>
              </a:ext>
            </a:extLst>
          </p:cNvPr>
          <p:cNvSpPr>
            <a:spLocks noGrp="1"/>
          </p:cNvSpPr>
          <p:nvPr>
            <p:ph idx="1"/>
          </p:nvPr>
        </p:nvSpPr>
        <p:spPr>
          <a:xfrm>
            <a:off x="3887788" y="741363"/>
            <a:ext cx="4629150" cy="36591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76E9F2-8CEF-4805-8C12-C2F958B52C20}"/>
              </a:ext>
            </a:extLst>
          </p:cNvPr>
          <p:cNvSpPr>
            <a:spLocks noGrp="1"/>
          </p:cNvSpPr>
          <p:nvPr>
            <p:ph type="body" sz="half" idx="2"/>
          </p:nvPr>
        </p:nvSpPr>
        <p:spPr>
          <a:xfrm>
            <a:off x="630238" y="1544638"/>
            <a:ext cx="2949575" cy="2860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9C7B35-3278-4931-8C41-2AC868ED02A5}"/>
              </a:ext>
            </a:extLst>
          </p:cNvPr>
          <p:cNvSpPr>
            <a:spLocks noGrp="1"/>
          </p:cNvSpPr>
          <p:nvPr>
            <p:ph type="dt" sz="half" idx="10"/>
          </p:nvPr>
        </p:nvSpPr>
        <p:spPr/>
        <p:txBody>
          <a:bodyPr/>
          <a:lstStyle/>
          <a:p>
            <a:fld id="{AF14DFFF-BE29-4D39-830D-DDE47C3C97AE}" type="datetimeFigureOut">
              <a:rPr lang="en-US" smtClean="0"/>
              <a:t>10/2/2023</a:t>
            </a:fld>
            <a:endParaRPr lang="en-US"/>
          </a:p>
        </p:txBody>
      </p:sp>
      <p:sp>
        <p:nvSpPr>
          <p:cNvPr id="6" name="Footer Placeholder 5">
            <a:extLst>
              <a:ext uri="{FF2B5EF4-FFF2-40B4-BE49-F238E27FC236}">
                <a16:creationId xmlns:a16="http://schemas.microsoft.com/office/drawing/2014/main" id="{DC140D36-F7DC-4D68-8298-FEC9299C4A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F0D363-CEFD-45EC-9E7C-DD9AA06C41E4}"/>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15347149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05CB5-43C3-4F78-B7FF-4F51C046A879}"/>
              </a:ext>
            </a:extLst>
          </p:cNvPr>
          <p:cNvSpPr>
            <a:spLocks noGrp="1"/>
          </p:cNvSpPr>
          <p:nvPr>
            <p:ph type="title"/>
          </p:nvPr>
        </p:nvSpPr>
        <p:spPr>
          <a:xfrm>
            <a:off x="630238" y="342900"/>
            <a:ext cx="2949575" cy="1201738"/>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734898-36EE-4716-AD5F-E4D990A936E8}"/>
              </a:ext>
            </a:extLst>
          </p:cNvPr>
          <p:cNvSpPr>
            <a:spLocks noGrp="1"/>
          </p:cNvSpPr>
          <p:nvPr>
            <p:ph type="pic" idx="1"/>
          </p:nvPr>
        </p:nvSpPr>
        <p:spPr>
          <a:xfrm>
            <a:off x="3887788" y="741363"/>
            <a:ext cx="4629150" cy="36591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65EA0E-C4E3-4CE9-AF35-C8872AB4B848}"/>
              </a:ext>
            </a:extLst>
          </p:cNvPr>
          <p:cNvSpPr>
            <a:spLocks noGrp="1"/>
          </p:cNvSpPr>
          <p:nvPr>
            <p:ph type="body" sz="half" idx="2"/>
          </p:nvPr>
        </p:nvSpPr>
        <p:spPr>
          <a:xfrm>
            <a:off x="630238" y="1544638"/>
            <a:ext cx="2949575" cy="2860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5696CB-F650-4481-8A96-BC494131A107}"/>
              </a:ext>
            </a:extLst>
          </p:cNvPr>
          <p:cNvSpPr>
            <a:spLocks noGrp="1"/>
          </p:cNvSpPr>
          <p:nvPr>
            <p:ph type="dt" sz="half" idx="10"/>
          </p:nvPr>
        </p:nvSpPr>
        <p:spPr/>
        <p:txBody>
          <a:bodyPr/>
          <a:lstStyle/>
          <a:p>
            <a:fld id="{AF14DFFF-BE29-4D39-830D-DDE47C3C97AE}" type="datetimeFigureOut">
              <a:rPr lang="en-US" smtClean="0"/>
              <a:t>10/2/2023</a:t>
            </a:fld>
            <a:endParaRPr lang="en-US"/>
          </a:p>
        </p:txBody>
      </p:sp>
      <p:sp>
        <p:nvSpPr>
          <p:cNvPr id="6" name="Footer Placeholder 5">
            <a:extLst>
              <a:ext uri="{FF2B5EF4-FFF2-40B4-BE49-F238E27FC236}">
                <a16:creationId xmlns:a16="http://schemas.microsoft.com/office/drawing/2014/main" id="{E4E9697E-4D0A-4F33-8E12-F8AF2C5F81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836044-4949-48A0-A073-2312CFA7702D}"/>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30174302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D1AEF-5C89-4778-B3E1-B531FEE3A4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F1B8C1-968F-4288-9364-27870C850C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298B2E-2C47-4A67-AB81-4073EE032A48}"/>
              </a:ext>
            </a:extLst>
          </p:cNvPr>
          <p:cNvSpPr>
            <a:spLocks noGrp="1"/>
          </p:cNvSpPr>
          <p:nvPr>
            <p:ph type="dt" sz="half" idx="10"/>
          </p:nvPr>
        </p:nvSpPr>
        <p:spPr/>
        <p:txBody>
          <a:bodyPr/>
          <a:lstStyle/>
          <a:p>
            <a:fld id="{AF14DFFF-BE29-4D39-830D-DDE47C3C97AE}" type="datetimeFigureOut">
              <a:rPr lang="en-US" smtClean="0"/>
              <a:t>10/2/2023</a:t>
            </a:fld>
            <a:endParaRPr lang="en-US"/>
          </a:p>
        </p:txBody>
      </p:sp>
      <p:sp>
        <p:nvSpPr>
          <p:cNvPr id="5" name="Footer Placeholder 4">
            <a:extLst>
              <a:ext uri="{FF2B5EF4-FFF2-40B4-BE49-F238E27FC236}">
                <a16:creationId xmlns:a16="http://schemas.microsoft.com/office/drawing/2014/main" id="{A7702791-2E52-4276-B268-DEF6B02BEF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74196C-69EE-4251-9B06-4D386812241D}"/>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6251723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3DA6D4-18A2-4859-932B-ECBF3E7823B5}"/>
              </a:ext>
            </a:extLst>
          </p:cNvPr>
          <p:cNvSpPr>
            <a:spLocks noGrp="1"/>
          </p:cNvSpPr>
          <p:nvPr>
            <p:ph type="title" orient="vert"/>
          </p:nvPr>
        </p:nvSpPr>
        <p:spPr>
          <a:xfrm>
            <a:off x="6543675" y="274638"/>
            <a:ext cx="1971675" cy="436245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F10EEA-9769-40F9-B5F3-C54B95E25DA5}"/>
              </a:ext>
            </a:extLst>
          </p:cNvPr>
          <p:cNvSpPr>
            <a:spLocks noGrp="1"/>
          </p:cNvSpPr>
          <p:nvPr>
            <p:ph type="body" orient="vert" idx="1"/>
          </p:nvPr>
        </p:nvSpPr>
        <p:spPr>
          <a:xfrm>
            <a:off x="628650" y="274638"/>
            <a:ext cx="5762625" cy="4362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F62FB3-44DA-4E8A-97B9-471DE9F90BEC}"/>
              </a:ext>
            </a:extLst>
          </p:cNvPr>
          <p:cNvSpPr>
            <a:spLocks noGrp="1"/>
          </p:cNvSpPr>
          <p:nvPr>
            <p:ph type="dt" sz="half" idx="10"/>
          </p:nvPr>
        </p:nvSpPr>
        <p:spPr/>
        <p:txBody>
          <a:bodyPr/>
          <a:lstStyle/>
          <a:p>
            <a:fld id="{AF14DFFF-BE29-4D39-830D-DDE47C3C97AE}" type="datetimeFigureOut">
              <a:rPr lang="en-US" smtClean="0"/>
              <a:t>10/2/2023</a:t>
            </a:fld>
            <a:endParaRPr lang="en-US"/>
          </a:p>
        </p:txBody>
      </p:sp>
      <p:sp>
        <p:nvSpPr>
          <p:cNvPr id="5" name="Footer Placeholder 4">
            <a:extLst>
              <a:ext uri="{FF2B5EF4-FFF2-40B4-BE49-F238E27FC236}">
                <a16:creationId xmlns:a16="http://schemas.microsoft.com/office/drawing/2014/main" id="{69E51F00-540E-442C-B734-7E730E3082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2D224-20D3-4BED-9B71-FFB38EE840C9}"/>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3777788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2613736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2963"/>
            <a:ext cx="6858000" cy="1792287"/>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3513"/>
            <a:ext cx="6858000" cy="12430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2F41C86-81D1-154C-A238-A794744A1851}"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a:p>
        </p:txBody>
      </p:sp>
    </p:spTree>
    <p:extLst>
      <p:ext uri="{BB962C8B-B14F-4D97-AF65-F5344CB8AC3E}">
        <p14:creationId xmlns:p14="http://schemas.microsoft.com/office/powerpoint/2010/main" val="37984186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1C86-81D1-154C-A238-A794744A1851}"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a:p>
        </p:txBody>
      </p:sp>
    </p:spTree>
    <p:extLst>
      <p:ext uri="{BB962C8B-B14F-4D97-AF65-F5344CB8AC3E}">
        <p14:creationId xmlns:p14="http://schemas.microsoft.com/office/powerpoint/2010/main" val="4565366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41538"/>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4875"/>
            <a:ext cx="7886700" cy="112712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F41C86-81D1-154C-A238-A794744A1851}"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a:p>
        </p:txBody>
      </p:sp>
    </p:spTree>
    <p:extLst>
      <p:ext uri="{BB962C8B-B14F-4D97-AF65-F5344CB8AC3E}">
        <p14:creationId xmlns:p14="http://schemas.microsoft.com/office/powerpoint/2010/main" val="26825077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0013"/>
            <a:ext cx="3867150" cy="326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3"/>
            <a:ext cx="3867150" cy="326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F41C86-81D1-154C-A238-A794744A1851}"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618FE0-1B40-C740-86BA-BF2D640F8EB0}" type="slidenum">
              <a:rPr lang="en-US" smtClean="0"/>
              <a:t>‹#›</a:t>
            </a:fld>
            <a:endParaRPr lang="en-US"/>
          </a:p>
        </p:txBody>
      </p:sp>
    </p:spTree>
    <p:extLst>
      <p:ext uri="{BB962C8B-B14F-4D97-AF65-F5344CB8AC3E}">
        <p14:creationId xmlns:p14="http://schemas.microsoft.com/office/powerpoint/2010/main" val="1986413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p:cNvSpPr>
            <a:spLocks noGrp="1"/>
          </p:cNvSpPr>
          <p:nvPr>
            <p:ph type="body" idx="1"/>
          </p:nvPr>
        </p:nvSpPr>
        <p:spPr>
          <a:xfrm>
            <a:off x="630238" y="1262063"/>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1881188"/>
            <a:ext cx="3868737" cy="276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2063"/>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81188"/>
            <a:ext cx="3887788" cy="276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F41C86-81D1-154C-A238-A794744A1851}" type="datetimeFigureOut">
              <a:rPr lang="en-US" smtClean="0"/>
              <a:t>10/2/2023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618FE0-1B40-C740-86BA-BF2D640F8EB0}" type="slidenum">
              <a:rPr lang="en-US" smtClean="0"/>
              <a:t>‹#›</a:t>
            </a:fld>
            <a:endParaRPr lang="en-US"/>
          </a:p>
        </p:txBody>
      </p:sp>
    </p:spTree>
    <p:extLst>
      <p:ext uri="{BB962C8B-B14F-4D97-AF65-F5344CB8AC3E}">
        <p14:creationId xmlns:p14="http://schemas.microsoft.com/office/powerpoint/2010/main" val="27250770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F41C86-81D1-154C-A238-A794744A1851}" type="datetimeFigureOut">
              <a:rPr lang="en-US" smtClean="0"/>
              <a:t>10/2/2023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618FE0-1B40-C740-86BA-BF2D640F8EB0}" type="slidenum">
              <a:rPr lang="en-US" smtClean="0"/>
              <a:t>‹#›</a:t>
            </a:fld>
            <a:endParaRPr lang="en-US"/>
          </a:p>
        </p:txBody>
      </p:sp>
    </p:spTree>
    <p:extLst>
      <p:ext uri="{BB962C8B-B14F-4D97-AF65-F5344CB8AC3E}">
        <p14:creationId xmlns:p14="http://schemas.microsoft.com/office/powerpoint/2010/main" val="39146931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F41C86-81D1-154C-A238-A794744A1851}" type="datetimeFigureOut">
              <a:rPr lang="en-US" smtClean="0"/>
              <a:t>10/2/2023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618FE0-1B40-C740-86BA-BF2D640F8EB0}" type="slidenum">
              <a:rPr lang="en-US" smtClean="0"/>
              <a:t>‹#›</a:t>
            </a:fld>
            <a:endParaRPr lang="en-US"/>
          </a:p>
        </p:txBody>
      </p:sp>
    </p:spTree>
    <p:extLst>
      <p:ext uri="{BB962C8B-B14F-4D97-AF65-F5344CB8AC3E}">
        <p14:creationId xmlns:p14="http://schemas.microsoft.com/office/powerpoint/2010/main" val="23182547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173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91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4638"/>
            <a:ext cx="2949575" cy="2860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F41C86-81D1-154C-A238-A794744A1851}"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618FE0-1B40-C740-86BA-BF2D640F8EB0}" type="slidenum">
              <a:rPr lang="en-US" smtClean="0"/>
              <a:t>‹#›</a:t>
            </a:fld>
            <a:endParaRPr lang="en-US"/>
          </a:p>
        </p:txBody>
      </p:sp>
    </p:spTree>
    <p:extLst>
      <p:ext uri="{BB962C8B-B14F-4D97-AF65-F5344CB8AC3E}">
        <p14:creationId xmlns:p14="http://schemas.microsoft.com/office/powerpoint/2010/main" val="26404970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173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91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44638"/>
            <a:ext cx="2949575" cy="2860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F41C86-81D1-154C-A238-A794744A1851}"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618FE0-1B40-C740-86BA-BF2D640F8EB0}" type="slidenum">
              <a:rPr lang="en-US" smtClean="0"/>
              <a:t>‹#›</a:t>
            </a:fld>
            <a:endParaRPr lang="en-US"/>
          </a:p>
        </p:txBody>
      </p:sp>
    </p:spTree>
    <p:extLst>
      <p:ext uri="{BB962C8B-B14F-4D97-AF65-F5344CB8AC3E}">
        <p14:creationId xmlns:p14="http://schemas.microsoft.com/office/powerpoint/2010/main" val="23123377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1C86-81D1-154C-A238-A794744A1851}"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a:p>
        </p:txBody>
      </p:sp>
    </p:spTree>
    <p:extLst>
      <p:ext uri="{BB962C8B-B14F-4D97-AF65-F5344CB8AC3E}">
        <p14:creationId xmlns:p14="http://schemas.microsoft.com/office/powerpoint/2010/main" val="2241819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a:t>Click to edit Master title style</a:t>
            </a:r>
          </a:p>
        </p:txBody>
      </p:sp>
    </p:spTree>
    <p:extLst>
      <p:ext uri="{BB962C8B-B14F-4D97-AF65-F5344CB8AC3E}">
        <p14:creationId xmlns:p14="http://schemas.microsoft.com/office/powerpoint/2010/main" val="40779096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62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62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1C86-81D1-154C-A238-A794744A1851}"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a:p>
        </p:txBody>
      </p:sp>
    </p:spTree>
    <p:extLst>
      <p:ext uri="{BB962C8B-B14F-4D97-AF65-F5344CB8AC3E}">
        <p14:creationId xmlns:p14="http://schemas.microsoft.com/office/powerpoint/2010/main" val="28123207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74103-02DB-89F4-F0A7-286588266ACB}"/>
              </a:ext>
            </a:extLst>
          </p:cNvPr>
          <p:cNvSpPr>
            <a:spLocks noGrp="1"/>
          </p:cNvSpPr>
          <p:nvPr>
            <p:ph type="ctrTitle"/>
          </p:nvPr>
        </p:nvSpPr>
        <p:spPr>
          <a:xfrm>
            <a:off x="1143000" y="842552"/>
            <a:ext cx="6858000" cy="1792358"/>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1FD2CA9-E25B-CC34-0126-3E558711E58B}"/>
              </a:ext>
            </a:extLst>
          </p:cNvPr>
          <p:cNvSpPr>
            <a:spLocks noGrp="1"/>
          </p:cNvSpPr>
          <p:nvPr>
            <p:ph type="subTitle" idx="1"/>
          </p:nvPr>
        </p:nvSpPr>
        <p:spPr>
          <a:xfrm>
            <a:off x="1143000" y="2704030"/>
            <a:ext cx="6858000" cy="1242971"/>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0394B5E-29CC-6854-6184-1E523C3E8EF1}"/>
              </a:ext>
            </a:extLst>
          </p:cNvPr>
          <p:cNvSpPr>
            <a:spLocks noGrp="1"/>
          </p:cNvSpPr>
          <p:nvPr>
            <p:ph type="dt" sz="half" idx="10"/>
          </p:nvPr>
        </p:nvSpPr>
        <p:spPr/>
        <p:txBody>
          <a:bodyPr/>
          <a:lstStyle/>
          <a:p>
            <a:fld id="{E83DF97E-F60E-473C-8DB1-1CED1C576885}" type="datetimeFigureOut">
              <a:rPr lang="en-US" smtClean="0"/>
              <a:t>10/2/2023</a:t>
            </a:fld>
            <a:endParaRPr lang="en-US"/>
          </a:p>
        </p:txBody>
      </p:sp>
      <p:sp>
        <p:nvSpPr>
          <p:cNvPr id="5" name="Footer Placeholder 4">
            <a:extLst>
              <a:ext uri="{FF2B5EF4-FFF2-40B4-BE49-F238E27FC236}">
                <a16:creationId xmlns:a16="http://schemas.microsoft.com/office/drawing/2014/main" id="{15DB6990-66F2-C622-ADE9-DF08BBEDB0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438649-F3B4-3844-0D03-3781A76709E5}"/>
              </a:ext>
            </a:extLst>
          </p:cNvPr>
          <p:cNvSpPr>
            <a:spLocks noGrp="1"/>
          </p:cNvSpPr>
          <p:nvPr>
            <p:ph type="sldNum" sz="quarter" idx="12"/>
          </p:nvPr>
        </p:nvSpPr>
        <p:spPr/>
        <p:txBody>
          <a:bodyPr/>
          <a:lstStyle/>
          <a:p>
            <a:fld id="{0A73DD47-64F7-4D10-B613-96B3EA178E66}" type="slidenum">
              <a:rPr lang="en-US" smtClean="0"/>
              <a:t>‹#›</a:t>
            </a:fld>
            <a:endParaRPr lang="en-US"/>
          </a:p>
        </p:txBody>
      </p:sp>
    </p:spTree>
    <p:extLst>
      <p:ext uri="{BB962C8B-B14F-4D97-AF65-F5344CB8AC3E}">
        <p14:creationId xmlns:p14="http://schemas.microsoft.com/office/powerpoint/2010/main" val="14018324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F778E-7027-269B-7510-8A57FCDF29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1FE89E-CDF2-44D7-C0CB-587FF69F1C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5C10A2-9F29-31E6-9AFC-AF95CD9B7F40}"/>
              </a:ext>
            </a:extLst>
          </p:cNvPr>
          <p:cNvSpPr>
            <a:spLocks noGrp="1"/>
          </p:cNvSpPr>
          <p:nvPr>
            <p:ph type="dt" sz="half" idx="10"/>
          </p:nvPr>
        </p:nvSpPr>
        <p:spPr/>
        <p:txBody>
          <a:bodyPr/>
          <a:lstStyle/>
          <a:p>
            <a:fld id="{E83DF97E-F60E-473C-8DB1-1CED1C576885}" type="datetimeFigureOut">
              <a:rPr lang="en-US" smtClean="0"/>
              <a:t>10/2/2023</a:t>
            </a:fld>
            <a:endParaRPr lang="en-US"/>
          </a:p>
        </p:txBody>
      </p:sp>
      <p:sp>
        <p:nvSpPr>
          <p:cNvPr id="5" name="Footer Placeholder 4">
            <a:extLst>
              <a:ext uri="{FF2B5EF4-FFF2-40B4-BE49-F238E27FC236}">
                <a16:creationId xmlns:a16="http://schemas.microsoft.com/office/drawing/2014/main" id="{E10A657F-F9BC-C8C4-F7DA-EFF177BE33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E5ED53-AAB5-E0C0-7ABE-DB0AD8EF6C6D}"/>
              </a:ext>
            </a:extLst>
          </p:cNvPr>
          <p:cNvSpPr>
            <a:spLocks noGrp="1"/>
          </p:cNvSpPr>
          <p:nvPr>
            <p:ph type="sldNum" sz="quarter" idx="12"/>
          </p:nvPr>
        </p:nvSpPr>
        <p:spPr/>
        <p:txBody>
          <a:bodyPr/>
          <a:lstStyle/>
          <a:p>
            <a:fld id="{0A73DD47-64F7-4D10-B613-96B3EA178E66}" type="slidenum">
              <a:rPr lang="en-US" smtClean="0"/>
              <a:t>‹#›</a:t>
            </a:fld>
            <a:endParaRPr lang="en-US"/>
          </a:p>
        </p:txBody>
      </p:sp>
    </p:spTree>
    <p:extLst>
      <p:ext uri="{BB962C8B-B14F-4D97-AF65-F5344CB8AC3E}">
        <p14:creationId xmlns:p14="http://schemas.microsoft.com/office/powerpoint/2010/main" val="10113247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33D33-9FCC-EB74-6BAC-A8F484231137}"/>
              </a:ext>
            </a:extLst>
          </p:cNvPr>
          <p:cNvSpPr>
            <a:spLocks noGrp="1"/>
          </p:cNvSpPr>
          <p:nvPr>
            <p:ph type="title"/>
          </p:nvPr>
        </p:nvSpPr>
        <p:spPr>
          <a:xfrm>
            <a:off x="623888" y="1283491"/>
            <a:ext cx="7886700" cy="2141534"/>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99B2CDB-9200-0161-A744-BA2540496249}"/>
              </a:ext>
            </a:extLst>
          </p:cNvPr>
          <p:cNvSpPr>
            <a:spLocks noGrp="1"/>
          </p:cNvSpPr>
          <p:nvPr>
            <p:ph type="body" idx="1"/>
          </p:nvPr>
        </p:nvSpPr>
        <p:spPr>
          <a:xfrm>
            <a:off x="623888" y="3445285"/>
            <a:ext cx="7886700" cy="1126182"/>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EBEBA0-6A65-140D-DAA2-356DFAF516A1}"/>
              </a:ext>
            </a:extLst>
          </p:cNvPr>
          <p:cNvSpPr>
            <a:spLocks noGrp="1"/>
          </p:cNvSpPr>
          <p:nvPr>
            <p:ph type="dt" sz="half" idx="10"/>
          </p:nvPr>
        </p:nvSpPr>
        <p:spPr/>
        <p:txBody>
          <a:bodyPr/>
          <a:lstStyle/>
          <a:p>
            <a:fld id="{E83DF97E-F60E-473C-8DB1-1CED1C576885}" type="datetimeFigureOut">
              <a:rPr lang="en-US" smtClean="0"/>
              <a:t>10/2/2023</a:t>
            </a:fld>
            <a:endParaRPr lang="en-US"/>
          </a:p>
        </p:txBody>
      </p:sp>
      <p:sp>
        <p:nvSpPr>
          <p:cNvPr id="5" name="Footer Placeholder 4">
            <a:extLst>
              <a:ext uri="{FF2B5EF4-FFF2-40B4-BE49-F238E27FC236}">
                <a16:creationId xmlns:a16="http://schemas.microsoft.com/office/drawing/2014/main" id="{B507BFA4-9CEB-F01E-FC4D-311120770F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CF8001-F79D-C68E-5895-F018AB8C6D83}"/>
              </a:ext>
            </a:extLst>
          </p:cNvPr>
          <p:cNvSpPr>
            <a:spLocks noGrp="1"/>
          </p:cNvSpPr>
          <p:nvPr>
            <p:ph type="sldNum" sz="quarter" idx="12"/>
          </p:nvPr>
        </p:nvSpPr>
        <p:spPr/>
        <p:txBody>
          <a:bodyPr/>
          <a:lstStyle/>
          <a:p>
            <a:fld id="{0A73DD47-64F7-4D10-B613-96B3EA178E66}" type="slidenum">
              <a:rPr lang="en-US" smtClean="0"/>
              <a:t>‹#›</a:t>
            </a:fld>
            <a:endParaRPr lang="en-US"/>
          </a:p>
        </p:txBody>
      </p:sp>
    </p:spTree>
    <p:extLst>
      <p:ext uri="{BB962C8B-B14F-4D97-AF65-F5344CB8AC3E}">
        <p14:creationId xmlns:p14="http://schemas.microsoft.com/office/powerpoint/2010/main" val="34466213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63907-69CB-6305-52D0-EC0DF8340A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6007D9-5767-FD72-48AE-D713DCF170FB}"/>
              </a:ext>
            </a:extLst>
          </p:cNvPr>
          <p:cNvSpPr>
            <a:spLocks noGrp="1"/>
          </p:cNvSpPr>
          <p:nvPr>
            <p:ph sz="half" idx="1"/>
          </p:nvPr>
        </p:nvSpPr>
        <p:spPr>
          <a:xfrm>
            <a:off x="628650" y="1370486"/>
            <a:ext cx="3886200" cy="32665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E82162-1A6B-C2F1-D6B1-BCC466F6A727}"/>
              </a:ext>
            </a:extLst>
          </p:cNvPr>
          <p:cNvSpPr>
            <a:spLocks noGrp="1"/>
          </p:cNvSpPr>
          <p:nvPr>
            <p:ph sz="half" idx="2"/>
          </p:nvPr>
        </p:nvSpPr>
        <p:spPr>
          <a:xfrm>
            <a:off x="4629150" y="1370486"/>
            <a:ext cx="3886200" cy="32665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F1AEEE-2467-54FD-60FD-35E9E3B6914D}"/>
              </a:ext>
            </a:extLst>
          </p:cNvPr>
          <p:cNvSpPr>
            <a:spLocks noGrp="1"/>
          </p:cNvSpPr>
          <p:nvPr>
            <p:ph type="dt" sz="half" idx="10"/>
          </p:nvPr>
        </p:nvSpPr>
        <p:spPr/>
        <p:txBody>
          <a:bodyPr/>
          <a:lstStyle/>
          <a:p>
            <a:fld id="{E83DF97E-F60E-473C-8DB1-1CED1C576885}" type="datetimeFigureOut">
              <a:rPr lang="en-US" smtClean="0"/>
              <a:t>10/2/2023</a:t>
            </a:fld>
            <a:endParaRPr lang="en-US"/>
          </a:p>
        </p:txBody>
      </p:sp>
      <p:sp>
        <p:nvSpPr>
          <p:cNvPr id="6" name="Footer Placeholder 5">
            <a:extLst>
              <a:ext uri="{FF2B5EF4-FFF2-40B4-BE49-F238E27FC236}">
                <a16:creationId xmlns:a16="http://schemas.microsoft.com/office/drawing/2014/main" id="{EA89BD60-3326-67F4-0B70-BB58B05CD0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3CE462-A666-9222-ED16-FA0951139396}"/>
              </a:ext>
            </a:extLst>
          </p:cNvPr>
          <p:cNvSpPr>
            <a:spLocks noGrp="1"/>
          </p:cNvSpPr>
          <p:nvPr>
            <p:ph type="sldNum" sz="quarter" idx="12"/>
          </p:nvPr>
        </p:nvSpPr>
        <p:spPr/>
        <p:txBody>
          <a:bodyPr/>
          <a:lstStyle/>
          <a:p>
            <a:fld id="{0A73DD47-64F7-4D10-B613-96B3EA178E66}" type="slidenum">
              <a:rPr lang="en-US" smtClean="0"/>
              <a:t>‹#›</a:t>
            </a:fld>
            <a:endParaRPr lang="en-US"/>
          </a:p>
        </p:txBody>
      </p:sp>
    </p:spTree>
    <p:extLst>
      <p:ext uri="{BB962C8B-B14F-4D97-AF65-F5344CB8AC3E}">
        <p14:creationId xmlns:p14="http://schemas.microsoft.com/office/powerpoint/2010/main" val="37683216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91691-6BCB-9838-F2E6-A0187B9BCB57}"/>
              </a:ext>
            </a:extLst>
          </p:cNvPr>
          <p:cNvSpPr>
            <a:spLocks noGrp="1"/>
          </p:cNvSpPr>
          <p:nvPr>
            <p:ph type="title"/>
          </p:nvPr>
        </p:nvSpPr>
        <p:spPr>
          <a:xfrm>
            <a:off x="629841" y="274098"/>
            <a:ext cx="7886700" cy="99509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5E93B5-8B1E-6FF4-1716-39F50019037A}"/>
              </a:ext>
            </a:extLst>
          </p:cNvPr>
          <p:cNvSpPr>
            <a:spLocks noGrp="1"/>
          </p:cNvSpPr>
          <p:nvPr>
            <p:ph type="body" idx="1"/>
          </p:nvPr>
        </p:nvSpPr>
        <p:spPr>
          <a:xfrm>
            <a:off x="629842" y="1262040"/>
            <a:ext cx="3868340" cy="61850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6BEEB3B-83AF-3FAA-2B80-5E05E9BA8FA6}"/>
              </a:ext>
            </a:extLst>
          </p:cNvPr>
          <p:cNvSpPr>
            <a:spLocks noGrp="1"/>
          </p:cNvSpPr>
          <p:nvPr>
            <p:ph sz="half" idx="2"/>
          </p:nvPr>
        </p:nvSpPr>
        <p:spPr>
          <a:xfrm>
            <a:off x="629842" y="1880546"/>
            <a:ext cx="3868340" cy="276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D180E4-9486-2D09-5052-2A3DDEB400B2}"/>
              </a:ext>
            </a:extLst>
          </p:cNvPr>
          <p:cNvSpPr>
            <a:spLocks noGrp="1"/>
          </p:cNvSpPr>
          <p:nvPr>
            <p:ph type="body" sz="quarter" idx="3"/>
          </p:nvPr>
        </p:nvSpPr>
        <p:spPr>
          <a:xfrm>
            <a:off x="4629150" y="1262040"/>
            <a:ext cx="3887391" cy="61850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A9A7037-4118-A40A-7242-3C316A13A074}"/>
              </a:ext>
            </a:extLst>
          </p:cNvPr>
          <p:cNvSpPr>
            <a:spLocks noGrp="1"/>
          </p:cNvSpPr>
          <p:nvPr>
            <p:ph sz="quarter" idx="4"/>
          </p:nvPr>
        </p:nvSpPr>
        <p:spPr>
          <a:xfrm>
            <a:off x="4629150" y="1880546"/>
            <a:ext cx="3887391" cy="276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8B4293-DA9B-0B51-B1D2-9C7BBF1B2064}"/>
              </a:ext>
            </a:extLst>
          </p:cNvPr>
          <p:cNvSpPr>
            <a:spLocks noGrp="1"/>
          </p:cNvSpPr>
          <p:nvPr>
            <p:ph type="dt" sz="half" idx="10"/>
          </p:nvPr>
        </p:nvSpPr>
        <p:spPr/>
        <p:txBody>
          <a:bodyPr/>
          <a:lstStyle/>
          <a:p>
            <a:fld id="{E83DF97E-F60E-473C-8DB1-1CED1C576885}" type="datetimeFigureOut">
              <a:rPr lang="en-US" smtClean="0"/>
              <a:t>10/2/2023</a:t>
            </a:fld>
            <a:endParaRPr lang="en-US"/>
          </a:p>
        </p:txBody>
      </p:sp>
      <p:sp>
        <p:nvSpPr>
          <p:cNvPr id="8" name="Footer Placeholder 7">
            <a:extLst>
              <a:ext uri="{FF2B5EF4-FFF2-40B4-BE49-F238E27FC236}">
                <a16:creationId xmlns:a16="http://schemas.microsoft.com/office/drawing/2014/main" id="{C9BD788E-F391-7D31-1D54-F52ED765633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1EF7865-5C52-A5F7-9861-824D60BDCB12}"/>
              </a:ext>
            </a:extLst>
          </p:cNvPr>
          <p:cNvSpPr>
            <a:spLocks noGrp="1"/>
          </p:cNvSpPr>
          <p:nvPr>
            <p:ph type="sldNum" sz="quarter" idx="12"/>
          </p:nvPr>
        </p:nvSpPr>
        <p:spPr/>
        <p:txBody>
          <a:bodyPr/>
          <a:lstStyle/>
          <a:p>
            <a:fld id="{0A73DD47-64F7-4D10-B613-96B3EA178E66}" type="slidenum">
              <a:rPr lang="en-US" smtClean="0"/>
              <a:t>‹#›</a:t>
            </a:fld>
            <a:endParaRPr lang="en-US"/>
          </a:p>
        </p:txBody>
      </p:sp>
    </p:spTree>
    <p:extLst>
      <p:ext uri="{BB962C8B-B14F-4D97-AF65-F5344CB8AC3E}">
        <p14:creationId xmlns:p14="http://schemas.microsoft.com/office/powerpoint/2010/main" val="24801945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ABCB4-60F2-8D4A-080C-25579B2D10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3BD8B1-5D38-0008-8D23-0C4C55E2D6C5}"/>
              </a:ext>
            </a:extLst>
          </p:cNvPr>
          <p:cNvSpPr>
            <a:spLocks noGrp="1"/>
          </p:cNvSpPr>
          <p:nvPr>
            <p:ph type="dt" sz="half" idx="10"/>
          </p:nvPr>
        </p:nvSpPr>
        <p:spPr/>
        <p:txBody>
          <a:bodyPr/>
          <a:lstStyle/>
          <a:p>
            <a:fld id="{E83DF97E-F60E-473C-8DB1-1CED1C576885}" type="datetimeFigureOut">
              <a:rPr lang="en-US" smtClean="0"/>
              <a:t>10/2/2023</a:t>
            </a:fld>
            <a:endParaRPr lang="en-US"/>
          </a:p>
        </p:txBody>
      </p:sp>
      <p:sp>
        <p:nvSpPr>
          <p:cNvPr id="4" name="Footer Placeholder 3">
            <a:extLst>
              <a:ext uri="{FF2B5EF4-FFF2-40B4-BE49-F238E27FC236}">
                <a16:creationId xmlns:a16="http://schemas.microsoft.com/office/drawing/2014/main" id="{DCEE4B02-E708-6434-9F01-4B89600F4A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E26CE3-CDC6-CA78-7CBD-96FFF1447EFA}"/>
              </a:ext>
            </a:extLst>
          </p:cNvPr>
          <p:cNvSpPr>
            <a:spLocks noGrp="1"/>
          </p:cNvSpPr>
          <p:nvPr>
            <p:ph type="sldNum" sz="quarter" idx="12"/>
          </p:nvPr>
        </p:nvSpPr>
        <p:spPr/>
        <p:txBody>
          <a:bodyPr/>
          <a:lstStyle/>
          <a:p>
            <a:fld id="{0A73DD47-64F7-4D10-B613-96B3EA178E66}" type="slidenum">
              <a:rPr lang="en-US" smtClean="0"/>
              <a:t>‹#›</a:t>
            </a:fld>
            <a:endParaRPr lang="en-US"/>
          </a:p>
        </p:txBody>
      </p:sp>
    </p:spTree>
    <p:extLst>
      <p:ext uri="{BB962C8B-B14F-4D97-AF65-F5344CB8AC3E}">
        <p14:creationId xmlns:p14="http://schemas.microsoft.com/office/powerpoint/2010/main" val="16328275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7F6218-9DD9-497D-7E94-0D1B5FF20F9D}"/>
              </a:ext>
            </a:extLst>
          </p:cNvPr>
          <p:cNvSpPr>
            <a:spLocks noGrp="1"/>
          </p:cNvSpPr>
          <p:nvPr>
            <p:ph type="dt" sz="half" idx="10"/>
          </p:nvPr>
        </p:nvSpPr>
        <p:spPr/>
        <p:txBody>
          <a:bodyPr/>
          <a:lstStyle/>
          <a:p>
            <a:fld id="{E83DF97E-F60E-473C-8DB1-1CED1C576885}" type="datetimeFigureOut">
              <a:rPr lang="en-US" smtClean="0"/>
              <a:t>10/2/2023</a:t>
            </a:fld>
            <a:endParaRPr lang="en-US"/>
          </a:p>
        </p:txBody>
      </p:sp>
      <p:sp>
        <p:nvSpPr>
          <p:cNvPr id="3" name="Footer Placeholder 2">
            <a:extLst>
              <a:ext uri="{FF2B5EF4-FFF2-40B4-BE49-F238E27FC236}">
                <a16:creationId xmlns:a16="http://schemas.microsoft.com/office/drawing/2014/main" id="{1CBB3A2E-2FC9-75F1-257E-FF63E3C99E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466B00-EB4F-B926-AD7F-5264EB20664F}"/>
              </a:ext>
            </a:extLst>
          </p:cNvPr>
          <p:cNvSpPr>
            <a:spLocks noGrp="1"/>
          </p:cNvSpPr>
          <p:nvPr>
            <p:ph type="sldNum" sz="quarter" idx="12"/>
          </p:nvPr>
        </p:nvSpPr>
        <p:spPr/>
        <p:txBody>
          <a:bodyPr/>
          <a:lstStyle/>
          <a:p>
            <a:fld id="{0A73DD47-64F7-4D10-B613-96B3EA178E66}" type="slidenum">
              <a:rPr lang="en-US" smtClean="0"/>
              <a:t>‹#›</a:t>
            </a:fld>
            <a:endParaRPr lang="en-US"/>
          </a:p>
        </p:txBody>
      </p:sp>
    </p:spTree>
    <p:extLst>
      <p:ext uri="{BB962C8B-B14F-4D97-AF65-F5344CB8AC3E}">
        <p14:creationId xmlns:p14="http://schemas.microsoft.com/office/powerpoint/2010/main" val="10495351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5D186-7DAC-0F0D-E8A1-64CA675F17EB}"/>
              </a:ext>
            </a:extLst>
          </p:cNvPr>
          <p:cNvSpPr>
            <a:spLocks noGrp="1"/>
          </p:cNvSpPr>
          <p:nvPr>
            <p:ph type="title"/>
          </p:nvPr>
        </p:nvSpPr>
        <p:spPr>
          <a:xfrm>
            <a:off x="629841" y="343218"/>
            <a:ext cx="2949178" cy="1201261"/>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D5B5629-0F6B-420D-88A6-DAACD5C02638}"/>
              </a:ext>
            </a:extLst>
          </p:cNvPr>
          <p:cNvSpPr>
            <a:spLocks noGrp="1"/>
          </p:cNvSpPr>
          <p:nvPr>
            <p:ph idx="1"/>
          </p:nvPr>
        </p:nvSpPr>
        <p:spPr>
          <a:xfrm>
            <a:off x="3887391" y="741255"/>
            <a:ext cx="4629150" cy="365860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A3DF75-701B-3D4B-76A0-E5F24A5AD59D}"/>
              </a:ext>
            </a:extLst>
          </p:cNvPr>
          <p:cNvSpPr>
            <a:spLocks noGrp="1"/>
          </p:cNvSpPr>
          <p:nvPr>
            <p:ph type="body" sz="half" idx="2"/>
          </p:nvPr>
        </p:nvSpPr>
        <p:spPr>
          <a:xfrm>
            <a:off x="629841" y="1544479"/>
            <a:ext cx="2949178" cy="2861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3EBE1BE-D796-6220-39C3-D66CB68A4739}"/>
              </a:ext>
            </a:extLst>
          </p:cNvPr>
          <p:cNvSpPr>
            <a:spLocks noGrp="1"/>
          </p:cNvSpPr>
          <p:nvPr>
            <p:ph type="dt" sz="half" idx="10"/>
          </p:nvPr>
        </p:nvSpPr>
        <p:spPr/>
        <p:txBody>
          <a:bodyPr/>
          <a:lstStyle/>
          <a:p>
            <a:fld id="{E83DF97E-F60E-473C-8DB1-1CED1C576885}" type="datetimeFigureOut">
              <a:rPr lang="en-US" smtClean="0"/>
              <a:t>10/2/2023</a:t>
            </a:fld>
            <a:endParaRPr lang="en-US"/>
          </a:p>
        </p:txBody>
      </p:sp>
      <p:sp>
        <p:nvSpPr>
          <p:cNvPr id="6" name="Footer Placeholder 5">
            <a:extLst>
              <a:ext uri="{FF2B5EF4-FFF2-40B4-BE49-F238E27FC236}">
                <a16:creationId xmlns:a16="http://schemas.microsoft.com/office/drawing/2014/main" id="{E83D0908-DC1D-A68C-6805-EE8B776CCC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EC12DA-FF80-E24A-EDBA-DF5A4F951E0A}"/>
              </a:ext>
            </a:extLst>
          </p:cNvPr>
          <p:cNvSpPr>
            <a:spLocks noGrp="1"/>
          </p:cNvSpPr>
          <p:nvPr>
            <p:ph type="sldNum" sz="quarter" idx="12"/>
          </p:nvPr>
        </p:nvSpPr>
        <p:spPr/>
        <p:txBody>
          <a:bodyPr/>
          <a:lstStyle/>
          <a:p>
            <a:fld id="{0A73DD47-64F7-4D10-B613-96B3EA178E66}" type="slidenum">
              <a:rPr lang="en-US" smtClean="0"/>
              <a:t>‹#›</a:t>
            </a:fld>
            <a:endParaRPr lang="en-US"/>
          </a:p>
        </p:txBody>
      </p:sp>
    </p:spTree>
    <p:extLst>
      <p:ext uri="{BB962C8B-B14F-4D97-AF65-F5344CB8AC3E}">
        <p14:creationId xmlns:p14="http://schemas.microsoft.com/office/powerpoint/2010/main" val="40465669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C4FD-EE19-B312-9996-F2AD93535CAB}"/>
              </a:ext>
            </a:extLst>
          </p:cNvPr>
          <p:cNvSpPr>
            <a:spLocks noGrp="1"/>
          </p:cNvSpPr>
          <p:nvPr>
            <p:ph type="title"/>
          </p:nvPr>
        </p:nvSpPr>
        <p:spPr>
          <a:xfrm>
            <a:off x="629841" y="343218"/>
            <a:ext cx="2949178" cy="1201261"/>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4401700-7069-30DF-632B-8DAA94D6FDEC}"/>
              </a:ext>
            </a:extLst>
          </p:cNvPr>
          <p:cNvSpPr>
            <a:spLocks noGrp="1"/>
          </p:cNvSpPr>
          <p:nvPr>
            <p:ph type="pic" idx="1"/>
          </p:nvPr>
        </p:nvSpPr>
        <p:spPr>
          <a:xfrm>
            <a:off x="3887391" y="741255"/>
            <a:ext cx="4629150" cy="365860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9957EF6-7D01-83A1-21E8-C055A7121C40}"/>
              </a:ext>
            </a:extLst>
          </p:cNvPr>
          <p:cNvSpPr>
            <a:spLocks noGrp="1"/>
          </p:cNvSpPr>
          <p:nvPr>
            <p:ph type="body" sz="half" idx="2"/>
          </p:nvPr>
        </p:nvSpPr>
        <p:spPr>
          <a:xfrm>
            <a:off x="629841" y="1544479"/>
            <a:ext cx="2949178" cy="2861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4AE802E-3893-3076-A4BE-3E9AD0289D71}"/>
              </a:ext>
            </a:extLst>
          </p:cNvPr>
          <p:cNvSpPr>
            <a:spLocks noGrp="1"/>
          </p:cNvSpPr>
          <p:nvPr>
            <p:ph type="dt" sz="half" idx="10"/>
          </p:nvPr>
        </p:nvSpPr>
        <p:spPr/>
        <p:txBody>
          <a:bodyPr/>
          <a:lstStyle/>
          <a:p>
            <a:fld id="{E83DF97E-F60E-473C-8DB1-1CED1C576885}" type="datetimeFigureOut">
              <a:rPr lang="en-US" smtClean="0"/>
              <a:t>10/2/2023</a:t>
            </a:fld>
            <a:endParaRPr lang="en-US"/>
          </a:p>
        </p:txBody>
      </p:sp>
      <p:sp>
        <p:nvSpPr>
          <p:cNvPr id="6" name="Footer Placeholder 5">
            <a:extLst>
              <a:ext uri="{FF2B5EF4-FFF2-40B4-BE49-F238E27FC236}">
                <a16:creationId xmlns:a16="http://schemas.microsoft.com/office/drawing/2014/main" id="{87A572AC-A5A8-CA77-83DB-17259C5CE4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3AF97B-1E0F-5C49-68A2-CFAF14FA8D77}"/>
              </a:ext>
            </a:extLst>
          </p:cNvPr>
          <p:cNvSpPr>
            <a:spLocks noGrp="1"/>
          </p:cNvSpPr>
          <p:nvPr>
            <p:ph type="sldNum" sz="quarter" idx="12"/>
          </p:nvPr>
        </p:nvSpPr>
        <p:spPr/>
        <p:txBody>
          <a:bodyPr/>
          <a:lstStyle/>
          <a:p>
            <a:fld id="{0A73DD47-64F7-4D10-B613-96B3EA178E66}" type="slidenum">
              <a:rPr lang="en-US" smtClean="0"/>
              <a:t>‹#›</a:t>
            </a:fld>
            <a:endParaRPr lang="en-US"/>
          </a:p>
        </p:txBody>
      </p:sp>
    </p:spTree>
    <p:extLst>
      <p:ext uri="{BB962C8B-B14F-4D97-AF65-F5344CB8AC3E}">
        <p14:creationId xmlns:p14="http://schemas.microsoft.com/office/powerpoint/2010/main" val="143125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a:t>Click to edit Master title style</a:t>
            </a:r>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20430182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95A50-279B-EF5E-DF28-0405B2C82A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EFBE04-3EAE-7325-EA65-7412A59C84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0E4BB7-603E-B9BD-B59D-778CD72A30D8}"/>
              </a:ext>
            </a:extLst>
          </p:cNvPr>
          <p:cNvSpPr>
            <a:spLocks noGrp="1"/>
          </p:cNvSpPr>
          <p:nvPr>
            <p:ph type="dt" sz="half" idx="10"/>
          </p:nvPr>
        </p:nvSpPr>
        <p:spPr/>
        <p:txBody>
          <a:bodyPr/>
          <a:lstStyle/>
          <a:p>
            <a:fld id="{E83DF97E-F60E-473C-8DB1-1CED1C576885}" type="datetimeFigureOut">
              <a:rPr lang="en-US" smtClean="0"/>
              <a:t>10/2/2023</a:t>
            </a:fld>
            <a:endParaRPr lang="en-US"/>
          </a:p>
        </p:txBody>
      </p:sp>
      <p:sp>
        <p:nvSpPr>
          <p:cNvPr id="5" name="Footer Placeholder 4">
            <a:extLst>
              <a:ext uri="{FF2B5EF4-FFF2-40B4-BE49-F238E27FC236}">
                <a16:creationId xmlns:a16="http://schemas.microsoft.com/office/drawing/2014/main" id="{748868E7-147B-F5D8-88AC-3C53A9D52A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31E915-60FF-2F22-EC9C-92D6FC7C986F}"/>
              </a:ext>
            </a:extLst>
          </p:cNvPr>
          <p:cNvSpPr>
            <a:spLocks noGrp="1"/>
          </p:cNvSpPr>
          <p:nvPr>
            <p:ph type="sldNum" sz="quarter" idx="12"/>
          </p:nvPr>
        </p:nvSpPr>
        <p:spPr/>
        <p:txBody>
          <a:bodyPr/>
          <a:lstStyle/>
          <a:p>
            <a:fld id="{0A73DD47-64F7-4D10-B613-96B3EA178E66}" type="slidenum">
              <a:rPr lang="en-US" smtClean="0"/>
              <a:t>‹#›</a:t>
            </a:fld>
            <a:endParaRPr lang="en-US"/>
          </a:p>
        </p:txBody>
      </p:sp>
    </p:spTree>
    <p:extLst>
      <p:ext uri="{BB962C8B-B14F-4D97-AF65-F5344CB8AC3E}">
        <p14:creationId xmlns:p14="http://schemas.microsoft.com/office/powerpoint/2010/main" val="5908901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FDAD48-01C5-1BD9-B0FE-170EC0596102}"/>
              </a:ext>
            </a:extLst>
          </p:cNvPr>
          <p:cNvSpPr>
            <a:spLocks noGrp="1"/>
          </p:cNvSpPr>
          <p:nvPr>
            <p:ph type="title" orient="vert"/>
          </p:nvPr>
        </p:nvSpPr>
        <p:spPr>
          <a:xfrm>
            <a:off x="6543675" y="274097"/>
            <a:ext cx="1971675" cy="436291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42B6E9-651C-705F-B02D-1036D0A26C4A}"/>
              </a:ext>
            </a:extLst>
          </p:cNvPr>
          <p:cNvSpPr>
            <a:spLocks noGrp="1"/>
          </p:cNvSpPr>
          <p:nvPr>
            <p:ph type="body" orient="vert" idx="1"/>
          </p:nvPr>
        </p:nvSpPr>
        <p:spPr>
          <a:xfrm>
            <a:off x="628650" y="274097"/>
            <a:ext cx="5800725" cy="436291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C59A36-6967-CABE-F4FE-073FAD6F9694}"/>
              </a:ext>
            </a:extLst>
          </p:cNvPr>
          <p:cNvSpPr>
            <a:spLocks noGrp="1"/>
          </p:cNvSpPr>
          <p:nvPr>
            <p:ph type="dt" sz="half" idx="10"/>
          </p:nvPr>
        </p:nvSpPr>
        <p:spPr/>
        <p:txBody>
          <a:bodyPr/>
          <a:lstStyle/>
          <a:p>
            <a:fld id="{E83DF97E-F60E-473C-8DB1-1CED1C576885}" type="datetimeFigureOut">
              <a:rPr lang="en-US" smtClean="0"/>
              <a:t>10/2/2023</a:t>
            </a:fld>
            <a:endParaRPr lang="en-US"/>
          </a:p>
        </p:txBody>
      </p:sp>
      <p:sp>
        <p:nvSpPr>
          <p:cNvPr id="5" name="Footer Placeholder 4">
            <a:extLst>
              <a:ext uri="{FF2B5EF4-FFF2-40B4-BE49-F238E27FC236}">
                <a16:creationId xmlns:a16="http://schemas.microsoft.com/office/drawing/2014/main" id="{6F16E6AF-B05A-DC32-8DA2-372B93A0BD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F78D03-1B36-D8D5-3964-E18CF92BE5E6}"/>
              </a:ext>
            </a:extLst>
          </p:cNvPr>
          <p:cNvSpPr>
            <a:spLocks noGrp="1"/>
          </p:cNvSpPr>
          <p:nvPr>
            <p:ph type="sldNum" sz="quarter" idx="12"/>
          </p:nvPr>
        </p:nvSpPr>
        <p:spPr/>
        <p:txBody>
          <a:bodyPr/>
          <a:lstStyle/>
          <a:p>
            <a:fld id="{0A73DD47-64F7-4D10-B613-96B3EA178E66}" type="slidenum">
              <a:rPr lang="en-US" smtClean="0"/>
              <a:t>‹#›</a:t>
            </a:fld>
            <a:endParaRPr lang="en-US"/>
          </a:p>
        </p:txBody>
      </p:sp>
    </p:spTree>
    <p:extLst>
      <p:ext uri="{BB962C8B-B14F-4D97-AF65-F5344CB8AC3E}">
        <p14:creationId xmlns:p14="http://schemas.microsoft.com/office/powerpoint/2010/main" val="33954921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2964"/>
            <a:ext cx="6858000" cy="1792287"/>
          </a:xfrm>
        </p:spPr>
        <p:txBody>
          <a:bodyPr anchor="b"/>
          <a:lstStyle>
            <a:lvl1pPr algn="ctr">
              <a:defRPr sz="5995"/>
            </a:lvl1pPr>
          </a:lstStyle>
          <a:p>
            <a:r>
              <a:rPr lang="en-US"/>
              <a:t>Click to edit Master title style</a:t>
            </a:r>
          </a:p>
        </p:txBody>
      </p:sp>
      <p:sp>
        <p:nvSpPr>
          <p:cNvPr id="3" name="Subtitle 2"/>
          <p:cNvSpPr>
            <a:spLocks noGrp="1"/>
          </p:cNvSpPr>
          <p:nvPr>
            <p:ph type="subTitle" idx="1"/>
          </p:nvPr>
        </p:nvSpPr>
        <p:spPr>
          <a:xfrm>
            <a:off x="1143000" y="2703513"/>
            <a:ext cx="6858000" cy="1243012"/>
          </a:xfrm>
        </p:spPr>
        <p:txBody>
          <a:bodyPr/>
          <a:lstStyle>
            <a:lvl1pPr marL="0" indent="0" algn="ctr">
              <a:buNone/>
              <a:defRPr sz="2398"/>
            </a:lvl1pPr>
            <a:lvl2pPr marL="456777" indent="0" algn="ctr">
              <a:buNone/>
              <a:defRPr sz="1998"/>
            </a:lvl2pPr>
            <a:lvl3pPr marL="913554" indent="0" algn="ctr">
              <a:buNone/>
              <a:defRPr sz="1799"/>
            </a:lvl3pPr>
            <a:lvl4pPr marL="1370331" indent="0" algn="ctr">
              <a:buNone/>
              <a:defRPr sz="1598"/>
            </a:lvl4pPr>
            <a:lvl5pPr marL="1827108" indent="0" algn="ctr">
              <a:buNone/>
              <a:defRPr sz="1598"/>
            </a:lvl5pPr>
            <a:lvl6pPr marL="2283886" indent="0" algn="ctr">
              <a:buNone/>
              <a:defRPr sz="1598"/>
            </a:lvl6pPr>
            <a:lvl7pPr marL="2740663" indent="0" algn="ctr">
              <a:buNone/>
              <a:defRPr sz="1598"/>
            </a:lvl7pPr>
            <a:lvl8pPr marL="3197440" indent="0" algn="ctr">
              <a:buNone/>
              <a:defRPr sz="1598"/>
            </a:lvl8pPr>
            <a:lvl9pPr marL="3654217" indent="0" algn="ctr">
              <a:buNone/>
              <a:defRPr sz="1598"/>
            </a:lvl9pPr>
          </a:lstStyle>
          <a:p>
            <a:r>
              <a:rPr lang="en-US"/>
              <a:t>Click to edit Master subtitle style</a:t>
            </a:r>
          </a:p>
        </p:txBody>
      </p:sp>
      <p:sp>
        <p:nvSpPr>
          <p:cNvPr id="4" name="Date Placeholder 3"/>
          <p:cNvSpPr>
            <a:spLocks noGrp="1"/>
          </p:cNvSpPr>
          <p:nvPr>
            <p:ph type="dt" sz="half" idx="10"/>
          </p:nvPr>
        </p:nvSpPr>
        <p:spPr/>
        <p:txBody>
          <a:bodyPr/>
          <a:lstStyle/>
          <a:p>
            <a:fld id="{42F41C86-81D1-154C-A238-A794744A1851}"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a:p>
        </p:txBody>
      </p:sp>
    </p:spTree>
    <p:extLst>
      <p:ext uri="{BB962C8B-B14F-4D97-AF65-F5344CB8AC3E}">
        <p14:creationId xmlns:p14="http://schemas.microsoft.com/office/powerpoint/2010/main" val="14610729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1C86-81D1-154C-A238-A794744A1851}"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a:p>
        </p:txBody>
      </p:sp>
    </p:spTree>
    <p:extLst>
      <p:ext uri="{BB962C8B-B14F-4D97-AF65-F5344CB8AC3E}">
        <p14:creationId xmlns:p14="http://schemas.microsoft.com/office/powerpoint/2010/main" val="19247147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41538"/>
          </a:xfrm>
        </p:spPr>
        <p:txBody>
          <a:bodyPr anchor="b"/>
          <a:lstStyle>
            <a:lvl1pPr>
              <a:defRPr sz="5995"/>
            </a:lvl1pPr>
          </a:lstStyle>
          <a:p>
            <a:r>
              <a:rPr lang="en-US"/>
              <a:t>Click to edit Master title style</a:t>
            </a:r>
          </a:p>
        </p:txBody>
      </p:sp>
      <p:sp>
        <p:nvSpPr>
          <p:cNvPr id="3" name="Text Placeholder 2"/>
          <p:cNvSpPr>
            <a:spLocks noGrp="1"/>
          </p:cNvSpPr>
          <p:nvPr>
            <p:ph type="body" idx="1"/>
          </p:nvPr>
        </p:nvSpPr>
        <p:spPr>
          <a:xfrm>
            <a:off x="623888" y="3444876"/>
            <a:ext cx="7886700" cy="1127125"/>
          </a:xfrm>
        </p:spPr>
        <p:txBody>
          <a:bodyPr/>
          <a:lstStyle>
            <a:lvl1pPr marL="0" indent="0">
              <a:buNone/>
              <a:defRPr sz="2398">
                <a:solidFill>
                  <a:schemeClr val="tx1">
                    <a:tint val="75000"/>
                  </a:schemeClr>
                </a:solidFill>
              </a:defRPr>
            </a:lvl1pPr>
            <a:lvl2pPr marL="456777" indent="0">
              <a:buNone/>
              <a:defRPr sz="1998">
                <a:solidFill>
                  <a:schemeClr val="tx1">
                    <a:tint val="75000"/>
                  </a:schemeClr>
                </a:solidFill>
              </a:defRPr>
            </a:lvl2pPr>
            <a:lvl3pPr marL="913554" indent="0">
              <a:buNone/>
              <a:defRPr sz="1799">
                <a:solidFill>
                  <a:schemeClr val="tx1">
                    <a:tint val="75000"/>
                  </a:schemeClr>
                </a:solidFill>
              </a:defRPr>
            </a:lvl3pPr>
            <a:lvl4pPr marL="1370331" indent="0">
              <a:buNone/>
              <a:defRPr sz="1598">
                <a:solidFill>
                  <a:schemeClr val="tx1">
                    <a:tint val="75000"/>
                  </a:schemeClr>
                </a:solidFill>
              </a:defRPr>
            </a:lvl4pPr>
            <a:lvl5pPr marL="1827108" indent="0">
              <a:buNone/>
              <a:defRPr sz="1598">
                <a:solidFill>
                  <a:schemeClr val="tx1">
                    <a:tint val="75000"/>
                  </a:schemeClr>
                </a:solidFill>
              </a:defRPr>
            </a:lvl5pPr>
            <a:lvl6pPr marL="2283886" indent="0">
              <a:buNone/>
              <a:defRPr sz="1598">
                <a:solidFill>
                  <a:schemeClr val="tx1">
                    <a:tint val="75000"/>
                  </a:schemeClr>
                </a:solidFill>
              </a:defRPr>
            </a:lvl6pPr>
            <a:lvl7pPr marL="2740663" indent="0">
              <a:buNone/>
              <a:defRPr sz="1598">
                <a:solidFill>
                  <a:schemeClr val="tx1">
                    <a:tint val="75000"/>
                  </a:schemeClr>
                </a:solidFill>
              </a:defRPr>
            </a:lvl7pPr>
            <a:lvl8pPr marL="3197440" indent="0">
              <a:buNone/>
              <a:defRPr sz="1598">
                <a:solidFill>
                  <a:schemeClr val="tx1">
                    <a:tint val="75000"/>
                  </a:schemeClr>
                </a:solidFill>
              </a:defRPr>
            </a:lvl8pPr>
            <a:lvl9pPr marL="3654217" indent="0">
              <a:buNone/>
              <a:defRPr sz="159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F41C86-81D1-154C-A238-A794744A1851}"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a:p>
        </p:txBody>
      </p:sp>
    </p:spTree>
    <p:extLst>
      <p:ext uri="{BB962C8B-B14F-4D97-AF65-F5344CB8AC3E}">
        <p14:creationId xmlns:p14="http://schemas.microsoft.com/office/powerpoint/2010/main" val="11339898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0014"/>
            <a:ext cx="3867150" cy="326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4"/>
            <a:ext cx="3867150" cy="326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F41C86-81D1-154C-A238-A794744A1851}"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618FE0-1B40-C740-86BA-BF2D640F8EB0}" type="slidenum">
              <a:rPr lang="en-US" smtClean="0"/>
              <a:t>‹#›</a:t>
            </a:fld>
            <a:endParaRPr lang="en-US"/>
          </a:p>
        </p:txBody>
      </p:sp>
    </p:spTree>
    <p:extLst>
      <p:ext uri="{BB962C8B-B14F-4D97-AF65-F5344CB8AC3E}">
        <p14:creationId xmlns:p14="http://schemas.microsoft.com/office/powerpoint/2010/main" val="495880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9"/>
            <a:ext cx="7886700" cy="993775"/>
          </a:xfrm>
        </p:spPr>
        <p:txBody>
          <a:bodyPr/>
          <a:lstStyle/>
          <a:p>
            <a:r>
              <a:rPr lang="en-US"/>
              <a:t>Click to edit Master title style</a:t>
            </a:r>
          </a:p>
        </p:txBody>
      </p:sp>
      <p:sp>
        <p:nvSpPr>
          <p:cNvPr id="3" name="Text Placeholder 2"/>
          <p:cNvSpPr>
            <a:spLocks noGrp="1"/>
          </p:cNvSpPr>
          <p:nvPr>
            <p:ph type="body" idx="1"/>
          </p:nvPr>
        </p:nvSpPr>
        <p:spPr>
          <a:xfrm>
            <a:off x="630239" y="1262064"/>
            <a:ext cx="3868737" cy="619125"/>
          </a:xfrm>
        </p:spPr>
        <p:txBody>
          <a:bodyPr anchor="b"/>
          <a:lstStyle>
            <a:lvl1pPr marL="0" indent="0">
              <a:buNone/>
              <a:defRPr sz="2398" b="1"/>
            </a:lvl1pPr>
            <a:lvl2pPr marL="456777" indent="0">
              <a:buNone/>
              <a:defRPr sz="1998" b="1"/>
            </a:lvl2pPr>
            <a:lvl3pPr marL="913554" indent="0">
              <a:buNone/>
              <a:defRPr sz="1799" b="1"/>
            </a:lvl3pPr>
            <a:lvl4pPr marL="1370331" indent="0">
              <a:buNone/>
              <a:defRPr sz="1598" b="1"/>
            </a:lvl4pPr>
            <a:lvl5pPr marL="1827108" indent="0">
              <a:buNone/>
              <a:defRPr sz="1598" b="1"/>
            </a:lvl5pPr>
            <a:lvl6pPr marL="2283886" indent="0">
              <a:buNone/>
              <a:defRPr sz="1598" b="1"/>
            </a:lvl6pPr>
            <a:lvl7pPr marL="2740663" indent="0">
              <a:buNone/>
              <a:defRPr sz="1598" b="1"/>
            </a:lvl7pPr>
            <a:lvl8pPr marL="3197440" indent="0">
              <a:buNone/>
              <a:defRPr sz="1598" b="1"/>
            </a:lvl8pPr>
            <a:lvl9pPr marL="3654217" indent="0">
              <a:buNone/>
              <a:defRPr sz="1598" b="1"/>
            </a:lvl9pPr>
          </a:lstStyle>
          <a:p>
            <a:pPr lvl="0"/>
            <a:r>
              <a:rPr lang="en-US"/>
              <a:t>Click to edit Master text styles</a:t>
            </a:r>
          </a:p>
        </p:txBody>
      </p:sp>
      <p:sp>
        <p:nvSpPr>
          <p:cNvPr id="4" name="Content Placeholder 3"/>
          <p:cNvSpPr>
            <a:spLocks noGrp="1"/>
          </p:cNvSpPr>
          <p:nvPr>
            <p:ph sz="half" idx="2"/>
          </p:nvPr>
        </p:nvSpPr>
        <p:spPr>
          <a:xfrm>
            <a:off x="630239" y="1881189"/>
            <a:ext cx="3868737" cy="276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2064"/>
            <a:ext cx="3887788" cy="619125"/>
          </a:xfrm>
        </p:spPr>
        <p:txBody>
          <a:bodyPr anchor="b"/>
          <a:lstStyle>
            <a:lvl1pPr marL="0" indent="0">
              <a:buNone/>
              <a:defRPr sz="2398" b="1"/>
            </a:lvl1pPr>
            <a:lvl2pPr marL="456777" indent="0">
              <a:buNone/>
              <a:defRPr sz="1998" b="1"/>
            </a:lvl2pPr>
            <a:lvl3pPr marL="913554" indent="0">
              <a:buNone/>
              <a:defRPr sz="1799" b="1"/>
            </a:lvl3pPr>
            <a:lvl4pPr marL="1370331" indent="0">
              <a:buNone/>
              <a:defRPr sz="1598" b="1"/>
            </a:lvl4pPr>
            <a:lvl5pPr marL="1827108" indent="0">
              <a:buNone/>
              <a:defRPr sz="1598" b="1"/>
            </a:lvl5pPr>
            <a:lvl6pPr marL="2283886" indent="0">
              <a:buNone/>
              <a:defRPr sz="1598" b="1"/>
            </a:lvl6pPr>
            <a:lvl7pPr marL="2740663" indent="0">
              <a:buNone/>
              <a:defRPr sz="1598" b="1"/>
            </a:lvl7pPr>
            <a:lvl8pPr marL="3197440" indent="0">
              <a:buNone/>
              <a:defRPr sz="1598" b="1"/>
            </a:lvl8pPr>
            <a:lvl9pPr marL="3654217" indent="0">
              <a:buNone/>
              <a:defRPr sz="1598" b="1"/>
            </a:lvl9pPr>
          </a:lstStyle>
          <a:p>
            <a:pPr lvl="0"/>
            <a:r>
              <a:rPr lang="en-US"/>
              <a:t>Click to edit Master text styles</a:t>
            </a:r>
          </a:p>
        </p:txBody>
      </p:sp>
      <p:sp>
        <p:nvSpPr>
          <p:cNvPr id="6" name="Content Placeholder 5"/>
          <p:cNvSpPr>
            <a:spLocks noGrp="1"/>
          </p:cNvSpPr>
          <p:nvPr>
            <p:ph sz="quarter" idx="4"/>
          </p:nvPr>
        </p:nvSpPr>
        <p:spPr>
          <a:xfrm>
            <a:off x="4629150" y="1881189"/>
            <a:ext cx="3887788" cy="276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F41C86-81D1-154C-A238-A794744A1851}" type="datetimeFigureOut">
              <a:rPr lang="en-US" smtClean="0"/>
              <a:t>10/2/2023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618FE0-1B40-C740-86BA-BF2D640F8EB0}" type="slidenum">
              <a:rPr lang="en-US" smtClean="0"/>
              <a:t>‹#›</a:t>
            </a:fld>
            <a:endParaRPr lang="en-US"/>
          </a:p>
        </p:txBody>
      </p:sp>
    </p:spTree>
    <p:extLst>
      <p:ext uri="{BB962C8B-B14F-4D97-AF65-F5344CB8AC3E}">
        <p14:creationId xmlns:p14="http://schemas.microsoft.com/office/powerpoint/2010/main" val="2024660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F41C86-81D1-154C-A238-A794744A1851}" type="datetimeFigureOut">
              <a:rPr lang="en-US" smtClean="0"/>
              <a:t>10/2/2023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618FE0-1B40-C740-86BA-BF2D640F8EB0}" type="slidenum">
              <a:rPr lang="en-US" smtClean="0"/>
              <a:t>‹#›</a:t>
            </a:fld>
            <a:endParaRPr lang="en-US"/>
          </a:p>
        </p:txBody>
      </p:sp>
    </p:spTree>
    <p:extLst>
      <p:ext uri="{BB962C8B-B14F-4D97-AF65-F5344CB8AC3E}">
        <p14:creationId xmlns:p14="http://schemas.microsoft.com/office/powerpoint/2010/main" val="12322340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F41C86-81D1-154C-A238-A794744A1851}" type="datetimeFigureOut">
              <a:rPr lang="en-US" smtClean="0"/>
              <a:t>10/2/2023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618FE0-1B40-C740-86BA-BF2D640F8EB0}" type="slidenum">
              <a:rPr lang="en-US" smtClean="0"/>
              <a:t>‹#›</a:t>
            </a:fld>
            <a:endParaRPr lang="en-US"/>
          </a:p>
        </p:txBody>
      </p:sp>
    </p:spTree>
    <p:extLst>
      <p:ext uri="{BB962C8B-B14F-4D97-AF65-F5344CB8AC3E}">
        <p14:creationId xmlns:p14="http://schemas.microsoft.com/office/powerpoint/2010/main" val="19731056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1738"/>
          </a:xfrm>
        </p:spPr>
        <p:txBody>
          <a:bodyPr anchor="b"/>
          <a:lstStyle>
            <a:lvl1pPr>
              <a:defRPr sz="3197"/>
            </a:lvl1pPr>
          </a:lstStyle>
          <a:p>
            <a:r>
              <a:rPr lang="en-US"/>
              <a:t>Click to edit Master title style</a:t>
            </a:r>
          </a:p>
        </p:txBody>
      </p:sp>
      <p:sp>
        <p:nvSpPr>
          <p:cNvPr id="3" name="Content Placeholder 2"/>
          <p:cNvSpPr>
            <a:spLocks noGrp="1"/>
          </p:cNvSpPr>
          <p:nvPr>
            <p:ph idx="1"/>
          </p:nvPr>
        </p:nvSpPr>
        <p:spPr>
          <a:xfrm>
            <a:off x="3887788" y="741363"/>
            <a:ext cx="4629150" cy="3659187"/>
          </a:xfrm>
        </p:spPr>
        <p:txBody>
          <a:bodyPr/>
          <a:lstStyle>
            <a:lvl1pPr>
              <a:defRPr sz="3197"/>
            </a:lvl1pPr>
            <a:lvl2pPr>
              <a:defRPr sz="2798"/>
            </a:lvl2pPr>
            <a:lvl3pPr>
              <a:defRPr sz="2398"/>
            </a:lvl3pPr>
            <a:lvl4pPr>
              <a:defRPr sz="1998"/>
            </a:lvl4pPr>
            <a:lvl5pPr>
              <a:defRPr sz="1998"/>
            </a:lvl5pPr>
            <a:lvl6pPr>
              <a:defRPr sz="1998"/>
            </a:lvl6pPr>
            <a:lvl7pPr>
              <a:defRPr sz="1998"/>
            </a:lvl7pPr>
            <a:lvl8pPr>
              <a:defRPr sz="1998"/>
            </a:lvl8pPr>
            <a:lvl9pPr>
              <a:defRPr sz="19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4639"/>
            <a:ext cx="2949575" cy="2860675"/>
          </a:xfrm>
        </p:spPr>
        <p:txBody>
          <a:bodyPr/>
          <a:lstStyle>
            <a:lvl1pPr marL="0" indent="0">
              <a:buNone/>
              <a:defRPr sz="1598"/>
            </a:lvl1pPr>
            <a:lvl2pPr marL="456777" indent="0">
              <a:buNone/>
              <a:defRPr sz="1399"/>
            </a:lvl2pPr>
            <a:lvl3pPr marL="913554" indent="0">
              <a:buNone/>
              <a:defRPr sz="1199"/>
            </a:lvl3pPr>
            <a:lvl4pPr marL="1370331" indent="0">
              <a:buNone/>
              <a:defRPr sz="999"/>
            </a:lvl4pPr>
            <a:lvl5pPr marL="1827108" indent="0">
              <a:buNone/>
              <a:defRPr sz="999"/>
            </a:lvl5pPr>
            <a:lvl6pPr marL="2283886" indent="0">
              <a:buNone/>
              <a:defRPr sz="999"/>
            </a:lvl6pPr>
            <a:lvl7pPr marL="2740663" indent="0">
              <a:buNone/>
              <a:defRPr sz="999"/>
            </a:lvl7pPr>
            <a:lvl8pPr marL="3197440" indent="0">
              <a:buNone/>
              <a:defRPr sz="999"/>
            </a:lvl8pPr>
            <a:lvl9pPr marL="3654217" indent="0">
              <a:buNone/>
              <a:defRPr sz="999"/>
            </a:lvl9pPr>
          </a:lstStyle>
          <a:p>
            <a:pPr lvl="0"/>
            <a:r>
              <a:rPr lang="en-US"/>
              <a:t>Click to edit Master text styles</a:t>
            </a:r>
          </a:p>
        </p:txBody>
      </p:sp>
      <p:sp>
        <p:nvSpPr>
          <p:cNvPr id="5" name="Date Placeholder 4"/>
          <p:cNvSpPr>
            <a:spLocks noGrp="1"/>
          </p:cNvSpPr>
          <p:nvPr>
            <p:ph type="dt" sz="half" idx="10"/>
          </p:nvPr>
        </p:nvSpPr>
        <p:spPr/>
        <p:txBody>
          <a:bodyPr/>
          <a:lstStyle/>
          <a:p>
            <a:fld id="{42F41C86-81D1-154C-A238-A794744A1851}"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618FE0-1B40-C740-86BA-BF2D640F8EB0}" type="slidenum">
              <a:rPr lang="en-US" smtClean="0"/>
              <a:t>‹#›</a:t>
            </a:fld>
            <a:endParaRPr lang="en-US"/>
          </a:p>
        </p:txBody>
      </p:sp>
    </p:spTree>
    <p:extLst>
      <p:ext uri="{BB962C8B-B14F-4D97-AF65-F5344CB8AC3E}">
        <p14:creationId xmlns:p14="http://schemas.microsoft.com/office/powerpoint/2010/main" val="543796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23485637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1738"/>
          </a:xfrm>
        </p:spPr>
        <p:txBody>
          <a:bodyPr anchor="b"/>
          <a:lstStyle>
            <a:lvl1pPr>
              <a:defRPr sz="3197"/>
            </a:lvl1pPr>
          </a:lstStyle>
          <a:p>
            <a:r>
              <a:rPr lang="en-US"/>
              <a:t>Click to edit Master title style</a:t>
            </a:r>
          </a:p>
        </p:txBody>
      </p:sp>
      <p:sp>
        <p:nvSpPr>
          <p:cNvPr id="3" name="Picture Placeholder 2"/>
          <p:cNvSpPr>
            <a:spLocks noGrp="1"/>
          </p:cNvSpPr>
          <p:nvPr>
            <p:ph type="pic" idx="1"/>
          </p:nvPr>
        </p:nvSpPr>
        <p:spPr>
          <a:xfrm>
            <a:off x="3887788" y="741363"/>
            <a:ext cx="4629150" cy="3659187"/>
          </a:xfrm>
        </p:spPr>
        <p:txBody>
          <a:bodyPr/>
          <a:lstStyle>
            <a:lvl1pPr marL="0" indent="0">
              <a:buNone/>
              <a:defRPr sz="3197"/>
            </a:lvl1pPr>
            <a:lvl2pPr marL="456777" indent="0">
              <a:buNone/>
              <a:defRPr sz="2798"/>
            </a:lvl2pPr>
            <a:lvl3pPr marL="913554" indent="0">
              <a:buNone/>
              <a:defRPr sz="2398"/>
            </a:lvl3pPr>
            <a:lvl4pPr marL="1370331" indent="0">
              <a:buNone/>
              <a:defRPr sz="1998"/>
            </a:lvl4pPr>
            <a:lvl5pPr marL="1827108" indent="0">
              <a:buNone/>
              <a:defRPr sz="1998"/>
            </a:lvl5pPr>
            <a:lvl6pPr marL="2283886" indent="0">
              <a:buNone/>
              <a:defRPr sz="1998"/>
            </a:lvl6pPr>
            <a:lvl7pPr marL="2740663" indent="0">
              <a:buNone/>
              <a:defRPr sz="1998"/>
            </a:lvl7pPr>
            <a:lvl8pPr marL="3197440" indent="0">
              <a:buNone/>
              <a:defRPr sz="1998"/>
            </a:lvl8pPr>
            <a:lvl9pPr marL="3654217" indent="0">
              <a:buNone/>
              <a:defRPr sz="1998"/>
            </a:lvl9pPr>
          </a:lstStyle>
          <a:p>
            <a:endParaRPr lang="en-US"/>
          </a:p>
        </p:txBody>
      </p:sp>
      <p:sp>
        <p:nvSpPr>
          <p:cNvPr id="4" name="Text Placeholder 3"/>
          <p:cNvSpPr>
            <a:spLocks noGrp="1"/>
          </p:cNvSpPr>
          <p:nvPr>
            <p:ph type="body" sz="half" idx="2"/>
          </p:nvPr>
        </p:nvSpPr>
        <p:spPr>
          <a:xfrm>
            <a:off x="630239" y="1544639"/>
            <a:ext cx="2949575" cy="2860675"/>
          </a:xfrm>
        </p:spPr>
        <p:txBody>
          <a:bodyPr/>
          <a:lstStyle>
            <a:lvl1pPr marL="0" indent="0">
              <a:buNone/>
              <a:defRPr sz="1598"/>
            </a:lvl1pPr>
            <a:lvl2pPr marL="456777" indent="0">
              <a:buNone/>
              <a:defRPr sz="1399"/>
            </a:lvl2pPr>
            <a:lvl3pPr marL="913554" indent="0">
              <a:buNone/>
              <a:defRPr sz="1199"/>
            </a:lvl3pPr>
            <a:lvl4pPr marL="1370331" indent="0">
              <a:buNone/>
              <a:defRPr sz="999"/>
            </a:lvl4pPr>
            <a:lvl5pPr marL="1827108" indent="0">
              <a:buNone/>
              <a:defRPr sz="999"/>
            </a:lvl5pPr>
            <a:lvl6pPr marL="2283886" indent="0">
              <a:buNone/>
              <a:defRPr sz="999"/>
            </a:lvl6pPr>
            <a:lvl7pPr marL="2740663" indent="0">
              <a:buNone/>
              <a:defRPr sz="999"/>
            </a:lvl7pPr>
            <a:lvl8pPr marL="3197440" indent="0">
              <a:buNone/>
              <a:defRPr sz="999"/>
            </a:lvl8pPr>
            <a:lvl9pPr marL="3654217" indent="0">
              <a:buNone/>
              <a:defRPr sz="999"/>
            </a:lvl9pPr>
          </a:lstStyle>
          <a:p>
            <a:pPr lvl="0"/>
            <a:r>
              <a:rPr lang="en-US"/>
              <a:t>Click to edit Master text styles</a:t>
            </a:r>
          </a:p>
        </p:txBody>
      </p:sp>
      <p:sp>
        <p:nvSpPr>
          <p:cNvPr id="5" name="Date Placeholder 4"/>
          <p:cNvSpPr>
            <a:spLocks noGrp="1"/>
          </p:cNvSpPr>
          <p:nvPr>
            <p:ph type="dt" sz="half" idx="10"/>
          </p:nvPr>
        </p:nvSpPr>
        <p:spPr/>
        <p:txBody>
          <a:bodyPr/>
          <a:lstStyle/>
          <a:p>
            <a:fld id="{42F41C86-81D1-154C-A238-A794744A1851}"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618FE0-1B40-C740-86BA-BF2D640F8EB0}" type="slidenum">
              <a:rPr lang="en-US" smtClean="0"/>
              <a:t>‹#›</a:t>
            </a:fld>
            <a:endParaRPr lang="en-US"/>
          </a:p>
        </p:txBody>
      </p:sp>
    </p:spTree>
    <p:extLst>
      <p:ext uri="{BB962C8B-B14F-4D97-AF65-F5344CB8AC3E}">
        <p14:creationId xmlns:p14="http://schemas.microsoft.com/office/powerpoint/2010/main" val="20367061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1C86-81D1-154C-A238-A794744A1851}"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a:p>
        </p:txBody>
      </p:sp>
    </p:spTree>
    <p:extLst>
      <p:ext uri="{BB962C8B-B14F-4D97-AF65-F5344CB8AC3E}">
        <p14:creationId xmlns:p14="http://schemas.microsoft.com/office/powerpoint/2010/main" val="304256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4638"/>
            <a:ext cx="1971675" cy="4362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4638"/>
            <a:ext cx="5762625" cy="4362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1C86-81D1-154C-A238-A794744A1851}"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a:p>
        </p:txBody>
      </p:sp>
    </p:spTree>
    <p:extLst>
      <p:ext uri="{BB962C8B-B14F-4D97-AF65-F5344CB8AC3E}">
        <p14:creationId xmlns:p14="http://schemas.microsoft.com/office/powerpoint/2010/main" val="2629596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a:t>Click to edit Master title style</a:t>
            </a:r>
          </a:p>
        </p:txBody>
      </p:sp>
    </p:spTree>
    <p:extLst>
      <p:ext uri="{BB962C8B-B14F-4D97-AF65-F5344CB8AC3E}">
        <p14:creationId xmlns:p14="http://schemas.microsoft.com/office/powerpoint/2010/main" val="25583284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2613736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a:t>Click to edit Master title style</a:t>
            </a:r>
          </a:p>
        </p:txBody>
      </p:sp>
    </p:spTree>
    <p:extLst>
      <p:ext uri="{BB962C8B-B14F-4D97-AF65-F5344CB8AC3E}">
        <p14:creationId xmlns:p14="http://schemas.microsoft.com/office/powerpoint/2010/main" val="40779096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a:t>Click to edit Master title style</a:t>
            </a:r>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20430182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5637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2000" b="0" i="1"/>
            </a:lvl1pPr>
          </a:lstStyle>
          <a:p>
            <a:r>
              <a:rPr lang="en-US"/>
              <a:t>Click to edit Master title style</a:t>
            </a:r>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4029231"/>
            <a:ext cx="5486400" cy="5449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26434795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1212365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2000" b="0" i="1"/>
            </a:lvl1pPr>
          </a:lstStyle>
          <a:p>
            <a:r>
              <a:rPr lang="en-US"/>
              <a:t>Click to edit Master title style</a:t>
            </a:r>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4029231"/>
            <a:ext cx="5486400" cy="5449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26434795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2897632" y="4593882"/>
            <a:ext cx="3903712" cy="417515"/>
          </a:xfrm>
          <a:prstGeom prst="rect">
            <a:avLst/>
          </a:prstGeom>
        </p:spPr>
        <p:txBody>
          <a:bodyPr/>
          <a:lstStyle/>
          <a:p>
            <a:endParaRPr lang="en-US"/>
          </a:p>
        </p:txBody>
      </p:sp>
    </p:spTree>
    <p:extLst>
      <p:ext uri="{BB962C8B-B14F-4D97-AF65-F5344CB8AC3E}">
        <p14:creationId xmlns:p14="http://schemas.microsoft.com/office/powerpoint/2010/main" val="5398710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83284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a:t>Click to edit Master title style</a:t>
            </a:r>
          </a:p>
        </p:txBody>
      </p:sp>
    </p:spTree>
    <p:extLst>
      <p:ext uri="{BB962C8B-B14F-4D97-AF65-F5344CB8AC3E}">
        <p14:creationId xmlns:p14="http://schemas.microsoft.com/office/powerpoint/2010/main" val="25583284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2613736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a:t>Click to edit Master title style</a:t>
            </a:r>
          </a:p>
        </p:txBody>
      </p:sp>
    </p:spTree>
    <p:extLst>
      <p:ext uri="{BB962C8B-B14F-4D97-AF65-F5344CB8AC3E}">
        <p14:creationId xmlns:p14="http://schemas.microsoft.com/office/powerpoint/2010/main" val="40779096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a:t>Click to edit Master title style</a:t>
            </a:r>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20430182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563799"/>
      </p:ext>
    </p:extLst>
  </p:cSld>
  <p:clrMapOvr>
    <a:masterClrMapping/>
  </p:clrMapOvr>
  <p:extLst>
    <p:ext uri="{DCECCB84-F9BA-43D5-87BE-67443E8EF086}">
      <p15:sldGuideLst xmlns:p15="http://schemas.microsoft.com/office/powerpoint/2012/main">
        <p15:guide id="1" orient="horz" pos="1621" userDrawn="1">
          <p15:clr>
            <a:srgbClr val="FBAE40"/>
          </p15:clr>
        </p15:guide>
        <p15:guide id="2" pos="2880"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2000" b="0" i="1"/>
            </a:lvl1pPr>
          </a:lstStyle>
          <a:p>
            <a:r>
              <a:rPr lang="en-US"/>
              <a:t>Click to edit Master title style</a:t>
            </a:r>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4029231"/>
            <a:ext cx="5486400" cy="5449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26434795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12123651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2897632" y="4593882"/>
            <a:ext cx="3903712" cy="417515"/>
          </a:xfrm>
          <a:prstGeom prst="rect">
            <a:avLst/>
          </a:prstGeom>
        </p:spPr>
        <p:txBody>
          <a:bodyPr/>
          <a:lstStyle/>
          <a:p>
            <a:endParaRPr lang="en-US"/>
          </a:p>
        </p:txBody>
      </p:sp>
    </p:spTree>
    <p:extLst>
      <p:ext uri="{BB962C8B-B14F-4D97-AF65-F5344CB8AC3E}">
        <p14:creationId xmlns:p14="http://schemas.microsoft.com/office/powerpoint/2010/main" val="539871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12123651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73F74-7FB2-4626-3DB5-CA0C5ABAD7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1C162B-B880-530F-15BA-3E17CBC75D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871A23-989F-8A69-4864-A668779D84CE}"/>
              </a:ext>
            </a:extLst>
          </p:cNvPr>
          <p:cNvSpPr>
            <a:spLocks noGrp="1"/>
          </p:cNvSpPr>
          <p:nvPr>
            <p:ph type="dt" sz="half" idx="10"/>
          </p:nvPr>
        </p:nvSpPr>
        <p:spPr/>
        <p:txBody>
          <a:bodyPr/>
          <a:lstStyle/>
          <a:p>
            <a:fld id="{F01EA332-5423-F348-A749-5E97A1B00A0B}" type="datetimeFigureOut">
              <a:rPr lang="en-US" smtClean="0"/>
              <a:t>10/2/2023</a:t>
            </a:fld>
            <a:endParaRPr lang="en-US"/>
          </a:p>
        </p:txBody>
      </p:sp>
      <p:sp>
        <p:nvSpPr>
          <p:cNvPr id="5" name="Footer Placeholder 4">
            <a:extLst>
              <a:ext uri="{FF2B5EF4-FFF2-40B4-BE49-F238E27FC236}">
                <a16:creationId xmlns:a16="http://schemas.microsoft.com/office/drawing/2014/main" id="{31CC5770-6018-2E79-FF32-F09BEABC1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E7FA31-B7BD-6F51-1A61-730D8CC75785}"/>
              </a:ext>
            </a:extLst>
          </p:cNvPr>
          <p:cNvSpPr>
            <a:spLocks noGrp="1"/>
          </p:cNvSpPr>
          <p:nvPr>
            <p:ph type="sldNum" sz="quarter" idx="12"/>
          </p:nvPr>
        </p:nvSpPr>
        <p:spPr/>
        <p:txBody>
          <a:bodyPr/>
          <a:lstStyle/>
          <a:p>
            <a:fld id="{A640AFF8-8C73-8842-A735-11AE808A0F14}" type="slidenum">
              <a:rPr lang="en-US" smtClean="0"/>
              <a:t>‹#›</a:t>
            </a:fld>
            <a:endParaRPr lang="en-US"/>
          </a:p>
        </p:txBody>
      </p:sp>
    </p:spTree>
    <p:extLst>
      <p:ext uri="{BB962C8B-B14F-4D97-AF65-F5344CB8AC3E}">
        <p14:creationId xmlns:p14="http://schemas.microsoft.com/office/powerpoint/2010/main" val="20557682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2845C0-F355-4553-8035-03EEC507F22E}"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DFDC67-2A54-4DD5-96B4-1C5F3DA3BA59}" type="slidenum">
              <a:rPr lang="en-US" smtClean="0"/>
              <a:t>‹#›</a:t>
            </a:fld>
            <a:endParaRPr lang="en-US"/>
          </a:p>
        </p:txBody>
      </p:sp>
    </p:spTree>
    <p:extLst>
      <p:ext uri="{BB962C8B-B14F-4D97-AF65-F5344CB8AC3E}">
        <p14:creationId xmlns:p14="http://schemas.microsoft.com/office/powerpoint/2010/main" val="6243198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457319" y="178761"/>
            <a:ext cx="8154333" cy="828251"/>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453507" y="1135836"/>
            <a:ext cx="8158147" cy="349124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407238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2">
            <a:extLst>
              <a:ext uri="{FF2B5EF4-FFF2-40B4-BE49-F238E27FC236}">
                <a16:creationId xmlns:a16="http://schemas.microsoft.com/office/drawing/2014/main" id="{3F80F6D1-322D-C14C-B5A4-2AB3157782F7}"/>
              </a:ext>
            </a:extLst>
          </p:cNvPr>
          <p:cNvSpPr>
            <a:spLocks noGrp="1"/>
          </p:cNvSpPr>
          <p:nvPr>
            <p:ph idx="1"/>
          </p:nvPr>
        </p:nvSpPr>
        <p:spPr>
          <a:xfrm>
            <a:off x="685800" y="1372870"/>
            <a:ext cx="7772400" cy="274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38172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05390"/>
            <a:ext cx="8229240" cy="859395"/>
          </a:xfrm>
          <a:prstGeom prst="rect">
            <a:avLst/>
          </a:prstGeom>
        </p:spPr>
        <p:txBody>
          <a:bodyPr lIns="0" tIns="0" rIns="0" bIns="0" anchor="ctr"/>
          <a:lstStyle/>
          <a:p>
            <a:pPr algn="ctr"/>
            <a:endParaRPr lang="en-US" sz="3303" b="0" strike="noStrike" spc="-1">
              <a:latin typeface="Arial"/>
            </a:endParaRPr>
          </a:p>
        </p:txBody>
      </p:sp>
      <p:sp>
        <p:nvSpPr>
          <p:cNvPr id="3" name="PlaceHolder 2"/>
          <p:cNvSpPr>
            <a:spLocks noGrp="1"/>
          </p:cNvSpPr>
          <p:nvPr>
            <p:ph type="subTitle"/>
          </p:nvPr>
        </p:nvSpPr>
        <p:spPr>
          <a:xfrm>
            <a:off x="457200" y="1204505"/>
            <a:ext cx="8229240" cy="2985722"/>
          </a:xfrm>
          <a:prstGeom prst="rect">
            <a:avLst/>
          </a:prstGeom>
        </p:spPr>
        <p:txBody>
          <a:bodyPr lIns="0" tIns="0" rIns="0" bIns="0" anchor="ctr"/>
          <a:lstStyle/>
          <a:p>
            <a:pPr algn="ctr"/>
            <a:endParaRPr lang="en-US" sz="2402" b="0" strike="noStrike" spc="-1">
              <a:latin typeface="Arial"/>
            </a:endParaRPr>
          </a:p>
        </p:txBody>
      </p:sp>
    </p:spTree>
    <p:extLst>
      <p:ext uri="{BB962C8B-B14F-4D97-AF65-F5344CB8AC3E}">
        <p14:creationId xmlns:p14="http://schemas.microsoft.com/office/powerpoint/2010/main" val="4015054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2552"/>
            <a:ext cx="6858000" cy="1792358"/>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4030"/>
            <a:ext cx="6858000" cy="1242971"/>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EB07F77-CCBB-4A0C-A597-81622FAB95B3}"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7278BC-B8F1-4A48-BC9A-756BE3C7891B}" type="slidenum">
              <a:rPr lang="en-US" smtClean="0"/>
              <a:t>‹#›</a:t>
            </a:fld>
            <a:endParaRPr lang="en-US"/>
          </a:p>
        </p:txBody>
      </p:sp>
    </p:spTree>
    <p:extLst>
      <p:ext uri="{BB962C8B-B14F-4D97-AF65-F5344CB8AC3E}">
        <p14:creationId xmlns:p14="http://schemas.microsoft.com/office/powerpoint/2010/main" val="21581064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B07F77-CCBB-4A0C-A597-81622FAB95B3}"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7278BC-B8F1-4A48-BC9A-756BE3C7891B}" type="slidenum">
              <a:rPr lang="en-US" smtClean="0"/>
              <a:t>‹#›</a:t>
            </a:fld>
            <a:endParaRPr lang="en-US"/>
          </a:p>
        </p:txBody>
      </p:sp>
    </p:spTree>
    <p:extLst>
      <p:ext uri="{BB962C8B-B14F-4D97-AF65-F5344CB8AC3E}">
        <p14:creationId xmlns:p14="http://schemas.microsoft.com/office/powerpoint/2010/main" val="16028567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3491"/>
            <a:ext cx="7886700" cy="2141534"/>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5285"/>
            <a:ext cx="7886700" cy="1126182"/>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B07F77-CCBB-4A0C-A597-81622FAB95B3}"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7278BC-B8F1-4A48-BC9A-756BE3C7891B}" type="slidenum">
              <a:rPr lang="en-US" smtClean="0"/>
              <a:t>‹#›</a:t>
            </a:fld>
            <a:endParaRPr lang="en-US"/>
          </a:p>
        </p:txBody>
      </p:sp>
    </p:spTree>
    <p:extLst>
      <p:ext uri="{BB962C8B-B14F-4D97-AF65-F5344CB8AC3E}">
        <p14:creationId xmlns:p14="http://schemas.microsoft.com/office/powerpoint/2010/main" val="35009746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70486"/>
            <a:ext cx="3886200" cy="32665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70486"/>
            <a:ext cx="3886200" cy="32665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B07F77-CCBB-4A0C-A597-81622FAB95B3}"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7278BC-B8F1-4A48-BC9A-756BE3C7891B}" type="slidenum">
              <a:rPr lang="en-US" smtClean="0"/>
              <a:t>‹#›</a:t>
            </a:fld>
            <a:endParaRPr lang="en-US"/>
          </a:p>
        </p:txBody>
      </p:sp>
    </p:spTree>
    <p:extLst>
      <p:ext uri="{BB962C8B-B14F-4D97-AF65-F5344CB8AC3E}">
        <p14:creationId xmlns:p14="http://schemas.microsoft.com/office/powerpoint/2010/main" val="30622574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4098"/>
            <a:ext cx="7886700" cy="99509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2040"/>
            <a:ext cx="3868340" cy="61850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80546"/>
            <a:ext cx="3868340" cy="276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2040"/>
            <a:ext cx="3887391" cy="61850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80546"/>
            <a:ext cx="3887391" cy="276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EB07F77-CCBB-4A0C-A597-81622FAB95B3}" type="datetimeFigureOut">
              <a:rPr lang="en-US" smtClean="0"/>
              <a:t>10/2/2023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7278BC-B8F1-4A48-BC9A-756BE3C7891B}" type="slidenum">
              <a:rPr lang="en-US" smtClean="0"/>
              <a:t>‹#›</a:t>
            </a:fld>
            <a:endParaRPr lang="en-US"/>
          </a:p>
        </p:txBody>
      </p:sp>
    </p:spTree>
    <p:extLst>
      <p:ext uri="{BB962C8B-B14F-4D97-AF65-F5344CB8AC3E}">
        <p14:creationId xmlns:p14="http://schemas.microsoft.com/office/powerpoint/2010/main" val="3381184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5398710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EB07F77-CCBB-4A0C-A597-81622FAB95B3}" type="datetimeFigureOut">
              <a:rPr lang="en-US" smtClean="0"/>
              <a:t>10/2/2023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7278BC-B8F1-4A48-BC9A-756BE3C7891B}" type="slidenum">
              <a:rPr lang="en-US" smtClean="0"/>
              <a:t>‹#›</a:t>
            </a:fld>
            <a:endParaRPr lang="en-US"/>
          </a:p>
        </p:txBody>
      </p:sp>
    </p:spTree>
    <p:extLst>
      <p:ext uri="{BB962C8B-B14F-4D97-AF65-F5344CB8AC3E}">
        <p14:creationId xmlns:p14="http://schemas.microsoft.com/office/powerpoint/2010/main" val="22224970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B07F77-CCBB-4A0C-A597-81622FAB95B3}" type="datetimeFigureOut">
              <a:rPr lang="en-US" smtClean="0"/>
              <a:t>10/2/2023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7278BC-B8F1-4A48-BC9A-756BE3C7891B}" type="slidenum">
              <a:rPr lang="en-US" smtClean="0"/>
              <a:t>‹#›</a:t>
            </a:fld>
            <a:endParaRPr lang="en-US"/>
          </a:p>
        </p:txBody>
      </p:sp>
    </p:spTree>
    <p:extLst>
      <p:ext uri="{BB962C8B-B14F-4D97-AF65-F5344CB8AC3E}">
        <p14:creationId xmlns:p14="http://schemas.microsoft.com/office/powerpoint/2010/main" val="33157948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3218"/>
            <a:ext cx="2949178" cy="1201261"/>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1255"/>
            <a:ext cx="4629150" cy="365860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4479"/>
            <a:ext cx="2949178" cy="2861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EB07F77-CCBB-4A0C-A597-81622FAB95B3}"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7278BC-B8F1-4A48-BC9A-756BE3C7891B}" type="slidenum">
              <a:rPr lang="en-US" smtClean="0"/>
              <a:t>‹#›</a:t>
            </a:fld>
            <a:endParaRPr lang="en-US"/>
          </a:p>
        </p:txBody>
      </p:sp>
    </p:spTree>
    <p:extLst>
      <p:ext uri="{BB962C8B-B14F-4D97-AF65-F5344CB8AC3E}">
        <p14:creationId xmlns:p14="http://schemas.microsoft.com/office/powerpoint/2010/main" val="32963007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3218"/>
            <a:ext cx="2949178" cy="1201261"/>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1255"/>
            <a:ext cx="4629150" cy="365860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4479"/>
            <a:ext cx="2949178" cy="2861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EB07F77-CCBB-4A0C-A597-81622FAB95B3}"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7278BC-B8F1-4A48-BC9A-756BE3C7891B}" type="slidenum">
              <a:rPr lang="en-US" smtClean="0"/>
              <a:t>‹#›</a:t>
            </a:fld>
            <a:endParaRPr lang="en-US"/>
          </a:p>
        </p:txBody>
      </p:sp>
    </p:spTree>
    <p:extLst>
      <p:ext uri="{BB962C8B-B14F-4D97-AF65-F5344CB8AC3E}">
        <p14:creationId xmlns:p14="http://schemas.microsoft.com/office/powerpoint/2010/main" val="41406979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B07F77-CCBB-4A0C-A597-81622FAB95B3}"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7278BC-B8F1-4A48-BC9A-756BE3C7891B}" type="slidenum">
              <a:rPr lang="en-US" smtClean="0"/>
              <a:t>‹#›</a:t>
            </a:fld>
            <a:endParaRPr lang="en-US"/>
          </a:p>
        </p:txBody>
      </p:sp>
    </p:spTree>
    <p:extLst>
      <p:ext uri="{BB962C8B-B14F-4D97-AF65-F5344CB8AC3E}">
        <p14:creationId xmlns:p14="http://schemas.microsoft.com/office/powerpoint/2010/main" val="20096452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097"/>
            <a:ext cx="1971675" cy="436291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4097"/>
            <a:ext cx="5800725" cy="436291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B07F77-CCBB-4A0C-A597-81622FAB95B3}"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7278BC-B8F1-4A48-BC9A-756BE3C7891B}" type="slidenum">
              <a:rPr lang="en-US" smtClean="0"/>
              <a:t>‹#›</a:t>
            </a:fld>
            <a:endParaRPr lang="en-US"/>
          </a:p>
        </p:txBody>
      </p:sp>
    </p:spTree>
    <p:extLst>
      <p:ext uri="{BB962C8B-B14F-4D97-AF65-F5344CB8AC3E}">
        <p14:creationId xmlns:p14="http://schemas.microsoft.com/office/powerpoint/2010/main" val="34879272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a:t>Click to edit Master title style</a:t>
            </a:r>
            <a:endParaRPr lang="en-US" dirty="0"/>
          </a:p>
        </p:txBody>
      </p:sp>
    </p:spTree>
    <p:extLst>
      <p:ext uri="{BB962C8B-B14F-4D97-AF65-F5344CB8AC3E}">
        <p14:creationId xmlns:p14="http://schemas.microsoft.com/office/powerpoint/2010/main" val="25583284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13736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a:t>Click to edit Master title style</a:t>
            </a:r>
            <a:endParaRPr lang="en-US" dirty="0"/>
          </a:p>
        </p:txBody>
      </p:sp>
    </p:spTree>
    <p:extLst>
      <p:ext uri="{BB962C8B-B14F-4D97-AF65-F5344CB8AC3E}">
        <p14:creationId xmlns:p14="http://schemas.microsoft.com/office/powerpoint/2010/main" val="40779096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a:t>Click to edit Master title style</a:t>
            </a:r>
            <a:endParaRPr lang="en-US" dirty="0"/>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043018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A4820-497A-435A-90B3-6762B16EE5B3}"/>
              </a:ext>
            </a:extLst>
          </p:cNvPr>
          <p:cNvSpPr>
            <a:spLocks noGrp="1"/>
          </p:cNvSpPr>
          <p:nvPr>
            <p:ph type="ctrTitle"/>
          </p:nvPr>
        </p:nvSpPr>
        <p:spPr>
          <a:xfrm>
            <a:off x="1143000" y="842963"/>
            <a:ext cx="6858000" cy="179228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472A25-1FDC-4FB8-B1B0-354411B362D8}"/>
              </a:ext>
            </a:extLst>
          </p:cNvPr>
          <p:cNvSpPr>
            <a:spLocks noGrp="1"/>
          </p:cNvSpPr>
          <p:nvPr>
            <p:ph type="subTitle" idx="1"/>
          </p:nvPr>
        </p:nvSpPr>
        <p:spPr>
          <a:xfrm>
            <a:off x="1143000" y="2703513"/>
            <a:ext cx="6858000" cy="12430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E54908-8498-4367-941A-314BEAE435AA}"/>
              </a:ext>
            </a:extLst>
          </p:cNvPr>
          <p:cNvSpPr>
            <a:spLocks noGrp="1"/>
          </p:cNvSpPr>
          <p:nvPr>
            <p:ph type="dt" sz="half" idx="10"/>
          </p:nvPr>
        </p:nvSpPr>
        <p:spPr/>
        <p:txBody>
          <a:bodyPr/>
          <a:lstStyle/>
          <a:p>
            <a:fld id="{AF14DFFF-BE29-4D39-830D-DDE47C3C97AE}" type="datetimeFigureOut">
              <a:rPr lang="en-US" smtClean="0"/>
              <a:t>10/2/2023</a:t>
            </a:fld>
            <a:endParaRPr lang="en-US"/>
          </a:p>
        </p:txBody>
      </p:sp>
      <p:sp>
        <p:nvSpPr>
          <p:cNvPr id="5" name="Footer Placeholder 4">
            <a:extLst>
              <a:ext uri="{FF2B5EF4-FFF2-40B4-BE49-F238E27FC236}">
                <a16:creationId xmlns:a16="http://schemas.microsoft.com/office/drawing/2014/main" id="{AE7E209F-D2FC-42F6-8E13-54CC3BAEC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4B8C71-F5A9-4EF2-A230-87C227D78DD5}"/>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319031834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563799"/>
      </p:ext>
    </p:extLst>
  </p:cSld>
  <p:clrMapOvr>
    <a:masterClrMapping/>
  </p:clrMapOvr>
  <p:extLst>
    <p:ext uri="{DCECCB84-F9BA-43D5-87BE-67443E8EF086}">
      <p15:sldGuideLst xmlns:p15="http://schemas.microsoft.com/office/powerpoint/2012/main">
        <p15:guide id="1" orient="horz" pos="1621" userDrawn="1">
          <p15:clr>
            <a:srgbClr val="FBAE40"/>
          </p15:clr>
        </p15:guide>
        <p15:guide id="2" pos="2880" userDrawn="1">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2000" b="0" i="1"/>
            </a:lvl1pPr>
          </a:lstStyle>
          <a:p>
            <a:r>
              <a:rPr lang="en-US"/>
              <a:t>Click to edit Master title style</a:t>
            </a:r>
            <a:endParaRPr lang="en-US" dirty="0"/>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4029231"/>
            <a:ext cx="5486400" cy="5449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434795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12123651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2897632" y="4593882"/>
            <a:ext cx="3903712" cy="417515"/>
          </a:xfrm>
          <a:prstGeom prst="rect">
            <a:avLst/>
          </a:prstGeom>
        </p:spPr>
        <p:txBody>
          <a:bodyPr/>
          <a:lstStyle/>
          <a:p>
            <a:endParaRPr lang="en-US" dirty="0"/>
          </a:p>
        </p:txBody>
      </p:sp>
    </p:spTree>
    <p:extLst>
      <p:ext uri="{BB962C8B-B14F-4D97-AF65-F5344CB8AC3E}">
        <p14:creationId xmlns:p14="http://schemas.microsoft.com/office/powerpoint/2010/main" val="53987106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55885-DDE1-1BF5-422D-C4DA4C2D36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BD45EA-47F1-8D33-74A7-B18268B852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82597B-CAD7-9275-FC3C-E197FF2C7E6C}"/>
              </a:ext>
            </a:extLst>
          </p:cNvPr>
          <p:cNvSpPr>
            <a:spLocks noGrp="1"/>
          </p:cNvSpPr>
          <p:nvPr>
            <p:ph type="dt" sz="half" idx="10"/>
          </p:nvPr>
        </p:nvSpPr>
        <p:spPr/>
        <p:txBody>
          <a:bodyPr/>
          <a:lstStyle/>
          <a:p>
            <a:fld id="{491697C4-4D51-A446-BE58-EA62FDC7303A}" type="datetimeFigureOut">
              <a:rPr lang="en-US" smtClean="0"/>
              <a:t>10/2/2023</a:t>
            </a:fld>
            <a:endParaRPr lang="en-US"/>
          </a:p>
        </p:txBody>
      </p:sp>
      <p:sp>
        <p:nvSpPr>
          <p:cNvPr id="5" name="Footer Placeholder 4">
            <a:extLst>
              <a:ext uri="{FF2B5EF4-FFF2-40B4-BE49-F238E27FC236}">
                <a16:creationId xmlns:a16="http://schemas.microsoft.com/office/drawing/2014/main" id="{A82DAD2E-D9DB-556A-D173-F3B30BCAB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8D5867-B7A7-BEA7-DF69-C0BEAFAB39D1}"/>
              </a:ext>
            </a:extLst>
          </p:cNvPr>
          <p:cNvSpPr>
            <a:spLocks noGrp="1"/>
          </p:cNvSpPr>
          <p:nvPr>
            <p:ph type="sldNum" sz="quarter" idx="12"/>
          </p:nvPr>
        </p:nvSpPr>
        <p:spPr/>
        <p:txBody>
          <a:bodyPr/>
          <a:lstStyle/>
          <a:p>
            <a:fld id="{922A01FA-F771-8448-B1E6-50A4EE69D6D8}" type="slidenum">
              <a:rPr lang="en-US" smtClean="0"/>
              <a:t>‹#›</a:t>
            </a:fld>
            <a:endParaRPr lang="en-US"/>
          </a:p>
        </p:txBody>
      </p:sp>
    </p:spTree>
    <p:extLst>
      <p:ext uri="{BB962C8B-B14F-4D97-AF65-F5344CB8AC3E}">
        <p14:creationId xmlns:p14="http://schemas.microsoft.com/office/powerpoint/2010/main" val="27004029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image" Target="../media/image3.jpeg"/><Relationship Id="rId5" Type="http://schemas.openxmlformats.org/officeDocument/2006/relationships/slideLayout" Target="../slideLayouts/slideLayout57.xml"/><Relationship Id="rId10" Type="http://schemas.openxmlformats.org/officeDocument/2006/relationships/image" Target="../media/image1.jpeg"/><Relationship Id="rId4" Type="http://schemas.openxmlformats.org/officeDocument/2006/relationships/slideLayout" Target="../slideLayouts/slideLayout56.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image" Target="../media/image4.jpeg"/><Relationship Id="rId2" Type="http://schemas.openxmlformats.org/officeDocument/2006/relationships/slideLayout" Target="../slideLayouts/slideLayout62.xml"/><Relationship Id="rId16" Type="http://schemas.openxmlformats.org/officeDocument/2006/relationships/image" Target="../media/image1.jpeg"/><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theme" Target="../theme/theme7.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8.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image" Target="../media/image4.jpeg"/><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image" Target="../media/image1.jpeg"/><Relationship Id="rId5" Type="http://schemas.openxmlformats.org/officeDocument/2006/relationships/slideLayout" Target="../slideLayouts/slideLayout90.xml"/><Relationship Id="rId10" Type="http://schemas.openxmlformats.org/officeDocument/2006/relationships/theme" Target="../theme/theme9.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 name="Picture 13" descr="Graphical user interface, application&#10;&#10;Description automatically generated with medium confidence">
            <a:extLst>
              <a:ext uri="{FF2B5EF4-FFF2-40B4-BE49-F238E27FC236}">
                <a16:creationId xmlns:a16="http://schemas.microsoft.com/office/drawing/2014/main" id="{881B161A-BAD2-4FED-9737-E079EBD43CA4}"/>
              </a:ext>
            </a:extLst>
          </p:cNvPr>
          <p:cNvPicPr>
            <a:picLocks noChangeAspect="1"/>
          </p:cNvPicPr>
          <p:nvPr userDrawn="1"/>
        </p:nvPicPr>
        <p:blipFill>
          <a:blip r:embed="rId10"/>
          <a:stretch>
            <a:fillRect/>
          </a:stretch>
        </p:blipFill>
        <p:spPr>
          <a:xfrm>
            <a:off x="-16273" y="-40426"/>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3"/>
          </p:nvPr>
        </p:nvSpPr>
        <p:spPr>
          <a:xfrm>
            <a:off x="2897632" y="4593882"/>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
        <p:nvSpPr>
          <p:cNvPr id="5" name="TextBox 4"/>
          <p:cNvSpPr txBox="1"/>
          <p:nvPr userDrawn="1"/>
        </p:nvSpPr>
        <p:spPr>
          <a:xfrm>
            <a:off x="6872288" y="5943600"/>
            <a:ext cx="269626" cy="461665"/>
          </a:xfrm>
          <a:prstGeom prst="rect">
            <a:avLst/>
          </a:prstGeom>
          <a:noFill/>
        </p:spPr>
        <p:txBody>
          <a:bodyPr wrap="none" rtlCol="0">
            <a:spAutoFit/>
          </a:bodyPr>
          <a:lstStyle/>
          <a:p>
            <a:r>
              <a:rPr lang="en-US"/>
              <a:t> </a:t>
            </a:r>
          </a:p>
        </p:txBody>
      </p:sp>
      <p:cxnSp>
        <p:nvCxnSpPr>
          <p:cNvPr id="8" name="Straight Connector 7">
            <a:extLst>
              <a:ext uri="{FF2B5EF4-FFF2-40B4-BE49-F238E27FC236}">
                <a16:creationId xmlns:a16="http://schemas.microsoft.com/office/drawing/2014/main" id="{5F391403-AA08-384C-BF6A-9AE5185F6540}"/>
              </a:ext>
            </a:extLst>
          </p:cNvPr>
          <p:cNvCxnSpPr/>
          <p:nvPr userDrawn="1"/>
        </p:nvCxnSpPr>
        <p:spPr>
          <a:xfrm>
            <a:off x="0" y="4309607"/>
            <a:ext cx="9144000" cy="0"/>
          </a:xfrm>
          <a:prstGeom prst="line">
            <a:avLst/>
          </a:prstGeom>
          <a:ln w="28575">
            <a:solidFill>
              <a:srgbClr val="003767"/>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81251CD-2A00-449A-B5F2-1AB6111D1BF2}"/>
              </a:ext>
            </a:extLst>
          </p:cNvPr>
          <p:cNvPicPr>
            <a:picLocks noChangeAspect="1"/>
          </p:cNvPicPr>
          <p:nvPr userDrawn="1"/>
        </p:nvPicPr>
        <p:blipFill>
          <a:blip r:embed="rId11"/>
          <a:srcRect/>
          <a:stretch/>
        </p:blipFill>
        <p:spPr>
          <a:xfrm>
            <a:off x="6958013" y="4654236"/>
            <a:ext cx="2124222" cy="248420"/>
          </a:xfrm>
          <a:prstGeom prst="rect">
            <a:avLst/>
          </a:prstGeom>
        </p:spPr>
      </p:pic>
    </p:spTree>
    <p:extLst>
      <p:ext uri="{BB962C8B-B14F-4D97-AF65-F5344CB8AC3E}">
        <p14:creationId xmlns:p14="http://schemas.microsoft.com/office/powerpoint/2010/main" val="1070809925"/>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AAC0E2-2BD2-4D82-96AB-D95E3AAD3B40}"/>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B36024-2F7B-4474-88EE-778994FD2F35}"/>
              </a:ext>
            </a:extLst>
          </p:cNvPr>
          <p:cNvSpPr>
            <a:spLocks noGrp="1"/>
          </p:cNvSpPr>
          <p:nvPr>
            <p:ph type="body" idx="1"/>
          </p:nvPr>
        </p:nvSpPr>
        <p:spPr>
          <a:xfrm>
            <a:off x="628650" y="1370013"/>
            <a:ext cx="7886700" cy="3267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B4B204-D270-46B4-881E-F62BBD9B281F}"/>
              </a:ext>
            </a:extLst>
          </p:cNvPr>
          <p:cNvSpPr>
            <a:spLocks noGrp="1"/>
          </p:cNvSpPr>
          <p:nvPr>
            <p:ph type="dt" sz="half" idx="2"/>
          </p:nvPr>
        </p:nvSpPr>
        <p:spPr>
          <a:xfrm>
            <a:off x="628650" y="4772025"/>
            <a:ext cx="2057400" cy="273050"/>
          </a:xfrm>
          <a:prstGeom prst="rect">
            <a:avLst/>
          </a:prstGeom>
        </p:spPr>
        <p:txBody>
          <a:bodyPr vert="horz" lIns="91440" tIns="45720" rIns="91440" bIns="45720" rtlCol="0" anchor="ctr"/>
          <a:lstStyle>
            <a:lvl1pPr algn="l">
              <a:defRPr sz="1200">
                <a:solidFill>
                  <a:schemeClr val="tx1">
                    <a:tint val="75000"/>
                  </a:schemeClr>
                </a:solidFill>
              </a:defRPr>
            </a:lvl1pPr>
          </a:lstStyle>
          <a:p>
            <a:fld id="{AF14DFFF-BE29-4D39-830D-DDE47C3C97AE}" type="datetimeFigureOut">
              <a:rPr lang="en-US" smtClean="0"/>
              <a:t>10/2/2023</a:t>
            </a:fld>
            <a:endParaRPr lang="en-US"/>
          </a:p>
        </p:txBody>
      </p:sp>
      <p:sp>
        <p:nvSpPr>
          <p:cNvPr id="5" name="Footer Placeholder 4">
            <a:extLst>
              <a:ext uri="{FF2B5EF4-FFF2-40B4-BE49-F238E27FC236}">
                <a16:creationId xmlns:a16="http://schemas.microsoft.com/office/drawing/2014/main" id="{1FB5AAC8-04F5-49FA-B6C4-1EFEA19B069F}"/>
              </a:ext>
            </a:extLst>
          </p:cNvPr>
          <p:cNvSpPr>
            <a:spLocks noGrp="1"/>
          </p:cNvSpPr>
          <p:nvPr>
            <p:ph type="ftr" sz="quarter" idx="3"/>
          </p:nvPr>
        </p:nvSpPr>
        <p:spPr>
          <a:xfrm>
            <a:off x="3028950" y="4772025"/>
            <a:ext cx="3086100" cy="2730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CFCDD64-4860-4CEA-BD36-233344B122CE}"/>
              </a:ext>
            </a:extLst>
          </p:cNvPr>
          <p:cNvSpPr>
            <a:spLocks noGrp="1"/>
          </p:cNvSpPr>
          <p:nvPr>
            <p:ph type="sldNum" sz="quarter" idx="4"/>
          </p:nvPr>
        </p:nvSpPr>
        <p:spPr>
          <a:xfrm>
            <a:off x="6457950" y="4772025"/>
            <a:ext cx="2057400" cy="273050"/>
          </a:xfrm>
          <a:prstGeom prst="rect">
            <a:avLst/>
          </a:prstGeom>
        </p:spPr>
        <p:txBody>
          <a:bodyPr vert="horz" lIns="91440" tIns="45720" rIns="91440" bIns="45720" rtlCol="0" anchor="ctr"/>
          <a:lstStyle>
            <a:lvl1pPr algn="r">
              <a:defRPr sz="1200">
                <a:solidFill>
                  <a:schemeClr val="tx1">
                    <a:tint val="75000"/>
                  </a:schemeClr>
                </a:solidFill>
              </a:defRPr>
            </a:lvl1pPr>
          </a:lstStyle>
          <a:p>
            <a:fld id="{2D994E03-0F88-49B3-B680-88EAF0B5195C}" type="slidenum">
              <a:rPr lang="en-US" smtClean="0"/>
              <a:t>‹#›</a:t>
            </a:fld>
            <a:endParaRPr lang="en-US"/>
          </a:p>
        </p:txBody>
      </p:sp>
    </p:spTree>
    <p:extLst>
      <p:ext uri="{BB962C8B-B14F-4D97-AF65-F5344CB8AC3E}">
        <p14:creationId xmlns:p14="http://schemas.microsoft.com/office/powerpoint/2010/main" val="276285900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70013"/>
            <a:ext cx="7886700" cy="3267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72025"/>
            <a:ext cx="2057400" cy="273050"/>
          </a:xfrm>
          <a:prstGeom prst="rect">
            <a:avLst/>
          </a:prstGeom>
        </p:spPr>
        <p:txBody>
          <a:bodyPr vert="horz" lIns="91440" tIns="45720" rIns="91440" bIns="45720" rtlCol="0" anchor="ctr"/>
          <a:lstStyle>
            <a:lvl1pPr algn="l">
              <a:defRPr sz="1200">
                <a:solidFill>
                  <a:schemeClr val="tx1">
                    <a:tint val="75000"/>
                  </a:schemeClr>
                </a:solidFill>
              </a:defRPr>
            </a:lvl1pPr>
          </a:lstStyle>
          <a:p>
            <a:fld id="{42F41C86-81D1-154C-A238-A794744A1851}" type="datetimeFigureOut">
              <a:rPr lang="en-US" smtClean="0"/>
              <a:t>10/2/2023</a:t>
            </a:fld>
            <a:endParaRPr lang="en-US"/>
          </a:p>
        </p:txBody>
      </p:sp>
      <p:sp>
        <p:nvSpPr>
          <p:cNvPr id="5" name="Footer Placeholder 4"/>
          <p:cNvSpPr>
            <a:spLocks noGrp="1"/>
          </p:cNvSpPr>
          <p:nvPr>
            <p:ph type="ftr" sz="quarter" idx="3"/>
          </p:nvPr>
        </p:nvSpPr>
        <p:spPr>
          <a:xfrm>
            <a:off x="3028950" y="4772025"/>
            <a:ext cx="3086100" cy="2730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72025"/>
            <a:ext cx="2057400" cy="273050"/>
          </a:xfrm>
          <a:prstGeom prst="rect">
            <a:avLst/>
          </a:prstGeom>
        </p:spPr>
        <p:txBody>
          <a:bodyPr vert="horz" lIns="91440" tIns="45720" rIns="91440" bIns="45720" rtlCol="0" anchor="ctr"/>
          <a:lstStyle>
            <a:lvl1pPr algn="r">
              <a:defRPr sz="1200">
                <a:solidFill>
                  <a:schemeClr val="tx1">
                    <a:tint val="75000"/>
                  </a:schemeClr>
                </a:solidFill>
              </a:defRPr>
            </a:lvl1pPr>
          </a:lstStyle>
          <a:p>
            <a:fld id="{C0618FE0-1B40-C740-86BA-BF2D640F8EB0}" type="slidenum">
              <a:rPr lang="en-US" smtClean="0"/>
              <a:t>‹#›</a:t>
            </a:fld>
            <a:endParaRPr lang="en-US"/>
          </a:p>
        </p:txBody>
      </p:sp>
    </p:spTree>
    <p:extLst>
      <p:ext uri="{BB962C8B-B14F-4D97-AF65-F5344CB8AC3E}">
        <p14:creationId xmlns:p14="http://schemas.microsoft.com/office/powerpoint/2010/main" val="67865230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308FCE-6B70-0AD0-392F-EA5B67A55680}"/>
              </a:ext>
            </a:extLst>
          </p:cNvPr>
          <p:cNvSpPr>
            <a:spLocks noGrp="1"/>
          </p:cNvSpPr>
          <p:nvPr>
            <p:ph type="title"/>
          </p:nvPr>
        </p:nvSpPr>
        <p:spPr>
          <a:xfrm>
            <a:off x="628650" y="274098"/>
            <a:ext cx="7886700" cy="99509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10A1C7-51BF-7784-A7D9-75F14AB9D0A7}"/>
              </a:ext>
            </a:extLst>
          </p:cNvPr>
          <p:cNvSpPr>
            <a:spLocks noGrp="1"/>
          </p:cNvSpPr>
          <p:nvPr>
            <p:ph type="body" idx="1"/>
          </p:nvPr>
        </p:nvSpPr>
        <p:spPr>
          <a:xfrm>
            <a:off x="628650" y="1370486"/>
            <a:ext cx="7886700" cy="32665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CE1F93-71AB-17C2-7A11-25D21653B9C5}"/>
              </a:ext>
            </a:extLst>
          </p:cNvPr>
          <p:cNvSpPr>
            <a:spLocks noGrp="1"/>
          </p:cNvSpPr>
          <p:nvPr>
            <p:ph type="dt" sz="half" idx="2"/>
          </p:nvPr>
        </p:nvSpPr>
        <p:spPr>
          <a:xfrm>
            <a:off x="628650" y="4771678"/>
            <a:ext cx="2057400" cy="274097"/>
          </a:xfrm>
          <a:prstGeom prst="rect">
            <a:avLst/>
          </a:prstGeom>
        </p:spPr>
        <p:txBody>
          <a:bodyPr vert="horz" lIns="91440" tIns="45720" rIns="91440" bIns="45720" rtlCol="0" anchor="ctr"/>
          <a:lstStyle>
            <a:lvl1pPr algn="l">
              <a:defRPr sz="900">
                <a:solidFill>
                  <a:schemeClr val="tx1">
                    <a:tint val="75000"/>
                  </a:schemeClr>
                </a:solidFill>
              </a:defRPr>
            </a:lvl1pPr>
          </a:lstStyle>
          <a:p>
            <a:fld id="{E83DF97E-F60E-473C-8DB1-1CED1C576885}" type="datetimeFigureOut">
              <a:rPr lang="en-US" smtClean="0"/>
              <a:t>10/2/2023</a:t>
            </a:fld>
            <a:endParaRPr lang="en-US"/>
          </a:p>
        </p:txBody>
      </p:sp>
      <p:sp>
        <p:nvSpPr>
          <p:cNvPr id="5" name="Footer Placeholder 4">
            <a:extLst>
              <a:ext uri="{FF2B5EF4-FFF2-40B4-BE49-F238E27FC236}">
                <a16:creationId xmlns:a16="http://schemas.microsoft.com/office/drawing/2014/main" id="{3A9B64A1-14FE-6C36-0B6B-52863F86135D}"/>
              </a:ext>
            </a:extLst>
          </p:cNvPr>
          <p:cNvSpPr>
            <a:spLocks noGrp="1"/>
          </p:cNvSpPr>
          <p:nvPr>
            <p:ph type="ftr" sz="quarter" idx="3"/>
          </p:nvPr>
        </p:nvSpPr>
        <p:spPr>
          <a:xfrm>
            <a:off x="3028950" y="4771678"/>
            <a:ext cx="3086100" cy="274097"/>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F30D791-5A80-4CF2-C74C-F2960BC1E783}"/>
              </a:ext>
            </a:extLst>
          </p:cNvPr>
          <p:cNvSpPr>
            <a:spLocks noGrp="1"/>
          </p:cNvSpPr>
          <p:nvPr>
            <p:ph type="sldNum" sz="quarter" idx="4"/>
          </p:nvPr>
        </p:nvSpPr>
        <p:spPr>
          <a:xfrm>
            <a:off x="6457950" y="4771678"/>
            <a:ext cx="2057400" cy="274097"/>
          </a:xfrm>
          <a:prstGeom prst="rect">
            <a:avLst/>
          </a:prstGeom>
        </p:spPr>
        <p:txBody>
          <a:bodyPr vert="horz" lIns="91440" tIns="45720" rIns="91440" bIns="45720" rtlCol="0" anchor="ctr"/>
          <a:lstStyle>
            <a:lvl1pPr algn="r">
              <a:defRPr sz="900">
                <a:solidFill>
                  <a:schemeClr val="tx1">
                    <a:tint val="75000"/>
                  </a:schemeClr>
                </a:solidFill>
              </a:defRPr>
            </a:lvl1pPr>
          </a:lstStyle>
          <a:p>
            <a:fld id="{0A73DD47-64F7-4D10-B613-96B3EA178E66}" type="slidenum">
              <a:rPr lang="en-US" smtClean="0"/>
              <a:t>‹#›</a:t>
            </a:fld>
            <a:endParaRPr lang="en-US"/>
          </a:p>
        </p:txBody>
      </p:sp>
    </p:spTree>
    <p:extLst>
      <p:ext uri="{BB962C8B-B14F-4D97-AF65-F5344CB8AC3E}">
        <p14:creationId xmlns:p14="http://schemas.microsoft.com/office/powerpoint/2010/main" val="34634217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70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9"/>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70014"/>
            <a:ext cx="7886700" cy="3267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72025"/>
            <a:ext cx="2057400" cy="273050"/>
          </a:xfrm>
          <a:prstGeom prst="rect">
            <a:avLst/>
          </a:prstGeom>
        </p:spPr>
        <p:txBody>
          <a:bodyPr vert="horz" lIns="91440" tIns="45720" rIns="91440" bIns="45720" rtlCol="0" anchor="ctr"/>
          <a:lstStyle>
            <a:lvl1pPr algn="l">
              <a:defRPr sz="1199">
                <a:solidFill>
                  <a:schemeClr val="tx1">
                    <a:tint val="75000"/>
                  </a:schemeClr>
                </a:solidFill>
              </a:defRPr>
            </a:lvl1pPr>
          </a:lstStyle>
          <a:p>
            <a:fld id="{42F41C86-81D1-154C-A238-A794744A1851}" type="datetimeFigureOut">
              <a:rPr lang="en-US" smtClean="0"/>
              <a:t>10/2/2023</a:t>
            </a:fld>
            <a:endParaRPr lang="en-US"/>
          </a:p>
        </p:txBody>
      </p:sp>
      <p:sp>
        <p:nvSpPr>
          <p:cNvPr id="5" name="Footer Placeholder 4"/>
          <p:cNvSpPr>
            <a:spLocks noGrp="1"/>
          </p:cNvSpPr>
          <p:nvPr>
            <p:ph type="ftr" sz="quarter" idx="3"/>
          </p:nvPr>
        </p:nvSpPr>
        <p:spPr>
          <a:xfrm>
            <a:off x="3028950" y="4772025"/>
            <a:ext cx="3086100" cy="273050"/>
          </a:xfrm>
          <a:prstGeom prst="rect">
            <a:avLst/>
          </a:prstGeom>
        </p:spPr>
        <p:txBody>
          <a:bodyPr vert="horz" lIns="91440" tIns="45720" rIns="91440" bIns="45720" rtlCol="0" anchor="ctr"/>
          <a:lstStyle>
            <a:lvl1pPr algn="ctr">
              <a:defRPr sz="1199">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72025"/>
            <a:ext cx="2057400" cy="273050"/>
          </a:xfrm>
          <a:prstGeom prst="rect">
            <a:avLst/>
          </a:prstGeom>
        </p:spPr>
        <p:txBody>
          <a:bodyPr vert="horz" lIns="91440" tIns="45720" rIns="91440" bIns="45720" rtlCol="0" anchor="ctr"/>
          <a:lstStyle>
            <a:lvl1pPr algn="r">
              <a:defRPr sz="1199">
                <a:solidFill>
                  <a:schemeClr val="tx1">
                    <a:tint val="75000"/>
                  </a:schemeClr>
                </a:solidFill>
              </a:defRPr>
            </a:lvl1pPr>
          </a:lstStyle>
          <a:p>
            <a:fld id="{C0618FE0-1B40-C740-86BA-BF2D640F8EB0}" type="slidenum">
              <a:rPr lang="en-US" smtClean="0"/>
              <a:t>‹#›</a:t>
            </a:fld>
            <a:endParaRPr lang="en-US"/>
          </a:p>
        </p:txBody>
      </p:sp>
    </p:spTree>
    <p:extLst>
      <p:ext uri="{BB962C8B-B14F-4D97-AF65-F5344CB8AC3E}">
        <p14:creationId xmlns:p14="http://schemas.microsoft.com/office/powerpoint/2010/main" val="725199665"/>
      </p:ext>
    </p:extLst>
  </p:cSld>
  <p:clrMap bg1="lt1" tx1="dk1" bg2="lt2" tx2="dk2" accent1="accent1" accent2="accent2" accent3="accent3" accent4="accent4" accent5="accent5" accent6="accent6" hlink="hlink" folHlink="folHlink"/>
  <p:sldLayoutIdLst>
    <p:sldLayoutId id="2147483723"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24" r:id="rId11"/>
  </p:sldLayoutIdLst>
  <p:txStyles>
    <p:titleStyle>
      <a:lvl1pPr algn="l" defTabSz="913554" rtl="0" eaLnBrk="1" latinLnBrk="0" hangingPunct="1">
        <a:lnSpc>
          <a:spcPct val="90000"/>
        </a:lnSpc>
        <a:spcBef>
          <a:spcPct val="0"/>
        </a:spcBef>
        <a:buNone/>
        <a:defRPr sz="4396" kern="1200">
          <a:solidFill>
            <a:schemeClr val="tx1"/>
          </a:solidFill>
          <a:latin typeface="+mj-lt"/>
          <a:ea typeface="+mj-ea"/>
          <a:cs typeface="+mj-cs"/>
        </a:defRPr>
      </a:lvl1pPr>
    </p:titleStyle>
    <p:bodyStyle>
      <a:lvl1pPr marL="228389" indent="-228389" algn="l" defTabSz="913554" rtl="0" eaLnBrk="1" latinLnBrk="0" hangingPunct="1">
        <a:lnSpc>
          <a:spcPct val="90000"/>
        </a:lnSpc>
        <a:spcBef>
          <a:spcPts val="999"/>
        </a:spcBef>
        <a:buFont typeface="Arial"/>
        <a:buChar char="•"/>
        <a:defRPr sz="2798" kern="1200">
          <a:solidFill>
            <a:schemeClr val="tx1"/>
          </a:solidFill>
          <a:latin typeface="+mn-lt"/>
          <a:ea typeface="+mn-ea"/>
          <a:cs typeface="+mn-cs"/>
        </a:defRPr>
      </a:lvl1pPr>
      <a:lvl2pPr marL="685166" indent="-228389" algn="l" defTabSz="913554" rtl="0" eaLnBrk="1" latinLnBrk="0" hangingPunct="1">
        <a:lnSpc>
          <a:spcPct val="90000"/>
        </a:lnSpc>
        <a:spcBef>
          <a:spcPts val="500"/>
        </a:spcBef>
        <a:buFont typeface="Arial"/>
        <a:buChar char="•"/>
        <a:defRPr sz="2398" kern="1200">
          <a:solidFill>
            <a:schemeClr val="tx1"/>
          </a:solidFill>
          <a:latin typeface="+mn-lt"/>
          <a:ea typeface="+mn-ea"/>
          <a:cs typeface="+mn-cs"/>
        </a:defRPr>
      </a:lvl2pPr>
      <a:lvl3pPr marL="1141943" indent="-228389" algn="l" defTabSz="913554" rtl="0" eaLnBrk="1" latinLnBrk="0" hangingPunct="1">
        <a:lnSpc>
          <a:spcPct val="90000"/>
        </a:lnSpc>
        <a:spcBef>
          <a:spcPts val="500"/>
        </a:spcBef>
        <a:buFont typeface="Arial"/>
        <a:buChar char="•"/>
        <a:defRPr sz="1998" kern="1200">
          <a:solidFill>
            <a:schemeClr val="tx1"/>
          </a:solidFill>
          <a:latin typeface="+mn-lt"/>
          <a:ea typeface="+mn-ea"/>
          <a:cs typeface="+mn-cs"/>
        </a:defRPr>
      </a:lvl3pPr>
      <a:lvl4pPr marL="1598720" indent="-228389" algn="l" defTabSz="913554" rtl="0" eaLnBrk="1" latinLnBrk="0" hangingPunct="1">
        <a:lnSpc>
          <a:spcPct val="90000"/>
        </a:lnSpc>
        <a:spcBef>
          <a:spcPts val="500"/>
        </a:spcBef>
        <a:buFont typeface="Arial"/>
        <a:buChar char="•"/>
        <a:defRPr sz="1799" kern="1200">
          <a:solidFill>
            <a:schemeClr val="tx1"/>
          </a:solidFill>
          <a:latin typeface="+mn-lt"/>
          <a:ea typeface="+mn-ea"/>
          <a:cs typeface="+mn-cs"/>
        </a:defRPr>
      </a:lvl4pPr>
      <a:lvl5pPr marL="2055497" indent="-228389" algn="l" defTabSz="913554" rtl="0" eaLnBrk="1" latinLnBrk="0" hangingPunct="1">
        <a:lnSpc>
          <a:spcPct val="90000"/>
        </a:lnSpc>
        <a:spcBef>
          <a:spcPts val="500"/>
        </a:spcBef>
        <a:buFont typeface="Arial"/>
        <a:buChar char="•"/>
        <a:defRPr sz="1799" kern="1200">
          <a:solidFill>
            <a:schemeClr val="tx1"/>
          </a:solidFill>
          <a:latin typeface="+mn-lt"/>
          <a:ea typeface="+mn-ea"/>
          <a:cs typeface="+mn-cs"/>
        </a:defRPr>
      </a:lvl5pPr>
      <a:lvl6pPr marL="2512274" indent="-228389" algn="l" defTabSz="913554" rtl="0" eaLnBrk="1" latinLnBrk="0" hangingPunct="1">
        <a:lnSpc>
          <a:spcPct val="90000"/>
        </a:lnSpc>
        <a:spcBef>
          <a:spcPts val="500"/>
        </a:spcBef>
        <a:buFont typeface="Arial"/>
        <a:buChar char="•"/>
        <a:defRPr sz="1799"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a:buChar char="•"/>
        <a:defRPr sz="1799"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a:buChar char="•"/>
        <a:defRPr sz="1799"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a:buChar char="•"/>
        <a:defRPr sz="1799" kern="1200">
          <a:solidFill>
            <a:schemeClr val="tx1"/>
          </a:solidFill>
          <a:latin typeface="+mn-lt"/>
          <a:ea typeface="+mn-ea"/>
          <a:cs typeface="+mn-cs"/>
        </a:defRPr>
      </a:lvl9pPr>
    </p:bodyStyle>
    <p:otherStyle>
      <a:defPPr>
        <a:defRPr lang="en-US"/>
      </a:defPPr>
      <a:lvl1pPr marL="0" algn="l" defTabSz="913554" rtl="0" eaLnBrk="1" latinLnBrk="0" hangingPunct="1">
        <a:defRPr sz="1799" kern="1200">
          <a:solidFill>
            <a:schemeClr val="tx1"/>
          </a:solidFill>
          <a:latin typeface="+mn-lt"/>
          <a:ea typeface="+mn-ea"/>
          <a:cs typeface="+mn-cs"/>
        </a:defRPr>
      </a:lvl1pPr>
      <a:lvl2pPr marL="456777" algn="l" defTabSz="913554" rtl="0" eaLnBrk="1" latinLnBrk="0" hangingPunct="1">
        <a:defRPr sz="1799" kern="1200">
          <a:solidFill>
            <a:schemeClr val="tx1"/>
          </a:solidFill>
          <a:latin typeface="+mn-lt"/>
          <a:ea typeface="+mn-ea"/>
          <a:cs typeface="+mn-cs"/>
        </a:defRPr>
      </a:lvl2pPr>
      <a:lvl3pPr marL="913554" algn="l" defTabSz="913554" rtl="0" eaLnBrk="1" latinLnBrk="0" hangingPunct="1">
        <a:defRPr sz="1799" kern="1200">
          <a:solidFill>
            <a:schemeClr val="tx1"/>
          </a:solidFill>
          <a:latin typeface="+mn-lt"/>
          <a:ea typeface="+mn-ea"/>
          <a:cs typeface="+mn-cs"/>
        </a:defRPr>
      </a:lvl3pPr>
      <a:lvl4pPr marL="1370331" algn="l" defTabSz="913554" rtl="0" eaLnBrk="1" latinLnBrk="0" hangingPunct="1">
        <a:defRPr sz="1799" kern="1200">
          <a:solidFill>
            <a:schemeClr val="tx1"/>
          </a:solidFill>
          <a:latin typeface="+mn-lt"/>
          <a:ea typeface="+mn-ea"/>
          <a:cs typeface="+mn-cs"/>
        </a:defRPr>
      </a:lvl4pPr>
      <a:lvl5pPr marL="1827108" algn="l" defTabSz="913554" rtl="0" eaLnBrk="1" latinLnBrk="0" hangingPunct="1">
        <a:defRPr sz="1799" kern="1200">
          <a:solidFill>
            <a:schemeClr val="tx1"/>
          </a:solidFill>
          <a:latin typeface="+mn-lt"/>
          <a:ea typeface="+mn-ea"/>
          <a:cs typeface="+mn-cs"/>
        </a:defRPr>
      </a:lvl5pPr>
      <a:lvl6pPr marL="2283886" algn="l" defTabSz="913554" rtl="0" eaLnBrk="1" latinLnBrk="0" hangingPunct="1">
        <a:defRPr sz="1799" kern="1200">
          <a:solidFill>
            <a:schemeClr val="tx1"/>
          </a:solidFill>
          <a:latin typeface="+mn-lt"/>
          <a:ea typeface="+mn-ea"/>
          <a:cs typeface="+mn-cs"/>
        </a:defRPr>
      </a:lvl6pPr>
      <a:lvl7pPr marL="2740663" algn="l" defTabSz="913554" rtl="0" eaLnBrk="1" latinLnBrk="0" hangingPunct="1">
        <a:defRPr sz="1799" kern="1200">
          <a:solidFill>
            <a:schemeClr val="tx1"/>
          </a:solidFill>
          <a:latin typeface="+mn-lt"/>
          <a:ea typeface="+mn-ea"/>
          <a:cs typeface="+mn-cs"/>
        </a:defRPr>
      </a:lvl7pPr>
      <a:lvl8pPr marL="3197440" algn="l" defTabSz="913554" rtl="0" eaLnBrk="1" latinLnBrk="0" hangingPunct="1">
        <a:defRPr sz="1799" kern="1200">
          <a:solidFill>
            <a:schemeClr val="tx1"/>
          </a:solidFill>
          <a:latin typeface="+mn-lt"/>
          <a:ea typeface="+mn-ea"/>
          <a:cs typeface="+mn-cs"/>
        </a:defRPr>
      </a:lvl8pPr>
      <a:lvl9pPr marL="3654217" algn="l" defTabSz="913554" rtl="0" eaLnBrk="1" latinLnBrk="0" hangingPunct="1">
        <a:defRPr sz="17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userDrawn="1"/>
        </p:nvPicPr>
        <p:blipFill>
          <a:blip r:embed="rId10"/>
          <a:stretch>
            <a:fillRect/>
          </a:stretch>
        </p:blipFill>
        <p:spPr>
          <a:xfrm>
            <a:off x="-71692" y="0"/>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6872288" y="5943600"/>
            <a:ext cx="269626" cy="461665"/>
          </a:xfrm>
          <a:prstGeom prst="rect">
            <a:avLst/>
          </a:prstGeom>
          <a:noFill/>
        </p:spPr>
        <p:txBody>
          <a:bodyPr wrap="none" rtlCol="0">
            <a:spAutoFit/>
          </a:bodyPr>
          <a:lstStyle/>
          <a:p>
            <a:r>
              <a:rPr lang="en-US"/>
              <a:t> </a:t>
            </a:r>
          </a:p>
        </p:txBody>
      </p:sp>
      <p:pic>
        <p:nvPicPr>
          <p:cNvPr id="2" name="Picture 1" descr="A close-up of several logos&#10;&#10;Description automatically generated with low confidence">
            <a:extLst>
              <a:ext uri="{FF2B5EF4-FFF2-40B4-BE49-F238E27FC236}">
                <a16:creationId xmlns:a16="http://schemas.microsoft.com/office/drawing/2014/main" id="{95840ACE-7BBC-BB80-4C24-9E646AAA1FD6}"/>
              </a:ext>
            </a:extLst>
          </p:cNvPr>
          <p:cNvPicPr>
            <a:picLocks noChangeAspect="1"/>
          </p:cNvPicPr>
          <p:nvPr userDrawn="1"/>
        </p:nvPicPr>
        <p:blipFill rotWithShape="1">
          <a:blip r:embed="rId11"/>
          <a:srcRect t="30648" b="31346"/>
          <a:stretch/>
        </p:blipFill>
        <p:spPr>
          <a:xfrm>
            <a:off x="6708371" y="4587606"/>
            <a:ext cx="2011680" cy="401716"/>
          </a:xfrm>
          <a:prstGeom prst="rect">
            <a:avLst/>
          </a:prstGeom>
        </p:spPr>
      </p:pic>
    </p:spTree>
    <p:extLst>
      <p:ext uri="{BB962C8B-B14F-4D97-AF65-F5344CB8AC3E}">
        <p14:creationId xmlns:p14="http://schemas.microsoft.com/office/powerpoint/2010/main" val="107080992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userDrawn="1"/>
        </p:nvPicPr>
        <p:blipFill>
          <a:blip r:embed="rId16"/>
          <a:stretch>
            <a:fillRect/>
          </a:stretch>
        </p:blipFill>
        <p:spPr>
          <a:xfrm>
            <a:off x="-71692" y="0"/>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6872288" y="5943600"/>
            <a:ext cx="269626" cy="461665"/>
          </a:xfrm>
          <a:prstGeom prst="rect">
            <a:avLst/>
          </a:prstGeom>
          <a:noFill/>
        </p:spPr>
        <p:txBody>
          <a:bodyPr wrap="none" rtlCol="0">
            <a:spAutoFit/>
          </a:bodyPr>
          <a:lstStyle/>
          <a:p>
            <a:r>
              <a:rPr lang="en-US"/>
              <a:t> </a:t>
            </a:r>
          </a:p>
        </p:txBody>
      </p:sp>
      <p:pic>
        <p:nvPicPr>
          <p:cNvPr id="2" name="Picture 1" descr="A close-up of a logo&#10;&#10;Description automatically generated">
            <a:extLst>
              <a:ext uri="{FF2B5EF4-FFF2-40B4-BE49-F238E27FC236}">
                <a16:creationId xmlns:a16="http://schemas.microsoft.com/office/drawing/2014/main" id="{62A0B90A-1209-273C-341A-F69046DF518E}"/>
              </a:ext>
            </a:extLst>
          </p:cNvPr>
          <p:cNvPicPr>
            <a:picLocks noChangeAspect="1"/>
          </p:cNvPicPr>
          <p:nvPr userDrawn="1"/>
        </p:nvPicPr>
        <p:blipFill>
          <a:blip r:embed="rId17"/>
          <a:stretch>
            <a:fillRect/>
          </a:stretch>
        </p:blipFill>
        <p:spPr>
          <a:xfrm>
            <a:off x="7442199" y="4540510"/>
            <a:ext cx="1354667" cy="465521"/>
          </a:xfrm>
          <a:prstGeom prst="rect">
            <a:avLst/>
          </a:prstGeom>
        </p:spPr>
      </p:pic>
    </p:spTree>
    <p:extLst>
      <p:ext uri="{BB962C8B-B14F-4D97-AF65-F5344CB8AC3E}">
        <p14:creationId xmlns:p14="http://schemas.microsoft.com/office/powerpoint/2010/main" val="1070809925"/>
      </p:ext>
    </p:extLst>
  </p:cSld>
  <p:clrMap bg1="lt1" tx1="dk1" bg2="lt2" tx2="dk2" accent1="accent1" accent2="accent2" accent3="accent3" accent4="accent4" accent5="accent5" accent6="accent6" hlink="hlink" folHlink="folHlink"/>
  <p:sldLayoutIdLst>
    <p:sldLayoutId id="2147483725" r:id="rId1"/>
    <p:sldLayoutId id="2147483715" r:id="rId2"/>
    <p:sldLayoutId id="2147483726" r:id="rId3"/>
    <p:sldLayoutId id="2147483717" r:id="rId4"/>
    <p:sldLayoutId id="2147483718" r:id="rId5"/>
    <p:sldLayoutId id="2147483719" r:id="rId6"/>
    <p:sldLayoutId id="2147483720" r:id="rId7"/>
    <p:sldLayoutId id="2147483721" r:id="rId8"/>
    <p:sldLayoutId id="2147483722" r:id="rId9"/>
    <p:sldLayoutId id="2147483668" r:id="rId10"/>
    <p:sldLayoutId id="2147483680" r:id="rId11"/>
    <p:sldLayoutId id="2147483716" r:id="rId12"/>
    <p:sldLayoutId id="2147483729" r:id="rId13"/>
    <p:sldLayoutId id="2147483739" r:id="rId14"/>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098"/>
            <a:ext cx="7886700" cy="99509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70486"/>
            <a:ext cx="7886700" cy="32665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71678"/>
            <a:ext cx="2057400" cy="274097"/>
          </a:xfrm>
          <a:prstGeom prst="rect">
            <a:avLst/>
          </a:prstGeom>
        </p:spPr>
        <p:txBody>
          <a:bodyPr vert="horz" lIns="91440" tIns="45720" rIns="91440" bIns="45720" rtlCol="0" anchor="ctr"/>
          <a:lstStyle>
            <a:lvl1pPr algn="l">
              <a:defRPr sz="900">
                <a:solidFill>
                  <a:schemeClr val="tx1">
                    <a:tint val="75000"/>
                  </a:schemeClr>
                </a:solidFill>
              </a:defRPr>
            </a:lvl1pPr>
          </a:lstStyle>
          <a:p>
            <a:fld id="{AEB07F77-CCBB-4A0C-A597-81622FAB95B3}" type="datetimeFigureOut">
              <a:rPr lang="en-US" smtClean="0"/>
              <a:t>10/2/2023</a:t>
            </a:fld>
            <a:endParaRPr lang="en-US"/>
          </a:p>
        </p:txBody>
      </p:sp>
      <p:sp>
        <p:nvSpPr>
          <p:cNvPr id="5" name="Footer Placeholder 4"/>
          <p:cNvSpPr>
            <a:spLocks noGrp="1"/>
          </p:cNvSpPr>
          <p:nvPr>
            <p:ph type="ftr" sz="quarter" idx="3"/>
          </p:nvPr>
        </p:nvSpPr>
        <p:spPr>
          <a:xfrm>
            <a:off x="3028950" y="4771678"/>
            <a:ext cx="3086100" cy="274097"/>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71678"/>
            <a:ext cx="2057400" cy="274097"/>
          </a:xfrm>
          <a:prstGeom prst="rect">
            <a:avLst/>
          </a:prstGeom>
        </p:spPr>
        <p:txBody>
          <a:bodyPr vert="horz" lIns="91440" tIns="45720" rIns="91440" bIns="45720" rtlCol="0" anchor="ctr"/>
          <a:lstStyle>
            <a:lvl1pPr algn="r">
              <a:defRPr sz="900">
                <a:solidFill>
                  <a:schemeClr val="tx1">
                    <a:tint val="75000"/>
                  </a:schemeClr>
                </a:solidFill>
              </a:defRPr>
            </a:lvl1pPr>
          </a:lstStyle>
          <a:p>
            <a:fld id="{E47278BC-B8F1-4A48-BC9A-756BE3C7891B}" type="slidenum">
              <a:rPr lang="en-US" smtClean="0"/>
              <a:t>‹#›</a:t>
            </a:fld>
            <a:endParaRPr lang="en-US"/>
          </a:p>
        </p:txBody>
      </p:sp>
    </p:spTree>
    <p:extLst>
      <p:ext uri="{BB962C8B-B14F-4D97-AF65-F5344CB8AC3E}">
        <p14:creationId xmlns:p14="http://schemas.microsoft.com/office/powerpoint/2010/main" val="4041055430"/>
      </p:ext>
    </p:extLst>
  </p:cSld>
  <p:clrMap bg1="dk1" tx1="lt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userDrawn="1"/>
        </p:nvPicPr>
        <p:blipFill>
          <a:blip r:embed="rId11"/>
          <a:stretch>
            <a:fillRect/>
          </a:stretch>
        </p:blipFill>
        <p:spPr>
          <a:xfrm>
            <a:off x="-71692" y="0"/>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6872288" y="5943600"/>
            <a:ext cx="269626" cy="461665"/>
          </a:xfrm>
          <a:prstGeom prst="rect">
            <a:avLst/>
          </a:prstGeom>
          <a:noFill/>
        </p:spPr>
        <p:txBody>
          <a:bodyPr wrap="none" rtlCol="0">
            <a:spAutoFit/>
          </a:bodyPr>
          <a:lstStyle/>
          <a:p>
            <a:r>
              <a:rPr lang="en-US" dirty="0"/>
              <a:t> </a:t>
            </a:r>
          </a:p>
        </p:txBody>
      </p:sp>
      <p:pic>
        <p:nvPicPr>
          <p:cNvPr id="2" name="Picture 1" descr="A close-up of a logo&#10;&#10;Description automatically generated">
            <a:extLst>
              <a:ext uri="{FF2B5EF4-FFF2-40B4-BE49-F238E27FC236}">
                <a16:creationId xmlns:a16="http://schemas.microsoft.com/office/drawing/2014/main" id="{62A0B90A-1209-273C-341A-F69046DF518E}"/>
              </a:ext>
            </a:extLst>
          </p:cNvPr>
          <p:cNvPicPr>
            <a:picLocks noChangeAspect="1"/>
          </p:cNvPicPr>
          <p:nvPr userDrawn="1"/>
        </p:nvPicPr>
        <p:blipFill>
          <a:blip r:embed="rId12"/>
          <a:stretch>
            <a:fillRect/>
          </a:stretch>
        </p:blipFill>
        <p:spPr>
          <a:xfrm>
            <a:off x="7442199" y="4540510"/>
            <a:ext cx="1354667" cy="465521"/>
          </a:xfrm>
          <a:prstGeom prst="rect">
            <a:avLst/>
          </a:prstGeom>
        </p:spPr>
      </p:pic>
    </p:spTree>
    <p:extLst>
      <p:ext uri="{BB962C8B-B14F-4D97-AF65-F5344CB8AC3E}">
        <p14:creationId xmlns:p14="http://schemas.microsoft.com/office/powerpoint/2010/main" val="1070809925"/>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50" r:id="rId9"/>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66.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2.xml"/></Relationships>
</file>

<file path=ppt/slides/_rels/slide10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2.xml"/></Relationships>
</file>

<file path=ppt/slides/_rels/slide10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2.xml"/></Relationships>
</file>

<file path=ppt/slides/_rels/slide10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5.xml"/></Relationships>
</file>

<file path=ppt/slides/_rels/slide10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2.xml"/></Relationships>
</file>

<file path=ppt/slides/_rels/slide10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3.xml"/></Relationships>
</file>

<file path=ppt/slides/_rels/slide10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3.xml"/></Relationships>
</file>

<file path=ppt/slides/_rels/slide10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0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75.png"/><Relationship Id="rId1" Type="http://schemas.openxmlformats.org/officeDocument/2006/relationships/slideLayout" Target="../slideLayouts/slideLayout6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0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3.xml"/></Relationships>
</file>

<file path=ppt/slides/_rels/slide11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2.xml"/></Relationships>
</file>

<file path=ppt/slides/_rels/slide11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2.xml"/></Relationships>
</file>

<file path=ppt/slides/_rels/slide11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2.xml"/></Relationships>
</file>

<file path=ppt/slides/_rels/slide11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2.xml"/></Relationships>
</file>

<file path=ppt/slides/_rels/slide11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1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2.xml"/></Relationships>
</file>

<file path=ppt/slides/_rels/slide11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2.xml"/></Relationships>
</file>

<file path=ppt/slides/_rels/slide11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62.xml"/></Relationships>
</file>

<file path=ppt/slides/_rels/slide11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5.xml"/><Relationship Id="rId1" Type="http://schemas.openxmlformats.org/officeDocument/2006/relationships/slideLayout" Target="../slideLayouts/slideLayout6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2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1.xml"/><Relationship Id="rId4" Type="http://schemas.openxmlformats.org/officeDocument/2006/relationships/image" Target="../media/image90.png"/></Relationships>
</file>

<file path=ppt/slides/_rels/slide12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1.xml"/></Relationships>
</file>

<file path=ppt/slides/_rels/slide12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1.xml"/></Relationships>
</file>

<file path=ppt/slides/_rels/slide12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2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6.xml"/></Relationships>
</file>

<file path=ppt/slides/_rels/slide12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6.xml"/></Relationships>
</file>

<file path=ppt/slides/_rels/slide12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6.xml"/></Relationships>
</file>

<file path=ppt/slides/_rels/slide12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6.xml"/></Relationships>
</file>

<file path=ppt/slides/_rels/slide12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4.xml"/></Relationships>
</file>

<file path=ppt/slides/_rels/slide13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6.xml"/></Relationships>
</file>

<file path=ppt/slides/_rels/slide13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6.xml"/></Relationships>
</file>

<file path=ppt/slides/_rels/slide13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6.xml"/></Relationships>
</file>

<file path=ppt/slides/_rels/slide13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6.xml"/></Relationships>
</file>

<file path=ppt/slides/_rels/slide13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6.xml"/><Relationship Id="rId4" Type="http://schemas.openxmlformats.org/officeDocument/2006/relationships/image" Target="../media/image108.png"/></Relationships>
</file>

<file path=ppt/slides/_rels/slide13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6.xml"/></Relationships>
</file>

<file path=ppt/slides/_rels/slide13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4.xml"/></Relationships>
</file>

<file path=ppt/slides/_rels/slide13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64.xml"/></Relationships>
</file>

<file path=ppt/slides/_rels/slide13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6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5.xml"/></Relationships>
</file>

<file path=ppt/slides/_rels/slide140.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4.jpeg"/><Relationship Id="rId2" Type="http://schemas.openxmlformats.org/officeDocument/2006/relationships/notesSlide" Target="../notesSlides/notesSlide66.xml"/><Relationship Id="rId1" Type="http://schemas.openxmlformats.org/officeDocument/2006/relationships/slideLayout" Target="../slideLayouts/slideLayout90.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4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89.xml"/></Relationships>
</file>

<file path=ppt/slides/_rels/slide14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89.xml"/></Relationships>
</file>

<file path=ppt/slides/_rels/slide14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89.xml"/></Relationships>
</file>

<file path=ppt/slides/_rels/slide14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89.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4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89.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5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90.xml"/></Relationships>
</file>

<file path=ppt/slides/_rels/slide15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90.xml"/></Relationships>
</file>

<file path=ppt/slides/_rels/slide15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9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5.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6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90.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6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90.xml"/></Relationships>
</file>

<file path=ppt/slides/_rels/slide16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90.xml"/></Relationships>
</file>

<file path=ppt/slides/_rels/slide16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89.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6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90.xml"/><Relationship Id="rId4" Type="http://schemas.openxmlformats.org/officeDocument/2006/relationships/image" Target="../media/image128.svg"/></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5.xml"/></Relationships>
</file>

<file path=ppt/slides/_rels/slide17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89.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7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90.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75.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90.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79.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4.jpeg"/><Relationship Id="rId2" Type="http://schemas.openxmlformats.org/officeDocument/2006/relationships/notesSlide" Target="../notesSlides/notesSlide67.xml"/><Relationship Id="rId1" Type="http://schemas.openxmlformats.org/officeDocument/2006/relationships/slideLayout" Target="../slideLayouts/slideLayout66.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3.xml"/></Relationships>
</file>

<file path=ppt/slides/_rels/slide18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0.xml"/><Relationship Id="rId1" Type="http://schemas.openxmlformats.org/officeDocument/2006/relationships/slideLayout" Target="../slideLayouts/slideLayout63.xml"/><Relationship Id="rId4" Type="http://schemas.openxmlformats.org/officeDocument/2006/relationships/image" Target="../media/image133.png"/></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0.xml"/></Relationships>
</file>

<file path=ppt/slides/_rels/slide18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62.xml"/></Relationships>
</file>

<file path=ppt/slides/_rels/slide18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72.xml"/><Relationship Id="rId1" Type="http://schemas.openxmlformats.org/officeDocument/2006/relationships/slideLayout" Target="../slideLayouts/slideLayout70.xml"/><Relationship Id="rId4" Type="http://schemas.openxmlformats.org/officeDocument/2006/relationships/image" Target="../media/image137.png"/></Relationships>
</file>

<file path=ppt/slides/_rels/slide187.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62.xml"/></Relationships>
</file>

<file path=ppt/slides/_rels/slide188.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63.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9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70.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9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73.xml"/><Relationship Id="rId1" Type="http://schemas.openxmlformats.org/officeDocument/2006/relationships/slideLayout" Target="../slideLayouts/slideLayout70.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94.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64.xml"/></Relationships>
</file>

<file path=ppt/slides/_rels/slide195.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64.xml"/></Relationships>
</file>

<file path=ppt/slides/_rels/slide196.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64.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0.xml"/></Relationships>
</file>

<file path=ppt/slides/_rels/slide19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70.xml"/><Relationship Id="rId5" Type="http://schemas.openxmlformats.org/officeDocument/2006/relationships/image" Target="../media/image152.png"/><Relationship Id="rId4" Type="http://schemas.openxmlformats.org/officeDocument/2006/relationships/image" Target="../media/image15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0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75.xml"/><Relationship Id="rId1" Type="http://schemas.openxmlformats.org/officeDocument/2006/relationships/slideLayout" Target="../slideLayouts/slideLayout70.xml"/></Relationships>
</file>

<file path=ppt/slides/_rels/slide20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76.xml"/><Relationship Id="rId1" Type="http://schemas.openxmlformats.org/officeDocument/2006/relationships/slideLayout" Target="../slideLayouts/slideLayout70.xml"/></Relationships>
</file>

<file path=ppt/slides/_rels/slide20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77.xml"/><Relationship Id="rId1" Type="http://schemas.openxmlformats.org/officeDocument/2006/relationships/slideLayout" Target="../slideLayouts/slideLayout70.xml"/><Relationship Id="rId4" Type="http://schemas.openxmlformats.org/officeDocument/2006/relationships/image" Target="../media/image156.png"/></Relationships>
</file>

<file path=ppt/slides/_rels/slide20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78.xml"/><Relationship Id="rId1" Type="http://schemas.openxmlformats.org/officeDocument/2006/relationships/slideLayout" Target="../slideLayouts/slideLayout70.xml"/></Relationships>
</file>

<file path=ppt/slides/_rels/slide20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79.xml"/><Relationship Id="rId1" Type="http://schemas.openxmlformats.org/officeDocument/2006/relationships/slideLayout" Target="../slideLayouts/slideLayout70.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2.xml"/></Relationships>
</file>

<file path=ppt/slides/_rels/slide206.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0.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0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81.xml"/><Relationship Id="rId1" Type="http://schemas.openxmlformats.org/officeDocument/2006/relationships/slideLayout" Target="../slideLayouts/slideLayout70.xml"/><Relationship Id="rId4" Type="http://schemas.openxmlformats.org/officeDocument/2006/relationships/image" Target="../media/image16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10.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0.xml"/></Relationships>
</file>

<file path=ppt/slides/_rels/slide21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70.xml"/></Relationships>
</file>

<file path=ppt/slides/_rels/slide212.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70.xml"/></Relationships>
</file>

<file path=ppt/slides/_rels/slide21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82.xml"/><Relationship Id="rId1" Type="http://schemas.openxmlformats.org/officeDocument/2006/relationships/slideLayout" Target="../slideLayouts/slideLayout70.xml"/></Relationships>
</file>

<file path=ppt/slides/_rels/slide21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70.xml"/></Relationships>
</file>

<file path=ppt/slides/_rels/slide215.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70.xml"/></Relationships>
</file>

<file path=ppt/slides/_rels/slide216.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70.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1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70.xml"/><Relationship Id="rId5" Type="http://schemas.openxmlformats.org/officeDocument/2006/relationships/image" Target="../media/image174.png"/><Relationship Id="rId4" Type="http://schemas.openxmlformats.org/officeDocument/2006/relationships/image" Target="../media/image173.png"/></Relationships>
</file>

<file path=ppt/slides/_rels/slide219.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70.xml"/></Relationships>
</file>

<file path=ppt/slides/_rels/slide22.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9.xml"/><Relationship Id="rId1" Type="http://schemas.openxmlformats.org/officeDocument/2006/relationships/slideLayout" Target="../slideLayouts/slideLayout66.xml"/></Relationships>
</file>

<file path=ppt/slides/_rels/slide220.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70.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0.xml"/></Relationships>
</file>

<file path=ppt/slides/_rels/slide23.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0.xml"/><Relationship Id="rId1" Type="http://schemas.openxmlformats.org/officeDocument/2006/relationships/slideLayout" Target="../slideLayouts/slideLayout66.xml"/></Relationships>
</file>

<file path=ppt/slides/_rels/slide24.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1.xml"/><Relationship Id="rId1" Type="http://schemas.openxmlformats.org/officeDocument/2006/relationships/slideLayout" Target="../slideLayouts/slideLayout66.xml"/></Relationships>
</file>

<file path=ppt/slides/_rels/slide25.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2.xml"/><Relationship Id="rId1" Type="http://schemas.openxmlformats.org/officeDocument/2006/relationships/slideLayout" Target="../slideLayouts/slideLayout66.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65.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3.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6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66.xml"/><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tiff"/><Relationship Id="rId1" Type="http://schemas.openxmlformats.org/officeDocument/2006/relationships/slideLayout" Target="../slideLayouts/slideLayout6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6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66.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3.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4.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64.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6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62.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63.xml"/></Relationships>
</file>

<file path=ppt/slides/_rels/slide4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6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63.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63.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63.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63.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63.xml"/></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2.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63.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63.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63.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63.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63.xml"/><Relationship Id="rId4" Type="http://schemas.openxmlformats.org/officeDocument/2006/relationships/image" Target="../media/image49.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3.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6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3.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6.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63.xml"/><Relationship Id="rId4" Type="http://schemas.openxmlformats.org/officeDocument/2006/relationships/image" Target="../media/image52.png"/></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63.xml"/><Relationship Id="rId5" Type="http://schemas.openxmlformats.org/officeDocument/2006/relationships/image" Target="../media/image53.png"/><Relationship Id="rId4" Type="http://schemas.openxmlformats.org/officeDocument/2006/relationships/image" Target="../media/image52.png"/></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6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3.xml"/></Relationships>
</file>

<file path=ppt/slides/_rels/slide6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63.xml"/></Relationships>
</file>

<file path=ppt/slides/_rels/slide6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63.xml"/></Relationships>
</file>

<file path=ppt/slides/_rels/slide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63.xml"/></Relationships>
</file>

<file path=ppt/slides/_rels/slide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63.xml"/></Relationships>
</file>

<file path=ppt/slides/_rels/slide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9.xml"/><Relationship Id="rId1" Type="http://schemas.openxmlformats.org/officeDocument/2006/relationships/slideLayout" Target="../slideLayouts/slideLayout63.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4.xml"/></Relationships>
</file>

<file path=ppt/slides/_rels/slide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63.xml"/></Relationships>
</file>

<file path=ppt/slides/_rels/slide7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63.xml"/></Relationships>
</file>

<file path=ppt/slides/_rels/slide72.xml.rels><?xml version="1.0" encoding="UTF-8" standalone="yes"?>
<Relationships xmlns="http://schemas.openxmlformats.org/package/2006/relationships"><Relationship Id="rId3" Type="http://schemas.openxmlformats.org/officeDocument/2006/relationships/image" Target="../media/image62.bin"/><Relationship Id="rId2" Type="http://schemas.openxmlformats.org/officeDocument/2006/relationships/notesSlide" Target="../notesSlides/notesSlide52.xml"/><Relationship Id="rId1" Type="http://schemas.openxmlformats.org/officeDocument/2006/relationships/slideLayout" Target="../slideLayouts/slideLayout63.xml"/><Relationship Id="rId4" Type="http://schemas.openxmlformats.org/officeDocument/2006/relationships/image" Target="../media/image63.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3.xml"/></Relationships>
</file>

<file path=ppt/slides/_rels/slide7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4.jpeg"/><Relationship Id="rId2" Type="http://schemas.openxmlformats.org/officeDocument/2006/relationships/notesSlide" Target="../notesSlides/notesSlide54.xml"/><Relationship Id="rId1" Type="http://schemas.openxmlformats.org/officeDocument/2006/relationships/slideLayout" Target="../slideLayouts/slideLayout66.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8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8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2.xml"/></Relationships>
</file>

<file path=ppt/slides/_rels/slide8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8.xml"/><Relationship Id="rId1" Type="http://schemas.openxmlformats.org/officeDocument/2006/relationships/slideLayout" Target="../slideLayouts/slideLayout7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2.xml"/></Relationships>
</file>

<file path=ppt/slides/_rels/slide9.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66.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9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63.xml"/><Relationship Id="rId1" Type="http://schemas.openxmlformats.org/officeDocument/2006/relationships/slideLayout" Target="../slideLayouts/slideLayout66.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4.jpeg"/><Relationship Id="rId4" Type="http://schemas.openxmlformats.org/officeDocument/2006/relationships/image" Target="../media/image6.jpeg"/><Relationship Id="rId9" Type="http://schemas.openxmlformats.org/officeDocument/2006/relationships/image" Target="../media/image11.jpe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9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4"/>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6"/>
          <a:stretch>
            <a:fillRect/>
          </a:stretch>
        </p:blipFill>
        <p:spPr>
          <a:xfrm>
            <a:off x="-1" y="-12701"/>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7"/>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8"/>
          <a:stretch>
            <a:fillRect/>
          </a:stretch>
        </p:blipFill>
        <p:spPr>
          <a:xfrm>
            <a:off x="-1276" y="0"/>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9"/>
          <a:stretch>
            <a:fillRect/>
          </a:stretch>
        </p:blipFill>
        <p:spPr>
          <a:xfrm>
            <a:off x="7037" y="91440"/>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10"/>
          <a:stretch>
            <a:fillRect/>
          </a:stretch>
        </p:blipFill>
        <p:spPr>
          <a:xfrm>
            <a:off x="7037" y="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11"/>
          <a:stretch>
            <a:fillRect/>
          </a:stretch>
        </p:blipFill>
        <p:spPr>
          <a:xfrm>
            <a:off x="14075" y="12699"/>
            <a:ext cx="9129925"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a:solidFill>
                  <a:srgbClr val="FFC82C"/>
                </a:solidFill>
                <a:latin typeface="Corporate A Medium" panose="02000503080000020004" pitchFamily="2" charset="0"/>
              </a:rPr>
              <a:t>BREAST CANCER</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algn="ctr"/>
            <a:r>
              <a:rPr lang="en-US" sz="1600">
                <a:solidFill>
                  <a:schemeClr val="bg1"/>
                </a:solidFill>
                <a:latin typeface="Corporate S Demi" panose="02020500000000000000" pitchFamily="18" charset="0"/>
              </a:rPr>
              <a:t>Monday, September 11, 2023</a:t>
            </a:r>
          </a:p>
        </p:txBody>
      </p:sp>
      <p:pic>
        <p:nvPicPr>
          <p:cNvPr id="4" name="Picture 3" descr="A close-up of a logo&#10;&#10;Description automatically generated">
            <a:extLst>
              <a:ext uri="{FF2B5EF4-FFF2-40B4-BE49-F238E27FC236}">
                <a16:creationId xmlns:a16="http://schemas.microsoft.com/office/drawing/2014/main" id="{2E153104-CDEF-DF15-F08F-C60A53A3E4BD}"/>
              </a:ext>
            </a:extLst>
          </p:cNvPr>
          <p:cNvPicPr>
            <a:picLocks noChangeAspect="1"/>
          </p:cNvPicPr>
          <p:nvPr/>
        </p:nvPicPr>
        <p:blipFill>
          <a:blip r:embed="rId12"/>
          <a:stretch>
            <a:fillRect/>
          </a:stretch>
        </p:blipFill>
        <p:spPr>
          <a:xfrm>
            <a:off x="7296150" y="4365969"/>
            <a:ext cx="1517650" cy="521529"/>
          </a:xfrm>
          <a:prstGeom prst="rect">
            <a:avLst/>
          </a:prstGeom>
        </p:spPr>
      </p:pic>
    </p:spTree>
    <p:extLst>
      <p:ext uri="{BB962C8B-B14F-4D97-AF65-F5344CB8AC3E}">
        <p14:creationId xmlns:p14="http://schemas.microsoft.com/office/powerpoint/2010/main" val="1718123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942444"/>
            <a:ext cx="6400800" cy="2204975"/>
          </a:xfrm>
        </p:spPr>
        <p:txBody>
          <a:bodyPr/>
          <a:lstStyle/>
          <a:p>
            <a:r>
              <a:rPr lang="en-US" b="1" dirty="0">
                <a:solidFill>
                  <a:srgbClr val="002E51"/>
                </a:solidFill>
              </a:rPr>
              <a:t>Francisco J. Esteva, MD, PhD </a:t>
            </a:r>
            <a:endParaRPr lang="en-US" dirty="0">
              <a:solidFill>
                <a:srgbClr val="002E51"/>
              </a:solidFill>
            </a:endParaRPr>
          </a:p>
          <a:p>
            <a:r>
              <a:rPr lang="en-US" dirty="0">
                <a:solidFill>
                  <a:srgbClr val="002E51"/>
                </a:solidFill>
              </a:rPr>
              <a:t>Chief, Division of Hematology and Oncology</a:t>
            </a:r>
          </a:p>
          <a:p>
            <a:r>
              <a:rPr lang="en-US" dirty="0">
                <a:solidFill>
                  <a:srgbClr val="002E51"/>
                </a:solidFill>
              </a:rPr>
              <a:t>Lenox Hill Hospital</a:t>
            </a:r>
          </a:p>
          <a:p>
            <a:r>
              <a:rPr lang="en-US" dirty="0">
                <a:solidFill>
                  <a:srgbClr val="002E51"/>
                </a:solidFill>
              </a:rPr>
              <a:t>Northwell Health Cancer Institute</a:t>
            </a:r>
          </a:p>
        </p:txBody>
      </p:sp>
      <p:sp>
        <p:nvSpPr>
          <p:cNvPr id="4" name="Title 3"/>
          <p:cNvSpPr>
            <a:spLocks noGrp="1"/>
          </p:cNvSpPr>
          <p:nvPr>
            <p:ph type="title"/>
          </p:nvPr>
        </p:nvSpPr>
        <p:spPr>
          <a:xfrm>
            <a:off x="0" y="867443"/>
            <a:ext cx="9144000" cy="786936"/>
          </a:xfrm>
        </p:spPr>
        <p:txBody>
          <a:bodyPr/>
          <a:lstStyle/>
          <a:p>
            <a:r>
              <a:rPr lang="en-US" b="1" dirty="0">
                <a:solidFill>
                  <a:srgbClr val="002E51"/>
                </a:solidFill>
              </a:rPr>
              <a:t>Managing Early HER2+ Breast Cancer</a:t>
            </a:r>
            <a:br>
              <a:rPr lang="en-US" b="1" dirty="0">
                <a:solidFill>
                  <a:srgbClr val="002E51"/>
                </a:solidFill>
              </a:rPr>
            </a:br>
            <a:endParaRPr lang="en-US" b="1" dirty="0">
              <a:solidFill>
                <a:srgbClr val="002E51"/>
              </a:solidFill>
            </a:endParaRPr>
          </a:p>
        </p:txBody>
      </p:sp>
    </p:spTree>
    <p:extLst>
      <p:ext uri="{BB962C8B-B14F-4D97-AF65-F5344CB8AC3E}">
        <p14:creationId xmlns:p14="http://schemas.microsoft.com/office/powerpoint/2010/main" val="311960445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05394" y="3995268"/>
            <a:ext cx="8371815" cy="330041"/>
          </a:xfrm>
        </p:spPr>
        <p:txBody>
          <a:bodyPr/>
          <a:lstStyle/>
          <a:p>
            <a:pPr algn="l"/>
            <a:r>
              <a:rPr lang="en-US" sz="1000"/>
              <a:t>Reference: </a:t>
            </a:r>
            <a:r>
              <a:rPr lang="en-US" sz="1000" b="0" i="0">
                <a:solidFill>
                  <a:srgbClr val="212121"/>
                </a:solidFill>
                <a:effectLst/>
              </a:rPr>
              <a:t>Expert Panel on Breast Imaging, Hayward JH, Linden OE, et al. ACR Appropriateness Criteria® Monitoring Response to Neoadjuvant Systemic Therapy for Breast Cancer: 2022 Update. </a:t>
            </a:r>
            <a:r>
              <a:rPr lang="en-US" sz="1000" b="0" i="1">
                <a:solidFill>
                  <a:srgbClr val="212121"/>
                </a:solidFill>
                <a:effectLst/>
              </a:rPr>
              <a:t>J Am Coll </a:t>
            </a:r>
            <a:r>
              <a:rPr lang="en-US" sz="1000" b="0" i="1" err="1">
                <a:solidFill>
                  <a:srgbClr val="212121"/>
                </a:solidFill>
                <a:effectLst/>
              </a:rPr>
              <a:t>Radiol</a:t>
            </a:r>
            <a:r>
              <a:rPr lang="en-US" sz="1000" b="0" i="0">
                <a:solidFill>
                  <a:srgbClr val="212121"/>
                </a:solidFill>
                <a:effectLst/>
              </a:rPr>
              <a:t>. 2023;20(5S):S125-S145. doi:10.1016/j.jacr.2023.02.016</a:t>
            </a:r>
            <a:endParaRPr lang="en-US" sz="1000"/>
          </a:p>
        </p:txBody>
      </p:sp>
      <p:sp>
        <p:nvSpPr>
          <p:cNvPr id="4" name="Title 3"/>
          <p:cNvSpPr>
            <a:spLocks noGrp="1"/>
          </p:cNvSpPr>
          <p:nvPr>
            <p:ph type="title"/>
          </p:nvPr>
        </p:nvSpPr>
        <p:spPr>
          <a:xfrm>
            <a:off x="0" y="127465"/>
            <a:ext cx="9144000" cy="807256"/>
          </a:xfrm>
        </p:spPr>
        <p:txBody>
          <a:bodyPr/>
          <a:lstStyle/>
          <a:p>
            <a:r>
              <a:rPr lang="en-US" sz="2400"/>
              <a:t>ACR appropriateness Criteria Monitoring Response to Neoadjuvant Systemic Therapy for Breast cancer. </a:t>
            </a:r>
            <a:endParaRPr lang="en-US" sz="2400" b="1"/>
          </a:p>
        </p:txBody>
      </p:sp>
      <p:pic>
        <p:nvPicPr>
          <p:cNvPr id="5" name="Picture 4">
            <a:extLst>
              <a:ext uri="{FF2B5EF4-FFF2-40B4-BE49-F238E27FC236}">
                <a16:creationId xmlns:a16="http://schemas.microsoft.com/office/drawing/2014/main" id="{A7FB468C-2640-2084-19F5-7CB6054FDCD4}"/>
              </a:ext>
            </a:extLst>
          </p:cNvPr>
          <p:cNvPicPr>
            <a:picLocks noChangeAspect="1"/>
          </p:cNvPicPr>
          <p:nvPr/>
        </p:nvPicPr>
        <p:blipFill rotWithShape="1">
          <a:blip r:embed="rId2"/>
          <a:srcRect t="4227" b="4288"/>
          <a:stretch/>
        </p:blipFill>
        <p:spPr>
          <a:xfrm>
            <a:off x="191055" y="1332372"/>
            <a:ext cx="8761889" cy="2483518"/>
          </a:xfrm>
          <a:prstGeom prst="rect">
            <a:avLst/>
          </a:prstGeom>
        </p:spPr>
      </p:pic>
    </p:spTree>
    <p:extLst>
      <p:ext uri="{BB962C8B-B14F-4D97-AF65-F5344CB8AC3E}">
        <p14:creationId xmlns:p14="http://schemas.microsoft.com/office/powerpoint/2010/main" val="160165172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b="1"/>
              <a:t>Comparison of Modalities</a:t>
            </a:r>
          </a:p>
        </p:txBody>
      </p:sp>
      <p:pic>
        <p:nvPicPr>
          <p:cNvPr id="5" name="Picture 4">
            <a:extLst>
              <a:ext uri="{FF2B5EF4-FFF2-40B4-BE49-F238E27FC236}">
                <a16:creationId xmlns:a16="http://schemas.microsoft.com/office/drawing/2014/main" id="{485FB1B3-4BA7-BF23-27E1-4641665319C9}"/>
              </a:ext>
            </a:extLst>
          </p:cNvPr>
          <p:cNvPicPr>
            <a:picLocks noChangeAspect="1"/>
          </p:cNvPicPr>
          <p:nvPr/>
        </p:nvPicPr>
        <p:blipFill>
          <a:blip r:embed="rId2"/>
          <a:stretch>
            <a:fillRect/>
          </a:stretch>
        </p:blipFill>
        <p:spPr>
          <a:xfrm>
            <a:off x="113212" y="1379558"/>
            <a:ext cx="8778240" cy="1895618"/>
          </a:xfrm>
          <a:prstGeom prst="rect">
            <a:avLst/>
          </a:prstGeom>
        </p:spPr>
      </p:pic>
      <p:sp>
        <p:nvSpPr>
          <p:cNvPr id="6" name="Subtitle 1">
            <a:extLst>
              <a:ext uri="{FF2B5EF4-FFF2-40B4-BE49-F238E27FC236}">
                <a16:creationId xmlns:a16="http://schemas.microsoft.com/office/drawing/2014/main" id="{3C47B2F5-CD30-381B-1ED7-72E4610C846D}"/>
              </a:ext>
            </a:extLst>
          </p:cNvPr>
          <p:cNvSpPr>
            <a:spLocks noGrp="1"/>
          </p:cNvSpPr>
          <p:nvPr>
            <p:ph type="subTitle" idx="1"/>
          </p:nvPr>
        </p:nvSpPr>
        <p:spPr>
          <a:xfrm>
            <a:off x="-86893" y="3947549"/>
            <a:ext cx="5864546" cy="522019"/>
          </a:xfrm>
        </p:spPr>
        <p:txBody>
          <a:bodyPr/>
          <a:lstStyle/>
          <a:p>
            <a:pPr algn="l"/>
            <a:r>
              <a:rPr lang="en-US" sz="1000" b="0" i="0">
                <a:solidFill>
                  <a:srgbClr val="212121"/>
                </a:solidFill>
                <a:effectLst/>
                <a:latin typeface="BlinkMacSystemFont"/>
              </a:rPr>
              <a:t>Reference: </a:t>
            </a:r>
            <a:r>
              <a:rPr lang="en-US" sz="1000" b="0" i="0" err="1">
                <a:solidFill>
                  <a:srgbClr val="212121"/>
                </a:solidFill>
                <a:effectLst/>
                <a:latin typeface="BlinkMacSystemFont"/>
              </a:rPr>
              <a:t>Dialani</a:t>
            </a:r>
            <a:r>
              <a:rPr lang="en-US" sz="1000" b="0" i="0">
                <a:solidFill>
                  <a:srgbClr val="212121"/>
                </a:solidFill>
                <a:effectLst/>
                <a:latin typeface="BlinkMacSystemFont"/>
              </a:rPr>
              <a:t> V, </a:t>
            </a:r>
            <a:r>
              <a:rPr lang="en-US" sz="1000" b="0" i="0" err="1">
                <a:solidFill>
                  <a:srgbClr val="212121"/>
                </a:solidFill>
                <a:effectLst/>
                <a:latin typeface="BlinkMacSystemFont"/>
              </a:rPr>
              <a:t>Chadashvili</a:t>
            </a:r>
            <a:r>
              <a:rPr lang="en-US" sz="1000" b="0" i="0">
                <a:solidFill>
                  <a:srgbClr val="212121"/>
                </a:solidFill>
                <a:effectLst/>
                <a:latin typeface="BlinkMacSystemFont"/>
              </a:rPr>
              <a:t> T, </a:t>
            </a:r>
            <a:r>
              <a:rPr lang="en-US" sz="1000" b="0" i="0" err="1">
                <a:solidFill>
                  <a:srgbClr val="212121"/>
                </a:solidFill>
                <a:effectLst/>
                <a:latin typeface="BlinkMacSystemFont"/>
              </a:rPr>
              <a:t>Slanetz</a:t>
            </a:r>
            <a:r>
              <a:rPr lang="en-US" sz="1000" b="0" i="0">
                <a:solidFill>
                  <a:srgbClr val="212121"/>
                </a:solidFill>
                <a:effectLst/>
                <a:latin typeface="BlinkMacSystemFont"/>
              </a:rPr>
              <a:t> PJ. Role of imaging in neoadjuvant therapy for breast cancer. </a:t>
            </a:r>
            <a:r>
              <a:rPr lang="en-US" sz="1000" b="0" i="1">
                <a:solidFill>
                  <a:srgbClr val="212121"/>
                </a:solidFill>
                <a:effectLst/>
                <a:latin typeface="BlinkMacSystemFont"/>
              </a:rPr>
              <a:t>Ann Surg Oncol</a:t>
            </a:r>
            <a:r>
              <a:rPr lang="en-US" sz="1000" b="0" i="0">
                <a:solidFill>
                  <a:srgbClr val="212121"/>
                </a:solidFill>
                <a:effectLst/>
                <a:latin typeface="BlinkMacSystemFont"/>
              </a:rPr>
              <a:t>. 2015;22(5):1416-1424. doi:10.1245/s10434-015-4403-9</a:t>
            </a:r>
            <a:endParaRPr lang="en-US" sz="1000">
              <a:solidFill>
                <a:srgbClr val="002E51"/>
              </a:solidFill>
            </a:endParaRPr>
          </a:p>
        </p:txBody>
      </p:sp>
    </p:spTree>
    <p:extLst>
      <p:ext uri="{BB962C8B-B14F-4D97-AF65-F5344CB8AC3E}">
        <p14:creationId xmlns:p14="http://schemas.microsoft.com/office/powerpoint/2010/main" val="226223783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7D513-BD6C-5CF0-B54F-2046EF266B4B}"/>
              </a:ext>
            </a:extLst>
          </p:cNvPr>
          <p:cNvSpPr>
            <a:spLocks noGrp="1"/>
          </p:cNvSpPr>
          <p:nvPr>
            <p:ph type="title"/>
          </p:nvPr>
        </p:nvSpPr>
        <p:spPr/>
        <p:txBody>
          <a:bodyPr lIns="91440" tIns="45720" rIns="91440" bIns="45720" anchor="t"/>
          <a:lstStyle/>
          <a:p>
            <a:r>
              <a:rPr lang="en-US"/>
              <a:t>Standardizing Measurements</a:t>
            </a:r>
            <a:br>
              <a:rPr lang="en-US"/>
            </a:br>
            <a:r>
              <a:rPr lang="en-US" sz="1800" b="1">
                <a:cs typeface="Arial"/>
              </a:rPr>
              <a:t>Response Evaluation Criteria In Solid Tumors </a:t>
            </a:r>
            <a:endParaRPr lang="en-US"/>
          </a:p>
        </p:txBody>
      </p:sp>
      <p:pic>
        <p:nvPicPr>
          <p:cNvPr id="3" name="Picture 2">
            <a:extLst>
              <a:ext uri="{FF2B5EF4-FFF2-40B4-BE49-F238E27FC236}">
                <a16:creationId xmlns:a16="http://schemas.microsoft.com/office/drawing/2014/main" id="{E8D559DA-DA7D-CDB0-55BD-643C4BC3BE3B}"/>
              </a:ext>
            </a:extLst>
          </p:cNvPr>
          <p:cNvPicPr>
            <a:picLocks noChangeAspect="1"/>
          </p:cNvPicPr>
          <p:nvPr/>
        </p:nvPicPr>
        <p:blipFill>
          <a:blip r:embed="rId2"/>
          <a:stretch>
            <a:fillRect/>
          </a:stretch>
        </p:blipFill>
        <p:spPr>
          <a:xfrm>
            <a:off x="1365253" y="1076909"/>
            <a:ext cx="5961170" cy="2442596"/>
          </a:xfrm>
          <a:prstGeom prst="rect">
            <a:avLst/>
          </a:prstGeom>
        </p:spPr>
      </p:pic>
      <p:sp>
        <p:nvSpPr>
          <p:cNvPr id="4" name="TextBox 3">
            <a:extLst>
              <a:ext uri="{FF2B5EF4-FFF2-40B4-BE49-F238E27FC236}">
                <a16:creationId xmlns:a16="http://schemas.microsoft.com/office/drawing/2014/main" id="{463C6FC6-02BA-74C1-73D3-8BFA258545F4}"/>
              </a:ext>
            </a:extLst>
          </p:cNvPr>
          <p:cNvSpPr txBox="1"/>
          <p:nvPr/>
        </p:nvSpPr>
        <p:spPr>
          <a:xfrm>
            <a:off x="3930031" y="4555652"/>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Arial"/>
                <a:ea typeface="ＭＳ Ｐゴシック"/>
              </a:rPr>
              <a:t>https://radiologyassistant.nl/more/recist-1-1/recist-1-1-1</a:t>
            </a:r>
          </a:p>
        </p:txBody>
      </p:sp>
      <p:sp>
        <p:nvSpPr>
          <p:cNvPr id="5" name="TextBox 4">
            <a:extLst>
              <a:ext uri="{FF2B5EF4-FFF2-40B4-BE49-F238E27FC236}">
                <a16:creationId xmlns:a16="http://schemas.microsoft.com/office/drawing/2014/main" id="{0DEE11C0-1B00-3B7F-9A34-D1BBA35F1244}"/>
              </a:ext>
            </a:extLst>
          </p:cNvPr>
          <p:cNvSpPr txBox="1"/>
          <p:nvPr/>
        </p:nvSpPr>
        <p:spPr>
          <a:xfrm>
            <a:off x="1134364" y="3764262"/>
            <a:ext cx="729108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Arial"/>
                <a:ea typeface="ＭＳ Ｐゴシック"/>
              </a:rPr>
              <a:t>CR=Complete, PR = Partial, SD = Stable, PD = Progressive</a:t>
            </a:r>
            <a:endParaRPr lang="en-US" sz="2000" dirty="0"/>
          </a:p>
        </p:txBody>
      </p:sp>
    </p:spTree>
    <p:extLst>
      <p:ext uri="{BB962C8B-B14F-4D97-AF65-F5344CB8AC3E}">
        <p14:creationId xmlns:p14="http://schemas.microsoft.com/office/powerpoint/2010/main" val="64271594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3809" y="14048"/>
            <a:ext cx="9144000" cy="538067"/>
          </a:xfrm>
        </p:spPr>
        <p:txBody>
          <a:bodyPr lIns="91440" tIns="45720" rIns="91440" bIns="45720" anchor="t"/>
          <a:lstStyle/>
          <a:p>
            <a:r>
              <a:rPr lang="en-US" sz="3200" b="1"/>
              <a:t>Monitory Response RECIST Terminology</a:t>
            </a:r>
            <a:br>
              <a:rPr lang="en-US" b="1"/>
            </a:br>
            <a:r>
              <a:rPr lang="en-US" sz="1800" b="1"/>
              <a:t>Response Evaluation Criteria In Solid Tumors </a:t>
            </a:r>
          </a:p>
        </p:txBody>
      </p:sp>
      <p:sp>
        <p:nvSpPr>
          <p:cNvPr id="10" name="TextBox 9">
            <a:extLst>
              <a:ext uri="{FF2B5EF4-FFF2-40B4-BE49-F238E27FC236}">
                <a16:creationId xmlns:a16="http://schemas.microsoft.com/office/drawing/2014/main" id="{4360CB91-8069-6420-857C-4436183EE3BE}"/>
              </a:ext>
            </a:extLst>
          </p:cNvPr>
          <p:cNvSpPr txBox="1"/>
          <p:nvPr/>
        </p:nvSpPr>
        <p:spPr>
          <a:xfrm>
            <a:off x="3338479" y="4539927"/>
            <a:ext cx="4087185" cy="553998"/>
          </a:xfrm>
          <a:prstGeom prst="rect">
            <a:avLst/>
          </a:prstGeom>
          <a:noFill/>
        </p:spPr>
        <p:txBody>
          <a:bodyPr wrap="square">
            <a:spAutoFit/>
          </a:bodyPr>
          <a:lstStyle/>
          <a:p>
            <a:pPr algn="l"/>
            <a:r>
              <a:rPr lang="en-US" sz="1000">
                <a:effectLst/>
              </a:rPr>
              <a:t>Reference: </a:t>
            </a:r>
            <a:r>
              <a:rPr lang="en-US" sz="1000" err="1">
                <a:effectLst/>
              </a:rPr>
              <a:t>Reig</a:t>
            </a:r>
            <a:r>
              <a:rPr lang="en-US" sz="1000">
                <a:effectLst/>
              </a:rPr>
              <a:t>, </a:t>
            </a:r>
            <a:r>
              <a:rPr lang="en-US" sz="1000" err="1">
                <a:effectLst/>
              </a:rPr>
              <a:t>Beatriu</a:t>
            </a:r>
            <a:r>
              <a:rPr lang="en-US" sz="1000">
                <a:effectLst/>
              </a:rPr>
              <a:t>, et al. “Breast MRI for evaluation of response to Neoadjuvant therapy.” </a:t>
            </a:r>
            <a:r>
              <a:rPr lang="en-US" sz="1000" i="1" err="1">
                <a:effectLst/>
              </a:rPr>
              <a:t>RadioGraphics</a:t>
            </a:r>
            <a:r>
              <a:rPr lang="en-US" sz="1000">
                <a:effectLst/>
              </a:rPr>
              <a:t>. 2021;41(3):665–679. https://doi.org/10.1148/rg.2021200134</a:t>
            </a:r>
          </a:p>
        </p:txBody>
      </p:sp>
      <p:pic>
        <p:nvPicPr>
          <p:cNvPr id="1026" name="Picture 2">
            <a:extLst>
              <a:ext uri="{FF2B5EF4-FFF2-40B4-BE49-F238E27FC236}">
                <a16:creationId xmlns:a16="http://schemas.microsoft.com/office/drawing/2014/main" id="{239AE891-5C14-AD80-BE4C-0F040E3AE3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290" y="946069"/>
            <a:ext cx="6535689" cy="34020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4865FD6-F695-1929-4050-7B463774CF16}"/>
              </a:ext>
            </a:extLst>
          </p:cNvPr>
          <p:cNvSpPr txBox="1"/>
          <p:nvPr/>
        </p:nvSpPr>
        <p:spPr>
          <a:xfrm>
            <a:off x="6531428" y="2170054"/>
            <a:ext cx="2183611" cy="954107"/>
          </a:xfrm>
          <a:prstGeom prst="rect">
            <a:avLst/>
          </a:prstGeom>
          <a:noFill/>
        </p:spPr>
        <p:txBody>
          <a:bodyPr wrap="none" rtlCol="0">
            <a:spAutoFit/>
          </a:bodyPr>
          <a:lstStyle/>
          <a:p>
            <a:pPr marL="342900" indent="-342900">
              <a:buFont typeface="Wingdings" panose="05000000000000000000" pitchFamily="2" charset="2"/>
              <a:buChar char="Ø"/>
            </a:pPr>
            <a:r>
              <a:rPr lang="en-US" sz="1400" dirty="0"/>
              <a:t>Clinical Response</a:t>
            </a:r>
          </a:p>
          <a:p>
            <a:pPr marL="342900" indent="-342900">
              <a:buFont typeface="Wingdings" panose="05000000000000000000" pitchFamily="2" charset="2"/>
              <a:buChar char="Ø"/>
            </a:pPr>
            <a:r>
              <a:rPr lang="en-US" sz="1400" dirty="0"/>
              <a:t>Partial Response</a:t>
            </a:r>
          </a:p>
          <a:p>
            <a:pPr marL="342900" indent="-342900">
              <a:buFont typeface="Wingdings" panose="05000000000000000000" pitchFamily="2" charset="2"/>
              <a:buChar char="Ø"/>
            </a:pPr>
            <a:r>
              <a:rPr lang="en-US" sz="1400" dirty="0"/>
              <a:t>Stable Disease</a:t>
            </a:r>
          </a:p>
          <a:p>
            <a:pPr marL="342900" indent="-342900">
              <a:buFont typeface="Wingdings" panose="05000000000000000000" pitchFamily="2" charset="2"/>
              <a:buChar char="Ø"/>
            </a:pPr>
            <a:r>
              <a:rPr lang="en-US" sz="1400" dirty="0"/>
              <a:t>Progression Disease</a:t>
            </a:r>
          </a:p>
        </p:txBody>
      </p:sp>
    </p:spTree>
    <p:extLst>
      <p:ext uri="{BB962C8B-B14F-4D97-AF65-F5344CB8AC3E}">
        <p14:creationId xmlns:p14="http://schemas.microsoft.com/office/powerpoint/2010/main" val="225756066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The Radiology Assistant : RECIST 1.1 - and more">
            <a:extLst>
              <a:ext uri="{FF2B5EF4-FFF2-40B4-BE49-F238E27FC236}">
                <a16:creationId xmlns:a16="http://schemas.microsoft.com/office/drawing/2014/main" id="{56151DF9-A946-8B60-2299-D0053E64875F}"/>
              </a:ext>
            </a:extLst>
          </p:cNvPr>
          <p:cNvPicPr>
            <a:picLocks noGrp="1" noChangeAspect="1"/>
          </p:cNvPicPr>
          <p:nvPr>
            <p:ph idx="1"/>
          </p:nvPr>
        </p:nvPicPr>
        <p:blipFill>
          <a:blip r:embed="rId2"/>
          <a:stretch>
            <a:fillRect/>
          </a:stretch>
        </p:blipFill>
        <p:spPr>
          <a:xfrm>
            <a:off x="1088170" y="400139"/>
            <a:ext cx="6753026" cy="3175581"/>
          </a:xfrm>
        </p:spPr>
      </p:pic>
    </p:spTree>
    <p:extLst>
      <p:ext uri="{BB962C8B-B14F-4D97-AF65-F5344CB8AC3E}">
        <p14:creationId xmlns:p14="http://schemas.microsoft.com/office/powerpoint/2010/main" val="5120789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lymph nodes&#10;&#10;Description automatically generated">
            <a:extLst>
              <a:ext uri="{FF2B5EF4-FFF2-40B4-BE49-F238E27FC236}">
                <a16:creationId xmlns:a16="http://schemas.microsoft.com/office/drawing/2014/main" id="{BAFB598C-64B5-9FDB-B775-B3D935A58214}"/>
              </a:ext>
            </a:extLst>
          </p:cNvPr>
          <p:cNvPicPr>
            <a:picLocks noChangeAspect="1"/>
          </p:cNvPicPr>
          <p:nvPr/>
        </p:nvPicPr>
        <p:blipFill>
          <a:blip r:embed="rId2"/>
          <a:stretch>
            <a:fillRect/>
          </a:stretch>
        </p:blipFill>
        <p:spPr>
          <a:xfrm>
            <a:off x="595269" y="131076"/>
            <a:ext cx="5201374" cy="4068710"/>
          </a:xfrm>
          <a:prstGeom prst="rect">
            <a:avLst/>
          </a:prstGeom>
        </p:spPr>
      </p:pic>
      <p:sp>
        <p:nvSpPr>
          <p:cNvPr id="4" name="TextBox 3">
            <a:extLst>
              <a:ext uri="{FF2B5EF4-FFF2-40B4-BE49-F238E27FC236}">
                <a16:creationId xmlns:a16="http://schemas.microsoft.com/office/drawing/2014/main" id="{A0EED9FC-3FFB-8C25-4F83-C4ECA48B1FCB}"/>
              </a:ext>
            </a:extLst>
          </p:cNvPr>
          <p:cNvSpPr txBox="1"/>
          <p:nvPr/>
        </p:nvSpPr>
        <p:spPr>
          <a:xfrm>
            <a:off x="6445521" y="1977178"/>
            <a:ext cx="266740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Arial"/>
                <a:ea typeface="ＭＳ Ｐゴシック"/>
              </a:rPr>
              <a:t>LN &lt;1 cm considered normal</a:t>
            </a:r>
            <a:endParaRPr lang="en-US" sz="1400"/>
          </a:p>
        </p:txBody>
      </p:sp>
    </p:spTree>
    <p:extLst>
      <p:ext uri="{BB962C8B-B14F-4D97-AF65-F5344CB8AC3E}">
        <p14:creationId xmlns:p14="http://schemas.microsoft.com/office/powerpoint/2010/main" val="77333303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3809" y="14048"/>
            <a:ext cx="9144000" cy="538067"/>
          </a:xfrm>
        </p:spPr>
        <p:txBody>
          <a:bodyPr lIns="91440" tIns="45720" rIns="91440" bIns="45720" anchor="t"/>
          <a:lstStyle/>
          <a:p>
            <a:r>
              <a:rPr lang="en-US" sz="3200" b="1"/>
              <a:t>Monitory Response RECIST Terminology</a:t>
            </a:r>
            <a:br>
              <a:rPr lang="en-US" b="1"/>
            </a:br>
            <a:r>
              <a:rPr lang="en-US" sz="1800" b="1"/>
              <a:t>Response Evaluation Criteria In Solid Tumors </a:t>
            </a:r>
          </a:p>
        </p:txBody>
      </p:sp>
      <p:pic>
        <p:nvPicPr>
          <p:cNvPr id="8" name="Picture 7">
            <a:extLst>
              <a:ext uri="{FF2B5EF4-FFF2-40B4-BE49-F238E27FC236}">
                <a16:creationId xmlns:a16="http://schemas.microsoft.com/office/drawing/2014/main" id="{C2861658-0BE0-1A6C-7AA3-FB39D62EE986}"/>
              </a:ext>
            </a:extLst>
          </p:cNvPr>
          <p:cNvPicPr>
            <a:picLocks noChangeAspect="1"/>
          </p:cNvPicPr>
          <p:nvPr/>
        </p:nvPicPr>
        <p:blipFill rotWithShape="1">
          <a:blip r:embed="rId2"/>
          <a:srcRect l="1219" t="2068" r="1561" b="9164"/>
          <a:stretch/>
        </p:blipFill>
        <p:spPr>
          <a:xfrm>
            <a:off x="1257377" y="878724"/>
            <a:ext cx="6219898" cy="3406657"/>
          </a:xfrm>
          <a:prstGeom prst="rect">
            <a:avLst/>
          </a:prstGeom>
        </p:spPr>
      </p:pic>
      <p:sp>
        <p:nvSpPr>
          <p:cNvPr id="10" name="TextBox 9">
            <a:extLst>
              <a:ext uri="{FF2B5EF4-FFF2-40B4-BE49-F238E27FC236}">
                <a16:creationId xmlns:a16="http://schemas.microsoft.com/office/drawing/2014/main" id="{4360CB91-8069-6420-857C-4436183EE3BE}"/>
              </a:ext>
            </a:extLst>
          </p:cNvPr>
          <p:cNvSpPr txBox="1"/>
          <p:nvPr/>
        </p:nvSpPr>
        <p:spPr>
          <a:xfrm>
            <a:off x="3338479" y="4539927"/>
            <a:ext cx="4087185" cy="553998"/>
          </a:xfrm>
          <a:prstGeom prst="rect">
            <a:avLst/>
          </a:prstGeom>
          <a:noFill/>
        </p:spPr>
        <p:txBody>
          <a:bodyPr wrap="square">
            <a:spAutoFit/>
          </a:bodyPr>
          <a:lstStyle/>
          <a:p>
            <a:pPr algn="l"/>
            <a:r>
              <a:rPr lang="en-US" sz="1000">
                <a:effectLst/>
              </a:rPr>
              <a:t>Reference: </a:t>
            </a:r>
            <a:r>
              <a:rPr lang="en-US" sz="1000" err="1">
                <a:effectLst/>
              </a:rPr>
              <a:t>Reig</a:t>
            </a:r>
            <a:r>
              <a:rPr lang="en-US" sz="1000">
                <a:effectLst/>
              </a:rPr>
              <a:t>, </a:t>
            </a:r>
            <a:r>
              <a:rPr lang="en-US" sz="1000" err="1">
                <a:effectLst/>
              </a:rPr>
              <a:t>Beatriu</a:t>
            </a:r>
            <a:r>
              <a:rPr lang="en-US" sz="1000">
                <a:effectLst/>
              </a:rPr>
              <a:t>, et al. “Breast MRI for evaluation of response to Neoadjuvant therapy.” </a:t>
            </a:r>
            <a:r>
              <a:rPr lang="en-US" sz="1000" i="1" err="1">
                <a:effectLst/>
              </a:rPr>
              <a:t>RadioGraphics</a:t>
            </a:r>
            <a:r>
              <a:rPr lang="en-US" sz="1000">
                <a:effectLst/>
              </a:rPr>
              <a:t>. 2021;41(3):665–679. https://doi.org/10.1148/rg.2021200134</a:t>
            </a:r>
          </a:p>
        </p:txBody>
      </p:sp>
    </p:spTree>
    <p:extLst>
      <p:ext uri="{BB962C8B-B14F-4D97-AF65-F5344CB8AC3E}">
        <p14:creationId xmlns:p14="http://schemas.microsoft.com/office/powerpoint/2010/main" val="357952632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400" b="1"/>
              <a:t>RECIST Measurement Techniques</a:t>
            </a:r>
          </a:p>
        </p:txBody>
      </p:sp>
      <p:sp>
        <p:nvSpPr>
          <p:cNvPr id="10" name="TextBox 9">
            <a:extLst>
              <a:ext uri="{FF2B5EF4-FFF2-40B4-BE49-F238E27FC236}">
                <a16:creationId xmlns:a16="http://schemas.microsoft.com/office/drawing/2014/main" id="{4360CB91-8069-6420-857C-4436183EE3BE}"/>
              </a:ext>
            </a:extLst>
          </p:cNvPr>
          <p:cNvSpPr txBox="1"/>
          <p:nvPr/>
        </p:nvSpPr>
        <p:spPr>
          <a:xfrm>
            <a:off x="3338479" y="4539927"/>
            <a:ext cx="4087185" cy="553998"/>
          </a:xfrm>
          <a:prstGeom prst="rect">
            <a:avLst/>
          </a:prstGeom>
          <a:noFill/>
        </p:spPr>
        <p:txBody>
          <a:bodyPr wrap="square">
            <a:spAutoFit/>
          </a:bodyPr>
          <a:lstStyle/>
          <a:p>
            <a:pPr algn="l"/>
            <a:r>
              <a:rPr lang="en-US" sz="1000">
                <a:effectLst/>
              </a:rPr>
              <a:t>Reference: </a:t>
            </a:r>
            <a:r>
              <a:rPr lang="en-US" sz="1000" err="1">
                <a:effectLst/>
              </a:rPr>
              <a:t>Reig</a:t>
            </a:r>
            <a:r>
              <a:rPr lang="en-US" sz="1000">
                <a:effectLst/>
              </a:rPr>
              <a:t>, </a:t>
            </a:r>
            <a:r>
              <a:rPr lang="en-US" sz="1000" err="1">
                <a:effectLst/>
              </a:rPr>
              <a:t>Beatriu</a:t>
            </a:r>
            <a:r>
              <a:rPr lang="en-US" sz="1000">
                <a:effectLst/>
              </a:rPr>
              <a:t>, et al. “Breast MRI for evaluation of response to Neoadjuvant therapy.” </a:t>
            </a:r>
            <a:r>
              <a:rPr lang="en-US" sz="1000" i="1" err="1">
                <a:effectLst/>
              </a:rPr>
              <a:t>RadioGraphics</a:t>
            </a:r>
            <a:r>
              <a:rPr lang="en-US" sz="1000">
                <a:effectLst/>
              </a:rPr>
              <a:t>. 2021;41(3):665–679. https://doi.org/10.1148/rg.2021200134</a:t>
            </a:r>
          </a:p>
        </p:txBody>
      </p:sp>
      <p:sp>
        <p:nvSpPr>
          <p:cNvPr id="13" name="Subtitle 1">
            <a:extLst>
              <a:ext uri="{FF2B5EF4-FFF2-40B4-BE49-F238E27FC236}">
                <a16:creationId xmlns:a16="http://schemas.microsoft.com/office/drawing/2014/main" id="{0603CFE0-66A1-9E50-BD69-0B77C8CF4430}"/>
              </a:ext>
            </a:extLst>
          </p:cNvPr>
          <p:cNvSpPr>
            <a:spLocks noGrp="1"/>
          </p:cNvSpPr>
          <p:nvPr>
            <p:ph type="subTitle" idx="1"/>
          </p:nvPr>
        </p:nvSpPr>
        <p:spPr>
          <a:xfrm>
            <a:off x="558459" y="1079595"/>
            <a:ext cx="8159075" cy="2915920"/>
          </a:xfrm>
        </p:spPr>
        <p:txBody>
          <a:bodyPr/>
          <a:lstStyle/>
          <a:p>
            <a:pPr marL="342900" indent="-342900" algn="l">
              <a:buFont typeface="Arial" panose="020B0604020202020204" pitchFamily="34" charset="0"/>
              <a:buChar char="•"/>
            </a:pPr>
            <a:r>
              <a:rPr lang="en-US" sz="1400">
                <a:cs typeface="Calibri"/>
              </a:rPr>
              <a:t>Longest diameter</a:t>
            </a:r>
          </a:p>
          <a:p>
            <a:pPr marL="342900" indent="-342900" algn="l">
              <a:buFont typeface="Arial" panose="020B0604020202020204" pitchFamily="34" charset="0"/>
              <a:buChar char="•"/>
            </a:pPr>
            <a:r>
              <a:rPr lang="en-US" sz="1400">
                <a:cs typeface="Calibri"/>
              </a:rPr>
              <a:t>Diameters in 3 orthogonal dimensions</a:t>
            </a:r>
          </a:p>
          <a:p>
            <a:pPr marL="342900" indent="-342900" algn="l">
              <a:buFont typeface="Arial" panose="020B0604020202020204" pitchFamily="34" charset="0"/>
              <a:buChar char="•"/>
            </a:pPr>
            <a:r>
              <a:rPr lang="en-US" sz="1400">
                <a:cs typeface="Calibri"/>
              </a:rPr>
              <a:t>Functional tumor volume (determined by enhancement thresholds)</a:t>
            </a:r>
          </a:p>
          <a:p>
            <a:pPr marL="800100" lvl="1" indent="-342900" algn="l">
              <a:buFont typeface="Arial" panose="020B0604020202020204" pitchFamily="34" charset="0"/>
              <a:buChar char="•"/>
            </a:pPr>
            <a:r>
              <a:rPr lang="en-US" sz="1000">
                <a:cs typeface="Calibri"/>
              </a:rPr>
              <a:t>More accurate in predicting tumor response</a:t>
            </a:r>
          </a:p>
          <a:p>
            <a:pPr marL="800100" lvl="1" indent="-342900" algn="l">
              <a:buFont typeface="Arial" panose="020B0604020202020204" pitchFamily="34" charset="0"/>
              <a:buChar char="•"/>
            </a:pPr>
            <a:r>
              <a:rPr lang="en-US" sz="1000">
                <a:cs typeface="Calibri"/>
              </a:rPr>
              <a:t>Can help predict recurrence-free survival</a:t>
            </a:r>
          </a:p>
        </p:txBody>
      </p:sp>
    </p:spTree>
    <p:extLst>
      <p:ext uri="{BB962C8B-B14F-4D97-AF65-F5344CB8AC3E}">
        <p14:creationId xmlns:p14="http://schemas.microsoft.com/office/powerpoint/2010/main" val="45579746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874814-9871-EE8C-41DE-26A9F7FE4AE4}"/>
              </a:ext>
            </a:extLst>
          </p:cNvPr>
          <p:cNvPicPr>
            <a:picLocks noChangeAspect="1"/>
          </p:cNvPicPr>
          <p:nvPr/>
        </p:nvPicPr>
        <p:blipFill rotWithShape="1">
          <a:blip r:embed="rId2"/>
          <a:srcRect l="626" t="2422" b="1684"/>
          <a:stretch/>
        </p:blipFill>
        <p:spPr>
          <a:xfrm>
            <a:off x="43088" y="870872"/>
            <a:ext cx="3781366" cy="3058302"/>
          </a:xfrm>
          <a:prstGeom prst="rect">
            <a:avLst/>
          </a:prstGeom>
        </p:spPr>
      </p:pic>
      <p:sp>
        <p:nvSpPr>
          <p:cNvPr id="6" name="Subtitle 1">
            <a:extLst>
              <a:ext uri="{FF2B5EF4-FFF2-40B4-BE49-F238E27FC236}">
                <a16:creationId xmlns:a16="http://schemas.microsoft.com/office/drawing/2014/main" id="{3DE954B4-1F7E-4EBC-102F-9ABA211C2F9C}"/>
              </a:ext>
            </a:extLst>
          </p:cNvPr>
          <p:cNvSpPr txBox="1">
            <a:spLocks/>
          </p:cNvSpPr>
          <p:nvPr/>
        </p:nvSpPr>
        <p:spPr bwMode="auto">
          <a:xfrm>
            <a:off x="3385883" y="4547339"/>
            <a:ext cx="4094780" cy="330041"/>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defRPr sz="1800">
                <a:solidFill>
                  <a:schemeClr val="tx1"/>
                </a:solidFill>
                <a:latin typeface="+mn-lt"/>
                <a:ea typeface="+mn-ea"/>
              </a:defRPr>
            </a:lvl4pPr>
            <a:lvl5pPr marL="2057400" indent="-228600" algn="l" rtl="0" eaLnBrk="1" fontAlgn="base" hangingPunct="1">
              <a:spcBef>
                <a:spcPct val="20000"/>
              </a:spcBef>
              <a:spcAft>
                <a:spcPct val="0"/>
              </a:spcAft>
              <a:buChar char="»"/>
              <a:defRPr sz="1800">
                <a:solidFill>
                  <a:schemeClr val="tx1"/>
                </a:solidFill>
                <a:latin typeface="+mn-lt"/>
                <a:ea typeface="+mn-ea"/>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pPr marL="0" indent="0">
              <a:buNone/>
            </a:pPr>
            <a:r>
              <a:rPr lang="en-US" sz="1000" kern="0"/>
              <a:t>Reference: </a:t>
            </a:r>
            <a:r>
              <a:rPr lang="en-US" sz="1000" err="1">
                <a:effectLst/>
              </a:rPr>
              <a:t>Reig</a:t>
            </a:r>
            <a:r>
              <a:rPr lang="en-US" sz="1000">
                <a:effectLst/>
              </a:rPr>
              <a:t>, </a:t>
            </a:r>
            <a:r>
              <a:rPr lang="en-US" sz="1000" err="1">
                <a:effectLst/>
              </a:rPr>
              <a:t>Beatriu</a:t>
            </a:r>
            <a:r>
              <a:rPr lang="en-US" sz="1000">
                <a:effectLst/>
              </a:rPr>
              <a:t>, et al. “Breast MRI for evaluation of response to Neoadjuvant therapy.” </a:t>
            </a:r>
            <a:r>
              <a:rPr lang="en-US" sz="1000" i="1" err="1">
                <a:effectLst/>
              </a:rPr>
              <a:t>RadioGraphics</a:t>
            </a:r>
            <a:r>
              <a:rPr lang="en-US" sz="1000">
                <a:effectLst/>
              </a:rPr>
              <a:t>. 2021;41(3):665–679. https://doi.org/10.1148/rg.2021200134</a:t>
            </a:r>
          </a:p>
          <a:p>
            <a:pPr marL="0" indent="0">
              <a:buNone/>
            </a:pPr>
            <a:endParaRPr lang="en-US" sz="1000" kern="0"/>
          </a:p>
        </p:txBody>
      </p:sp>
      <p:graphicFrame>
        <p:nvGraphicFramePr>
          <p:cNvPr id="2" name="Diagram 1">
            <a:extLst>
              <a:ext uri="{FF2B5EF4-FFF2-40B4-BE49-F238E27FC236}">
                <a16:creationId xmlns:a16="http://schemas.microsoft.com/office/drawing/2014/main" id="{F8CF3F9B-A61C-0897-FDAE-B4A4ABD40992}"/>
              </a:ext>
            </a:extLst>
          </p:cNvPr>
          <p:cNvGraphicFramePr/>
          <p:nvPr>
            <p:extLst>
              <p:ext uri="{D42A27DB-BD31-4B8C-83A1-F6EECF244321}">
                <p14:modId xmlns:p14="http://schemas.microsoft.com/office/powerpoint/2010/main" val="341583899"/>
              </p:ext>
            </p:extLst>
          </p:nvPr>
        </p:nvGraphicFramePr>
        <p:xfrm>
          <a:off x="3911300" y="633082"/>
          <a:ext cx="4462994" cy="3700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itle 3">
            <a:extLst>
              <a:ext uri="{FF2B5EF4-FFF2-40B4-BE49-F238E27FC236}">
                <a16:creationId xmlns:a16="http://schemas.microsoft.com/office/drawing/2014/main" id="{E878BC4D-7294-CC44-3BC1-EE2EE961471E}"/>
              </a:ext>
            </a:extLst>
          </p:cNvPr>
          <p:cNvSpPr>
            <a:spLocks noGrp="1"/>
          </p:cNvSpPr>
          <p:nvPr>
            <p:ph type="title"/>
          </p:nvPr>
        </p:nvSpPr>
        <p:spPr>
          <a:xfrm>
            <a:off x="192435" y="59240"/>
            <a:ext cx="8874812" cy="807256"/>
          </a:xfrm>
        </p:spPr>
        <p:txBody>
          <a:bodyPr lIns="91440" tIns="45720" rIns="91440" bIns="45720" anchor="t"/>
          <a:lstStyle/>
          <a:p>
            <a:r>
              <a:rPr lang="en-US" sz="2800" b="1" dirty="0"/>
              <a:t>Not All Tumors Behave the Same</a:t>
            </a:r>
          </a:p>
        </p:txBody>
      </p:sp>
    </p:spTree>
    <p:extLst>
      <p:ext uri="{BB962C8B-B14F-4D97-AF65-F5344CB8AC3E}">
        <p14:creationId xmlns:p14="http://schemas.microsoft.com/office/powerpoint/2010/main" val="240628431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316734" y="1079595"/>
            <a:ext cx="6400800" cy="2915920"/>
          </a:xfrm>
        </p:spPr>
        <p:txBody>
          <a:bodyPr/>
          <a:lstStyle/>
          <a:p>
            <a:pPr marL="342900" indent="-342900" algn="l">
              <a:buFont typeface="Arial" panose="020B0604020202020204" pitchFamily="34" charset="0"/>
              <a:buChar char="•"/>
            </a:pPr>
            <a:r>
              <a:rPr lang="en-US" sz="1400">
                <a:cs typeface="Calibri"/>
              </a:rPr>
              <a:t>Advantages</a:t>
            </a:r>
          </a:p>
          <a:p>
            <a:pPr marL="800100" lvl="1" indent="-342900" algn="l">
              <a:buFont typeface="Arial" panose="020B0604020202020204" pitchFamily="34" charset="0"/>
              <a:buChar char="•"/>
            </a:pPr>
            <a:r>
              <a:rPr lang="en-US" sz="1200"/>
              <a:t>Can measure tumor size pre- and post NAT</a:t>
            </a:r>
            <a:endParaRPr lang="en-US" sz="1200">
              <a:cs typeface="Calibri"/>
            </a:endParaRPr>
          </a:p>
          <a:p>
            <a:pPr marL="800100" lvl="1" indent="-342900" algn="l">
              <a:buFont typeface="Arial" panose="020B0604020202020204" pitchFamily="34" charset="0"/>
              <a:buChar char="•"/>
            </a:pPr>
            <a:r>
              <a:rPr lang="en-US" sz="1200"/>
              <a:t>Quick, easy to schedule</a:t>
            </a:r>
          </a:p>
          <a:p>
            <a:pPr marL="342900" indent="-342900" algn="l">
              <a:buFont typeface="Arial" panose="020B0604020202020204" pitchFamily="34" charset="0"/>
              <a:buChar char="•"/>
            </a:pPr>
            <a:r>
              <a:rPr lang="en-US" sz="1400"/>
              <a:t>Limitations</a:t>
            </a:r>
          </a:p>
          <a:p>
            <a:pPr marL="800100" lvl="1" indent="-342900" algn="l">
              <a:buFont typeface="Arial" panose="020B0604020202020204" pitchFamily="34" charset="0"/>
              <a:buChar char="•"/>
            </a:pPr>
            <a:r>
              <a:rPr lang="en-US" sz="1200"/>
              <a:t>Over and underestimation of disease</a:t>
            </a:r>
          </a:p>
          <a:p>
            <a:pPr marL="1200150" lvl="2" indent="-285750" algn="l">
              <a:buFont typeface="Arial" panose="020B0604020202020204" pitchFamily="34" charset="0"/>
              <a:buChar char="•"/>
            </a:pPr>
            <a:r>
              <a:rPr lang="en-US" sz="1200"/>
              <a:t>Post-treatment fibrosis may develop at the tumor bed resulting in persistent appearance of mass even when no tumor is present</a:t>
            </a:r>
          </a:p>
          <a:p>
            <a:pPr marL="800100" lvl="1" indent="-342900" algn="l">
              <a:buFont typeface="Arial" panose="020B0604020202020204" pitchFamily="34" charset="0"/>
              <a:buChar char="•"/>
            </a:pPr>
            <a:r>
              <a:rPr lang="en-US" sz="1200"/>
              <a:t>Unable to assess non-mass lesions</a:t>
            </a:r>
          </a:p>
          <a:p>
            <a:pPr marL="800100" lvl="1" indent="-342900" algn="l">
              <a:buFont typeface="Arial" panose="020B0604020202020204" pitchFamily="34" charset="0"/>
              <a:buChar char="•"/>
            </a:pPr>
            <a:r>
              <a:rPr lang="en-US" sz="1200"/>
              <a:t>Unable to assess distortion</a:t>
            </a:r>
          </a:p>
          <a:p>
            <a:pPr marL="800100" lvl="1" indent="-342900" algn="l">
              <a:buFont typeface="Arial" panose="020B0604020202020204" pitchFamily="34" charset="0"/>
              <a:buChar char="•"/>
            </a:pPr>
            <a:r>
              <a:rPr lang="en-US" sz="1200"/>
              <a:t>Unable to assess calcifications</a:t>
            </a:r>
          </a:p>
          <a:p>
            <a:pPr marL="800100" lvl="1" indent="-342900" algn="l">
              <a:buFont typeface="Arial" panose="020B0604020202020204" pitchFamily="34" charset="0"/>
              <a:buChar char="•"/>
            </a:pPr>
            <a:r>
              <a:rPr lang="en-US" sz="1200"/>
              <a:t>Unable to consistently visualize vascularity</a:t>
            </a:r>
          </a:p>
          <a:p>
            <a:pPr marL="800100" lvl="1" indent="-342900" algn="l">
              <a:buFont typeface="Arial" panose="020B0604020202020204" pitchFamily="34" charset="0"/>
              <a:buChar char="•"/>
            </a:pPr>
            <a:r>
              <a:rPr lang="en-US" sz="1200"/>
              <a:t>Sensitivity/specificity predictor of </a:t>
            </a:r>
            <a:r>
              <a:rPr lang="en-US" sz="1200" err="1"/>
              <a:t>pCR</a:t>
            </a:r>
            <a:r>
              <a:rPr lang="en-US" sz="1200"/>
              <a:t> (60%/78%)</a:t>
            </a:r>
          </a:p>
        </p:txBody>
      </p:sp>
      <p:sp>
        <p:nvSpPr>
          <p:cNvPr id="4" name="Title 3"/>
          <p:cNvSpPr>
            <a:spLocks noGrp="1"/>
          </p:cNvSpPr>
          <p:nvPr>
            <p:ph type="title"/>
          </p:nvPr>
        </p:nvSpPr>
        <p:spPr>
          <a:xfrm>
            <a:off x="0" y="127465"/>
            <a:ext cx="9144000" cy="807256"/>
          </a:xfrm>
        </p:spPr>
        <p:txBody>
          <a:bodyPr/>
          <a:lstStyle/>
          <a:p>
            <a:r>
              <a:rPr lang="en-US" b="1"/>
              <a:t>Monitoring Response – Ultrasound</a:t>
            </a:r>
          </a:p>
        </p:txBody>
      </p:sp>
      <p:pic>
        <p:nvPicPr>
          <p:cNvPr id="5" name="Picture 4">
            <a:extLst>
              <a:ext uri="{FF2B5EF4-FFF2-40B4-BE49-F238E27FC236}">
                <a16:creationId xmlns:a16="http://schemas.microsoft.com/office/drawing/2014/main" id="{F2F9C72D-6D3E-F3FA-68EB-8BB7C9DE072D}"/>
              </a:ext>
            </a:extLst>
          </p:cNvPr>
          <p:cNvPicPr>
            <a:picLocks noChangeAspect="1"/>
          </p:cNvPicPr>
          <p:nvPr/>
        </p:nvPicPr>
        <p:blipFill>
          <a:blip r:embed="rId2"/>
          <a:stretch>
            <a:fillRect/>
          </a:stretch>
        </p:blipFill>
        <p:spPr>
          <a:xfrm>
            <a:off x="117062" y="1410790"/>
            <a:ext cx="2112118" cy="1675052"/>
          </a:xfrm>
          <a:prstGeom prst="rect">
            <a:avLst/>
          </a:prstGeom>
        </p:spPr>
      </p:pic>
    </p:spTree>
    <p:extLst>
      <p:ext uri="{BB962C8B-B14F-4D97-AF65-F5344CB8AC3E}">
        <p14:creationId xmlns:p14="http://schemas.microsoft.com/office/powerpoint/2010/main" val="28483006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B7E8DD6-99D3-864B-A497-0CED606338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1289"/>
          <a:stretch/>
        </p:blipFill>
        <p:spPr bwMode="auto">
          <a:xfrm>
            <a:off x="35623" y="214803"/>
            <a:ext cx="9074284" cy="37396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1805836-B933-164A-923C-2FE6520F85E4}"/>
              </a:ext>
            </a:extLst>
          </p:cNvPr>
          <p:cNvSpPr txBox="1"/>
          <p:nvPr/>
        </p:nvSpPr>
        <p:spPr>
          <a:xfrm>
            <a:off x="3667125" y="4667002"/>
            <a:ext cx="3280065" cy="230832"/>
          </a:xfrm>
          <a:prstGeom prst="rect">
            <a:avLst/>
          </a:prstGeom>
          <a:noFill/>
        </p:spPr>
        <p:txBody>
          <a:bodyPr wrap="none" rtlCol="0">
            <a:spAutoFit/>
          </a:bodyPr>
          <a:lstStyle/>
          <a:p>
            <a:r>
              <a:rPr lang="en-US" sz="900" b="0" i="0" dirty="0">
                <a:effectLst/>
                <a:latin typeface="Helvetica Neue" panose="02000503000000020004" pitchFamily="2" charset="0"/>
              </a:rPr>
              <a:t>Swain SM, et al. Nat Rev Drug Discov. 2023; 22(2): 101–126</a:t>
            </a:r>
          </a:p>
        </p:txBody>
      </p:sp>
      <p:sp>
        <p:nvSpPr>
          <p:cNvPr id="4" name="Rounded Rectangle 3">
            <a:extLst>
              <a:ext uri="{FF2B5EF4-FFF2-40B4-BE49-F238E27FC236}">
                <a16:creationId xmlns:a16="http://schemas.microsoft.com/office/drawing/2014/main" id="{63827061-BA69-2A47-BD43-25441BB40884}"/>
              </a:ext>
            </a:extLst>
          </p:cNvPr>
          <p:cNvSpPr/>
          <p:nvPr/>
        </p:nvSpPr>
        <p:spPr bwMode="auto">
          <a:xfrm>
            <a:off x="2410695" y="1840675"/>
            <a:ext cx="1056904" cy="581891"/>
          </a:xfrm>
          <a:prstGeom prst="round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6" name="Rounded Rectangle 5">
            <a:extLst>
              <a:ext uri="{FF2B5EF4-FFF2-40B4-BE49-F238E27FC236}">
                <a16:creationId xmlns:a16="http://schemas.microsoft.com/office/drawing/2014/main" id="{88C4F17E-EDD2-C548-9025-69A7A670F011}"/>
              </a:ext>
            </a:extLst>
          </p:cNvPr>
          <p:cNvSpPr/>
          <p:nvPr/>
        </p:nvSpPr>
        <p:spPr bwMode="auto">
          <a:xfrm>
            <a:off x="6363195" y="1838695"/>
            <a:ext cx="1056904" cy="581891"/>
          </a:xfrm>
          <a:prstGeom prst="round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7" name="Rounded Rectangle 6">
            <a:extLst>
              <a:ext uri="{FF2B5EF4-FFF2-40B4-BE49-F238E27FC236}">
                <a16:creationId xmlns:a16="http://schemas.microsoft.com/office/drawing/2014/main" id="{D3194D15-2C66-CF4A-9226-0448BDF25FAC}"/>
              </a:ext>
            </a:extLst>
          </p:cNvPr>
          <p:cNvSpPr/>
          <p:nvPr/>
        </p:nvSpPr>
        <p:spPr bwMode="auto">
          <a:xfrm>
            <a:off x="7604349" y="2229746"/>
            <a:ext cx="1001769" cy="810337"/>
          </a:xfrm>
          <a:prstGeom prst="round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8" name="Rounded Rectangle 7">
            <a:extLst>
              <a:ext uri="{FF2B5EF4-FFF2-40B4-BE49-F238E27FC236}">
                <a16:creationId xmlns:a16="http://schemas.microsoft.com/office/drawing/2014/main" id="{26045E1A-BDA1-C44E-92D5-93E000ADE82E}"/>
              </a:ext>
            </a:extLst>
          </p:cNvPr>
          <p:cNvSpPr/>
          <p:nvPr/>
        </p:nvSpPr>
        <p:spPr bwMode="auto">
          <a:xfrm>
            <a:off x="7060690" y="3040083"/>
            <a:ext cx="777466" cy="451261"/>
          </a:xfrm>
          <a:prstGeom prst="round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9" name="Rounded Rectangle 8">
            <a:extLst>
              <a:ext uri="{FF2B5EF4-FFF2-40B4-BE49-F238E27FC236}">
                <a16:creationId xmlns:a16="http://schemas.microsoft.com/office/drawing/2014/main" id="{ED9E62A7-BB39-5045-BD33-0FD0559AA5A0}"/>
              </a:ext>
            </a:extLst>
          </p:cNvPr>
          <p:cNvSpPr/>
          <p:nvPr/>
        </p:nvSpPr>
        <p:spPr bwMode="auto">
          <a:xfrm>
            <a:off x="6283224" y="742519"/>
            <a:ext cx="828776" cy="451261"/>
          </a:xfrm>
          <a:prstGeom prst="round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380593566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756480" y="1070038"/>
            <a:ext cx="6400800" cy="2915920"/>
          </a:xfrm>
        </p:spPr>
        <p:txBody>
          <a:bodyPr/>
          <a:lstStyle/>
          <a:p>
            <a:pPr marL="342900" indent="-342900" algn="l">
              <a:buFont typeface="Arial" panose="020B0604020202020204" pitchFamily="34" charset="0"/>
              <a:buChar char="•"/>
            </a:pPr>
            <a:r>
              <a:rPr lang="en-US" sz="1400"/>
              <a:t>Advantages</a:t>
            </a:r>
          </a:p>
          <a:p>
            <a:pPr marL="800100" lvl="1" indent="-342900" algn="l">
              <a:buFont typeface="Arial" panose="020B0604020202020204" pitchFamily="34" charset="0"/>
              <a:buChar char="•"/>
            </a:pPr>
            <a:r>
              <a:rPr lang="en-US" sz="1200">
                <a:cs typeface="Calibri"/>
              </a:rPr>
              <a:t>Can measure tumor size pre- and post NAT</a:t>
            </a:r>
          </a:p>
          <a:p>
            <a:pPr marL="800100" lvl="1" indent="-342900" algn="l">
              <a:buFont typeface="Arial" panose="020B0604020202020204" pitchFamily="34" charset="0"/>
              <a:buChar char="•"/>
            </a:pPr>
            <a:r>
              <a:rPr lang="en-US" sz="1200">
                <a:cs typeface="Calibri"/>
              </a:rPr>
              <a:t>Quick, easy to schedule</a:t>
            </a:r>
            <a:endParaRPr lang="en-US" sz="1200"/>
          </a:p>
          <a:p>
            <a:pPr marL="342900" indent="-342900" algn="l">
              <a:buFont typeface="Arial" panose="020B0604020202020204" pitchFamily="34" charset="0"/>
              <a:buChar char="•"/>
            </a:pPr>
            <a:r>
              <a:rPr lang="en-US" sz="1400"/>
              <a:t>Limitations</a:t>
            </a:r>
            <a:endParaRPr lang="en-US" sz="1400">
              <a:cs typeface="Calibri"/>
            </a:endParaRPr>
          </a:p>
          <a:p>
            <a:pPr marL="800100" lvl="1" indent="-342900" algn="l">
              <a:buFont typeface="Arial" panose="020B0604020202020204" pitchFamily="34" charset="0"/>
              <a:buChar char="•"/>
            </a:pPr>
            <a:r>
              <a:rPr lang="en-US" sz="1200"/>
              <a:t>Over and underestimation of disease</a:t>
            </a:r>
          </a:p>
          <a:p>
            <a:pPr marL="1200150" lvl="2" indent="-285750" algn="l">
              <a:buFont typeface="Arial" panose="020B0604020202020204" pitchFamily="34" charset="0"/>
              <a:buChar char="•"/>
            </a:pPr>
            <a:r>
              <a:rPr lang="en-US" sz="1200"/>
              <a:t>Post-treatment fibrosis may develop at the tumor bed resulting in persistent appearance of mass/asymmetry</a:t>
            </a:r>
          </a:p>
          <a:p>
            <a:pPr marL="800100" lvl="1" indent="-342900" algn="l">
              <a:buFont typeface="Arial" panose="020B0604020202020204" pitchFamily="34" charset="0"/>
              <a:buChar char="•"/>
            </a:pPr>
            <a:r>
              <a:rPr lang="en-US" sz="1200"/>
              <a:t>Residual disease can be difficult to detect, especially in dense breast</a:t>
            </a:r>
          </a:p>
          <a:p>
            <a:pPr marL="800100" lvl="1" indent="-342900" algn="l">
              <a:buFont typeface="Arial" panose="020B0604020202020204" pitchFamily="34" charset="0"/>
              <a:buChar char="•"/>
            </a:pPr>
            <a:r>
              <a:rPr lang="en-US" sz="1200"/>
              <a:t>Presence of residual calcifications might not correlate to residual disease at pathology</a:t>
            </a:r>
          </a:p>
          <a:p>
            <a:pPr marL="800100" lvl="1" indent="-342900" algn="l">
              <a:buFont typeface="Arial" panose="020B0604020202020204" pitchFamily="34" charset="0"/>
              <a:buChar char="•"/>
            </a:pPr>
            <a:r>
              <a:rPr lang="en-US" sz="1200"/>
              <a:t>Mammography is not functional imaging</a:t>
            </a:r>
          </a:p>
        </p:txBody>
      </p:sp>
      <p:sp>
        <p:nvSpPr>
          <p:cNvPr id="4" name="Title 3"/>
          <p:cNvSpPr>
            <a:spLocks noGrp="1"/>
          </p:cNvSpPr>
          <p:nvPr>
            <p:ph type="title"/>
          </p:nvPr>
        </p:nvSpPr>
        <p:spPr>
          <a:xfrm>
            <a:off x="0" y="127465"/>
            <a:ext cx="9144000" cy="807256"/>
          </a:xfrm>
        </p:spPr>
        <p:txBody>
          <a:bodyPr/>
          <a:lstStyle/>
          <a:p>
            <a:r>
              <a:rPr lang="en-US" b="1"/>
              <a:t>Monitoring Response – Mammography</a:t>
            </a:r>
          </a:p>
        </p:txBody>
      </p:sp>
      <p:pic>
        <p:nvPicPr>
          <p:cNvPr id="3" name="Picture 2">
            <a:extLst>
              <a:ext uri="{FF2B5EF4-FFF2-40B4-BE49-F238E27FC236}">
                <a16:creationId xmlns:a16="http://schemas.microsoft.com/office/drawing/2014/main" id="{0B38E5EC-401D-FE8E-748C-1A68C3B035EC}"/>
              </a:ext>
            </a:extLst>
          </p:cNvPr>
          <p:cNvPicPr>
            <a:picLocks noChangeAspect="1"/>
          </p:cNvPicPr>
          <p:nvPr/>
        </p:nvPicPr>
        <p:blipFill rotWithShape="1">
          <a:blip r:embed="rId2"/>
          <a:srcRect l="53149" t="-6569" r="6512" b="6569"/>
          <a:stretch/>
        </p:blipFill>
        <p:spPr>
          <a:xfrm>
            <a:off x="321175" y="1129673"/>
            <a:ext cx="1650328" cy="1982291"/>
          </a:xfrm>
          <a:prstGeom prst="rect">
            <a:avLst/>
          </a:prstGeom>
        </p:spPr>
      </p:pic>
    </p:spTree>
    <p:extLst>
      <p:ext uri="{BB962C8B-B14F-4D97-AF65-F5344CB8AC3E}">
        <p14:creationId xmlns:p14="http://schemas.microsoft.com/office/powerpoint/2010/main" val="107024498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495223" y="868780"/>
            <a:ext cx="6400800" cy="2915920"/>
          </a:xfrm>
        </p:spPr>
        <p:txBody>
          <a:bodyPr/>
          <a:lstStyle/>
          <a:p>
            <a:pPr marL="285750" indent="-285750" algn="l">
              <a:buFont typeface="Arial" panose="020B0604020202020204" pitchFamily="34" charset="0"/>
              <a:buChar char="•"/>
            </a:pPr>
            <a:r>
              <a:rPr lang="en-US" sz="1600"/>
              <a:t>Both MRI and CEM exploit </a:t>
            </a:r>
            <a:r>
              <a:rPr lang="en-US" sz="1600" dirty="0"/>
              <a:t>imaging </a:t>
            </a:r>
            <a:r>
              <a:rPr lang="en-US" sz="1600"/>
              <a:t>the neovascularity in tumors</a:t>
            </a:r>
          </a:p>
          <a:p>
            <a:pPr marL="285750" indent="-285750" algn="l">
              <a:buFont typeface="Arial" panose="020B0604020202020204" pitchFamily="34" charset="0"/>
              <a:buChar char="•"/>
            </a:pPr>
            <a:r>
              <a:rPr lang="en-US" sz="1600"/>
              <a:t>Changes in vascularity can be captured with MRI and CEM</a:t>
            </a:r>
          </a:p>
        </p:txBody>
      </p:sp>
      <p:sp>
        <p:nvSpPr>
          <p:cNvPr id="4" name="Title 3"/>
          <p:cNvSpPr>
            <a:spLocks noGrp="1"/>
          </p:cNvSpPr>
          <p:nvPr>
            <p:ph type="title"/>
          </p:nvPr>
        </p:nvSpPr>
        <p:spPr>
          <a:xfrm>
            <a:off x="0" y="99401"/>
            <a:ext cx="9144000" cy="807256"/>
          </a:xfrm>
        </p:spPr>
        <p:txBody>
          <a:bodyPr/>
          <a:lstStyle/>
          <a:p>
            <a:r>
              <a:rPr lang="en-US" sz="2400" b="1" dirty="0"/>
              <a:t>Assessing Response Using MRI and CEM</a:t>
            </a:r>
            <a:br>
              <a:rPr lang="en-US" sz="2400" b="1" dirty="0"/>
            </a:br>
            <a:r>
              <a:rPr lang="en-US" sz="2400" b="1" dirty="0"/>
              <a:t>Functional Imaging</a:t>
            </a:r>
          </a:p>
        </p:txBody>
      </p:sp>
      <p:pic>
        <p:nvPicPr>
          <p:cNvPr id="5" name="Picture 4">
            <a:extLst>
              <a:ext uri="{FF2B5EF4-FFF2-40B4-BE49-F238E27FC236}">
                <a16:creationId xmlns:a16="http://schemas.microsoft.com/office/drawing/2014/main" id="{C517CF01-2E13-B4BE-5337-83D418E4BDC3}"/>
              </a:ext>
            </a:extLst>
          </p:cNvPr>
          <p:cNvPicPr>
            <a:picLocks noChangeAspect="1"/>
          </p:cNvPicPr>
          <p:nvPr/>
        </p:nvPicPr>
        <p:blipFill rotWithShape="1">
          <a:blip r:embed="rId2"/>
          <a:srcRect b="20605"/>
          <a:stretch/>
        </p:blipFill>
        <p:spPr>
          <a:xfrm>
            <a:off x="3946516" y="1721913"/>
            <a:ext cx="3656708" cy="2334940"/>
          </a:xfrm>
          <a:prstGeom prst="rect">
            <a:avLst/>
          </a:prstGeom>
        </p:spPr>
      </p:pic>
      <p:sp>
        <p:nvSpPr>
          <p:cNvPr id="7" name="Subtitle 1">
            <a:extLst>
              <a:ext uri="{FF2B5EF4-FFF2-40B4-BE49-F238E27FC236}">
                <a16:creationId xmlns:a16="http://schemas.microsoft.com/office/drawing/2014/main" id="{4D906B52-72E2-89B3-EAA6-55733C1C43CF}"/>
              </a:ext>
            </a:extLst>
          </p:cNvPr>
          <p:cNvSpPr txBox="1">
            <a:spLocks/>
          </p:cNvSpPr>
          <p:nvPr/>
        </p:nvSpPr>
        <p:spPr bwMode="auto">
          <a:xfrm>
            <a:off x="-68326" y="3979495"/>
            <a:ext cx="5720423" cy="330041"/>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pPr algn="l"/>
            <a:r>
              <a:rPr lang="en-US" sz="1000" b="0" i="0" err="1">
                <a:solidFill>
                  <a:srgbClr val="212121"/>
                </a:solidFill>
                <a:effectLst/>
              </a:rPr>
              <a:t>Madu</a:t>
            </a:r>
            <a:r>
              <a:rPr lang="en-US" sz="1000" b="0" i="0">
                <a:solidFill>
                  <a:srgbClr val="212121"/>
                </a:solidFill>
                <a:effectLst/>
              </a:rPr>
              <a:t> CO, Wang S, </a:t>
            </a:r>
            <a:r>
              <a:rPr lang="en-US" sz="1000" b="0" i="0" err="1">
                <a:solidFill>
                  <a:srgbClr val="212121"/>
                </a:solidFill>
                <a:effectLst/>
              </a:rPr>
              <a:t>Madu</a:t>
            </a:r>
            <a:r>
              <a:rPr lang="en-US" sz="1000" b="0" i="0">
                <a:solidFill>
                  <a:srgbClr val="212121"/>
                </a:solidFill>
                <a:effectLst/>
              </a:rPr>
              <a:t> CO, Lu Y. Angiogenesis in Breast Cancer Progression, Diagnosis, and Treatment. </a:t>
            </a:r>
            <a:r>
              <a:rPr lang="en-US" sz="1000" b="0" i="1">
                <a:solidFill>
                  <a:srgbClr val="212121"/>
                </a:solidFill>
                <a:effectLst/>
              </a:rPr>
              <a:t>J Cancer</a:t>
            </a:r>
            <a:r>
              <a:rPr lang="en-US" sz="1000" b="0" i="0">
                <a:solidFill>
                  <a:srgbClr val="212121"/>
                </a:solidFill>
                <a:effectLst/>
              </a:rPr>
              <a:t>. 2020;11(15):4474-4494. Published 2020 May 18. doi:10.7150/jca.44313</a:t>
            </a:r>
          </a:p>
        </p:txBody>
      </p:sp>
      <p:pic>
        <p:nvPicPr>
          <p:cNvPr id="9" name="Content Placeholder 4">
            <a:extLst>
              <a:ext uri="{FF2B5EF4-FFF2-40B4-BE49-F238E27FC236}">
                <a16:creationId xmlns:a16="http://schemas.microsoft.com/office/drawing/2014/main" id="{1491018A-A333-AB5F-6A5B-BEDA1884867E}"/>
              </a:ext>
            </a:extLst>
          </p:cNvPr>
          <p:cNvPicPr>
            <a:picLocks noChangeAspect="1"/>
          </p:cNvPicPr>
          <p:nvPr/>
        </p:nvPicPr>
        <p:blipFill rotWithShape="1">
          <a:blip r:embed="rId3"/>
          <a:srcRect t="1254"/>
          <a:stretch/>
        </p:blipFill>
        <p:spPr bwMode="auto">
          <a:xfrm>
            <a:off x="235819" y="1661851"/>
            <a:ext cx="3607415" cy="233075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5375549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227199" y="1055592"/>
            <a:ext cx="6400800" cy="2915920"/>
          </a:xfrm>
        </p:spPr>
        <p:txBody>
          <a:bodyPr/>
          <a:lstStyle/>
          <a:p>
            <a:pPr marL="342900" indent="-342900" algn="l">
              <a:buFont typeface="Arial" panose="020B0604020202020204" pitchFamily="34" charset="0"/>
              <a:buChar char="•"/>
            </a:pPr>
            <a:r>
              <a:rPr lang="en-US" sz="1400"/>
              <a:t>Advantages</a:t>
            </a:r>
          </a:p>
          <a:p>
            <a:pPr marL="800100" lvl="1" indent="-342900" algn="l">
              <a:buFont typeface="Arial" panose="020B0604020202020204" pitchFamily="34" charset="0"/>
              <a:buChar char="•"/>
            </a:pPr>
            <a:r>
              <a:rPr lang="en-US" sz="1200">
                <a:cs typeface="Calibri"/>
              </a:rPr>
              <a:t>Functional imaging</a:t>
            </a:r>
          </a:p>
          <a:p>
            <a:pPr marL="800100" lvl="1" indent="-342900" algn="l">
              <a:buFont typeface="Arial" panose="020B0604020202020204" pitchFamily="34" charset="0"/>
              <a:buChar char="•"/>
            </a:pPr>
            <a:r>
              <a:rPr lang="en-US" sz="1200">
                <a:cs typeface="Calibri"/>
              </a:rPr>
              <a:t>Can measure tumor size pre- and post NAT</a:t>
            </a:r>
            <a:endParaRPr lang="en-US" sz="1200"/>
          </a:p>
          <a:p>
            <a:pPr marL="342900" indent="-342900" algn="l">
              <a:buFont typeface="Arial" panose="020B0604020202020204" pitchFamily="34" charset="0"/>
              <a:buChar char="•"/>
            </a:pPr>
            <a:r>
              <a:rPr lang="en-US" sz="1400"/>
              <a:t>Limitations</a:t>
            </a:r>
            <a:endParaRPr lang="en-US" sz="1400">
              <a:cs typeface="Calibri"/>
            </a:endParaRPr>
          </a:p>
          <a:p>
            <a:pPr marL="800100" lvl="1" indent="-342900" algn="l">
              <a:buFont typeface="Arial" panose="020B0604020202020204" pitchFamily="34" charset="0"/>
              <a:buChar char="•"/>
            </a:pPr>
            <a:r>
              <a:rPr lang="en-US" sz="1200"/>
              <a:t>Can overestimate residual disease</a:t>
            </a:r>
          </a:p>
          <a:p>
            <a:pPr marL="1257300" lvl="2" indent="-342900" algn="l">
              <a:buFont typeface="Arial" panose="020B0604020202020204" pitchFamily="34" charset="0"/>
              <a:buChar char="•"/>
            </a:pPr>
            <a:r>
              <a:rPr lang="en-US" sz="1000"/>
              <a:t>Fibrosis or treatment change</a:t>
            </a:r>
          </a:p>
          <a:p>
            <a:pPr marL="1257300" lvl="2" indent="-342900" algn="l">
              <a:buFont typeface="Arial" panose="020B0604020202020204" pitchFamily="34" charset="0"/>
              <a:buChar char="•"/>
            </a:pPr>
            <a:r>
              <a:rPr lang="en-US" sz="1000"/>
              <a:t>Necrotic tumors</a:t>
            </a:r>
          </a:p>
          <a:p>
            <a:pPr marL="1257300" lvl="2" indent="-342900" algn="l">
              <a:buFont typeface="Arial" panose="020B0604020202020204" pitchFamily="34" charset="0"/>
              <a:buChar char="•"/>
            </a:pPr>
            <a:r>
              <a:rPr lang="en-US" sz="1000"/>
              <a:t>Residual benign masses</a:t>
            </a:r>
          </a:p>
          <a:p>
            <a:pPr marL="800100" lvl="1" indent="-342900" algn="l">
              <a:buFont typeface="Arial" panose="020B0604020202020204" pitchFamily="34" charset="0"/>
              <a:buChar char="•"/>
            </a:pPr>
            <a:r>
              <a:rPr lang="en-US" sz="1200"/>
              <a:t>Can underestimate residual disease</a:t>
            </a:r>
          </a:p>
          <a:p>
            <a:pPr marL="1257300" lvl="2" indent="-342900" algn="l">
              <a:buFont typeface="Arial" panose="020B0604020202020204" pitchFamily="34" charset="0"/>
              <a:buChar char="•"/>
            </a:pPr>
            <a:r>
              <a:rPr lang="en-US" sz="1000"/>
              <a:t>Tumors with </a:t>
            </a:r>
            <a:r>
              <a:rPr lang="en-US" sz="1000" err="1"/>
              <a:t>nonmass</a:t>
            </a:r>
            <a:r>
              <a:rPr lang="en-US" sz="1000"/>
              <a:t> morphology</a:t>
            </a:r>
          </a:p>
          <a:p>
            <a:pPr marL="1257300" lvl="2" indent="-342900" algn="l">
              <a:buFont typeface="Arial" panose="020B0604020202020204" pitchFamily="34" charset="0"/>
              <a:buChar char="•"/>
            </a:pPr>
            <a:r>
              <a:rPr lang="en-US" sz="1000"/>
              <a:t>Tumors with nonconcentric shrinkage</a:t>
            </a:r>
          </a:p>
          <a:p>
            <a:pPr marL="1257300" lvl="2" indent="-342900" algn="l">
              <a:buFont typeface="Arial" panose="020B0604020202020204" pitchFamily="34" charset="0"/>
              <a:buChar char="•"/>
            </a:pPr>
            <a:r>
              <a:rPr lang="en-US" sz="1000"/>
              <a:t>Anticoagulant therapy</a:t>
            </a:r>
          </a:p>
          <a:p>
            <a:pPr marL="1257300" lvl="2" indent="-342900" algn="l">
              <a:buFont typeface="Arial" panose="020B0604020202020204" pitchFamily="34" charset="0"/>
              <a:buChar char="•"/>
            </a:pPr>
            <a:r>
              <a:rPr lang="en-US" sz="1000"/>
              <a:t>Late-enhancing foci</a:t>
            </a:r>
          </a:p>
        </p:txBody>
      </p:sp>
      <p:sp>
        <p:nvSpPr>
          <p:cNvPr id="4" name="Title 3"/>
          <p:cNvSpPr>
            <a:spLocks noGrp="1"/>
          </p:cNvSpPr>
          <p:nvPr>
            <p:ph type="title"/>
          </p:nvPr>
        </p:nvSpPr>
        <p:spPr>
          <a:xfrm>
            <a:off x="0" y="127465"/>
            <a:ext cx="9144000" cy="807256"/>
          </a:xfrm>
        </p:spPr>
        <p:txBody>
          <a:bodyPr lIns="91440" tIns="45720" rIns="91440" bIns="45720" anchor="t"/>
          <a:lstStyle/>
          <a:p>
            <a:r>
              <a:rPr lang="en-US" sz="2800" b="1" dirty="0"/>
              <a:t>Monitoring Response Functional Imaging – MRI</a:t>
            </a:r>
          </a:p>
        </p:txBody>
      </p:sp>
      <p:pic>
        <p:nvPicPr>
          <p:cNvPr id="5" name="Picture 4">
            <a:extLst>
              <a:ext uri="{FF2B5EF4-FFF2-40B4-BE49-F238E27FC236}">
                <a16:creationId xmlns:a16="http://schemas.microsoft.com/office/drawing/2014/main" id="{C25803F6-7099-1C76-C65F-FB13381AEC5B}"/>
              </a:ext>
            </a:extLst>
          </p:cNvPr>
          <p:cNvPicPr>
            <a:picLocks noChangeAspect="1"/>
          </p:cNvPicPr>
          <p:nvPr/>
        </p:nvPicPr>
        <p:blipFill rotWithShape="1">
          <a:blip r:embed="rId2"/>
          <a:srcRect l="5663" t="15241" r="54214" b="33619"/>
          <a:stretch/>
        </p:blipFill>
        <p:spPr>
          <a:xfrm>
            <a:off x="300906" y="1075877"/>
            <a:ext cx="3892147" cy="2780064"/>
          </a:xfrm>
          <a:prstGeom prst="rect">
            <a:avLst/>
          </a:prstGeom>
        </p:spPr>
      </p:pic>
    </p:spTree>
    <p:extLst>
      <p:ext uri="{BB962C8B-B14F-4D97-AF65-F5344CB8AC3E}">
        <p14:creationId xmlns:p14="http://schemas.microsoft.com/office/powerpoint/2010/main" val="198362112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29445" y="3508951"/>
            <a:ext cx="2431775" cy="1022463"/>
          </a:xfrm>
        </p:spPr>
        <p:txBody>
          <a:bodyPr anchor="ctr"/>
          <a:lstStyle/>
          <a:p>
            <a:r>
              <a:rPr lang="en-US" sz="2000"/>
              <a:t>11/2022</a:t>
            </a:r>
            <a:endParaRPr lang="en-US" sz="2000" b="1"/>
          </a:p>
        </p:txBody>
      </p:sp>
      <p:sp>
        <p:nvSpPr>
          <p:cNvPr id="2" name="Title 3">
            <a:extLst>
              <a:ext uri="{FF2B5EF4-FFF2-40B4-BE49-F238E27FC236}">
                <a16:creationId xmlns:a16="http://schemas.microsoft.com/office/drawing/2014/main" id="{643DB1B2-4F11-B910-0DF6-1659C6159E74}"/>
              </a:ext>
            </a:extLst>
          </p:cNvPr>
          <p:cNvSpPr txBox="1">
            <a:spLocks/>
          </p:cNvSpPr>
          <p:nvPr/>
        </p:nvSpPr>
        <p:spPr>
          <a:xfrm>
            <a:off x="5123543" y="3509295"/>
            <a:ext cx="3541778" cy="1022463"/>
          </a:xfrm>
          <a:prstGeom prst="rect">
            <a:avLst/>
          </a:prstGeom>
          <a:noFill/>
        </p:spPr>
        <p:txBody>
          <a:bodyPr anchor="ctr"/>
          <a:lstStyle>
            <a:lvl1pPr algn="ctr" rtl="0" eaLnBrk="1" fontAlgn="base" hangingPunct="1">
              <a:spcBef>
                <a:spcPct val="0"/>
              </a:spcBef>
              <a:spcAft>
                <a:spcPct val="0"/>
              </a:spcAft>
              <a:defRPr sz="3600" i="0">
                <a:solidFill>
                  <a:srgbClr val="002450"/>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000" kern="0"/>
              <a:t>08/2023 (post neoadjuvant)</a:t>
            </a:r>
            <a:endParaRPr lang="en-US" sz="2000" b="1" kern="0"/>
          </a:p>
        </p:txBody>
      </p:sp>
      <p:pic>
        <p:nvPicPr>
          <p:cNvPr id="5" name="Content Placeholder 7">
            <a:extLst>
              <a:ext uri="{FF2B5EF4-FFF2-40B4-BE49-F238E27FC236}">
                <a16:creationId xmlns:a16="http://schemas.microsoft.com/office/drawing/2014/main" id="{4E9F3EC7-CED8-8519-4F68-44EF03DD2309}"/>
              </a:ext>
            </a:extLst>
          </p:cNvPr>
          <p:cNvPicPr>
            <a:picLocks noChangeAspect="1"/>
          </p:cNvPicPr>
          <p:nvPr/>
        </p:nvPicPr>
        <p:blipFill>
          <a:blip r:embed="rId2"/>
          <a:stretch>
            <a:fillRect/>
          </a:stretch>
        </p:blipFill>
        <p:spPr bwMode="auto">
          <a:xfrm>
            <a:off x="159119" y="139338"/>
            <a:ext cx="8825762" cy="364959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2448586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lIns="91440" tIns="45720" rIns="91440" bIns="45720" anchor="t"/>
          <a:lstStyle/>
          <a:p>
            <a:r>
              <a:rPr lang="en-US" sz="2800" b="1" dirty="0"/>
              <a:t>Monitoring Response With Functional Imaging</a:t>
            </a:r>
            <a:br>
              <a:rPr lang="en-US" sz="2800" b="1" dirty="0"/>
            </a:br>
            <a:r>
              <a:rPr lang="en-US" sz="2800" b="1" dirty="0"/>
              <a:t>Using CEM Mammography when Unable to Have MRI</a:t>
            </a:r>
          </a:p>
        </p:txBody>
      </p:sp>
      <p:pic>
        <p:nvPicPr>
          <p:cNvPr id="7" name="Picture 6">
            <a:extLst>
              <a:ext uri="{FF2B5EF4-FFF2-40B4-BE49-F238E27FC236}">
                <a16:creationId xmlns:a16="http://schemas.microsoft.com/office/drawing/2014/main" id="{39419CBC-69DA-198E-E066-4E7CDC64627A}"/>
              </a:ext>
            </a:extLst>
          </p:cNvPr>
          <p:cNvPicPr>
            <a:picLocks noChangeAspect="1"/>
          </p:cNvPicPr>
          <p:nvPr/>
        </p:nvPicPr>
        <p:blipFill>
          <a:blip r:embed="rId2"/>
          <a:stretch>
            <a:fillRect/>
          </a:stretch>
        </p:blipFill>
        <p:spPr>
          <a:xfrm>
            <a:off x="48986" y="1001214"/>
            <a:ext cx="8705912" cy="3295725"/>
          </a:xfrm>
          <a:prstGeom prst="rect">
            <a:avLst/>
          </a:prstGeom>
        </p:spPr>
      </p:pic>
      <p:sp>
        <p:nvSpPr>
          <p:cNvPr id="9" name="TextBox 8">
            <a:extLst>
              <a:ext uri="{FF2B5EF4-FFF2-40B4-BE49-F238E27FC236}">
                <a16:creationId xmlns:a16="http://schemas.microsoft.com/office/drawing/2014/main" id="{88C41297-1094-7B00-60D4-BA40529B8B56}"/>
              </a:ext>
            </a:extLst>
          </p:cNvPr>
          <p:cNvSpPr txBox="1"/>
          <p:nvPr/>
        </p:nvSpPr>
        <p:spPr>
          <a:xfrm>
            <a:off x="3273879" y="4517610"/>
            <a:ext cx="4686300" cy="523220"/>
          </a:xfrm>
          <a:prstGeom prst="rect">
            <a:avLst/>
          </a:prstGeom>
          <a:noFill/>
        </p:spPr>
        <p:txBody>
          <a:bodyPr wrap="square">
            <a:spAutoFit/>
          </a:bodyPr>
          <a:lstStyle/>
          <a:p>
            <a:r>
              <a:rPr lang="en-US" sz="1400" dirty="0"/>
              <a:t>Contrast Mammography = Adds Contrast to Exam</a:t>
            </a:r>
            <a:br>
              <a:rPr lang="en-US" sz="1400" dirty="0"/>
            </a:br>
            <a:r>
              <a:rPr lang="en-US" sz="1400" dirty="0"/>
              <a:t>Low and High kV and subtraction 3D mammogram </a:t>
            </a:r>
          </a:p>
        </p:txBody>
      </p:sp>
    </p:spTree>
    <p:extLst>
      <p:ext uri="{BB962C8B-B14F-4D97-AF65-F5344CB8AC3E}">
        <p14:creationId xmlns:p14="http://schemas.microsoft.com/office/powerpoint/2010/main" val="7208288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lIns="91440" tIns="45720" rIns="91440" bIns="45720" anchor="t"/>
          <a:lstStyle/>
          <a:p>
            <a:r>
              <a:rPr lang="en-US" b="1" dirty="0">
                <a:solidFill>
                  <a:srgbClr val="002E51"/>
                </a:solidFill>
              </a:rPr>
              <a:t>Case Study: Patient unable to have MRI</a:t>
            </a:r>
            <a:br>
              <a:rPr lang="en-US" b="1" dirty="0">
                <a:solidFill>
                  <a:srgbClr val="002E51"/>
                </a:solidFill>
              </a:rPr>
            </a:br>
            <a:r>
              <a:rPr lang="en-US" b="1" dirty="0">
                <a:solidFill>
                  <a:srgbClr val="002E51"/>
                </a:solidFill>
              </a:rPr>
              <a:t>What are Other Options?</a:t>
            </a:r>
            <a:endParaRPr lang="en-US" b="1">
              <a:solidFill>
                <a:srgbClr val="002E51"/>
              </a:solidFill>
            </a:endParaRPr>
          </a:p>
        </p:txBody>
      </p:sp>
      <p:sp>
        <p:nvSpPr>
          <p:cNvPr id="2" name="TextBox 1">
            <a:extLst>
              <a:ext uri="{FF2B5EF4-FFF2-40B4-BE49-F238E27FC236}">
                <a16:creationId xmlns:a16="http://schemas.microsoft.com/office/drawing/2014/main" id="{FE53B05C-F057-3B52-A2DD-BEE927AE892B}"/>
              </a:ext>
            </a:extLst>
          </p:cNvPr>
          <p:cNvSpPr txBox="1"/>
          <p:nvPr/>
        </p:nvSpPr>
        <p:spPr>
          <a:xfrm>
            <a:off x="387656" y="1454998"/>
            <a:ext cx="807054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Arial"/>
                <a:ea typeface="ＭＳ Ｐゴシック"/>
              </a:rPr>
              <a:t>54 </a:t>
            </a:r>
            <a:r>
              <a:rPr lang="en-US" dirty="0" err="1">
                <a:latin typeface="Arial"/>
                <a:ea typeface="ＭＳ Ｐゴシック"/>
              </a:rPr>
              <a:t>yo</a:t>
            </a:r>
            <a:r>
              <a:rPr lang="en-US" dirty="0">
                <a:latin typeface="Arial"/>
                <a:ea typeface="ＭＳ Ｐゴシック"/>
              </a:rPr>
              <a:t> newly diagnosed left breast cancer (proven 2 sites). Lymph nodes normal (outside facility).  Patient unable to have MRI due to claustrophobia.  CEM ordered​ prior to chemotherapy.</a:t>
            </a:r>
            <a:endParaRPr lang="en-US" dirty="0"/>
          </a:p>
        </p:txBody>
      </p:sp>
    </p:spTree>
    <p:extLst>
      <p:ext uri="{BB962C8B-B14F-4D97-AF65-F5344CB8AC3E}">
        <p14:creationId xmlns:p14="http://schemas.microsoft.com/office/powerpoint/2010/main" val="83316539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516343" y="94975"/>
            <a:ext cx="3714700" cy="2080591"/>
          </a:xfrm>
        </p:spPr>
        <p:txBody>
          <a:bodyPr/>
          <a:lstStyle/>
          <a:p>
            <a:r>
              <a:rPr lang="en-US" sz="2800"/>
              <a:t>54 </a:t>
            </a:r>
            <a:r>
              <a:rPr lang="en-US" sz="2800" err="1"/>
              <a:t>yo</a:t>
            </a:r>
            <a:r>
              <a:rPr lang="en-US" sz="2800"/>
              <a:t> newly diagnosed left breast cancer (2 site). Unable to have MRI.  CEM ordered</a:t>
            </a:r>
            <a:endParaRPr lang="en-US" sz="2800" b="1"/>
          </a:p>
        </p:txBody>
      </p:sp>
      <p:pic>
        <p:nvPicPr>
          <p:cNvPr id="3" name="Content Placeholder 8">
            <a:extLst>
              <a:ext uri="{FF2B5EF4-FFF2-40B4-BE49-F238E27FC236}">
                <a16:creationId xmlns:a16="http://schemas.microsoft.com/office/drawing/2014/main" id="{F52C4889-D2F2-7EDE-3FC0-0674853C49A6}"/>
              </a:ext>
            </a:extLst>
          </p:cNvPr>
          <p:cNvPicPr>
            <a:picLocks noChangeAspect="1"/>
          </p:cNvPicPr>
          <p:nvPr/>
        </p:nvPicPr>
        <p:blipFill rotWithShape="1">
          <a:blip r:embed="rId2"/>
          <a:srcRect l="1807"/>
          <a:stretch/>
        </p:blipFill>
        <p:spPr bwMode="auto">
          <a:xfrm>
            <a:off x="92529" y="131077"/>
            <a:ext cx="5336771" cy="422888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ubtitle 1"/>
          <p:cNvSpPr>
            <a:spLocks noGrp="1"/>
          </p:cNvSpPr>
          <p:nvPr>
            <p:ph type="subTitle" idx="1"/>
          </p:nvPr>
        </p:nvSpPr>
        <p:spPr>
          <a:xfrm>
            <a:off x="5966485" y="2437729"/>
            <a:ext cx="2808863" cy="1666717"/>
          </a:xfrm>
          <a:solidFill>
            <a:schemeClr val="tx1">
              <a:alpha val="50000"/>
            </a:schemeClr>
          </a:solidFill>
        </p:spPr>
        <p:txBody>
          <a:bodyPr/>
          <a:lstStyle/>
          <a:p>
            <a:r>
              <a:rPr lang="en-US" sz="1800">
                <a:solidFill>
                  <a:schemeClr val="bg1"/>
                </a:solidFill>
              </a:rPr>
              <a:t>poorly differentiated invasive ductal carcinoma,</a:t>
            </a:r>
          </a:p>
          <a:p>
            <a:r>
              <a:rPr lang="en-US" sz="1800">
                <a:solidFill>
                  <a:schemeClr val="bg1"/>
                </a:solidFill>
              </a:rPr>
              <a:t> ER &gt;90%, PR 45%, HER-2 3+ </a:t>
            </a:r>
          </a:p>
        </p:txBody>
      </p:sp>
    </p:spTree>
    <p:extLst>
      <p:ext uri="{BB962C8B-B14F-4D97-AF65-F5344CB8AC3E}">
        <p14:creationId xmlns:p14="http://schemas.microsoft.com/office/powerpoint/2010/main" val="100359318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712226" y="0"/>
            <a:ext cx="2431775" cy="4373217"/>
          </a:xfrm>
        </p:spPr>
        <p:txBody>
          <a:bodyPr anchor="ctr"/>
          <a:lstStyle/>
          <a:p>
            <a:r>
              <a:rPr lang="en-US" sz="2000" dirty="0"/>
              <a:t>2 areas of cancer confirmed. Also noted suspicious lymph node (not previously documented). CEM allowed restaging </a:t>
            </a:r>
            <a:endParaRPr lang="en-US" sz="2000" b="1" dirty="0"/>
          </a:p>
        </p:txBody>
      </p:sp>
      <p:pic>
        <p:nvPicPr>
          <p:cNvPr id="5" name="Content Placeholder 4">
            <a:extLst>
              <a:ext uri="{FF2B5EF4-FFF2-40B4-BE49-F238E27FC236}">
                <a16:creationId xmlns:a16="http://schemas.microsoft.com/office/drawing/2014/main" id="{09780E2A-F147-3D55-52B6-67B708ACF777}"/>
              </a:ext>
            </a:extLst>
          </p:cNvPr>
          <p:cNvPicPr>
            <a:picLocks noChangeAspect="1"/>
          </p:cNvPicPr>
          <p:nvPr/>
        </p:nvPicPr>
        <p:blipFill rotWithShape="1">
          <a:blip r:embed="rId2"/>
          <a:srcRect r="2659"/>
          <a:stretch/>
        </p:blipFill>
        <p:spPr bwMode="auto">
          <a:xfrm>
            <a:off x="0" y="55388"/>
            <a:ext cx="6619697" cy="426244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1BFE71D0-A8EF-A3DB-EF61-FC6C789DF2FF}"/>
              </a:ext>
            </a:extLst>
          </p:cNvPr>
          <p:cNvSpPr txBox="1"/>
          <p:nvPr/>
        </p:nvSpPr>
        <p:spPr>
          <a:xfrm>
            <a:off x="7393577" y="191589"/>
            <a:ext cx="869149" cy="461665"/>
          </a:xfrm>
          <a:prstGeom prst="rect">
            <a:avLst/>
          </a:prstGeom>
          <a:noFill/>
        </p:spPr>
        <p:txBody>
          <a:bodyPr wrap="none" rtlCol="0">
            <a:spAutoFit/>
          </a:bodyPr>
          <a:lstStyle/>
          <a:p>
            <a:r>
              <a:rPr lang="en-US" dirty="0"/>
              <a:t>CEM</a:t>
            </a:r>
          </a:p>
        </p:txBody>
      </p:sp>
    </p:spTree>
    <p:extLst>
      <p:ext uri="{BB962C8B-B14F-4D97-AF65-F5344CB8AC3E}">
        <p14:creationId xmlns:p14="http://schemas.microsoft.com/office/powerpoint/2010/main" val="174127471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DAFD1E-B2E7-B077-C8F6-1FC8B27BF6EE}"/>
              </a:ext>
            </a:extLst>
          </p:cNvPr>
          <p:cNvSpPr>
            <a:spLocks noGrp="1"/>
          </p:cNvSpPr>
          <p:nvPr>
            <p:ph type="title"/>
          </p:nvPr>
        </p:nvSpPr>
        <p:spPr/>
        <p:txBody>
          <a:bodyPr/>
          <a:lstStyle/>
          <a:p>
            <a:r>
              <a:rPr lang="en-US" dirty="0"/>
              <a:t>Targeted Left Axillary Ultrasound Done</a:t>
            </a:r>
          </a:p>
        </p:txBody>
      </p:sp>
      <p:pic>
        <p:nvPicPr>
          <p:cNvPr id="8" name="Picture 7">
            <a:extLst>
              <a:ext uri="{FF2B5EF4-FFF2-40B4-BE49-F238E27FC236}">
                <a16:creationId xmlns:a16="http://schemas.microsoft.com/office/drawing/2014/main" id="{3978E4D9-3DF9-FFE9-C633-4AB5B52E3311}"/>
              </a:ext>
            </a:extLst>
          </p:cNvPr>
          <p:cNvPicPr>
            <a:picLocks noChangeAspect="1"/>
          </p:cNvPicPr>
          <p:nvPr/>
        </p:nvPicPr>
        <p:blipFill>
          <a:blip r:embed="rId2"/>
          <a:stretch>
            <a:fillRect/>
          </a:stretch>
        </p:blipFill>
        <p:spPr>
          <a:xfrm>
            <a:off x="299356" y="918121"/>
            <a:ext cx="6123214" cy="3312019"/>
          </a:xfrm>
          <a:prstGeom prst="rect">
            <a:avLst/>
          </a:prstGeom>
        </p:spPr>
      </p:pic>
      <p:sp>
        <p:nvSpPr>
          <p:cNvPr id="9" name="TextBox 8">
            <a:extLst>
              <a:ext uri="{FF2B5EF4-FFF2-40B4-BE49-F238E27FC236}">
                <a16:creationId xmlns:a16="http://schemas.microsoft.com/office/drawing/2014/main" id="{7687D758-6DB1-A578-9B7B-272045414A0E}"/>
              </a:ext>
            </a:extLst>
          </p:cNvPr>
          <p:cNvSpPr txBox="1"/>
          <p:nvPr/>
        </p:nvSpPr>
        <p:spPr>
          <a:xfrm>
            <a:off x="6826430" y="918121"/>
            <a:ext cx="2213068" cy="923330"/>
          </a:xfrm>
          <a:prstGeom prst="rect">
            <a:avLst/>
          </a:prstGeom>
          <a:noFill/>
        </p:spPr>
        <p:txBody>
          <a:bodyPr wrap="square" rtlCol="0">
            <a:spAutoFit/>
          </a:bodyPr>
          <a:lstStyle/>
          <a:p>
            <a:r>
              <a:rPr lang="en-US" sz="1800" dirty="0"/>
              <a:t>Patient restaged</a:t>
            </a:r>
          </a:p>
          <a:p>
            <a:r>
              <a:rPr lang="en-US" sz="1800" dirty="0"/>
              <a:t>BX = Metastatic Breast Cancer</a:t>
            </a:r>
          </a:p>
        </p:txBody>
      </p:sp>
      <p:pic>
        <p:nvPicPr>
          <p:cNvPr id="10" name="Picture 9">
            <a:extLst>
              <a:ext uri="{FF2B5EF4-FFF2-40B4-BE49-F238E27FC236}">
                <a16:creationId xmlns:a16="http://schemas.microsoft.com/office/drawing/2014/main" id="{468F48BF-77CA-3234-40D7-A6971076AF14}"/>
              </a:ext>
            </a:extLst>
          </p:cNvPr>
          <p:cNvPicPr>
            <a:picLocks noChangeAspect="1"/>
          </p:cNvPicPr>
          <p:nvPr/>
        </p:nvPicPr>
        <p:blipFill rotWithShape="1">
          <a:blip r:embed="rId3"/>
          <a:srcRect r="76882" b="77580"/>
          <a:stretch/>
        </p:blipFill>
        <p:spPr>
          <a:xfrm>
            <a:off x="6721927" y="2385198"/>
            <a:ext cx="2422074" cy="1511888"/>
          </a:xfrm>
          <a:prstGeom prst="rect">
            <a:avLst/>
          </a:prstGeom>
        </p:spPr>
      </p:pic>
    </p:spTree>
    <p:extLst>
      <p:ext uri="{BB962C8B-B14F-4D97-AF65-F5344CB8AC3E}">
        <p14:creationId xmlns:p14="http://schemas.microsoft.com/office/powerpoint/2010/main" val="279419368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B2C47BA-6312-2C3C-35A9-831463B36876}"/>
              </a:ext>
            </a:extLst>
          </p:cNvPr>
          <p:cNvSpPr>
            <a:spLocks noGrp="1"/>
          </p:cNvSpPr>
          <p:nvPr>
            <p:ph type="title"/>
          </p:nvPr>
        </p:nvSpPr>
        <p:spPr/>
        <p:txBody>
          <a:bodyPr/>
          <a:lstStyle/>
          <a:p>
            <a:r>
              <a:rPr lang="en-US" dirty="0">
                <a:solidFill>
                  <a:schemeClr val="tx1"/>
                </a:solidFill>
              </a:rPr>
              <a:t>Case Study</a:t>
            </a:r>
          </a:p>
        </p:txBody>
      </p:sp>
      <p:pic>
        <p:nvPicPr>
          <p:cNvPr id="8" name="Picture 7">
            <a:extLst>
              <a:ext uri="{FF2B5EF4-FFF2-40B4-BE49-F238E27FC236}">
                <a16:creationId xmlns:a16="http://schemas.microsoft.com/office/drawing/2014/main" id="{219EF0EE-65EE-EADE-4980-8A69BEEA8038}"/>
              </a:ext>
            </a:extLst>
          </p:cNvPr>
          <p:cNvPicPr>
            <a:picLocks noChangeAspect="1"/>
          </p:cNvPicPr>
          <p:nvPr/>
        </p:nvPicPr>
        <p:blipFill>
          <a:blip r:embed="rId3"/>
          <a:stretch>
            <a:fillRect/>
          </a:stretch>
        </p:blipFill>
        <p:spPr>
          <a:xfrm>
            <a:off x="54429" y="897585"/>
            <a:ext cx="8719457" cy="3343489"/>
          </a:xfrm>
          <a:prstGeom prst="rect">
            <a:avLst/>
          </a:prstGeom>
        </p:spPr>
      </p:pic>
      <p:sp>
        <p:nvSpPr>
          <p:cNvPr id="2" name="TextBox 1">
            <a:extLst>
              <a:ext uri="{FF2B5EF4-FFF2-40B4-BE49-F238E27FC236}">
                <a16:creationId xmlns:a16="http://schemas.microsoft.com/office/drawing/2014/main" id="{C6593200-A683-BEF3-CCE8-B3AD5DFD532B}"/>
              </a:ext>
            </a:extLst>
          </p:cNvPr>
          <p:cNvSpPr txBox="1"/>
          <p:nvPr/>
        </p:nvSpPr>
        <p:spPr>
          <a:xfrm>
            <a:off x="6662057" y="4873623"/>
            <a:ext cx="734496" cy="261610"/>
          </a:xfrm>
          <a:prstGeom prst="rect">
            <a:avLst/>
          </a:prstGeom>
          <a:noFill/>
        </p:spPr>
        <p:txBody>
          <a:bodyPr wrap="none" rtlCol="0">
            <a:spAutoFit/>
          </a:bodyPr>
          <a:lstStyle/>
          <a:p>
            <a:r>
              <a:rPr lang="en-US" sz="1100" dirty="0">
                <a:solidFill>
                  <a:schemeClr val="bg2">
                    <a:lumMod val="40000"/>
                    <a:lumOff val="60000"/>
                  </a:schemeClr>
                </a:solidFill>
              </a:rPr>
              <a:t>6409289</a:t>
            </a:r>
          </a:p>
        </p:txBody>
      </p:sp>
    </p:spTree>
    <p:extLst>
      <p:ext uri="{BB962C8B-B14F-4D97-AF65-F5344CB8AC3E}">
        <p14:creationId xmlns:p14="http://schemas.microsoft.com/office/powerpoint/2010/main" val="27358896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30E5C526-F2D1-214E-A945-758569F80A17}"/>
              </a:ext>
            </a:extLst>
          </p:cNvPr>
          <p:cNvSpPr>
            <a:spLocks noGrp="1"/>
          </p:cNvSpPr>
          <p:nvPr>
            <p:ph type="title"/>
          </p:nvPr>
        </p:nvSpPr>
        <p:spPr>
          <a:xfrm>
            <a:off x="453505" y="227923"/>
            <a:ext cx="8154333" cy="588155"/>
          </a:xfrm>
        </p:spPr>
        <p:txBody>
          <a:bodyPr/>
          <a:lstStyle/>
          <a:p>
            <a:r>
              <a:rPr lang="en-US" sz="2800" b="1" dirty="0">
                <a:solidFill>
                  <a:schemeClr val="tx1"/>
                </a:solidFill>
              </a:rPr>
              <a:t>CASE Presentation</a:t>
            </a:r>
            <a:endParaRPr sz="2800" b="1" dirty="0">
              <a:solidFill>
                <a:schemeClr val="tx1"/>
              </a:solidFill>
            </a:endParaRPr>
          </a:p>
        </p:txBody>
      </p:sp>
      <p:sp>
        <p:nvSpPr>
          <p:cNvPr id="6" name="Content Placeholder 3">
            <a:extLst>
              <a:ext uri="{FF2B5EF4-FFF2-40B4-BE49-F238E27FC236}">
                <a16:creationId xmlns:a16="http://schemas.microsoft.com/office/drawing/2014/main" id="{C7E4CEE1-294B-8843-9DC4-F1AA20B7C6A6}"/>
              </a:ext>
            </a:extLst>
          </p:cNvPr>
          <p:cNvSpPr>
            <a:spLocks noGrp="1"/>
          </p:cNvSpPr>
          <p:nvPr>
            <p:ph idx="1"/>
          </p:nvPr>
        </p:nvSpPr>
        <p:spPr>
          <a:xfrm>
            <a:off x="453505" y="902647"/>
            <a:ext cx="8158147" cy="3342968"/>
          </a:xfrm>
        </p:spPr>
        <p:txBody>
          <a:bodyPr/>
          <a:lstStyle/>
          <a:p>
            <a:r>
              <a:rPr lang="en-US" sz="2200" dirty="0"/>
              <a:t>58 y/o female who presents with a right breast mass </a:t>
            </a:r>
          </a:p>
          <a:p>
            <a:r>
              <a:rPr lang="en-US" sz="2200" dirty="0"/>
              <a:t>Mammogram, US, MRI: 3 cm mass; enlarged LN (FNA +)</a:t>
            </a:r>
          </a:p>
          <a:p>
            <a:r>
              <a:rPr lang="en-US" sz="2200" dirty="0"/>
              <a:t>Breast biopsy: Poorly diff IDC, HER2+ (IHC 3+), ER-, PR- </a:t>
            </a:r>
          </a:p>
          <a:p>
            <a:r>
              <a:rPr lang="en-US" sz="2200" dirty="0"/>
              <a:t>PMHx: HTN </a:t>
            </a:r>
          </a:p>
          <a:p>
            <a:r>
              <a:rPr lang="en-US" sz="2200" dirty="0" err="1"/>
              <a:t>FHx</a:t>
            </a:r>
            <a:r>
              <a:rPr lang="en-US" sz="2200" dirty="0"/>
              <a:t>: no h/o breast cancer  </a:t>
            </a:r>
          </a:p>
          <a:p>
            <a:r>
              <a:rPr lang="en-US" sz="2200" dirty="0"/>
              <a:t>TREATMENT OPTIONS</a:t>
            </a:r>
          </a:p>
          <a:p>
            <a:pPr lvl="1"/>
            <a:r>
              <a:rPr lang="en-US" sz="2200" dirty="0"/>
              <a:t>Definitive surgery</a:t>
            </a:r>
          </a:p>
          <a:p>
            <a:pPr lvl="1"/>
            <a:r>
              <a:rPr lang="en-US" sz="2200" dirty="0"/>
              <a:t>Neoadjuvant HER2-Targeted therapy </a:t>
            </a:r>
          </a:p>
          <a:p>
            <a:endParaRPr sz="2200" dirty="0"/>
          </a:p>
        </p:txBody>
      </p:sp>
    </p:spTree>
    <p:extLst>
      <p:ext uri="{BB962C8B-B14F-4D97-AF65-F5344CB8AC3E}">
        <p14:creationId xmlns:p14="http://schemas.microsoft.com/office/powerpoint/2010/main" val="120888005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187699F-BA25-C45A-786B-171D48420681}"/>
              </a:ext>
            </a:extLst>
          </p:cNvPr>
          <p:cNvPicPr>
            <a:picLocks noChangeAspect="1"/>
          </p:cNvPicPr>
          <p:nvPr/>
        </p:nvPicPr>
        <p:blipFill>
          <a:blip r:embed="rId2"/>
          <a:stretch>
            <a:fillRect/>
          </a:stretch>
        </p:blipFill>
        <p:spPr>
          <a:xfrm>
            <a:off x="7158664" y="2029312"/>
            <a:ext cx="1985336" cy="1825228"/>
          </a:xfrm>
          <a:prstGeom prst="rect">
            <a:avLst/>
          </a:prstGeom>
        </p:spPr>
      </p:pic>
      <p:pic>
        <p:nvPicPr>
          <p:cNvPr id="5" name="Content Placeholder 4">
            <a:extLst>
              <a:ext uri="{FF2B5EF4-FFF2-40B4-BE49-F238E27FC236}">
                <a16:creationId xmlns:a16="http://schemas.microsoft.com/office/drawing/2014/main" id="{E5104E24-9060-2B8A-CB22-9BE92037BA09}"/>
              </a:ext>
            </a:extLst>
          </p:cNvPr>
          <p:cNvPicPr>
            <a:picLocks noGrp="1" noChangeAspect="1"/>
          </p:cNvPicPr>
          <p:nvPr>
            <p:ph idx="1"/>
          </p:nvPr>
        </p:nvPicPr>
        <p:blipFill>
          <a:blip r:embed="rId3"/>
          <a:stretch>
            <a:fillRect/>
          </a:stretch>
        </p:blipFill>
        <p:spPr>
          <a:xfrm>
            <a:off x="1707357" y="1256181"/>
            <a:ext cx="5597436" cy="3500438"/>
          </a:xfrm>
        </p:spPr>
      </p:pic>
      <p:pic>
        <p:nvPicPr>
          <p:cNvPr id="7" name="Picture 6">
            <a:extLst>
              <a:ext uri="{FF2B5EF4-FFF2-40B4-BE49-F238E27FC236}">
                <a16:creationId xmlns:a16="http://schemas.microsoft.com/office/drawing/2014/main" id="{F3F53BEF-E52F-7191-140F-9BADB099681B}"/>
              </a:ext>
            </a:extLst>
          </p:cNvPr>
          <p:cNvPicPr>
            <a:picLocks noChangeAspect="1"/>
          </p:cNvPicPr>
          <p:nvPr/>
        </p:nvPicPr>
        <p:blipFill>
          <a:blip r:embed="rId4"/>
          <a:stretch>
            <a:fillRect/>
          </a:stretch>
        </p:blipFill>
        <p:spPr>
          <a:xfrm>
            <a:off x="1" y="1947754"/>
            <a:ext cx="1707356" cy="2021681"/>
          </a:xfrm>
          <a:prstGeom prst="rect">
            <a:avLst/>
          </a:prstGeom>
        </p:spPr>
      </p:pic>
      <p:sp>
        <p:nvSpPr>
          <p:cNvPr id="4" name="Title 3">
            <a:extLst>
              <a:ext uri="{FF2B5EF4-FFF2-40B4-BE49-F238E27FC236}">
                <a16:creationId xmlns:a16="http://schemas.microsoft.com/office/drawing/2014/main" id="{0C919379-EA1D-B2CC-BB5E-624B2A4553B1}"/>
              </a:ext>
            </a:extLst>
          </p:cNvPr>
          <p:cNvSpPr>
            <a:spLocks noGrp="1"/>
          </p:cNvSpPr>
          <p:nvPr>
            <p:ph type="title"/>
          </p:nvPr>
        </p:nvSpPr>
        <p:spPr/>
        <p:txBody>
          <a:bodyPr/>
          <a:lstStyle/>
          <a:p>
            <a:endParaRPr lang="en-US"/>
          </a:p>
        </p:txBody>
      </p:sp>
      <p:sp>
        <p:nvSpPr>
          <p:cNvPr id="6" name="TextBox 5">
            <a:extLst>
              <a:ext uri="{FF2B5EF4-FFF2-40B4-BE49-F238E27FC236}">
                <a16:creationId xmlns:a16="http://schemas.microsoft.com/office/drawing/2014/main" id="{CD0AAA00-D085-93F5-544E-95474B8CA104}"/>
              </a:ext>
            </a:extLst>
          </p:cNvPr>
          <p:cNvSpPr txBox="1"/>
          <p:nvPr/>
        </p:nvSpPr>
        <p:spPr>
          <a:xfrm>
            <a:off x="1193817" y="148185"/>
            <a:ext cx="7788729" cy="1107996"/>
          </a:xfrm>
          <a:prstGeom prst="rect">
            <a:avLst/>
          </a:prstGeom>
          <a:noFill/>
        </p:spPr>
        <p:txBody>
          <a:bodyPr wrap="square" rtlCol="0">
            <a:spAutoFit/>
          </a:bodyPr>
          <a:lstStyle/>
          <a:p>
            <a:r>
              <a:rPr lang="en-US" dirty="0"/>
              <a:t>Monitoring Response With </a:t>
            </a:r>
            <a:r>
              <a:rPr lang="en-US" dirty="0" err="1"/>
              <a:t>Mammo</a:t>
            </a:r>
            <a:endParaRPr lang="en-US" dirty="0"/>
          </a:p>
          <a:p>
            <a:r>
              <a:rPr lang="en-US" sz="1400" dirty="0"/>
              <a:t>Pre- and Post-Neoadjuvant</a:t>
            </a:r>
            <a:br>
              <a:rPr lang="en-US" sz="1400" dirty="0"/>
            </a:br>
            <a:r>
              <a:rPr lang="en-US" sz="1400" dirty="0"/>
              <a:t>11/2022 vs 8/2023</a:t>
            </a:r>
            <a:br>
              <a:rPr lang="en-US" sz="1400" dirty="0"/>
            </a:br>
            <a:r>
              <a:rPr lang="en-US" sz="1400" dirty="0"/>
              <a:t>Some reduction in calcs, mass no longer seen</a:t>
            </a:r>
          </a:p>
        </p:txBody>
      </p:sp>
    </p:spTree>
    <p:extLst>
      <p:ext uri="{BB962C8B-B14F-4D97-AF65-F5344CB8AC3E}">
        <p14:creationId xmlns:p14="http://schemas.microsoft.com/office/powerpoint/2010/main" val="309685564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0D7D8824-DB19-568C-1A7D-075C32CCE2C7}"/>
              </a:ext>
            </a:extLst>
          </p:cNvPr>
          <p:cNvPicPr>
            <a:picLocks noGrp="1" noChangeAspect="1"/>
          </p:cNvPicPr>
          <p:nvPr>
            <p:ph idx="1"/>
          </p:nvPr>
        </p:nvPicPr>
        <p:blipFill>
          <a:blip r:embed="rId2"/>
          <a:stretch>
            <a:fillRect/>
          </a:stretch>
        </p:blipFill>
        <p:spPr>
          <a:xfrm>
            <a:off x="242960" y="1059377"/>
            <a:ext cx="4329040" cy="3263504"/>
          </a:xfrm>
        </p:spPr>
      </p:pic>
      <p:pic>
        <p:nvPicPr>
          <p:cNvPr id="14" name="Picture 13">
            <a:extLst>
              <a:ext uri="{FF2B5EF4-FFF2-40B4-BE49-F238E27FC236}">
                <a16:creationId xmlns:a16="http://schemas.microsoft.com/office/drawing/2014/main" id="{CE1E14BB-EC35-26AC-24BE-7A12BF7483C5}"/>
              </a:ext>
            </a:extLst>
          </p:cNvPr>
          <p:cNvPicPr>
            <a:picLocks noChangeAspect="1"/>
          </p:cNvPicPr>
          <p:nvPr/>
        </p:nvPicPr>
        <p:blipFill>
          <a:blip r:embed="rId3"/>
          <a:stretch>
            <a:fillRect/>
          </a:stretch>
        </p:blipFill>
        <p:spPr>
          <a:xfrm>
            <a:off x="4753094" y="1059377"/>
            <a:ext cx="4333004" cy="3263504"/>
          </a:xfrm>
          <a:prstGeom prst="rect">
            <a:avLst/>
          </a:prstGeom>
        </p:spPr>
      </p:pic>
      <p:sp>
        <p:nvSpPr>
          <p:cNvPr id="4" name="Title 3">
            <a:extLst>
              <a:ext uri="{FF2B5EF4-FFF2-40B4-BE49-F238E27FC236}">
                <a16:creationId xmlns:a16="http://schemas.microsoft.com/office/drawing/2014/main" id="{1E8D45B9-D9B7-69B2-82B8-339215850EA5}"/>
              </a:ext>
            </a:extLst>
          </p:cNvPr>
          <p:cNvSpPr>
            <a:spLocks noGrp="1"/>
          </p:cNvSpPr>
          <p:nvPr>
            <p:ph type="title"/>
          </p:nvPr>
        </p:nvSpPr>
        <p:spPr/>
        <p:txBody>
          <a:bodyPr/>
          <a:lstStyle/>
          <a:p>
            <a:endParaRPr lang="en-US"/>
          </a:p>
        </p:txBody>
      </p:sp>
      <p:sp>
        <p:nvSpPr>
          <p:cNvPr id="5" name="TextBox 4">
            <a:extLst>
              <a:ext uri="{FF2B5EF4-FFF2-40B4-BE49-F238E27FC236}">
                <a16:creationId xmlns:a16="http://schemas.microsoft.com/office/drawing/2014/main" id="{59AA9D7B-A4ED-5A12-9A16-9894106519EA}"/>
              </a:ext>
            </a:extLst>
          </p:cNvPr>
          <p:cNvSpPr txBox="1"/>
          <p:nvPr/>
        </p:nvSpPr>
        <p:spPr>
          <a:xfrm>
            <a:off x="1291890" y="117496"/>
            <a:ext cx="7180171" cy="830997"/>
          </a:xfrm>
          <a:prstGeom prst="rect">
            <a:avLst/>
          </a:prstGeom>
          <a:noFill/>
        </p:spPr>
        <p:txBody>
          <a:bodyPr wrap="none" rtlCol="0">
            <a:spAutoFit/>
          </a:bodyPr>
          <a:lstStyle/>
          <a:p>
            <a:r>
              <a:rPr lang="en-US" sz="2800" dirty="0"/>
              <a:t>Monitoring Response With Ultrasound</a:t>
            </a:r>
          </a:p>
          <a:p>
            <a:r>
              <a:rPr lang="en-US" sz="2000" dirty="0"/>
              <a:t>Reduce size of mass and LN (no follow up us mass available)</a:t>
            </a:r>
          </a:p>
        </p:txBody>
      </p:sp>
    </p:spTree>
    <p:extLst>
      <p:ext uri="{BB962C8B-B14F-4D97-AF65-F5344CB8AC3E}">
        <p14:creationId xmlns:p14="http://schemas.microsoft.com/office/powerpoint/2010/main" val="255889755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B125D-59E9-1CAA-3FD8-2686653EB8A5}"/>
              </a:ext>
            </a:extLst>
          </p:cNvPr>
          <p:cNvSpPr>
            <a:spLocks noGrp="1"/>
          </p:cNvSpPr>
          <p:nvPr>
            <p:ph type="title"/>
          </p:nvPr>
        </p:nvSpPr>
        <p:spPr>
          <a:xfrm>
            <a:off x="163561" y="-58321"/>
            <a:ext cx="8683803" cy="994172"/>
          </a:xfrm>
        </p:spPr>
        <p:txBody>
          <a:bodyPr>
            <a:normAutofit fontScale="90000"/>
          </a:bodyPr>
          <a:lstStyle/>
          <a:p>
            <a:r>
              <a:rPr lang="en-US" sz="3100" dirty="0">
                <a:solidFill>
                  <a:schemeClr val="tx1"/>
                </a:solidFill>
              </a:rPr>
              <a:t>Monitoring Response with MRI Pre- and Post</a:t>
            </a:r>
            <a:br>
              <a:rPr lang="en-US" sz="3100" dirty="0">
                <a:solidFill>
                  <a:schemeClr val="tx1"/>
                </a:solidFill>
              </a:rPr>
            </a:br>
            <a:r>
              <a:rPr lang="en-US" sz="2200" dirty="0">
                <a:solidFill>
                  <a:schemeClr val="tx1"/>
                </a:solidFill>
              </a:rPr>
              <a:t>After neo complete imaging response except lymph node</a:t>
            </a:r>
            <a:br>
              <a:rPr lang="en-US" sz="2200" dirty="0"/>
            </a:br>
            <a:r>
              <a:rPr lang="en-US" sz="2200" dirty="0"/>
              <a:t>11/2022 vs 8/2023</a:t>
            </a:r>
            <a:br>
              <a:rPr lang="en-US" sz="2200" dirty="0"/>
            </a:br>
            <a:r>
              <a:rPr lang="en-US" dirty="0"/>
              <a:t>Rt mass no longer seen.  Residual lymph nodes</a:t>
            </a:r>
          </a:p>
        </p:txBody>
      </p:sp>
      <p:pic>
        <p:nvPicPr>
          <p:cNvPr id="8" name="Content Placeholder 7">
            <a:extLst>
              <a:ext uri="{FF2B5EF4-FFF2-40B4-BE49-F238E27FC236}">
                <a16:creationId xmlns:a16="http://schemas.microsoft.com/office/drawing/2014/main" id="{E25EDF45-4ECB-4D57-B129-385FC2060D05}"/>
              </a:ext>
            </a:extLst>
          </p:cNvPr>
          <p:cNvPicPr>
            <a:picLocks noGrp="1" noChangeAspect="1"/>
          </p:cNvPicPr>
          <p:nvPr>
            <p:ph idx="1"/>
          </p:nvPr>
        </p:nvPicPr>
        <p:blipFill>
          <a:blip r:embed="rId2"/>
          <a:stretch>
            <a:fillRect/>
          </a:stretch>
        </p:blipFill>
        <p:spPr>
          <a:xfrm>
            <a:off x="163561" y="871244"/>
            <a:ext cx="8683803" cy="3590897"/>
          </a:xfrm>
        </p:spPr>
      </p:pic>
    </p:spTree>
    <p:extLst>
      <p:ext uri="{BB962C8B-B14F-4D97-AF65-F5344CB8AC3E}">
        <p14:creationId xmlns:p14="http://schemas.microsoft.com/office/powerpoint/2010/main" val="30677912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11788" y="920538"/>
            <a:ext cx="6384806" cy="3137656"/>
          </a:xfrm>
        </p:spPr>
        <p:txBody>
          <a:bodyPr/>
          <a:lstStyle/>
          <a:p>
            <a:pPr algn="l"/>
            <a:r>
              <a:rPr lang="en-US" sz="1050" dirty="0"/>
              <a:t>Final Diagnosis:</a:t>
            </a:r>
          </a:p>
          <a:p>
            <a:pPr algn="l"/>
            <a:r>
              <a:rPr lang="en-US" sz="1050" dirty="0"/>
              <a:t>1  Right sentinel lymph node #1, excision:  </a:t>
            </a:r>
            <a:r>
              <a:rPr lang="en-US" sz="1050" dirty="0">
                <a:highlight>
                  <a:srgbClr val="FFFF00"/>
                </a:highlight>
              </a:rPr>
              <a:t>One lymph node with metastatic carcinoma (14 mm) </a:t>
            </a:r>
            <a:r>
              <a:rPr lang="en-US" sz="1050" dirty="0"/>
              <a:t>with focal </a:t>
            </a:r>
            <a:r>
              <a:rPr lang="en-US" sz="1050" dirty="0" err="1"/>
              <a:t>extranodal</a:t>
            </a:r>
            <a:r>
              <a:rPr lang="en-US" sz="1050" dirty="0"/>
              <a:t> extension (2 mm) and focal fibrosis (1/1).</a:t>
            </a:r>
          </a:p>
          <a:p>
            <a:pPr algn="l"/>
            <a:endParaRPr lang="en-US" sz="1050" dirty="0"/>
          </a:p>
          <a:p>
            <a:pPr algn="l"/>
            <a:r>
              <a:rPr lang="en-US" sz="1050" dirty="0"/>
              <a:t>2  Right sentinel lymph node #2, excision:</a:t>
            </a:r>
          </a:p>
          <a:p>
            <a:pPr algn="l"/>
            <a:r>
              <a:rPr lang="en-US" sz="1050" dirty="0"/>
              <a:t>-   One lymph node, negative for tumor (0/1).</a:t>
            </a:r>
          </a:p>
          <a:p>
            <a:pPr algn="l"/>
            <a:endParaRPr lang="en-US" sz="1050" dirty="0"/>
          </a:p>
          <a:p>
            <a:pPr algn="l"/>
            <a:r>
              <a:rPr lang="en-US" sz="1050" dirty="0"/>
              <a:t>3  Right breast lumpectomy 6 </a:t>
            </a:r>
            <a:r>
              <a:rPr lang="en-US" sz="1050" dirty="0" err="1"/>
              <a:t>oclock</a:t>
            </a:r>
            <a:r>
              <a:rPr lang="en-US" sz="1050" dirty="0"/>
              <a:t>:</a:t>
            </a:r>
          </a:p>
          <a:p>
            <a:pPr marL="285750" indent="-285750" algn="l">
              <a:buFontTx/>
              <a:buChar char="-"/>
            </a:pPr>
            <a:r>
              <a:rPr lang="en-US" sz="1050" dirty="0"/>
              <a:t>Few scattered residual </a:t>
            </a:r>
            <a:r>
              <a:rPr lang="en-US" sz="1050" dirty="0">
                <a:highlight>
                  <a:srgbClr val="FFFF00"/>
                </a:highlight>
              </a:rPr>
              <a:t>foci of microinvasive carcinoma identified</a:t>
            </a:r>
            <a:r>
              <a:rPr lang="en-US" sz="1050" dirty="0"/>
              <a:t>, within 1 mm of inked posterior margin. </a:t>
            </a:r>
          </a:p>
          <a:p>
            <a:pPr marL="285750" indent="-285750" algn="l">
              <a:buFontTx/>
              <a:buChar char="-"/>
            </a:pPr>
            <a:r>
              <a:rPr lang="en-US" sz="1050" dirty="0">
                <a:highlight>
                  <a:srgbClr val="FFFF00"/>
                </a:highlight>
              </a:rPr>
              <a:t>Extensive ductal carcinoma in situ, high-grade, </a:t>
            </a:r>
            <a:r>
              <a:rPr lang="en-US" sz="1050" dirty="0"/>
              <a:t>solid type (36 mm), associated with calcifications</a:t>
            </a:r>
          </a:p>
          <a:p>
            <a:pPr marL="285750" indent="-285750" algn="l">
              <a:buFontTx/>
              <a:buChar char="-"/>
            </a:pPr>
            <a:r>
              <a:rPr lang="en-US" sz="1050" dirty="0"/>
              <a:t>Lymphatic invasion identified.</a:t>
            </a:r>
          </a:p>
          <a:p>
            <a:pPr marL="285750" indent="-285750" algn="l">
              <a:buFontTx/>
              <a:buChar char="-"/>
            </a:pPr>
            <a:r>
              <a:rPr lang="en-US" sz="1050" dirty="0"/>
              <a:t>Biopsy site and tumor bed identified.</a:t>
            </a:r>
          </a:p>
          <a:p>
            <a:pPr algn="l"/>
            <a:endParaRPr lang="en-US" sz="1050" dirty="0"/>
          </a:p>
          <a:p>
            <a:pPr algn="l"/>
            <a:r>
              <a:rPr lang="en-US" sz="1050" dirty="0"/>
              <a:t>5  Right breast inferior margin clip, excision:</a:t>
            </a:r>
          </a:p>
          <a:p>
            <a:pPr algn="l"/>
            <a:r>
              <a:rPr lang="en-US" sz="1050" dirty="0"/>
              <a:t>-   Fibrofatty breast with microscopic focus of atypical ductal hyperplasia, </a:t>
            </a:r>
            <a:r>
              <a:rPr lang="en-US" sz="1050" dirty="0" err="1"/>
              <a:t>fibroadenomatoid</a:t>
            </a:r>
            <a:r>
              <a:rPr lang="en-US" sz="1050" dirty="0"/>
              <a:t> change and benign calcifications, negative for tumor.</a:t>
            </a:r>
          </a:p>
          <a:p>
            <a:pPr algn="l"/>
            <a:endParaRPr lang="en-US" sz="1050"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sz="2000" dirty="0"/>
              <a:t>Breast conservation surgery</a:t>
            </a:r>
            <a:br>
              <a:rPr lang="en-US" sz="2000" dirty="0"/>
            </a:br>
            <a:r>
              <a:rPr lang="en-US" sz="2000" b="1" dirty="0"/>
              <a:t>Complete imaging response does not always equate to no more tumor</a:t>
            </a:r>
          </a:p>
        </p:txBody>
      </p:sp>
      <p:pic>
        <p:nvPicPr>
          <p:cNvPr id="3" name="Picture 2">
            <a:extLst>
              <a:ext uri="{FF2B5EF4-FFF2-40B4-BE49-F238E27FC236}">
                <a16:creationId xmlns:a16="http://schemas.microsoft.com/office/drawing/2014/main" id="{3A9109FC-9E8D-547E-BE68-BB7829F781CF}"/>
              </a:ext>
            </a:extLst>
          </p:cNvPr>
          <p:cNvPicPr>
            <a:picLocks noChangeAspect="1"/>
          </p:cNvPicPr>
          <p:nvPr/>
        </p:nvPicPr>
        <p:blipFill>
          <a:blip r:embed="rId2"/>
          <a:stretch>
            <a:fillRect/>
          </a:stretch>
        </p:blipFill>
        <p:spPr>
          <a:xfrm>
            <a:off x="6294871" y="1491814"/>
            <a:ext cx="2737341" cy="650436"/>
          </a:xfrm>
          <a:prstGeom prst="rect">
            <a:avLst/>
          </a:prstGeom>
        </p:spPr>
      </p:pic>
      <p:sp>
        <p:nvSpPr>
          <p:cNvPr id="5" name="TextBox 4">
            <a:extLst>
              <a:ext uri="{FF2B5EF4-FFF2-40B4-BE49-F238E27FC236}">
                <a16:creationId xmlns:a16="http://schemas.microsoft.com/office/drawing/2014/main" id="{F28AB497-FE7B-9305-0A0A-895D77199163}"/>
              </a:ext>
            </a:extLst>
          </p:cNvPr>
          <p:cNvSpPr txBox="1"/>
          <p:nvPr/>
        </p:nvSpPr>
        <p:spPr>
          <a:xfrm>
            <a:off x="6802304" y="2114547"/>
            <a:ext cx="1722474" cy="1323439"/>
          </a:xfrm>
          <a:prstGeom prst="rect">
            <a:avLst/>
          </a:prstGeom>
          <a:noFill/>
        </p:spPr>
        <p:txBody>
          <a:bodyPr wrap="square" rtlCol="0">
            <a:spAutoFit/>
          </a:bodyPr>
          <a:lstStyle/>
          <a:p>
            <a:r>
              <a:rPr lang="en-US" sz="1600" dirty="0"/>
              <a:t>MRI often underestimates residual disease in Luminal A/B disease</a:t>
            </a:r>
          </a:p>
        </p:txBody>
      </p:sp>
    </p:spTree>
    <p:extLst>
      <p:ext uri="{BB962C8B-B14F-4D97-AF65-F5344CB8AC3E}">
        <p14:creationId xmlns:p14="http://schemas.microsoft.com/office/powerpoint/2010/main" val="166598610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1555A-7289-642E-38DF-CDF8FBC6E96D}"/>
              </a:ext>
            </a:extLst>
          </p:cNvPr>
          <p:cNvSpPr>
            <a:spLocks noGrp="1"/>
          </p:cNvSpPr>
          <p:nvPr>
            <p:ph type="ctrTitle"/>
          </p:nvPr>
        </p:nvSpPr>
        <p:spPr>
          <a:xfrm>
            <a:off x="417764" y="1596055"/>
            <a:ext cx="7938655" cy="1790700"/>
          </a:xfrm>
        </p:spPr>
        <p:txBody>
          <a:bodyPr>
            <a:normAutofit fontScale="90000"/>
          </a:bodyPr>
          <a:lstStyle/>
          <a:p>
            <a:br>
              <a:rPr lang="en-US" dirty="0"/>
            </a:br>
            <a:br>
              <a:rPr lang="en-US" dirty="0"/>
            </a:br>
            <a:br>
              <a:rPr lang="en-US" dirty="0"/>
            </a:br>
            <a:r>
              <a:rPr lang="en-US" dirty="0"/>
              <a:t>Case Study:</a:t>
            </a:r>
            <a:br>
              <a:rPr lang="en-US" dirty="0"/>
            </a:br>
            <a:r>
              <a:rPr lang="en-US" dirty="0"/>
              <a:t>36 yo presents with left breast pain and mass</a:t>
            </a:r>
            <a:br>
              <a:rPr lang="en-US" dirty="0"/>
            </a:br>
            <a:br>
              <a:rPr lang="en-US" dirty="0"/>
            </a:br>
            <a:r>
              <a:rPr lang="en-US" dirty="0"/>
              <a:t>Assessing Response with Imaging</a:t>
            </a:r>
            <a:br>
              <a:rPr lang="en-US" dirty="0"/>
            </a:br>
            <a:r>
              <a:rPr lang="en-US" dirty="0"/>
              <a:t>ER +, PR-, Her2-</a:t>
            </a:r>
          </a:p>
        </p:txBody>
      </p:sp>
    </p:spTree>
    <p:extLst>
      <p:ext uri="{BB962C8B-B14F-4D97-AF65-F5344CB8AC3E}">
        <p14:creationId xmlns:p14="http://schemas.microsoft.com/office/powerpoint/2010/main" val="156375090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164F74-1383-AE37-CE4E-5C2CE0F21F37}"/>
              </a:ext>
            </a:extLst>
          </p:cNvPr>
          <p:cNvPicPr>
            <a:picLocks noChangeAspect="1"/>
          </p:cNvPicPr>
          <p:nvPr/>
        </p:nvPicPr>
        <p:blipFill>
          <a:blip r:embed="rId2"/>
          <a:stretch>
            <a:fillRect/>
          </a:stretch>
        </p:blipFill>
        <p:spPr>
          <a:xfrm>
            <a:off x="0" y="295802"/>
            <a:ext cx="9144000" cy="4556658"/>
          </a:xfrm>
          <a:prstGeom prst="rect">
            <a:avLst/>
          </a:prstGeom>
        </p:spPr>
      </p:pic>
    </p:spTree>
    <p:extLst>
      <p:ext uri="{BB962C8B-B14F-4D97-AF65-F5344CB8AC3E}">
        <p14:creationId xmlns:p14="http://schemas.microsoft.com/office/powerpoint/2010/main" val="305344195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E6A50-FE2E-95D3-12DA-EDC8D25BBEF6}"/>
              </a:ext>
            </a:extLst>
          </p:cNvPr>
          <p:cNvSpPr>
            <a:spLocks noGrp="1"/>
          </p:cNvSpPr>
          <p:nvPr>
            <p:ph type="title"/>
          </p:nvPr>
        </p:nvSpPr>
        <p:spPr>
          <a:xfrm>
            <a:off x="628650" y="136231"/>
            <a:ext cx="7886700" cy="588602"/>
          </a:xfrm>
        </p:spPr>
        <p:txBody>
          <a:bodyPr/>
          <a:lstStyle/>
          <a:p>
            <a:r>
              <a:rPr lang="en-US" dirty="0"/>
              <a:t>36 </a:t>
            </a:r>
            <a:r>
              <a:rPr lang="en-US" dirty="0" err="1"/>
              <a:t>yo</a:t>
            </a:r>
            <a:r>
              <a:rPr lang="en-US" dirty="0"/>
              <a:t> left breast mass and pain 3/6/2023</a:t>
            </a:r>
          </a:p>
        </p:txBody>
      </p:sp>
      <p:pic>
        <p:nvPicPr>
          <p:cNvPr id="5" name="Content Placeholder 4">
            <a:extLst>
              <a:ext uri="{FF2B5EF4-FFF2-40B4-BE49-F238E27FC236}">
                <a16:creationId xmlns:a16="http://schemas.microsoft.com/office/drawing/2014/main" id="{FBF45963-7D99-5D26-DA99-446BE585F8DB}"/>
              </a:ext>
            </a:extLst>
          </p:cNvPr>
          <p:cNvPicPr>
            <a:picLocks noGrp="1" noChangeAspect="1"/>
          </p:cNvPicPr>
          <p:nvPr>
            <p:ph idx="1"/>
          </p:nvPr>
        </p:nvPicPr>
        <p:blipFill>
          <a:blip r:embed="rId2"/>
          <a:stretch>
            <a:fillRect/>
          </a:stretch>
        </p:blipFill>
        <p:spPr>
          <a:xfrm>
            <a:off x="447751" y="916781"/>
            <a:ext cx="4160062" cy="3800949"/>
          </a:xfrm>
        </p:spPr>
      </p:pic>
      <p:pic>
        <p:nvPicPr>
          <p:cNvPr id="7" name="Picture 6">
            <a:extLst>
              <a:ext uri="{FF2B5EF4-FFF2-40B4-BE49-F238E27FC236}">
                <a16:creationId xmlns:a16="http://schemas.microsoft.com/office/drawing/2014/main" id="{21CD1E0C-13E5-B686-83C5-25E38030F9FD}"/>
              </a:ext>
            </a:extLst>
          </p:cNvPr>
          <p:cNvPicPr>
            <a:picLocks noChangeAspect="1"/>
          </p:cNvPicPr>
          <p:nvPr/>
        </p:nvPicPr>
        <p:blipFill>
          <a:blip r:embed="rId3"/>
          <a:stretch>
            <a:fillRect/>
          </a:stretch>
        </p:blipFill>
        <p:spPr>
          <a:xfrm>
            <a:off x="4292167" y="916781"/>
            <a:ext cx="4404083" cy="3521261"/>
          </a:xfrm>
          <a:prstGeom prst="rect">
            <a:avLst/>
          </a:prstGeom>
        </p:spPr>
      </p:pic>
    </p:spTree>
    <p:extLst>
      <p:ext uri="{BB962C8B-B14F-4D97-AF65-F5344CB8AC3E}">
        <p14:creationId xmlns:p14="http://schemas.microsoft.com/office/powerpoint/2010/main" val="62709048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E6A50-FE2E-95D3-12DA-EDC8D25BBEF6}"/>
              </a:ext>
            </a:extLst>
          </p:cNvPr>
          <p:cNvSpPr>
            <a:spLocks noGrp="1"/>
          </p:cNvSpPr>
          <p:nvPr>
            <p:ph type="title"/>
          </p:nvPr>
        </p:nvSpPr>
        <p:spPr>
          <a:xfrm>
            <a:off x="628650" y="136231"/>
            <a:ext cx="7886700" cy="588602"/>
          </a:xfrm>
        </p:spPr>
        <p:txBody>
          <a:bodyPr/>
          <a:lstStyle/>
          <a:p>
            <a:r>
              <a:rPr lang="en-US" dirty="0"/>
              <a:t>36 </a:t>
            </a:r>
            <a:r>
              <a:rPr lang="en-US" dirty="0" err="1"/>
              <a:t>yo</a:t>
            </a:r>
            <a:r>
              <a:rPr lang="en-US" dirty="0"/>
              <a:t> left axillary adenopathy</a:t>
            </a:r>
          </a:p>
        </p:txBody>
      </p:sp>
      <p:pic>
        <p:nvPicPr>
          <p:cNvPr id="9" name="Content Placeholder 8">
            <a:extLst>
              <a:ext uri="{FF2B5EF4-FFF2-40B4-BE49-F238E27FC236}">
                <a16:creationId xmlns:a16="http://schemas.microsoft.com/office/drawing/2014/main" id="{F864FDC8-4EF9-5ED0-A544-B7D2BE9DBC75}"/>
              </a:ext>
            </a:extLst>
          </p:cNvPr>
          <p:cNvPicPr>
            <a:picLocks noGrp="1" noChangeAspect="1"/>
          </p:cNvPicPr>
          <p:nvPr>
            <p:ph idx="1"/>
          </p:nvPr>
        </p:nvPicPr>
        <p:blipFill>
          <a:blip r:embed="rId2"/>
          <a:stretch>
            <a:fillRect/>
          </a:stretch>
        </p:blipFill>
        <p:spPr>
          <a:xfrm>
            <a:off x="1002768" y="1370013"/>
            <a:ext cx="7138464" cy="3267075"/>
          </a:xfrm>
        </p:spPr>
      </p:pic>
    </p:spTree>
    <p:extLst>
      <p:ext uri="{BB962C8B-B14F-4D97-AF65-F5344CB8AC3E}">
        <p14:creationId xmlns:p14="http://schemas.microsoft.com/office/powerpoint/2010/main" val="259364198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65BCE-B7D5-7250-0854-88CF4C5AC062}"/>
              </a:ext>
            </a:extLst>
          </p:cNvPr>
          <p:cNvSpPr>
            <a:spLocks noGrp="1"/>
          </p:cNvSpPr>
          <p:nvPr>
            <p:ph type="title"/>
          </p:nvPr>
        </p:nvSpPr>
        <p:spPr>
          <a:xfrm>
            <a:off x="280555" y="1579959"/>
            <a:ext cx="5527964" cy="994172"/>
          </a:xfrm>
        </p:spPr>
        <p:txBody>
          <a:bodyPr>
            <a:normAutofit fontScale="90000"/>
          </a:bodyPr>
          <a:lstStyle/>
          <a:p>
            <a:r>
              <a:rPr lang="en-US" dirty="0"/>
              <a:t>PET scan shows extensive left disease and adenopathy.  Thigh enhancement is related to prior fat injections (cosmetic)</a:t>
            </a:r>
          </a:p>
        </p:txBody>
      </p:sp>
      <p:pic>
        <p:nvPicPr>
          <p:cNvPr id="5" name="Content Placeholder 4">
            <a:extLst>
              <a:ext uri="{FF2B5EF4-FFF2-40B4-BE49-F238E27FC236}">
                <a16:creationId xmlns:a16="http://schemas.microsoft.com/office/drawing/2014/main" id="{D1E6CE54-3FC6-B609-46AB-5CC9CA0A68B0}"/>
              </a:ext>
            </a:extLst>
          </p:cNvPr>
          <p:cNvPicPr>
            <a:picLocks noGrp="1" noChangeAspect="1"/>
          </p:cNvPicPr>
          <p:nvPr>
            <p:ph idx="1"/>
          </p:nvPr>
        </p:nvPicPr>
        <p:blipFill>
          <a:blip r:embed="rId2"/>
          <a:stretch>
            <a:fillRect/>
          </a:stretch>
        </p:blipFill>
        <p:spPr>
          <a:xfrm>
            <a:off x="6431974" y="88249"/>
            <a:ext cx="2576945" cy="4963646"/>
          </a:xfrm>
        </p:spPr>
      </p:pic>
    </p:spTree>
    <p:extLst>
      <p:ext uri="{BB962C8B-B14F-4D97-AF65-F5344CB8AC3E}">
        <p14:creationId xmlns:p14="http://schemas.microsoft.com/office/powerpoint/2010/main" val="127635114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E6A50-FE2E-95D3-12DA-EDC8D25BBEF6}"/>
              </a:ext>
            </a:extLst>
          </p:cNvPr>
          <p:cNvSpPr>
            <a:spLocks noGrp="1"/>
          </p:cNvSpPr>
          <p:nvPr>
            <p:ph type="title"/>
          </p:nvPr>
        </p:nvSpPr>
        <p:spPr>
          <a:xfrm>
            <a:off x="628650" y="136231"/>
            <a:ext cx="7886700" cy="588602"/>
          </a:xfrm>
        </p:spPr>
        <p:txBody>
          <a:bodyPr/>
          <a:lstStyle/>
          <a:p>
            <a:r>
              <a:rPr lang="en-US" dirty="0"/>
              <a:t>36 </a:t>
            </a:r>
            <a:r>
              <a:rPr lang="en-US" dirty="0" err="1"/>
              <a:t>yo</a:t>
            </a:r>
            <a:r>
              <a:rPr lang="en-US" dirty="0"/>
              <a:t> left breast mass and pain 3/6/2023</a:t>
            </a:r>
          </a:p>
        </p:txBody>
      </p:sp>
      <p:pic>
        <p:nvPicPr>
          <p:cNvPr id="4" name="Picture 3">
            <a:extLst>
              <a:ext uri="{FF2B5EF4-FFF2-40B4-BE49-F238E27FC236}">
                <a16:creationId xmlns:a16="http://schemas.microsoft.com/office/drawing/2014/main" id="{B648FC97-0134-B869-5E3E-C87FEC155299}"/>
              </a:ext>
            </a:extLst>
          </p:cNvPr>
          <p:cNvPicPr>
            <a:picLocks noChangeAspect="1"/>
          </p:cNvPicPr>
          <p:nvPr/>
        </p:nvPicPr>
        <p:blipFill>
          <a:blip r:embed="rId2"/>
          <a:stretch>
            <a:fillRect/>
          </a:stretch>
        </p:blipFill>
        <p:spPr>
          <a:xfrm>
            <a:off x="3437940" y="855828"/>
            <a:ext cx="5077411" cy="3968735"/>
          </a:xfrm>
          <a:prstGeom prst="rect">
            <a:avLst/>
          </a:prstGeom>
        </p:spPr>
      </p:pic>
      <p:pic>
        <p:nvPicPr>
          <p:cNvPr id="11" name="Content Placeholder 10">
            <a:extLst>
              <a:ext uri="{FF2B5EF4-FFF2-40B4-BE49-F238E27FC236}">
                <a16:creationId xmlns:a16="http://schemas.microsoft.com/office/drawing/2014/main" id="{1881CB35-ED73-9275-1A56-6F5D0C949EF2}"/>
              </a:ext>
            </a:extLst>
          </p:cNvPr>
          <p:cNvPicPr>
            <a:picLocks noGrp="1" noChangeAspect="1"/>
          </p:cNvPicPr>
          <p:nvPr>
            <p:ph idx="1"/>
          </p:nvPr>
        </p:nvPicPr>
        <p:blipFill>
          <a:blip r:embed="rId3"/>
          <a:stretch>
            <a:fillRect/>
          </a:stretch>
        </p:blipFill>
        <p:spPr>
          <a:xfrm>
            <a:off x="399902" y="855827"/>
            <a:ext cx="2956362" cy="3530086"/>
          </a:xfrm>
        </p:spPr>
      </p:pic>
    </p:spTree>
    <p:extLst>
      <p:ext uri="{BB962C8B-B14F-4D97-AF65-F5344CB8AC3E}">
        <p14:creationId xmlns:p14="http://schemas.microsoft.com/office/powerpoint/2010/main" val="237482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Freeform: Shape 66">
            <a:extLst>
              <a:ext uri="{FF2B5EF4-FFF2-40B4-BE49-F238E27FC236}">
                <a16:creationId xmlns:a16="http://schemas.microsoft.com/office/drawing/2014/main" id="{733CCC9C-ADF5-4A85-B17A-BF6E4E2E8DB9}"/>
              </a:ext>
            </a:extLst>
          </p:cNvPr>
          <p:cNvSpPr/>
          <p:nvPr/>
        </p:nvSpPr>
        <p:spPr bwMode="auto">
          <a:xfrm>
            <a:off x="874241" y="1645119"/>
            <a:ext cx="3506230" cy="1609467"/>
          </a:xfrm>
          <a:custGeom>
            <a:avLst/>
            <a:gdLst>
              <a:gd name="connsiteX0" fmla="*/ 0 w 4674973"/>
              <a:gd name="connsiteY0" fmla="*/ 0 h 2145956"/>
              <a:gd name="connsiteX1" fmla="*/ 243016 w 4674973"/>
              <a:gd name="connsiteY1" fmla="*/ 0 h 2145956"/>
              <a:gd name="connsiteX2" fmla="*/ 243016 w 4674973"/>
              <a:gd name="connsiteY2" fmla="*/ 61783 h 2145956"/>
              <a:gd name="connsiteX3" fmla="*/ 411892 w 4674973"/>
              <a:gd name="connsiteY3" fmla="*/ 61783 h 2145956"/>
              <a:gd name="connsiteX4" fmla="*/ 411892 w 4674973"/>
              <a:gd name="connsiteY4" fmla="*/ 94735 h 2145956"/>
              <a:gd name="connsiteX5" fmla="*/ 523103 w 4674973"/>
              <a:gd name="connsiteY5" fmla="*/ 94735 h 2145956"/>
              <a:gd name="connsiteX6" fmla="*/ 523103 w 4674973"/>
              <a:gd name="connsiteY6" fmla="*/ 135924 h 2145956"/>
              <a:gd name="connsiteX7" fmla="*/ 659027 w 4674973"/>
              <a:gd name="connsiteY7" fmla="*/ 135924 h 2145956"/>
              <a:gd name="connsiteX8" fmla="*/ 659027 w 4674973"/>
              <a:gd name="connsiteY8" fmla="*/ 185351 h 2145956"/>
              <a:gd name="connsiteX9" fmla="*/ 753762 w 4674973"/>
              <a:gd name="connsiteY9" fmla="*/ 185351 h 2145956"/>
              <a:gd name="connsiteX10" fmla="*/ 753762 w 4674973"/>
              <a:gd name="connsiteY10" fmla="*/ 247135 h 2145956"/>
              <a:gd name="connsiteX11" fmla="*/ 922638 w 4674973"/>
              <a:gd name="connsiteY11" fmla="*/ 247135 h 2145956"/>
              <a:gd name="connsiteX12" fmla="*/ 922638 w 4674973"/>
              <a:gd name="connsiteY12" fmla="*/ 288324 h 2145956"/>
              <a:gd name="connsiteX13" fmla="*/ 1042087 w 4674973"/>
              <a:gd name="connsiteY13" fmla="*/ 288324 h 2145956"/>
              <a:gd name="connsiteX14" fmla="*/ 1042087 w 4674973"/>
              <a:gd name="connsiteY14" fmla="*/ 321275 h 2145956"/>
              <a:gd name="connsiteX15" fmla="*/ 1140941 w 4674973"/>
              <a:gd name="connsiteY15" fmla="*/ 321275 h 2145956"/>
              <a:gd name="connsiteX16" fmla="*/ 1140941 w 4674973"/>
              <a:gd name="connsiteY16" fmla="*/ 354227 h 2145956"/>
              <a:gd name="connsiteX17" fmla="*/ 1280984 w 4674973"/>
              <a:gd name="connsiteY17" fmla="*/ 354227 h 2145956"/>
              <a:gd name="connsiteX18" fmla="*/ 1280984 w 4674973"/>
              <a:gd name="connsiteY18" fmla="*/ 403654 h 2145956"/>
              <a:gd name="connsiteX19" fmla="*/ 1416908 w 4674973"/>
              <a:gd name="connsiteY19" fmla="*/ 403654 h 2145956"/>
              <a:gd name="connsiteX20" fmla="*/ 1416908 w 4674973"/>
              <a:gd name="connsiteY20" fmla="*/ 432486 h 2145956"/>
              <a:gd name="connsiteX21" fmla="*/ 1548714 w 4674973"/>
              <a:gd name="connsiteY21" fmla="*/ 432486 h 2145956"/>
              <a:gd name="connsiteX22" fmla="*/ 1548714 w 4674973"/>
              <a:gd name="connsiteY22" fmla="*/ 477794 h 2145956"/>
              <a:gd name="connsiteX23" fmla="*/ 1725827 w 4674973"/>
              <a:gd name="connsiteY23" fmla="*/ 477794 h 2145956"/>
              <a:gd name="connsiteX24" fmla="*/ 1725827 w 4674973"/>
              <a:gd name="connsiteY24" fmla="*/ 502508 h 2145956"/>
              <a:gd name="connsiteX25" fmla="*/ 1915297 w 4674973"/>
              <a:gd name="connsiteY25" fmla="*/ 502508 h 2145956"/>
              <a:gd name="connsiteX26" fmla="*/ 1915297 w 4674973"/>
              <a:gd name="connsiteY26" fmla="*/ 535459 h 2145956"/>
              <a:gd name="connsiteX27" fmla="*/ 2071816 w 4674973"/>
              <a:gd name="connsiteY27" fmla="*/ 535459 h 2145956"/>
              <a:gd name="connsiteX28" fmla="*/ 2071816 w 4674973"/>
              <a:gd name="connsiteY28" fmla="*/ 576648 h 2145956"/>
              <a:gd name="connsiteX29" fmla="*/ 2253049 w 4674973"/>
              <a:gd name="connsiteY29" fmla="*/ 576648 h 2145956"/>
              <a:gd name="connsiteX30" fmla="*/ 2253049 w 4674973"/>
              <a:gd name="connsiteY30" fmla="*/ 613718 h 2145956"/>
              <a:gd name="connsiteX31" fmla="*/ 2479589 w 4674973"/>
              <a:gd name="connsiteY31" fmla="*/ 613718 h 2145956"/>
              <a:gd name="connsiteX32" fmla="*/ 2479589 w 4674973"/>
              <a:gd name="connsiteY32" fmla="*/ 650789 h 2145956"/>
              <a:gd name="connsiteX33" fmla="*/ 2706130 w 4674973"/>
              <a:gd name="connsiteY33" fmla="*/ 650789 h 2145956"/>
              <a:gd name="connsiteX34" fmla="*/ 2706130 w 4674973"/>
              <a:gd name="connsiteY34" fmla="*/ 687859 h 2145956"/>
              <a:gd name="connsiteX35" fmla="*/ 2945027 w 4674973"/>
              <a:gd name="connsiteY35" fmla="*/ 687859 h 2145956"/>
              <a:gd name="connsiteX36" fmla="*/ 2945027 w 4674973"/>
              <a:gd name="connsiteY36" fmla="*/ 716691 h 2145956"/>
              <a:gd name="connsiteX37" fmla="*/ 3225114 w 4674973"/>
              <a:gd name="connsiteY37" fmla="*/ 716691 h 2145956"/>
              <a:gd name="connsiteX38" fmla="*/ 3225114 w 4674973"/>
              <a:gd name="connsiteY38" fmla="*/ 737286 h 2145956"/>
              <a:gd name="connsiteX39" fmla="*/ 3653481 w 4674973"/>
              <a:gd name="connsiteY39" fmla="*/ 737286 h 2145956"/>
              <a:gd name="connsiteX40" fmla="*/ 3653481 w 4674973"/>
              <a:gd name="connsiteY40" fmla="*/ 753762 h 2145956"/>
              <a:gd name="connsiteX41" fmla="*/ 3810000 w 4674973"/>
              <a:gd name="connsiteY41" fmla="*/ 753762 h 2145956"/>
              <a:gd name="connsiteX42" fmla="*/ 3810000 w 4674973"/>
              <a:gd name="connsiteY42" fmla="*/ 794951 h 2145956"/>
              <a:gd name="connsiteX43" fmla="*/ 3978876 w 4674973"/>
              <a:gd name="connsiteY43" fmla="*/ 794951 h 2145956"/>
              <a:gd name="connsiteX44" fmla="*/ 3978876 w 4674973"/>
              <a:gd name="connsiteY44" fmla="*/ 827902 h 2145956"/>
              <a:gd name="connsiteX45" fmla="*/ 4324865 w 4674973"/>
              <a:gd name="connsiteY45" fmla="*/ 827902 h 2145956"/>
              <a:gd name="connsiteX46" fmla="*/ 4324865 w 4674973"/>
              <a:gd name="connsiteY46" fmla="*/ 852616 h 2145956"/>
              <a:gd name="connsiteX47" fmla="*/ 4674973 w 4674973"/>
              <a:gd name="connsiteY47" fmla="*/ 852616 h 2145956"/>
              <a:gd name="connsiteX48" fmla="*/ 4674973 w 4674973"/>
              <a:gd name="connsiteY48" fmla="*/ 893805 h 2145956"/>
              <a:gd name="connsiteX49" fmla="*/ 4674973 w 4674973"/>
              <a:gd name="connsiteY49" fmla="*/ 2145956 h 2145956"/>
              <a:gd name="connsiteX50" fmla="*/ 4625546 w 4674973"/>
              <a:gd name="connsiteY50" fmla="*/ 2145956 h 2145956"/>
              <a:gd name="connsiteX51" fmla="*/ 4625546 w 4674973"/>
              <a:gd name="connsiteY51" fmla="*/ 2121243 h 2145956"/>
              <a:gd name="connsiteX52" fmla="*/ 4448432 w 4674973"/>
              <a:gd name="connsiteY52" fmla="*/ 2121243 h 2145956"/>
              <a:gd name="connsiteX53" fmla="*/ 4448432 w 4674973"/>
              <a:gd name="connsiteY53" fmla="*/ 2092410 h 2145956"/>
              <a:gd name="connsiteX54" fmla="*/ 4291914 w 4674973"/>
              <a:gd name="connsiteY54" fmla="*/ 2092410 h 2145956"/>
              <a:gd name="connsiteX55" fmla="*/ 4291914 w 4674973"/>
              <a:gd name="connsiteY55" fmla="*/ 2092410 h 2145956"/>
              <a:gd name="connsiteX56" fmla="*/ 4291914 w 4674973"/>
              <a:gd name="connsiteY56" fmla="*/ 2055340 h 2145956"/>
              <a:gd name="connsiteX57" fmla="*/ 4164227 w 4674973"/>
              <a:gd name="connsiteY57" fmla="*/ 2055340 h 2145956"/>
              <a:gd name="connsiteX58" fmla="*/ 4164227 w 4674973"/>
              <a:gd name="connsiteY58" fmla="*/ 2038864 h 2145956"/>
              <a:gd name="connsiteX59" fmla="*/ 4040660 w 4674973"/>
              <a:gd name="connsiteY59" fmla="*/ 2038864 h 2145956"/>
              <a:gd name="connsiteX60" fmla="*/ 4040660 w 4674973"/>
              <a:gd name="connsiteY60" fmla="*/ 2010032 h 2145956"/>
              <a:gd name="connsiteX61" fmla="*/ 3937687 w 4674973"/>
              <a:gd name="connsiteY61" fmla="*/ 2010032 h 2145956"/>
              <a:gd name="connsiteX62" fmla="*/ 3937687 w 4674973"/>
              <a:gd name="connsiteY62" fmla="*/ 1968843 h 2145956"/>
              <a:gd name="connsiteX63" fmla="*/ 3888260 w 4674973"/>
              <a:gd name="connsiteY63" fmla="*/ 1968843 h 2145956"/>
              <a:gd name="connsiteX64" fmla="*/ 3888260 w 4674973"/>
              <a:gd name="connsiteY64" fmla="*/ 1940010 h 2145956"/>
              <a:gd name="connsiteX65" fmla="*/ 3702908 w 4674973"/>
              <a:gd name="connsiteY65" fmla="*/ 1940010 h 2145956"/>
              <a:gd name="connsiteX66" fmla="*/ 3702908 w 4674973"/>
              <a:gd name="connsiteY66" fmla="*/ 1919416 h 2145956"/>
              <a:gd name="connsiteX67" fmla="*/ 3595816 w 4674973"/>
              <a:gd name="connsiteY67" fmla="*/ 1919416 h 2145956"/>
              <a:gd name="connsiteX68" fmla="*/ 3595816 w 4674973"/>
              <a:gd name="connsiteY68" fmla="*/ 1902940 h 2145956"/>
              <a:gd name="connsiteX69" fmla="*/ 3385751 w 4674973"/>
              <a:gd name="connsiteY69" fmla="*/ 1902940 h 2145956"/>
              <a:gd name="connsiteX70" fmla="*/ 3385751 w 4674973"/>
              <a:gd name="connsiteY70" fmla="*/ 1878227 h 2145956"/>
              <a:gd name="connsiteX71" fmla="*/ 3171568 w 4674973"/>
              <a:gd name="connsiteY71" fmla="*/ 1878227 h 2145956"/>
              <a:gd name="connsiteX72" fmla="*/ 3171568 w 4674973"/>
              <a:gd name="connsiteY72" fmla="*/ 1861751 h 2145956"/>
              <a:gd name="connsiteX73" fmla="*/ 3060357 w 4674973"/>
              <a:gd name="connsiteY73" fmla="*/ 1861751 h 2145956"/>
              <a:gd name="connsiteX74" fmla="*/ 3060357 w 4674973"/>
              <a:gd name="connsiteY74" fmla="*/ 1824681 h 2145956"/>
              <a:gd name="connsiteX75" fmla="*/ 2945027 w 4674973"/>
              <a:gd name="connsiteY75" fmla="*/ 1824681 h 2145956"/>
              <a:gd name="connsiteX76" fmla="*/ 2945027 w 4674973"/>
              <a:gd name="connsiteY76" fmla="*/ 1812324 h 2145956"/>
              <a:gd name="connsiteX77" fmla="*/ 2854411 w 4674973"/>
              <a:gd name="connsiteY77" fmla="*/ 1812324 h 2145956"/>
              <a:gd name="connsiteX78" fmla="*/ 2854411 w 4674973"/>
              <a:gd name="connsiteY78" fmla="*/ 1787610 h 2145956"/>
              <a:gd name="connsiteX79" fmla="*/ 2739081 w 4674973"/>
              <a:gd name="connsiteY79" fmla="*/ 1787610 h 2145956"/>
              <a:gd name="connsiteX80" fmla="*/ 2739081 w 4674973"/>
              <a:gd name="connsiteY80" fmla="*/ 1729945 h 2145956"/>
              <a:gd name="connsiteX81" fmla="*/ 2619632 w 4674973"/>
              <a:gd name="connsiteY81" fmla="*/ 1729945 h 2145956"/>
              <a:gd name="connsiteX82" fmla="*/ 2619632 w 4674973"/>
              <a:gd name="connsiteY82" fmla="*/ 1709351 h 2145956"/>
              <a:gd name="connsiteX83" fmla="*/ 2537254 w 4674973"/>
              <a:gd name="connsiteY83" fmla="*/ 1709351 h 2145956"/>
              <a:gd name="connsiteX84" fmla="*/ 2537254 w 4674973"/>
              <a:gd name="connsiteY84" fmla="*/ 1696994 h 2145956"/>
              <a:gd name="connsiteX85" fmla="*/ 2446638 w 4674973"/>
              <a:gd name="connsiteY85" fmla="*/ 1696994 h 2145956"/>
              <a:gd name="connsiteX86" fmla="*/ 2446638 w 4674973"/>
              <a:gd name="connsiteY86" fmla="*/ 1655805 h 2145956"/>
              <a:gd name="connsiteX87" fmla="*/ 2339546 w 4674973"/>
              <a:gd name="connsiteY87" fmla="*/ 1655805 h 2145956"/>
              <a:gd name="connsiteX88" fmla="*/ 2339546 w 4674973"/>
              <a:gd name="connsiteY88" fmla="*/ 1631091 h 2145956"/>
              <a:gd name="connsiteX89" fmla="*/ 2294238 w 4674973"/>
              <a:gd name="connsiteY89" fmla="*/ 1631091 h 2145956"/>
              <a:gd name="connsiteX90" fmla="*/ 2294238 w 4674973"/>
              <a:gd name="connsiteY90" fmla="*/ 1585783 h 2145956"/>
              <a:gd name="connsiteX91" fmla="*/ 2183027 w 4674973"/>
              <a:gd name="connsiteY91" fmla="*/ 1585783 h 2145956"/>
              <a:gd name="connsiteX92" fmla="*/ 2183027 w 4674973"/>
              <a:gd name="connsiteY92" fmla="*/ 1565189 h 2145956"/>
              <a:gd name="connsiteX93" fmla="*/ 2100649 w 4674973"/>
              <a:gd name="connsiteY93" fmla="*/ 1565189 h 2145956"/>
              <a:gd name="connsiteX94" fmla="*/ 2100649 w 4674973"/>
              <a:gd name="connsiteY94" fmla="*/ 1536356 h 2145956"/>
              <a:gd name="connsiteX95" fmla="*/ 2022389 w 4674973"/>
              <a:gd name="connsiteY95" fmla="*/ 1536356 h 2145956"/>
              <a:gd name="connsiteX96" fmla="*/ 2022389 w 4674973"/>
              <a:gd name="connsiteY96" fmla="*/ 1495167 h 2145956"/>
              <a:gd name="connsiteX97" fmla="*/ 1944130 w 4674973"/>
              <a:gd name="connsiteY97" fmla="*/ 1495167 h 2145956"/>
              <a:gd name="connsiteX98" fmla="*/ 1944130 w 4674973"/>
              <a:gd name="connsiteY98" fmla="*/ 1478691 h 2145956"/>
              <a:gd name="connsiteX99" fmla="*/ 1853514 w 4674973"/>
              <a:gd name="connsiteY99" fmla="*/ 1478691 h 2145956"/>
              <a:gd name="connsiteX100" fmla="*/ 1853514 w 4674973"/>
              <a:gd name="connsiteY100" fmla="*/ 1425145 h 2145956"/>
              <a:gd name="connsiteX101" fmla="*/ 1787611 w 4674973"/>
              <a:gd name="connsiteY101" fmla="*/ 1425145 h 2145956"/>
              <a:gd name="connsiteX102" fmla="*/ 1787611 w 4674973"/>
              <a:gd name="connsiteY102" fmla="*/ 1392194 h 2145956"/>
              <a:gd name="connsiteX103" fmla="*/ 1696995 w 4674973"/>
              <a:gd name="connsiteY103" fmla="*/ 1392194 h 2145956"/>
              <a:gd name="connsiteX104" fmla="*/ 1696995 w 4674973"/>
              <a:gd name="connsiteY104" fmla="*/ 1359243 h 2145956"/>
              <a:gd name="connsiteX105" fmla="*/ 1602260 w 4674973"/>
              <a:gd name="connsiteY105" fmla="*/ 1359243 h 2145956"/>
              <a:gd name="connsiteX106" fmla="*/ 1602260 w 4674973"/>
              <a:gd name="connsiteY106" fmla="*/ 1297459 h 2145956"/>
              <a:gd name="connsiteX107" fmla="*/ 1524000 w 4674973"/>
              <a:gd name="connsiteY107" fmla="*/ 1297459 h 2145956"/>
              <a:gd name="connsiteX108" fmla="*/ 1524000 w 4674973"/>
              <a:gd name="connsiteY108" fmla="*/ 1297459 h 2145956"/>
              <a:gd name="connsiteX109" fmla="*/ 1524000 w 4674973"/>
              <a:gd name="connsiteY109" fmla="*/ 1268627 h 2145956"/>
              <a:gd name="connsiteX110" fmla="*/ 1466335 w 4674973"/>
              <a:gd name="connsiteY110" fmla="*/ 1268627 h 2145956"/>
              <a:gd name="connsiteX111" fmla="*/ 1466335 w 4674973"/>
              <a:gd name="connsiteY111" fmla="*/ 1219200 h 2145956"/>
              <a:gd name="connsiteX112" fmla="*/ 1355124 w 4674973"/>
              <a:gd name="connsiteY112" fmla="*/ 1219200 h 2145956"/>
              <a:gd name="connsiteX113" fmla="*/ 1355124 w 4674973"/>
              <a:gd name="connsiteY113" fmla="*/ 1165654 h 2145956"/>
              <a:gd name="connsiteX114" fmla="*/ 1301578 w 4674973"/>
              <a:gd name="connsiteY114" fmla="*/ 1165654 h 2145956"/>
              <a:gd name="connsiteX115" fmla="*/ 1301578 w 4674973"/>
              <a:gd name="connsiteY115" fmla="*/ 1128583 h 2145956"/>
              <a:gd name="connsiteX116" fmla="*/ 1235676 w 4674973"/>
              <a:gd name="connsiteY116" fmla="*/ 1128583 h 2145956"/>
              <a:gd name="connsiteX117" fmla="*/ 1235676 w 4674973"/>
              <a:gd name="connsiteY117" fmla="*/ 1070918 h 2145956"/>
              <a:gd name="connsiteX118" fmla="*/ 1169773 w 4674973"/>
              <a:gd name="connsiteY118" fmla="*/ 1070918 h 2145956"/>
              <a:gd name="connsiteX119" fmla="*/ 1169773 w 4674973"/>
              <a:gd name="connsiteY119" fmla="*/ 1029729 h 2145956"/>
              <a:gd name="connsiteX120" fmla="*/ 1099751 w 4674973"/>
              <a:gd name="connsiteY120" fmla="*/ 1029729 h 2145956"/>
              <a:gd name="connsiteX121" fmla="*/ 1099751 w 4674973"/>
              <a:gd name="connsiteY121" fmla="*/ 972064 h 2145956"/>
              <a:gd name="connsiteX122" fmla="*/ 1025611 w 4674973"/>
              <a:gd name="connsiteY122" fmla="*/ 972064 h 2145956"/>
              <a:gd name="connsiteX123" fmla="*/ 1025611 w 4674973"/>
              <a:gd name="connsiteY123" fmla="*/ 934994 h 2145956"/>
              <a:gd name="connsiteX124" fmla="*/ 992660 w 4674973"/>
              <a:gd name="connsiteY124" fmla="*/ 934994 h 2145956"/>
              <a:gd name="connsiteX125" fmla="*/ 992660 w 4674973"/>
              <a:gd name="connsiteY125" fmla="*/ 889686 h 2145956"/>
              <a:gd name="connsiteX126" fmla="*/ 922638 w 4674973"/>
              <a:gd name="connsiteY126" fmla="*/ 889686 h 2145956"/>
              <a:gd name="connsiteX127" fmla="*/ 922638 w 4674973"/>
              <a:gd name="connsiteY127" fmla="*/ 832021 h 2145956"/>
              <a:gd name="connsiteX128" fmla="*/ 881449 w 4674973"/>
              <a:gd name="connsiteY128" fmla="*/ 832021 h 2145956"/>
              <a:gd name="connsiteX129" fmla="*/ 881449 w 4674973"/>
              <a:gd name="connsiteY129" fmla="*/ 782594 h 2145956"/>
              <a:gd name="connsiteX130" fmla="*/ 836141 w 4674973"/>
              <a:gd name="connsiteY130" fmla="*/ 782594 h 2145956"/>
              <a:gd name="connsiteX131" fmla="*/ 836141 w 4674973"/>
              <a:gd name="connsiteY131" fmla="*/ 729048 h 2145956"/>
              <a:gd name="connsiteX132" fmla="*/ 782595 w 4674973"/>
              <a:gd name="connsiteY132" fmla="*/ 729048 h 2145956"/>
              <a:gd name="connsiteX133" fmla="*/ 782595 w 4674973"/>
              <a:gd name="connsiteY133" fmla="*/ 687859 h 2145956"/>
              <a:gd name="connsiteX134" fmla="*/ 749643 w 4674973"/>
              <a:gd name="connsiteY134" fmla="*/ 687859 h 2145956"/>
              <a:gd name="connsiteX135" fmla="*/ 749643 w 4674973"/>
              <a:gd name="connsiteY135" fmla="*/ 650789 h 2145956"/>
              <a:gd name="connsiteX136" fmla="*/ 700216 w 4674973"/>
              <a:gd name="connsiteY136" fmla="*/ 650789 h 2145956"/>
              <a:gd name="connsiteX137" fmla="*/ 700216 w 4674973"/>
              <a:gd name="connsiteY137" fmla="*/ 576648 h 2145956"/>
              <a:gd name="connsiteX138" fmla="*/ 634314 w 4674973"/>
              <a:gd name="connsiteY138" fmla="*/ 576648 h 2145956"/>
              <a:gd name="connsiteX139" fmla="*/ 634314 w 4674973"/>
              <a:gd name="connsiteY139" fmla="*/ 498389 h 2145956"/>
              <a:gd name="connsiteX140" fmla="*/ 576649 w 4674973"/>
              <a:gd name="connsiteY140" fmla="*/ 498389 h 2145956"/>
              <a:gd name="connsiteX141" fmla="*/ 576649 w 4674973"/>
              <a:gd name="connsiteY141" fmla="*/ 424248 h 2145956"/>
              <a:gd name="connsiteX142" fmla="*/ 543698 w 4674973"/>
              <a:gd name="connsiteY142" fmla="*/ 391297 h 2145956"/>
              <a:gd name="connsiteX143" fmla="*/ 498389 w 4674973"/>
              <a:gd name="connsiteY143" fmla="*/ 391297 h 2145956"/>
              <a:gd name="connsiteX144" fmla="*/ 498389 w 4674973"/>
              <a:gd name="connsiteY144" fmla="*/ 358345 h 2145956"/>
              <a:gd name="connsiteX145" fmla="*/ 465438 w 4674973"/>
              <a:gd name="connsiteY145" fmla="*/ 325394 h 2145956"/>
              <a:gd name="connsiteX146" fmla="*/ 378941 w 4674973"/>
              <a:gd name="connsiteY146" fmla="*/ 325394 h 2145956"/>
              <a:gd name="connsiteX147" fmla="*/ 378941 w 4674973"/>
              <a:gd name="connsiteY147" fmla="*/ 234778 h 2145956"/>
              <a:gd name="connsiteX148" fmla="*/ 308919 w 4674973"/>
              <a:gd name="connsiteY148" fmla="*/ 234778 h 2145956"/>
              <a:gd name="connsiteX149" fmla="*/ 308919 w 4674973"/>
              <a:gd name="connsiteY149" fmla="*/ 177113 h 2145956"/>
              <a:gd name="connsiteX150" fmla="*/ 247135 w 4674973"/>
              <a:gd name="connsiteY150" fmla="*/ 177113 h 2145956"/>
              <a:gd name="connsiteX151" fmla="*/ 247135 w 4674973"/>
              <a:gd name="connsiteY151" fmla="*/ 115329 h 2145956"/>
              <a:gd name="connsiteX152" fmla="*/ 127687 w 4674973"/>
              <a:gd name="connsiteY152" fmla="*/ 115329 h 2145956"/>
              <a:gd name="connsiteX153" fmla="*/ 127687 w 4674973"/>
              <a:gd name="connsiteY153" fmla="*/ 57664 h 2145956"/>
              <a:gd name="connsiteX154" fmla="*/ 0 w 4674973"/>
              <a:gd name="connsiteY154" fmla="*/ 0 h 214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4674973" h="2145956">
                <a:moveTo>
                  <a:pt x="0" y="0"/>
                </a:moveTo>
                <a:lnTo>
                  <a:pt x="243016" y="0"/>
                </a:lnTo>
                <a:lnTo>
                  <a:pt x="243016" y="61783"/>
                </a:lnTo>
                <a:lnTo>
                  <a:pt x="411892" y="61783"/>
                </a:lnTo>
                <a:lnTo>
                  <a:pt x="411892" y="94735"/>
                </a:lnTo>
                <a:lnTo>
                  <a:pt x="523103" y="94735"/>
                </a:lnTo>
                <a:lnTo>
                  <a:pt x="523103" y="135924"/>
                </a:lnTo>
                <a:lnTo>
                  <a:pt x="659027" y="135924"/>
                </a:lnTo>
                <a:lnTo>
                  <a:pt x="659027" y="185351"/>
                </a:lnTo>
                <a:lnTo>
                  <a:pt x="753762" y="185351"/>
                </a:lnTo>
                <a:lnTo>
                  <a:pt x="753762" y="247135"/>
                </a:lnTo>
                <a:lnTo>
                  <a:pt x="922638" y="247135"/>
                </a:lnTo>
                <a:lnTo>
                  <a:pt x="922638" y="288324"/>
                </a:lnTo>
                <a:lnTo>
                  <a:pt x="1042087" y="288324"/>
                </a:lnTo>
                <a:lnTo>
                  <a:pt x="1042087" y="321275"/>
                </a:lnTo>
                <a:lnTo>
                  <a:pt x="1140941" y="321275"/>
                </a:lnTo>
                <a:lnTo>
                  <a:pt x="1140941" y="354227"/>
                </a:lnTo>
                <a:lnTo>
                  <a:pt x="1280984" y="354227"/>
                </a:lnTo>
                <a:lnTo>
                  <a:pt x="1280984" y="403654"/>
                </a:lnTo>
                <a:lnTo>
                  <a:pt x="1416908" y="403654"/>
                </a:lnTo>
                <a:lnTo>
                  <a:pt x="1416908" y="432486"/>
                </a:lnTo>
                <a:lnTo>
                  <a:pt x="1548714" y="432486"/>
                </a:lnTo>
                <a:lnTo>
                  <a:pt x="1548714" y="477794"/>
                </a:lnTo>
                <a:lnTo>
                  <a:pt x="1725827" y="477794"/>
                </a:lnTo>
                <a:lnTo>
                  <a:pt x="1725827" y="502508"/>
                </a:lnTo>
                <a:lnTo>
                  <a:pt x="1915297" y="502508"/>
                </a:lnTo>
                <a:lnTo>
                  <a:pt x="1915297" y="535459"/>
                </a:lnTo>
                <a:lnTo>
                  <a:pt x="2071816" y="535459"/>
                </a:lnTo>
                <a:lnTo>
                  <a:pt x="2071816" y="576648"/>
                </a:lnTo>
                <a:lnTo>
                  <a:pt x="2253049" y="576648"/>
                </a:lnTo>
                <a:lnTo>
                  <a:pt x="2253049" y="613718"/>
                </a:lnTo>
                <a:lnTo>
                  <a:pt x="2479589" y="613718"/>
                </a:lnTo>
                <a:lnTo>
                  <a:pt x="2479589" y="650789"/>
                </a:lnTo>
                <a:lnTo>
                  <a:pt x="2706130" y="650789"/>
                </a:lnTo>
                <a:lnTo>
                  <a:pt x="2706130" y="687859"/>
                </a:lnTo>
                <a:lnTo>
                  <a:pt x="2945027" y="687859"/>
                </a:lnTo>
                <a:lnTo>
                  <a:pt x="2945027" y="716691"/>
                </a:lnTo>
                <a:lnTo>
                  <a:pt x="3225114" y="716691"/>
                </a:lnTo>
                <a:lnTo>
                  <a:pt x="3225114" y="737286"/>
                </a:lnTo>
                <a:lnTo>
                  <a:pt x="3653481" y="737286"/>
                </a:lnTo>
                <a:lnTo>
                  <a:pt x="3653481" y="753762"/>
                </a:lnTo>
                <a:lnTo>
                  <a:pt x="3810000" y="753762"/>
                </a:lnTo>
                <a:lnTo>
                  <a:pt x="3810000" y="794951"/>
                </a:lnTo>
                <a:lnTo>
                  <a:pt x="3978876" y="794951"/>
                </a:lnTo>
                <a:lnTo>
                  <a:pt x="3978876" y="827902"/>
                </a:lnTo>
                <a:lnTo>
                  <a:pt x="4324865" y="827902"/>
                </a:lnTo>
                <a:lnTo>
                  <a:pt x="4324865" y="852616"/>
                </a:lnTo>
                <a:lnTo>
                  <a:pt x="4674973" y="852616"/>
                </a:lnTo>
                <a:lnTo>
                  <a:pt x="4674973" y="893805"/>
                </a:lnTo>
                <a:lnTo>
                  <a:pt x="4674973" y="2145956"/>
                </a:lnTo>
                <a:lnTo>
                  <a:pt x="4625546" y="2145956"/>
                </a:lnTo>
                <a:lnTo>
                  <a:pt x="4625546" y="2121243"/>
                </a:lnTo>
                <a:lnTo>
                  <a:pt x="4448432" y="2121243"/>
                </a:lnTo>
                <a:lnTo>
                  <a:pt x="4448432" y="2092410"/>
                </a:lnTo>
                <a:lnTo>
                  <a:pt x="4291914" y="2092410"/>
                </a:lnTo>
                <a:lnTo>
                  <a:pt x="4291914" y="2092410"/>
                </a:lnTo>
                <a:lnTo>
                  <a:pt x="4291914" y="2055340"/>
                </a:lnTo>
                <a:lnTo>
                  <a:pt x="4164227" y="2055340"/>
                </a:lnTo>
                <a:lnTo>
                  <a:pt x="4164227" y="2038864"/>
                </a:lnTo>
                <a:lnTo>
                  <a:pt x="4040660" y="2038864"/>
                </a:lnTo>
                <a:lnTo>
                  <a:pt x="4040660" y="2010032"/>
                </a:lnTo>
                <a:lnTo>
                  <a:pt x="3937687" y="2010032"/>
                </a:lnTo>
                <a:lnTo>
                  <a:pt x="3937687" y="1968843"/>
                </a:lnTo>
                <a:lnTo>
                  <a:pt x="3888260" y="1968843"/>
                </a:lnTo>
                <a:lnTo>
                  <a:pt x="3888260" y="1940010"/>
                </a:lnTo>
                <a:lnTo>
                  <a:pt x="3702908" y="1940010"/>
                </a:lnTo>
                <a:lnTo>
                  <a:pt x="3702908" y="1919416"/>
                </a:lnTo>
                <a:lnTo>
                  <a:pt x="3595816" y="1919416"/>
                </a:lnTo>
                <a:lnTo>
                  <a:pt x="3595816" y="1902940"/>
                </a:lnTo>
                <a:lnTo>
                  <a:pt x="3385751" y="1902940"/>
                </a:lnTo>
                <a:lnTo>
                  <a:pt x="3385751" y="1878227"/>
                </a:lnTo>
                <a:lnTo>
                  <a:pt x="3171568" y="1878227"/>
                </a:lnTo>
                <a:lnTo>
                  <a:pt x="3171568" y="1861751"/>
                </a:lnTo>
                <a:lnTo>
                  <a:pt x="3060357" y="1861751"/>
                </a:lnTo>
                <a:lnTo>
                  <a:pt x="3060357" y="1824681"/>
                </a:lnTo>
                <a:lnTo>
                  <a:pt x="2945027" y="1824681"/>
                </a:lnTo>
                <a:lnTo>
                  <a:pt x="2945027" y="1812324"/>
                </a:lnTo>
                <a:lnTo>
                  <a:pt x="2854411" y="1812324"/>
                </a:lnTo>
                <a:lnTo>
                  <a:pt x="2854411" y="1787610"/>
                </a:lnTo>
                <a:lnTo>
                  <a:pt x="2739081" y="1787610"/>
                </a:lnTo>
                <a:lnTo>
                  <a:pt x="2739081" y="1729945"/>
                </a:lnTo>
                <a:lnTo>
                  <a:pt x="2619632" y="1729945"/>
                </a:lnTo>
                <a:lnTo>
                  <a:pt x="2619632" y="1709351"/>
                </a:lnTo>
                <a:lnTo>
                  <a:pt x="2537254" y="1709351"/>
                </a:lnTo>
                <a:lnTo>
                  <a:pt x="2537254" y="1696994"/>
                </a:lnTo>
                <a:lnTo>
                  <a:pt x="2446638" y="1696994"/>
                </a:lnTo>
                <a:lnTo>
                  <a:pt x="2446638" y="1655805"/>
                </a:lnTo>
                <a:lnTo>
                  <a:pt x="2339546" y="1655805"/>
                </a:lnTo>
                <a:lnTo>
                  <a:pt x="2339546" y="1631091"/>
                </a:lnTo>
                <a:lnTo>
                  <a:pt x="2294238" y="1631091"/>
                </a:lnTo>
                <a:lnTo>
                  <a:pt x="2294238" y="1585783"/>
                </a:lnTo>
                <a:lnTo>
                  <a:pt x="2183027" y="1585783"/>
                </a:lnTo>
                <a:lnTo>
                  <a:pt x="2183027" y="1565189"/>
                </a:lnTo>
                <a:lnTo>
                  <a:pt x="2100649" y="1565189"/>
                </a:lnTo>
                <a:lnTo>
                  <a:pt x="2100649" y="1536356"/>
                </a:lnTo>
                <a:lnTo>
                  <a:pt x="2022389" y="1536356"/>
                </a:lnTo>
                <a:lnTo>
                  <a:pt x="2022389" y="1495167"/>
                </a:lnTo>
                <a:lnTo>
                  <a:pt x="1944130" y="1495167"/>
                </a:lnTo>
                <a:lnTo>
                  <a:pt x="1944130" y="1478691"/>
                </a:lnTo>
                <a:lnTo>
                  <a:pt x="1853514" y="1478691"/>
                </a:lnTo>
                <a:lnTo>
                  <a:pt x="1853514" y="1425145"/>
                </a:lnTo>
                <a:lnTo>
                  <a:pt x="1787611" y="1425145"/>
                </a:lnTo>
                <a:lnTo>
                  <a:pt x="1787611" y="1392194"/>
                </a:lnTo>
                <a:lnTo>
                  <a:pt x="1696995" y="1392194"/>
                </a:lnTo>
                <a:lnTo>
                  <a:pt x="1696995" y="1359243"/>
                </a:lnTo>
                <a:lnTo>
                  <a:pt x="1602260" y="1359243"/>
                </a:lnTo>
                <a:lnTo>
                  <a:pt x="1602260" y="1297459"/>
                </a:lnTo>
                <a:lnTo>
                  <a:pt x="1524000" y="1297459"/>
                </a:lnTo>
                <a:lnTo>
                  <a:pt x="1524000" y="1297459"/>
                </a:lnTo>
                <a:lnTo>
                  <a:pt x="1524000" y="1268627"/>
                </a:lnTo>
                <a:lnTo>
                  <a:pt x="1466335" y="1268627"/>
                </a:lnTo>
                <a:lnTo>
                  <a:pt x="1466335" y="1219200"/>
                </a:lnTo>
                <a:lnTo>
                  <a:pt x="1355124" y="1219200"/>
                </a:lnTo>
                <a:lnTo>
                  <a:pt x="1355124" y="1165654"/>
                </a:lnTo>
                <a:lnTo>
                  <a:pt x="1301578" y="1165654"/>
                </a:lnTo>
                <a:lnTo>
                  <a:pt x="1301578" y="1128583"/>
                </a:lnTo>
                <a:lnTo>
                  <a:pt x="1235676" y="1128583"/>
                </a:lnTo>
                <a:lnTo>
                  <a:pt x="1235676" y="1070918"/>
                </a:lnTo>
                <a:lnTo>
                  <a:pt x="1169773" y="1070918"/>
                </a:lnTo>
                <a:lnTo>
                  <a:pt x="1169773" y="1029729"/>
                </a:lnTo>
                <a:lnTo>
                  <a:pt x="1099751" y="1029729"/>
                </a:lnTo>
                <a:lnTo>
                  <a:pt x="1099751" y="972064"/>
                </a:lnTo>
                <a:lnTo>
                  <a:pt x="1025611" y="972064"/>
                </a:lnTo>
                <a:lnTo>
                  <a:pt x="1025611" y="934994"/>
                </a:lnTo>
                <a:lnTo>
                  <a:pt x="992660" y="934994"/>
                </a:lnTo>
                <a:lnTo>
                  <a:pt x="992660" y="889686"/>
                </a:lnTo>
                <a:lnTo>
                  <a:pt x="922638" y="889686"/>
                </a:lnTo>
                <a:lnTo>
                  <a:pt x="922638" y="832021"/>
                </a:lnTo>
                <a:lnTo>
                  <a:pt x="881449" y="832021"/>
                </a:lnTo>
                <a:lnTo>
                  <a:pt x="881449" y="782594"/>
                </a:lnTo>
                <a:lnTo>
                  <a:pt x="836141" y="782594"/>
                </a:lnTo>
                <a:lnTo>
                  <a:pt x="836141" y="729048"/>
                </a:lnTo>
                <a:lnTo>
                  <a:pt x="782595" y="729048"/>
                </a:lnTo>
                <a:lnTo>
                  <a:pt x="782595" y="687859"/>
                </a:lnTo>
                <a:lnTo>
                  <a:pt x="749643" y="687859"/>
                </a:lnTo>
                <a:lnTo>
                  <a:pt x="749643" y="650789"/>
                </a:lnTo>
                <a:lnTo>
                  <a:pt x="700216" y="650789"/>
                </a:lnTo>
                <a:lnTo>
                  <a:pt x="700216" y="576648"/>
                </a:lnTo>
                <a:lnTo>
                  <a:pt x="634314" y="576648"/>
                </a:lnTo>
                <a:lnTo>
                  <a:pt x="634314" y="498389"/>
                </a:lnTo>
                <a:lnTo>
                  <a:pt x="576649" y="498389"/>
                </a:lnTo>
                <a:lnTo>
                  <a:pt x="576649" y="424248"/>
                </a:lnTo>
                <a:lnTo>
                  <a:pt x="543698" y="391297"/>
                </a:lnTo>
                <a:lnTo>
                  <a:pt x="498389" y="391297"/>
                </a:lnTo>
                <a:lnTo>
                  <a:pt x="498389" y="358345"/>
                </a:lnTo>
                <a:lnTo>
                  <a:pt x="465438" y="325394"/>
                </a:lnTo>
                <a:lnTo>
                  <a:pt x="378941" y="325394"/>
                </a:lnTo>
                <a:lnTo>
                  <a:pt x="378941" y="234778"/>
                </a:lnTo>
                <a:lnTo>
                  <a:pt x="308919" y="234778"/>
                </a:lnTo>
                <a:lnTo>
                  <a:pt x="308919" y="177113"/>
                </a:lnTo>
                <a:lnTo>
                  <a:pt x="247135" y="177113"/>
                </a:lnTo>
                <a:lnTo>
                  <a:pt x="247135" y="115329"/>
                </a:lnTo>
                <a:lnTo>
                  <a:pt x="127687" y="115329"/>
                </a:lnTo>
                <a:lnTo>
                  <a:pt x="127687" y="57664"/>
                </a:lnTo>
                <a:lnTo>
                  <a:pt x="0" y="0"/>
                </a:lnTo>
                <a:close/>
              </a:path>
            </a:pathLst>
          </a:custGeom>
          <a:solidFill>
            <a:srgbClr val="F3B5A4">
              <a:alpha val="50196"/>
            </a:srgbClr>
          </a:solidFill>
          <a:ln w="0">
            <a:noFill/>
            <a:miter lim="800000"/>
            <a:headEnd/>
            <a:tailEnd/>
          </a:ln>
        </p:spPr>
        <p:txBody>
          <a:bodyPr rtlCol="0" anchor="b"/>
          <a:lstStyle/>
          <a:p>
            <a:pPr algn="ctr" defTabSz="685800" fontAlgn="auto">
              <a:spcBef>
                <a:spcPct val="35000"/>
              </a:spcBef>
              <a:spcAft>
                <a:spcPct val="25000"/>
              </a:spcAft>
              <a:buClr>
                <a:srgbClr val="015873"/>
              </a:buClr>
              <a:defRPr/>
            </a:pPr>
            <a:endParaRPr lang="en-US" sz="1000" dirty="0">
              <a:solidFill>
                <a:srgbClr val="FFFFFF"/>
              </a:solidFill>
              <a:latin typeface="Calibri" panose="020F0502020204030204" pitchFamily="34" charset="0"/>
              <a:ea typeface="+mn-ea"/>
              <a:cs typeface="+mn-cs"/>
            </a:endParaRPr>
          </a:p>
        </p:txBody>
      </p:sp>
      <p:sp>
        <p:nvSpPr>
          <p:cNvPr id="68" name="Freeform: Shape 67">
            <a:extLst>
              <a:ext uri="{FF2B5EF4-FFF2-40B4-BE49-F238E27FC236}">
                <a16:creationId xmlns:a16="http://schemas.microsoft.com/office/drawing/2014/main" id="{442EE54C-DC23-446D-BBBF-E10C7F97DBA2}"/>
              </a:ext>
            </a:extLst>
          </p:cNvPr>
          <p:cNvSpPr/>
          <p:nvPr/>
        </p:nvSpPr>
        <p:spPr bwMode="auto">
          <a:xfrm>
            <a:off x="876993" y="1635233"/>
            <a:ext cx="3512127" cy="827117"/>
          </a:xfrm>
          <a:custGeom>
            <a:avLst/>
            <a:gdLst>
              <a:gd name="connsiteX0" fmla="*/ 0 w 4682836"/>
              <a:gd name="connsiteY0" fmla="*/ 0 h 1102822"/>
              <a:gd name="connsiteX1" fmla="*/ 304800 w 4682836"/>
              <a:gd name="connsiteY1" fmla="*/ 0 h 1102822"/>
              <a:gd name="connsiteX2" fmla="*/ 304800 w 4682836"/>
              <a:gd name="connsiteY2" fmla="*/ 38793 h 1102822"/>
              <a:gd name="connsiteX3" fmla="*/ 559723 w 4682836"/>
              <a:gd name="connsiteY3" fmla="*/ 38793 h 1102822"/>
              <a:gd name="connsiteX4" fmla="*/ 559723 w 4682836"/>
              <a:gd name="connsiteY4" fmla="*/ 55418 h 1102822"/>
              <a:gd name="connsiteX5" fmla="*/ 786938 w 4682836"/>
              <a:gd name="connsiteY5" fmla="*/ 55418 h 1102822"/>
              <a:gd name="connsiteX6" fmla="*/ 786938 w 4682836"/>
              <a:gd name="connsiteY6" fmla="*/ 94211 h 1102822"/>
              <a:gd name="connsiteX7" fmla="*/ 1058487 w 4682836"/>
              <a:gd name="connsiteY7" fmla="*/ 94211 h 1102822"/>
              <a:gd name="connsiteX8" fmla="*/ 1058487 w 4682836"/>
              <a:gd name="connsiteY8" fmla="*/ 116378 h 1102822"/>
              <a:gd name="connsiteX9" fmla="*/ 1313411 w 4682836"/>
              <a:gd name="connsiteY9" fmla="*/ 116378 h 1102822"/>
              <a:gd name="connsiteX10" fmla="*/ 1313411 w 4682836"/>
              <a:gd name="connsiteY10" fmla="*/ 133004 h 1102822"/>
              <a:gd name="connsiteX11" fmla="*/ 1607127 w 4682836"/>
              <a:gd name="connsiteY11" fmla="*/ 133004 h 1102822"/>
              <a:gd name="connsiteX12" fmla="*/ 1607127 w 4682836"/>
              <a:gd name="connsiteY12" fmla="*/ 166255 h 1102822"/>
              <a:gd name="connsiteX13" fmla="*/ 1906385 w 4682836"/>
              <a:gd name="connsiteY13" fmla="*/ 166255 h 1102822"/>
              <a:gd name="connsiteX14" fmla="*/ 1906385 w 4682836"/>
              <a:gd name="connsiteY14" fmla="*/ 182880 h 1102822"/>
              <a:gd name="connsiteX15" fmla="*/ 2227811 w 4682836"/>
              <a:gd name="connsiteY15" fmla="*/ 182880 h 1102822"/>
              <a:gd name="connsiteX16" fmla="*/ 2227811 w 4682836"/>
              <a:gd name="connsiteY16" fmla="*/ 210589 h 1102822"/>
              <a:gd name="connsiteX17" fmla="*/ 2759825 w 4682836"/>
              <a:gd name="connsiteY17" fmla="*/ 210589 h 1102822"/>
              <a:gd name="connsiteX18" fmla="*/ 2759825 w 4682836"/>
              <a:gd name="connsiteY18" fmla="*/ 249382 h 1102822"/>
              <a:gd name="connsiteX19" fmla="*/ 3807229 w 4682836"/>
              <a:gd name="connsiteY19" fmla="*/ 249382 h 1102822"/>
              <a:gd name="connsiteX20" fmla="*/ 3807229 w 4682836"/>
              <a:gd name="connsiteY20" fmla="*/ 277091 h 1102822"/>
              <a:gd name="connsiteX21" fmla="*/ 4422371 w 4682836"/>
              <a:gd name="connsiteY21" fmla="*/ 277091 h 1102822"/>
              <a:gd name="connsiteX22" fmla="*/ 4422371 w 4682836"/>
              <a:gd name="connsiteY22" fmla="*/ 293716 h 1102822"/>
              <a:gd name="connsiteX23" fmla="*/ 4682836 w 4682836"/>
              <a:gd name="connsiteY23" fmla="*/ 293716 h 1102822"/>
              <a:gd name="connsiteX24" fmla="*/ 4682836 w 4682836"/>
              <a:gd name="connsiteY24" fmla="*/ 1102822 h 1102822"/>
              <a:gd name="connsiteX25" fmla="*/ 4560916 w 4682836"/>
              <a:gd name="connsiteY25" fmla="*/ 1102822 h 1102822"/>
              <a:gd name="connsiteX26" fmla="*/ 4560916 w 4682836"/>
              <a:gd name="connsiteY26" fmla="*/ 1058487 h 1102822"/>
              <a:gd name="connsiteX27" fmla="*/ 4383578 w 4682836"/>
              <a:gd name="connsiteY27" fmla="*/ 1058487 h 1102822"/>
              <a:gd name="connsiteX28" fmla="*/ 4383578 w 4682836"/>
              <a:gd name="connsiteY28" fmla="*/ 1030778 h 1102822"/>
              <a:gd name="connsiteX29" fmla="*/ 4117571 w 4682836"/>
              <a:gd name="connsiteY29" fmla="*/ 1030778 h 1102822"/>
              <a:gd name="connsiteX30" fmla="*/ 4117571 w 4682836"/>
              <a:gd name="connsiteY30" fmla="*/ 1019695 h 1102822"/>
              <a:gd name="connsiteX31" fmla="*/ 3984567 w 4682836"/>
              <a:gd name="connsiteY31" fmla="*/ 1019695 h 1102822"/>
              <a:gd name="connsiteX32" fmla="*/ 3962400 w 4682836"/>
              <a:gd name="connsiteY32" fmla="*/ 997528 h 1102822"/>
              <a:gd name="connsiteX33" fmla="*/ 3862647 w 4682836"/>
              <a:gd name="connsiteY33" fmla="*/ 997528 h 1102822"/>
              <a:gd name="connsiteX34" fmla="*/ 3862647 w 4682836"/>
              <a:gd name="connsiteY34" fmla="*/ 947651 h 1102822"/>
              <a:gd name="connsiteX35" fmla="*/ 3668683 w 4682836"/>
              <a:gd name="connsiteY35" fmla="*/ 947651 h 1102822"/>
              <a:gd name="connsiteX36" fmla="*/ 3668683 w 4682836"/>
              <a:gd name="connsiteY36" fmla="*/ 925484 h 1102822"/>
              <a:gd name="connsiteX37" fmla="*/ 3297381 w 4682836"/>
              <a:gd name="connsiteY37" fmla="*/ 925484 h 1102822"/>
              <a:gd name="connsiteX38" fmla="*/ 3297381 w 4682836"/>
              <a:gd name="connsiteY38" fmla="*/ 897775 h 1102822"/>
              <a:gd name="connsiteX39" fmla="*/ 3114501 w 4682836"/>
              <a:gd name="connsiteY39" fmla="*/ 897775 h 1102822"/>
              <a:gd name="connsiteX40" fmla="*/ 3114501 w 4682836"/>
              <a:gd name="connsiteY40" fmla="*/ 886691 h 1102822"/>
              <a:gd name="connsiteX41" fmla="*/ 2948247 w 4682836"/>
              <a:gd name="connsiteY41" fmla="*/ 886691 h 1102822"/>
              <a:gd name="connsiteX42" fmla="*/ 2948247 w 4682836"/>
              <a:gd name="connsiteY42" fmla="*/ 858982 h 1102822"/>
              <a:gd name="connsiteX43" fmla="*/ 2759825 w 4682836"/>
              <a:gd name="connsiteY43" fmla="*/ 858982 h 1102822"/>
              <a:gd name="connsiteX44" fmla="*/ 2759825 w 4682836"/>
              <a:gd name="connsiteY44" fmla="*/ 831273 h 1102822"/>
              <a:gd name="connsiteX45" fmla="*/ 2599112 w 4682836"/>
              <a:gd name="connsiteY45" fmla="*/ 831273 h 1102822"/>
              <a:gd name="connsiteX46" fmla="*/ 2599112 w 4682836"/>
              <a:gd name="connsiteY46" fmla="*/ 798022 h 1102822"/>
              <a:gd name="connsiteX47" fmla="*/ 2382981 w 4682836"/>
              <a:gd name="connsiteY47" fmla="*/ 798022 h 1102822"/>
              <a:gd name="connsiteX48" fmla="*/ 2382981 w 4682836"/>
              <a:gd name="connsiteY48" fmla="*/ 759229 h 1102822"/>
              <a:gd name="connsiteX49" fmla="*/ 2261061 w 4682836"/>
              <a:gd name="connsiteY49" fmla="*/ 759229 h 1102822"/>
              <a:gd name="connsiteX50" fmla="*/ 2261061 w 4682836"/>
              <a:gd name="connsiteY50" fmla="*/ 720436 h 1102822"/>
              <a:gd name="connsiteX51" fmla="*/ 2100349 w 4682836"/>
              <a:gd name="connsiteY51" fmla="*/ 720436 h 1102822"/>
              <a:gd name="connsiteX52" fmla="*/ 2100349 w 4682836"/>
              <a:gd name="connsiteY52" fmla="*/ 698269 h 1102822"/>
              <a:gd name="connsiteX53" fmla="*/ 1956261 w 4682836"/>
              <a:gd name="connsiteY53" fmla="*/ 698269 h 1102822"/>
              <a:gd name="connsiteX54" fmla="*/ 1956261 w 4682836"/>
              <a:gd name="connsiteY54" fmla="*/ 659476 h 1102822"/>
              <a:gd name="connsiteX55" fmla="*/ 1856509 w 4682836"/>
              <a:gd name="connsiteY55" fmla="*/ 659476 h 1102822"/>
              <a:gd name="connsiteX56" fmla="*/ 1856509 w 4682836"/>
              <a:gd name="connsiteY56" fmla="*/ 631767 h 1102822"/>
              <a:gd name="connsiteX57" fmla="*/ 1695796 w 4682836"/>
              <a:gd name="connsiteY57" fmla="*/ 631767 h 1102822"/>
              <a:gd name="connsiteX58" fmla="*/ 1695796 w 4682836"/>
              <a:gd name="connsiteY58" fmla="*/ 615142 h 1102822"/>
              <a:gd name="connsiteX59" fmla="*/ 1645920 w 4682836"/>
              <a:gd name="connsiteY59" fmla="*/ 615142 h 1102822"/>
              <a:gd name="connsiteX60" fmla="*/ 1645920 w 4682836"/>
              <a:gd name="connsiteY60" fmla="*/ 587433 h 1102822"/>
              <a:gd name="connsiteX61" fmla="*/ 1573876 w 4682836"/>
              <a:gd name="connsiteY61" fmla="*/ 587433 h 1102822"/>
              <a:gd name="connsiteX62" fmla="*/ 1573876 w 4682836"/>
              <a:gd name="connsiteY62" fmla="*/ 565265 h 1102822"/>
              <a:gd name="connsiteX63" fmla="*/ 1490749 w 4682836"/>
              <a:gd name="connsiteY63" fmla="*/ 565265 h 1102822"/>
              <a:gd name="connsiteX64" fmla="*/ 1490749 w 4682836"/>
              <a:gd name="connsiteY64" fmla="*/ 565265 h 1102822"/>
              <a:gd name="connsiteX65" fmla="*/ 1490749 w 4682836"/>
              <a:gd name="connsiteY65" fmla="*/ 543098 h 1102822"/>
              <a:gd name="connsiteX66" fmla="*/ 1429789 w 4682836"/>
              <a:gd name="connsiteY66" fmla="*/ 543098 h 1102822"/>
              <a:gd name="connsiteX67" fmla="*/ 1429789 w 4682836"/>
              <a:gd name="connsiteY67" fmla="*/ 532015 h 1102822"/>
              <a:gd name="connsiteX68" fmla="*/ 1335578 w 4682836"/>
              <a:gd name="connsiteY68" fmla="*/ 532015 h 1102822"/>
              <a:gd name="connsiteX69" fmla="*/ 1335578 w 4682836"/>
              <a:gd name="connsiteY69" fmla="*/ 498764 h 1102822"/>
              <a:gd name="connsiteX70" fmla="*/ 1230283 w 4682836"/>
              <a:gd name="connsiteY70" fmla="*/ 498764 h 1102822"/>
              <a:gd name="connsiteX71" fmla="*/ 1230283 w 4682836"/>
              <a:gd name="connsiteY71" fmla="*/ 471055 h 1102822"/>
              <a:gd name="connsiteX72" fmla="*/ 1174865 w 4682836"/>
              <a:gd name="connsiteY72" fmla="*/ 471055 h 1102822"/>
              <a:gd name="connsiteX73" fmla="*/ 1174865 w 4682836"/>
              <a:gd name="connsiteY73" fmla="*/ 437804 h 1102822"/>
              <a:gd name="connsiteX74" fmla="*/ 1075112 w 4682836"/>
              <a:gd name="connsiteY74" fmla="*/ 437804 h 1102822"/>
              <a:gd name="connsiteX75" fmla="*/ 1075112 w 4682836"/>
              <a:gd name="connsiteY75" fmla="*/ 415636 h 1102822"/>
              <a:gd name="connsiteX76" fmla="*/ 1008611 w 4682836"/>
              <a:gd name="connsiteY76" fmla="*/ 415636 h 1102822"/>
              <a:gd name="connsiteX77" fmla="*/ 991985 w 4682836"/>
              <a:gd name="connsiteY77" fmla="*/ 399010 h 1102822"/>
              <a:gd name="connsiteX78" fmla="*/ 925483 w 4682836"/>
              <a:gd name="connsiteY78" fmla="*/ 399010 h 1102822"/>
              <a:gd name="connsiteX79" fmla="*/ 925483 w 4682836"/>
              <a:gd name="connsiteY79" fmla="*/ 326967 h 1102822"/>
              <a:gd name="connsiteX80" fmla="*/ 814647 w 4682836"/>
              <a:gd name="connsiteY80" fmla="*/ 326967 h 1102822"/>
              <a:gd name="connsiteX81" fmla="*/ 814647 w 4682836"/>
              <a:gd name="connsiteY81" fmla="*/ 293716 h 1102822"/>
              <a:gd name="connsiteX82" fmla="*/ 725978 w 4682836"/>
              <a:gd name="connsiteY82" fmla="*/ 293716 h 1102822"/>
              <a:gd name="connsiteX83" fmla="*/ 725978 w 4682836"/>
              <a:gd name="connsiteY83" fmla="*/ 293716 h 1102822"/>
              <a:gd name="connsiteX84" fmla="*/ 687186 w 4682836"/>
              <a:gd name="connsiteY84" fmla="*/ 254924 h 1102822"/>
              <a:gd name="connsiteX85" fmla="*/ 631767 w 4682836"/>
              <a:gd name="connsiteY85" fmla="*/ 254924 h 1102822"/>
              <a:gd name="connsiteX86" fmla="*/ 631767 w 4682836"/>
              <a:gd name="connsiteY86" fmla="*/ 221673 h 1102822"/>
              <a:gd name="connsiteX87" fmla="*/ 548640 w 4682836"/>
              <a:gd name="connsiteY87" fmla="*/ 221673 h 1102822"/>
              <a:gd name="connsiteX88" fmla="*/ 548640 w 4682836"/>
              <a:gd name="connsiteY88" fmla="*/ 188422 h 1102822"/>
              <a:gd name="connsiteX89" fmla="*/ 465512 w 4682836"/>
              <a:gd name="connsiteY89" fmla="*/ 188422 h 1102822"/>
              <a:gd name="connsiteX90" fmla="*/ 465512 w 4682836"/>
              <a:gd name="connsiteY90" fmla="*/ 155171 h 1102822"/>
              <a:gd name="connsiteX91" fmla="*/ 387927 w 4682836"/>
              <a:gd name="connsiteY91" fmla="*/ 155171 h 1102822"/>
              <a:gd name="connsiteX92" fmla="*/ 387927 w 4682836"/>
              <a:gd name="connsiteY92" fmla="*/ 155171 h 1102822"/>
              <a:gd name="connsiteX93" fmla="*/ 387927 w 4682836"/>
              <a:gd name="connsiteY93" fmla="*/ 94211 h 1102822"/>
              <a:gd name="connsiteX94" fmla="*/ 266007 w 4682836"/>
              <a:gd name="connsiteY94" fmla="*/ 94211 h 1102822"/>
              <a:gd name="connsiteX95" fmla="*/ 266007 w 4682836"/>
              <a:gd name="connsiteY95" fmla="*/ 77585 h 1102822"/>
              <a:gd name="connsiteX96" fmla="*/ 22167 w 4682836"/>
              <a:gd name="connsiteY96" fmla="*/ 77585 h 1102822"/>
              <a:gd name="connsiteX97" fmla="*/ 0 w 4682836"/>
              <a:gd name="connsiteY97" fmla="*/ 0 h 110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4682836" h="1102822">
                <a:moveTo>
                  <a:pt x="0" y="0"/>
                </a:moveTo>
                <a:lnTo>
                  <a:pt x="304800" y="0"/>
                </a:lnTo>
                <a:lnTo>
                  <a:pt x="304800" y="38793"/>
                </a:lnTo>
                <a:lnTo>
                  <a:pt x="559723" y="38793"/>
                </a:lnTo>
                <a:lnTo>
                  <a:pt x="559723" y="55418"/>
                </a:lnTo>
                <a:lnTo>
                  <a:pt x="786938" y="55418"/>
                </a:lnTo>
                <a:lnTo>
                  <a:pt x="786938" y="94211"/>
                </a:lnTo>
                <a:lnTo>
                  <a:pt x="1058487" y="94211"/>
                </a:lnTo>
                <a:lnTo>
                  <a:pt x="1058487" y="116378"/>
                </a:lnTo>
                <a:lnTo>
                  <a:pt x="1313411" y="116378"/>
                </a:lnTo>
                <a:lnTo>
                  <a:pt x="1313411" y="133004"/>
                </a:lnTo>
                <a:lnTo>
                  <a:pt x="1607127" y="133004"/>
                </a:lnTo>
                <a:lnTo>
                  <a:pt x="1607127" y="166255"/>
                </a:lnTo>
                <a:lnTo>
                  <a:pt x="1906385" y="166255"/>
                </a:lnTo>
                <a:lnTo>
                  <a:pt x="1906385" y="182880"/>
                </a:lnTo>
                <a:lnTo>
                  <a:pt x="2227811" y="182880"/>
                </a:lnTo>
                <a:lnTo>
                  <a:pt x="2227811" y="210589"/>
                </a:lnTo>
                <a:lnTo>
                  <a:pt x="2759825" y="210589"/>
                </a:lnTo>
                <a:lnTo>
                  <a:pt x="2759825" y="249382"/>
                </a:lnTo>
                <a:lnTo>
                  <a:pt x="3807229" y="249382"/>
                </a:lnTo>
                <a:lnTo>
                  <a:pt x="3807229" y="277091"/>
                </a:lnTo>
                <a:lnTo>
                  <a:pt x="4422371" y="277091"/>
                </a:lnTo>
                <a:lnTo>
                  <a:pt x="4422371" y="293716"/>
                </a:lnTo>
                <a:lnTo>
                  <a:pt x="4682836" y="293716"/>
                </a:lnTo>
                <a:lnTo>
                  <a:pt x="4682836" y="1102822"/>
                </a:lnTo>
                <a:lnTo>
                  <a:pt x="4560916" y="1102822"/>
                </a:lnTo>
                <a:lnTo>
                  <a:pt x="4560916" y="1058487"/>
                </a:lnTo>
                <a:lnTo>
                  <a:pt x="4383578" y="1058487"/>
                </a:lnTo>
                <a:lnTo>
                  <a:pt x="4383578" y="1030778"/>
                </a:lnTo>
                <a:lnTo>
                  <a:pt x="4117571" y="1030778"/>
                </a:lnTo>
                <a:lnTo>
                  <a:pt x="4117571" y="1019695"/>
                </a:lnTo>
                <a:lnTo>
                  <a:pt x="3984567" y="1019695"/>
                </a:lnTo>
                <a:lnTo>
                  <a:pt x="3962400" y="997528"/>
                </a:lnTo>
                <a:lnTo>
                  <a:pt x="3862647" y="997528"/>
                </a:lnTo>
                <a:lnTo>
                  <a:pt x="3862647" y="947651"/>
                </a:lnTo>
                <a:lnTo>
                  <a:pt x="3668683" y="947651"/>
                </a:lnTo>
                <a:lnTo>
                  <a:pt x="3668683" y="925484"/>
                </a:lnTo>
                <a:lnTo>
                  <a:pt x="3297381" y="925484"/>
                </a:lnTo>
                <a:lnTo>
                  <a:pt x="3297381" y="897775"/>
                </a:lnTo>
                <a:lnTo>
                  <a:pt x="3114501" y="897775"/>
                </a:lnTo>
                <a:lnTo>
                  <a:pt x="3114501" y="886691"/>
                </a:lnTo>
                <a:lnTo>
                  <a:pt x="2948247" y="886691"/>
                </a:lnTo>
                <a:lnTo>
                  <a:pt x="2948247" y="858982"/>
                </a:lnTo>
                <a:lnTo>
                  <a:pt x="2759825" y="858982"/>
                </a:lnTo>
                <a:lnTo>
                  <a:pt x="2759825" y="831273"/>
                </a:lnTo>
                <a:lnTo>
                  <a:pt x="2599112" y="831273"/>
                </a:lnTo>
                <a:lnTo>
                  <a:pt x="2599112" y="798022"/>
                </a:lnTo>
                <a:lnTo>
                  <a:pt x="2382981" y="798022"/>
                </a:lnTo>
                <a:lnTo>
                  <a:pt x="2382981" y="759229"/>
                </a:lnTo>
                <a:lnTo>
                  <a:pt x="2261061" y="759229"/>
                </a:lnTo>
                <a:lnTo>
                  <a:pt x="2261061" y="720436"/>
                </a:lnTo>
                <a:lnTo>
                  <a:pt x="2100349" y="720436"/>
                </a:lnTo>
                <a:lnTo>
                  <a:pt x="2100349" y="698269"/>
                </a:lnTo>
                <a:lnTo>
                  <a:pt x="1956261" y="698269"/>
                </a:lnTo>
                <a:lnTo>
                  <a:pt x="1956261" y="659476"/>
                </a:lnTo>
                <a:lnTo>
                  <a:pt x="1856509" y="659476"/>
                </a:lnTo>
                <a:lnTo>
                  <a:pt x="1856509" y="631767"/>
                </a:lnTo>
                <a:lnTo>
                  <a:pt x="1695796" y="631767"/>
                </a:lnTo>
                <a:lnTo>
                  <a:pt x="1695796" y="615142"/>
                </a:lnTo>
                <a:lnTo>
                  <a:pt x="1645920" y="615142"/>
                </a:lnTo>
                <a:lnTo>
                  <a:pt x="1645920" y="587433"/>
                </a:lnTo>
                <a:lnTo>
                  <a:pt x="1573876" y="587433"/>
                </a:lnTo>
                <a:lnTo>
                  <a:pt x="1573876" y="565265"/>
                </a:lnTo>
                <a:lnTo>
                  <a:pt x="1490749" y="565265"/>
                </a:lnTo>
                <a:lnTo>
                  <a:pt x="1490749" y="565265"/>
                </a:lnTo>
                <a:lnTo>
                  <a:pt x="1490749" y="543098"/>
                </a:lnTo>
                <a:lnTo>
                  <a:pt x="1429789" y="543098"/>
                </a:lnTo>
                <a:lnTo>
                  <a:pt x="1429789" y="532015"/>
                </a:lnTo>
                <a:lnTo>
                  <a:pt x="1335578" y="532015"/>
                </a:lnTo>
                <a:lnTo>
                  <a:pt x="1335578" y="498764"/>
                </a:lnTo>
                <a:lnTo>
                  <a:pt x="1230283" y="498764"/>
                </a:lnTo>
                <a:lnTo>
                  <a:pt x="1230283" y="471055"/>
                </a:lnTo>
                <a:lnTo>
                  <a:pt x="1174865" y="471055"/>
                </a:lnTo>
                <a:lnTo>
                  <a:pt x="1174865" y="437804"/>
                </a:lnTo>
                <a:lnTo>
                  <a:pt x="1075112" y="437804"/>
                </a:lnTo>
                <a:lnTo>
                  <a:pt x="1075112" y="415636"/>
                </a:lnTo>
                <a:lnTo>
                  <a:pt x="1008611" y="415636"/>
                </a:lnTo>
                <a:lnTo>
                  <a:pt x="991985" y="399010"/>
                </a:lnTo>
                <a:lnTo>
                  <a:pt x="925483" y="399010"/>
                </a:lnTo>
                <a:lnTo>
                  <a:pt x="925483" y="326967"/>
                </a:lnTo>
                <a:lnTo>
                  <a:pt x="814647" y="326967"/>
                </a:lnTo>
                <a:lnTo>
                  <a:pt x="814647" y="293716"/>
                </a:lnTo>
                <a:lnTo>
                  <a:pt x="725978" y="293716"/>
                </a:lnTo>
                <a:lnTo>
                  <a:pt x="725978" y="293716"/>
                </a:lnTo>
                <a:lnTo>
                  <a:pt x="687186" y="254924"/>
                </a:lnTo>
                <a:lnTo>
                  <a:pt x="631767" y="254924"/>
                </a:lnTo>
                <a:lnTo>
                  <a:pt x="631767" y="221673"/>
                </a:lnTo>
                <a:lnTo>
                  <a:pt x="548640" y="221673"/>
                </a:lnTo>
                <a:lnTo>
                  <a:pt x="548640" y="188422"/>
                </a:lnTo>
                <a:lnTo>
                  <a:pt x="465512" y="188422"/>
                </a:lnTo>
                <a:lnTo>
                  <a:pt x="465512" y="155171"/>
                </a:lnTo>
                <a:lnTo>
                  <a:pt x="387927" y="155171"/>
                </a:lnTo>
                <a:lnTo>
                  <a:pt x="387927" y="155171"/>
                </a:lnTo>
                <a:lnTo>
                  <a:pt x="387927" y="94211"/>
                </a:lnTo>
                <a:lnTo>
                  <a:pt x="266007" y="94211"/>
                </a:lnTo>
                <a:lnTo>
                  <a:pt x="266007" y="77585"/>
                </a:lnTo>
                <a:lnTo>
                  <a:pt x="22167" y="77585"/>
                </a:lnTo>
                <a:lnTo>
                  <a:pt x="0" y="0"/>
                </a:lnTo>
                <a:close/>
              </a:path>
            </a:pathLst>
          </a:custGeom>
          <a:solidFill>
            <a:srgbClr val="B8D9E4">
              <a:alpha val="50196"/>
            </a:srgbClr>
          </a:solidFill>
          <a:ln w="0">
            <a:noFill/>
            <a:miter lim="800000"/>
            <a:headEnd/>
            <a:tailEnd/>
          </a:ln>
        </p:spPr>
        <p:txBody>
          <a:bodyPr rtlCol="0" anchor="b"/>
          <a:lstStyle/>
          <a:p>
            <a:pPr algn="ctr" defTabSz="685800" fontAlgn="auto">
              <a:spcBef>
                <a:spcPct val="35000"/>
              </a:spcBef>
              <a:spcAft>
                <a:spcPct val="25000"/>
              </a:spcAft>
              <a:buClr>
                <a:srgbClr val="015873"/>
              </a:buClr>
              <a:defRPr/>
            </a:pPr>
            <a:endParaRPr lang="en-US" sz="1000" dirty="0">
              <a:solidFill>
                <a:srgbClr val="FFFFFF"/>
              </a:solidFill>
              <a:latin typeface="Calibri" panose="020F0502020204030204" pitchFamily="34" charset="0"/>
              <a:ea typeface="+mn-ea"/>
              <a:cs typeface="+mn-cs"/>
            </a:endParaRPr>
          </a:p>
        </p:txBody>
      </p:sp>
      <p:sp>
        <p:nvSpPr>
          <p:cNvPr id="19" name="Content Placeholder 18">
            <a:extLst>
              <a:ext uri="{FF2B5EF4-FFF2-40B4-BE49-F238E27FC236}">
                <a16:creationId xmlns:a16="http://schemas.microsoft.com/office/drawing/2014/main" id="{F78B2554-E2C1-4D05-8E12-41E6E9719E22}"/>
              </a:ext>
            </a:extLst>
          </p:cNvPr>
          <p:cNvSpPr>
            <a:spLocks noGrp="1"/>
          </p:cNvSpPr>
          <p:nvPr>
            <p:ph sz="half" idx="2"/>
          </p:nvPr>
        </p:nvSpPr>
        <p:spPr>
          <a:xfrm>
            <a:off x="4689476" y="665160"/>
            <a:ext cx="3880538" cy="3509597"/>
          </a:xfrm>
        </p:spPr>
        <p:txBody>
          <a:bodyPr/>
          <a:lstStyle/>
          <a:p>
            <a:endParaRPr lang="en-US" sz="1100" dirty="0"/>
          </a:p>
          <a:p>
            <a:r>
              <a:rPr lang="en-US" sz="1100" dirty="0"/>
              <a:t>Association of pCR with significantly improved OS was seen with HER2+ BC (HR: 0.13; 95% PI: 0.04–0.35, n = 1,654)</a:t>
            </a:r>
          </a:p>
        </p:txBody>
      </p:sp>
      <p:sp>
        <p:nvSpPr>
          <p:cNvPr id="2" name="Title 1">
            <a:extLst>
              <a:ext uri="{FF2B5EF4-FFF2-40B4-BE49-F238E27FC236}">
                <a16:creationId xmlns:a16="http://schemas.microsoft.com/office/drawing/2014/main" id="{FFE64168-CA01-4AC4-A726-CF07F877390A}"/>
              </a:ext>
            </a:extLst>
          </p:cNvPr>
          <p:cNvSpPr>
            <a:spLocks noGrp="1"/>
          </p:cNvSpPr>
          <p:nvPr>
            <p:ph type="title"/>
          </p:nvPr>
        </p:nvSpPr>
        <p:spPr>
          <a:xfrm>
            <a:off x="0" y="-3168"/>
            <a:ext cx="9144000" cy="695496"/>
          </a:xfrm>
        </p:spPr>
        <p:txBody>
          <a:bodyPr/>
          <a:lstStyle/>
          <a:p>
            <a:r>
              <a:rPr lang="en-US" sz="2400" b="1" dirty="0">
                <a:solidFill>
                  <a:schemeClr val="accent6"/>
                </a:solidFill>
              </a:rPr>
              <a:t>Meta-analysis for Relationship Between pCR and EFS in Patients With HER2+ EBC</a:t>
            </a:r>
          </a:p>
        </p:txBody>
      </p:sp>
      <p:sp>
        <p:nvSpPr>
          <p:cNvPr id="11" name="Content Placeholder 10">
            <a:extLst>
              <a:ext uri="{FF2B5EF4-FFF2-40B4-BE49-F238E27FC236}">
                <a16:creationId xmlns:a16="http://schemas.microsoft.com/office/drawing/2014/main" id="{FC5142A5-7260-4632-B9A0-ABCDE4C87104}"/>
              </a:ext>
            </a:extLst>
          </p:cNvPr>
          <p:cNvSpPr>
            <a:spLocks noGrp="1"/>
          </p:cNvSpPr>
          <p:nvPr>
            <p:ph sz="half" idx="1"/>
          </p:nvPr>
        </p:nvSpPr>
        <p:spPr>
          <a:xfrm>
            <a:off x="457897" y="671692"/>
            <a:ext cx="3981959" cy="3509054"/>
          </a:xfrm>
        </p:spPr>
        <p:txBody>
          <a:bodyPr/>
          <a:lstStyle/>
          <a:p>
            <a:endParaRPr lang="en-US" sz="1100" dirty="0"/>
          </a:p>
          <a:p>
            <a:r>
              <a:rPr lang="en-US" sz="1100" dirty="0"/>
              <a:t>Association of pCR with better EFS was statistically significant in patients with HER2+ BC (HR 0.31; 95% PI: 0.21–0.50; n = 5,711)</a:t>
            </a:r>
          </a:p>
        </p:txBody>
      </p:sp>
      <p:sp>
        <p:nvSpPr>
          <p:cNvPr id="4" name="TextBox 3">
            <a:extLst>
              <a:ext uri="{FF2B5EF4-FFF2-40B4-BE49-F238E27FC236}">
                <a16:creationId xmlns:a16="http://schemas.microsoft.com/office/drawing/2014/main" id="{EE2834B1-F477-45EA-882C-3E5BC33DC0F0}"/>
              </a:ext>
            </a:extLst>
          </p:cNvPr>
          <p:cNvSpPr txBox="1"/>
          <p:nvPr/>
        </p:nvSpPr>
        <p:spPr>
          <a:xfrm>
            <a:off x="2505651" y="4705275"/>
            <a:ext cx="4800600" cy="215444"/>
          </a:xfrm>
          <a:prstGeom prst="rect">
            <a:avLst/>
          </a:prstGeom>
          <a:noFill/>
        </p:spPr>
        <p:txBody>
          <a:bodyPr wrap="square" rtlCol="0">
            <a:spAutoFit/>
          </a:bodyPr>
          <a:lstStyle/>
          <a:p>
            <a:pPr algn="ctr" defTabSz="685800" eaLnBrk="0" hangingPunct="0">
              <a:defRPr/>
            </a:pPr>
            <a:r>
              <a:rPr lang="en-US" sz="800" dirty="0">
                <a:solidFill>
                  <a:srgbClr val="455560"/>
                </a:solidFill>
                <a:latin typeface="Calibri" panose="020F0502020204030204" pitchFamily="34" charset="0"/>
                <a:ea typeface="+mn-ea"/>
                <a:cs typeface="Calibri" panose="020F0502020204030204" pitchFamily="34" charset="0"/>
              </a:rPr>
              <a:t>Spring et al. Clin Cancer Res. 2020;26:2838 </a:t>
            </a:r>
          </a:p>
        </p:txBody>
      </p:sp>
      <p:sp>
        <p:nvSpPr>
          <p:cNvPr id="10" name="TextBox 9">
            <a:extLst>
              <a:ext uri="{FF2B5EF4-FFF2-40B4-BE49-F238E27FC236}">
                <a16:creationId xmlns:a16="http://schemas.microsoft.com/office/drawing/2014/main" id="{26B512C9-A3B6-4A99-8C5C-8CF814BC360A}"/>
              </a:ext>
            </a:extLst>
          </p:cNvPr>
          <p:cNvSpPr txBox="1"/>
          <p:nvPr/>
        </p:nvSpPr>
        <p:spPr bwMode="auto">
          <a:xfrm>
            <a:off x="1110025" y="1394150"/>
            <a:ext cx="357029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100" b="1" dirty="0">
                <a:solidFill>
                  <a:srgbClr val="000000"/>
                </a:solidFill>
                <a:latin typeface="Calibri" panose="020F0502020204030204" pitchFamily="34" charset="0"/>
                <a:ea typeface="+mn-ea"/>
                <a:cs typeface="Arial" panose="020B0604020202020204" pitchFamily="34" charset="0"/>
              </a:rPr>
              <a:t>EFS</a:t>
            </a:r>
          </a:p>
        </p:txBody>
      </p:sp>
      <p:sp>
        <p:nvSpPr>
          <p:cNvPr id="3" name="Freeform: Shape 2">
            <a:extLst>
              <a:ext uri="{FF2B5EF4-FFF2-40B4-BE49-F238E27FC236}">
                <a16:creationId xmlns:a16="http://schemas.microsoft.com/office/drawing/2014/main" id="{D42E876B-0909-49E7-BF10-F9500C302F7D}"/>
              </a:ext>
            </a:extLst>
          </p:cNvPr>
          <p:cNvSpPr/>
          <p:nvPr/>
        </p:nvSpPr>
        <p:spPr bwMode="auto">
          <a:xfrm>
            <a:off x="870996" y="1644493"/>
            <a:ext cx="3524491" cy="2280851"/>
          </a:xfrm>
          <a:custGeom>
            <a:avLst/>
            <a:gdLst>
              <a:gd name="connsiteX0" fmla="*/ 0 w 4699321"/>
              <a:gd name="connsiteY0" fmla="*/ 0 h 3024851"/>
              <a:gd name="connsiteX1" fmla="*/ 0 w 4699321"/>
              <a:gd name="connsiteY1" fmla="*/ 3024851 h 3024851"/>
              <a:gd name="connsiteX2" fmla="*/ 4699321 w 4699321"/>
              <a:gd name="connsiteY2" fmla="*/ 3024851 h 3024851"/>
            </a:gdLst>
            <a:ahLst/>
            <a:cxnLst>
              <a:cxn ang="0">
                <a:pos x="connsiteX0" y="connsiteY0"/>
              </a:cxn>
              <a:cxn ang="0">
                <a:pos x="connsiteX1" y="connsiteY1"/>
              </a:cxn>
              <a:cxn ang="0">
                <a:pos x="connsiteX2" y="connsiteY2"/>
              </a:cxn>
            </a:cxnLst>
            <a:rect l="l" t="t" r="r" b="b"/>
            <a:pathLst>
              <a:path w="4699321" h="3024851">
                <a:moveTo>
                  <a:pt x="0" y="0"/>
                </a:moveTo>
                <a:lnTo>
                  <a:pt x="0" y="3024851"/>
                </a:lnTo>
                <a:lnTo>
                  <a:pt x="4699321" y="3024851"/>
                </a:lnTo>
              </a:path>
            </a:pathLst>
          </a:custGeom>
          <a:noFill/>
          <a:ln w="28575">
            <a:solidFill>
              <a:schemeClr val="tx1"/>
            </a:solidFill>
            <a:miter lim="800000"/>
            <a:headEnd/>
            <a:tailEnd/>
          </a:ln>
        </p:spPr>
        <p:txBody>
          <a:bodyPr rtlCol="0" anchor="ctr"/>
          <a:lstStyle/>
          <a:p>
            <a:pPr algn="ctr" defTabSz="685800" fontAlgn="auto">
              <a:spcBef>
                <a:spcPts val="0"/>
              </a:spcBef>
              <a:spcAft>
                <a:spcPts val="0"/>
              </a:spcAft>
              <a:defRPr/>
            </a:pPr>
            <a:endParaRPr lang="en-US" sz="1000">
              <a:solidFill>
                <a:srgbClr val="FFFFFF"/>
              </a:solidFill>
              <a:latin typeface="Arial"/>
              <a:ea typeface="+mn-ea"/>
              <a:cs typeface="Arial" panose="020B0604020202020204" pitchFamily="34" charset="0"/>
            </a:endParaRPr>
          </a:p>
        </p:txBody>
      </p:sp>
      <p:sp>
        <p:nvSpPr>
          <p:cNvPr id="6" name="TextBox 5">
            <a:extLst>
              <a:ext uri="{FF2B5EF4-FFF2-40B4-BE49-F238E27FC236}">
                <a16:creationId xmlns:a16="http://schemas.microsoft.com/office/drawing/2014/main" id="{CC22B588-989E-4238-948B-F97CCFEAB1AC}"/>
              </a:ext>
            </a:extLst>
          </p:cNvPr>
          <p:cNvSpPr txBox="1"/>
          <p:nvPr/>
        </p:nvSpPr>
        <p:spPr bwMode="auto">
          <a:xfrm rot="16200000">
            <a:off x="-592021" y="2487551"/>
            <a:ext cx="191346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fontAlgn="auto">
              <a:spcBef>
                <a:spcPct val="50000"/>
              </a:spcBef>
              <a:defRPr/>
            </a:pPr>
            <a:r>
              <a:rPr lang="en-US" sz="1000" b="1" dirty="0">
                <a:solidFill>
                  <a:srgbClr val="000000"/>
                </a:solidFill>
                <a:latin typeface="Calibri" panose="020F0502020204030204" pitchFamily="34" charset="0"/>
                <a:ea typeface="+mn-ea"/>
                <a:cs typeface="Arial" panose="020B0604020202020204" pitchFamily="34" charset="0"/>
              </a:rPr>
              <a:t>Event-Free Survival (%)</a:t>
            </a:r>
          </a:p>
        </p:txBody>
      </p:sp>
      <p:sp>
        <p:nvSpPr>
          <p:cNvPr id="21" name="TextBox 20">
            <a:extLst>
              <a:ext uri="{FF2B5EF4-FFF2-40B4-BE49-F238E27FC236}">
                <a16:creationId xmlns:a16="http://schemas.microsoft.com/office/drawing/2014/main" id="{858A6EFA-2FD0-48FC-8D58-974711019B67}"/>
              </a:ext>
            </a:extLst>
          </p:cNvPr>
          <p:cNvSpPr txBox="1"/>
          <p:nvPr/>
        </p:nvSpPr>
        <p:spPr bwMode="auto">
          <a:xfrm>
            <a:off x="1706036" y="4104182"/>
            <a:ext cx="191346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fontAlgn="auto">
              <a:spcBef>
                <a:spcPct val="50000"/>
              </a:spcBef>
              <a:defRPr/>
            </a:pPr>
            <a:r>
              <a:rPr lang="en-US" sz="1000" b="1" dirty="0">
                <a:solidFill>
                  <a:srgbClr val="000000"/>
                </a:solidFill>
                <a:latin typeface="Calibri" panose="020F0502020204030204" pitchFamily="34" charset="0"/>
                <a:ea typeface="+mn-ea"/>
                <a:cs typeface="Arial" panose="020B0604020202020204" pitchFamily="34" charset="0"/>
              </a:rPr>
              <a:t>Years</a:t>
            </a:r>
          </a:p>
        </p:txBody>
      </p:sp>
      <p:cxnSp>
        <p:nvCxnSpPr>
          <p:cNvPr id="12" name="Straight Connector 11">
            <a:extLst>
              <a:ext uri="{FF2B5EF4-FFF2-40B4-BE49-F238E27FC236}">
                <a16:creationId xmlns:a16="http://schemas.microsoft.com/office/drawing/2014/main" id="{CE4FB74D-1764-4934-A306-709A5C309DAB}"/>
              </a:ext>
            </a:extLst>
          </p:cNvPr>
          <p:cNvCxnSpPr>
            <a:cxnSpLocks/>
          </p:cNvCxnSpPr>
          <p:nvPr/>
        </p:nvCxnSpPr>
        <p:spPr bwMode="auto">
          <a:xfrm>
            <a:off x="792313" y="1643704"/>
            <a:ext cx="74747" cy="0"/>
          </a:xfrm>
          <a:prstGeom prst="line">
            <a:avLst/>
          </a:prstGeom>
          <a:noFill/>
          <a:ln w="28575" cap="flat" cmpd="sng" algn="ctr">
            <a:solidFill>
              <a:schemeClr val="bg1"/>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7F9083D5-ED81-40DD-9A2F-642F823C4AA4}"/>
              </a:ext>
            </a:extLst>
          </p:cNvPr>
          <p:cNvCxnSpPr>
            <a:cxnSpLocks/>
          </p:cNvCxnSpPr>
          <p:nvPr/>
        </p:nvCxnSpPr>
        <p:spPr bwMode="auto">
          <a:xfrm>
            <a:off x="796050" y="1871869"/>
            <a:ext cx="74747" cy="0"/>
          </a:xfrm>
          <a:prstGeom prst="line">
            <a:avLst/>
          </a:prstGeom>
          <a:noFill/>
          <a:ln w="28575" cap="flat" cmpd="sng" algn="ctr">
            <a:solidFill>
              <a:schemeClr val="bg1"/>
            </a:solidFill>
            <a:prstDash val="solid"/>
            <a:round/>
            <a:headEnd type="none" w="med" len="med"/>
            <a:tailEnd type="none" w="med" len="med"/>
          </a:ln>
          <a:effectLst/>
        </p:spPr>
      </p:cxnSp>
      <p:cxnSp>
        <p:nvCxnSpPr>
          <p:cNvPr id="24" name="Straight Connector 23">
            <a:extLst>
              <a:ext uri="{FF2B5EF4-FFF2-40B4-BE49-F238E27FC236}">
                <a16:creationId xmlns:a16="http://schemas.microsoft.com/office/drawing/2014/main" id="{15325D90-7F69-4FD3-9171-9A93D8A2B9AD}"/>
              </a:ext>
            </a:extLst>
          </p:cNvPr>
          <p:cNvCxnSpPr>
            <a:cxnSpLocks/>
          </p:cNvCxnSpPr>
          <p:nvPr/>
        </p:nvCxnSpPr>
        <p:spPr bwMode="auto">
          <a:xfrm>
            <a:off x="796050" y="2100033"/>
            <a:ext cx="74747" cy="0"/>
          </a:xfrm>
          <a:prstGeom prst="line">
            <a:avLst/>
          </a:prstGeom>
          <a:noFill/>
          <a:ln w="28575" cap="flat" cmpd="sng" algn="ctr">
            <a:solidFill>
              <a:schemeClr val="bg1"/>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C8502660-F760-4462-8571-CE8D36B2A57E}"/>
              </a:ext>
            </a:extLst>
          </p:cNvPr>
          <p:cNvCxnSpPr>
            <a:cxnSpLocks/>
          </p:cNvCxnSpPr>
          <p:nvPr/>
        </p:nvCxnSpPr>
        <p:spPr bwMode="auto">
          <a:xfrm>
            <a:off x="796050" y="2328197"/>
            <a:ext cx="74747" cy="0"/>
          </a:xfrm>
          <a:prstGeom prst="line">
            <a:avLst/>
          </a:prstGeom>
          <a:noFill/>
          <a:ln w="28575" cap="flat" cmpd="sng" algn="ctr">
            <a:solidFill>
              <a:schemeClr val="bg1"/>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01997CC3-89AE-4316-BA79-8E04A2D63DFC}"/>
              </a:ext>
            </a:extLst>
          </p:cNvPr>
          <p:cNvCxnSpPr>
            <a:cxnSpLocks/>
          </p:cNvCxnSpPr>
          <p:nvPr/>
        </p:nvCxnSpPr>
        <p:spPr bwMode="auto">
          <a:xfrm>
            <a:off x="796050" y="2556361"/>
            <a:ext cx="74747" cy="0"/>
          </a:xfrm>
          <a:prstGeom prst="line">
            <a:avLst/>
          </a:prstGeom>
          <a:noFill/>
          <a:ln w="28575" cap="flat" cmpd="sng" algn="ctr">
            <a:solidFill>
              <a:schemeClr val="bg1"/>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A69FEFFD-DC7B-4C1C-AE49-056A1F972A0F}"/>
              </a:ext>
            </a:extLst>
          </p:cNvPr>
          <p:cNvCxnSpPr>
            <a:cxnSpLocks/>
          </p:cNvCxnSpPr>
          <p:nvPr/>
        </p:nvCxnSpPr>
        <p:spPr bwMode="auto">
          <a:xfrm>
            <a:off x="796050" y="2784526"/>
            <a:ext cx="74747" cy="0"/>
          </a:xfrm>
          <a:prstGeom prst="line">
            <a:avLst/>
          </a:prstGeom>
          <a:noFill/>
          <a:ln w="28575" cap="flat" cmpd="sng" algn="ctr">
            <a:solidFill>
              <a:schemeClr val="bg1"/>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24895880-BC9D-4574-AF91-E1451D6CF1E2}"/>
              </a:ext>
            </a:extLst>
          </p:cNvPr>
          <p:cNvCxnSpPr>
            <a:cxnSpLocks/>
          </p:cNvCxnSpPr>
          <p:nvPr/>
        </p:nvCxnSpPr>
        <p:spPr bwMode="auto">
          <a:xfrm>
            <a:off x="796050" y="3012690"/>
            <a:ext cx="74747" cy="0"/>
          </a:xfrm>
          <a:prstGeom prst="line">
            <a:avLst/>
          </a:prstGeom>
          <a:noFill/>
          <a:ln w="28575" cap="flat" cmpd="sng" algn="ctr">
            <a:solidFill>
              <a:schemeClr val="bg1"/>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DE30595E-7E1B-437D-B697-7315D09AE625}"/>
              </a:ext>
            </a:extLst>
          </p:cNvPr>
          <p:cNvCxnSpPr>
            <a:cxnSpLocks/>
          </p:cNvCxnSpPr>
          <p:nvPr/>
        </p:nvCxnSpPr>
        <p:spPr bwMode="auto">
          <a:xfrm>
            <a:off x="796050" y="3240854"/>
            <a:ext cx="74747" cy="0"/>
          </a:xfrm>
          <a:prstGeom prst="line">
            <a:avLst/>
          </a:prstGeom>
          <a:noFill/>
          <a:ln w="28575" cap="flat" cmpd="sng" algn="ctr">
            <a:solidFill>
              <a:schemeClr val="bg1"/>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CADF536B-FF8E-4174-A692-23A783DE06B2}"/>
              </a:ext>
            </a:extLst>
          </p:cNvPr>
          <p:cNvCxnSpPr>
            <a:cxnSpLocks/>
          </p:cNvCxnSpPr>
          <p:nvPr/>
        </p:nvCxnSpPr>
        <p:spPr bwMode="auto">
          <a:xfrm>
            <a:off x="796050" y="3469018"/>
            <a:ext cx="74747" cy="0"/>
          </a:xfrm>
          <a:prstGeom prst="line">
            <a:avLst/>
          </a:prstGeom>
          <a:noFill/>
          <a:ln w="28575" cap="flat" cmpd="sng" algn="ctr">
            <a:solidFill>
              <a:schemeClr val="bg1"/>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91BADCC6-2054-4CD5-BD61-EC30DDC211D4}"/>
              </a:ext>
            </a:extLst>
          </p:cNvPr>
          <p:cNvCxnSpPr>
            <a:cxnSpLocks/>
          </p:cNvCxnSpPr>
          <p:nvPr/>
        </p:nvCxnSpPr>
        <p:spPr bwMode="auto">
          <a:xfrm>
            <a:off x="796050" y="3697183"/>
            <a:ext cx="74747" cy="0"/>
          </a:xfrm>
          <a:prstGeom prst="line">
            <a:avLst/>
          </a:prstGeom>
          <a:noFill/>
          <a:ln w="28575" cap="flat" cmpd="sng" algn="ctr">
            <a:solidFill>
              <a:schemeClr val="bg1"/>
            </a:solidFill>
            <a:prstDash val="solid"/>
            <a:round/>
            <a:headEnd type="none" w="med" len="med"/>
            <a:tailEnd type="none" w="med" len="med"/>
          </a:ln>
          <a:effectLst/>
        </p:spPr>
      </p:cxnSp>
      <p:cxnSp>
        <p:nvCxnSpPr>
          <p:cNvPr id="33" name="Straight Connector 32">
            <a:extLst>
              <a:ext uri="{FF2B5EF4-FFF2-40B4-BE49-F238E27FC236}">
                <a16:creationId xmlns:a16="http://schemas.microsoft.com/office/drawing/2014/main" id="{ADC3294B-096B-4B1C-B256-405E2611071D}"/>
              </a:ext>
            </a:extLst>
          </p:cNvPr>
          <p:cNvCxnSpPr>
            <a:cxnSpLocks/>
          </p:cNvCxnSpPr>
          <p:nvPr/>
        </p:nvCxnSpPr>
        <p:spPr bwMode="auto">
          <a:xfrm>
            <a:off x="796050" y="3933322"/>
            <a:ext cx="74747" cy="0"/>
          </a:xfrm>
          <a:prstGeom prst="line">
            <a:avLst/>
          </a:prstGeom>
          <a:noFill/>
          <a:ln w="28575" cap="flat" cmpd="sng" algn="ctr">
            <a:solidFill>
              <a:schemeClr val="bg1"/>
            </a:solidFill>
            <a:prstDash val="solid"/>
            <a:round/>
            <a:headEnd type="none" w="med" len="med"/>
            <a:tailEnd type="none" w="med" len="med"/>
          </a:ln>
          <a:effectLst/>
        </p:spPr>
      </p:cxnSp>
      <p:cxnSp>
        <p:nvCxnSpPr>
          <p:cNvPr id="35" name="Straight Connector 34">
            <a:extLst>
              <a:ext uri="{FF2B5EF4-FFF2-40B4-BE49-F238E27FC236}">
                <a16:creationId xmlns:a16="http://schemas.microsoft.com/office/drawing/2014/main" id="{80627951-77F5-4714-9D8F-B716DFADDF0D}"/>
              </a:ext>
            </a:extLst>
          </p:cNvPr>
          <p:cNvCxnSpPr/>
          <p:nvPr/>
        </p:nvCxnSpPr>
        <p:spPr bwMode="auto">
          <a:xfrm>
            <a:off x="874535" y="3933318"/>
            <a:ext cx="0" cy="72878"/>
          </a:xfrm>
          <a:prstGeom prst="line">
            <a:avLst/>
          </a:prstGeom>
          <a:noFill/>
          <a:ln w="28575" cap="flat" cmpd="sng" algn="ctr">
            <a:solidFill>
              <a:schemeClr val="bg1"/>
            </a:solidFill>
            <a:prstDash val="solid"/>
            <a:round/>
            <a:headEnd type="none" w="med" len="med"/>
            <a:tailEnd type="none" w="med" len="med"/>
          </a:ln>
          <a:effectLst/>
        </p:spPr>
      </p:cxnSp>
      <p:cxnSp>
        <p:nvCxnSpPr>
          <p:cNvPr id="36" name="Straight Connector 35">
            <a:extLst>
              <a:ext uri="{FF2B5EF4-FFF2-40B4-BE49-F238E27FC236}">
                <a16:creationId xmlns:a16="http://schemas.microsoft.com/office/drawing/2014/main" id="{0CAC238B-855C-4ED3-9929-CC5DFCA55151}"/>
              </a:ext>
            </a:extLst>
          </p:cNvPr>
          <p:cNvCxnSpPr/>
          <p:nvPr/>
        </p:nvCxnSpPr>
        <p:spPr bwMode="auto">
          <a:xfrm>
            <a:off x="1266332" y="3933318"/>
            <a:ext cx="0" cy="72878"/>
          </a:xfrm>
          <a:prstGeom prst="line">
            <a:avLst/>
          </a:prstGeom>
          <a:noFill/>
          <a:ln w="28575" cap="flat" cmpd="sng" algn="ctr">
            <a:solidFill>
              <a:schemeClr val="bg1"/>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D3275FB9-6AE8-4306-BD31-46355AE2C4E6}"/>
              </a:ext>
            </a:extLst>
          </p:cNvPr>
          <p:cNvCxnSpPr/>
          <p:nvPr/>
        </p:nvCxnSpPr>
        <p:spPr bwMode="auto">
          <a:xfrm>
            <a:off x="1658129" y="3933318"/>
            <a:ext cx="0" cy="72878"/>
          </a:xfrm>
          <a:prstGeom prst="line">
            <a:avLst/>
          </a:prstGeom>
          <a:noFill/>
          <a:ln w="28575" cap="flat" cmpd="sng" algn="ctr">
            <a:solidFill>
              <a:schemeClr val="bg1"/>
            </a:solidFill>
            <a:prstDash val="solid"/>
            <a:round/>
            <a:headEnd type="none" w="med" len="med"/>
            <a:tailEnd type="none" w="med" len="med"/>
          </a:ln>
          <a:effectLst/>
        </p:spPr>
      </p:cxnSp>
      <p:cxnSp>
        <p:nvCxnSpPr>
          <p:cNvPr id="38" name="Straight Connector 37">
            <a:extLst>
              <a:ext uri="{FF2B5EF4-FFF2-40B4-BE49-F238E27FC236}">
                <a16:creationId xmlns:a16="http://schemas.microsoft.com/office/drawing/2014/main" id="{D5BF0DAF-EB08-4E0A-B110-7ACCAE310412}"/>
              </a:ext>
            </a:extLst>
          </p:cNvPr>
          <p:cNvCxnSpPr/>
          <p:nvPr/>
        </p:nvCxnSpPr>
        <p:spPr bwMode="auto">
          <a:xfrm>
            <a:off x="2049926" y="3933318"/>
            <a:ext cx="0" cy="72878"/>
          </a:xfrm>
          <a:prstGeom prst="line">
            <a:avLst/>
          </a:prstGeom>
          <a:noFill/>
          <a:ln w="28575" cap="flat" cmpd="sng" algn="ctr">
            <a:solidFill>
              <a:schemeClr val="bg1"/>
            </a:solidFill>
            <a:prstDash val="solid"/>
            <a:round/>
            <a:headEnd type="none" w="med" len="med"/>
            <a:tailEnd type="none" w="med" len="med"/>
          </a:ln>
          <a:effectLst/>
        </p:spPr>
      </p:cxnSp>
      <p:cxnSp>
        <p:nvCxnSpPr>
          <p:cNvPr id="39" name="Straight Connector 38">
            <a:extLst>
              <a:ext uri="{FF2B5EF4-FFF2-40B4-BE49-F238E27FC236}">
                <a16:creationId xmlns:a16="http://schemas.microsoft.com/office/drawing/2014/main" id="{19C48315-C9C9-4E91-8C79-4B150F77D014}"/>
              </a:ext>
            </a:extLst>
          </p:cNvPr>
          <p:cNvCxnSpPr/>
          <p:nvPr/>
        </p:nvCxnSpPr>
        <p:spPr bwMode="auto">
          <a:xfrm>
            <a:off x="2441723" y="3933318"/>
            <a:ext cx="0" cy="72878"/>
          </a:xfrm>
          <a:prstGeom prst="line">
            <a:avLst/>
          </a:prstGeom>
          <a:noFill/>
          <a:ln w="28575" cap="flat" cmpd="sng" algn="ctr">
            <a:solidFill>
              <a:schemeClr val="bg1"/>
            </a:solidFill>
            <a:prstDash val="solid"/>
            <a:round/>
            <a:headEnd type="none" w="med" len="med"/>
            <a:tailEnd type="none" w="med" len="med"/>
          </a:ln>
          <a:effectLst/>
        </p:spPr>
      </p:cxnSp>
      <p:cxnSp>
        <p:nvCxnSpPr>
          <p:cNvPr id="40" name="Straight Connector 39">
            <a:extLst>
              <a:ext uri="{FF2B5EF4-FFF2-40B4-BE49-F238E27FC236}">
                <a16:creationId xmlns:a16="http://schemas.microsoft.com/office/drawing/2014/main" id="{99ED3871-F62F-44F6-8FF1-8BD717F90B69}"/>
              </a:ext>
            </a:extLst>
          </p:cNvPr>
          <p:cNvCxnSpPr>
            <a:cxnSpLocks/>
          </p:cNvCxnSpPr>
          <p:nvPr/>
        </p:nvCxnSpPr>
        <p:spPr bwMode="auto">
          <a:xfrm>
            <a:off x="2833520" y="3933318"/>
            <a:ext cx="0" cy="72878"/>
          </a:xfrm>
          <a:prstGeom prst="line">
            <a:avLst/>
          </a:prstGeom>
          <a:noFill/>
          <a:ln w="28575" cap="flat" cmpd="sng" algn="ctr">
            <a:solidFill>
              <a:schemeClr val="bg1"/>
            </a:solidFill>
            <a:prstDash val="solid"/>
            <a:round/>
            <a:headEnd type="none" w="med" len="med"/>
            <a:tailEnd type="none" w="med" len="med"/>
          </a:ln>
          <a:effectLst/>
        </p:spPr>
      </p:cxnSp>
      <p:cxnSp>
        <p:nvCxnSpPr>
          <p:cNvPr id="42" name="Straight Connector 41">
            <a:extLst>
              <a:ext uri="{FF2B5EF4-FFF2-40B4-BE49-F238E27FC236}">
                <a16:creationId xmlns:a16="http://schemas.microsoft.com/office/drawing/2014/main" id="{070A823A-5FD0-4DD0-9905-7F91A1906D8C}"/>
              </a:ext>
            </a:extLst>
          </p:cNvPr>
          <p:cNvCxnSpPr>
            <a:cxnSpLocks/>
          </p:cNvCxnSpPr>
          <p:nvPr/>
        </p:nvCxnSpPr>
        <p:spPr bwMode="auto">
          <a:xfrm>
            <a:off x="3225317" y="3933318"/>
            <a:ext cx="0" cy="72878"/>
          </a:xfrm>
          <a:prstGeom prst="line">
            <a:avLst/>
          </a:prstGeom>
          <a:noFill/>
          <a:ln w="28575" cap="flat" cmpd="sng" algn="ctr">
            <a:solidFill>
              <a:schemeClr val="bg1"/>
            </a:solidFill>
            <a:prstDash val="solid"/>
            <a:round/>
            <a:headEnd type="none" w="med" len="med"/>
            <a:tailEnd type="none" w="med" len="med"/>
          </a:ln>
          <a:effectLst/>
        </p:spPr>
      </p:cxnSp>
      <p:cxnSp>
        <p:nvCxnSpPr>
          <p:cNvPr id="43" name="Straight Connector 42">
            <a:extLst>
              <a:ext uri="{FF2B5EF4-FFF2-40B4-BE49-F238E27FC236}">
                <a16:creationId xmlns:a16="http://schemas.microsoft.com/office/drawing/2014/main" id="{BF9C2882-FC9C-4984-B308-121BC0F78E20}"/>
              </a:ext>
            </a:extLst>
          </p:cNvPr>
          <p:cNvCxnSpPr>
            <a:cxnSpLocks/>
          </p:cNvCxnSpPr>
          <p:nvPr/>
        </p:nvCxnSpPr>
        <p:spPr bwMode="auto">
          <a:xfrm>
            <a:off x="3617114" y="3933318"/>
            <a:ext cx="0" cy="72878"/>
          </a:xfrm>
          <a:prstGeom prst="line">
            <a:avLst/>
          </a:prstGeom>
          <a:noFill/>
          <a:ln w="28575" cap="flat" cmpd="sng" algn="ctr">
            <a:solidFill>
              <a:schemeClr val="bg1"/>
            </a:solidFill>
            <a:prstDash val="solid"/>
            <a:round/>
            <a:headEnd type="none" w="med" len="med"/>
            <a:tailEnd type="none" w="med" len="med"/>
          </a:ln>
          <a:effectLst/>
        </p:spPr>
      </p:cxnSp>
      <p:cxnSp>
        <p:nvCxnSpPr>
          <p:cNvPr id="44" name="Straight Connector 43">
            <a:extLst>
              <a:ext uri="{FF2B5EF4-FFF2-40B4-BE49-F238E27FC236}">
                <a16:creationId xmlns:a16="http://schemas.microsoft.com/office/drawing/2014/main" id="{5AB5487F-8EF8-4858-9E63-FD9FFB692EFA}"/>
              </a:ext>
            </a:extLst>
          </p:cNvPr>
          <p:cNvCxnSpPr>
            <a:cxnSpLocks/>
          </p:cNvCxnSpPr>
          <p:nvPr/>
        </p:nvCxnSpPr>
        <p:spPr bwMode="auto">
          <a:xfrm>
            <a:off x="4008911" y="3933318"/>
            <a:ext cx="0" cy="72878"/>
          </a:xfrm>
          <a:prstGeom prst="line">
            <a:avLst/>
          </a:prstGeom>
          <a:noFill/>
          <a:ln w="28575" cap="flat" cmpd="sng" algn="ctr">
            <a:solidFill>
              <a:schemeClr val="bg1"/>
            </a:solidFill>
            <a:prstDash val="solid"/>
            <a:round/>
            <a:headEnd type="none" w="med" len="med"/>
            <a:tailEnd type="none" w="med" len="med"/>
          </a:ln>
          <a:effectLst/>
        </p:spPr>
      </p:cxnSp>
      <p:sp>
        <p:nvSpPr>
          <p:cNvPr id="46" name="TextBox 45">
            <a:extLst>
              <a:ext uri="{FF2B5EF4-FFF2-40B4-BE49-F238E27FC236}">
                <a16:creationId xmlns:a16="http://schemas.microsoft.com/office/drawing/2014/main" id="{29BEA29D-2310-4B58-B222-57129E270C53}"/>
              </a:ext>
            </a:extLst>
          </p:cNvPr>
          <p:cNvSpPr txBox="1"/>
          <p:nvPr/>
        </p:nvSpPr>
        <p:spPr bwMode="auto">
          <a:xfrm>
            <a:off x="620397" y="3790800"/>
            <a:ext cx="26348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fontAlgn="auto">
              <a:spcBef>
                <a:spcPct val="50000"/>
              </a:spcBef>
              <a:defRPr/>
            </a:pPr>
            <a:r>
              <a:rPr lang="en-US" sz="1000" dirty="0">
                <a:solidFill>
                  <a:srgbClr val="000000"/>
                </a:solidFill>
                <a:latin typeface="Calibri" panose="020F0502020204030204" pitchFamily="34" charset="0"/>
                <a:ea typeface="+mn-ea"/>
                <a:cs typeface="Arial" panose="020B0604020202020204" pitchFamily="34" charset="0"/>
              </a:rPr>
              <a:t>0</a:t>
            </a:r>
          </a:p>
        </p:txBody>
      </p:sp>
      <p:sp>
        <p:nvSpPr>
          <p:cNvPr id="47" name="TextBox 46">
            <a:extLst>
              <a:ext uri="{FF2B5EF4-FFF2-40B4-BE49-F238E27FC236}">
                <a16:creationId xmlns:a16="http://schemas.microsoft.com/office/drawing/2014/main" id="{0101EDAA-6DDA-41FD-A722-A01850197447}"/>
              </a:ext>
            </a:extLst>
          </p:cNvPr>
          <p:cNvSpPr txBox="1"/>
          <p:nvPr/>
        </p:nvSpPr>
        <p:spPr bwMode="auto">
          <a:xfrm>
            <a:off x="547520" y="3549741"/>
            <a:ext cx="33822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fontAlgn="auto">
              <a:spcBef>
                <a:spcPct val="50000"/>
              </a:spcBef>
              <a:defRPr/>
            </a:pPr>
            <a:r>
              <a:rPr lang="en-US" sz="1000" dirty="0">
                <a:solidFill>
                  <a:srgbClr val="000000"/>
                </a:solidFill>
                <a:latin typeface="Calibri" panose="020F0502020204030204" pitchFamily="34" charset="0"/>
                <a:ea typeface="+mn-ea"/>
                <a:cs typeface="Arial" panose="020B0604020202020204" pitchFamily="34" charset="0"/>
              </a:rPr>
              <a:t>10</a:t>
            </a:r>
          </a:p>
        </p:txBody>
      </p:sp>
      <p:sp>
        <p:nvSpPr>
          <p:cNvPr id="48" name="TextBox 47">
            <a:extLst>
              <a:ext uri="{FF2B5EF4-FFF2-40B4-BE49-F238E27FC236}">
                <a16:creationId xmlns:a16="http://schemas.microsoft.com/office/drawing/2014/main" id="{84C83652-FE09-4F0B-820B-95D9296DF3DA}"/>
              </a:ext>
            </a:extLst>
          </p:cNvPr>
          <p:cNvSpPr txBox="1"/>
          <p:nvPr/>
        </p:nvSpPr>
        <p:spPr bwMode="auto">
          <a:xfrm>
            <a:off x="547520" y="3334845"/>
            <a:ext cx="33822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fontAlgn="auto">
              <a:spcBef>
                <a:spcPct val="50000"/>
              </a:spcBef>
              <a:defRPr/>
            </a:pPr>
            <a:r>
              <a:rPr lang="en-US" sz="1000" dirty="0">
                <a:solidFill>
                  <a:srgbClr val="000000"/>
                </a:solidFill>
                <a:latin typeface="Calibri" panose="020F0502020204030204" pitchFamily="34" charset="0"/>
                <a:ea typeface="+mn-ea"/>
                <a:cs typeface="Arial" panose="020B0604020202020204" pitchFamily="34" charset="0"/>
              </a:rPr>
              <a:t>20</a:t>
            </a:r>
          </a:p>
        </p:txBody>
      </p:sp>
      <p:sp>
        <p:nvSpPr>
          <p:cNvPr id="49" name="TextBox 48">
            <a:extLst>
              <a:ext uri="{FF2B5EF4-FFF2-40B4-BE49-F238E27FC236}">
                <a16:creationId xmlns:a16="http://schemas.microsoft.com/office/drawing/2014/main" id="{11BBE091-A5C0-4997-ADF0-34AFCB6ECB48}"/>
              </a:ext>
            </a:extLst>
          </p:cNvPr>
          <p:cNvSpPr txBox="1"/>
          <p:nvPr/>
        </p:nvSpPr>
        <p:spPr bwMode="auto">
          <a:xfrm>
            <a:off x="547520" y="3101261"/>
            <a:ext cx="33822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fontAlgn="auto">
              <a:spcBef>
                <a:spcPct val="50000"/>
              </a:spcBef>
              <a:defRPr/>
            </a:pPr>
            <a:r>
              <a:rPr lang="en-US" sz="1000" dirty="0">
                <a:solidFill>
                  <a:srgbClr val="000000"/>
                </a:solidFill>
                <a:latin typeface="Calibri" panose="020F0502020204030204" pitchFamily="34" charset="0"/>
                <a:ea typeface="+mn-ea"/>
                <a:cs typeface="Arial" panose="020B0604020202020204" pitchFamily="34" charset="0"/>
              </a:rPr>
              <a:t>30</a:t>
            </a:r>
          </a:p>
        </p:txBody>
      </p:sp>
      <p:sp>
        <p:nvSpPr>
          <p:cNvPr id="50" name="TextBox 49">
            <a:extLst>
              <a:ext uri="{FF2B5EF4-FFF2-40B4-BE49-F238E27FC236}">
                <a16:creationId xmlns:a16="http://schemas.microsoft.com/office/drawing/2014/main" id="{46AFD0B2-DBF6-4920-B7B1-E85F79C24DE7}"/>
              </a:ext>
            </a:extLst>
          </p:cNvPr>
          <p:cNvSpPr txBox="1"/>
          <p:nvPr/>
        </p:nvSpPr>
        <p:spPr bwMode="auto">
          <a:xfrm>
            <a:off x="547520" y="2882628"/>
            <a:ext cx="33822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fontAlgn="auto">
              <a:spcBef>
                <a:spcPct val="50000"/>
              </a:spcBef>
              <a:defRPr/>
            </a:pPr>
            <a:r>
              <a:rPr lang="en-US" sz="1000" dirty="0">
                <a:solidFill>
                  <a:srgbClr val="000000"/>
                </a:solidFill>
                <a:latin typeface="Calibri" panose="020F0502020204030204" pitchFamily="34" charset="0"/>
                <a:ea typeface="+mn-ea"/>
                <a:cs typeface="Arial" panose="020B0604020202020204" pitchFamily="34" charset="0"/>
              </a:rPr>
              <a:t>40</a:t>
            </a:r>
          </a:p>
        </p:txBody>
      </p:sp>
      <p:sp>
        <p:nvSpPr>
          <p:cNvPr id="51" name="TextBox 50">
            <a:extLst>
              <a:ext uri="{FF2B5EF4-FFF2-40B4-BE49-F238E27FC236}">
                <a16:creationId xmlns:a16="http://schemas.microsoft.com/office/drawing/2014/main" id="{D089C9C2-CB6C-4CCB-BAC3-D9D52A1173E1}"/>
              </a:ext>
            </a:extLst>
          </p:cNvPr>
          <p:cNvSpPr txBox="1"/>
          <p:nvPr/>
        </p:nvSpPr>
        <p:spPr bwMode="auto">
          <a:xfrm>
            <a:off x="547520" y="2641569"/>
            <a:ext cx="33822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fontAlgn="auto">
              <a:spcBef>
                <a:spcPct val="50000"/>
              </a:spcBef>
              <a:defRPr/>
            </a:pPr>
            <a:r>
              <a:rPr lang="en-US" sz="1000" dirty="0">
                <a:solidFill>
                  <a:srgbClr val="000000"/>
                </a:solidFill>
                <a:latin typeface="Calibri" panose="020F0502020204030204" pitchFamily="34" charset="0"/>
                <a:ea typeface="+mn-ea"/>
                <a:cs typeface="Arial" panose="020B0604020202020204" pitchFamily="34" charset="0"/>
              </a:rPr>
              <a:t>50</a:t>
            </a:r>
          </a:p>
        </p:txBody>
      </p:sp>
      <p:sp>
        <p:nvSpPr>
          <p:cNvPr id="52" name="TextBox 51">
            <a:extLst>
              <a:ext uri="{FF2B5EF4-FFF2-40B4-BE49-F238E27FC236}">
                <a16:creationId xmlns:a16="http://schemas.microsoft.com/office/drawing/2014/main" id="{66DA3C72-FEA6-4CC1-8CA2-3D7D52D5581A}"/>
              </a:ext>
            </a:extLst>
          </p:cNvPr>
          <p:cNvSpPr txBox="1"/>
          <p:nvPr/>
        </p:nvSpPr>
        <p:spPr bwMode="auto">
          <a:xfrm>
            <a:off x="547520" y="2419200"/>
            <a:ext cx="33822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fontAlgn="auto">
              <a:spcBef>
                <a:spcPct val="50000"/>
              </a:spcBef>
              <a:defRPr/>
            </a:pPr>
            <a:r>
              <a:rPr lang="en-US" sz="1000" dirty="0">
                <a:solidFill>
                  <a:srgbClr val="000000"/>
                </a:solidFill>
                <a:latin typeface="Calibri" panose="020F0502020204030204" pitchFamily="34" charset="0"/>
                <a:ea typeface="+mn-ea"/>
                <a:cs typeface="Arial" panose="020B0604020202020204" pitchFamily="34" charset="0"/>
              </a:rPr>
              <a:t>60</a:t>
            </a:r>
          </a:p>
        </p:txBody>
      </p:sp>
      <p:sp>
        <p:nvSpPr>
          <p:cNvPr id="53" name="TextBox 52">
            <a:extLst>
              <a:ext uri="{FF2B5EF4-FFF2-40B4-BE49-F238E27FC236}">
                <a16:creationId xmlns:a16="http://schemas.microsoft.com/office/drawing/2014/main" id="{17529A5F-0732-4267-84FA-97A6B0635FAF}"/>
              </a:ext>
            </a:extLst>
          </p:cNvPr>
          <p:cNvSpPr txBox="1"/>
          <p:nvPr/>
        </p:nvSpPr>
        <p:spPr bwMode="auto">
          <a:xfrm>
            <a:off x="547520" y="2194960"/>
            <a:ext cx="33822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fontAlgn="auto">
              <a:spcBef>
                <a:spcPct val="50000"/>
              </a:spcBef>
              <a:defRPr/>
            </a:pPr>
            <a:r>
              <a:rPr lang="en-US" sz="1000" dirty="0">
                <a:solidFill>
                  <a:srgbClr val="000000"/>
                </a:solidFill>
                <a:latin typeface="Calibri" panose="020F0502020204030204" pitchFamily="34" charset="0"/>
                <a:ea typeface="+mn-ea"/>
                <a:cs typeface="Arial" panose="020B0604020202020204" pitchFamily="34" charset="0"/>
              </a:rPr>
              <a:t>70</a:t>
            </a:r>
          </a:p>
        </p:txBody>
      </p:sp>
      <p:sp>
        <p:nvSpPr>
          <p:cNvPr id="54" name="TextBox 53">
            <a:extLst>
              <a:ext uri="{FF2B5EF4-FFF2-40B4-BE49-F238E27FC236}">
                <a16:creationId xmlns:a16="http://schemas.microsoft.com/office/drawing/2014/main" id="{A5F95ADF-714C-44E3-A8AF-A05B72D57A1C}"/>
              </a:ext>
            </a:extLst>
          </p:cNvPr>
          <p:cNvSpPr txBox="1"/>
          <p:nvPr/>
        </p:nvSpPr>
        <p:spPr bwMode="auto">
          <a:xfrm>
            <a:off x="547520" y="1959508"/>
            <a:ext cx="33822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fontAlgn="auto">
              <a:spcBef>
                <a:spcPct val="50000"/>
              </a:spcBef>
              <a:defRPr/>
            </a:pPr>
            <a:r>
              <a:rPr lang="en-US" sz="1000" dirty="0">
                <a:solidFill>
                  <a:srgbClr val="000000"/>
                </a:solidFill>
                <a:latin typeface="Calibri" panose="020F0502020204030204" pitchFamily="34" charset="0"/>
                <a:ea typeface="+mn-ea"/>
                <a:cs typeface="Arial" panose="020B0604020202020204" pitchFamily="34" charset="0"/>
              </a:rPr>
              <a:t>80</a:t>
            </a:r>
          </a:p>
        </p:txBody>
      </p:sp>
      <p:sp>
        <p:nvSpPr>
          <p:cNvPr id="55" name="TextBox 54">
            <a:extLst>
              <a:ext uri="{FF2B5EF4-FFF2-40B4-BE49-F238E27FC236}">
                <a16:creationId xmlns:a16="http://schemas.microsoft.com/office/drawing/2014/main" id="{D0B65BF5-8C18-47B6-8452-8F9671E1D984}"/>
              </a:ext>
            </a:extLst>
          </p:cNvPr>
          <p:cNvSpPr txBox="1"/>
          <p:nvPr/>
        </p:nvSpPr>
        <p:spPr bwMode="auto">
          <a:xfrm>
            <a:off x="547520" y="1729662"/>
            <a:ext cx="33822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fontAlgn="auto">
              <a:spcBef>
                <a:spcPct val="50000"/>
              </a:spcBef>
              <a:defRPr/>
            </a:pPr>
            <a:r>
              <a:rPr lang="en-US" sz="1000" dirty="0">
                <a:solidFill>
                  <a:srgbClr val="000000"/>
                </a:solidFill>
                <a:latin typeface="Calibri" panose="020F0502020204030204" pitchFamily="34" charset="0"/>
                <a:ea typeface="+mn-ea"/>
                <a:cs typeface="Arial" panose="020B0604020202020204" pitchFamily="34" charset="0"/>
              </a:rPr>
              <a:t>90</a:t>
            </a:r>
          </a:p>
        </p:txBody>
      </p:sp>
      <p:sp>
        <p:nvSpPr>
          <p:cNvPr id="56" name="TextBox 55">
            <a:extLst>
              <a:ext uri="{FF2B5EF4-FFF2-40B4-BE49-F238E27FC236}">
                <a16:creationId xmlns:a16="http://schemas.microsoft.com/office/drawing/2014/main" id="{AAD44CBE-6D20-4938-B315-785FFD99184C}"/>
              </a:ext>
            </a:extLst>
          </p:cNvPr>
          <p:cNvSpPr txBox="1"/>
          <p:nvPr/>
        </p:nvSpPr>
        <p:spPr bwMode="auto">
          <a:xfrm>
            <a:off x="441005" y="1509159"/>
            <a:ext cx="44474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fontAlgn="auto">
              <a:spcBef>
                <a:spcPct val="50000"/>
              </a:spcBef>
              <a:defRPr/>
            </a:pPr>
            <a:r>
              <a:rPr lang="en-US" sz="1000" dirty="0">
                <a:solidFill>
                  <a:srgbClr val="000000"/>
                </a:solidFill>
                <a:latin typeface="Calibri" panose="020F0502020204030204" pitchFamily="34" charset="0"/>
                <a:ea typeface="+mn-ea"/>
                <a:cs typeface="Arial" panose="020B0604020202020204" pitchFamily="34" charset="0"/>
              </a:rPr>
              <a:t>100</a:t>
            </a:r>
          </a:p>
        </p:txBody>
      </p:sp>
      <p:sp>
        <p:nvSpPr>
          <p:cNvPr id="57" name="TextBox 56">
            <a:extLst>
              <a:ext uri="{FF2B5EF4-FFF2-40B4-BE49-F238E27FC236}">
                <a16:creationId xmlns:a16="http://schemas.microsoft.com/office/drawing/2014/main" id="{0F72FE2A-F70A-48E9-B7F5-D2A0BB8E6B06}"/>
              </a:ext>
            </a:extLst>
          </p:cNvPr>
          <p:cNvSpPr txBox="1"/>
          <p:nvPr/>
        </p:nvSpPr>
        <p:spPr bwMode="auto">
          <a:xfrm>
            <a:off x="765717" y="3959107"/>
            <a:ext cx="26348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fontAlgn="auto">
              <a:spcBef>
                <a:spcPct val="50000"/>
              </a:spcBef>
              <a:defRPr/>
            </a:pPr>
            <a:r>
              <a:rPr lang="en-US" sz="1000" dirty="0">
                <a:solidFill>
                  <a:srgbClr val="000000"/>
                </a:solidFill>
                <a:latin typeface="Calibri" panose="020F0502020204030204" pitchFamily="34" charset="0"/>
                <a:ea typeface="+mn-ea"/>
                <a:cs typeface="Arial" panose="020B0604020202020204" pitchFamily="34" charset="0"/>
              </a:rPr>
              <a:t>0</a:t>
            </a:r>
          </a:p>
        </p:txBody>
      </p:sp>
      <p:sp>
        <p:nvSpPr>
          <p:cNvPr id="58" name="TextBox 57">
            <a:extLst>
              <a:ext uri="{FF2B5EF4-FFF2-40B4-BE49-F238E27FC236}">
                <a16:creationId xmlns:a16="http://schemas.microsoft.com/office/drawing/2014/main" id="{5A5686CE-A162-4FF4-827A-E65D9E2FD46A}"/>
              </a:ext>
            </a:extLst>
          </p:cNvPr>
          <p:cNvSpPr txBox="1"/>
          <p:nvPr/>
        </p:nvSpPr>
        <p:spPr bwMode="auto">
          <a:xfrm>
            <a:off x="1158137" y="3959107"/>
            <a:ext cx="26348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fontAlgn="auto">
              <a:spcBef>
                <a:spcPct val="50000"/>
              </a:spcBef>
              <a:defRPr/>
            </a:pPr>
            <a:r>
              <a:rPr lang="en-US" sz="1000" dirty="0">
                <a:solidFill>
                  <a:srgbClr val="000000"/>
                </a:solidFill>
                <a:latin typeface="Calibri" panose="020F0502020204030204" pitchFamily="34" charset="0"/>
                <a:ea typeface="+mn-ea"/>
                <a:cs typeface="Arial" panose="020B0604020202020204" pitchFamily="34" charset="0"/>
              </a:rPr>
              <a:t>1</a:t>
            </a:r>
          </a:p>
        </p:txBody>
      </p:sp>
      <p:sp>
        <p:nvSpPr>
          <p:cNvPr id="59" name="TextBox 58">
            <a:extLst>
              <a:ext uri="{FF2B5EF4-FFF2-40B4-BE49-F238E27FC236}">
                <a16:creationId xmlns:a16="http://schemas.microsoft.com/office/drawing/2014/main" id="{B9255906-4E4B-456B-B905-CB99F3D3E654}"/>
              </a:ext>
            </a:extLst>
          </p:cNvPr>
          <p:cNvSpPr txBox="1"/>
          <p:nvPr/>
        </p:nvSpPr>
        <p:spPr bwMode="auto">
          <a:xfrm>
            <a:off x="1550556" y="3959107"/>
            <a:ext cx="26348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fontAlgn="auto">
              <a:spcBef>
                <a:spcPct val="50000"/>
              </a:spcBef>
              <a:defRPr/>
            </a:pPr>
            <a:r>
              <a:rPr lang="en-US" sz="1000" dirty="0">
                <a:solidFill>
                  <a:srgbClr val="000000"/>
                </a:solidFill>
                <a:latin typeface="Calibri" panose="020F0502020204030204" pitchFamily="34" charset="0"/>
                <a:ea typeface="+mn-ea"/>
                <a:cs typeface="Arial" panose="020B0604020202020204" pitchFamily="34" charset="0"/>
              </a:rPr>
              <a:t>2</a:t>
            </a:r>
          </a:p>
        </p:txBody>
      </p:sp>
      <p:sp>
        <p:nvSpPr>
          <p:cNvPr id="60" name="TextBox 59">
            <a:extLst>
              <a:ext uri="{FF2B5EF4-FFF2-40B4-BE49-F238E27FC236}">
                <a16:creationId xmlns:a16="http://schemas.microsoft.com/office/drawing/2014/main" id="{3852A838-C015-4411-899E-DC3852C74E5D}"/>
              </a:ext>
            </a:extLst>
          </p:cNvPr>
          <p:cNvSpPr txBox="1"/>
          <p:nvPr/>
        </p:nvSpPr>
        <p:spPr bwMode="auto">
          <a:xfrm>
            <a:off x="1941193" y="3959107"/>
            <a:ext cx="26348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fontAlgn="auto">
              <a:spcBef>
                <a:spcPct val="50000"/>
              </a:spcBef>
              <a:defRPr/>
            </a:pPr>
            <a:r>
              <a:rPr lang="en-US" sz="1000" dirty="0">
                <a:solidFill>
                  <a:srgbClr val="000000"/>
                </a:solidFill>
                <a:latin typeface="Calibri" panose="020F0502020204030204" pitchFamily="34" charset="0"/>
                <a:ea typeface="+mn-ea"/>
                <a:cs typeface="Arial" panose="020B0604020202020204" pitchFamily="34" charset="0"/>
              </a:rPr>
              <a:t>3</a:t>
            </a:r>
          </a:p>
        </p:txBody>
      </p:sp>
      <p:sp>
        <p:nvSpPr>
          <p:cNvPr id="61" name="TextBox 60">
            <a:extLst>
              <a:ext uri="{FF2B5EF4-FFF2-40B4-BE49-F238E27FC236}">
                <a16:creationId xmlns:a16="http://schemas.microsoft.com/office/drawing/2014/main" id="{3E404B17-B80D-4A41-81CC-6686844243F7}"/>
              </a:ext>
            </a:extLst>
          </p:cNvPr>
          <p:cNvSpPr txBox="1"/>
          <p:nvPr/>
        </p:nvSpPr>
        <p:spPr bwMode="auto">
          <a:xfrm>
            <a:off x="2326138" y="3959107"/>
            <a:ext cx="26348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fontAlgn="auto">
              <a:spcBef>
                <a:spcPct val="50000"/>
              </a:spcBef>
              <a:defRPr/>
            </a:pPr>
            <a:r>
              <a:rPr lang="en-US" sz="1000" dirty="0">
                <a:solidFill>
                  <a:srgbClr val="000000"/>
                </a:solidFill>
                <a:latin typeface="Calibri" panose="020F0502020204030204" pitchFamily="34" charset="0"/>
                <a:ea typeface="+mn-ea"/>
                <a:cs typeface="Arial" panose="020B0604020202020204" pitchFamily="34" charset="0"/>
              </a:rPr>
              <a:t>4</a:t>
            </a:r>
          </a:p>
        </p:txBody>
      </p:sp>
      <p:sp>
        <p:nvSpPr>
          <p:cNvPr id="62" name="TextBox 61">
            <a:extLst>
              <a:ext uri="{FF2B5EF4-FFF2-40B4-BE49-F238E27FC236}">
                <a16:creationId xmlns:a16="http://schemas.microsoft.com/office/drawing/2014/main" id="{1CB005EE-42A2-46DF-AC82-8EB700E4078A}"/>
              </a:ext>
            </a:extLst>
          </p:cNvPr>
          <p:cNvSpPr txBox="1"/>
          <p:nvPr/>
        </p:nvSpPr>
        <p:spPr bwMode="auto">
          <a:xfrm>
            <a:off x="2726032" y="3959107"/>
            <a:ext cx="26348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fontAlgn="auto">
              <a:spcBef>
                <a:spcPct val="50000"/>
              </a:spcBef>
              <a:defRPr/>
            </a:pPr>
            <a:r>
              <a:rPr lang="en-US" sz="1000" dirty="0">
                <a:solidFill>
                  <a:srgbClr val="000000"/>
                </a:solidFill>
                <a:latin typeface="Calibri" panose="020F0502020204030204" pitchFamily="34" charset="0"/>
                <a:ea typeface="+mn-ea"/>
                <a:cs typeface="Arial" panose="020B0604020202020204" pitchFamily="34" charset="0"/>
              </a:rPr>
              <a:t>5</a:t>
            </a:r>
          </a:p>
        </p:txBody>
      </p:sp>
      <p:sp>
        <p:nvSpPr>
          <p:cNvPr id="63" name="TextBox 62">
            <a:extLst>
              <a:ext uri="{FF2B5EF4-FFF2-40B4-BE49-F238E27FC236}">
                <a16:creationId xmlns:a16="http://schemas.microsoft.com/office/drawing/2014/main" id="{A43DEEA1-71FD-4859-BE65-5FEE8FCC796C}"/>
              </a:ext>
            </a:extLst>
          </p:cNvPr>
          <p:cNvSpPr txBox="1"/>
          <p:nvPr/>
        </p:nvSpPr>
        <p:spPr bwMode="auto">
          <a:xfrm>
            <a:off x="3110977" y="3959107"/>
            <a:ext cx="26348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fontAlgn="auto">
              <a:spcBef>
                <a:spcPct val="50000"/>
              </a:spcBef>
              <a:defRPr/>
            </a:pPr>
            <a:r>
              <a:rPr lang="en-US" sz="1000" dirty="0">
                <a:solidFill>
                  <a:srgbClr val="000000"/>
                </a:solidFill>
                <a:latin typeface="Calibri" panose="020F0502020204030204" pitchFamily="34" charset="0"/>
                <a:ea typeface="+mn-ea"/>
                <a:cs typeface="Arial" panose="020B0604020202020204" pitchFamily="34" charset="0"/>
              </a:rPr>
              <a:t>6</a:t>
            </a:r>
          </a:p>
        </p:txBody>
      </p:sp>
      <p:sp>
        <p:nvSpPr>
          <p:cNvPr id="64" name="TextBox 63">
            <a:extLst>
              <a:ext uri="{FF2B5EF4-FFF2-40B4-BE49-F238E27FC236}">
                <a16:creationId xmlns:a16="http://schemas.microsoft.com/office/drawing/2014/main" id="{AC321DE7-BDD6-47E8-87E3-AA28F3E4EB4B}"/>
              </a:ext>
            </a:extLst>
          </p:cNvPr>
          <p:cNvSpPr txBox="1"/>
          <p:nvPr/>
        </p:nvSpPr>
        <p:spPr bwMode="auto">
          <a:xfrm>
            <a:off x="3501528" y="3959107"/>
            <a:ext cx="26348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fontAlgn="auto">
              <a:spcBef>
                <a:spcPct val="50000"/>
              </a:spcBef>
              <a:defRPr/>
            </a:pPr>
            <a:r>
              <a:rPr lang="en-US" sz="1000" dirty="0">
                <a:solidFill>
                  <a:srgbClr val="000000"/>
                </a:solidFill>
                <a:latin typeface="Calibri" panose="020F0502020204030204" pitchFamily="34" charset="0"/>
                <a:ea typeface="+mn-ea"/>
                <a:cs typeface="Arial" panose="020B0604020202020204" pitchFamily="34" charset="0"/>
              </a:rPr>
              <a:t>7</a:t>
            </a:r>
          </a:p>
        </p:txBody>
      </p:sp>
      <p:sp>
        <p:nvSpPr>
          <p:cNvPr id="65" name="TextBox 64">
            <a:extLst>
              <a:ext uri="{FF2B5EF4-FFF2-40B4-BE49-F238E27FC236}">
                <a16:creationId xmlns:a16="http://schemas.microsoft.com/office/drawing/2014/main" id="{D3D4C42F-2A7F-4D67-B9F8-5BC3BDE259B8}"/>
              </a:ext>
            </a:extLst>
          </p:cNvPr>
          <p:cNvSpPr txBox="1"/>
          <p:nvPr/>
        </p:nvSpPr>
        <p:spPr bwMode="auto">
          <a:xfrm>
            <a:off x="3898034" y="3959107"/>
            <a:ext cx="26348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fontAlgn="auto">
              <a:spcBef>
                <a:spcPct val="50000"/>
              </a:spcBef>
              <a:defRPr/>
            </a:pPr>
            <a:r>
              <a:rPr lang="en-US" sz="1000" dirty="0">
                <a:solidFill>
                  <a:srgbClr val="000000"/>
                </a:solidFill>
                <a:latin typeface="Calibri" panose="020F0502020204030204" pitchFamily="34" charset="0"/>
                <a:ea typeface="+mn-ea"/>
                <a:cs typeface="Arial" panose="020B0604020202020204" pitchFamily="34" charset="0"/>
              </a:rPr>
              <a:t>8</a:t>
            </a:r>
          </a:p>
        </p:txBody>
      </p:sp>
      <p:cxnSp>
        <p:nvCxnSpPr>
          <p:cNvPr id="45" name="Straight Connector 44">
            <a:extLst>
              <a:ext uri="{FF2B5EF4-FFF2-40B4-BE49-F238E27FC236}">
                <a16:creationId xmlns:a16="http://schemas.microsoft.com/office/drawing/2014/main" id="{FD958BC3-9E6F-4CF2-8762-36C6923DF247}"/>
              </a:ext>
            </a:extLst>
          </p:cNvPr>
          <p:cNvCxnSpPr>
            <a:cxnSpLocks/>
          </p:cNvCxnSpPr>
          <p:nvPr/>
        </p:nvCxnSpPr>
        <p:spPr bwMode="auto">
          <a:xfrm>
            <a:off x="4384759" y="3927711"/>
            <a:ext cx="0" cy="72878"/>
          </a:xfrm>
          <a:prstGeom prst="line">
            <a:avLst/>
          </a:prstGeom>
          <a:noFill/>
          <a:ln w="28575" cap="flat" cmpd="sng" algn="ctr">
            <a:solidFill>
              <a:schemeClr val="bg1"/>
            </a:solidFill>
            <a:prstDash val="solid"/>
            <a:round/>
            <a:headEnd type="none" w="med" len="med"/>
            <a:tailEnd type="none" w="med" len="med"/>
          </a:ln>
          <a:effectLst/>
        </p:spPr>
      </p:cxnSp>
      <p:sp>
        <p:nvSpPr>
          <p:cNvPr id="66" name="TextBox 65">
            <a:extLst>
              <a:ext uri="{FF2B5EF4-FFF2-40B4-BE49-F238E27FC236}">
                <a16:creationId xmlns:a16="http://schemas.microsoft.com/office/drawing/2014/main" id="{B65CD389-D9DF-4679-88A9-A028D2AB20B0}"/>
              </a:ext>
            </a:extLst>
          </p:cNvPr>
          <p:cNvSpPr txBox="1"/>
          <p:nvPr/>
        </p:nvSpPr>
        <p:spPr bwMode="auto">
          <a:xfrm>
            <a:off x="4268965" y="3959107"/>
            <a:ext cx="26348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fontAlgn="auto">
              <a:spcBef>
                <a:spcPct val="50000"/>
              </a:spcBef>
              <a:defRPr/>
            </a:pPr>
            <a:r>
              <a:rPr lang="en-US" sz="1000" dirty="0">
                <a:solidFill>
                  <a:srgbClr val="000000"/>
                </a:solidFill>
                <a:latin typeface="Calibri" panose="020F0502020204030204" pitchFamily="34" charset="0"/>
                <a:ea typeface="+mn-ea"/>
                <a:cs typeface="Arial" panose="020B0604020202020204" pitchFamily="34" charset="0"/>
              </a:rPr>
              <a:t>9</a:t>
            </a:r>
          </a:p>
        </p:txBody>
      </p:sp>
      <p:sp>
        <p:nvSpPr>
          <p:cNvPr id="7" name="TextBox 6">
            <a:extLst>
              <a:ext uri="{FF2B5EF4-FFF2-40B4-BE49-F238E27FC236}">
                <a16:creationId xmlns:a16="http://schemas.microsoft.com/office/drawing/2014/main" id="{3025E6AD-B3FC-4C01-B7C0-0FF9681139E0}"/>
              </a:ext>
            </a:extLst>
          </p:cNvPr>
          <p:cNvSpPr txBox="1"/>
          <p:nvPr/>
        </p:nvSpPr>
        <p:spPr bwMode="auto">
          <a:xfrm>
            <a:off x="5639022" y="1311934"/>
            <a:ext cx="282760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100" b="1" dirty="0">
                <a:solidFill>
                  <a:srgbClr val="000000"/>
                </a:solidFill>
                <a:latin typeface="Calibri" panose="020F0502020204030204" pitchFamily="34" charset="0"/>
                <a:ea typeface="+mn-ea"/>
                <a:cs typeface="Arial" panose="020B0604020202020204" pitchFamily="34" charset="0"/>
              </a:rPr>
              <a:t>OS</a:t>
            </a:r>
          </a:p>
        </p:txBody>
      </p:sp>
      <p:sp>
        <p:nvSpPr>
          <p:cNvPr id="126" name="Freeform: Shape 125">
            <a:extLst>
              <a:ext uri="{FF2B5EF4-FFF2-40B4-BE49-F238E27FC236}">
                <a16:creationId xmlns:a16="http://schemas.microsoft.com/office/drawing/2014/main" id="{84CF7395-6552-4E9A-9A4E-89D339133BDD}"/>
              </a:ext>
            </a:extLst>
          </p:cNvPr>
          <p:cNvSpPr/>
          <p:nvPr/>
        </p:nvSpPr>
        <p:spPr bwMode="auto">
          <a:xfrm>
            <a:off x="5181773" y="1557829"/>
            <a:ext cx="3232276" cy="1285585"/>
          </a:xfrm>
          <a:custGeom>
            <a:avLst/>
            <a:gdLst>
              <a:gd name="connsiteX0" fmla="*/ 0 w 4397591"/>
              <a:gd name="connsiteY0" fmla="*/ 12458 h 1749070"/>
              <a:gd name="connsiteX1" fmla="*/ 94679 w 4397591"/>
              <a:gd name="connsiteY1" fmla="*/ 12458 h 1749070"/>
              <a:gd name="connsiteX2" fmla="*/ 94679 w 4397591"/>
              <a:gd name="connsiteY2" fmla="*/ 29899 h 1749070"/>
              <a:gd name="connsiteX3" fmla="*/ 149493 w 4397591"/>
              <a:gd name="connsiteY3" fmla="*/ 29899 h 1749070"/>
              <a:gd name="connsiteX4" fmla="*/ 149493 w 4397591"/>
              <a:gd name="connsiteY4" fmla="*/ 52323 h 1749070"/>
              <a:gd name="connsiteX5" fmla="*/ 221748 w 4397591"/>
              <a:gd name="connsiteY5" fmla="*/ 52323 h 1749070"/>
              <a:gd name="connsiteX6" fmla="*/ 221748 w 4397591"/>
              <a:gd name="connsiteY6" fmla="*/ 72255 h 1749070"/>
              <a:gd name="connsiteX7" fmla="*/ 321410 w 4397591"/>
              <a:gd name="connsiteY7" fmla="*/ 72255 h 1749070"/>
              <a:gd name="connsiteX8" fmla="*/ 321410 w 4397591"/>
              <a:gd name="connsiteY8" fmla="*/ 104645 h 1749070"/>
              <a:gd name="connsiteX9" fmla="*/ 386190 w 4397591"/>
              <a:gd name="connsiteY9" fmla="*/ 104645 h 1749070"/>
              <a:gd name="connsiteX10" fmla="*/ 386190 w 4397591"/>
              <a:gd name="connsiteY10" fmla="*/ 127069 h 1749070"/>
              <a:gd name="connsiteX11" fmla="*/ 436021 w 4397591"/>
              <a:gd name="connsiteY11" fmla="*/ 127069 h 1749070"/>
              <a:gd name="connsiteX12" fmla="*/ 436021 w 4397591"/>
              <a:gd name="connsiteY12" fmla="*/ 144510 h 1749070"/>
              <a:gd name="connsiteX13" fmla="*/ 505785 w 4397591"/>
              <a:gd name="connsiteY13" fmla="*/ 144510 h 1749070"/>
              <a:gd name="connsiteX14" fmla="*/ 505785 w 4397591"/>
              <a:gd name="connsiteY14" fmla="*/ 176900 h 1749070"/>
              <a:gd name="connsiteX15" fmla="*/ 563091 w 4397591"/>
              <a:gd name="connsiteY15" fmla="*/ 176900 h 1749070"/>
              <a:gd name="connsiteX16" fmla="*/ 563091 w 4397591"/>
              <a:gd name="connsiteY16" fmla="*/ 234206 h 1749070"/>
              <a:gd name="connsiteX17" fmla="*/ 617905 w 4397591"/>
              <a:gd name="connsiteY17" fmla="*/ 234206 h 1749070"/>
              <a:gd name="connsiteX18" fmla="*/ 617905 w 4397591"/>
              <a:gd name="connsiteY18" fmla="*/ 259122 h 1749070"/>
              <a:gd name="connsiteX19" fmla="*/ 672719 w 4397591"/>
              <a:gd name="connsiteY19" fmla="*/ 259122 h 1749070"/>
              <a:gd name="connsiteX20" fmla="*/ 672719 w 4397591"/>
              <a:gd name="connsiteY20" fmla="*/ 281546 h 1749070"/>
              <a:gd name="connsiteX21" fmla="*/ 697634 w 4397591"/>
              <a:gd name="connsiteY21" fmla="*/ 281546 h 1749070"/>
              <a:gd name="connsiteX22" fmla="*/ 697634 w 4397591"/>
              <a:gd name="connsiteY22" fmla="*/ 316427 h 1749070"/>
              <a:gd name="connsiteX23" fmla="*/ 757432 w 4397591"/>
              <a:gd name="connsiteY23" fmla="*/ 316427 h 1749070"/>
              <a:gd name="connsiteX24" fmla="*/ 757432 w 4397591"/>
              <a:gd name="connsiteY24" fmla="*/ 343834 h 1749070"/>
              <a:gd name="connsiteX25" fmla="*/ 782347 w 4397591"/>
              <a:gd name="connsiteY25" fmla="*/ 343834 h 1749070"/>
              <a:gd name="connsiteX26" fmla="*/ 782347 w 4397591"/>
              <a:gd name="connsiteY26" fmla="*/ 381208 h 1749070"/>
              <a:gd name="connsiteX27" fmla="*/ 829687 w 4397591"/>
              <a:gd name="connsiteY27" fmla="*/ 381208 h 1749070"/>
              <a:gd name="connsiteX28" fmla="*/ 829687 w 4397591"/>
              <a:gd name="connsiteY28" fmla="*/ 403632 h 1749070"/>
              <a:gd name="connsiteX29" fmla="*/ 869552 w 4397591"/>
              <a:gd name="connsiteY29" fmla="*/ 403632 h 1749070"/>
              <a:gd name="connsiteX30" fmla="*/ 869552 w 4397591"/>
              <a:gd name="connsiteY30" fmla="*/ 441005 h 1749070"/>
              <a:gd name="connsiteX31" fmla="*/ 924366 w 4397591"/>
              <a:gd name="connsiteY31" fmla="*/ 441005 h 1749070"/>
              <a:gd name="connsiteX32" fmla="*/ 924366 w 4397591"/>
              <a:gd name="connsiteY32" fmla="*/ 473395 h 1749070"/>
              <a:gd name="connsiteX33" fmla="*/ 986655 w 4397591"/>
              <a:gd name="connsiteY33" fmla="*/ 473395 h 1749070"/>
              <a:gd name="connsiteX34" fmla="*/ 986655 w 4397591"/>
              <a:gd name="connsiteY34" fmla="*/ 500802 h 1749070"/>
              <a:gd name="connsiteX35" fmla="*/ 1026519 w 4397591"/>
              <a:gd name="connsiteY35" fmla="*/ 500802 h 1749070"/>
              <a:gd name="connsiteX36" fmla="*/ 1026519 w 4397591"/>
              <a:gd name="connsiteY36" fmla="*/ 533192 h 1749070"/>
              <a:gd name="connsiteX37" fmla="*/ 1078842 w 4397591"/>
              <a:gd name="connsiteY37" fmla="*/ 533192 h 1749070"/>
              <a:gd name="connsiteX38" fmla="*/ 1078842 w 4397591"/>
              <a:gd name="connsiteY38" fmla="*/ 568074 h 1749070"/>
              <a:gd name="connsiteX39" fmla="*/ 1141131 w 4397591"/>
              <a:gd name="connsiteY39" fmla="*/ 568074 h 1749070"/>
              <a:gd name="connsiteX40" fmla="*/ 1141131 w 4397591"/>
              <a:gd name="connsiteY40" fmla="*/ 605447 h 1749070"/>
              <a:gd name="connsiteX41" fmla="*/ 1183487 w 4397591"/>
              <a:gd name="connsiteY41" fmla="*/ 605447 h 1749070"/>
              <a:gd name="connsiteX42" fmla="*/ 1183487 w 4397591"/>
              <a:gd name="connsiteY42" fmla="*/ 650295 h 1749070"/>
              <a:gd name="connsiteX43" fmla="*/ 1283149 w 4397591"/>
              <a:gd name="connsiteY43" fmla="*/ 650295 h 1749070"/>
              <a:gd name="connsiteX44" fmla="*/ 1283149 w 4397591"/>
              <a:gd name="connsiteY44" fmla="*/ 692652 h 1749070"/>
              <a:gd name="connsiteX45" fmla="*/ 1327997 w 4397591"/>
              <a:gd name="connsiteY45" fmla="*/ 692652 h 1749070"/>
              <a:gd name="connsiteX46" fmla="*/ 1327997 w 4397591"/>
              <a:gd name="connsiteY46" fmla="*/ 725042 h 1749070"/>
              <a:gd name="connsiteX47" fmla="*/ 1425168 w 4397591"/>
              <a:gd name="connsiteY47" fmla="*/ 725042 h 1749070"/>
              <a:gd name="connsiteX48" fmla="*/ 1425168 w 4397591"/>
              <a:gd name="connsiteY48" fmla="*/ 754941 h 1749070"/>
              <a:gd name="connsiteX49" fmla="*/ 1487457 w 4397591"/>
              <a:gd name="connsiteY49" fmla="*/ 754941 h 1749070"/>
              <a:gd name="connsiteX50" fmla="*/ 1487457 w 4397591"/>
              <a:gd name="connsiteY50" fmla="*/ 787331 h 1749070"/>
              <a:gd name="connsiteX51" fmla="*/ 1534796 w 4397591"/>
              <a:gd name="connsiteY51" fmla="*/ 787331 h 1749070"/>
              <a:gd name="connsiteX52" fmla="*/ 1534796 w 4397591"/>
              <a:gd name="connsiteY52" fmla="*/ 819721 h 1749070"/>
              <a:gd name="connsiteX53" fmla="*/ 1577153 w 4397591"/>
              <a:gd name="connsiteY53" fmla="*/ 819721 h 1749070"/>
              <a:gd name="connsiteX54" fmla="*/ 1577153 w 4397591"/>
              <a:gd name="connsiteY54" fmla="*/ 847128 h 1749070"/>
              <a:gd name="connsiteX55" fmla="*/ 1639442 w 4397591"/>
              <a:gd name="connsiteY55" fmla="*/ 847128 h 1749070"/>
              <a:gd name="connsiteX56" fmla="*/ 1639442 w 4397591"/>
              <a:gd name="connsiteY56" fmla="*/ 874535 h 1749070"/>
              <a:gd name="connsiteX57" fmla="*/ 1676815 w 4397591"/>
              <a:gd name="connsiteY57" fmla="*/ 874535 h 1749070"/>
              <a:gd name="connsiteX58" fmla="*/ 1676815 w 4397591"/>
              <a:gd name="connsiteY58" fmla="*/ 916892 h 1749070"/>
              <a:gd name="connsiteX59" fmla="*/ 1736612 w 4397591"/>
              <a:gd name="connsiteY59" fmla="*/ 916892 h 1749070"/>
              <a:gd name="connsiteX60" fmla="*/ 1736612 w 4397591"/>
              <a:gd name="connsiteY60" fmla="*/ 939316 h 1749070"/>
              <a:gd name="connsiteX61" fmla="*/ 1796409 w 4397591"/>
              <a:gd name="connsiteY61" fmla="*/ 939316 h 1749070"/>
              <a:gd name="connsiteX62" fmla="*/ 1796409 w 4397591"/>
              <a:gd name="connsiteY62" fmla="*/ 969214 h 1749070"/>
              <a:gd name="connsiteX63" fmla="*/ 1856207 w 4397591"/>
              <a:gd name="connsiteY63" fmla="*/ 969214 h 1749070"/>
              <a:gd name="connsiteX64" fmla="*/ 1856207 w 4397591"/>
              <a:gd name="connsiteY64" fmla="*/ 999113 h 1749070"/>
              <a:gd name="connsiteX65" fmla="*/ 1973310 w 4397591"/>
              <a:gd name="connsiteY65" fmla="*/ 999113 h 1749070"/>
              <a:gd name="connsiteX66" fmla="*/ 1973310 w 4397591"/>
              <a:gd name="connsiteY66" fmla="*/ 1056419 h 1749070"/>
              <a:gd name="connsiteX67" fmla="*/ 2092904 w 4397591"/>
              <a:gd name="connsiteY67" fmla="*/ 1056419 h 1749070"/>
              <a:gd name="connsiteX68" fmla="*/ 2092904 w 4397591"/>
              <a:gd name="connsiteY68" fmla="*/ 1083826 h 1749070"/>
              <a:gd name="connsiteX69" fmla="*/ 2147718 w 4397591"/>
              <a:gd name="connsiteY69" fmla="*/ 1083826 h 1749070"/>
              <a:gd name="connsiteX70" fmla="*/ 2147718 w 4397591"/>
              <a:gd name="connsiteY70" fmla="*/ 1106250 h 1749070"/>
              <a:gd name="connsiteX71" fmla="*/ 2249872 w 4397591"/>
              <a:gd name="connsiteY71" fmla="*/ 1106250 h 1749070"/>
              <a:gd name="connsiteX72" fmla="*/ 2249872 w 4397591"/>
              <a:gd name="connsiteY72" fmla="*/ 1136148 h 1749070"/>
              <a:gd name="connsiteX73" fmla="*/ 2309669 w 4397591"/>
              <a:gd name="connsiteY73" fmla="*/ 1136148 h 1749070"/>
              <a:gd name="connsiteX74" fmla="*/ 2309669 w 4397591"/>
              <a:gd name="connsiteY74" fmla="*/ 1161064 h 1749070"/>
              <a:gd name="connsiteX75" fmla="*/ 2411823 w 4397591"/>
              <a:gd name="connsiteY75" fmla="*/ 1161064 h 1749070"/>
              <a:gd name="connsiteX76" fmla="*/ 2411823 w 4397591"/>
              <a:gd name="connsiteY76" fmla="*/ 1188471 h 1749070"/>
              <a:gd name="connsiteX77" fmla="*/ 2481586 w 4397591"/>
              <a:gd name="connsiteY77" fmla="*/ 1188471 h 1749070"/>
              <a:gd name="connsiteX78" fmla="*/ 2481586 w 4397591"/>
              <a:gd name="connsiteY78" fmla="*/ 1210895 h 1749070"/>
              <a:gd name="connsiteX79" fmla="*/ 2523943 w 4397591"/>
              <a:gd name="connsiteY79" fmla="*/ 1210895 h 1749070"/>
              <a:gd name="connsiteX80" fmla="*/ 2523943 w 4397591"/>
              <a:gd name="connsiteY80" fmla="*/ 1243285 h 1749070"/>
              <a:gd name="connsiteX81" fmla="*/ 2641046 w 4397591"/>
              <a:gd name="connsiteY81" fmla="*/ 1243285 h 1749070"/>
              <a:gd name="connsiteX82" fmla="*/ 2641046 w 4397591"/>
              <a:gd name="connsiteY82" fmla="*/ 1278167 h 1749070"/>
              <a:gd name="connsiteX83" fmla="*/ 2698352 w 4397591"/>
              <a:gd name="connsiteY83" fmla="*/ 1278167 h 1749070"/>
              <a:gd name="connsiteX84" fmla="*/ 2698352 w 4397591"/>
              <a:gd name="connsiteY84" fmla="*/ 1295608 h 1749070"/>
              <a:gd name="connsiteX85" fmla="*/ 2768115 w 4397591"/>
              <a:gd name="connsiteY85" fmla="*/ 1295608 h 1749070"/>
              <a:gd name="connsiteX86" fmla="*/ 2768115 w 4397591"/>
              <a:gd name="connsiteY86" fmla="*/ 1325506 h 1749070"/>
              <a:gd name="connsiteX87" fmla="*/ 2810471 w 4397591"/>
              <a:gd name="connsiteY87" fmla="*/ 1325506 h 1749070"/>
              <a:gd name="connsiteX88" fmla="*/ 2810471 w 4397591"/>
              <a:gd name="connsiteY88" fmla="*/ 1347930 h 1749070"/>
              <a:gd name="connsiteX89" fmla="*/ 2870269 w 4397591"/>
              <a:gd name="connsiteY89" fmla="*/ 1347930 h 1749070"/>
              <a:gd name="connsiteX90" fmla="*/ 2870269 w 4397591"/>
              <a:gd name="connsiteY90" fmla="*/ 1375337 h 1749070"/>
              <a:gd name="connsiteX91" fmla="*/ 2937541 w 4397591"/>
              <a:gd name="connsiteY91" fmla="*/ 1375337 h 1749070"/>
              <a:gd name="connsiteX92" fmla="*/ 2937541 w 4397591"/>
              <a:gd name="connsiteY92" fmla="*/ 1402744 h 1749070"/>
              <a:gd name="connsiteX93" fmla="*/ 2977406 w 4397591"/>
              <a:gd name="connsiteY93" fmla="*/ 1402744 h 1749070"/>
              <a:gd name="connsiteX94" fmla="*/ 2977406 w 4397591"/>
              <a:gd name="connsiteY94" fmla="*/ 1420185 h 1749070"/>
              <a:gd name="connsiteX95" fmla="*/ 3057135 w 4397591"/>
              <a:gd name="connsiteY95" fmla="*/ 1420185 h 1749070"/>
              <a:gd name="connsiteX96" fmla="*/ 3057135 w 4397591"/>
              <a:gd name="connsiteY96" fmla="*/ 1452575 h 1749070"/>
              <a:gd name="connsiteX97" fmla="*/ 3151814 w 4397591"/>
              <a:gd name="connsiteY97" fmla="*/ 1452575 h 1749070"/>
              <a:gd name="connsiteX98" fmla="*/ 3151814 w 4397591"/>
              <a:gd name="connsiteY98" fmla="*/ 1474999 h 1749070"/>
              <a:gd name="connsiteX99" fmla="*/ 3263934 w 4397591"/>
              <a:gd name="connsiteY99" fmla="*/ 1474999 h 1749070"/>
              <a:gd name="connsiteX100" fmla="*/ 3263934 w 4397591"/>
              <a:gd name="connsiteY100" fmla="*/ 1497423 h 1749070"/>
              <a:gd name="connsiteX101" fmla="*/ 3303799 w 4397591"/>
              <a:gd name="connsiteY101" fmla="*/ 1497423 h 1749070"/>
              <a:gd name="connsiteX102" fmla="*/ 3303799 w 4397591"/>
              <a:gd name="connsiteY102" fmla="*/ 1512373 h 1749070"/>
              <a:gd name="connsiteX103" fmla="*/ 3358613 w 4397591"/>
              <a:gd name="connsiteY103" fmla="*/ 1512373 h 1749070"/>
              <a:gd name="connsiteX104" fmla="*/ 3358613 w 4397591"/>
              <a:gd name="connsiteY104" fmla="*/ 1557221 h 1749070"/>
              <a:gd name="connsiteX105" fmla="*/ 3480699 w 4397591"/>
              <a:gd name="connsiteY105" fmla="*/ 1557221 h 1749070"/>
              <a:gd name="connsiteX106" fmla="*/ 3480699 w 4397591"/>
              <a:gd name="connsiteY106" fmla="*/ 1584628 h 1749070"/>
              <a:gd name="connsiteX107" fmla="*/ 3640159 w 4397591"/>
              <a:gd name="connsiteY107" fmla="*/ 1584628 h 1749070"/>
              <a:gd name="connsiteX108" fmla="*/ 3640159 w 4397591"/>
              <a:gd name="connsiteY108" fmla="*/ 1609543 h 1749070"/>
              <a:gd name="connsiteX109" fmla="*/ 3769719 w 4397591"/>
              <a:gd name="connsiteY109" fmla="*/ 1609543 h 1749070"/>
              <a:gd name="connsiteX110" fmla="*/ 3769719 w 4397591"/>
              <a:gd name="connsiteY110" fmla="*/ 1631967 h 1749070"/>
              <a:gd name="connsiteX111" fmla="*/ 3889314 w 4397591"/>
              <a:gd name="connsiteY111" fmla="*/ 1631967 h 1749070"/>
              <a:gd name="connsiteX112" fmla="*/ 3889314 w 4397591"/>
              <a:gd name="connsiteY112" fmla="*/ 1666849 h 1749070"/>
              <a:gd name="connsiteX113" fmla="*/ 3981501 w 4397591"/>
              <a:gd name="connsiteY113" fmla="*/ 1666849 h 1749070"/>
              <a:gd name="connsiteX114" fmla="*/ 3981501 w 4397591"/>
              <a:gd name="connsiteY114" fmla="*/ 1689273 h 1749070"/>
              <a:gd name="connsiteX115" fmla="*/ 4098604 w 4397591"/>
              <a:gd name="connsiteY115" fmla="*/ 1689273 h 1749070"/>
              <a:gd name="connsiteX116" fmla="*/ 4098604 w 4397591"/>
              <a:gd name="connsiteY116" fmla="*/ 1729138 h 1749070"/>
              <a:gd name="connsiteX117" fmla="*/ 4307895 w 4397591"/>
              <a:gd name="connsiteY117" fmla="*/ 1729138 h 1749070"/>
              <a:gd name="connsiteX118" fmla="*/ 4307895 w 4397591"/>
              <a:gd name="connsiteY118" fmla="*/ 1749070 h 1749070"/>
              <a:gd name="connsiteX119" fmla="*/ 4397591 w 4397591"/>
              <a:gd name="connsiteY119" fmla="*/ 1749070 h 1749070"/>
              <a:gd name="connsiteX120" fmla="*/ 4397591 w 4397591"/>
              <a:gd name="connsiteY120" fmla="*/ 632855 h 1749070"/>
              <a:gd name="connsiteX121" fmla="*/ 4258064 w 4397591"/>
              <a:gd name="connsiteY121" fmla="*/ 632855 h 1749070"/>
              <a:gd name="connsiteX122" fmla="*/ 4258064 w 4397591"/>
              <a:gd name="connsiteY122" fmla="*/ 612922 h 1749070"/>
              <a:gd name="connsiteX123" fmla="*/ 3998942 w 4397591"/>
              <a:gd name="connsiteY123" fmla="*/ 612922 h 1749070"/>
              <a:gd name="connsiteX124" fmla="*/ 3998942 w 4397591"/>
              <a:gd name="connsiteY124" fmla="*/ 600464 h 1749070"/>
              <a:gd name="connsiteX125" fmla="*/ 3856924 w 4397591"/>
              <a:gd name="connsiteY125" fmla="*/ 600464 h 1749070"/>
              <a:gd name="connsiteX126" fmla="*/ 3856924 w 4397591"/>
              <a:gd name="connsiteY126" fmla="*/ 573057 h 1749070"/>
              <a:gd name="connsiteX127" fmla="*/ 3632684 w 4397591"/>
              <a:gd name="connsiteY127" fmla="*/ 573057 h 1749070"/>
              <a:gd name="connsiteX128" fmla="*/ 3627701 w 4397591"/>
              <a:gd name="connsiteY128" fmla="*/ 568074 h 1749070"/>
              <a:gd name="connsiteX129" fmla="*/ 3500632 w 4397591"/>
              <a:gd name="connsiteY129" fmla="*/ 568074 h 1749070"/>
              <a:gd name="connsiteX130" fmla="*/ 3500632 w 4397591"/>
              <a:gd name="connsiteY130" fmla="*/ 520735 h 1749070"/>
              <a:gd name="connsiteX131" fmla="*/ 3204137 w 4397591"/>
              <a:gd name="connsiteY131" fmla="*/ 520735 h 1749070"/>
              <a:gd name="connsiteX132" fmla="*/ 3204137 w 4397591"/>
              <a:gd name="connsiteY132" fmla="*/ 495819 h 1749070"/>
              <a:gd name="connsiteX133" fmla="*/ 2932558 w 4397591"/>
              <a:gd name="connsiteY133" fmla="*/ 495819 h 1749070"/>
              <a:gd name="connsiteX134" fmla="*/ 2932558 w 4397591"/>
              <a:gd name="connsiteY134" fmla="*/ 463429 h 1749070"/>
              <a:gd name="connsiteX135" fmla="*/ 2775590 w 4397591"/>
              <a:gd name="connsiteY135" fmla="*/ 463429 h 1749070"/>
              <a:gd name="connsiteX136" fmla="*/ 2775590 w 4397591"/>
              <a:gd name="connsiteY136" fmla="*/ 450971 h 1749070"/>
              <a:gd name="connsiteX137" fmla="*/ 2683402 w 4397591"/>
              <a:gd name="connsiteY137" fmla="*/ 450971 h 1749070"/>
              <a:gd name="connsiteX138" fmla="*/ 2683402 w 4397591"/>
              <a:gd name="connsiteY138" fmla="*/ 416089 h 1749070"/>
              <a:gd name="connsiteX139" fmla="*/ 2518960 w 4397591"/>
              <a:gd name="connsiteY139" fmla="*/ 416089 h 1749070"/>
              <a:gd name="connsiteX140" fmla="*/ 2518960 w 4397591"/>
              <a:gd name="connsiteY140" fmla="*/ 396157 h 1749070"/>
              <a:gd name="connsiteX141" fmla="*/ 2421789 w 4397591"/>
              <a:gd name="connsiteY141" fmla="*/ 396157 h 1749070"/>
              <a:gd name="connsiteX142" fmla="*/ 2421789 w 4397591"/>
              <a:gd name="connsiteY142" fmla="*/ 351309 h 1749070"/>
              <a:gd name="connsiteX143" fmla="*/ 2167651 w 4397591"/>
              <a:gd name="connsiteY143" fmla="*/ 351309 h 1749070"/>
              <a:gd name="connsiteX144" fmla="*/ 2167651 w 4397591"/>
              <a:gd name="connsiteY144" fmla="*/ 326393 h 1749070"/>
              <a:gd name="connsiteX145" fmla="*/ 1943411 w 4397591"/>
              <a:gd name="connsiteY145" fmla="*/ 326393 h 1749070"/>
              <a:gd name="connsiteX146" fmla="*/ 1943411 w 4397591"/>
              <a:gd name="connsiteY146" fmla="*/ 306461 h 1749070"/>
              <a:gd name="connsiteX147" fmla="*/ 1818833 w 4397591"/>
              <a:gd name="connsiteY147" fmla="*/ 306461 h 1749070"/>
              <a:gd name="connsiteX148" fmla="*/ 1818833 w 4397591"/>
              <a:gd name="connsiteY148" fmla="*/ 286529 h 1749070"/>
              <a:gd name="connsiteX149" fmla="*/ 1701730 w 4397591"/>
              <a:gd name="connsiteY149" fmla="*/ 286529 h 1749070"/>
              <a:gd name="connsiteX150" fmla="*/ 1701730 w 4397591"/>
              <a:gd name="connsiteY150" fmla="*/ 269088 h 1749070"/>
              <a:gd name="connsiteX151" fmla="*/ 1577153 w 4397591"/>
              <a:gd name="connsiteY151" fmla="*/ 269088 h 1749070"/>
              <a:gd name="connsiteX152" fmla="*/ 1577153 w 4397591"/>
              <a:gd name="connsiteY152" fmla="*/ 239189 h 1749070"/>
              <a:gd name="connsiteX153" fmla="*/ 1467524 w 4397591"/>
              <a:gd name="connsiteY153" fmla="*/ 239189 h 1749070"/>
              <a:gd name="connsiteX154" fmla="*/ 1467524 w 4397591"/>
              <a:gd name="connsiteY154" fmla="*/ 226731 h 1749070"/>
              <a:gd name="connsiteX155" fmla="*/ 1342947 w 4397591"/>
              <a:gd name="connsiteY155" fmla="*/ 226731 h 1749070"/>
              <a:gd name="connsiteX156" fmla="*/ 1342947 w 4397591"/>
              <a:gd name="connsiteY156" fmla="*/ 206799 h 1749070"/>
              <a:gd name="connsiteX157" fmla="*/ 1263217 w 4397591"/>
              <a:gd name="connsiteY157" fmla="*/ 206799 h 1749070"/>
              <a:gd name="connsiteX158" fmla="*/ 1263217 w 4397591"/>
              <a:gd name="connsiteY158" fmla="*/ 174409 h 1749070"/>
              <a:gd name="connsiteX159" fmla="*/ 1178504 w 4397591"/>
              <a:gd name="connsiteY159" fmla="*/ 174409 h 1749070"/>
              <a:gd name="connsiteX160" fmla="*/ 1178504 w 4397591"/>
              <a:gd name="connsiteY160" fmla="*/ 174409 h 1749070"/>
              <a:gd name="connsiteX161" fmla="*/ 1111232 w 4397591"/>
              <a:gd name="connsiteY161" fmla="*/ 174409 h 1749070"/>
              <a:gd name="connsiteX162" fmla="*/ 1111232 w 4397591"/>
              <a:gd name="connsiteY162" fmla="*/ 159459 h 1749070"/>
              <a:gd name="connsiteX163" fmla="*/ 1066384 w 4397591"/>
              <a:gd name="connsiteY163" fmla="*/ 159459 h 1749070"/>
              <a:gd name="connsiteX164" fmla="*/ 1066384 w 4397591"/>
              <a:gd name="connsiteY164" fmla="*/ 159459 h 1749070"/>
              <a:gd name="connsiteX165" fmla="*/ 1011570 w 4397591"/>
              <a:gd name="connsiteY165" fmla="*/ 159459 h 1749070"/>
              <a:gd name="connsiteX166" fmla="*/ 1011570 w 4397591"/>
              <a:gd name="connsiteY166" fmla="*/ 137035 h 1749070"/>
              <a:gd name="connsiteX167" fmla="*/ 934332 w 4397591"/>
              <a:gd name="connsiteY167" fmla="*/ 137035 h 1749070"/>
              <a:gd name="connsiteX168" fmla="*/ 934332 w 4397591"/>
              <a:gd name="connsiteY168" fmla="*/ 104645 h 1749070"/>
              <a:gd name="connsiteX169" fmla="*/ 812246 w 4397591"/>
              <a:gd name="connsiteY169" fmla="*/ 104645 h 1749070"/>
              <a:gd name="connsiteX170" fmla="*/ 812246 w 4397591"/>
              <a:gd name="connsiteY170" fmla="*/ 79730 h 1749070"/>
              <a:gd name="connsiteX171" fmla="*/ 690160 w 4397591"/>
              <a:gd name="connsiteY171" fmla="*/ 79730 h 1749070"/>
              <a:gd name="connsiteX172" fmla="*/ 690160 w 4397591"/>
              <a:gd name="connsiteY172" fmla="*/ 52323 h 1749070"/>
              <a:gd name="connsiteX173" fmla="*/ 568074 w 4397591"/>
              <a:gd name="connsiteY173" fmla="*/ 52323 h 1749070"/>
              <a:gd name="connsiteX174" fmla="*/ 568074 w 4397591"/>
              <a:gd name="connsiteY174" fmla="*/ 32390 h 1749070"/>
              <a:gd name="connsiteX175" fmla="*/ 433530 w 4397591"/>
              <a:gd name="connsiteY175" fmla="*/ 32390 h 1749070"/>
              <a:gd name="connsiteX176" fmla="*/ 433530 w 4397591"/>
              <a:gd name="connsiteY176" fmla="*/ 0 h 1749070"/>
              <a:gd name="connsiteX177" fmla="*/ 0 w 4397591"/>
              <a:gd name="connsiteY177" fmla="*/ 12458 h 174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4397591" h="1749070">
                <a:moveTo>
                  <a:pt x="0" y="12458"/>
                </a:moveTo>
                <a:lnTo>
                  <a:pt x="94679" y="12458"/>
                </a:lnTo>
                <a:lnTo>
                  <a:pt x="94679" y="29899"/>
                </a:lnTo>
                <a:lnTo>
                  <a:pt x="149493" y="29899"/>
                </a:lnTo>
                <a:lnTo>
                  <a:pt x="149493" y="52323"/>
                </a:lnTo>
                <a:lnTo>
                  <a:pt x="221748" y="52323"/>
                </a:lnTo>
                <a:lnTo>
                  <a:pt x="221748" y="72255"/>
                </a:lnTo>
                <a:lnTo>
                  <a:pt x="321410" y="72255"/>
                </a:lnTo>
                <a:lnTo>
                  <a:pt x="321410" y="104645"/>
                </a:lnTo>
                <a:lnTo>
                  <a:pt x="386190" y="104645"/>
                </a:lnTo>
                <a:lnTo>
                  <a:pt x="386190" y="127069"/>
                </a:lnTo>
                <a:lnTo>
                  <a:pt x="436021" y="127069"/>
                </a:lnTo>
                <a:lnTo>
                  <a:pt x="436021" y="144510"/>
                </a:lnTo>
                <a:lnTo>
                  <a:pt x="505785" y="144510"/>
                </a:lnTo>
                <a:lnTo>
                  <a:pt x="505785" y="176900"/>
                </a:lnTo>
                <a:lnTo>
                  <a:pt x="563091" y="176900"/>
                </a:lnTo>
                <a:lnTo>
                  <a:pt x="563091" y="234206"/>
                </a:lnTo>
                <a:lnTo>
                  <a:pt x="617905" y="234206"/>
                </a:lnTo>
                <a:lnTo>
                  <a:pt x="617905" y="259122"/>
                </a:lnTo>
                <a:lnTo>
                  <a:pt x="672719" y="259122"/>
                </a:lnTo>
                <a:lnTo>
                  <a:pt x="672719" y="281546"/>
                </a:lnTo>
                <a:lnTo>
                  <a:pt x="697634" y="281546"/>
                </a:lnTo>
                <a:lnTo>
                  <a:pt x="697634" y="316427"/>
                </a:lnTo>
                <a:lnTo>
                  <a:pt x="757432" y="316427"/>
                </a:lnTo>
                <a:lnTo>
                  <a:pt x="757432" y="343834"/>
                </a:lnTo>
                <a:lnTo>
                  <a:pt x="782347" y="343834"/>
                </a:lnTo>
                <a:lnTo>
                  <a:pt x="782347" y="381208"/>
                </a:lnTo>
                <a:lnTo>
                  <a:pt x="829687" y="381208"/>
                </a:lnTo>
                <a:lnTo>
                  <a:pt x="829687" y="403632"/>
                </a:lnTo>
                <a:lnTo>
                  <a:pt x="869552" y="403632"/>
                </a:lnTo>
                <a:lnTo>
                  <a:pt x="869552" y="441005"/>
                </a:lnTo>
                <a:lnTo>
                  <a:pt x="924366" y="441005"/>
                </a:lnTo>
                <a:lnTo>
                  <a:pt x="924366" y="473395"/>
                </a:lnTo>
                <a:lnTo>
                  <a:pt x="986655" y="473395"/>
                </a:lnTo>
                <a:lnTo>
                  <a:pt x="986655" y="500802"/>
                </a:lnTo>
                <a:lnTo>
                  <a:pt x="1026519" y="500802"/>
                </a:lnTo>
                <a:lnTo>
                  <a:pt x="1026519" y="533192"/>
                </a:lnTo>
                <a:lnTo>
                  <a:pt x="1078842" y="533192"/>
                </a:lnTo>
                <a:lnTo>
                  <a:pt x="1078842" y="568074"/>
                </a:lnTo>
                <a:lnTo>
                  <a:pt x="1141131" y="568074"/>
                </a:lnTo>
                <a:lnTo>
                  <a:pt x="1141131" y="605447"/>
                </a:lnTo>
                <a:lnTo>
                  <a:pt x="1183487" y="605447"/>
                </a:lnTo>
                <a:lnTo>
                  <a:pt x="1183487" y="650295"/>
                </a:lnTo>
                <a:lnTo>
                  <a:pt x="1283149" y="650295"/>
                </a:lnTo>
                <a:lnTo>
                  <a:pt x="1283149" y="692652"/>
                </a:lnTo>
                <a:lnTo>
                  <a:pt x="1327997" y="692652"/>
                </a:lnTo>
                <a:lnTo>
                  <a:pt x="1327997" y="725042"/>
                </a:lnTo>
                <a:lnTo>
                  <a:pt x="1425168" y="725042"/>
                </a:lnTo>
                <a:lnTo>
                  <a:pt x="1425168" y="754941"/>
                </a:lnTo>
                <a:lnTo>
                  <a:pt x="1487457" y="754941"/>
                </a:lnTo>
                <a:lnTo>
                  <a:pt x="1487457" y="787331"/>
                </a:lnTo>
                <a:lnTo>
                  <a:pt x="1534796" y="787331"/>
                </a:lnTo>
                <a:lnTo>
                  <a:pt x="1534796" y="819721"/>
                </a:lnTo>
                <a:lnTo>
                  <a:pt x="1577153" y="819721"/>
                </a:lnTo>
                <a:lnTo>
                  <a:pt x="1577153" y="847128"/>
                </a:lnTo>
                <a:lnTo>
                  <a:pt x="1639442" y="847128"/>
                </a:lnTo>
                <a:lnTo>
                  <a:pt x="1639442" y="874535"/>
                </a:lnTo>
                <a:lnTo>
                  <a:pt x="1676815" y="874535"/>
                </a:lnTo>
                <a:lnTo>
                  <a:pt x="1676815" y="916892"/>
                </a:lnTo>
                <a:lnTo>
                  <a:pt x="1736612" y="916892"/>
                </a:lnTo>
                <a:lnTo>
                  <a:pt x="1736612" y="939316"/>
                </a:lnTo>
                <a:lnTo>
                  <a:pt x="1796409" y="939316"/>
                </a:lnTo>
                <a:lnTo>
                  <a:pt x="1796409" y="969214"/>
                </a:lnTo>
                <a:lnTo>
                  <a:pt x="1856207" y="969214"/>
                </a:lnTo>
                <a:lnTo>
                  <a:pt x="1856207" y="999113"/>
                </a:lnTo>
                <a:lnTo>
                  <a:pt x="1973310" y="999113"/>
                </a:lnTo>
                <a:lnTo>
                  <a:pt x="1973310" y="1056419"/>
                </a:lnTo>
                <a:lnTo>
                  <a:pt x="2092904" y="1056419"/>
                </a:lnTo>
                <a:lnTo>
                  <a:pt x="2092904" y="1083826"/>
                </a:lnTo>
                <a:lnTo>
                  <a:pt x="2147718" y="1083826"/>
                </a:lnTo>
                <a:lnTo>
                  <a:pt x="2147718" y="1106250"/>
                </a:lnTo>
                <a:lnTo>
                  <a:pt x="2249872" y="1106250"/>
                </a:lnTo>
                <a:lnTo>
                  <a:pt x="2249872" y="1136148"/>
                </a:lnTo>
                <a:lnTo>
                  <a:pt x="2309669" y="1136148"/>
                </a:lnTo>
                <a:lnTo>
                  <a:pt x="2309669" y="1161064"/>
                </a:lnTo>
                <a:lnTo>
                  <a:pt x="2411823" y="1161064"/>
                </a:lnTo>
                <a:lnTo>
                  <a:pt x="2411823" y="1188471"/>
                </a:lnTo>
                <a:lnTo>
                  <a:pt x="2481586" y="1188471"/>
                </a:lnTo>
                <a:lnTo>
                  <a:pt x="2481586" y="1210895"/>
                </a:lnTo>
                <a:lnTo>
                  <a:pt x="2523943" y="1210895"/>
                </a:lnTo>
                <a:lnTo>
                  <a:pt x="2523943" y="1243285"/>
                </a:lnTo>
                <a:lnTo>
                  <a:pt x="2641046" y="1243285"/>
                </a:lnTo>
                <a:lnTo>
                  <a:pt x="2641046" y="1278167"/>
                </a:lnTo>
                <a:lnTo>
                  <a:pt x="2698352" y="1278167"/>
                </a:lnTo>
                <a:lnTo>
                  <a:pt x="2698352" y="1295608"/>
                </a:lnTo>
                <a:lnTo>
                  <a:pt x="2768115" y="1295608"/>
                </a:lnTo>
                <a:lnTo>
                  <a:pt x="2768115" y="1325506"/>
                </a:lnTo>
                <a:lnTo>
                  <a:pt x="2810471" y="1325506"/>
                </a:lnTo>
                <a:lnTo>
                  <a:pt x="2810471" y="1347930"/>
                </a:lnTo>
                <a:lnTo>
                  <a:pt x="2870269" y="1347930"/>
                </a:lnTo>
                <a:lnTo>
                  <a:pt x="2870269" y="1375337"/>
                </a:lnTo>
                <a:lnTo>
                  <a:pt x="2937541" y="1375337"/>
                </a:lnTo>
                <a:lnTo>
                  <a:pt x="2937541" y="1402744"/>
                </a:lnTo>
                <a:lnTo>
                  <a:pt x="2977406" y="1402744"/>
                </a:lnTo>
                <a:lnTo>
                  <a:pt x="2977406" y="1420185"/>
                </a:lnTo>
                <a:lnTo>
                  <a:pt x="3057135" y="1420185"/>
                </a:lnTo>
                <a:lnTo>
                  <a:pt x="3057135" y="1452575"/>
                </a:lnTo>
                <a:lnTo>
                  <a:pt x="3151814" y="1452575"/>
                </a:lnTo>
                <a:lnTo>
                  <a:pt x="3151814" y="1474999"/>
                </a:lnTo>
                <a:lnTo>
                  <a:pt x="3263934" y="1474999"/>
                </a:lnTo>
                <a:lnTo>
                  <a:pt x="3263934" y="1497423"/>
                </a:lnTo>
                <a:lnTo>
                  <a:pt x="3303799" y="1497423"/>
                </a:lnTo>
                <a:lnTo>
                  <a:pt x="3303799" y="1512373"/>
                </a:lnTo>
                <a:lnTo>
                  <a:pt x="3358613" y="1512373"/>
                </a:lnTo>
                <a:lnTo>
                  <a:pt x="3358613" y="1557221"/>
                </a:lnTo>
                <a:lnTo>
                  <a:pt x="3480699" y="1557221"/>
                </a:lnTo>
                <a:lnTo>
                  <a:pt x="3480699" y="1584628"/>
                </a:lnTo>
                <a:lnTo>
                  <a:pt x="3640159" y="1584628"/>
                </a:lnTo>
                <a:lnTo>
                  <a:pt x="3640159" y="1609543"/>
                </a:lnTo>
                <a:lnTo>
                  <a:pt x="3769719" y="1609543"/>
                </a:lnTo>
                <a:lnTo>
                  <a:pt x="3769719" y="1631967"/>
                </a:lnTo>
                <a:lnTo>
                  <a:pt x="3889314" y="1631967"/>
                </a:lnTo>
                <a:lnTo>
                  <a:pt x="3889314" y="1666849"/>
                </a:lnTo>
                <a:lnTo>
                  <a:pt x="3981501" y="1666849"/>
                </a:lnTo>
                <a:lnTo>
                  <a:pt x="3981501" y="1689273"/>
                </a:lnTo>
                <a:lnTo>
                  <a:pt x="4098604" y="1689273"/>
                </a:lnTo>
                <a:lnTo>
                  <a:pt x="4098604" y="1729138"/>
                </a:lnTo>
                <a:lnTo>
                  <a:pt x="4307895" y="1729138"/>
                </a:lnTo>
                <a:lnTo>
                  <a:pt x="4307895" y="1749070"/>
                </a:lnTo>
                <a:lnTo>
                  <a:pt x="4397591" y="1749070"/>
                </a:lnTo>
                <a:lnTo>
                  <a:pt x="4397591" y="632855"/>
                </a:lnTo>
                <a:lnTo>
                  <a:pt x="4258064" y="632855"/>
                </a:lnTo>
                <a:lnTo>
                  <a:pt x="4258064" y="612922"/>
                </a:lnTo>
                <a:lnTo>
                  <a:pt x="3998942" y="612922"/>
                </a:lnTo>
                <a:lnTo>
                  <a:pt x="3998942" y="600464"/>
                </a:lnTo>
                <a:lnTo>
                  <a:pt x="3856924" y="600464"/>
                </a:lnTo>
                <a:lnTo>
                  <a:pt x="3856924" y="573057"/>
                </a:lnTo>
                <a:lnTo>
                  <a:pt x="3632684" y="573057"/>
                </a:lnTo>
                <a:lnTo>
                  <a:pt x="3627701" y="568074"/>
                </a:lnTo>
                <a:lnTo>
                  <a:pt x="3500632" y="568074"/>
                </a:lnTo>
                <a:lnTo>
                  <a:pt x="3500632" y="520735"/>
                </a:lnTo>
                <a:lnTo>
                  <a:pt x="3204137" y="520735"/>
                </a:lnTo>
                <a:lnTo>
                  <a:pt x="3204137" y="495819"/>
                </a:lnTo>
                <a:lnTo>
                  <a:pt x="2932558" y="495819"/>
                </a:lnTo>
                <a:lnTo>
                  <a:pt x="2932558" y="463429"/>
                </a:lnTo>
                <a:lnTo>
                  <a:pt x="2775590" y="463429"/>
                </a:lnTo>
                <a:lnTo>
                  <a:pt x="2775590" y="450971"/>
                </a:lnTo>
                <a:lnTo>
                  <a:pt x="2683402" y="450971"/>
                </a:lnTo>
                <a:lnTo>
                  <a:pt x="2683402" y="416089"/>
                </a:lnTo>
                <a:lnTo>
                  <a:pt x="2518960" y="416089"/>
                </a:lnTo>
                <a:lnTo>
                  <a:pt x="2518960" y="396157"/>
                </a:lnTo>
                <a:lnTo>
                  <a:pt x="2421789" y="396157"/>
                </a:lnTo>
                <a:lnTo>
                  <a:pt x="2421789" y="351309"/>
                </a:lnTo>
                <a:lnTo>
                  <a:pt x="2167651" y="351309"/>
                </a:lnTo>
                <a:lnTo>
                  <a:pt x="2167651" y="326393"/>
                </a:lnTo>
                <a:lnTo>
                  <a:pt x="1943411" y="326393"/>
                </a:lnTo>
                <a:lnTo>
                  <a:pt x="1943411" y="306461"/>
                </a:lnTo>
                <a:lnTo>
                  <a:pt x="1818833" y="306461"/>
                </a:lnTo>
                <a:lnTo>
                  <a:pt x="1818833" y="286529"/>
                </a:lnTo>
                <a:lnTo>
                  <a:pt x="1701730" y="286529"/>
                </a:lnTo>
                <a:lnTo>
                  <a:pt x="1701730" y="269088"/>
                </a:lnTo>
                <a:lnTo>
                  <a:pt x="1577153" y="269088"/>
                </a:lnTo>
                <a:lnTo>
                  <a:pt x="1577153" y="239189"/>
                </a:lnTo>
                <a:lnTo>
                  <a:pt x="1467524" y="239189"/>
                </a:lnTo>
                <a:lnTo>
                  <a:pt x="1467524" y="226731"/>
                </a:lnTo>
                <a:lnTo>
                  <a:pt x="1342947" y="226731"/>
                </a:lnTo>
                <a:lnTo>
                  <a:pt x="1342947" y="206799"/>
                </a:lnTo>
                <a:lnTo>
                  <a:pt x="1263217" y="206799"/>
                </a:lnTo>
                <a:lnTo>
                  <a:pt x="1263217" y="174409"/>
                </a:lnTo>
                <a:lnTo>
                  <a:pt x="1178504" y="174409"/>
                </a:lnTo>
                <a:lnTo>
                  <a:pt x="1178504" y="174409"/>
                </a:lnTo>
                <a:lnTo>
                  <a:pt x="1111232" y="174409"/>
                </a:lnTo>
                <a:lnTo>
                  <a:pt x="1111232" y="159459"/>
                </a:lnTo>
                <a:lnTo>
                  <a:pt x="1066384" y="159459"/>
                </a:lnTo>
                <a:lnTo>
                  <a:pt x="1066384" y="159459"/>
                </a:lnTo>
                <a:lnTo>
                  <a:pt x="1011570" y="159459"/>
                </a:lnTo>
                <a:lnTo>
                  <a:pt x="1011570" y="137035"/>
                </a:lnTo>
                <a:lnTo>
                  <a:pt x="934332" y="137035"/>
                </a:lnTo>
                <a:lnTo>
                  <a:pt x="934332" y="104645"/>
                </a:lnTo>
                <a:lnTo>
                  <a:pt x="812246" y="104645"/>
                </a:lnTo>
                <a:lnTo>
                  <a:pt x="812246" y="79730"/>
                </a:lnTo>
                <a:lnTo>
                  <a:pt x="690160" y="79730"/>
                </a:lnTo>
                <a:lnTo>
                  <a:pt x="690160" y="52323"/>
                </a:lnTo>
                <a:lnTo>
                  <a:pt x="568074" y="52323"/>
                </a:lnTo>
                <a:lnTo>
                  <a:pt x="568074" y="32390"/>
                </a:lnTo>
                <a:lnTo>
                  <a:pt x="433530" y="32390"/>
                </a:lnTo>
                <a:lnTo>
                  <a:pt x="433530" y="0"/>
                </a:lnTo>
                <a:lnTo>
                  <a:pt x="0" y="12458"/>
                </a:lnTo>
                <a:close/>
              </a:path>
            </a:pathLst>
          </a:custGeom>
          <a:solidFill>
            <a:srgbClr val="F3B5A4">
              <a:alpha val="50196"/>
            </a:srgbClr>
          </a:solidFill>
          <a:ln w="0">
            <a:noFill/>
            <a:miter lim="800000"/>
            <a:headEnd/>
            <a:tailEnd/>
          </a:ln>
        </p:spPr>
        <p:txBody>
          <a:bodyPr rtlCol="0" anchor="b"/>
          <a:lstStyle/>
          <a:p>
            <a:pPr algn="ctr" defTabSz="685800" fontAlgn="auto">
              <a:spcBef>
                <a:spcPct val="35000"/>
              </a:spcBef>
              <a:spcAft>
                <a:spcPct val="25000"/>
              </a:spcAft>
              <a:buClr>
                <a:srgbClr val="015873"/>
              </a:buClr>
              <a:defRPr/>
            </a:pPr>
            <a:endParaRPr lang="en-US" sz="1000" dirty="0">
              <a:solidFill>
                <a:srgbClr val="FFFFFF"/>
              </a:solidFill>
              <a:latin typeface="Calibri" panose="020F0502020204030204" pitchFamily="34" charset="0"/>
              <a:ea typeface="+mn-ea"/>
              <a:cs typeface="+mn-cs"/>
            </a:endParaRPr>
          </a:p>
        </p:txBody>
      </p:sp>
      <p:sp>
        <p:nvSpPr>
          <p:cNvPr id="125" name="Freeform: Shape 124">
            <a:extLst>
              <a:ext uri="{FF2B5EF4-FFF2-40B4-BE49-F238E27FC236}">
                <a16:creationId xmlns:a16="http://schemas.microsoft.com/office/drawing/2014/main" id="{3056C32D-19ED-4235-B97C-3BE00FE8352A}"/>
              </a:ext>
            </a:extLst>
          </p:cNvPr>
          <p:cNvSpPr/>
          <p:nvPr/>
        </p:nvSpPr>
        <p:spPr bwMode="auto">
          <a:xfrm>
            <a:off x="5176278" y="1539515"/>
            <a:ext cx="3241433" cy="428529"/>
          </a:xfrm>
          <a:custGeom>
            <a:avLst/>
            <a:gdLst>
              <a:gd name="connsiteX0" fmla="*/ 0 w 4410049"/>
              <a:gd name="connsiteY0" fmla="*/ 27408 h 583024"/>
              <a:gd name="connsiteX1" fmla="*/ 450971 w 4410049"/>
              <a:gd name="connsiteY1" fmla="*/ 27408 h 583024"/>
              <a:gd name="connsiteX2" fmla="*/ 450971 w 4410049"/>
              <a:gd name="connsiteY2" fmla="*/ 64781 h 583024"/>
              <a:gd name="connsiteX3" fmla="*/ 662753 w 4410049"/>
              <a:gd name="connsiteY3" fmla="*/ 64781 h 583024"/>
              <a:gd name="connsiteX4" fmla="*/ 662753 w 4410049"/>
              <a:gd name="connsiteY4" fmla="*/ 94680 h 583024"/>
              <a:gd name="connsiteX5" fmla="*/ 817229 w 4410049"/>
              <a:gd name="connsiteY5" fmla="*/ 94680 h 583024"/>
              <a:gd name="connsiteX6" fmla="*/ 817229 w 4410049"/>
              <a:gd name="connsiteY6" fmla="*/ 114612 h 583024"/>
              <a:gd name="connsiteX7" fmla="*/ 919383 w 4410049"/>
              <a:gd name="connsiteY7" fmla="*/ 114612 h 583024"/>
              <a:gd name="connsiteX8" fmla="*/ 919383 w 4410049"/>
              <a:gd name="connsiteY8" fmla="*/ 144511 h 583024"/>
              <a:gd name="connsiteX9" fmla="*/ 1066385 w 4410049"/>
              <a:gd name="connsiteY9" fmla="*/ 144511 h 583024"/>
              <a:gd name="connsiteX10" fmla="*/ 1066385 w 4410049"/>
              <a:gd name="connsiteY10" fmla="*/ 161951 h 583024"/>
              <a:gd name="connsiteX11" fmla="*/ 1208403 w 4410049"/>
              <a:gd name="connsiteY11" fmla="*/ 161951 h 583024"/>
              <a:gd name="connsiteX12" fmla="*/ 1208403 w 4410049"/>
              <a:gd name="connsiteY12" fmla="*/ 191850 h 583024"/>
              <a:gd name="connsiteX13" fmla="*/ 1300591 w 4410049"/>
              <a:gd name="connsiteY13" fmla="*/ 191850 h 583024"/>
              <a:gd name="connsiteX14" fmla="*/ 1300591 w 4410049"/>
              <a:gd name="connsiteY14" fmla="*/ 201816 h 583024"/>
              <a:gd name="connsiteX15" fmla="*/ 1367863 w 4410049"/>
              <a:gd name="connsiteY15" fmla="*/ 201816 h 583024"/>
              <a:gd name="connsiteX16" fmla="*/ 1367863 w 4410049"/>
              <a:gd name="connsiteY16" fmla="*/ 224240 h 583024"/>
              <a:gd name="connsiteX17" fmla="*/ 1470016 w 4410049"/>
              <a:gd name="connsiteY17" fmla="*/ 224240 h 583024"/>
              <a:gd name="connsiteX18" fmla="*/ 1470016 w 4410049"/>
              <a:gd name="connsiteY18" fmla="*/ 234206 h 583024"/>
              <a:gd name="connsiteX19" fmla="*/ 1559712 w 4410049"/>
              <a:gd name="connsiteY19" fmla="*/ 234206 h 583024"/>
              <a:gd name="connsiteX20" fmla="*/ 1559712 w 4410049"/>
              <a:gd name="connsiteY20" fmla="*/ 256630 h 583024"/>
              <a:gd name="connsiteX21" fmla="*/ 1669340 w 4410049"/>
              <a:gd name="connsiteY21" fmla="*/ 256630 h 583024"/>
              <a:gd name="connsiteX22" fmla="*/ 1669340 w 4410049"/>
              <a:gd name="connsiteY22" fmla="*/ 269088 h 583024"/>
              <a:gd name="connsiteX23" fmla="*/ 1751562 w 4410049"/>
              <a:gd name="connsiteY23" fmla="*/ 269088 h 583024"/>
              <a:gd name="connsiteX24" fmla="*/ 1751562 w 4410049"/>
              <a:gd name="connsiteY24" fmla="*/ 284038 h 583024"/>
              <a:gd name="connsiteX25" fmla="*/ 1858699 w 4410049"/>
              <a:gd name="connsiteY25" fmla="*/ 284038 h 583024"/>
              <a:gd name="connsiteX26" fmla="*/ 1858699 w 4410049"/>
              <a:gd name="connsiteY26" fmla="*/ 306462 h 583024"/>
              <a:gd name="connsiteX27" fmla="*/ 2072972 w 4410049"/>
              <a:gd name="connsiteY27" fmla="*/ 306462 h 583024"/>
              <a:gd name="connsiteX28" fmla="*/ 2072972 w 4410049"/>
              <a:gd name="connsiteY28" fmla="*/ 316428 h 583024"/>
              <a:gd name="connsiteX29" fmla="*/ 2175126 w 4410049"/>
              <a:gd name="connsiteY29" fmla="*/ 316428 h 583024"/>
              <a:gd name="connsiteX30" fmla="*/ 2175126 w 4410049"/>
              <a:gd name="connsiteY30" fmla="*/ 338852 h 583024"/>
              <a:gd name="connsiteX31" fmla="*/ 2297212 w 4410049"/>
              <a:gd name="connsiteY31" fmla="*/ 338852 h 583024"/>
              <a:gd name="connsiteX32" fmla="*/ 2297212 w 4410049"/>
              <a:gd name="connsiteY32" fmla="*/ 358784 h 583024"/>
              <a:gd name="connsiteX33" fmla="*/ 2489061 w 4410049"/>
              <a:gd name="connsiteY33" fmla="*/ 358784 h 583024"/>
              <a:gd name="connsiteX34" fmla="*/ 2489061 w 4410049"/>
              <a:gd name="connsiteY34" fmla="*/ 383700 h 583024"/>
              <a:gd name="connsiteX35" fmla="*/ 2700843 w 4410049"/>
              <a:gd name="connsiteY35" fmla="*/ 383700 h 583024"/>
              <a:gd name="connsiteX36" fmla="*/ 2700843 w 4410049"/>
              <a:gd name="connsiteY36" fmla="*/ 413598 h 583024"/>
              <a:gd name="connsiteX37" fmla="*/ 2887710 w 4410049"/>
              <a:gd name="connsiteY37" fmla="*/ 413598 h 583024"/>
              <a:gd name="connsiteX38" fmla="*/ 2887710 w 4410049"/>
              <a:gd name="connsiteY38" fmla="*/ 441005 h 583024"/>
              <a:gd name="connsiteX39" fmla="*/ 3067102 w 4410049"/>
              <a:gd name="connsiteY39" fmla="*/ 441005 h 583024"/>
              <a:gd name="connsiteX40" fmla="*/ 3067102 w 4410049"/>
              <a:gd name="connsiteY40" fmla="*/ 460938 h 583024"/>
              <a:gd name="connsiteX41" fmla="*/ 3164272 w 4410049"/>
              <a:gd name="connsiteY41" fmla="*/ 460938 h 583024"/>
              <a:gd name="connsiteX42" fmla="*/ 3164272 w 4410049"/>
              <a:gd name="connsiteY42" fmla="*/ 495820 h 583024"/>
              <a:gd name="connsiteX43" fmla="*/ 3418411 w 4410049"/>
              <a:gd name="connsiteY43" fmla="*/ 495820 h 583024"/>
              <a:gd name="connsiteX44" fmla="*/ 3418411 w 4410049"/>
              <a:gd name="connsiteY44" fmla="*/ 510769 h 583024"/>
              <a:gd name="connsiteX45" fmla="*/ 3637667 w 4410049"/>
              <a:gd name="connsiteY45" fmla="*/ 510769 h 583024"/>
              <a:gd name="connsiteX46" fmla="*/ 3637667 w 4410049"/>
              <a:gd name="connsiteY46" fmla="*/ 545651 h 583024"/>
              <a:gd name="connsiteX47" fmla="*/ 3993960 w 4410049"/>
              <a:gd name="connsiteY47" fmla="*/ 545651 h 583024"/>
              <a:gd name="connsiteX48" fmla="*/ 3993960 w 4410049"/>
              <a:gd name="connsiteY48" fmla="*/ 573058 h 583024"/>
              <a:gd name="connsiteX49" fmla="*/ 4203250 w 4410049"/>
              <a:gd name="connsiteY49" fmla="*/ 573058 h 583024"/>
              <a:gd name="connsiteX50" fmla="*/ 4203250 w 4410049"/>
              <a:gd name="connsiteY50" fmla="*/ 583024 h 583024"/>
              <a:gd name="connsiteX51" fmla="*/ 4410049 w 4410049"/>
              <a:gd name="connsiteY51" fmla="*/ 583024 h 583024"/>
              <a:gd name="connsiteX52" fmla="*/ 4410049 w 4410049"/>
              <a:gd name="connsiteY52" fmla="*/ 72256 h 583024"/>
              <a:gd name="connsiteX53" fmla="*/ 3316257 w 4410049"/>
              <a:gd name="connsiteY53" fmla="*/ 72256 h 583024"/>
              <a:gd name="connsiteX54" fmla="*/ 3316257 w 4410049"/>
              <a:gd name="connsiteY54" fmla="*/ 64781 h 583024"/>
              <a:gd name="connsiteX55" fmla="*/ 2827913 w 4410049"/>
              <a:gd name="connsiteY55" fmla="*/ 64781 h 583024"/>
              <a:gd name="connsiteX56" fmla="*/ 2827913 w 4410049"/>
              <a:gd name="connsiteY56" fmla="*/ 64781 h 583024"/>
              <a:gd name="connsiteX57" fmla="*/ 2827913 w 4410049"/>
              <a:gd name="connsiteY57" fmla="*/ 42357 h 583024"/>
              <a:gd name="connsiteX58" fmla="*/ 2219974 w 4410049"/>
              <a:gd name="connsiteY58" fmla="*/ 42357 h 583024"/>
              <a:gd name="connsiteX59" fmla="*/ 2219974 w 4410049"/>
              <a:gd name="connsiteY59" fmla="*/ 27408 h 583024"/>
              <a:gd name="connsiteX60" fmla="*/ 1148606 w 4410049"/>
              <a:gd name="connsiteY60" fmla="*/ 27408 h 583024"/>
              <a:gd name="connsiteX61" fmla="*/ 1161064 w 4410049"/>
              <a:gd name="connsiteY61" fmla="*/ 14950 h 583024"/>
              <a:gd name="connsiteX62" fmla="*/ 583023 w 4410049"/>
              <a:gd name="connsiteY62" fmla="*/ 14950 h 583024"/>
              <a:gd name="connsiteX63" fmla="*/ 583023 w 4410049"/>
              <a:gd name="connsiteY63" fmla="*/ 0 h 583024"/>
              <a:gd name="connsiteX64" fmla="*/ 0 w 4410049"/>
              <a:gd name="connsiteY64" fmla="*/ 27408 h 58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410049" h="583024">
                <a:moveTo>
                  <a:pt x="0" y="27408"/>
                </a:moveTo>
                <a:lnTo>
                  <a:pt x="450971" y="27408"/>
                </a:lnTo>
                <a:lnTo>
                  <a:pt x="450971" y="64781"/>
                </a:lnTo>
                <a:lnTo>
                  <a:pt x="662753" y="64781"/>
                </a:lnTo>
                <a:lnTo>
                  <a:pt x="662753" y="94680"/>
                </a:lnTo>
                <a:lnTo>
                  <a:pt x="817229" y="94680"/>
                </a:lnTo>
                <a:lnTo>
                  <a:pt x="817229" y="114612"/>
                </a:lnTo>
                <a:lnTo>
                  <a:pt x="919383" y="114612"/>
                </a:lnTo>
                <a:lnTo>
                  <a:pt x="919383" y="144511"/>
                </a:lnTo>
                <a:lnTo>
                  <a:pt x="1066385" y="144511"/>
                </a:lnTo>
                <a:lnTo>
                  <a:pt x="1066385" y="161951"/>
                </a:lnTo>
                <a:lnTo>
                  <a:pt x="1208403" y="161951"/>
                </a:lnTo>
                <a:lnTo>
                  <a:pt x="1208403" y="191850"/>
                </a:lnTo>
                <a:lnTo>
                  <a:pt x="1300591" y="191850"/>
                </a:lnTo>
                <a:lnTo>
                  <a:pt x="1300591" y="201816"/>
                </a:lnTo>
                <a:lnTo>
                  <a:pt x="1367863" y="201816"/>
                </a:lnTo>
                <a:lnTo>
                  <a:pt x="1367863" y="224240"/>
                </a:lnTo>
                <a:lnTo>
                  <a:pt x="1470016" y="224240"/>
                </a:lnTo>
                <a:lnTo>
                  <a:pt x="1470016" y="234206"/>
                </a:lnTo>
                <a:lnTo>
                  <a:pt x="1559712" y="234206"/>
                </a:lnTo>
                <a:lnTo>
                  <a:pt x="1559712" y="256630"/>
                </a:lnTo>
                <a:lnTo>
                  <a:pt x="1669340" y="256630"/>
                </a:lnTo>
                <a:lnTo>
                  <a:pt x="1669340" y="269088"/>
                </a:lnTo>
                <a:lnTo>
                  <a:pt x="1751562" y="269088"/>
                </a:lnTo>
                <a:lnTo>
                  <a:pt x="1751562" y="284038"/>
                </a:lnTo>
                <a:lnTo>
                  <a:pt x="1858699" y="284038"/>
                </a:lnTo>
                <a:lnTo>
                  <a:pt x="1858699" y="306462"/>
                </a:lnTo>
                <a:lnTo>
                  <a:pt x="2072972" y="306462"/>
                </a:lnTo>
                <a:lnTo>
                  <a:pt x="2072972" y="316428"/>
                </a:lnTo>
                <a:lnTo>
                  <a:pt x="2175126" y="316428"/>
                </a:lnTo>
                <a:lnTo>
                  <a:pt x="2175126" y="338852"/>
                </a:lnTo>
                <a:lnTo>
                  <a:pt x="2297212" y="338852"/>
                </a:lnTo>
                <a:lnTo>
                  <a:pt x="2297212" y="358784"/>
                </a:lnTo>
                <a:lnTo>
                  <a:pt x="2489061" y="358784"/>
                </a:lnTo>
                <a:lnTo>
                  <a:pt x="2489061" y="383700"/>
                </a:lnTo>
                <a:lnTo>
                  <a:pt x="2700843" y="383700"/>
                </a:lnTo>
                <a:lnTo>
                  <a:pt x="2700843" y="413598"/>
                </a:lnTo>
                <a:lnTo>
                  <a:pt x="2887710" y="413598"/>
                </a:lnTo>
                <a:lnTo>
                  <a:pt x="2887710" y="441005"/>
                </a:lnTo>
                <a:lnTo>
                  <a:pt x="3067102" y="441005"/>
                </a:lnTo>
                <a:lnTo>
                  <a:pt x="3067102" y="460938"/>
                </a:lnTo>
                <a:lnTo>
                  <a:pt x="3164272" y="460938"/>
                </a:lnTo>
                <a:lnTo>
                  <a:pt x="3164272" y="495820"/>
                </a:lnTo>
                <a:lnTo>
                  <a:pt x="3418411" y="495820"/>
                </a:lnTo>
                <a:lnTo>
                  <a:pt x="3418411" y="510769"/>
                </a:lnTo>
                <a:lnTo>
                  <a:pt x="3637667" y="510769"/>
                </a:lnTo>
                <a:lnTo>
                  <a:pt x="3637667" y="545651"/>
                </a:lnTo>
                <a:lnTo>
                  <a:pt x="3993960" y="545651"/>
                </a:lnTo>
                <a:lnTo>
                  <a:pt x="3993960" y="573058"/>
                </a:lnTo>
                <a:lnTo>
                  <a:pt x="4203250" y="573058"/>
                </a:lnTo>
                <a:lnTo>
                  <a:pt x="4203250" y="583024"/>
                </a:lnTo>
                <a:lnTo>
                  <a:pt x="4410049" y="583024"/>
                </a:lnTo>
                <a:lnTo>
                  <a:pt x="4410049" y="72256"/>
                </a:lnTo>
                <a:lnTo>
                  <a:pt x="3316257" y="72256"/>
                </a:lnTo>
                <a:lnTo>
                  <a:pt x="3316257" y="64781"/>
                </a:lnTo>
                <a:lnTo>
                  <a:pt x="2827913" y="64781"/>
                </a:lnTo>
                <a:lnTo>
                  <a:pt x="2827913" y="64781"/>
                </a:lnTo>
                <a:lnTo>
                  <a:pt x="2827913" y="42357"/>
                </a:lnTo>
                <a:lnTo>
                  <a:pt x="2219974" y="42357"/>
                </a:lnTo>
                <a:lnTo>
                  <a:pt x="2219974" y="27408"/>
                </a:lnTo>
                <a:lnTo>
                  <a:pt x="1148606" y="27408"/>
                </a:lnTo>
                <a:lnTo>
                  <a:pt x="1161064" y="14950"/>
                </a:lnTo>
                <a:lnTo>
                  <a:pt x="583023" y="14950"/>
                </a:lnTo>
                <a:lnTo>
                  <a:pt x="583023" y="0"/>
                </a:lnTo>
                <a:lnTo>
                  <a:pt x="0" y="27408"/>
                </a:lnTo>
                <a:close/>
              </a:path>
            </a:pathLst>
          </a:custGeom>
          <a:solidFill>
            <a:srgbClr val="B8D9E4">
              <a:alpha val="50196"/>
            </a:srgbClr>
          </a:solidFill>
          <a:ln w="0">
            <a:noFill/>
            <a:miter lim="800000"/>
            <a:headEnd/>
            <a:tailEnd/>
          </a:ln>
        </p:spPr>
        <p:txBody>
          <a:bodyPr rtlCol="0" anchor="b"/>
          <a:lstStyle/>
          <a:p>
            <a:pPr algn="ctr" defTabSz="685800" fontAlgn="auto">
              <a:spcBef>
                <a:spcPct val="35000"/>
              </a:spcBef>
              <a:spcAft>
                <a:spcPct val="25000"/>
              </a:spcAft>
              <a:buClr>
                <a:srgbClr val="015873"/>
              </a:buClr>
              <a:defRPr/>
            </a:pPr>
            <a:endParaRPr lang="en-US" sz="1000" dirty="0">
              <a:solidFill>
                <a:srgbClr val="FFFFFF"/>
              </a:solidFill>
              <a:latin typeface="Calibri" panose="020F0502020204030204" pitchFamily="34" charset="0"/>
              <a:ea typeface="+mn-ea"/>
              <a:cs typeface="+mn-cs"/>
            </a:endParaRPr>
          </a:p>
        </p:txBody>
      </p:sp>
      <p:sp>
        <p:nvSpPr>
          <p:cNvPr id="73" name="Freeform: Shape 72">
            <a:extLst>
              <a:ext uri="{FF2B5EF4-FFF2-40B4-BE49-F238E27FC236}">
                <a16:creationId xmlns:a16="http://schemas.microsoft.com/office/drawing/2014/main" id="{5FB6CBB1-5106-40FC-99B1-6C57A7A7229E}"/>
              </a:ext>
            </a:extLst>
          </p:cNvPr>
          <p:cNvSpPr/>
          <p:nvPr/>
        </p:nvSpPr>
        <p:spPr bwMode="auto">
          <a:xfrm>
            <a:off x="5176279" y="1537684"/>
            <a:ext cx="3237770" cy="2386208"/>
          </a:xfrm>
          <a:custGeom>
            <a:avLst/>
            <a:gdLst>
              <a:gd name="connsiteX0" fmla="*/ 0 w 4405066"/>
              <a:gd name="connsiteY0" fmla="*/ 0 h 3244002"/>
              <a:gd name="connsiteX1" fmla="*/ 0 w 4405066"/>
              <a:gd name="connsiteY1" fmla="*/ 3244002 h 3244002"/>
              <a:gd name="connsiteX2" fmla="*/ 4405066 w 4405066"/>
              <a:gd name="connsiteY2" fmla="*/ 3244002 h 3244002"/>
            </a:gdLst>
            <a:ahLst/>
            <a:cxnLst>
              <a:cxn ang="0">
                <a:pos x="connsiteX0" y="connsiteY0"/>
              </a:cxn>
              <a:cxn ang="0">
                <a:pos x="connsiteX1" y="connsiteY1"/>
              </a:cxn>
              <a:cxn ang="0">
                <a:pos x="connsiteX2" y="connsiteY2"/>
              </a:cxn>
            </a:cxnLst>
            <a:rect l="l" t="t" r="r" b="b"/>
            <a:pathLst>
              <a:path w="4405066" h="3244002">
                <a:moveTo>
                  <a:pt x="0" y="0"/>
                </a:moveTo>
                <a:lnTo>
                  <a:pt x="0" y="3244002"/>
                </a:lnTo>
                <a:lnTo>
                  <a:pt x="4405066" y="3244002"/>
                </a:lnTo>
              </a:path>
            </a:pathLst>
          </a:custGeom>
          <a:noFill/>
          <a:ln w="28575">
            <a:solidFill>
              <a:schemeClr val="tx1"/>
            </a:solidFill>
            <a:miter lim="800000"/>
            <a:headEnd/>
            <a:tailEnd/>
          </a:ln>
        </p:spPr>
        <p:txBody>
          <a:bodyPr rtlCol="0" anchor="ctr"/>
          <a:lstStyle/>
          <a:p>
            <a:pPr algn="ctr" defTabSz="685800" fontAlgn="auto">
              <a:spcBef>
                <a:spcPts val="0"/>
              </a:spcBef>
              <a:spcAft>
                <a:spcPts val="0"/>
              </a:spcAft>
              <a:defRPr/>
            </a:pPr>
            <a:endParaRPr lang="en-US" sz="1000">
              <a:solidFill>
                <a:srgbClr val="FFFFFF"/>
              </a:solidFill>
              <a:latin typeface="Arial"/>
              <a:ea typeface="+mn-ea"/>
              <a:cs typeface="Arial" panose="020B0604020202020204" pitchFamily="34" charset="0"/>
            </a:endParaRPr>
          </a:p>
        </p:txBody>
      </p:sp>
      <p:cxnSp>
        <p:nvCxnSpPr>
          <p:cNvPr id="75" name="Straight Connector 74">
            <a:extLst>
              <a:ext uri="{FF2B5EF4-FFF2-40B4-BE49-F238E27FC236}">
                <a16:creationId xmlns:a16="http://schemas.microsoft.com/office/drawing/2014/main" id="{C2EBC906-003C-47FE-8B61-734CA08DF64B}"/>
              </a:ext>
            </a:extLst>
          </p:cNvPr>
          <p:cNvCxnSpPr/>
          <p:nvPr/>
        </p:nvCxnSpPr>
        <p:spPr bwMode="auto">
          <a:xfrm>
            <a:off x="5112187" y="1546841"/>
            <a:ext cx="65927" cy="0"/>
          </a:xfrm>
          <a:prstGeom prst="line">
            <a:avLst/>
          </a:prstGeom>
          <a:noFill/>
          <a:ln w="28575" cap="flat" cmpd="sng" algn="ctr">
            <a:solidFill>
              <a:schemeClr val="bg1"/>
            </a:solidFill>
            <a:prstDash val="solid"/>
            <a:round/>
            <a:headEnd type="none" w="med" len="med"/>
            <a:tailEnd type="none" w="med" len="med"/>
          </a:ln>
          <a:effectLst/>
        </p:spPr>
      </p:cxnSp>
      <p:cxnSp>
        <p:nvCxnSpPr>
          <p:cNvPr id="76" name="Straight Connector 75">
            <a:extLst>
              <a:ext uri="{FF2B5EF4-FFF2-40B4-BE49-F238E27FC236}">
                <a16:creationId xmlns:a16="http://schemas.microsoft.com/office/drawing/2014/main" id="{E08FDA35-3F4D-495E-8353-F3728D40F70A}"/>
              </a:ext>
            </a:extLst>
          </p:cNvPr>
          <p:cNvCxnSpPr/>
          <p:nvPr/>
        </p:nvCxnSpPr>
        <p:spPr bwMode="auto">
          <a:xfrm>
            <a:off x="5112187" y="1784730"/>
            <a:ext cx="65927" cy="0"/>
          </a:xfrm>
          <a:prstGeom prst="line">
            <a:avLst/>
          </a:prstGeom>
          <a:noFill/>
          <a:ln w="28575" cap="flat" cmpd="sng" algn="ctr">
            <a:solidFill>
              <a:schemeClr val="bg1"/>
            </a:solidFill>
            <a:prstDash val="solid"/>
            <a:round/>
            <a:headEnd type="none" w="med" len="med"/>
            <a:tailEnd type="none" w="med" len="med"/>
          </a:ln>
          <a:effectLst/>
        </p:spPr>
      </p:cxnSp>
      <p:cxnSp>
        <p:nvCxnSpPr>
          <p:cNvPr id="77" name="Straight Connector 76">
            <a:extLst>
              <a:ext uri="{FF2B5EF4-FFF2-40B4-BE49-F238E27FC236}">
                <a16:creationId xmlns:a16="http://schemas.microsoft.com/office/drawing/2014/main" id="{9C2F2266-7BAD-466D-A4FE-2F78621A017E}"/>
              </a:ext>
            </a:extLst>
          </p:cNvPr>
          <p:cNvCxnSpPr/>
          <p:nvPr/>
        </p:nvCxnSpPr>
        <p:spPr bwMode="auto">
          <a:xfrm>
            <a:off x="5112187" y="2022618"/>
            <a:ext cx="65927" cy="0"/>
          </a:xfrm>
          <a:prstGeom prst="line">
            <a:avLst/>
          </a:prstGeom>
          <a:noFill/>
          <a:ln w="28575" cap="flat" cmpd="sng" algn="ctr">
            <a:solidFill>
              <a:schemeClr val="bg1"/>
            </a:solidFill>
            <a:prstDash val="solid"/>
            <a:round/>
            <a:headEnd type="none" w="med" len="med"/>
            <a:tailEnd type="none" w="med" len="med"/>
          </a:ln>
          <a:effectLst/>
        </p:spPr>
      </p:cxnSp>
      <p:cxnSp>
        <p:nvCxnSpPr>
          <p:cNvPr id="78" name="Straight Connector 77">
            <a:extLst>
              <a:ext uri="{FF2B5EF4-FFF2-40B4-BE49-F238E27FC236}">
                <a16:creationId xmlns:a16="http://schemas.microsoft.com/office/drawing/2014/main" id="{D037AF01-C47F-4E5B-ACE1-A552E73ACB21}"/>
              </a:ext>
            </a:extLst>
          </p:cNvPr>
          <p:cNvCxnSpPr/>
          <p:nvPr/>
        </p:nvCxnSpPr>
        <p:spPr bwMode="auto">
          <a:xfrm>
            <a:off x="5112187" y="2260507"/>
            <a:ext cx="65927" cy="0"/>
          </a:xfrm>
          <a:prstGeom prst="line">
            <a:avLst/>
          </a:prstGeom>
          <a:noFill/>
          <a:ln w="28575" cap="flat" cmpd="sng" algn="ctr">
            <a:solidFill>
              <a:schemeClr val="bg1"/>
            </a:solidFill>
            <a:prstDash val="solid"/>
            <a:round/>
            <a:headEnd type="none" w="med" len="med"/>
            <a:tailEnd type="none" w="med" len="med"/>
          </a:ln>
          <a:effectLst/>
        </p:spPr>
      </p:cxnSp>
      <p:cxnSp>
        <p:nvCxnSpPr>
          <p:cNvPr id="79" name="Straight Connector 78">
            <a:extLst>
              <a:ext uri="{FF2B5EF4-FFF2-40B4-BE49-F238E27FC236}">
                <a16:creationId xmlns:a16="http://schemas.microsoft.com/office/drawing/2014/main" id="{F16CD2DD-1688-41FA-B895-09F797781389}"/>
              </a:ext>
            </a:extLst>
          </p:cNvPr>
          <p:cNvCxnSpPr>
            <a:cxnSpLocks/>
          </p:cNvCxnSpPr>
          <p:nvPr/>
        </p:nvCxnSpPr>
        <p:spPr bwMode="auto">
          <a:xfrm>
            <a:off x="5112187" y="2498395"/>
            <a:ext cx="65927" cy="0"/>
          </a:xfrm>
          <a:prstGeom prst="line">
            <a:avLst/>
          </a:prstGeom>
          <a:noFill/>
          <a:ln w="28575" cap="flat" cmpd="sng" algn="ctr">
            <a:solidFill>
              <a:schemeClr val="bg1"/>
            </a:solidFill>
            <a:prstDash val="solid"/>
            <a:round/>
            <a:headEnd type="none" w="med" len="med"/>
            <a:tailEnd type="none" w="med" len="med"/>
          </a:ln>
          <a:effectLst/>
        </p:spPr>
      </p:cxnSp>
      <p:cxnSp>
        <p:nvCxnSpPr>
          <p:cNvPr id="81" name="Straight Connector 80">
            <a:extLst>
              <a:ext uri="{FF2B5EF4-FFF2-40B4-BE49-F238E27FC236}">
                <a16:creationId xmlns:a16="http://schemas.microsoft.com/office/drawing/2014/main" id="{7139AC68-B9DC-4499-8C6D-2ADBD6E0BF36}"/>
              </a:ext>
            </a:extLst>
          </p:cNvPr>
          <p:cNvCxnSpPr>
            <a:cxnSpLocks/>
          </p:cNvCxnSpPr>
          <p:nvPr/>
        </p:nvCxnSpPr>
        <p:spPr bwMode="auto">
          <a:xfrm>
            <a:off x="5112187" y="2736283"/>
            <a:ext cx="65927" cy="0"/>
          </a:xfrm>
          <a:prstGeom prst="line">
            <a:avLst/>
          </a:prstGeom>
          <a:noFill/>
          <a:ln w="28575" cap="flat" cmpd="sng" algn="ctr">
            <a:solidFill>
              <a:schemeClr val="bg1"/>
            </a:solidFill>
            <a:prstDash val="solid"/>
            <a:round/>
            <a:headEnd type="none" w="med" len="med"/>
            <a:tailEnd type="none" w="med" len="med"/>
          </a:ln>
          <a:effectLst/>
        </p:spPr>
      </p:cxnSp>
      <p:cxnSp>
        <p:nvCxnSpPr>
          <p:cNvPr id="82" name="Straight Connector 81">
            <a:extLst>
              <a:ext uri="{FF2B5EF4-FFF2-40B4-BE49-F238E27FC236}">
                <a16:creationId xmlns:a16="http://schemas.microsoft.com/office/drawing/2014/main" id="{0F17B963-E12B-4716-91FD-48ED66083FCA}"/>
              </a:ext>
            </a:extLst>
          </p:cNvPr>
          <p:cNvCxnSpPr>
            <a:cxnSpLocks/>
          </p:cNvCxnSpPr>
          <p:nvPr/>
        </p:nvCxnSpPr>
        <p:spPr bwMode="auto">
          <a:xfrm>
            <a:off x="5112187" y="2974171"/>
            <a:ext cx="65927" cy="0"/>
          </a:xfrm>
          <a:prstGeom prst="line">
            <a:avLst/>
          </a:prstGeom>
          <a:noFill/>
          <a:ln w="28575" cap="flat" cmpd="sng" algn="ctr">
            <a:solidFill>
              <a:schemeClr val="bg1"/>
            </a:solidFill>
            <a:prstDash val="solid"/>
            <a:round/>
            <a:headEnd type="none" w="med" len="med"/>
            <a:tailEnd type="none" w="med" len="med"/>
          </a:ln>
          <a:effectLst/>
        </p:spPr>
      </p:cxnSp>
      <p:cxnSp>
        <p:nvCxnSpPr>
          <p:cNvPr id="83" name="Straight Connector 82">
            <a:extLst>
              <a:ext uri="{FF2B5EF4-FFF2-40B4-BE49-F238E27FC236}">
                <a16:creationId xmlns:a16="http://schemas.microsoft.com/office/drawing/2014/main" id="{F9C2EAC0-5487-4663-9F0E-510257B274B7}"/>
              </a:ext>
            </a:extLst>
          </p:cNvPr>
          <p:cNvCxnSpPr>
            <a:cxnSpLocks/>
          </p:cNvCxnSpPr>
          <p:nvPr/>
        </p:nvCxnSpPr>
        <p:spPr bwMode="auto">
          <a:xfrm>
            <a:off x="5112187" y="3212060"/>
            <a:ext cx="65927" cy="0"/>
          </a:xfrm>
          <a:prstGeom prst="line">
            <a:avLst/>
          </a:prstGeom>
          <a:noFill/>
          <a:ln w="28575" cap="flat" cmpd="sng" algn="ctr">
            <a:solidFill>
              <a:schemeClr val="bg1"/>
            </a:solidFill>
            <a:prstDash val="solid"/>
            <a:round/>
            <a:headEnd type="none" w="med" len="med"/>
            <a:tailEnd type="none" w="med" len="med"/>
          </a:ln>
          <a:effectLst/>
        </p:spPr>
      </p:cxnSp>
      <p:cxnSp>
        <p:nvCxnSpPr>
          <p:cNvPr id="84" name="Straight Connector 83">
            <a:extLst>
              <a:ext uri="{FF2B5EF4-FFF2-40B4-BE49-F238E27FC236}">
                <a16:creationId xmlns:a16="http://schemas.microsoft.com/office/drawing/2014/main" id="{D1956EBF-BF0A-44FA-8CBC-5A95D1839AAE}"/>
              </a:ext>
            </a:extLst>
          </p:cNvPr>
          <p:cNvCxnSpPr>
            <a:cxnSpLocks/>
          </p:cNvCxnSpPr>
          <p:nvPr/>
        </p:nvCxnSpPr>
        <p:spPr bwMode="auto">
          <a:xfrm>
            <a:off x="5112187" y="3449948"/>
            <a:ext cx="65927" cy="0"/>
          </a:xfrm>
          <a:prstGeom prst="line">
            <a:avLst/>
          </a:prstGeom>
          <a:noFill/>
          <a:ln w="28575" cap="flat" cmpd="sng" algn="ctr">
            <a:solidFill>
              <a:schemeClr val="bg1"/>
            </a:solidFill>
            <a:prstDash val="solid"/>
            <a:round/>
            <a:headEnd type="none" w="med" len="med"/>
            <a:tailEnd type="none" w="med" len="med"/>
          </a:ln>
          <a:effectLst/>
        </p:spPr>
      </p:cxnSp>
      <p:cxnSp>
        <p:nvCxnSpPr>
          <p:cNvPr id="85" name="Straight Connector 84">
            <a:extLst>
              <a:ext uri="{FF2B5EF4-FFF2-40B4-BE49-F238E27FC236}">
                <a16:creationId xmlns:a16="http://schemas.microsoft.com/office/drawing/2014/main" id="{0EFDD770-45C9-4750-AA28-919C7411794F}"/>
              </a:ext>
            </a:extLst>
          </p:cNvPr>
          <p:cNvCxnSpPr>
            <a:cxnSpLocks/>
          </p:cNvCxnSpPr>
          <p:nvPr/>
        </p:nvCxnSpPr>
        <p:spPr bwMode="auto">
          <a:xfrm>
            <a:off x="5112187" y="3687837"/>
            <a:ext cx="65927" cy="0"/>
          </a:xfrm>
          <a:prstGeom prst="line">
            <a:avLst/>
          </a:prstGeom>
          <a:noFill/>
          <a:ln w="28575" cap="flat" cmpd="sng" algn="ctr">
            <a:solidFill>
              <a:schemeClr val="bg1"/>
            </a:solidFill>
            <a:prstDash val="solid"/>
            <a:round/>
            <a:headEnd type="none" w="med" len="med"/>
            <a:tailEnd type="none" w="med" len="med"/>
          </a:ln>
          <a:effectLst/>
        </p:spPr>
      </p:cxnSp>
      <p:cxnSp>
        <p:nvCxnSpPr>
          <p:cNvPr id="86" name="Straight Connector 85">
            <a:extLst>
              <a:ext uri="{FF2B5EF4-FFF2-40B4-BE49-F238E27FC236}">
                <a16:creationId xmlns:a16="http://schemas.microsoft.com/office/drawing/2014/main" id="{3283CB3B-B304-458B-882F-C0EB93301F4E}"/>
              </a:ext>
            </a:extLst>
          </p:cNvPr>
          <p:cNvCxnSpPr>
            <a:cxnSpLocks/>
          </p:cNvCxnSpPr>
          <p:nvPr/>
        </p:nvCxnSpPr>
        <p:spPr bwMode="auto">
          <a:xfrm>
            <a:off x="5112187" y="3933698"/>
            <a:ext cx="65927" cy="0"/>
          </a:xfrm>
          <a:prstGeom prst="line">
            <a:avLst/>
          </a:prstGeom>
          <a:noFill/>
          <a:ln w="28575" cap="flat" cmpd="sng" algn="ctr">
            <a:solidFill>
              <a:schemeClr val="bg1"/>
            </a:solidFill>
            <a:prstDash val="solid"/>
            <a:round/>
            <a:headEnd type="none" w="med" len="med"/>
            <a:tailEnd type="none" w="med" len="med"/>
          </a:ln>
          <a:effectLst/>
        </p:spPr>
      </p:cxnSp>
      <p:cxnSp>
        <p:nvCxnSpPr>
          <p:cNvPr id="88" name="Straight Connector 87">
            <a:extLst>
              <a:ext uri="{FF2B5EF4-FFF2-40B4-BE49-F238E27FC236}">
                <a16:creationId xmlns:a16="http://schemas.microsoft.com/office/drawing/2014/main" id="{94B730DD-8097-4E27-9D88-F232EE43B7AE}"/>
              </a:ext>
            </a:extLst>
          </p:cNvPr>
          <p:cNvCxnSpPr/>
          <p:nvPr/>
        </p:nvCxnSpPr>
        <p:spPr bwMode="auto">
          <a:xfrm>
            <a:off x="5172616" y="3931863"/>
            <a:ext cx="0" cy="67760"/>
          </a:xfrm>
          <a:prstGeom prst="line">
            <a:avLst/>
          </a:prstGeom>
          <a:noFill/>
          <a:ln w="28575" cap="flat" cmpd="sng" algn="ctr">
            <a:solidFill>
              <a:schemeClr val="bg1"/>
            </a:solidFill>
            <a:prstDash val="solid"/>
            <a:round/>
            <a:headEnd type="none" w="med" len="med"/>
            <a:tailEnd type="none" w="med" len="med"/>
          </a:ln>
          <a:effectLst/>
        </p:spPr>
      </p:cxnSp>
      <p:cxnSp>
        <p:nvCxnSpPr>
          <p:cNvPr id="89" name="Straight Connector 88">
            <a:extLst>
              <a:ext uri="{FF2B5EF4-FFF2-40B4-BE49-F238E27FC236}">
                <a16:creationId xmlns:a16="http://schemas.microsoft.com/office/drawing/2014/main" id="{B71986C3-4F6E-4161-A860-1911F3947CB5}"/>
              </a:ext>
            </a:extLst>
          </p:cNvPr>
          <p:cNvCxnSpPr/>
          <p:nvPr/>
        </p:nvCxnSpPr>
        <p:spPr bwMode="auto">
          <a:xfrm>
            <a:off x="5532978" y="3931863"/>
            <a:ext cx="0" cy="67760"/>
          </a:xfrm>
          <a:prstGeom prst="line">
            <a:avLst/>
          </a:prstGeom>
          <a:noFill/>
          <a:ln w="28575" cap="flat" cmpd="sng" algn="ctr">
            <a:solidFill>
              <a:schemeClr val="bg1"/>
            </a:solidFill>
            <a:prstDash val="solid"/>
            <a:round/>
            <a:headEnd type="none" w="med" len="med"/>
            <a:tailEnd type="none" w="med" len="med"/>
          </a:ln>
          <a:effectLst/>
        </p:spPr>
      </p:cxnSp>
      <p:cxnSp>
        <p:nvCxnSpPr>
          <p:cNvPr id="90" name="Straight Connector 89">
            <a:extLst>
              <a:ext uri="{FF2B5EF4-FFF2-40B4-BE49-F238E27FC236}">
                <a16:creationId xmlns:a16="http://schemas.microsoft.com/office/drawing/2014/main" id="{0018FE55-AAF2-4FEC-A114-8E9B5139DA1B}"/>
              </a:ext>
            </a:extLst>
          </p:cNvPr>
          <p:cNvCxnSpPr/>
          <p:nvPr/>
        </p:nvCxnSpPr>
        <p:spPr bwMode="auto">
          <a:xfrm>
            <a:off x="5893340" y="3931863"/>
            <a:ext cx="0" cy="67760"/>
          </a:xfrm>
          <a:prstGeom prst="line">
            <a:avLst/>
          </a:prstGeom>
          <a:noFill/>
          <a:ln w="28575" cap="flat" cmpd="sng" algn="ctr">
            <a:solidFill>
              <a:schemeClr val="bg1"/>
            </a:solidFill>
            <a:prstDash val="solid"/>
            <a:round/>
            <a:headEnd type="none" w="med" len="med"/>
            <a:tailEnd type="none" w="med" len="med"/>
          </a:ln>
          <a:effectLst/>
        </p:spPr>
      </p:cxnSp>
      <p:cxnSp>
        <p:nvCxnSpPr>
          <p:cNvPr id="91" name="Straight Connector 90">
            <a:extLst>
              <a:ext uri="{FF2B5EF4-FFF2-40B4-BE49-F238E27FC236}">
                <a16:creationId xmlns:a16="http://schemas.microsoft.com/office/drawing/2014/main" id="{7A01CCCF-4DA9-48BA-906B-C6EBFD6F3CBC}"/>
              </a:ext>
            </a:extLst>
          </p:cNvPr>
          <p:cNvCxnSpPr/>
          <p:nvPr/>
        </p:nvCxnSpPr>
        <p:spPr bwMode="auto">
          <a:xfrm>
            <a:off x="6253703" y="3931863"/>
            <a:ext cx="0" cy="67760"/>
          </a:xfrm>
          <a:prstGeom prst="line">
            <a:avLst/>
          </a:prstGeom>
          <a:noFill/>
          <a:ln w="28575" cap="flat" cmpd="sng" algn="ctr">
            <a:solidFill>
              <a:schemeClr val="bg1"/>
            </a:solidFill>
            <a:prstDash val="solid"/>
            <a:round/>
            <a:headEnd type="none" w="med" len="med"/>
            <a:tailEnd type="none" w="med" len="med"/>
          </a:ln>
          <a:effectLst/>
        </p:spPr>
      </p:cxnSp>
      <p:cxnSp>
        <p:nvCxnSpPr>
          <p:cNvPr id="92" name="Straight Connector 91">
            <a:extLst>
              <a:ext uri="{FF2B5EF4-FFF2-40B4-BE49-F238E27FC236}">
                <a16:creationId xmlns:a16="http://schemas.microsoft.com/office/drawing/2014/main" id="{5AF29B9B-33BD-428A-A78F-2FF407717E78}"/>
              </a:ext>
            </a:extLst>
          </p:cNvPr>
          <p:cNvCxnSpPr>
            <a:cxnSpLocks/>
          </p:cNvCxnSpPr>
          <p:nvPr/>
        </p:nvCxnSpPr>
        <p:spPr bwMode="auto">
          <a:xfrm>
            <a:off x="6614066" y="3931863"/>
            <a:ext cx="0" cy="67760"/>
          </a:xfrm>
          <a:prstGeom prst="line">
            <a:avLst/>
          </a:prstGeom>
          <a:noFill/>
          <a:ln w="28575" cap="flat" cmpd="sng" algn="ctr">
            <a:solidFill>
              <a:schemeClr val="bg1"/>
            </a:solidFill>
            <a:prstDash val="solid"/>
            <a:round/>
            <a:headEnd type="none" w="med" len="med"/>
            <a:tailEnd type="none" w="med" len="med"/>
          </a:ln>
          <a:effectLst/>
        </p:spPr>
      </p:cxnSp>
      <p:cxnSp>
        <p:nvCxnSpPr>
          <p:cNvPr id="94" name="Straight Connector 93">
            <a:extLst>
              <a:ext uri="{FF2B5EF4-FFF2-40B4-BE49-F238E27FC236}">
                <a16:creationId xmlns:a16="http://schemas.microsoft.com/office/drawing/2014/main" id="{DC4D8A1C-5F06-4EE9-8274-29255CC886DD}"/>
              </a:ext>
            </a:extLst>
          </p:cNvPr>
          <p:cNvCxnSpPr>
            <a:cxnSpLocks/>
          </p:cNvCxnSpPr>
          <p:nvPr/>
        </p:nvCxnSpPr>
        <p:spPr bwMode="auto">
          <a:xfrm>
            <a:off x="6974428" y="3931863"/>
            <a:ext cx="0" cy="67760"/>
          </a:xfrm>
          <a:prstGeom prst="line">
            <a:avLst/>
          </a:prstGeom>
          <a:noFill/>
          <a:ln w="28575" cap="flat" cmpd="sng" algn="ctr">
            <a:solidFill>
              <a:schemeClr val="bg1"/>
            </a:solidFill>
            <a:prstDash val="solid"/>
            <a:round/>
            <a:headEnd type="none" w="med" len="med"/>
            <a:tailEnd type="none" w="med" len="med"/>
          </a:ln>
          <a:effectLst/>
        </p:spPr>
      </p:cxnSp>
      <p:cxnSp>
        <p:nvCxnSpPr>
          <p:cNvPr id="96" name="Straight Connector 95">
            <a:extLst>
              <a:ext uri="{FF2B5EF4-FFF2-40B4-BE49-F238E27FC236}">
                <a16:creationId xmlns:a16="http://schemas.microsoft.com/office/drawing/2014/main" id="{ACD807C3-9B63-4A19-835B-1AE9C863411D}"/>
              </a:ext>
            </a:extLst>
          </p:cNvPr>
          <p:cNvCxnSpPr>
            <a:cxnSpLocks/>
          </p:cNvCxnSpPr>
          <p:nvPr/>
        </p:nvCxnSpPr>
        <p:spPr bwMode="auto">
          <a:xfrm>
            <a:off x="7334790" y="3931863"/>
            <a:ext cx="0" cy="67760"/>
          </a:xfrm>
          <a:prstGeom prst="line">
            <a:avLst/>
          </a:prstGeom>
          <a:noFill/>
          <a:ln w="28575" cap="flat" cmpd="sng" algn="ctr">
            <a:solidFill>
              <a:schemeClr val="bg1"/>
            </a:solidFill>
            <a:prstDash val="solid"/>
            <a:round/>
            <a:headEnd type="none" w="med" len="med"/>
            <a:tailEnd type="none" w="med" len="med"/>
          </a:ln>
          <a:effectLst/>
        </p:spPr>
      </p:cxnSp>
      <p:cxnSp>
        <p:nvCxnSpPr>
          <p:cNvPr id="97" name="Straight Connector 96">
            <a:extLst>
              <a:ext uri="{FF2B5EF4-FFF2-40B4-BE49-F238E27FC236}">
                <a16:creationId xmlns:a16="http://schemas.microsoft.com/office/drawing/2014/main" id="{EB4D2A48-367D-49BA-BCD7-EEF4DB14F630}"/>
              </a:ext>
            </a:extLst>
          </p:cNvPr>
          <p:cNvCxnSpPr>
            <a:cxnSpLocks/>
          </p:cNvCxnSpPr>
          <p:nvPr/>
        </p:nvCxnSpPr>
        <p:spPr bwMode="auto">
          <a:xfrm>
            <a:off x="7695153" y="3931863"/>
            <a:ext cx="0" cy="67760"/>
          </a:xfrm>
          <a:prstGeom prst="line">
            <a:avLst/>
          </a:prstGeom>
          <a:noFill/>
          <a:ln w="28575" cap="flat" cmpd="sng" algn="ctr">
            <a:solidFill>
              <a:schemeClr val="bg1"/>
            </a:solidFill>
            <a:prstDash val="solid"/>
            <a:round/>
            <a:headEnd type="none" w="med" len="med"/>
            <a:tailEnd type="none" w="med" len="med"/>
          </a:ln>
          <a:effectLst/>
        </p:spPr>
      </p:cxnSp>
      <p:cxnSp>
        <p:nvCxnSpPr>
          <p:cNvPr id="98" name="Straight Connector 97">
            <a:extLst>
              <a:ext uri="{FF2B5EF4-FFF2-40B4-BE49-F238E27FC236}">
                <a16:creationId xmlns:a16="http://schemas.microsoft.com/office/drawing/2014/main" id="{E3ACF21E-F458-4636-A35F-415BBC797FFA}"/>
              </a:ext>
            </a:extLst>
          </p:cNvPr>
          <p:cNvCxnSpPr>
            <a:cxnSpLocks/>
          </p:cNvCxnSpPr>
          <p:nvPr/>
        </p:nvCxnSpPr>
        <p:spPr bwMode="auto">
          <a:xfrm>
            <a:off x="8055515" y="3931863"/>
            <a:ext cx="0" cy="67760"/>
          </a:xfrm>
          <a:prstGeom prst="line">
            <a:avLst/>
          </a:prstGeom>
          <a:noFill/>
          <a:ln w="28575" cap="flat" cmpd="sng" algn="ctr">
            <a:solidFill>
              <a:schemeClr val="bg1"/>
            </a:solidFill>
            <a:prstDash val="solid"/>
            <a:round/>
            <a:headEnd type="none" w="med" len="med"/>
            <a:tailEnd type="none" w="med" len="med"/>
          </a:ln>
          <a:effectLst/>
        </p:spPr>
      </p:cxnSp>
      <p:cxnSp>
        <p:nvCxnSpPr>
          <p:cNvPr id="99" name="Straight Connector 98">
            <a:extLst>
              <a:ext uri="{FF2B5EF4-FFF2-40B4-BE49-F238E27FC236}">
                <a16:creationId xmlns:a16="http://schemas.microsoft.com/office/drawing/2014/main" id="{61D2DEBD-CCC4-4AB6-8E9E-39B4FBA7DC78}"/>
              </a:ext>
            </a:extLst>
          </p:cNvPr>
          <p:cNvCxnSpPr>
            <a:cxnSpLocks/>
          </p:cNvCxnSpPr>
          <p:nvPr/>
        </p:nvCxnSpPr>
        <p:spPr bwMode="auto">
          <a:xfrm>
            <a:off x="8415879" y="3931863"/>
            <a:ext cx="0" cy="67760"/>
          </a:xfrm>
          <a:prstGeom prst="line">
            <a:avLst/>
          </a:prstGeom>
          <a:noFill/>
          <a:ln w="28575" cap="flat" cmpd="sng" algn="ctr">
            <a:solidFill>
              <a:schemeClr val="bg1"/>
            </a:solidFill>
            <a:prstDash val="solid"/>
            <a:round/>
            <a:headEnd type="none" w="med" len="med"/>
            <a:tailEnd type="none" w="med" len="med"/>
          </a:ln>
          <a:effectLst/>
        </p:spPr>
      </p:cxnSp>
      <p:sp>
        <p:nvSpPr>
          <p:cNvPr id="100" name="TextBox 99">
            <a:extLst>
              <a:ext uri="{FF2B5EF4-FFF2-40B4-BE49-F238E27FC236}">
                <a16:creationId xmlns:a16="http://schemas.microsoft.com/office/drawing/2014/main" id="{BEDE8168-A06A-4F72-BF24-1562B3BB4946}"/>
              </a:ext>
            </a:extLst>
          </p:cNvPr>
          <p:cNvSpPr txBox="1"/>
          <p:nvPr/>
        </p:nvSpPr>
        <p:spPr bwMode="auto">
          <a:xfrm>
            <a:off x="5866936" y="4109718"/>
            <a:ext cx="18752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fontAlgn="auto">
              <a:spcBef>
                <a:spcPct val="50000"/>
              </a:spcBef>
              <a:defRPr/>
            </a:pPr>
            <a:r>
              <a:rPr lang="en-US" sz="1000" b="1" dirty="0">
                <a:solidFill>
                  <a:srgbClr val="000000"/>
                </a:solidFill>
                <a:latin typeface="Calibri" panose="020F0502020204030204" pitchFamily="34" charset="0"/>
                <a:ea typeface="+mn-ea"/>
                <a:cs typeface="Arial" panose="020B0604020202020204" pitchFamily="34" charset="0"/>
              </a:rPr>
              <a:t>Years</a:t>
            </a:r>
          </a:p>
        </p:txBody>
      </p:sp>
      <p:sp>
        <p:nvSpPr>
          <p:cNvPr id="101" name="TextBox 100">
            <a:extLst>
              <a:ext uri="{FF2B5EF4-FFF2-40B4-BE49-F238E27FC236}">
                <a16:creationId xmlns:a16="http://schemas.microsoft.com/office/drawing/2014/main" id="{B3F8650B-9C1C-4716-B427-392E224A1218}"/>
              </a:ext>
            </a:extLst>
          </p:cNvPr>
          <p:cNvSpPr txBox="1"/>
          <p:nvPr/>
        </p:nvSpPr>
        <p:spPr bwMode="auto">
          <a:xfrm>
            <a:off x="5063041" y="3964643"/>
            <a:ext cx="25821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fontAlgn="auto">
              <a:spcBef>
                <a:spcPct val="50000"/>
              </a:spcBef>
              <a:defRPr/>
            </a:pPr>
            <a:r>
              <a:rPr lang="en-US" sz="1000" dirty="0">
                <a:solidFill>
                  <a:srgbClr val="000000"/>
                </a:solidFill>
                <a:latin typeface="Calibri" panose="020F0502020204030204" pitchFamily="34" charset="0"/>
                <a:ea typeface="+mn-ea"/>
                <a:cs typeface="Arial" panose="020B0604020202020204" pitchFamily="34" charset="0"/>
              </a:rPr>
              <a:t>0</a:t>
            </a:r>
          </a:p>
        </p:txBody>
      </p:sp>
      <p:sp>
        <p:nvSpPr>
          <p:cNvPr id="102" name="TextBox 101">
            <a:extLst>
              <a:ext uri="{FF2B5EF4-FFF2-40B4-BE49-F238E27FC236}">
                <a16:creationId xmlns:a16="http://schemas.microsoft.com/office/drawing/2014/main" id="{CB699147-485A-4787-AD95-D4102BA2636E}"/>
              </a:ext>
            </a:extLst>
          </p:cNvPr>
          <p:cNvSpPr txBox="1"/>
          <p:nvPr/>
        </p:nvSpPr>
        <p:spPr bwMode="auto">
          <a:xfrm>
            <a:off x="5427473" y="3964643"/>
            <a:ext cx="25821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fontAlgn="auto">
              <a:spcBef>
                <a:spcPct val="50000"/>
              </a:spcBef>
              <a:defRPr/>
            </a:pPr>
            <a:r>
              <a:rPr lang="en-US" sz="1000" dirty="0">
                <a:solidFill>
                  <a:srgbClr val="000000"/>
                </a:solidFill>
                <a:latin typeface="Calibri" panose="020F0502020204030204" pitchFamily="34" charset="0"/>
                <a:ea typeface="+mn-ea"/>
                <a:cs typeface="Arial" panose="020B0604020202020204" pitchFamily="34" charset="0"/>
              </a:rPr>
              <a:t>1</a:t>
            </a:r>
          </a:p>
        </p:txBody>
      </p:sp>
      <p:sp>
        <p:nvSpPr>
          <p:cNvPr id="103" name="TextBox 102">
            <a:extLst>
              <a:ext uri="{FF2B5EF4-FFF2-40B4-BE49-F238E27FC236}">
                <a16:creationId xmlns:a16="http://schemas.microsoft.com/office/drawing/2014/main" id="{7A0535CA-FCF5-457E-8E9D-157AE830A845}"/>
              </a:ext>
            </a:extLst>
          </p:cNvPr>
          <p:cNvSpPr txBox="1"/>
          <p:nvPr/>
        </p:nvSpPr>
        <p:spPr bwMode="auto">
          <a:xfrm>
            <a:off x="5780917" y="3964643"/>
            <a:ext cx="25821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fontAlgn="auto">
              <a:spcBef>
                <a:spcPct val="50000"/>
              </a:spcBef>
              <a:defRPr/>
            </a:pPr>
            <a:r>
              <a:rPr lang="en-US" sz="1000" dirty="0">
                <a:solidFill>
                  <a:srgbClr val="000000"/>
                </a:solidFill>
                <a:latin typeface="Calibri" panose="020F0502020204030204" pitchFamily="34" charset="0"/>
                <a:ea typeface="+mn-ea"/>
                <a:cs typeface="Arial" panose="020B0604020202020204" pitchFamily="34" charset="0"/>
              </a:rPr>
              <a:t>2</a:t>
            </a:r>
          </a:p>
        </p:txBody>
      </p:sp>
      <p:sp>
        <p:nvSpPr>
          <p:cNvPr id="104" name="TextBox 103">
            <a:extLst>
              <a:ext uri="{FF2B5EF4-FFF2-40B4-BE49-F238E27FC236}">
                <a16:creationId xmlns:a16="http://schemas.microsoft.com/office/drawing/2014/main" id="{14A85B1B-9238-41ED-9096-5FFB2764733E}"/>
              </a:ext>
            </a:extLst>
          </p:cNvPr>
          <p:cNvSpPr txBox="1"/>
          <p:nvPr/>
        </p:nvSpPr>
        <p:spPr bwMode="auto">
          <a:xfrm>
            <a:off x="6143519" y="3964946"/>
            <a:ext cx="25821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fontAlgn="auto">
              <a:spcBef>
                <a:spcPct val="50000"/>
              </a:spcBef>
              <a:defRPr/>
            </a:pPr>
            <a:r>
              <a:rPr lang="en-US" sz="1000" dirty="0">
                <a:solidFill>
                  <a:srgbClr val="000000"/>
                </a:solidFill>
                <a:latin typeface="Calibri" panose="020F0502020204030204" pitchFamily="34" charset="0"/>
                <a:ea typeface="+mn-ea"/>
                <a:cs typeface="Arial" panose="020B0604020202020204" pitchFamily="34" charset="0"/>
              </a:rPr>
              <a:t>3</a:t>
            </a:r>
          </a:p>
        </p:txBody>
      </p:sp>
      <p:sp>
        <p:nvSpPr>
          <p:cNvPr id="105" name="TextBox 104">
            <a:extLst>
              <a:ext uri="{FF2B5EF4-FFF2-40B4-BE49-F238E27FC236}">
                <a16:creationId xmlns:a16="http://schemas.microsoft.com/office/drawing/2014/main" id="{2429984E-F435-45F0-A788-C71813C63CF7}"/>
              </a:ext>
            </a:extLst>
          </p:cNvPr>
          <p:cNvSpPr txBox="1"/>
          <p:nvPr/>
        </p:nvSpPr>
        <p:spPr bwMode="auto">
          <a:xfrm>
            <a:off x="6496963" y="3964946"/>
            <a:ext cx="25821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fontAlgn="auto">
              <a:spcBef>
                <a:spcPct val="50000"/>
              </a:spcBef>
              <a:defRPr/>
            </a:pPr>
            <a:r>
              <a:rPr lang="en-US" sz="1000" dirty="0">
                <a:solidFill>
                  <a:srgbClr val="000000"/>
                </a:solidFill>
                <a:latin typeface="Calibri" panose="020F0502020204030204" pitchFamily="34" charset="0"/>
                <a:ea typeface="+mn-ea"/>
                <a:cs typeface="Arial" panose="020B0604020202020204" pitchFamily="34" charset="0"/>
              </a:rPr>
              <a:t>4</a:t>
            </a:r>
          </a:p>
        </p:txBody>
      </p:sp>
      <p:sp>
        <p:nvSpPr>
          <p:cNvPr id="106" name="TextBox 105">
            <a:extLst>
              <a:ext uri="{FF2B5EF4-FFF2-40B4-BE49-F238E27FC236}">
                <a16:creationId xmlns:a16="http://schemas.microsoft.com/office/drawing/2014/main" id="{15CB8A4E-DE0D-4C61-9C93-8A89C67DC357}"/>
              </a:ext>
            </a:extLst>
          </p:cNvPr>
          <p:cNvSpPr txBox="1"/>
          <p:nvPr/>
        </p:nvSpPr>
        <p:spPr bwMode="auto">
          <a:xfrm>
            <a:off x="6865057" y="3964946"/>
            <a:ext cx="25821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fontAlgn="auto">
              <a:spcBef>
                <a:spcPct val="50000"/>
              </a:spcBef>
              <a:defRPr/>
            </a:pPr>
            <a:r>
              <a:rPr lang="en-US" sz="1000" dirty="0">
                <a:solidFill>
                  <a:srgbClr val="000000"/>
                </a:solidFill>
                <a:latin typeface="Calibri" panose="020F0502020204030204" pitchFamily="34" charset="0"/>
                <a:ea typeface="+mn-ea"/>
                <a:cs typeface="Arial" panose="020B0604020202020204" pitchFamily="34" charset="0"/>
              </a:rPr>
              <a:t>5</a:t>
            </a:r>
          </a:p>
        </p:txBody>
      </p:sp>
      <p:sp>
        <p:nvSpPr>
          <p:cNvPr id="107" name="TextBox 106">
            <a:extLst>
              <a:ext uri="{FF2B5EF4-FFF2-40B4-BE49-F238E27FC236}">
                <a16:creationId xmlns:a16="http://schemas.microsoft.com/office/drawing/2014/main" id="{D44552BF-9B12-44F7-A7A9-7581A6380621}"/>
              </a:ext>
            </a:extLst>
          </p:cNvPr>
          <p:cNvSpPr txBox="1"/>
          <p:nvPr/>
        </p:nvSpPr>
        <p:spPr bwMode="auto">
          <a:xfrm>
            <a:off x="7231321" y="3964946"/>
            <a:ext cx="25821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fontAlgn="auto">
              <a:spcBef>
                <a:spcPct val="50000"/>
              </a:spcBef>
              <a:defRPr/>
            </a:pPr>
            <a:r>
              <a:rPr lang="en-US" sz="1000" dirty="0">
                <a:solidFill>
                  <a:srgbClr val="000000"/>
                </a:solidFill>
                <a:latin typeface="Calibri" panose="020F0502020204030204" pitchFamily="34" charset="0"/>
                <a:ea typeface="+mn-ea"/>
                <a:cs typeface="Arial" panose="020B0604020202020204" pitchFamily="34" charset="0"/>
              </a:rPr>
              <a:t>6</a:t>
            </a:r>
          </a:p>
        </p:txBody>
      </p:sp>
      <p:sp>
        <p:nvSpPr>
          <p:cNvPr id="108" name="TextBox 107">
            <a:extLst>
              <a:ext uri="{FF2B5EF4-FFF2-40B4-BE49-F238E27FC236}">
                <a16:creationId xmlns:a16="http://schemas.microsoft.com/office/drawing/2014/main" id="{5EC85103-F0F1-437A-9920-B5407CF6626C}"/>
              </a:ext>
            </a:extLst>
          </p:cNvPr>
          <p:cNvSpPr txBox="1"/>
          <p:nvPr/>
        </p:nvSpPr>
        <p:spPr bwMode="auto">
          <a:xfrm>
            <a:off x="7588428" y="3964946"/>
            <a:ext cx="25821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fontAlgn="auto">
              <a:spcBef>
                <a:spcPct val="50000"/>
              </a:spcBef>
              <a:defRPr/>
            </a:pPr>
            <a:r>
              <a:rPr lang="en-US" sz="1000" dirty="0">
                <a:solidFill>
                  <a:srgbClr val="000000"/>
                </a:solidFill>
                <a:latin typeface="Calibri" panose="020F0502020204030204" pitchFamily="34" charset="0"/>
                <a:ea typeface="+mn-ea"/>
                <a:cs typeface="Arial" panose="020B0604020202020204" pitchFamily="34" charset="0"/>
              </a:rPr>
              <a:t>7</a:t>
            </a:r>
          </a:p>
        </p:txBody>
      </p:sp>
      <p:sp>
        <p:nvSpPr>
          <p:cNvPr id="109" name="TextBox 108">
            <a:extLst>
              <a:ext uri="{FF2B5EF4-FFF2-40B4-BE49-F238E27FC236}">
                <a16:creationId xmlns:a16="http://schemas.microsoft.com/office/drawing/2014/main" id="{B94AC3E5-E7CF-42F2-8623-E4554A5F0C50}"/>
              </a:ext>
            </a:extLst>
          </p:cNvPr>
          <p:cNvSpPr txBox="1"/>
          <p:nvPr/>
        </p:nvSpPr>
        <p:spPr bwMode="auto">
          <a:xfrm>
            <a:off x="7947366" y="3964946"/>
            <a:ext cx="25821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fontAlgn="auto">
              <a:spcBef>
                <a:spcPct val="50000"/>
              </a:spcBef>
              <a:defRPr/>
            </a:pPr>
            <a:r>
              <a:rPr lang="en-US" sz="1000" dirty="0">
                <a:solidFill>
                  <a:srgbClr val="000000"/>
                </a:solidFill>
                <a:latin typeface="Calibri" panose="020F0502020204030204" pitchFamily="34" charset="0"/>
                <a:ea typeface="+mn-ea"/>
                <a:cs typeface="Arial" panose="020B0604020202020204" pitchFamily="34" charset="0"/>
              </a:rPr>
              <a:t>8</a:t>
            </a:r>
          </a:p>
        </p:txBody>
      </p:sp>
      <p:sp>
        <p:nvSpPr>
          <p:cNvPr id="110" name="TextBox 109">
            <a:extLst>
              <a:ext uri="{FF2B5EF4-FFF2-40B4-BE49-F238E27FC236}">
                <a16:creationId xmlns:a16="http://schemas.microsoft.com/office/drawing/2014/main" id="{A4488644-4D03-42A3-9419-D59784328DA3}"/>
              </a:ext>
            </a:extLst>
          </p:cNvPr>
          <p:cNvSpPr txBox="1"/>
          <p:nvPr/>
        </p:nvSpPr>
        <p:spPr bwMode="auto">
          <a:xfrm>
            <a:off x="8311798" y="3964946"/>
            <a:ext cx="25821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fontAlgn="auto">
              <a:spcBef>
                <a:spcPct val="50000"/>
              </a:spcBef>
              <a:defRPr/>
            </a:pPr>
            <a:r>
              <a:rPr lang="en-US" sz="1000" dirty="0">
                <a:solidFill>
                  <a:srgbClr val="000000"/>
                </a:solidFill>
                <a:latin typeface="Calibri" panose="020F0502020204030204" pitchFamily="34" charset="0"/>
                <a:ea typeface="+mn-ea"/>
                <a:cs typeface="Arial" panose="020B0604020202020204" pitchFamily="34" charset="0"/>
              </a:rPr>
              <a:t>9</a:t>
            </a:r>
          </a:p>
        </p:txBody>
      </p:sp>
      <p:sp>
        <p:nvSpPr>
          <p:cNvPr id="111" name="TextBox 110">
            <a:extLst>
              <a:ext uri="{FF2B5EF4-FFF2-40B4-BE49-F238E27FC236}">
                <a16:creationId xmlns:a16="http://schemas.microsoft.com/office/drawing/2014/main" id="{01631C14-0CD9-4019-A7B4-9E1ACDA57B5D}"/>
              </a:ext>
            </a:extLst>
          </p:cNvPr>
          <p:cNvSpPr txBox="1"/>
          <p:nvPr/>
        </p:nvSpPr>
        <p:spPr bwMode="auto">
          <a:xfrm>
            <a:off x="4927523" y="3785016"/>
            <a:ext cx="25821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fontAlgn="auto">
              <a:spcBef>
                <a:spcPct val="50000"/>
              </a:spcBef>
              <a:defRPr/>
            </a:pPr>
            <a:r>
              <a:rPr lang="en-US" sz="1000" dirty="0">
                <a:solidFill>
                  <a:srgbClr val="000000"/>
                </a:solidFill>
                <a:latin typeface="Calibri" panose="020F0502020204030204" pitchFamily="34" charset="0"/>
                <a:ea typeface="+mn-ea"/>
                <a:cs typeface="Arial" panose="020B0604020202020204" pitchFamily="34" charset="0"/>
              </a:rPr>
              <a:t>0</a:t>
            </a:r>
          </a:p>
        </p:txBody>
      </p:sp>
      <p:sp>
        <p:nvSpPr>
          <p:cNvPr id="112" name="TextBox 111">
            <a:extLst>
              <a:ext uri="{FF2B5EF4-FFF2-40B4-BE49-F238E27FC236}">
                <a16:creationId xmlns:a16="http://schemas.microsoft.com/office/drawing/2014/main" id="{A04ECD79-18E3-4DCD-9E14-3FF7E31A1D72}"/>
              </a:ext>
            </a:extLst>
          </p:cNvPr>
          <p:cNvSpPr txBox="1"/>
          <p:nvPr/>
        </p:nvSpPr>
        <p:spPr bwMode="auto">
          <a:xfrm>
            <a:off x="4863124" y="3550607"/>
            <a:ext cx="32261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fontAlgn="auto">
              <a:spcBef>
                <a:spcPct val="50000"/>
              </a:spcBef>
              <a:defRPr/>
            </a:pPr>
            <a:r>
              <a:rPr lang="en-US" sz="1000" dirty="0">
                <a:solidFill>
                  <a:srgbClr val="000000"/>
                </a:solidFill>
                <a:latin typeface="Calibri" panose="020F0502020204030204" pitchFamily="34" charset="0"/>
                <a:ea typeface="+mn-ea"/>
                <a:cs typeface="Arial" panose="020B0604020202020204" pitchFamily="34" charset="0"/>
              </a:rPr>
              <a:t>10</a:t>
            </a:r>
          </a:p>
        </p:txBody>
      </p:sp>
      <p:sp>
        <p:nvSpPr>
          <p:cNvPr id="113" name="TextBox 112">
            <a:extLst>
              <a:ext uri="{FF2B5EF4-FFF2-40B4-BE49-F238E27FC236}">
                <a16:creationId xmlns:a16="http://schemas.microsoft.com/office/drawing/2014/main" id="{F5AEC8F9-FA4A-4A3E-8F53-3599C1B5371C}"/>
              </a:ext>
            </a:extLst>
          </p:cNvPr>
          <p:cNvSpPr txBox="1"/>
          <p:nvPr/>
        </p:nvSpPr>
        <p:spPr bwMode="auto">
          <a:xfrm>
            <a:off x="4863124" y="3314367"/>
            <a:ext cx="32261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fontAlgn="auto">
              <a:spcBef>
                <a:spcPct val="50000"/>
              </a:spcBef>
              <a:defRPr/>
            </a:pPr>
            <a:r>
              <a:rPr lang="en-US" sz="1000" dirty="0">
                <a:solidFill>
                  <a:srgbClr val="000000"/>
                </a:solidFill>
                <a:latin typeface="Calibri" panose="020F0502020204030204" pitchFamily="34" charset="0"/>
                <a:ea typeface="+mn-ea"/>
                <a:cs typeface="Arial" panose="020B0604020202020204" pitchFamily="34" charset="0"/>
              </a:rPr>
              <a:t>20</a:t>
            </a:r>
          </a:p>
        </p:txBody>
      </p:sp>
      <p:sp>
        <p:nvSpPr>
          <p:cNvPr id="114" name="TextBox 113">
            <a:extLst>
              <a:ext uri="{FF2B5EF4-FFF2-40B4-BE49-F238E27FC236}">
                <a16:creationId xmlns:a16="http://schemas.microsoft.com/office/drawing/2014/main" id="{50D1DAB8-C8FA-4130-BE5C-BADEDBA5C02F}"/>
              </a:ext>
            </a:extLst>
          </p:cNvPr>
          <p:cNvSpPr txBox="1"/>
          <p:nvPr/>
        </p:nvSpPr>
        <p:spPr bwMode="auto">
          <a:xfrm>
            <a:off x="4863124" y="3078126"/>
            <a:ext cx="32261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fontAlgn="auto">
              <a:spcBef>
                <a:spcPct val="50000"/>
              </a:spcBef>
              <a:defRPr/>
            </a:pPr>
            <a:r>
              <a:rPr lang="en-US" sz="1000" dirty="0">
                <a:solidFill>
                  <a:srgbClr val="000000"/>
                </a:solidFill>
                <a:latin typeface="Calibri" panose="020F0502020204030204" pitchFamily="34" charset="0"/>
                <a:ea typeface="+mn-ea"/>
                <a:cs typeface="Arial" panose="020B0604020202020204" pitchFamily="34" charset="0"/>
              </a:rPr>
              <a:t>30</a:t>
            </a:r>
          </a:p>
        </p:txBody>
      </p:sp>
      <p:sp>
        <p:nvSpPr>
          <p:cNvPr id="115" name="TextBox 114">
            <a:extLst>
              <a:ext uri="{FF2B5EF4-FFF2-40B4-BE49-F238E27FC236}">
                <a16:creationId xmlns:a16="http://schemas.microsoft.com/office/drawing/2014/main" id="{A0F00860-44CB-4C67-AE59-FB10AC516104}"/>
              </a:ext>
            </a:extLst>
          </p:cNvPr>
          <p:cNvSpPr txBox="1"/>
          <p:nvPr/>
        </p:nvSpPr>
        <p:spPr bwMode="auto">
          <a:xfrm>
            <a:off x="4863124" y="2845548"/>
            <a:ext cx="32261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fontAlgn="auto">
              <a:spcBef>
                <a:spcPct val="50000"/>
              </a:spcBef>
              <a:defRPr/>
            </a:pPr>
            <a:r>
              <a:rPr lang="en-US" sz="1000" dirty="0">
                <a:solidFill>
                  <a:srgbClr val="000000"/>
                </a:solidFill>
                <a:latin typeface="Calibri" panose="020F0502020204030204" pitchFamily="34" charset="0"/>
                <a:ea typeface="+mn-ea"/>
                <a:cs typeface="Arial" panose="020B0604020202020204" pitchFamily="34" charset="0"/>
              </a:rPr>
              <a:t>40</a:t>
            </a:r>
          </a:p>
        </p:txBody>
      </p:sp>
      <p:sp>
        <p:nvSpPr>
          <p:cNvPr id="116" name="TextBox 115">
            <a:extLst>
              <a:ext uri="{FF2B5EF4-FFF2-40B4-BE49-F238E27FC236}">
                <a16:creationId xmlns:a16="http://schemas.microsoft.com/office/drawing/2014/main" id="{C477F0BD-0AAE-472B-8B1B-2E85A18B942A}"/>
              </a:ext>
            </a:extLst>
          </p:cNvPr>
          <p:cNvSpPr txBox="1"/>
          <p:nvPr/>
        </p:nvSpPr>
        <p:spPr bwMode="auto">
          <a:xfrm>
            <a:off x="4863124" y="2605646"/>
            <a:ext cx="32261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fontAlgn="auto">
              <a:spcBef>
                <a:spcPct val="50000"/>
              </a:spcBef>
              <a:defRPr/>
            </a:pPr>
            <a:r>
              <a:rPr lang="en-US" sz="1000" dirty="0">
                <a:solidFill>
                  <a:srgbClr val="000000"/>
                </a:solidFill>
                <a:latin typeface="Calibri" panose="020F0502020204030204" pitchFamily="34" charset="0"/>
                <a:ea typeface="+mn-ea"/>
                <a:cs typeface="Arial" panose="020B0604020202020204" pitchFamily="34" charset="0"/>
              </a:rPr>
              <a:t>50</a:t>
            </a:r>
          </a:p>
        </p:txBody>
      </p:sp>
      <p:sp>
        <p:nvSpPr>
          <p:cNvPr id="117" name="TextBox 116">
            <a:extLst>
              <a:ext uri="{FF2B5EF4-FFF2-40B4-BE49-F238E27FC236}">
                <a16:creationId xmlns:a16="http://schemas.microsoft.com/office/drawing/2014/main" id="{A027E267-2CF2-40D2-BDA4-87A83EADA612}"/>
              </a:ext>
            </a:extLst>
          </p:cNvPr>
          <p:cNvSpPr txBox="1"/>
          <p:nvPr/>
        </p:nvSpPr>
        <p:spPr bwMode="auto">
          <a:xfrm>
            <a:off x="4863124" y="2352924"/>
            <a:ext cx="32261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fontAlgn="auto">
              <a:spcBef>
                <a:spcPct val="50000"/>
              </a:spcBef>
              <a:defRPr/>
            </a:pPr>
            <a:r>
              <a:rPr lang="en-US" sz="1000" dirty="0">
                <a:solidFill>
                  <a:srgbClr val="000000"/>
                </a:solidFill>
                <a:latin typeface="Calibri" panose="020F0502020204030204" pitchFamily="34" charset="0"/>
                <a:ea typeface="+mn-ea"/>
                <a:cs typeface="Arial" panose="020B0604020202020204" pitchFamily="34" charset="0"/>
              </a:rPr>
              <a:t>60</a:t>
            </a:r>
          </a:p>
        </p:txBody>
      </p:sp>
      <p:sp>
        <p:nvSpPr>
          <p:cNvPr id="118" name="TextBox 117">
            <a:extLst>
              <a:ext uri="{FF2B5EF4-FFF2-40B4-BE49-F238E27FC236}">
                <a16:creationId xmlns:a16="http://schemas.microsoft.com/office/drawing/2014/main" id="{E5D53FD5-FEF7-46F2-AC3F-65C98589CE6F}"/>
              </a:ext>
            </a:extLst>
          </p:cNvPr>
          <p:cNvSpPr txBox="1"/>
          <p:nvPr/>
        </p:nvSpPr>
        <p:spPr bwMode="auto">
          <a:xfrm>
            <a:off x="4863124" y="2131335"/>
            <a:ext cx="32261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fontAlgn="auto">
              <a:spcBef>
                <a:spcPct val="50000"/>
              </a:spcBef>
              <a:defRPr/>
            </a:pPr>
            <a:r>
              <a:rPr lang="en-US" sz="1000" dirty="0">
                <a:solidFill>
                  <a:srgbClr val="000000"/>
                </a:solidFill>
                <a:latin typeface="Calibri" panose="020F0502020204030204" pitchFamily="34" charset="0"/>
                <a:ea typeface="+mn-ea"/>
                <a:cs typeface="Arial" panose="020B0604020202020204" pitchFamily="34" charset="0"/>
              </a:rPr>
              <a:t>70</a:t>
            </a:r>
          </a:p>
        </p:txBody>
      </p:sp>
      <p:sp>
        <p:nvSpPr>
          <p:cNvPr id="119" name="TextBox 118">
            <a:extLst>
              <a:ext uri="{FF2B5EF4-FFF2-40B4-BE49-F238E27FC236}">
                <a16:creationId xmlns:a16="http://schemas.microsoft.com/office/drawing/2014/main" id="{54A135B8-7333-4E8E-8123-D7BE9653CBD3}"/>
              </a:ext>
            </a:extLst>
          </p:cNvPr>
          <p:cNvSpPr txBox="1"/>
          <p:nvPr/>
        </p:nvSpPr>
        <p:spPr bwMode="auto">
          <a:xfrm>
            <a:off x="4863124" y="1884106"/>
            <a:ext cx="32261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fontAlgn="auto">
              <a:spcBef>
                <a:spcPct val="50000"/>
              </a:spcBef>
              <a:defRPr/>
            </a:pPr>
            <a:r>
              <a:rPr lang="en-US" sz="1000" dirty="0">
                <a:solidFill>
                  <a:srgbClr val="000000"/>
                </a:solidFill>
                <a:latin typeface="Calibri" panose="020F0502020204030204" pitchFamily="34" charset="0"/>
                <a:ea typeface="+mn-ea"/>
                <a:cs typeface="Arial" panose="020B0604020202020204" pitchFamily="34" charset="0"/>
              </a:rPr>
              <a:t>80</a:t>
            </a:r>
          </a:p>
        </p:txBody>
      </p:sp>
      <p:sp>
        <p:nvSpPr>
          <p:cNvPr id="120" name="TextBox 119">
            <a:extLst>
              <a:ext uri="{FF2B5EF4-FFF2-40B4-BE49-F238E27FC236}">
                <a16:creationId xmlns:a16="http://schemas.microsoft.com/office/drawing/2014/main" id="{B79104FD-B9D6-4E87-A1F0-A3FB6B3F9011}"/>
              </a:ext>
            </a:extLst>
          </p:cNvPr>
          <p:cNvSpPr txBox="1"/>
          <p:nvPr/>
        </p:nvSpPr>
        <p:spPr bwMode="auto">
          <a:xfrm>
            <a:off x="4863124" y="1642372"/>
            <a:ext cx="32261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fontAlgn="auto">
              <a:spcBef>
                <a:spcPct val="50000"/>
              </a:spcBef>
              <a:defRPr/>
            </a:pPr>
            <a:r>
              <a:rPr lang="en-US" sz="1000" dirty="0">
                <a:solidFill>
                  <a:srgbClr val="000000"/>
                </a:solidFill>
                <a:latin typeface="Calibri" panose="020F0502020204030204" pitchFamily="34" charset="0"/>
                <a:ea typeface="+mn-ea"/>
                <a:cs typeface="Arial" panose="020B0604020202020204" pitchFamily="34" charset="0"/>
              </a:rPr>
              <a:t>90</a:t>
            </a:r>
          </a:p>
        </p:txBody>
      </p:sp>
      <p:sp>
        <p:nvSpPr>
          <p:cNvPr id="121" name="TextBox 120">
            <a:extLst>
              <a:ext uri="{FF2B5EF4-FFF2-40B4-BE49-F238E27FC236}">
                <a16:creationId xmlns:a16="http://schemas.microsoft.com/office/drawing/2014/main" id="{E1A36B19-1BBD-4275-B34C-CFBE1034B5FB}"/>
              </a:ext>
            </a:extLst>
          </p:cNvPr>
          <p:cNvSpPr txBox="1"/>
          <p:nvPr/>
        </p:nvSpPr>
        <p:spPr bwMode="auto">
          <a:xfrm>
            <a:off x="4838059" y="1420783"/>
            <a:ext cx="42517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fontAlgn="auto">
              <a:spcBef>
                <a:spcPct val="50000"/>
              </a:spcBef>
              <a:defRPr/>
            </a:pPr>
            <a:r>
              <a:rPr lang="en-US" sz="1000" dirty="0">
                <a:solidFill>
                  <a:srgbClr val="000000"/>
                </a:solidFill>
                <a:latin typeface="Calibri" panose="020F0502020204030204" pitchFamily="34" charset="0"/>
                <a:ea typeface="+mn-ea"/>
                <a:cs typeface="Arial" panose="020B0604020202020204" pitchFamily="34" charset="0"/>
              </a:rPr>
              <a:t>100</a:t>
            </a:r>
          </a:p>
        </p:txBody>
      </p:sp>
      <p:sp>
        <p:nvSpPr>
          <p:cNvPr id="122" name="TextBox 121">
            <a:extLst>
              <a:ext uri="{FF2B5EF4-FFF2-40B4-BE49-F238E27FC236}">
                <a16:creationId xmlns:a16="http://schemas.microsoft.com/office/drawing/2014/main" id="{D77C4A54-A61F-4BD3-B0A0-777FD04057A2}"/>
              </a:ext>
            </a:extLst>
          </p:cNvPr>
          <p:cNvSpPr txBox="1"/>
          <p:nvPr/>
        </p:nvSpPr>
        <p:spPr bwMode="auto">
          <a:xfrm rot="16200000">
            <a:off x="3932252" y="2630781"/>
            <a:ext cx="165184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fontAlgn="auto">
              <a:spcBef>
                <a:spcPct val="50000"/>
              </a:spcBef>
              <a:defRPr/>
            </a:pPr>
            <a:r>
              <a:rPr lang="en-US" sz="1000" b="1" dirty="0">
                <a:solidFill>
                  <a:srgbClr val="000000"/>
                </a:solidFill>
                <a:latin typeface="Calibri" panose="020F0502020204030204" pitchFamily="34" charset="0"/>
                <a:ea typeface="+mn-ea"/>
                <a:cs typeface="Arial" panose="020B0604020202020204" pitchFamily="34" charset="0"/>
              </a:rPr>
              <a:t>Survival (%)</a:t>
            </a:r>
          </a:p>
        </p:txBody>
      </p:sp>
      <p:sp>
        <p:nvSpPr>
          <p:cNvPr id="123" name="Freeform: Shape 122">
            <a:extLst>
              <a:ext uri="{FF2B5EF4-FFF2-40B4-BE49-F238E27FC236}">
                <a16:creationId xmlns:a16="http://schemas.microsoft.com/office/drawing/2014/main" id="{DCB5EBD7-AD0F-48D5-945B-141F7E79D186}"/>
              </a:ext>
            </a:extLst>
          </p:cNvPr>
          <p:cNvSpPr/>
          <p:nvPr/>
        </p:nvSpPr>
        <p:spPr bwMode="auto">
          <a:xfrm>
            <a:off x="5178110" y="1552335"/>
            <a:ext cx="3234107" cy="177638"/>
          </a:xfrm>
          <a:custGeom>
            <a:avLst/>
            <a:gdLst>
              <a:gd name="connsiteX0" fmla="*/ 0 w 4400083"/>
              <a:gd name="connsiteY0" fmla="*/ 0 h 241681"/>
              <a:gd name="connsiteX1" fmla="*/ 550634 w 4400083"/>
              <a:gd name="connsiteY1" fmla="*/ 0 h 241681"/>
              <a:gd name="connsiteX2" fmla="*/ 550634 w 4400083"/>
              <a:gd name="connsiteY2" fmla="*/ 19933 h 241681"/>
              <a:gd name="connsiteX3" fmla="*/ 886993 w 4400083"/>
              <a:gd name="connsiteY3" fmla="*/ 19933 h 241681"/>
              <a:gd name="connsiteX4" fmla="*/ 886993 w 4400083"/>
              <a:gd name="connsiteY4" fmla="*/ 47340 h 241681"/>
              <a:gd name="connsiteX5" fmla="*/ 1106250 w 4400083"/>
              <a:gd name="connsiteY5" fmla="*/ 47340 h 241681"/>
              <a:gd name="connsiteX6" fmla="*/ 1106250 w 4400083"/>
              <a:gd name="connsiteY6" fmla="*/ 69764 h 241681"/>
              <a:gd name="connsiteX7" fmla="*/ 1335473 w 4400083"/>
              <a:gd name="connsiteY7" fmla="*/ 69764 h 241681"/>
              <a:gd name="connsiteX8" fmla="*/ 1335473 w 4400083"/>
              <a:gd name="connsiteY8" fmla="*/ 94679 h 241681"/>
              <a:gd name="connsiteX9" fmla="*/ 1624493 w 4400083"/>
              <a:gd name="connsiteY9" fmla="*/ 94679 h 241681"/>
              <a:gd name="connsiteX10" fmla="*/ 1624493 w 4400083"/>
              <a:gd name="connsiteY10" fmla="*/ 109629 h 241681"/>
              <a:gd name="connsiteX11" fmla="*/ 1816343 w 4400083"/>
              <a:gd name="connsiteY11" fmla="*/ 109629 h 241681"/>
              <a:gd name="connsiteX12" fmla="*/ 1816343 w 4400083"/>
              <a:gd name="connsiteY12" fmla="*/ 124578 h 241681"/>
              <a:gd name="connsiteX13" fmla="*/ 2082939 w 4400083"/>
              <a:gd name="connsiteY13" fmla="*/ 124578 h 241681"/>
              <a:gd name="connsiteX14" fmla="*/ 2082939 w 4400083"/>
              <a:gd name="connsiteY14" fmla="*/ 134544 h 241681"/>
              <a:gd name="connsiteX15" fmla="*/ 2379434 w 4400083"/>
              <a:gd name="connsiteY15" fmla="*/ 134544 h 241681"/>
              <a:gd name="connsiteX16" fmla="*/ 2386908 w 4400083"/>
              <a:gd name="connsiteY16" fmla="*/ 142018 h 241681"/>
              <a:gd name="connsiteX17" fmla="*/ 2591216 w 4400083"/>
              <a:gd name="connsiteY17" fmla="*/ 142018 h 241681"/>
              <a:gd name="connsiteX18" fmla="*/ 2591216 w 4400083"/>
              <a:gd name="connsiteY18" fmla="*/ 159460 h 241681"/>
              <a:gd name="connsiteX19" fmla="*/ 2812964 w 4400083"/>
              <a:gd name="connsiteY19" fmla="*/ 159460 h 241681"/>
              <a:gd name="connsiteX20" fmla="*/ 2812964 w 4400083"/>
              <a:gd name="connsiteY20" fmla="*/ 179392 h 241681"/>
              <a:gd name="connsiteX21" fmla="*/ 3159290 w 4400083"/>
              <a:gd name="connsiteY21" fmla="*/ 179392 h 241681"/>
              <a:gd name="connsiteX22" fmla="*/ 3159290 w 4400083"/>
              <a:gd name="connsiteY22" fmla="*/ 201816 h 241681"/>
              <a:gd name="connsiteX23" fmla="*/ 3759754 w 4400083"/>
              <a:gd name="connsiteY23" fmla="*/ 201816 h 241681"/>
              <a:gd name="connsiteX24" fmla="*/ 3759754 w 4400083"/>
              <a:gd name="connsiteY24" fmla="*/ 221749 h 241681"/>
              <a:gd name="connsiteX25" fmla="*/ 4190793 w 4400083"/>
              <a:gd name="connsiteY25" fmla="*/ 221749 h 241681"/>
              <a:gd name="connsiteX26" fmla="*/ 4190793 w 4400083"/>
              <a:gd name="connsiteY26" fmla="*/ 241681 h 241681"/>
              <a:gd name="connsiteX27" fmla="*/ 4400083 w 4400083"/>
              <a:gd name="connsiteY27" fmla="*/ 241681 h 24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400083" h="241681">
                <a:moveTo>
                  <a:pt x="0" y="0"/>
                </a:moveTo>
                <a:lnTo>
                  <a:pt x="550634" y="0"/>
                </a:lnTo>
                <a:lnTo>
                  <a:pt x="550634" y="19933"/>
                </a:lnTo>
                <a:lnTo>
                  <a:pt x="886993" y="19933"/>
                </a:lnTo>
                <a:lnTo>
                  <a:pt x="886993" y="47340"/>
                </a:lnTo>
                <a:lnTo>
                  <a:pt x="1106250" y="47340"/>
                </a:lnTo>
                <a:lnTo>
                  <a:pt x="1106250" y="69764"/>
                </a:lnTo>
                <a:lnTo>
                  <a:pt x="1335473" y="69764"/>
                </a:lnTo>
                <a:lnTo>
                  <a:pt x="1335473" y="94679"/>
                </a:lnTo>
                <a:lnTo>
                  <a:pt x="1624493" y="94679"/>
                </a:lnTo>
                <a:lnTo>
                  <a:pt x="1624493" y="109629"/>
                </a:lnTo>
                <a:lnTo>
                  <a:pt x="1816343" y="109629"/>
                </a:lnTo>
                <a:lnTo>
                  <a:pt x="1816343" y="124578"/>
                </a:lnTo>
                <a:lnTo>
                  <a:pt x="2082939" y="124578"/>
                </a:lnTo>
                <a:lnTo>
                  <a:pt x="2082939" y="134544"/>
                </a:lnTo>
                <a:lnTo>
                  <a:pt x="2379434" y="134544"/>
                </a:lnTo>
                <a:lnTo>
                  <a:pt x="2386908" y="142018"/>
                </a:lnTo>
                <a:lnTo>
                  <a:pt x="2591216" y="142018"/>
                </a:lnTo>
                <a:lnTo>
                  <a:pt x="2591216" y="159460"/>
                </a:lnTo>
                <a:lnTo>
                  <a:pt x="2812964" y="159460"/>
                </a:lnTo>
                <a:lnTo>
                  <a:pt x="2812964" y="179392"/>
                </a:lnTo>
                <a:lnTo>
                  <a:pt x="3159290" y="179392"/>
                </a:lnTo>
                <a:lnTo>
                  <a:pt x="3159290" y="201816"/>
                </a:lnTo>
                <a:lnTo>
                  <a:pt x="3759754" y="201816"/>
                </a:lnTo>
                <a:lnTo>
                  <a:pt x="3759754" y="221749"/>
                </a:lnTo>
                <a:lnTo>
                  <a:pt x="4190793" y="221749"/>
                </a:lnTo>
                <a:lnTo>
                  <a:pt x="4190793" y="241681"/>
                </a:lnTo>
                <a:lnTo>
                  <a:pt x="4400083" y="241681"/>
                </a:lnTo>
              </a:path>
            </a:pathLst>
          </a:custGeom>
          <a:noFill/>
          <a:ln w="28575">
            <a:solidFill>
              <a:srgbClr val="0070C0"/>
            </a:solidFill>
            <a:miter lim="800000"/>
            <a:headEnd/>
            <a:tailEnd/>
          </a:ln>
        </p:spPr>
        <p:txBody>
          <a:bodyPr rtlCol="0" anchor="ctr"/>
          <a:lstStyle/>
          <a:p>
            <a:pPr algn="ctr" defTabSz="685800" fontAlgn="auto">
              <a:spcBef>
                <a:spcPts val="0"/>
              </a:spcBef>
              <a:spcAft>
                <a:spcPts val="0"/>
              </a:spcAft>
              <a:defRPr/>
            </a:pPr>
            <a:endParaRPr lang="en-US" sz="1000">
              <a:solidFill>
                <a:srgbClr val="FFFFFF"/>
              </a:solidFill>
              <a:latin typeface="Arial"/>
              <a:ea typeface="+mn-ea"/>
              <a:cs typeface="Arial" panose="020B0604020202020204" pitchFamily="34" charset="0"/>
            </a:endParaRPr>
          </a:p>
        </p:txBody>
      </p:sp>
      <p:sp>
        <p:nvSpPr>
          <p:cNvPr id="124" name="Freeform: Shape 123">
            <a:extLst>
              <a:ext uri="{FF2B5EF4-FFF2-40B4-BE49-F238E27FC236}">
                <a16:creationId xmlns:a16="http://schemas.microsoft.com/office/drawing/2014/main" id="{B0E3E09F-5FC0-473C-82DD-FC0006C5A283}"/>
              </a:ext>
            </a:extLst>
          </p:cNvPr>
          <p:cNvSpPr/>
          <p:nvPr/>
        </p:nvSpPr>
        <p:spPr bwMode="auto">
          <a:xfrm>
            <a:off x="5181772" y="1555997"/>
            <a:ext cx="3241433" cy="866214"/>
          </a:xfrm>
          <a:custGeom>
            <a:avLst/>
            <a:gdLst>
              <a:gd name="connsiteX0" fmla="*/ 0 w 4410049"/>
              <a:gd name="connsiteY0" fmla="*/ 0 h 1178505"/>
              <a:gd name="connsiteX1" fmla="*/ 109628 w 4410049"/>
              <a:gd name="connsiteY1" fmla="*/ 0 h 1178505"/>
              <a:gd name="connsiteX2" fmla="*/ 109628 w 4410049"/>
              <a:gd name="connsiteY2" fmla="*/ 32391 h 1178505"/>
              <a:gd name="connsiteX3" fmla="*/ 274070 w 4410049"/>
              <a:gd name="connsiteY3" fmla="*/ 32391 h 1178505"/>
              <a:gd name="connsiteX4" fmla="*/ 274070 w 4410049"/>
              <a:gd name="connsiteY4" fmla="*/ 44848 h 1178505"/>
              <a:gd name="connsiteX5" fmla="*/ 388682 w 4410049"/>
              <a:gd name="connsiteY5" fmla="*/ 44848 h 1178505"/>
              <a:gd name="connsiteX6" fmla="*/ 388682 w 4410049"/>
              <a:gd name="connsiteY6" fmla="*/ 72256 h 1178505"/>
              <a:gd name="connsiteX7" fmla="*/ 468412 w 4410049"/>
              <a:gd name="connsiteY7" fmla="*/ 72256 h 1178505"/>
              <a:gd name="connsiteX8" fmla="*/ 468412 w 4410049"/>
              <a:gd name="connsiteY8" fmla="*/ 79730 h 1178505"/>
              <a:gd name="connsiteX9" fmla="*/ 503293 w 4410049"/>
              <a:gd name="connsiteY9" fmla="*/ 79730 h 1178505"/>
              <a:gd name="connsiteX10" fmla="*/ 503293 w 4410049"/>
              <a:gd name="connsiteY10" fmla="*/ 92188 h 1178505"/>
              <a:gd name="connsiteX11" fmla="*/ 583023 w 4410049"/>
              <a:gd name="connsiteY11" fmla="*/ 92188 h 1178505"/>
              <a:gd name="connsiteX12" fmla="*/ 583023 w 4410049"/>
              <a:gd name="connsiteY12" fmla="*/ 129561 h 1178505"/>
              <a:gd name="connsiteX13" fmla="*/ 650295 w 4410049"/>
              <a:gd name="connsiteY13" fmla="*/ 129561 h 1178505"/>
              <a:gd name="connsiteX14" fmla="*/ 650295 w 4410049"/>
              <a:gd name="connsiteY14" fmla="*/ 166935 h 1178505"/>
              <a:gd name="connsiteX15" fmla="*/ 739991 w 4410049"/>
              <a:gd name="connsiteY15" fmla="*/ 166935 h 1178505"/>
              <a:gd name="connsiteX16" fmla="*/ 739991 w 4410049"/>
              <a:gd name="connsiteY16" fmla="*/ 199325 h 1178505"/>
              <a:gd name="connsiteX17" fmla="*/ 802280 w 4410049"/>
              <a:gd name="connsiteY17" fmla="*/ 199325 h 1178505"/>
              <a:gd name="connsiteX18" fmla="*/ 802280 w 4410049"/>
              <a:gd name="connsiteY18" fmla="*/ 226732 h 1178505"/>
              <a:gd name="connsiteX19" fmla="*/ 884501 w 4410049"/>
              <a:gd name="connsiteY19" fmla="*/ 226732 h 1178505"/>
              <a:gd name="connsiteX20" fmla="*/ 884501 w 4410049"/>
              <a:gd name="connsiteY20" fmla="*/ 264105 h 1178505"/>
              <a:gd name="connsiteX21" fmla="*/ 954264 w 4410049"/>
              <a:gd name="connsiteY21" fmla="*/ 264105 h 1178505"/>
              <a:gd name="connsiteX22" fmla="*/ 954264 w 4410049"/>
              <a:gd name="connsiteY22" fmla="*/ 291512 h 1178505"/>
              <a:gd name="connsiteX23" fmla="*/ 1033994 w 4410049"/>
              <a:gd name="connsiteY23" fmla="*/ 291512 h 1178505"/>
              <a:gd name="connsiteX24" fmla="*/ 1033994 w 4410049"/>
              <a:gd name="connsiteY24" fmla="*/ 328885 h 1178505"/>
              <a:gd name="connsiteX25" fmla="*/ 1111232 w 4410049"/>
              <a:gd name="connsiteY25" fmla="*/ 328885 h 1178505"/>
              <a:gd name="connsiteX26" fmla="*/ 1111232 w 4410049"/>
              <a:gd name="connsiteY26" fmla="*/ 366259 h 1178505"/>
              <a:gd name="connsiteX27" fmla="*/ 1205911 w 4410049"/>
              <a:gd name="connsiteY27" fmla="*/ 366259 h 1178505"/>
              <a:gd name="connsiteX28" fmla="*/ 1205911 w 4410049"/>
              <a:gd name="connsiteY28" fmla="*/ 383700 h 1178505"/>
              <a:gd name="connsiteX29" fmla="*/ 1275675 w 4410049"/>
              <a:gd name="connsiteY29" fmla="*/ 383700 h 1178505"/>
              <a:gd name="connsiteX30" fmla="*/ 1275675 w 4410049"/>
              <a:gd name="connsiteY30" fmla="*/ 423565 h 1178505"/>
              <a:gd name="connsiteX31" fmla="*/ 1332980 w 4410049"/>
              <a:gd name="connsiteY31" fmla="*/ 423565 h 1178505"/>
              <a:gd name="connsiteX32" fmla="*/ 1332980 w 4410049"/>
              <a:gd name="connsiteY32" fmla="*/ 445988 h 1178505"/>
              <a:gd name="connsiteX33" fmla="*/ 1432643 w 4410049"/>
              <a:gd name="connsiteY33" fmla="*/ 445988 h 1178505"/>
              <a:gd name="connsiteX34" fmla="*/ 1432643 w 4410049"/>
              <a:gd name="connsiteY34" fmla="*/ 473396 h 1178505"/>
              <a:gd name="connsiteX35" fmla="*/ 1514864 w 4410049"/>
              <a:gd name="connsiteY35" fmla="*/ 473396 h 1178505"/>
              <a:gd name="connsiteX36" fmla="*/ 1514864 w 4410049"/>
              <a:gd name="connsiteY36" fmla="*/ 490836 h 1178505"/>
              <a:gd name="connsiteX37" fmla="*/ 1577153 w 4410049"/>
              <a:gd name="connsiteY37" fmla="*/ 490836 h 1178505"/>
              <a:gd name="connsiteX38" fmla="*/ 1577153 w 4410049"/>
              <a:gd name="connsiteY38" fmla="*/ 520735 h 1178505"/>
              <a:gd name="connsiteX39" fmla="*/ 1671832 w 4410049"/>
              <a:gd name="connsiteY39" fmla="*/ 520735 h 1178505"/>
              <a:gd name="connsiteX40" fmla="*/ 1671832 w 4410049"/>
              <a:gd name="connsiteY40" fmla="*/ 563091 h 1178505"/>
              <a:gd name="connsiteX41" fmla="*/ 1724154 w 4410049"/>
              <a:gd name="connsiteY41" fmla="*/ 563091 h 1178505"/>
              <a:gd name="connsiteX42" fmla="*/ 1724154 w 4410049"/>
              <a:gd name="connsiteY42" fmla="*/ 573058 h 1178505"/>
              <a:gd name="connsiteX43" fmla="*/ 1841257 w 4410049"/>
              <a:gd name="connsiteY43" fmla="*/ 573058 h 1178505"/>
              <a:gd name="connsiteX44" fmla="*/ 1841257 w 4410049"/>
              <a:gd name="connsiteY44" fmla="*/ 610431 h 1178505"/>
              <a:gd name="connsiteX45" fmla="*/ 1938428 w 4410049"/>
              <a:gd name="connsiteY45" fmla="*/ 610431 h 1178505"/>
              <a:gd name="connsiteX46" fmla="*/ 1938428 w 4410049"/>
              <a:gd name="connsiteY46" fmla="*/ 640330 h 1178505"/>
              <a:gd name="connsiteX47" fmla="*/ 2010683 w 4410049"/>
              <a:gd name="connsiteY47" fmla="*/ 640330 h 1178505"/>
              <a:gd name="connsiteX48" fmla="*/ 2010683 w 4410049"/>
              <a:gd name="connsiteY48" fmla="*/ 657770 h 1178505"/>
              <a:gd name="connsiteX49" fmla="*/ 2105362 w 4410049"/>
              <a:gd name="connsiteY49" fmla="*/ 657770 h 1178505"/>
              <a:gd name="connsiteX50" fmla="*/ 2105362 w 4410049"/>
              <a:gd name="connsiteY50" fmla="*/ 697635 h 1178505"/>
              <a:gd name="connsiteX51" fmla="*/ 2232431 w 4410049"/>
              <a:gd name="connsiteY51" fmla="*/ 697635 h 1178505"/>
              <a:gd name="connsiteX52" fmla="*/ 2232431 w 4410049"/>
              <a:gd name="connsiteY52" fmla="*/ 710093 h 1178505"/>
              <a:gd name="connsiteX53" fmla="*/ 2312161 w 4410049"/>
              <a:gd name="connsiteY53" fmla="*/ 710093 h 1178505"/>
              <a:gd name="connsiteX54" fmla="*/ 2312161 w 4410049"/>
              <a:gd name="connsiteY54" fmla="*/ 732517 h 1178505"/>
              <a:gd name="connsiteX55" fmla="*/ 2409331 w 4410049"/>
              <a:gd name="connsiteY55" fmla="*/ 732517 h 1178505"/>
              <a:gd name="connsiteX56" fmla="*/ 2409331 w 4410049"/>
              <a:gd name="connsiteY56" fmla="*/ 764907 h 1178505"/>
              <a:gd name="connsiteX57" fmla="*/ 2528926 w 4410049"/>
              <a:gd name="connsiteY57" fmla="*/ 764907 h 1178505"/>
              <a:gd name="connsiteX58" fmla="*/ 2528926 w 4410049"/>
              <a:gd name="connsiteY58" fmla="*/ 799789 h 1178505"/>
              <a:gd name="connsiteX59" fmla="*/ 2655995 w 4410049"/>
              <a:gd name="connsiteY59" fmla="*/ 799789 h 1178505"/>
              <a:gd name="connsiteX60" fmla="*/ 2655995 w 4410049"/>
              <a:gd name="connsiteY60" fmla="*/ 827196 h 1178505"/>
              <a:gd name="connsiteX61" fmla="*/ 2723267 w 4410049"/>
              <a:gd name="connsiteY61" fmla="*/ 827196 h 1178505"/>
              <a:gd name="connsiteX62" fmla="*/ 2723267 w 4410049"/>
              <a:gd name="connsiteY62" fmla="*/ 842145 h 1178505"/>
              <a:gd name="connsiteX63" fmla="*/ 2802997 w 4410049"/>
              <a:gd name="connsiteY63" fmla="*/ 842145 h 1178505"/>
              <a:gd name="connsiteX64" fmla="*/ 2802997 w 4410049"/>
              <a:gd name="connsiteY64" fmla="*/ 869553 h 1178505"/>
              <a:gd name="connsiteX65" fmla="*/ 2915117 w 4410049"/>
              <a:gd name="connsiteY65" fmla="*/ 869553 h 1178505"/>
              <a:gd name="connsiteX66" fmla="*/ 2915117 w 4410049"/>
              <a:gd name="connsiteY66" fmla="*/ 909417 h 1178505"/>
              <a:gd name="connsiteX67" fmla="*/ 3074576 w 4410049"/>
              <a:gd name="connsiteY67" fmla="*/ 909417 h 1178505"/>
              <a:gd name="connsiteX68" fmla="*/ 3074576 w 4410049"/>
              <a:gd name="connsiteY68" fmla="*/ 931841 h 1178505"/>
              <a:gd name="connsiteX69" fmla="*/ 3179221 w 4410049"/>
              <a:gd name="connsiteY69" fmla="*/ 931841 h 1178505"/>
              <a:gd name="connsiteX70" fmla="*/ 3179221 w 4410049"/>
              <a:gd name="connsiteY70" fmla="*/ 954265 h 1178505"/>
              <a:gd name="connsiteX71" fmla="*/ 3291341 w 4410049"/>
              <a:gd name="connsiteY71" fmla="*/ 954265 h 1178505"/>
              <a:gd name="connsiteX72" fmla="*/ 3291341 w 4410049"/>
              <a:gd name="connsiteY72" fmla="*/ 974198 h 1178505"/>
              <a:gd name="connsiteX73" fmla="*/ 3383529 w 4410049"/>
              <a:gd name="connsiteY73" fmla="*/ 974198 h 1178505"/>
              <a:gd name="connsiteX74" fmla="*/ 3383529 w 4410049"/>
              <a:gd name="connsiteY74" fmla="*/ 1004096 h 1178505"/>
              <a:gd name="connsiteX75" fmla="*/ 3505615 w 4410049"/>
              <a:gd name="connsiteY75" fmla="*/ 1004096 h 1178505"/>
              <a:gd name="connsiteX76" fmla="*/ 3505615 w 4410049"/>
              <a:gd name="connsiteY76" fmla="*/ 1024029 h 1178505"/>
              <a:gd name="connsiteX77" fmla="*/ 3630192 w 4410049"/>
              <a:gd name="connsiteY77" fmla="*/ 1024029 h 1178505"/>
              <a:gd name="connsiteX78" fmla="*/ 3630192 w 4410049"/>
              <a:gd name="connsiteY78" fmla="*/ 1043961 h 1178505"/>
              <a:gd name="connsiteX79" fmla="*/ 3712414 w 4410049"/>
              <a:gd name="connsiteY79" fmla="*/ 1043961 h 1178505"/>
              <a:gd name="connsiteX80" fmla="*/ 3712414 w 4410049"/>
              <a:gd name="connsiteY80" fmla="*/ 1056419 h 1178505"/>
              <a:gd name="connsiteX81" fmla="*/ 3807093 w 4410049"/>
              <a:gd name="connsiteY81" fmla="*/ 1056419 h 1178505"/>
              <a:gd name="connsiteX82" fmla="*/ 3807093 w 4410049"/>
              <a:gd name="connsiteY82" fmla="*/ 1076351 h 1178505"/>
              <a:gd name="connsiteX83" fmla="*/ 3891806 w 4410049"/>
              <a:gd name="connsiteY83" fmla="*/ 1076351 h 1178505"/>
              <a:gd name="connsiteX84" fmla="*/ 3896789 w 4410049"/>
              <a:gd name="connsiteY84" fmla="*/ 1081334 h 1178505"/>
              <a:gd name="connsiteX85" fmla="*/ 3981501 w 4410049"/>
              <a:gd name="connsiteY85" fmla="*/ 1081334 h 1178505"/>
              <a:gd name="connsiteX86" fmla="*/ 3981501 w 4410049"/>
              <a:gd name="connsiteY86" fmla="*/ 1113725 h 1178505"/>
              <a:gd name="connsiteX87" fmla="*/ 4148436 w 4410049"/>
              <a:gd name="connsiteY87" fmla="*/ 1113725 h 1178505"/>
              <a:gd name="connsiteX88" fmla="*/ 4148436 w 4410049"/>
              <a:gd name="connsiteY88" fmla="*/ 1136149 h 1178505"/>
              <a:gd name="connsiteX89" fmla="*/ 4258064 w 4410049"/>
              <a:gd name="connsiteY89" fmla="*/ 1136149 h 1178505"/>
              <a:gd name="connsiteX90" fmla="*/ 4258064 w 4410049"/>
              <a:gd name="connsiteY90" fmla="*/ 1151098 h 1178505"/>
              <a:gd name="connsiteX91" fmla="*/ 4337794 w 4410049"/>
              <a:gd name="connsiteY91" fmla="*/ 1151098 h 1178505"/>
              <a:gd name="connsiteX92" fmla="*/ 4337794 w 4410049"/>
              <a:gd name="connsiteY92" fmla="*/ 1178505 h 1178505"/>
              <a:gd name="connsiteX93" fmla="*/ 4410049 w 4410049"/>
              <a:gd name="connsiteY93" fmla="*/ 1178505 h 117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410049" h="1178505">
                <a:moveTo>
                  <a:pt x="0" y="0"/>
                </a:moveTo>
                <a:lnTo>
                  <a:pt x="109628" y="0"/>
                </a:lnTo>
                <a:lnTo>
                  <a:pt x="109628" y="32391"/>
                </a:lnTo>
                <a:lnTo>
                  <a:pt x="274070" y="32391"/>
                </a:lnTo>
                <a:lnTo>
                  <a:pt x="274070" y="44848"/>
                </a:lnTo>
                <a:lnTo>
                  <a:pt x="388682" y="44848"/>
                </a:lnTo>
                <a:lnTo>
                  <a:pt x="388682" y="72256"/>
                </a:lnTo>
                <a:lnTo>
                  <a:pt x="468412" y="72256"/>
                </a:lnTo>
                <a:lnTo>
                  <a:pt x="468412" y="79730"/>
                </a:lnTo>
                <a:lnTo>
                  <a:pt x="503293" y="79730"/>
                </a:lnTo>
                <a:lnTo>
                  <a:pt x="503293" y="92188"/>
                </a:lnTo>
                <a:lnTo>
                  <a:pt x="583023" y="92188"/>
                </a:lnTo>
                <a:lnTo>
                  <a:pt x="583023" y="129561"/>
                </a:lnTo>
                <a:lnTo>
                  <a:pt x="650295" y="129561"/>
                </a:lnTo>
                <a:lnTo>
                  <a:pt x="650295" y="166935"/>
                </a:lnTo>
                <a:lnTo>
                  <a:pt x="739991" y="166935"/>
                </a:lnTo>
                <a:lnTo>
                  <a:pt x="739991" y="199325"/>
                </a:lnTo>
                <a:lnTo>
                  <a:pt x="802280" y="199325"/>
                </a:lnTo>
                <a:lnTo>
                  <a:pt x="802280" y="226732"/>
                </a:lnTo>
                <a:lnTo>
                  <a:pt x="884501" y="226732"/>
                </a:lnTo>
                <a:lnTo>
                  <a:pt x="884501" y="264105"/>
                </a:lnTo>
                <a:lnTo>
                  <a:pt x="954264" y="264105"/>
                </a:lnTo>
                <a:lnTo>
                  <a:pt x="954264" y="291512"/>
                </a:lnTo>
                <a:lnTo>
                  <a:pt x="1033994" y="291512"/>
                </a:lnTo>
                <a:lnTo>
                  <a:pt x="1033994" y="328885"/>
                </a:lnTo>
                <a:lnTo>
                  <a:pt x="1111232" y="328885"/>
                </a:lnTo>
                <a:lnTo>
                  <a:pt x="1111232" y="366259"/>
                </a:lnTo>
                <a:lnTo>
                  <a:pt x="1205911" y="366259"/>
                </a:lnTo>
                <a:lnTo>
                  <a:pt x="1205911" y="383700"/>
                </a:lnTo>
                <a:lnTo>
                  <a:pt x="1275675" y="383700"/>
                </a:lnTo>
                <a:lnTo>
                  <a:pt x="1275675" y="423565"/>
                </a:lnTo>
                <a:lnTo>
                  <a:pt x="1332980" y="423565"/>
                </a:lnTo>
                <a:lnTo>
                  <a:pt x="1332980" y="445988"/>
                </a:lnTo>
                <a:lnTo>
                  <a:pt x="1432643" y="445988"/>
                </a:lnTo>
                <a:lnTo>
                  <a:pt x="1432643" y="473396"/>
                </a:lnTo>
                <a:lnTo>
                  <a:pt x="1514864" y="473396"/>
                </a:lnTo>
                <a:lnTo>
                  <a:pt x="1514864" y="490836"/>
                </a:lnTo>
                <a:lnTo>
                  <a:pt x="1577153" y="490836"/>
                </a:lnTo>
                <a:lnTo>
                  <a:pt x="1577153" y="520735"/>
                </a:lnTo>
                <a:lnTo>
                  <a:pt x="1671832" y="520735"/>
                </a:lnTo>
                <a:lnTo>
                  <a:pt x="1671832" y="563091"/>
                </a:lnTo>
                <a:lnTo>
                  <a:pt x="1724154" y="563091"/>
                </a:lnTo>
                <a:lnTo>
                  <a:pt x="1724154" y="573058"/>
                </a:lnTo>
                <a:lnTo>
                  <a:pt x="1841257" y="573058"/>
                </a:lnTo>
                <a:lnTo>
                  <a:pt x="1841257" y="610431"/>
                </a:lnTo>
                <a:lnTo>
                  <a:pt x="1938428" y="610431"/>
                </a:lnTo>
                <a:lnTo>
                  <a:pt x="1938428" y="640330"/>
                </a:lnTo>
                <a:lnTo>
                  <a:pt x="2010683" y="640330"/>
                </a:lnTo>
                <a:lnTo>
                  <a:pt x="2010683" y="657770"/>
                </a:lnTo>
                <a:lnTo>
                  <a:pt x="2105362" y="657770"/>
                </a:lnTo>
                <a:lnTo>
                  <a:pt x="2105362" y="697635"/>
                </a:lnTo>
                <a:lnTo>
                  <a:pt x="2232431" y="697635"/>
                </a:lnTo>
                <a:lnTo>
                  <a:pt x="2232431" y="710093"/>
                </a:lnTo>
                <a:lnTo>
                  <a:pt x="2312161" y="710093"/>
                </a:lnTo>
                <a:lnTo>
                  <a:pt x="2312161" y="732517"/>
                </a:lnTo>
                <a:lnTo>
                  <a:pt x="2409331" y="732517"/>
                </a:lnTo>
                <a:lnTo>
                  <a:pt x="2409331" y="764907"/>
                </a:lnTo>
                <a:lnTo>
                  <a:pt x="2528926" y="764907"/>
                </a:lnTo>
                <a:lnTo>
                  <a:pt x="2528926" y="799789"/>
                </a:lnTo>
                <a:lnTo>
                  <a:pt x="2655995" y="799789"/>
                </a:lnTo>
                <a:lnTo>
                  <a:pt x="2655995" y="827196"/>
                </a:lnTo>
                <a:lnTo>
                  <a:pt x="2723267" y="827196"/>
                </a:lnTo>
                <a:lnTo>
                  <a:pt x="2723267" y="842145"/>
                </a:lnTo>
                <a:lnTo>
                  <a:pt x="2802997" y="842145"/>
                </a:lnTo>
                <a:lnTo>
                  <a:pt x="2802997" y="869553"/>
                </a:lnTo>
                <a:lnTo>
                  <a:pt x="2915117" y="869553"/>
                </a:lnTo>
                <a:lnTo>
                  <a:pt x="2915117" y="909417"/>
                </a:lnTo>
                <a:lnTo>
                  <a:pt x="3074576" y="909417"/>
                </a:lnTo>
                <a:lnTo>
                  <a:pt x="3074576" y="931841"/>
                </a:lnTo>
                <a:lnTo>
                  <a:pt x="3179221" y="931841"/>
                </a:lnTo>
                <a:lnTo>
                  <a:pt x="3179221" y="954265"/>
                </a:lnTo>
                <a:lnTo>
                  <a:pt x="3291341" y="954265"/>
                </a:lnTo>
                <a:lnTo>
                  <a:pt x="3291341" y="974198"/>
                </a:lnTo>
                <a:lnTo>
                  <a:pt x="3383529" y="974198"/>
                </a:lnTo>
                <a:lnTo>
                  <a:pt x="3383529" y="1004096"/>
                </a:lnTo>
                <a:lnTo>
                  <a:pt x="3505615" y="1004096"/>
                </a:lnTo>
                <a:lnTo>
                  <a:pt x="3505615" y="1024029"/>
                </a:lnTo>
                <a:lnTo>
                  <a:pt x="3630192" y="1024029"/>
                </a:lnTo>
                <a:lnTo>
                  <a:pt x="3630192" y="1043961"/>
                </a:lnTo>
                <a:lnTo>
                  <a:pt x="3712414" y="1043961"/>
                </a:lnTo>
                <a:lnTo>
                  <a:pt x="3712414" y="1056419"/>
                </a:lnTo>
                <a:lnTo>
                  <a:pt x="3807093" y="1056419"/>
                </a:lnTo>
                <a:lnTo>
                  <a:pt x="3807093" y="1076351"/>
                </a:lnTo>
                <a:lnTo>
                  <a:pt x="3891806" y="1076351"/>
                </a:lnTo>
                <a:lnTo>
                  <a:pt x="3896789" y="1081334"/>
                </a:lnTo>
                <a:lnTo>
                  <a:pt x="3981501" y="1081334"/>
                </a:lnTo>
                <a:lnTo>
                  <a:pt x="3981501" y="1113725"/>
                </a:lnTo>
                <a:lnTo>
                  <a:pt x="4148436" y="1113725"/>
                </a:lnTo>
                <a:lnTo>
                  <a:pt x="4148436" y="1136149"/>
                </a:lnTo>
                <a:lnTo>
                  <a:pt x="4258064" y="1136149"/>
                </a:lnTo>
                <a:lnTo>
                  <a:pt x="4258064" y="1151098"/>
                </a:lnTo>
                <a:lnTo>
                  <a:pt x="4337794" y="1151098"/>
                </a:lnTo>
                <a:lnTo>
                  <a:pt x="4337794" y="1178505"/>
                </a:lnTo>
                <a:lnTo>
                  <a:pt x="4410049" y="1178505"/>
                </a:lnTo>
              </a:path>
            </a:pathLst>
          </a:custGeom>
          <a:noFill/>
          <a:ln w="28575">
            <a:solidFill>
              <a:srgbClr val="FF0000"/>
            </a:solidFill>
            <a:miter lim="800000"/>
            <a:headEnd/>
            <a:tailEnd/>
          </a:ln>
        </p:spPr>
        <p:txBody>
          <a:bodyPr rtlCol="0" anchor="ctr"/>
          <a:lstStyle/>
          <a:p>
            <a:pPr algn="ctr" defTabSz="685800" fontAlgn="auto">
              <a:spcBef>
                <a:spcPts val="0"/>
              </a:spcBef>
              <a:spcAft>
                <a:spcPts val="0"/>
              </a:spcAft>
              <a:defRPr/>
            </a:pPr>
            <a:endParaRPr lang="en-US" sz="1000">
              <a:solidFill>
                <a:srgbClr val="FFFFFF"/>
              </a:solidFill>
              <a:latin typeface="Arial"/>
              <a:ea typeface="+mn-ea"/>
              <a:cs typeface="Arial" panose="020B0604020202020204" pitchFamily="34" charset="0"/>
            </a:endParaRPr>
          </a:p>
        </p:txBody>
      </p:sp>
      <p:sp>
        <p:nvSpPr>
          <p:cNvPr id="127" name="TextBox 126">
            <a:extLst>
              <a:ext uri="{FF2B5EF4-FFF2-40B4-BE49-F238E27FC236}">
                <a16:creationId xmlns:a16="http://schemas.microsoft.com/office/drawing/2014/main" id="{C7110889-74CE-4D85-BC75-16EB79C2321D}"/>
              </a:ext>
            </a:extLst>
          </p:cNvPr>
          <p:cNvSpPr txBox="1"/>
          <p:nvPr/>
        </p:nvSpPr>
        <p:spPr bwMode="auto">
          <a:xfrm>
            <a:off x="957020" y="3357410"/>
            <a:ext cx="18742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685800" eaLnBrk="0" hangingPunct="0">
              <a:spcBef>
                <a:spcPct val="50000"/>
              </a:spcBef>
              <a:defRPr/>
            </a:pPr>
            <a:r>
              <a:rPr lang="en-US" sz="1000" b="1" dirty="0">
                <a:solidFill>
                  <a:srgbClr val="015873"/>
                </a:solidFill>
                <a:latin typeface="Calibri" panose="020F0502020204030204" pitchFamily="34" charset="0"/>
                <a:ea typeface="+mn-ea"/>
                <a:cs typeface="Arial" panose="020B0604020202020204" pitchFamily="34" charset="0"/>
              </a:rPr>
              <a:t>With pCR	               </a:t>
            </a:r>
            <a:r>
              <a:rPr lang="en-US" sz="1000" dirty="0">
                <a:solidFill>
                  <a:srgbClr val="000000"/>
                </a:solidFill>
                <a:latin typeface="Calibri" panose="020F0502020204030204" pitchFamily="34" charset="0"/>
                <a:ea typeface="+mn-ea"/>
                <a:cs typeface="Arial" panose="020B0604020202020204" pitchFamily="34" charset="0"/>
              </a:rPr>
              <a:t>86 (74−94)</a:t>
            </a:r>
          </a:p>
        </p:txBody>
      </p:sp>
      <p:sp>
        <p:nvSpPr>
          <p:cNvPr id="128" name="TextBox 127">
            <a:extLst>
              <a:ext uri="{FF2B5EF4-FFF2-40B4-BE49-F238E27FC236}">
                <a16:creationId xmlns:a16="http://schemas.microsoft.com/office/drawing/2014/main" id="{D3070D8F-6EC9-4D0D-804C-B47CB29345D2}"/>
              </a:ext>
            </a:extLst>
          </p:cNvPr>
          <p:cNvSpPr txBox="1"/>
          <p:nvPr/>
        </p:nvSpPr>
        <p:spPr bwMode="auto">
          <a:xfrm>
            <a:off x="947863" y="3601473"/>
            <a:ext cx="17107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685800" eaLnBrk="0" hangingPunct="0">
              <a:spcBef>
                <a:spcPct val="50000"/>
              </a:spcBef>
              <a:defRPr/>
            </a:pPr>
            <a:r>
              <a:rPr lang="en-US" sz="1000" b="1" dirty="0">
                <a:solidFill>
                  <a:srgbClr val="E1471D"/>
                </a:solidFill>
                <a:latin typeface="Calibri" panose="020F0502020204030204" pitchFamily="34" charset="0"/>
                <a:ea typeface="+mn-ea"/>
                <a:cs typeface="Arial" panose="020B0604020202020204" pitchFamily="34" charset="0"/>
              </a:rPr>
              <a:t>Residual disease   </a:t>
            </a:r>
            <a:r>
              <a:rPr lang="en-US" sz="1000" dirty="0">
                <a:solidFill>
                  <a:srgbClr val="000000"/>
                </a:solidFill>
                <a:latin typeface="Calibri" panose="020F0502020204030204" pitchFamily="34" charset="0"/>
                <a:ea typeface="+mn-ea"/>
                <a:cs typeface="Arial" panose="020B0604020202020204" pitchFamily="34" charset="0"/>
              </a:rPr>
              <a:t>63 (43−78)</a:t>
            </a:r>
          </a:p>
        </p:txBody>
      </p:sp>
      <p:sp>
        <p:nvSpPr>
          <p:cNvPr id="129" name="TextBox 128">
            <a:extLst>
              <a:ext uri="{FF2B5EF4-FFF2-40B4-BE49-F238E27FC236}">
                <a16:creationId xmlns:a16="http://schemas.microsoft.com/office/drawing/2014/main" id="{1EFA3987-8715-4AEC-A5D6-C1A7A2FB275D}"/>
              </a:ext>
            </a:extLst>
          </p:cNvPr>
          <p:cNvSpPr txBox="1"/>
          <p:nvPr/>
        </p:nvSpPr>
        <p:spPr bwMode="auto">
          <a:xfrm>
            <a:off x="2176039" y="2945457"/>
            <a:ext cx="10858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defTabSz="685800" fontAlgn="auto">
              <a:spcBef>
                <a:spcPts val="0"/>
              </a:spcBef>
              <a:spcAft>
                <a:spcPts val="0"/>
              </a:spcAft>
              <a:defRPr/>
            </a:pPr>
            <a:r>
              <a:rPr lang="en-US" sz="1000" b="1" dirty="0">
                <a:solidFill>
                  <a:srgbClr val="000000"/>
                </a:solidFill>
                <a:latin typeface="Calibri" panose="020F0502020204030204" pitchFamily="34" charset="0"/>
                <a:ea typeface="+mn-ea"/>
                <a:cs typeface="Arial" panose="020B0604020202020204" pitchFamily="34" charset="0"/>
              </a:rPr>
              <a:t>5-Yr EFS, % (95% PI) </a:t>
            </a:r>
            <a:endParaRPr lang="en-US" sz="1000" b="1" dirty="0">
              <a:solidFill>
                <a:srgbClr val="000000"/>
              </a:solidFill>
              <a:latin typeface="Arial"/>
              <a:ea typeface="+mn-ea"/>
              <a:cs typeface="+mn-cs"/>
            </a:endParaRPr>
          </a:p>
        </p:txBody>
      </p:sp>
      <p:sp>
        <p:nvSpPr>
          <p:cNvPr id="130" name="TextBox 129">
            <a:extLst>
              <a:ext uri="{FF2B5EF4-FFF2-40B4-BE49-F238E27FC236}">
                <a16:creationId xmlns:a16="http://schemas.microsoft.com/office/drawing/2014/main" id="{2EB5D587-A8DA-4DF1-A50F-9AA1A604458A}"/>
              </a:ext>
            </a:extLst>
          </p:cNvPr>
          <p:cNvSpPr txBox="1"/>
          <p:nvPr/>
        </p:nvSpPr>
        <p:spPr bwMode="auto">
          <a:xfrm>
            <a:off x="5249831" y="3373932"/>
            <a:ext cx="18742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685800" eaLnBrk="0" hangingPunct="0">
              <a:spcBef>
                <a:spcPct val="50000"/>
              </a:spcBef>
              <a:defRPr/>
            </a:pPr>
            <a:r>
              <a:rPr lang="en-US" sz="1000" b="1" dirty="0">
                <a:solidFill>
                  <a:srgbClr val="015873"/>
                </a:solidFill>
                <a:latin typeface="Calibri" panose="020F0502020204030204" pitchFamily="34" charset="0"/>
                <a:ea typeface="+mn-ea"/>
                <a:cs typeface="Arial" panose="020B0604020202020204" pitchFamily="34" charset="0"/>
              </a:rPr>
              <a:t>With pCR	               </a:t>
            </a:r>
            <a:r>
              <a:rPr lang="en-US" sz="1000" dirty="0">
                <a:solidFill>
                  <a:srgbClr val="000000"/>
                </a:solidFill>
                <a:latin typeface="Calibri" panose="020F0502020204030204" pitchFamily="34" charset="0"/>
                <a:ea typeface="+mn-ea"/>
                <a:cs typeface="Arial" panose="020B0604020202020204" pitchFamily="34" charset="0"/>
              </a:rPr>
              <a:t>95 (89−99)</a:t>
            </a:r>
          </a:p>
        </p:txBody>
      </p:sp>
      <p:sp>
        <p:nvSpPr>
          <p:cNvPr id="131" name="TextBox 130">
            <a:extLst>
              <a:ext uri="{FF2B5EF4-FFF2-40B4-BE49-F238E27FC236}">
                <a16:creationId xmlns:a16="http://schemas.microsoft.com/office/drawing/2014/main" id="{F6DB4356-E5E7-4D7F-B8CA-7BD2F6409930}"/>
              </a:ext>
            </a:extLst>
          </p:cNvPr>
          <p:cNvSpPr txBox="1"/>
          <p:nvPr/>
        </p:nvSpPr>
        <p:spPr bwMode="auto">
          <a:xfrm>
            <a:off x="5253493" y="3617995"/>
            <a:ext cx="168187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685800" eaLnBrk="0" hangingPunct="0">
              <a:spcBef>
                <a:spcPct val="50000"/>
              </a:spcBef>
              <a:defRPr/>
            </a:pPr>
            <a:r>
              <a:rPr lang="en-US" sz="1000" b="1" dirty="0">
                <a:solidFill>
                  <a:srgbClr val="E1471D"/>
                </a:solidFill>
                <a:latin typeface="Calibri" panose="020F0502020204030204" pitchFamily="34" charset="0"/>
                <a:ea typeface="+mn-ea"/>
                <a:cs typeface="Arial" panose="020B0604020202020204" pitchFamily="34" charset="0"/>
              </a:rPr>
              <a:t>Residual disease  </a:t>
            </a:r>
            <a:r>
              <a:rPr lang="en-US" sz="1000" dirty="0">
                <a:solidFill>
                  <a:srgbClr val="000000"/>
                </a:solidFill>
                <a:latin typeface="Calibri" panose="020F0502020204030204" pitchFamily="34" charset="0"/>
                <a:ea typeface="+mn-ea"/>
                <a:cs typeface="Arial" panose="020B0604020202020204" pitchFamily="34" charset="0"/>
              </a:rPr>
              <a:t>76 (63−88)</a:t>
            </a:r>
          </a:p>
        </p:txBody>
      </p:sp>
      <p:sp>
        <p:nvSpPr>
          <p:cNvPr id="132" name="TextBox 131">
            <a:extLst>
              <a:ext uri="{FF2B5EF4-FFF2-40B4-BE49-F238E27FC236}">
                <a16:creationId xmlns:a16="http://schemas.microsoft.com/office/drawing/2014/main" id="{B33B8B40-1835-407A-8924-FF530B289000}"/>
              </a:ext>
            </a:extLst>
          </p:cNvPr>
          <p:cNvSpPr txBox="1"/>
          <p:nvPr/>
        </p:nvSpPr>
        <p:spPr bwMode="auto">
          <a:xfrm>
            <a:off x="6468849" y="2961980"/>
            <a:ext cx="10858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defTabSz="685800" fontAlgn="auto">
              <a:spcBef>
                <a:spcPts val="0"/>
              </a:spcBef>
              <a:spcAft>
                <a:spcPts val="0"/>
              </a:spcAft>
              <a:defRPr/>
            </a:pPr>
            <a:r>
              <a:rPr lang="en-US" sz="1000" b="1" dirty="0">
                <a:solidFill>
                  <a:srgbClr val="000000"/>
                </a:solidFill>
                <a:latin typeface="Calibri" panose="020F0502020204030204" pitchFamily="34" charset="0"/>
                <a:ea typeface="+mn-ea"/>
                <a:cs typeface="Arial" panose="020B0604020202020204" pitchFamily="34" charset="0"/>
              </a:rPr>
              <a:t>5-Yr OS, % (95% PI) </a:t>
            </a:r>
            <a:endParaRPr lang="en-US" sz="1000" b="1" dirty="0">
              <a:solidFill>
                <a:srgbClr val="000000"/>
              </a:solidFill>
              <a:latin typeface="Arial"/>
              <a:ea typeface="+mn-ea"/>
              <a:cs typeface="+mn-cs"/>
            </a:endParaRPr>
          </a:p>
        </p:txBody>
      </p:sp>
      <p:grpSp>
        <p:nvGrpSpPr>
          <p:cNvPr id="20" name="Group 19">
            <a:extLst>
              <a:ext uri="{FF2B5EF4-FFF2-40B4-BE49-F238E27FC236}">
                <a16:creationId xmlns:a16="http://schemas.microsoft.com/office/drawing/2014/main" id="{DB3003E3-F2D4-453F-A8DB-3D59FC53F860}"/>
              </a:ext>
            </a:extLst>
          </p:cNvPr>
          <p:cNvGrpSpPr/>
          <p:nvPr/>
        </p:nvGrpSpPr>
        <p:grpSpPr>
          <a:xfrm>
            <a:off x="860368" y="1651858"/>
            <a:ext cx="3516283" cy="423950"/>
            <a:chOff x="1136073" y="2826327"/>
            <a:chExt cx="4688377" cy="565266"/>
          </a:xfrm>
        </p:grpSpPr>
        <p:sp>
          <p:nvSpPr>
            <p:cNvPr id="5" name="Freeform: Shape 4">
              <a:extLst>
                <a:ext uri="{FF2B5EF4-FFF2-40B4-BE49-F238E27FC236}">
                  <a16:creationId xmlns:a16="http://schemas.microsoft.com/office/drawing/2014/main" id="{F0B4DE36-EAAF-4DD4-94A2-470DB6243509}"/>
                </a:ext>
              </a:extLst>
            </p:cNvPr>
            <p:cNvSpPr/>
            <p:nvPr/>
          </p:nvSpPr>
          <p:spPr bwMode="auto">
            <a:xfrm>
              <a:off x="1136073" y="2826327"/>
              <a:ext cx="1850967" cy="310342"/>
            </a:xfrm>
            <a:custGeom>
              <a:avLst/>
              <a:gdLst>
                <a:gd name="connsiteX0" fmla="*/ 0 w 1850967"/>
                <a:gd name="connsiteY0" fmla="*/ 0 h 310342"/>
                <a:gd name="connsiteX1" fmla="*/ 249382 w 1850967"/>
                <a:gd name="connsiteY1" fmla="*/ 0 h 310342"/>
                <a:gd name="connsiteX2" fmla="*/ 249382 w 1850967"/>
                <a:gd name="connsiteY2" fmla="*/ 0 h 310342"/>
                <a:gd name="connsiteX3" fmla="*/ 266007 w 1850967"/>
                <a:gd name="connsiteY3" fmla="*/ 16625 h 310342"/>
                <a:gd name="connsiteX4" fmla="*/ 399011 w 1850967"/>
                <a:gd name="connsiteY4" fmla="*/ 16625 h 310342"/>
                <a:gd name="connsiteX5" fmla="*/ 399011 w 1850967"/>
                <a:gd name="connsiteY5" fmla="*/ 44335 h 310342"/>
                <a:gd name="connsiteX6" fmla="*/ 498763 w 1850967"/>
                <a:gd name="connsiteY6" fmla="*/ 44335 h 310342"/>
                <a:gd name="connsiteX7" fmla="*/ 498763 w 1850967"/>
                <a:gd name="connsiteY7" fmla="*/ 72044 h 310342"/>
                <a:gd name="connsiteX8" fmla="*/ 598516 w 1850967"/>
                <a:gd name="connsiteY8" fmla="*/ 72044 h 310342"/>
                <a:gd name="connsiteX9" fmla="*/ 598516 w 1850967"/>
                <a:gd name="connsiteY9" fmla="*/ 88669 h 310342"/>
                <a:gd name="connsiteX10" fmla="*/ 676102 w 1850967"/>
                <a:gd name="connsiteY10" fmla="*/ 88669 h 310342"/>
                <a:gd name="connsiteX11" fmla="*/ 676102 w 1850967"/>
                <a:gd name="connsiteY11" fmla="*/ 127462 h 310342"/>
                <a:gd name="connsiteX12" fmla="*/ 853440 w 1850967"/>
                <a:gd name="connsiteY12" fmla="*/ 127462 h 310342"/>
                <a:gd name="connsiteX13" fmla="*/ 853440 w 1850967"/>
                <a:gd name="connsiteY13" fmla="*/ 149629 h 310342"/>
                <a:gd name="connsiteX14" fmla="*/ 953192 w 1850967"/>
                <a:gd name="connsiteY14" fmla="*/ 149629 h 310342"/>
                <a:gd name="connsiteX15" fmla="*/ 953192 w 1850967"/>
                <a:gd name="connsiteY15" fmla="*/ 188422 h 310342"/>
                <a:gd name="connsiteX16" fmla="*/ 1097280 w 1850967"/>
                <a:gd name="connsiteY16" fmla="*/ 188422 h 310342"/>
                <a:gd name="connsiteX17" fmla="*/ 1097280 w 1850967"/>
                <a:gd name="connsiteY17" fmla="*/ 205048 h 310342"/>
                <a:gd name="connsiteX18" fmla="*/ 1185949 w 1850967"/>
                <a:gd name="connsiteY18" fmla="*/ 205048 h 310342"/>
                <a:gd name="connsiteX19" fmla="*/ 1185949 w 1850967"/>
                <a:gd name="connsiteY19" fmla="*/ 227215 h 310342"/>
                <a:gd name="connsiteX20" fmla="*/ 1263534 w 1850967"/>
                <a:gd name="connsiteY20" fmla="*/ 227215 h 310342"/>
                <a:gd name="connsiteX21" fmla="*/ 1263534 w 1850967"/>
                <a:gd name="connsiteY21" fmla="*/ 238298 h 310342"/>
                <a:gd name="connsiteX22" fmla="*/ 1357745 w 1850967"/>
                <a:gd name="connsiteY22" fmla="*/ 238298 h 310342"/>
                <a:gd name="connsiteX23" fmla="*/ 1357745 w 1850967"/>
                <a:gd name="connsiteY23" fmla="*/ 254924 h 310342"/>
                <a:gd name="connsiteX24" fmla="*/ 1457498 w 1850967"/>
                <a:gd name="connsiteY24" fmla="*/ 254924 h 310342"/>
                <a:gd name="connsiteX25" fmla="*/ 1457498 w 1850967"/>
                <a:gd name="connsiteY25" fmla="*/ 271549 h 310342"/>
                <a:gd name="connsiteX26" fmla="*/ 1557251 w 1850967"/>
                <a:gd name="connsiteY26" fmla="*/ 271549 h 310342"/>
                <a:gd name="connsiteX27" fmla="*/ 1557251 w 1850967"/>
                <a:gd name="connsiteY27" fmla="*/ 299258 h 310342"/>
                <a:gd name="connsiteX28" fmla="*/ 1729047 w 1850967"/>
                <a:gd name="connsiteY28" fmla="*/ 299258 h 310342"/>
                <a:gd name="connsiteX29" fmla="*/ 1729047 w 1850967"/>
                <a:gd name="connsiteY29" fmla="*/ 310342 h 310342"/>
                <a:gd name="connsiteX30" fmla="*/ 1850967 w 1850967"/>
                <a:gd name="connsiteY30" fmla="*/ 310342 h 310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50967" h="310342">
                  <a:moveTo>
                    <a:pt x="0" y="0"/>
                  </a:moveTo>
                  <a:lnTo>
                    <a:pt x="249382" y="0"/>
                  </a:lnTo>
                  <a:lnTo>
                    <a:pt x="249382" y="0"/>
                  </a:lnTo>
                  <a:lnTo>
                    <a:pt x="266007" y="16625"/>
                  </a:lnTo>
                  <a:lnTo>
                    <a:pt x="399011" y="16625"/>
                  </a:lnTo>
                  <a:lnTo>
                    <a:pt x="399011" y="44335"/>
                  </a:lnTo>
                  <a:lnTo>
                    <a:pt x="498763" y="44335"/>
                  </a:lnTo>
                  <a:lnTo>
                    <a:pt x="498763" y="72044"/>
                  </a:lnTo>
                  <a:lnTo>
                    <a:pt x="598516" y="72044"/>
                  </a:lnTo>
                  <a:lnTo>
                    <a:pt x="598516" y="88669"/>
                  </a:lnTo>
                  <a:lnTo>
                    <a:pt x="676102" y="88669"/>
                  </a:lnTo>
                  <a:lnTo>
                    <a:pt x="676102" y="127462"/>
                  </a:lnTo>
                  <a:lnTo>
                    <a:pt x="853440" y="127462"/>
                  </a:lnTo>
                  <a:lnTo>
                    <a:pt x="853440" y="149629"/>
                  </a:lnTo>
                  <a:lnTo>
                    <a:pt x="953192" y="149629"/>
                  </a:lnTo>
                  <a:lnTo>
                    <a:pt x="953192" y="188422"/>
                  </a:lnTo>
                  <a:lnTo>
                    <a:pt x="1097280" y="188422"/>
                  </a:lnTo>
                  <a:lnTo>
                    <a:pt x="1097280" y="205048"/>
                  </a:lnTo>
                  <a:lnTo>
                    <a:pt x="1185949" y="205048"/>
                  </a:lnTo>
                  <a:lnTo>
                    <a:pt x="1185949" y="227215"/>
                  </a:lnTo>
                  <a:lnTo>
                    <a:pt x="1263534" y="227215"/>
                  </a:lnTo>
                  <a:lnTo>
                    <a:pt x="1263534" y="238298"/>
                  </a:lnTo>
                  <a:lnTo>
                    <a:pt x="1357745" y="238298"/>
                  </a:lnTo>
                  <a:lnTo>
                    <a:pt x="1357745" y="254924"/>
                  </a:lnTo>
                  <a:lnTo>
                    <a:pt x="1457498" y="254924"/>
                  </a:lnTo>
                  <a:lnTo>
                    <a:pt x="1457498" y="271549"/>
                  </a:lnTo>
                  <a:lnTo>
                    <a:pt x="1557251" y="271549"/>
                  </a:lnTo>
                  <a:lnTo>
                    <a:pt x="1557251" y="299258"/>
                  </a:lnTo>
                  <a:lnTo>
                    <a:pt x="1729047" y="299258"/>
                  </a:lnTo>
                  <a:lnTo>
                    <a:pt x="1729047" y="310342"/>
                  </a:lnTo>
                  <a:lnTo>
                    <a:pt x="1850967" y="310342"/>
                  </a:lnTo>
                </a:path>
              </a:pathLst>
            </a:custGeom>
            <a:noFill/>
            <a:ln w="28575">
              <a:solidFill>
                <a:srgbClr val="0070C0"/>
              </a:solidFill>
              <a:miter lim="800000"/>
              <a:headEnd/>
              <a:tailEnd/>
            </a:ln>
          </p:spPr>
          <p:txBody>
            <a:bodyPr rtlCol="0" anchor="ctr"/>
            <a:lstStyle/>
            <a:p>
              <a:pPr algn="ctr" defTabSz="685800" fontAlgn="auto">
                <a:spcBef>
                  <a:spcPts val="0"/>
                </a:spcBef>
                <a:spcAft>
                  <a:spcPts val="0"/>
                </a:spcAft>
                <a:defRPr/>
              </a:pPr>
              <a:endParaRPr lang="en-US" sz="1000">
                <a:solidFill>
                  <a:srgbClr val="FFFFFF"/>
                </a:solidFill>
                <a:latin typeface="Arial"/>
                <a:ea typeface="+mn-ea"/>
                <a:cs typeface="+mn-cs"/>
              </a:endParaRPr>
            </a:p>
          </p:txBody>
        </p:sp>
        <p:sp>
          <p:nvSpPr>
            <p:cNvPr id="9" name="Freeform: Shape 8">
              <a:extLst>
                <a:ext uri="{FF2B5EF4-FFF2-40B4-BE49-F238E27FC236}">
                  <a16:creationId xmlns:a16="http://schemas.microsoft.com/office/drawing/2014/main" id="{B29D7F21-9EBB-4B7D-9903-F4464F892FFB}"/>
                </a:ext>
              </a:extLst>
            </p:cNvPr>
            <p:cNvSpPr/>
            <p:nvPr/>
          </p:nvSpPr>
          <p:spPr bwMode="auto">
            <a:xfrm>
              <a:off x="2981498" y="3158836"/>
              <a:ext cx="2371898" cy="199506"/>
            </a:xfrm>
            <a:custGeom>
              <a:avLst/>
              <a:gdLst>
                <a:gd name="connsiteX0" fmla="*/ 0 w 2371898"/>
                <a:gd name="connsiteY0" fmla="*/ 0 h 199506"/>
                <a:gd name="connsiteX1" fmla="*/ 238298 w 2371898"/>
                <a:gd name="connsiteY1" fmla="*/ 0 h 199506"/>
                <a:gd name="connsiteX2" fmla="*/ 238298 w 2371898"/>
                <a:gd name="connsiteY2" fmla="*/ 22168 h 199506"/>
                <a:gd name="connsiteX3" fmla="*/ 432262 w 2371898"/>
                <a:gd name="connsiteY3" fmla="*/ 22168 h 199506"/>
                <a:gd name="connsiteX4" fmla="*/ 432262 w 2371898"/>
                <a:gd name="connsiteY4" fmla="*/ 44335 h 199506"/>
                <a:gd name="connsiteX5" fmla="*/ 659477 w 2371898"/>
                <a:gd name="connsiteY5" fmla="*/ 44335 h 199506"/>
                <a:gd name="connsiteX6" fmla="*/ 659477 w 2371898"/>
                <a:gd name="connsiteY6" fmla="*/ 83128 h 199506"/>
                <a:gd name="connsiteX7" fmla="*/ 831273 w 2371898"/>
                <a:gd name="connsiteY7" fmla="*/ 83128 h 199506"/>
                <a:gd name="connsiteX8" fmla="*/ 831273 w 2371898"/>
                <a:gd name="connsiteY8" fmla="*/ 94211 h 199506"/>
                <a:gd name="connsiteX9" fmla="*/ 991986 w 2371898"/>
                <a:gd name="connsiteY9" fmla="*/ 94211 h 199506"/>
                <a:gd name="connsiteX10" fmla="*/ 991986 w 2371898"/>
                <a:gd name="connsiteY10" fmla="*/ 110837 h 199506"/>
                <a:gd name="connsiteX11" fmla="*/ 1136073 w 2371898"/>
                <a:gd name="connsiteY11" fmla="*/ 110837 h 199506"/>
                <a:gd name="connsiteX12" fmla="*/ 1136073 w 2371898"/>
                <a:gd name="connsiteY12" fmla="*/ 138546 h 199506"/>
                <a:gd name="connsiteX13" fmla="*/ 1662546 w 2371898"/>
                <a:gd name="connsiteY13" fmla="*/ 138546 h 199506"/>
                <a:gd name="connsiteX14" fmla="*/ 1662546 w 2371898"/>
                <a:gd name="connsiteY14" fmla="*/ 160713 h 199506"/>
                <a:gd name="connsiteX15" fmla="*/ 1972887 w 2371898"/>
                <a:gd name="connsiteY15" fmla="*/ 160713 h 199506"/>
                <a:gd name="connsiteX16" fmla="*/ 1972887 w 2371898"/>
                <a:gd name="connsiteY16" fmla="*/ 188422 h 199506"/>
                <a:gd name="connsiteX17" fmla="*/ 2189018 w 2371898"/>
                <a:gd name="connsiteY17" fmla="*/ 188422 h 199506"/>
                <a:gd name="connsiteX18" fmla="*/ 2189018 w 2371898"/>
                <a:gd name="connsiteY18" fmla="*/ 199506 h 199506"/>
                <a:gd name="connsiteX19" fmla="*/ 2371898 w 2371898"/>
                <a:gd name="connsiteY19" fmla="*/ 199506 h 19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71898" h="199506">
                  <a:moveTo>
                    <a:pt x="0" y="0"/>
                  </a:moveTo>
                  <a:lnTo>
                    <a:pt x="238298" y="0"/>
                  </a:lnTo>
                  <a:lnTo>
                    <a:pt x="238298" y="22168"/>
                  </a:lnTo>
                  <a:lnTo>
                    <a:pt x="432262" y="22168"/>
                  </a:lnTo>
                  <a:lnTo>
                    <a:pt x="432262" y="44335"/>
                  </a:lnTo>
                  <a:lnTo>
                    <a:pt x="659477" y="44335"/>
                  </a:lnTo>
                  <a:lnTo>
                    <a:pt x="659477" y="83128"/>
                  </a:lnTo>
                  <a:lnTo>
                    <a:pt x="831273" y="83128"/>
                  </a:lnTo>
                  <a:lnTo>
                    <a:pt x="831273" y="94211"/>
                  </a:lnTo>
                  <a:lnTo>
                    <a:pt x="991986" y="94211"/>
                  </a:lnTo>
                  <a:lnTo>
                    <a:pt x="991986" y="110837"/>
                  </a:lnTo>
                  <a:lnTo>
                    <a:pt x="1136073" y="110837"/>
                  </a:lnTo>
                  <a:lnTo>
                    <a:pt x="1136073" y="138546"/>
                  </a:lnTo>
                  <a:lnTo>
                    <a:pt x="1662546" y="138546"/>
                  </a:lnTo>
                  <a:lnTo>
                    <a:pt x="1662546" y="160713"/>
                  </a:lnTo>
                  <a:lnTo>
                    <a:pt x="1972887" y="160713"/>
                  </a:lnTo>
                  <a:lnTo>
                    <a:pt x="1972887" y="188422"/>
                  </a:lnTo>
                  <a:lnTo>
                    <a:pt x="2189018" y="188422"/>
                  </a:lnTo>
                  <a:lnTo>
                    <a:pt x="2189018" y="199506"/>
                  </a:lnTo>
                  <a:lnTo>
                    <a:pt x="2371898" y="199506"/>
                  </a:lnTo>
                </a:path>
              </a:pathLst>
            </a:custGeom>
            <a:noFill/>
            <a:ln w="28575">
              <a:solidFill>
                <a:srgbClr val="0070C0"/>
              </a:solidFill>
              <a:miter lim="800000"/>
              <a:headEnd/>
              <a:tailEnd/>
            </a:ln>
          </p:spPr>
          <p:txBody>
            <a:bodyPr rtlCol="0" anchor="ctr"/>
            <a:lstStyle/>
            <a:p>
              <a:pPr algn="ctr" defTabSz="685800" fontAlgn="auto">
                <a:spcBef>
                  <a:spcPts val="0"/>
                </a:spcBef>
                <a:spcAft>
                  <a:spcPts val="0"/>
                </a:spcAft>
                <a:defRPr/>
              </a:pPr>
              <a:endParaRPr lang="en-US" sz="1000">
                <a:solidFill>
                  <a:srgbClr val="FFFFFF"/>
                </a:solidFill>
                <a:latin typeface="Arial"/>
                <a:ea typeface="+mn-ea"/>
                <a:cs typeface="+mn-cs"/>
              </a:endParaRPr>
            </a:p>
          </p:txBody>
        </p:sp>
        <p:sp>
          <p:nvSpPr>
            <p:cNvPr id="14" name="Freeform: Shape 13">
              <a:extLst>
                <a:ext uri="{FF2B5EF4-FFF2-40B4-BE49-F238E27FC236}">
                  <a16:creationId xmlns:a16="http://schemas.microsoft.com/office/drawing/2014/main" id="{13DD82FF-2F6A-4859-9419-B2689C24B942}"/>
                </a:ext>
              </a:extLst>
            </p:cNvPr>
            <p:cNvSpPr/>
            <p:nvPr/>
          </p:nvSpPr>
          <p:spPr bwMode="auto">
            <a:xfrm>
              <a:off x="5342312" y="3363883"/>
              <a:ext cx="482138" cy="27710"/>
            </a:xfrm>
            <a:custGeom>
              <a:avLst/>
              <a:gdLst>
                <a:gd name="connsiteX0" fmla="*/ 0 w 482138"/>
                <a:gd name="connsiteY0" fmla="*/ 0 h 27710"/>
                <a:gd name="connsiteX1" fmla="*/ 199506 w 482138"/>
                <a:gd name="connsiteY1" fmla="*/ 0 h 27710"/>
                <a:gd name="connsiteX2" fmla="*/ 199506 w 482138"/>
                <a:gd name="connsiteY2" fmla="*/ 27710 h 27710"/>
                <a:gd name="connsiteX3" fmla="*/ 482138 w 482138"/>
                <a:gd name="connsiteY3" fmla="*/ 27710 h 27710"/>
              </a:gdLst>
              <a:ahLst/>
              <a:cxnLst>
                <a:cxn ang="0">
                  <a:pos x="connsiteX0" y="connsiteY0"/>
                </a:cxn>
                <a:cxn ang="0">
                  <a:pos x="connsiteX1" y="connsiteY1"/>
                </a:cxn>
                <a:cxn ang="0">
                  <a:pos x="connsiteX2" y="connsiteY2"/>
                </a:cxn>
                <a:cxn ang="0">
                  <a:pos x="connsiteX3" y="connsiteY3"/>
                </a:cxn>
              </a:cxnLst>
              <a:rect l="l" t="t" r="r" b="b"/>
              <a:pathLst>
                <a:path w="482138" h="27710">
                  <a:moveTo>
                    <a:pt x="0" y="0"/>
                  </a:moveTo>
                  <a:lnTo>
                    <a:pt x="199506" y="0"/>
                  </a:lnTo>
                  <a:lnTo>
                    <a:pt x="199506" y="27710"/>
                  </a:lnTo>
                  <a:lnTo>
                    <a:pt x="482138" y="27710"/>
                  </a:lnTo>
                </a:path>
              </a:pathLst>
            </a:custGeom>
            <a:noFill/>
            <a:ln w="28575">
              <a:solidFill>
                <a:srgbClr val="0070C0"/>
              </a:solidFill>
              <a:miter lim="800000"/>
              <a:headEnd/>
              <a:tailEnd/>
            </a:ln>
          </p:spPr>
          <p:txBody>
            <a:bodyPr rtlCol="0" anchor="ctr"/>
            <a:lstStyle/>
            <a:p>
              <a:pPr algn="ctr" defTabSz="685800" fontAlgn="auto">
                <a:spcBef>
                  <a:spcPts val="0"/>
                </a:spcBef>
                <a:spcAft>
                  <a:spcPts val="0"/>
                </a:spcAft>
                <a:defRPr/>
              </a:pPr>
              <a:endParaRPr lang="en-US" sz="1000">
                <a:solidFill>
                  <a:srgbClr val="FFFFFF"/>
                </a:solidFill>
                <a:latin typeface="Arial"/>
                <a:ea typeface="+mn-ea"/>
                <a:cs typeface="+mn-cs"/>
              </a:endParaRPr>
            </a:p>
          </p:txBody>
        </p:sp>
      </p:grpSp>
      <p:grpSp>
        <p:nvGrpSpPr>
          <p:cNvPr id="41" name="Group 40">
            <a:extLst>
              <a:ext uri="{FF2B5EF4-FFF2-40B4-BE49-F238E27FC236}">
                <a16:creationId xmlns:a16="http://schemas.microsoft.com/office/drawing/2014/main" id="{F0ABF027-28DA-46FA-B6B2-C0C62E092ADF}"/>
              </a:ext>
            </a:extLst>
          </p:cNvPr>
          <p:cNvGrpSpPr/>
          <p:nvPr/>
        </p:nvGrpSpPr>
        <p:grpSpPr>
          <a:xfrm>
            <a:off x="868680" y="1672641"/>
            <a:ext cx="3516079" cy="1047404"/>
            <a:chOff x="1158240" y="2854036"/>
            <a:chExt cx="4699462" cy="1396539"/>
          </a:xfrm>
        </p:grpSpPr>
        <p:sp>
          <p:nvSpPr>
            <p:cNvPr id="29" name="Freeform: Shape 28">
              <a:extLst>
                <a:ext uri="{FF2B5EF4-FFF2-40B4-BE49-F238E27FC236}">
                  <a16:creationId xmlns:a16="http://schemas.microsoft.com/office/drawing/2014/main" id="{3AF668D3-4294-4E7C-8D74-3940B579FF83}"/>
                </a:ext>
              </a:extLst>
            </p:cNvPr>
            <p:cNvSpPr/>
            <p:nvPr/>
          </p:nvSpPr>
          <p:spPr bwMode="auto">
            <a:xfrm>
              <a:off x="1158240" y="2854036"/>
              <a:ext cx="4305993" cy="1335579"/>
            </a:xfrm>
            <a:custGeom>
              <a:avLst/>
              <a:gdLst>
                <a:gd name="connsiteX0" fmla="*/ 0 w 4305993"/>
                <a:gd name="connsiteY0" fmla="*/ 0 h 1335579"/>
                <a:gd name="connsiteX1" fmla="*/ 127462 w 4305993"/>
                <a:gd name="connsiteY1" fmla="*/ 0 h 1335579"/>
                <a:gd name="connsiteX2" fmla="*/ 127462 w 4305993"/>
                <a:gd name="connsiteY2" fmla="*/ 33251 h 1335579"/>
                <a:gd name="connsiteX3" fmla="*/ 277091 w 4305993"/>
                <a:gd name="connsiteY3" fmla="*/ 33251 h 1335579"/>
                <a:gd name="connsiteX4" fmla="*/ 277091 w 4305993"/>
                <a:gd name="connsiteY4" fmla="*/ 72044 h 1335579"/>
                <a:gd name="connsiteX5" fmla="*/ 371302 w 4305993"/>
                <a:gd name="connsiteY5" fmla="*/ 72044 h 1335579"/>
                <a:gd name="connsiteX6" fmla="*/ 371302 w 4305993"/>
                <a:gd name="connsiteY6" fmla="*/ 72044 h 1335579"/>
                <a:gd name="connsiteX7" fmla="*/ 371302 w 4305993"/>
                <a:gd name="connsiteY7" fmla="*/ 138546 h 1335579"/>
                <a:gd name="connsiteX8" fmla="*/ 476596 w 4305993"/>
                <a:gd name="connsiteY8" fmla="*/ 138546 h 1335579"/>
                <a:gd name="connsiteX9" fmla="*/ 476596 w 4305993"/>
                <a:gd name="connsiteY9" fmla="*/ 182880 h 1335579"/>
                <a:gd name="connsiteX10" fmla="*/ 537556 w 4305993"/>
                <a:gd name="connsiteY10" fmla="*/ 182880 h 1335579"/>
                <a:gd name="connsiteX11" fmla="*/ 537556 w 4305993"/>
                <a:gd name="connsiteY11" fmla="*/ 232757 h 1335579"/>
                <a:gd name="connsiteX12" fmla="*/ 620684 w 4305993"/>
                <a:gd name="connsiteY12" fmla="*/ 232757 h 1335579"/>
                <a:gd name="connsiteX13" fmla="*/ 620684 w 4305993"/>
                <a:gd name="connsiteY13" fmla="*/ 232757 h 1335579"/>
                <a:gd name="connsiteX14" fmla="*/ 620684 w 4305993"/>
                <a:gd name="connsiteY14" fmla="*/ 271549 h 1335579"/>
                <a:gd name="connsiteX15" fmla="*/ 670560 w 4305993"/>
                <a:gd name="connsiteY15" fmla="*/ 271549 h 1335579"/>
                <a:gd name="connsiteX16" fmla="*/ 670560 w 4305993"/>
                <a:gd name="connsiteY16" fmla="*/ 271549 h 1335579"/>
                <a:gd name="connsiteX17" fmla="*/ 670560 w 4305993"/>
                <a:gd name="connsiteY17" fmla="*/ 315884 h 1335579"/>
                <a:gd name="connsiteX18" fmla="*/ 731520 w 4305993"/>
                <a:gd name="connsiteY18" fmla="*/ 315884 h 1335579"/>
                <a:gd name="connsiteX19" fmla="*/ 731520 w 4305993"/>
                <a:gd name="connsiteY19" fmla="*/ 360219 h 1335579"/>
                <a:gd name="connsiteX20" fmla="*/ 803564 w 4305993"/>
                <a:gd name="connsiteY20" fmla="*/ 360219 h 1335579"/>
                <a:gd name="connsiteX21" fmla="*/ 803564 w 4305993"/>
                <a:gd name="connsiteY21" fmla="*/ 404553 h 1335579"/>
                <a:gd name="connsiteX22" fmla="*/ 886691 w 4305993"/>
                <a:gd name="connsiteY22" fmla="*/ 404553 h 1335579"/>
                <a:gd name="connsiteX23" fmla="*/ 886691 w 4305993"/>
                <a:gd name="connsiteY23" fmla="*/ 448888 h 1335579"/>
                <a:gd name="connsiteX24" fmla="*/ 914400 w 4305993"/>
                <a:gd name="connsiteY24" fmla="*/ 448888 h 1335579"/>
                <a:gd name="connsiteX25" fmla="*/ 914400 w 4305993"/>
                <a:gd name="connsiteY25" fmla="*/ 487680 h 1335579"/>
                <a:gd name="connsiteX26" fmla="*/ 986444 w 4305993"/>
                <a:gd name="connsiteY26" fmla="*/ 487680 h 1335579"/>
                <a:gd name="connsiteX27" fmla="*/ 986444 w 4305993"/>
                <a:gd name="connsiteY27" fmla="*/ 526473 h 1335579"/>
                <a:gd name="connsiteX28" fmla="*/ 1047404 w 4305993"/>
                <a:gd name="connsiteY28" fmla="*/ 526473 h 1335579"/>
                <a:gd name="connsiteX29" fmla="*/ 1047404 w 4305993"/>
                <a:gd name="connsiteY29" fmla="*/ 554182 h 1335579"/>
                <a:gd name="connsiteX30" fmla="*/ 1124989 w 4305993"/>
                <a:gd name="connsiteY30" fmla="*/ 554182 h 1335579"/>
                <a:gd name="connsiteX31" fmla="*/ 1124989 w 4305993"/>
                <a:gd name="connsiteY31" fmla="*/ 609600 h 1335579"/>
                <a:gd name="connsiteX32" fmla="*/ 1230284 w 4305993"/>
                <a:gd name="connsiteY32" fmla="*/ 609600 h 1335579"/>
                <a:gd name="connsiteX33" fmla="*/ 1230284 w 4305993"/>
                <a:gd name="connsiteY33" fmla="*/ 642851 h 1335579"/>
                <a:gd name="connsiteX34" fmla="*/ 1296785 w 4305993"/>
                <a:gd name="connsiteY34" fmla="*/ 642851 h 1335579"/>
                <a:gd name="connsiteX35" fmla="*/ 1296785 w 4305993"/>
                <a:gd name="connsiteY35" fmla="*/ 681644 h 1335579"/>
                <a:gd name="connsiteX36" fmla="*/ 1402080 w 4305993"/>
                <a:gd name="connsiteY36" fmla="*/ 681644 h 1335579"/>
                <a:gd name="connsiteX37" fmla="*/ 1402080 w 4305993"/>
                <a:gd name="connsiteY37" fmla="*/ 725979 h 1335579"/>
                <a:gd name="connsiteX38" fmla="*/ 1512916 w 4305993"/>
                <a:gd name="connsiteY38" fmla="*/ 725979 h 1335579"/>
                <a:gd name="connsiteX39" fmla="*/ 1512916 w 4305993"/>
                <a:gd name="connsiteY39" fmla="*/ 759229 h 1335579"/>
                <a:gd name="connsiteX40" fmla="*/ 1579418 w 4305993"/>
                <a:gd name="connsiteY40" fmla="*/ 759229 h 1335579"/>
                <a:gd name="connsiteX41" fmla="*/ 1579418 w 4305993"/>
                <a:gd name="connsiteY41" fmla="*/ 792480 h 1335579"/>
                <a:gd name="connsiteX42" fmla="*/ 1662545 w 4305993"/>
                <a:gd name="connsiteY42" fmla="*/ 792480 h 1335579"/>
                <a:gd name="connsiteX43" fmla="*/ 1662545 w 4305993"/>
                <a:gd name="connsiteY43" fmla="*/ 825731 h 1335579"/>
                <a:gd name="connsiteX44" fmla="*/ 1784465 w 4305993"/>
                <a:gd name="connsiteY44" fmla="*/ 825731 h 1335579"/>
                <a:gd name="connsiteX45" fmla="*/ 1784465 w 4305993"/>
                <a:gd name="connsiteY45" fmla="*/ 858982 h 1335579"/>
                <a:gd name="connsiteX46" fmla="*/ 1856509 w 4305993"/>
                <a:gd name="connsiteY46" fmla="*/ 858982 h 1335579"/>
                <a:gd name="connsiteX47" fmla="*/ 1856509 w 4305993"/>
                <a:gd name="connsiteY47" fmla="*/ 881149 h 1335579"/>
                <a:gd name="connsiteX48" fmla="*/ 1961804 w 4305993"/>
                <a:gd name="connsiteY48" fmla="*/ 881149 h 1335579"/>
                <a:gd name="connsiteX49" fmla="*/ 1961804 w 4305993"/>
                <a:gd name="connsiteY49" fmla="*/ 908859 h 1335579"/>
                <a:gd name="connsiteX50" fmla="*/ 2056015 w 4305993"/>
                <a:gd name="connsiteY50" fmla="*/ 908859 h 1335579"/>
                <a:gd name="connsiteX51" fmla="*/ 2056015 w 4305993"/>
                <a:gd name="connsiteY51" fmla="*/ 942109 h 1335579"/>
                <a:gd name="connsiteX52" fmla="*/ 2166851 w 4305993"/>
                <a:gd name="connsiteY52" fmla="*/ 942109 h 1335579"/>
                <a:gd name="connsiteX53" fmla="*/ 2166851 w 4305993"/>
                <a:gd name="connsiteY53" fmla="*/ 980902 h 1335579"/>
                <a:gd name="connsiteX54" fmla="*/ 2288771 w 4305993"/>
                <a:gd name="connsiteY54" fmla="*/ 980902 h 1335579"/>
                <a:gd name="connsiteX55" fmla="*/ 2288771 w 4305993"/>
                <a:gd name="connsiteY55" fmla="*/ 1019695 h 1335579"/>
                <a:gd name="connsiteX56" fmla="*/ 2416233 w 4305993"/>
                <a:gd name="connsiteY56" fmla="*/ 1019695 h 1335579"/>
                <a:gd name="connsiteX57" fmla="*/ 2416233 w 4305993"/>
                <a:gd name="connsiteY57" fmla="*/ 1052946 h 1335579"/>
                <a:gd name="connsiteX58" fmla="*/ 2554778 w 4305993"/>
                <a:gd name="connsiteY58" fmla="*/ 1052946 h 1335579"/>
                <a:gd name="connsiteX59" fmla="*/ 2554778 w 4305993"/>
                <a:gd name="connsiteY59" fmla="*/ 1097280 h 1335579"/>
                <a:gd name="connsiteX60" fmla="*/ 2698865 w 4305993"/>
                <a:gd name="connsiteY60" fmla="*/ 1097280 h 1335579"/>
                <a:gd name="connsiteX61" fmla="*/ 2726575 w 4305993"/>
                <a:gd name="connsiteY61" fmla="*/ 1124990 h 1335579"/>
                <a:gd name="connsiteX62" fmla="*/ 2948247 w 4305993"/>
                <a:gd name="connsiteY62" fmla="*/ 1124990 h 1335579"/>
                <a:gd name="connsiteX63" fmla="*/ 2948247 w 4305993"/>
                <a:gd name="connsiteY63" fmla="*/ 1180408 h 1335579"/>
                <a:gd name="connsiteX64" fmla="*/ 3114502 w 4305993"/>
                <a:gd name="connsiteY64" fmla="*/ 1180408 h 1335579"/>
                <a:gd name="connsiteX65" fmla="*/ 3114502 w 4305993"/>
                <a:gd name="connsiteY65" fmla="*/ 1208117 h 1335579"/>
                <a:gd name="connsiteX66" fmla="*/ 3602182 w 4305993"/>
                <a:gd name="connsiteY66" fmla="*/ 1208117 h 1335579"/>
                <a:gd name="connsiteX67" fmla="*/ 3602182 w 4305993"/>
                <a:gd name="connsiteY67" fmla="*/ 1230284 h 1335579"/>
                <a:gd name="connsiteX68" fmla="*/ 3735185 w 4305993"/>
                <a:gd name="connsiteY68" fmla="*/ 1230284 h 1335579"/>
                <a:gd name="connsiteX69" fmla="*/ 3735185 w 4305993"/>
                <a:gd name="connsiteY69" fmla="*/ 1246909 h 1335579"/>
                <a:gd name="connsiteX70" fmla="*/ 3879273 w 4305993"/>
                <a:gd name="connsiteY70" fmla="*/ 1246909 h 1335579"/>
                <a:gd name="connsiteX71" fmla="*/ 3879273 w 4305993"/>
                <a:gd name="connsiteY71" fmla="*/ 1302328 h 1335579"/>
                <a:gd name="connsiteX72" fmla="*/ 4100945 w 4305993"/>
                <a:gd name="connsiteY72" fmla="*/ 1302328 h 1335579"/>
                <a:gd name="connsiteX73" fmla="*/ 4100945 w 4305993"/>
                <a:gd name="connsiteY73" fmla="*/ 1335579 h 1335579"/>
                <a:gd name="connsiteX74" fmla="*/ 4305993 w 4305993"/>
                <a:gd name="connsiteY74" fmla="*/ 1335579 h 1335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305993" h="1335579">
                  <a:moveTo>
                    <a:pt x="0" y="0"/>
                  </a:moveTo>
                  <a:lnTo>
                    <a:pt x="127462" y="0"/>
                  </a:lnTo>
                  <a:lnTo>
                    <a:pt x="127462" y="33251"/>
                  </a:lnTo>
                  <a:lnTo>
                    <a:pt x="277091" y="33251"/>
                  </a:lnTo>
                  <a:lnTo>
                    <a:pt x="277091" y="72044"/>
                  </a:lnTo>
                  <a:lnTo>
                    <a:pt x="371302" y="72044"/>
                  </a:lnTo>
                  <a:lnTo>
                    <a:pt x="371302" y="72044"/>
                  </a:lnTo>
                  <a:lnTo>
                    <a:pt x="371302" y="138546"/>
                  </a:lnTo>
                  <a:lnTo>
                    <a:pt x="476596" y="138546"/>
                  </a:lnTo>
                  <a:lnTo>
                    <a:pt x="476596" y="182880"/>
                  </a:lnTo>
                  <a:lnTo>
                    <a:pt x="537556" y="182880"/>
                  </a:lnTo>
                  <a:lnTo>
                    <a:pt x="537556" y="232757"/>
                  </a:lnTo>
                  <a:lnTo>
                    <a:pt x="620684" y="232757"/>
                  </a:lnTo>
                  <a:lnTo>
                    <a:pt x="620684" y="232757"/>
                  </a:lnTo>
                  <a:lnTo>
                    <a:pt x="620684" y="271549"/>
                  </a:lnTo>
                  <a:lnTo>
                    <a:pt x="670560" y="271549"/>
                  </a:lnTo>
                  <a:lnTo>
                    <a:pt x="670560" y="271549"/>
                  </a:lnTo>
                  <a:lnTo>
                    <a:pt x="670560" y="315884"/>
                  </a:lnTo>
                  <a:lnTo>
                    <a:pt x="731520" y="315884"/>
                  </a:lnTo>
                  <a:lnTo>
                    <a:pt x="731520" y="360219"/>
                  </a:lnTo>
                  <a:lnTo>
                    <a:pt x="803564" y="360219"/>
                  </a:lnTo>
                  <a:lnTo>
                    <a:pt x="803564" y="404553"/>
                  </a:lnTo>
                  <a:lnTo>
                    <a:pt x="886691" y="404553"/>
                  </a:lnTo>
                  <a:lnTo>
                    <a:pt x="886691" y="448888"/>
                  </a:lnTo>
                  <a:lnTo>
                    <a:pt x="914400" y="448888"/>
                  </a:lnTo>
                  <a:lnTo>
                    <a:pt x="914400" y="487680"/>
                  </a:lnTo>
                  <a:lnTo>
                    <a:pt x="986444" y="487680"/>
                  </a:lnTo>
                  <a:lnTo>
                    <a:pt x="986444" y="526473"/>
                  </a:lnTo>
                  <a:lnTo>
                    <a:pt x="1047404" y="526473"/>
                  </a:lnTo>
                  <a:lnTo>
                    <a:pt x="1047404" y="554182"/>
                  </a:lnTo>
                  <a:lnTo>
                    <a:pt x="1124989" y="554182"/>
                  </a:lnTo>
                  <a:lnTo>
                    <a:pt x="1124989" y="609600"/>
                  </a:lnTo>
                  <a:lnTo>
                    <a:pt x="1230284" y="609600"/>
                  </a:lnTo>
                  <a:lnTo>
                    <a:pt x="1230284" y="642851"/>
                  </a:lnTo>
                  <a:lnTo>
                    <a:pt x="1296785" y="642851"/>
                  </a:lnTo>
                  <a:lnTo>
                    <a:pt x="1296785" y="681644"/>
                  </a:lnTo>
                  <a:lnTo>
                    <a:pt x="1402080" y="681644"/>
                  </a:lnTo>
                  <a:lnTo>
                    <a:pt x="1402080" y="725979"/>
                  </a:lnTo>
                  <a:lnTo>
                    <a:pt x="1512916" y="725979"/>
                  </a:lnTo>
                  <a:lnTo>
                    <a:pt x="1512916" y="759229"/>
                  </a:lnTo>
                  <a:lnTo>
                    <a:pt x="1579418" y="759229"/>
                  </a:lnTo>
                  <a:lnTo>
                    <a:pt x="1579418" y="792480"/>
                  </a:lnTo>
                  <a:lnTo>
                    <a:pt x="1662545" y="792480"/>
                  </a:lnTo>
                  <a:lnTo>
                    <a:pt x="1662545" y="825731"/>
                  </a:lnTo>
                  <a:lnTo>
                    <a:pt x="1784465" y="825731"/>
                  </a:lnTo>
                  <a:lnTo>
                    <a:pt x="1784465" y="858982"/>
                  </a:lnTo>
                  <a:lnTo>
                    <a:pt x="1856509" y="858982"/>
                  </a:lnTo>
                  <a:lnTo>
                    <a:pt x="1856509" y="881149"/>
                  </a:lnTo>
                  <a:lnTo>
                    <a:pt x="1961804" y="881149"/>
                  </a:lnTo>
                  <a:lnTo>
                    <a:pt x="1961804" y="908859"/>
                  </a:lnTo>
                  <a:lnTo>
                    <a:pt x="2056015" y="908859"/>
                  </a:lnTo>
                  <a:lnTo>
                    <a:pt x="2056015" y="942109"/>
                  </a:lnTo>
                  <a:lnTo>
                    <a:pt x="2166851" y="942109"/>
                  </a:lnTo>
                  <a:lnTo>
                    <a:pt x="2166851" y="980902"/>
                  </a:lnTo>
                  <a:lnTo>
                    <a:pt x="2288771" y="980902"/>
                  </a:lnTo>
                  <a:lnTo>
                    <a:pt x="2288771" y="1019695"/>
                  </a:lnTo>
                  <a:lnTo>
                    <a:pt x="2416233" y="1019695"/>
                  </a:lnTo>
                  <a:lnTo>
                    <a:pt x="2416233" y="1052946"/>
                  </a:lnTo>
                  <a:lnTo>
                    <a:pt x="2554778" y="1052946"/>
                  </a:lnTo>
                  <a:lnTo>
                    <a:pt x="2554778" y="1097280"/>
                  </a:lnTo>
                  <a:lnTo>
                    <a:pt x="2698865" y="1097280"/>
                  </a:lnTo>
                  <a:lnTo>
                    <a:pt x="2726575" y="1124990"/>
                  </a:lnTo>
                  <a:lnTo>
                    <a:pt x="2948247" y="1124990"/>
                  </a:lnTo>
                  <a:lnTo>
                    <a:pt x="2948247" y="1180408"/>
                  </a:lnTo>
                  <a:lnTo>
                    <a:pt x="3114502" y="1180408"/>
                  </a:lnTo>
                  <a:lnTo>
                    <a:pt x="3114502" y="1208117"/>
                  </a:lnTo>
                  <a:lnTo>
                    <a:pt x="3602182" y="1208117"/>
                  </a:lnTo>
                  <a:lnTo>
                    <a:pt x="3602182" y="1230284"/>
                  </a:lnTo>
                  <a:lnTo>
                    <a:pt x="3735185" y="1230284"/>
                  </a:lnTo>
                  <a:lnTo>
                    <a:pt x="3735185" y="1246909"/>
                  </a:lnTo>
                  <a:lnTo>
                    <a:pt x="3879273" y="1246909"/>
                  </a:lnTo>
                  <a:lnTo>
                    <a:pt x="3879273" y="1302328"/>
                  </a:lnTo>
                  <a:lnTo>
                    <a:pt x="4100945" y="1302328"/>
                  </a:lnTo>
                  <a:lnTo>
                    <a:pt x="4100945" y="1335579"/>
                  </a:lnTo>
                  <a:lnTo>
                    <a:pt x="4305993" y="1335579"/>
                  </a:lnTo>
                </a:path>
              </a:pathLst>
            </a:custGeom>
            <a:noFill/>
            <a:ln w="28575">
              <a:solidFill>
                <a:srgbClr val="FF0000"/>
              </a:solidFill>
              <a:miter lim="800000"/>
              <a:headEnd/>
              <a:tailEnd/>
            </a:ln>
          </p:spPr>
          <p:txBody>
            <a:bodyPr rtlCol="0" anchor="ctr"/>
            <a:lstStyle/>
            <a:p>
              <a:pPr algn="ctr" defTabSz="685800" fontAlgn="auto">
                <a:spcBef>
                  <a:spcPts val="0"/>
                </a:spcBef>
                <a:spcAft>
                  <a:spcPts val="0"/>
                </a:spcAft>
                <a:defRPr/>
              </a:pPr>
              <a:endParaRPr lang="en-US" sz="1000">
                <a:solidFill>
                  <a:srgbClr val="FFFFFF"/>
                </a:solidFill>
                <a:latin typeface="Arial"/>
                <a:ea typeface="+mn-ea"/>
                <a:cs typeface="+mn-cs"/>
              </a:endParaRPr>
            </a:p>
          </p:txBody>
        </p:sp>
        <p:sp>
          <p:nvSpPr>
            <p:cNvPr id="34" name="Freeform: Shape 33">
              <a:extLst>
                <a:ext uri="{FF2B5EF4-FFF2-40B4-BE49-F238E27FC236}">
                  <a16:creationId xmlns:a16="http://schemas.microsoft.com/office/drawing/2014/main" id="{4803D68E-A385-40C3-A8F6-2AAB4A3581DB}"/>
                </a:ext>
              </a:extLst>
            </p:cNvPr>
            <p:cNvSpPr/>
            <p:nvPr/>
          </p:nvSpPr>
          <p:spPr bwMode="auto">
            <a:xfrm>
              <a:off x="5408815" y="4206240"/>
              <a:ext cx="448887" cy="44335"/>
            </a:xfrm>
            <a:custGeom>
              <a:avLst/>
              <a:gdLst>
                <a:gd name="connsiteX0" fmla="*/ 0 w 448887"/>
                <a:gd name="connsiteY0" fmla="*/ 0 h 44335"/>
                <a:gd name="connsiteX1" fmla="*/ 160712 w 448887"/>
                <a:gd name="connsiteY1" fmla="*/ 0 h 44335"/>
                <a:gd name="connsiteX2" fmla="*/ 160712 w 448887"/>
                <a:gd name="connsiteY2" fmla="*/ 27709 h 44335"/>
                <a:gd name="connsiteX3" fmla="*/ 293716 w 448887"/>
                <a:gd name="connsiteY3" fmla="*/ 27709 h 44335"/>
                <a:gd name="connsiteX4" fmla="*/ 293716 w 448887"/>
                <a:gd name="connsiteY4" fmla="*/ 44335 h 44335"/>
                <a:gd name="connsiteX5" fmla="*/ 448887 w 448887"/>
                <a:gd name="connsiteY5" fmla="*/ 44335 h 4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887" h="44335">
                  <a:moveTo>
                    <a:pt x="0" y="0"/>
                  </a:moveTo>
                  <a:lnTo>
                    <a:pt x="160712" y="0"/>
                  </a:lnTo>
                  <a:lnTo>
                    <a:pt x="160712" y="27709"/>
                  </a:lnTo>
                  <a:lnTo>
                    <a:pt x="293716" y="27709"/>
                  </a:lnTo>
                  <a:lnTo>
                    <a:pt x="293716" y="44335"/>
                  </a:lnTo>
                  <a:lnTo>
                    <a:pt x="448887" y="44335"/>
                  </a:lnTo>
                </a:path>
              </a:pathLst>
            </a:custGeom>
            <a:noFill/>
            <a:ln w="28575">
              <a:solidFill>
                <a:srgbClr val="FF0000"/>
              </a:solidFill>
              <a:miter lim="800000"/>
              <a:headEnd/>
              <a:tailEnd/>
            </a:ln>
          </p:spPr>
          <p:txBody>
            <a:bodyPr rtlCol="0" anchor="ctr"/>
            <a:lstStyle/>
            <a:p>
              <a:pPr algn="ctr" defTabSz="685800" fontAlgn="auto">
                <a:spcBef>
                  <a:spcPts val="0"/>
                </a:spcBef>
                <a:spcAft>
                  <a:spcPts val="0"/>
                </a:spcAft>
                <a:defRPr/>
              </a:pPr>
              <a:endParaRPr lang="en-US" sz="1000">
                <a:solidFill>
                  <a:srgbClr val="FFFFFF"/>
                </a:solidFill>
                <a:latin typeface="Arial"/>
                <a:ea typeface="+mn-ea"/>
                <a:cs typeface="+mn-cs"/>
              </a:endParaRPr>
            </a:p>
          </p:txBody>
        </p:sp>
      </p:grpSp>
    </p:spTree>
    <p:extLst>
      <p:ext uri="{BB962C8B-B14F-4D97-AF65-F5344CB8AC3E}">
        <p14:creationId xmlns:p14="http://schemas.microsoft.com/office/powerpoint/2010/main" val="210411332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E6A50-FE2E-95D3-12DA-EDC8D25BBEF6}"/>
              </a:ext>
            </a:extLst>
          </p:cNvPr>
          <p:cNvSpPr>
            <a:spLocks noGrp="1"/>
          </p:cNvSpPr>
          <p:nvPr>
            <p:ph type="title"/>
          </p:nvPr>
        </p:nvSpPr>
        <p:spPr>
          <a:xfrm>
            <a:off x="83128" y="198510"/>
            <a:ext cx="2277346" cy="1839515"/>
          </a:xfrm>
        </p:spPr>
        <p:txBody>
          <a:bodyPr vert="horz" lIns="68580" tIns="34290" rIns="68580" bIns="34290" rtlCol="0" anchor="ctr">
            <a:normAutofit fontScale="90000"/>
          </a:bodyPr>
          <a:lstStyle/>
          <a:p>
            <a:r>
              <a:rPr lang="en-US" sz="2700" dirty="0"/>
              <a:t>Pre and post neoadjuvant chemo</a:t>
            </a:r>
            <a:br>
              <a:rPr lang="en-US" sz="2700" dirty="0"/>
            </a:br>
            <a:r>
              <a:rPr lang="en-US" sz="2700" dirty="0"/>
              <a:t>3/6/2023 vs 8/18/2023</a:t>
            </a:r>
          </a:p>
        </p:txBody>
      </p:sp>
      <p:sp>
        <p:nvSpPr>
          <p:cNvPr id="10" name="TextBox 9">
            <a:extLst>
              <a:ext uri="{FF2B5EF4-FFF2-40B4-BE49-F238E27FC236}">
                <a16:creationId xmlns:a16="http://schemas.microsoft.com/office/drawing/2014/main" id="{B041FAEC-65DA-7048-7952-E82274C036A9}"/>
              </a:ext>
            </a:extLst>
          </p:cNvPr>
          <p:cNvSpPr txBox="1"/>
          <p:nvPr/>
        </p:nvSpPr>
        <p:spPr>
          <a:xfrm>
            <a:off x="83128" y="2599770"/>
            <a:ext cx="2360473" cy="1839515"/>
          </a:xfrm>
          <a:prstGeom prst="rect">
            <a:avLst/>
          </a:prstGeom>
        </p:spPr>
        <p:txBody>
          <a:bodyPr vert="horz" lIns="68580" tIns="34290" rIns="68580" bIns="34290" rtlCol="0" anchor="ctr">
            <a:normAutofit/>
          </a:bodyPr>
          <a:lstStyle/>
          <a:p>
            <a:pPr marL="0" marR="0" lvl="0" indent="0" algn="l" defTabSz="685800" rtl="0" eaLnBrk="1" fontAlgn="auto" latinLnBrk="0" hangingPunct="1">
              <a:lnSpc>
                <a:spcPct val="90000"/>
              </a:lnSpc>
              <a:spcBef>
                <a:spcPts val="0"/>
              </a:spcBef>
              <a:spcAft>
                <a:spcPts val="45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ＭＳ Ｐゴシック" charset="0"/>
                <a:cs typeface="+mn-cs"/>
              </a:rPr>
              <a:t>Difficult to assess if there was improvement using only </a:t>
            </a:r>
            <a:r>
              <a:rPr kumimoji="0" lang="en-US" sz="1800" b="0" i="0" u="none" strike="noStrike" kern="1200" cap="none" spc="0" normalizeH="0" baseline="0" noProof="0" dirty="0" err="1">
                <a:ln>
                  <a:noFill/>
                </a:ln>
                <a:solidFill>
                  <a:prstClr val="white"/>
                </a:solidFill>
                <a:effectLst/>
                <a:uLnTx/>
                <a:uFillTx/>
                <a:latin typeface="Calibri" panose="020F0502020204030204"/>
                <a:ea typeface="ＭＳ Ｐゴシック" charset="0"/>
                <a:cs typeface="+mn-cs"/>
              </a:rPr>
              <a:t>mammo</a:t>
            </a:r>
            <a:endParaRPr kumimoji="0" lang="en-US" sz="1800" b="0" i="0" u="none" strike="noStrike" kern="1200" cap="none" spc="0" normalizeH="0" baseline="0" noProof="0" dirty="0">
              <a:ln>
                <a:noFill/>
              </a:ln>
              <a:solidFill>
                <a:prstClr val="white"/>
              </a:solidFill>
              <a:effectLst/>
              <a:uLnTx/>
              <a:uFillTx/>
              <a:latin typeface="Calibri" panose="020F0502020204030204"/>
              <a:ea typeface="ＭＳ Ｐゴシック" charset="0"/>
              <a:cs typeface="+mn-cs"/>
            </a:endParaRPr>
          </a:p>
        </p:txBody>
      </p:sp>
      <p:pic>
        <p:nvPicPr>
          <p:cNvPr id="3" name="Picture 2">
            <a:extLst>
              <a:ext uri="{FF2B5EF4-FFF2-40B4-BE49-F238E27FC236}">
                <a16:creationId xmlns:a16="http://schemas.microsoft.com/office/drawing/2014/main" id="{51C481DB-2CA9-DDB0-6FFA-D6E2E0FD41B3}"/>
              </a:ext>
            </a:extLst>
          </p:cNvPr>
          <p:cNvPicPr>
            <a:picLocks noChangeAspect="1"/>
          </p:cNvPicPr>
          <p:nvPr/>
        </p:nvPicPr>
        <p:blipFill>
          <a:blip r:embed="rId2"/>
          <a:stretch>
            <a:fillRect/>
          </a:stretch>
        </p:blipFill>
        <p:spPr>
          <a:xfrm>
            <a:off x="7750573" y="4695274"/>
            <a:ext cx="823031" cy="374936"/>
          </a:xfrm>
          <a:prstGeom prst="rect">
            <a:avLst/>
          </a:prstGeom>
        </p:spPr>
      </p:pic>
      <p:pic>
        <p:nvPicPr>
          <p:cNvPr id="21" name="Picture 20">
            <a:extLst>
              <a:ext uri="{FF2B5EF4-FFF2-40B4-BE49-F238E27FC236}">
                <a16:creationId xmlns:a16="http://schemas.microsoft.com/office/drawing/2014/main" id="{D441E4D6-2F70-C042-35F8-F0DCEB129D13}"/>
              </a:ext>
            </a:extLst>
          </p:cNvPr>
          <p:cNvPicPr>
            <a:picLocks noChangeAspect="1"/>
          </p:cNvPicPr>
          <p:nvPr/>
        </p:nvPicPr>
        <p:blipFill>
          <a:blip r:embed="rId3"/>
          <a:stretch>
            <a:fillRect/>
          </a:stretch>
        </p:blipFill>
        <p:spPr>
          <a:xfrm>
            <a:off x="2360473" y="78052"/>
            <a:ext cx="6700400" cy="5143500"/>
          </a:xfrm>
          <a:prstGeom prst="rect">
            <a:avLst/>
          </a:prstGeom>
        </p:spPr>
      </p:pic>
    </p:spTree>
    <p:extLst>
      <p:ext uri="{BB962C8B-B14F-4D97-AF65-F5344CB8AC3E}">
        <p14:creationId xmlns:p14="http://schemas.microsoft.com/office/powerpoint/2010/main" val="316343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D02794C-9978-F37E-89CE-AFE39A99132F}"/>
              </a:ext>
            </a:extLst>
          </p:cNvPr>
          <p:cNvSpPr txBox="1"/>
          <p:nvPr/>
        </p:nvSpPr>
        <p:spPr>
          <a:xfrm>
            <a:off x="5915876" y="105632"/>
            <a:ext cx="3020483" cy="1569660"/>
          </a:xfrm>
          <a:prstGeom prst="rect">
            <a:avLst/>
          </a:prstGeom>
          <a:noFill/>
        </p:spPr>
        <p:txBody>
          <a:bodyPr wrap="square">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ＭＳ Ｐゴシック" charset="0"/>
                <a:cs typeface="+mn-cs"/>
              </a:rPr>
              <a:t>Pre and post neoadjuvant chemo</a:t>
            </a:r>
            <a:br>
              <a:rPr kumimoji="0" lang="en-US" sz="2400" b="0" i="0" u="none" strike="noStrike" kern="1200" cap="none" spc="0" normalizeH="0" baseline="0" noProof="0" dirty="0">
                <a:ln>
                  <a:noFill/>
                </a:ln>
                <a:solidFill>
                  <a:prstClr val="white"/>
                </a:solidFill>
                <a:effectLst/>
                <a:uLnTx/>
                <a:uFillTx/>
                <a:latin typeface="Calibri" panose="020F0502020204030204"/>
                <a:ea typeface="ＭＳ Ｐゴシック" charset="0"/>
                <a:cs typeface="+mn-cs"/>
              </a:rPr>
            </a:br>
            <a:r>
              <a:rPr kumimoji="0" lang="en-US" sz="2400" b="0" i="0" u="none" strike="noStrike" kern="1200" cap="none" spc="0" normalizeH="0" baseline="0" noProof="0" dirty="0">
                <a:ln>
                  <a:noFill/>
                </a:ln>
                <a:solidFill>
                  <a:prstClr val="white"/>
                </a:solidFill>
                <a:effectLst/>
                <a:uLnTx/>
                <a:uFillTx/>
                <a:latin typeface="Calibri" panose="020F0502020204030204"/>
                <a:ea typeface="ＭＳ Ｐゴシック" charset="0"/>
                <a:cs typeface="+mn-cs"/>
              </a:rPr>
              <a:t>3/6/2023 vs 8/18/2023</a:t>
            </a:r>
          </a:p>
        </p:txBody>
      </p:sp>
      <p:sp>
        <p:nvSpPr>
          <p:cNvPr id="8" name="TextBox 7">
            <a:extLst>
              <a:ext uri="{FF2B5EF4-FFF2-40B4-BE49-F238E27FC236}">
                <a16:creationId xmlns:a16="http://schemas.microsoft.com/office/drawing/2014/main" id="{B03566D6-5D46-56B0-23A8-018ECD823583}"/>
              </a:ext>
            </a:extLst>
          </p:cNvPr>
          <p:cNvSpPr txBox="1"/>
          <p:nvPr/>
        </p:nvSpPr>
        <p:spPr>
          <a:xfrm>
            <a:off x="5915876" y="2753944"/>
            <a:ext cx="2773712" cy="784830"/>
          </a:xfrm>
          <a:prstGeom prst="rect">
            <a:avLst/>
          </a:prstGeom>
          <a:noFill/>
        </p:spPr>
        <p:txBody>
          <a:bodyPr wrap="square" rtlCol="0">
            <a:spAutoFit/>
          </a:bodyPr>
          <a:lstStyle/>
          <a:p>
            <a:pPr marL="214313" marR="0" lvl="0" indent="-214313"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white"/>
                </a:solidFill>
                <a:effectLst/>
                <a:uLnTx/>
                <a:uFillTx/>
                <a:latin typeface="Calibri" panose="020F0502020204030204"/>
                <a:ea typeface="ＭＳ Ｐゴシック" charset="0"/>
                <a:cs typeface="+mn-cs"/>
              </a:rPr>
              <a:t>Imaging of posterior lesions can be challenging</a:t>
            </a:r>
          </a:p>
          <a:p>
            <a:pPr marL="214313" marR="0" lvl="0" indent="-214313"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white"/>
                </a:solidFill>
                <a:effectLst/>
                <a:uLnTx/>
                <a:uFillTx/>
                <a:latin typeface="Calibri" panose="020F0502020204030204"/>
                <a:ea typeface="ＭＳ Ｐゴシック" charset="0"/>
                <a:cs typeface="+mn-cs"/>
              </a:rPr>
              <a:t>Lymph nodes improved</a:t>
            </a:r>
          </a:p>
        </p:txBody>
      </p:sp>
      <p:pic>
        <p:nvPicPr>
          <p:cNvPr id="10" name="Picture 9">
            <a:extLst>
              <a:ext uri="{FF2B5EF4-FFF2-40B4-BE49-F238E27FC236}">
                <a16:creationId xmlns:a16="http://schemas.microsoft.com/office/drawing/2014/main" id="{C30515E3-F0F9-6E73-222F-F4163887A9FB}"/>
              </a:ext>
            </a:extLst>
          </p:cNvPr>
          <p:cNvPicPr>
            <a:picLocks noChangeAspect="1"/>
          </p:cNvPicPr>
          <p:nvPr/>
        </p:nvPicPr>
        <p:blipFill>
          <a:blip r:embed="rId2"/>
          <a:stretch>
            <a:fillRect/>
          </a:stretch>
        </p:blipFill>
        <p:spPr>
          <a:xfrm>
            <a:off x="207641" y="118311"/>
            <a:ext cx="4899597" cy="4911641"/>
          </a:xfrm>
          <a:prstGeom prst="rect">
            <a:avLst/>
          </a:prstGeom>
        </p:spPr>
      </p:pic>
    </p:spTree>
    <p:extLst>
      <p:ext uri="{BB962C8B-B14F-4D97-AF65-F5344CB8AC3E}">
        <p14:creationId xmlns:p14="http://schemas.microsoft.com/office/powerpoint/2010/main" val="25641898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Content Placeholder 16">
            <a:extLst>
              <a:ext uri="{FF2B5EF4-FFF2-40B4-BE49-F238E27FC236}">
                <a16:creationId xmlns:a16="http://schemas.microsoft.com/office/drawing/2014/main" id="{473CB26D-8CCA-9C11-9A75-B7CD9F39E09A}"/>
              </a:ext>
            </a:extLst>
          </p:cNvPr>
          <p:cNvPicPr>
            <a:picLocks noGrp="1" noChangeAspect="1"/>
          </p:cNvPicPr>
          <p:nvPr>
            <p:ph idx="1"/>
          </p:nvPr>
        </p:nvPicPr>
        <p:blipFill rotWithShape="1">
          <a:blip r:embed="rId2"/>
          <a:srcRect r="4205" b="22950"/>
          <a:stretch/>
        </p:blipFill>
        <p:spPr>
          <a:xfrm>
            <a:off x="192239" y="283115"/>
            <a:ext cx="8759522" cy="2782952"/>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10" name="TextBox 9">
            <a:extLst>
              <a:ext uri="{FF2B5EF4-FFF2-40B4-BE49-F238E27FC236}">
                <a16:creationId xmlns:a16="http://schemas.microsoft.com/office/drawing/2014/main" id="{B041FAEC-65DA-7048-7952-E82274C036A9}"/>
              </a:ext>
            </a:extLst>
          </p:cNvPr>
          <p:cNvSpPr txBox="1"/>
          <p:nvPr/>
        </p:nvSpPr>
        <p:spPr>
          <a:xfrm>
            <a:off x="3240723" y="2855759"/>
            <a:ext cx="5614060" cy="1839515"/>
          </a:xfrm>
          <a:prstGeom prst="rect">
            <a:avLst/>
          </a:prstGeom>
        </p:spPr>
        <p:txBody>
          <a:bodyPr vert="horz" lIns="68580" tIns="34290" rIns="68580" bIns="34290" rtlCol="0" anchor="ctr">
            <a:normAutofit/>
          </a:bodyPr>
          <a:lstStyle/>
          <a:p>
            <a:pPr marL="0" marR="0" lvl="0" indent="-171450" algn="l" defTabSz="685800" rtl="0" eaLnBrk="1" fontAlgn="auto" latinLnBrk="0" hangingPunct="1">
              <a:lnSpc>
                <a:spcPct val="90000"/>
              </a:lnSpc>
              <a:spcBef>
                <a:spcPts val="0"/>
              </a:spcBef>
              <a:spcAft>
                <a:spcPts val="45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ＭＳ Ｐゴシック" charset="0"/>
                <a:cs typeface="+mn-cs"/>
              </a:rPr>
              <a:t>Ultrasound demonstrates improved imaging of the index mass</a:t>
            </a:r>
          </a:p>
        </p:txBody>
      </p:sp>
      <p:sp>
        <p:nvSpPr>
          <p:cNvPr id="9" name="TextBox 8">
            <a:extLst>
              <a:ext uri="{FF2B5EF4-FFF2-40B4-BE49-F238E27FC236}">
                <a16:creationId xmlns:a16="http://schemas.microsoft.com/office/drawing/2014/main" id="{3F8402F6-E03D-8A71-0F11-C568A5BD1497}"/>
              </a:ext>
            </a:extLst>
          </p:cNvPr>
          <p:cNvSpPr txBox="1"/>
          <p:nvPr/>
        </p:nvSpPr>
        <p:spPr>
          <a:xfrm>
            <a:off x="361954" y="3441003"/>
            <a:ext cx="2425088" cy="923330"/>
          </a:xfrm>
          <a:prstGeom prst="rect">
            <a:avLst/>
          </a:prstGeom>
          <a:noFill/>
        </p:spPr>
        <p:txBody>
          <a:bodyPr wrap="square">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ＭＳ Ｐゴシック" charset="0"/>
                <a:cs typeface="+mn-cs"/>
              </a:rPr>
              <a:t>Pre and post neoadjuvant chemo</a:t>
            </a:r>
            <a:br>
              <a:rPr kumimoji="0" lang="en-US" sz="1800" b="0" i="0" u="none" strike="noStrike" kern="1200" cap="none" spc="0" normalizeH="0" baseline="0" noProof="0" dirty="0">
                <a:ln>
                  <a:noFill/>
                </a:ln>
                <a:solidFill>
                  <a:prstClr val="white"/>
                </a:solidFill>
                <a:effectLst/>
                <a:uLnTx/>
                <a:uFillTx/>
                <a:latin typeface="Calibri" panose="020F0502020204030204"/>
                <a:ea typeface="ＭＳ Ｐゴシック" charset="0"/>
                <a:cs typeface="+mn-cs"/>
              </a:rPr>
            </a:br>
            <a:r>
              <a:rPr kumimoji="0" lang="en-US" sz="1800" b="0" i="0" u="none" strike="noStrike" kern="1200" cap="none" spc="0" normalizeH="0" baseline="0" noProof="0" dirty="0">
                <a:ln>
                  <a:noFill/>
                </a:ln>
                <a:solidFill>
                  <a:prstClr val="white"/>
                </a:solidFill>
                <a:effectLst/>
                <a:uLnTx/>
                <a:uFillTx/>
                <a:latin typeface="Calibri" panose="020F0502020204030204"/>
                <a:ea typeface="ＭＳ Ｐゴシック" charset="0"/>
                <a:cs typeface="+mn-cs"/>
              </a:rPr>
              <a:t>3/6/2023 vs 8/18/2023</a:t>
            </a:r>
          </a:p>
        </p:txBody>
      </p:sp>
    </p:spTree>
    <p:extLst>
      <p:ext uri="{BB962C8B-B14F-4D97-AF65-F5344CB8AC3E}">
        <p14:creationId xmlns:p14="http://schemas.microsoft.com/office/powerpoint/2010/main" val="125273100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041FAEC-65DA-7048-7952-E82274C036A9}"/>
              </a:ext>
            </a:extLst>
          </p:cNvPr>
          <p:cNvSpPr txBox="1"/>
          <p:nvPr/>
        </p:nvSpPr>
        <p:spPr>
          <a:xfrm>
            <a:off x="3167987" y="2817019"/>
            <a:ext cx="5614060" cy="1839515"/>
          </a:xfrm>
          <a:prstGeom prst="rect">
            <a:avLst/>
          </a:prstGeom>
        </p:spPr>
        <p:txBody>
          <a:bodyPr vert="horz" lIns="68580" tIns="34290" rIns="68580" bIns="34290" rtlCol="0" anchor="ctr">
            <a:normAutofit/>
          </a:bodyPr>
          <a:lstStyle/>
          <a:p>
            <a:pPr marL="0" marR="0" lvl="0" indent="-171450" algn="l" defTabSz="685800" rtl="0" eaLnBrk="1" fontAlgn="auto" latinLnBrk="0" hangingPunct="1">
              <a:lnSpc>
                <a:spcPct val="90000"/>
              </a:lnSpc>
              <a:spcBef>
                <a:spcPts val="0"/>
              </a:spcBef>
              <a:spcAft>
                <a:spcPts val="45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ＭＳ Ｐゴシック" charset="0"/>
                <a:cs typeface="+mn-cs"/>
              </a:rPr>
              <a:t>Ultrasound demonstrates improved imaging of the index lymph node</a:t>
            </a:r>
          </a:p>
        </p:txBody>
      </p:sp>
      <p:sp>
        <p:nvSpPr>
          <p:cNvPr id="9" name="TextBox 8">
            <a:extLst>
              <a:ext uri="{FF2B5EF4-FFF2-40B4-BE49-F238E27FC236}">
                <a16:creationId xmlns:a16="http://schemas.microsoft.com/office/drawing/2014/main" id="{3F8402F6-E03D-8A71-0F11-C568A5BD1497}"/>
              </a:ext>
            </a:extLst>
          </p:cNvPr>
          <p:cNvSpPr txBox="1"/>
          <p:nvPr/>
        </p:nvSpPr>
        <p:spPr>
          <a:xfrm>
            <a:off x="361954" y="3441003"/>
            <a:ext cx="2425088" cy="923330"/>
          </a:xfrm>
          <a:prstGeom prst="rect">
            <a:avLst/>
          </a:prstGeom>
          <a:noFill/>
        </p:spPr>
        <p:txBody>
          <a:bodyPr wrap="square">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ＭＳ Ｐゴシック" charset="0"/>
                <a:cs typeface="+mn-cs"/>
              </a:rPr>
              <a:t>Pre and post neoadjuvant chemo</a:t>
            </a:r>
            <a:br>
              <a:rPr kumimoji="0" lang="en-US" sz="1800" b="0" i="0" u="none" strike="noStrike" kern="1200" cap="none" spc="0" normalizeH="0" baseline="0" noProof="0" dirty="0">
                <a:ln>
                  <a:noFill/>
                </a:ln>
                <a:solidFill>
                  <a:prstClr val="white"/>
                </a:solidFill>
                <a:effectLst/>
                <a:uLnTx/>
                <a:uFillTx/>
                <a:latin typeface="Calibri" panose="020F0502020204030204"/>
                <a:ea typeface="ＭＳ Ｐゴシック" charset="0"/>
                <a:cs typeface="+mn-cs"/>
              </a:rPr>
            </a:br>
            <a:r>
              <a:rPr kumimoji="0" lang="en-US" sz="1800" b="0" i="0" u="none" strike="noStrike" kern="1200" cap="none" spc="0" normalizeH="0" baseline="0" noProof="0" dirty="0">
                <a:ln>
                  <a:noFill/>
                </a:ln>
                <a:solidFill>
                  <a:prstClr val="white"/>
                </a:solidFill>
                <a:effectLst/>
                <a:uLnTx/>
                <a:uFillTx/>
                <a:latin typeface="Calibri" panose="020F0502020204030204"/>
                <a:ea typeface="ＭＳ Ｐゴシック" charset="0"/>
                <a:cs typeface="+mn-cs"/>
              </a:rPr>
              <a:t>3/6/2023 vs 8/18/2023</a:t>
            </a:r>
          </a:p>
        </p:txBody>
      </p:sp>
      <p:pic>
        <p:nvPicPr>
          <p:cNvPr id="6" name="Picture 5">
            <a:extLst>
              <a:ext uri="{FF2B5EF4-FFF2-40B4-BE49-F238E27FC236}">
                <a16:creationId xmlns:a16="http://schemas.microsoft.com/office/drawing/2014/main" id="{B39C536C-C01F-6806-CD83-5958DF4EBE13}"/>
              </a:ext>
            </a:extLst>
          </p:cNvPr>
          <p:cNvPicPr>
            <a:picLocks noChangeAspect="1"/>
          </p:cNvPicPr>
          <p:nvPr/>
        </p:nvPicPr>
        <p:blipFill>
          <a:blip r:embed="rId2"/>
          <a:stretch>
            <a:fillRect/>
          </a:stretch>
        </p:blipFill>
        <p:spPr>
          <a:xfrm>
            <a:off x="488373" y="37606"/>
            <a:ext cx="7876309" cy="3339306"/>
          </a:xfrm>
          <a:prstGeom prst="rect">
            <a:avLst/>
          </a:prstGeom>
        </p:spPr>
      </p:pic>
    </p:spTree>
    <p:extLst>
      <p:ext uri="{BB962C8B-B14F-4D97-AF65-F5344CB8AC3E}">
        <p14:creationId xmlns:p14="http://schemas.microsoft.com/office/powerpoint/2010/main" val="144254818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494EB75-0C06-4338-8A7B-CF6D24C85654}"/>
              </a:ext>
            </a:extLst>
          </p:cNvPr>
          <p:cNvPicPr>
            <a:picLocks noChangeAspect="1"/>
          </p:cNvPicPr>
          <p:nvPr/>
        </p:nvPicPr>
        <p:blipFill>
          <a:blip r:embed="rId2"/>
          <a:stretch>
            <a:fillRect/>
          </a:stretch>
        </p:blipFill>
        <p:spPr>
          <a:xfrm>
            <a:off x="5032829" y="916604"/>
            <a:ext cx="4078107" cy="2349742"/>
          </a:xfrm>
          <a:prstGeom prst="rect">
            <a:avLst/>
          </a:prstGeom>
        </p:spPr>
      </p:pic>
      <p:sp>
        <p:nvSpPr>
          <p:cNvPr id="2" name="Title 1">
            <a:extLst>
              <a:ext uri="{FF2B5EF4-FFF2-40B4-BE49-F238E27FC236}">
                <a16:creationId xmlns:a16="http://schemas.microsoft.com/office/drawing/2014/main" id="{33E0BB65-4624-1B61-40DC-67985407B344}"/>
              </a:ext>
            </a:extLst>
          </p:cNvPr>
          <p:cNvSpPr>
            <a:spLocks noGrp="1"/>
          </p:cNvSpPr>
          <p:nvPr>
            <p:ph type="title"/>
          </p:nvPr>
        </p:nvSpPr>
        <p:spPr>
          <a:xfrm>
            <a:off x="857250" y="130753"/>
            <a:ext cx="7886700" cy="994172"/>
          </a:xfrm>
        </p:spPr>
        <p:txBody>
          <a:bodyPr/>
          <a:lstStyle/>
          <a:p>
            <a:r>
              <a:rPr lang="en-US" dirty="0"/>
              <a:t>3/23/2023 vs 5/19/2023 vs 8/10/2023</a:t>
            </a:r>
          </a:p>
        </p:txBody>
      </p:sp>
      <p:pic>
        <p:nvPicPr>
          <p:cNvPr id="5" name="Content Placeholder 4">
            <a:extLst>
              <a:ext uri="{FF2B5EF4-FFF2-40B4-BE49-F238E27FC236}">
                <a16:creationId xmlns:a16="http://schemas.microsoft.com/office/drawing/2014/main" id="{29063B5D-BA13-78E4-79E1-0C6273542DFC}"/>
              </a:ext>
            </a:extLst>
          </p:cNvPr>
          <p:cNvPicPr>
            <a:picLocks noGrp="1" noChangeAspect="1"/>
          </p:cNvPicPr>
          <p:nvPr>
            <p:ph idx="1"/>
          </p:nvPr>
        </p:nvPicPr>
        <p:blipFill>
          <a:blip r:embed="rId3"/>
          <a:stretch>
            <a:fillRect/>
          </a:stretch>
        </p:blipFill>
        <p:spPr>
          <a:xfrm>
            <a:off x="88051" y="916604"/>
            <a:ext cx="3751553" cy="2244111"/>
          </a:xfrm>
        </p:spPr>
      </p:pic>
      <p:pic>
        <p:nvPicPr>
          <p:cNvPr id="11" name="Picture 10">
            <a:extLst>
              <a:ext uri="{FF2B5EF4-FFF2-40B4-BE49-F238E27FC236}">
                <a16:creationId xmlns:a16="http://schemas.microsoft.com/office/drawing/2014/main" id="{4362F312-84F6-5BFF-D15D-C3BC7B3FDE69}"/>
              </a:ext>
            </a:extLst>
          </p:cNvPr>
          <p:cNvPicPr>
            <a:picLocks noChangeAspect="1"/>
          </p:cNvPicPr>
          <p:nvPr/>
        </p:nvPicPr>
        <p:blipFill rotWithShape="1">
          <a:blip r:embed="rId4"/>
          <a:srcRect l="11494" t="-4407" r="-11494" b="13559"/>
          <a:stretch/>
        </p:blipFill>
        <p:spPr>
          <a:xfrm>
            <a:off x="2904862" y="3073730"/>
            <a:ext cx="3334276" cy="1970592"/>
          </a:xfrm>
          <a:prstGeom prst="rect">
            <a:avLst/>
          </a:prstGeom>
        </p:spPr>
      </p:pic>
    </p:spTree>
    <p:extLst>
      <p:ext uri="{BB962C8B-B14F-4D97-AF65-F5344CB8AC3E}">
        <p14:creationId xmlns:p14="http://schemas.microsoft.com/office/powerpoint/2010/main" val="326795205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2F897-3BA1-D8EC-7ECA-6E6140504F10}"/>
              </a:ext>
            </a:extLst>
          </p:cNvPr>
          <p:cNvSpPr>
            <a:spLocks noGrp="1"/>
          </p:cNvSpPr>
          <p:nvPr>
            <p:ph type="title"/>
          </p:nvPr>
        </p:nvSpPr>
        <p:spPr>
          <a:xfrm>
            <a:off x="628650" y="200998"/>
            <a:ext cx="7886700" cy="377985"/>
          </a:xfrm>
        </p:spPr>
        <p:txBody>
          <a:bodyPr>
            <a:normAutofit fontScale="90000"/>
          </a:bodyPr>
          <a:lstStyle/>
          <a:p>
            <a:r>
              <a:rPr lang="en-US" dirty="0"/>
              <a:t>Post Surgical</a:t>
            </a:r>
          </a:p>
        </p:txBody>
      </p:sp>
      <p:pic>
        <p:nvPicPr>
          <p:cNvPr id="6" name="Content Placeholder 5">
            <a:extLst>
              <a:ext uri="{FF2B5EF4-FFF2-40B4-BE49-F238E27FC236}">
                <a16:creationId xmlns:a16="http://schemas.microsoft.com/office/drawing/2014/main" id="{E8DA6BA1-AB66-D62C-50AC-025FF7EE2A5D}"/>
              </a:ext>
            </a:extLst>
          </p:cNvPr>
          <p:cNvPicPr>
            <a:picLocks noGrp="1" noChangeAspect="1"/>
          </p:cNvPicPr>
          <p:nvPr>
            <p:ph idx="1"/>
          </p:nvPr>
        </p:nvPicPr>
        <p:blipFill>
          <a:blip r:embed="rId2"/>
          <a:stretch>
            <a:fillRect/>
          </a:stretch>
        </p:blipFill>
        <p:spPr>
          <a:xfrm>
            <a:off x="252228" y="578984"/>
            <a:ext cx="8650197" cy="4368282"/>
          </a:xfrm>
        </p:spPr>
      </p:pic>
    </p:spTree>
    <p:extLst>
      <p:ext uri="{BB962C8B-B14F-4D97-AF65-F5344CB8AC3E}">
        <p14:creationId xmlns:p14="http://schemas.microsoft.com/office/powerpoint/2010/main" val="363106987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rgbClr val="002E51"/>
                </a:solidFill>
              </a:rPr>
              <a:t>Summary</a:t>
            </a:r>
          </a:p>
        </p:txBody>
      </p:sp>
      <p:pic>
        <p:nvPicPr>
          <p:cNvPr id="3" name="Picture 2">
            <a:extLst>
              <a:ext uri="{FF2B5EF4-FFF2-40B4-BE49-F238E27FC236}">
                <a16:creationId xmlns:a16="http://schemas.microsoft.com/office/drawing/2014/main" id="{606AEF48-0160-0E7D-17BD-22431C21827E}"/>
              </a:ext>
            </a:extLst>
          </p:cNvPr>
          <p:cNvPicPr>
            <a:picLocks noChangeAspect="1"/>
          </p:cNvPicPr>
          <p:nvPr/>
        </p:nvPicPr>
        <p:blipFill>
          <a:blip r:embed="rId2"/>
          <a:stretch>
            <a:fillRect/>
          </a:stretch>
        </p:blipFill>
        <p:spPr>
          <a:xfrm>
            <a:off x="188596" y="1199672"/>
            <a:ext cx="8766808" cy="2481287"/>
          </a:xfrm>
          <a:prstGeom prst="rect">
            <a:avLst/>
          </a:prstGeom>
        </p:spPr>
      </p:pic>
    </p:spTree>
    <p:extLst>
      <p:ext uri="{BB962C8B-B14F-4D97-AF65-F5344CB8AC3E}">
        <p14:creationId xmlns:p14="http://schemas.microsoft.com/office/powerpoint/2010/main" val="30447987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9579"/>
            <a:ext cx="9144000" cy="509081"/>
          </a:xfrm>
        </p:spPr>
        <p:txBody>
          <a:bodyPr/>
          <a:lstStyle/>
          <a:p>
            <a:r>
              <a:rPr lang="en-US" b="1" dirty="0">
                <a:solidFill>
                  <a:srgbClr val="002E51"/>
                </a:solidFill>
              </a:rPr>
              <a:t>Summary</a:t>
            </a:r>
          </a:p>
        </p:txBody>
      </p:sp>
      <p:pic>
        <p:nvPicPr>
          <p:cNvPr id="2" name="Picture 1">
            <a:extLst>
              <a:ext uri="{FF2B5EF4-FFF2-40B4-BE49-F238E27FC236}">
                <a16:creationId xmlns:a16="http://schemas.microsoft.com/office/drawing/2014/main" id="{D6BD8846-677E-A4ED-BBE5-DBA068613EE5}"/>
              </a:ext>
            </a:extLst>
          </p:cNvPr>
          <p:cNvPicPr>
            <a:picLocks noChangeAspect="1"/>
          </p:cNvPicPr>
          <p:nvPr/>
        </p:nvPicPr>
        <p:blipFill>
          <a:blip r:embed="rId2"/>
          <a:stretch>
            <a:fillRect/>
          </a:stretch>
        </p:blipFill>
        <p:spPr>
          <a:xfrm>
            <a:off x="2228824" y="479502"/>
            <a:ext cx="4686351" cy="3980538"/>
          </a:xfrm>
          <a:prstGeom prst="rect">
            <a:avLst/>
          </a:prstGeom>
        </p:spPr>
      </p:pic>
    </p:spTree>
    <p:extLst>
      <p:ext uri="{BB962C8B-B14F-4D97-AF65-F5344CB8AC3E}">
        <p14:creationId xmlns:p14="http://schemas.microsoft.com/office/powerpoint/2010/main" val="94896979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9579"/>
            <a:ext cx="9144000" cy="509081"/>
          </a:xfrm>
        </p:spPr>
        <p:txBody>
          <a:bodyPr/>
          <a:lstStyle/>
          <a:p>
            <a:r>
              <a:rPr lang="en-US" b="1" dirty="0">
                <a:solidFill>
                  <a:srgbClr val="002E51"/>
                </a:solidFill>
              </a:rPr>
              <a:t>Summary</a:t>
            </a:r>
          </a:p>
        </p:txBody>
      </p:sp>
      <p:pic>
        <p:nvPicPr>
          <p:cNvPr id="3" name="Picture 2">
            <a:extLst>
              <a:ext uri="{FF2B5EF4-FFF2-40B4-BE49-F238E27FC236}">
                <a16:creationId xmlns:a16="http://schemas.microsoft.com/office/drawing/2014/main" id="{ED42D942-32B6-576D-48EF-A33B6E3ACC33}"/>
              </a:ext>
            </a:extLst>
          </p:cNvPr>
          <p:cNvPicPr>
            <a:picLocks noChangeAspect="1"/>
          </p:cNvPicPr>
          <p:nvPr/>
        </p:nvPicPr>
        <p:blipFill>
          <a:blip r:embed="rId2"/>
          <a:stretch>
            <a:fillRect/>
          </a:stretch>
        </p:blipFill>
        <p:spPr>
          <a:xfrm>
            <a:off x="347106" y="750535"/>
            <a:ext cx="8449788" cy="3401863"/>
          </a:xfrm>
          <a:prstGeom prst="rect">
            <a:avLst/>
          </a:prstGeom>
        </p:spPr>
      </p:pic>
    </p:spTree>
    <p:extLst>
      <p:ext uri="{BB962C8B-B14F-4D97-AF65-F5344CB8AC3E}">
        <p14:creationId xmlns:p14="http://schemas.microsoft.com/office/powerpoint/2010/main" val="236649081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168401"/>
            <a:ext cx="6400800" cy="2915920"/>
          </a:xfrm>
        </p:spPr>
        <p:txBody>
          <a:bodyPr/>
          <a:lstStyle/>
          <a:p>
            <a:pPr marL="171450" indent="-171450" algn="l">
              <a:buFont typeface="Arial" panose="020B0604020202020204" pitchFamily="34" charset="0"/>
              <a:buChar char="•"/>
            </a:pPr>
            <a:r>
              <a:rPr lang="en-US" sz="1200" b="0" i="0">
                <a:solidFill>
                  <a:srgbClr val="212121"/>
                </a:solidFill>
                <a:effectLst/>
              </a:rPr>
              <a:t>Expert Panel on Breast Imaging, Hayward JH, Linden OE, et al. ACR Appropriateness Criteria® Monitoring Response to Neoadjuvant Systemic Therapy for Breast Cancer: 2022 Update. </a:t>
            </a:r>
            <a:r>
              <a:rPr lang="en-US" sz="1200" b="0" i="1">
                <a:solidFill>
                  <a:srgbClr val="212121"/>
                </a:solidFill>
                <a:effectLst/>
              </a:rPr>
              <a:t>J Am Coll </a:t>
            </a:r>
            <a:r>
              <a:rPr lang="en-US" sz="1200" b="0" i="1" err="1">
                <a:solidFill>
                  <a:srgbClr val="212121"/>
                </a:solidFill>
                <a:effectLst/>
              </a:rPr>
              <a:t>Radiol</a:t>
            </a:r>
            <a:r>
              <a:rPr lang="en-US" sz="1200" b="0" i="0">
                <a:solidFill>
                  <a:srgbClr val="212121"/>
                </a:solidFill>
                <a:effectLst/>
              </a:rPr>
              <a:t>. 2023;20(5S):S125-S145. doi:10.1016/j.jacr.2023.02.016 </a:t>
            </a:r>
          </a:p>
          <a:p>
            <a:pPr marL="171450" indent="-171450" algn="l">
              <a:buFont typeface="Arial" panose="020B0604020202020204" pitchFamily="34" charset="0"/>
              <a:buChar char="•"/>
            </a:pPr>
            <a:r>
              <a:rPr lang="en-US" sz="1200" b="0" i="0" err="1">
                <a:solidFill>
                  <a:srgbClr val="212121"/>
                </a:solidFill>
                <a:effectLst/>
              </a:rPr>
              <a:t>Madu</a:t>
            </a:r>
            <a:r>
              <a:rPr lang="en-US" sz="1200" b="0" i="0">
                <a:solidFill>
                  <a:srgbClr val="212121"/>
                </a:solidFill>
                <a:effectLst/>
              </a:rPr>
              <a:t> CO, Wang S, </a:t>
            </a:r>
            <a:r>
              <a:rPr lang="en-US" sz="1200" b="0" i="0" err="1">
                <a:solidFill>
                  <a:srgbClr val="212121"/>
                </a:solidFill>
                <a:effectLst/>
              </a:rPr>
              <a:t>Madu</a:t>
            </a:r>
            <a:r>
              <a:rPr lang="en-US" sz="1200" b="0" i="0">
                <a:solidFill>
                  <a:srgbClr val="212121"/>
                </a:solidFill>
                <a:effectLst/>
              </a:rPr>
              <a:t> CO, Lu Y. Angiogenesis in Breast Cancer Progression, Diagnosis, and Treatment. </a:t>
            </a:r>
            <a:r>
              <a:rPr lang="en-US" sz="1200" b="0" i="1">
                <a:solidFill>
                  <a:srgbClr val="212121"/>
                </a:solidFill>
                <a:effectLst/>
              </a:rPr>
              <a:t>J Cancer</a:t>
            </a:r>
            <a:r>
              <a:rPr lang="en-US" sz="1200" b="0" i="0">
                <a:solidFill>
                  <a:srgbClr val="212121"/>
                </a:solidFill>
                <a:effectLst/>
              </a:rPr>
              <a:t>. 2020;11(15):4474-4494. Published 2020 May 18. doi:10.7150/jca.44313</a:t>
            </a:r>
          </a:p>
          <a:p>
            <a:pPr marL="171450" indent="-171450" algn="l">
              <a:buFont typeface="Arial" panose="020B0604020202020204" pitchFamily="34" charset="0"/>
              <a:buChar char="•"/>
            </a:pPr>
            <a:r>
              <a:rPr lang="en-US" sz="1200" b="0" i="0" err="1">
                <a:solidFill>
                  <a:srgbClr val="212121"/>
                </a:solidFill>
                <a:effectLst/>
              </a:rPr>
              <a:t>Dialani</a:t>
            </a:r>
            <a:r>
              <a:rPr lang="en-US" sz="1200" b="0" i="0">
                <a:solidFill>
                  <a:srgbClr val="212121"/>
                </a:solidFill>
                <a:effectLst/>
              </a:rPr>
              <a:t> V, </a:t>
            </a:r>
            <a:r>
              <a:rPr lang="en-US" sz="1200" b="0" i="0" err="1">
                <a:solidFill>
                  <a:srgbClr val="212121"/>
                </a:solidFill>
                <a:effectLst/>
              </a:rPr>
              <a:t>Chadashvili</a:t>
            </a:r>
            <a:r>
              <a:rPr lang="en-US" sz="1200" b="0" i="0">
                <a:solidFill>
                  <a:srgbClr val="212121"/>
                </a:solidFill>
                <a:effectLst/>
              </a:rPr>
              <a:t> T, </a:t>
            </a:r>
            <a:r>
              <a:rPr lang="en-US" sz="1200" b="0" i="0" err="1">
                <a:solidFill>
                  <a:srgbClr val="212121"/>
                </a:solidFill>
                <a:effectLst/>
              </a:rPr>
              <a:t>Slanetz</a:t>
            </a:r>
            <a:r>
              <a:rPr lang="en-US" sz="1200" b="0" i="0">
                <a:solidFill>
                  <a:srgbClr val="212121"/>
                </a:solidFill>
                <a:effectLst/>
              </a:rPr>
              <a:t> PJ. Role of imaging in neoadjuvant therapy for breast cancer. </a:t>
            </a:r>
            <a:r>
              <a:rPr lang="en-US" sz="1200" b="0" i="1">
                <a:solidFill>
                  <a:srgbClr val="212121"/>
                </a:solidFill>
                <a:effectLst/>
              </a:rPr>
              <a:t>Ann Surg Oncol</a:t>
            </a:r>
            <a:r>
              <a:rPr lang="en-US" sz="1200" b="0" i="0">
                <a:solidFill>
                  <a:srgbClr val="212121"/>
                </a:solidFill>
                <a:effectLst/>
              </a:rPr>
              <a:t>. 2015;22(5):1416-1424. doi:10.1245/s10434-015-4403-9</a:t>
            </a:r>
          </a:p>
          <a:p>
            <a:pPr marL="171450" indent="-171450" algn="l">
              <a:buFont typeface="Arial" panose="020B0604020202020204" pitchFamily="34" charset="0"/>
              <a:buChar char="•"/>
            </a:pPr>
            <a:r>
              <a:rPr lang="en-US" sz="1200" err="1">
                <a:effectLst/>
              </a:rPr>
              <a:t>Reig</a:t>
            </a:r>
            <a:r>
              <a:rPr lang="en-US" sz="1200">
                <a:effectLst/>
              </a:rPr>
              <a:t>, </a:t>
            </a:r>
            <a:r>
              <a:rPr lang="en-US" sz="1200" err="1">
                <a:effectLst/>
              </a:rPr>
              <a:t>Beatriu</a:t>
            </a:r>
            <a:r>
              <a:rPr lang="en-US" sz="1200">
                <a:effectLst/>
              </a:rPr>
              <a:t>, et al. “Breast MRI for evaluation of response to Neoadjuvant therapy.” </a:t>
            </a:r>
            <a:r>
              <a:rPr lang="en-US" sz="1200" i="1" err="1">
                <a:effectLst/>
              </a:rPr>
              <a:t>RadioGraphics</a:t>
            </a:r>
            <a:r>
              <a:rPr lang="en-US" sz="1200">
                <a:effectLst/>
              </a:rPr>
              <a:t>. 2021;41(3):665–679. https://doi.org/10.1148/rg.2021200134</a:t>
            </a:r>
          </a:p>
        </p:txBody>
      </p:sp>
      <p:sp>
        <p:nvSpPr>
          <p:cNvPr id="4" name="Title 3"/>
          <p:cNvSpPr>
            <a:spLocks noGrp="1"/>
          </p:cNvSpPr>
          <p:nvPr>
            <p:ph type="title"/>
          </p:nvPr>
        </p:nvSpPr>
        <p:spPr>
          <a:xfrm>
            <a:off x="0" y="127465"/>
            <a:ext cx="9144000" cy="807256"/>
          </a:xfrm>
        </p:spPr>
        <p:txBody>
          <a:bodyPr/>
          <a:lstStyle/>
          <a:p>
            <a:r>
              <a:rPr lang="en-US" b="1"/>
              <a:t>References</a:t>
            </a:r>
          </a:p>
        </p:txBody>
      </p:sp>
    </p:spTree>
    <p:extLst>
      <p:ext uri="{BB962C8B-B14F-4D97-AF65-F5344CB8AC3E}">
        <p14:creationId xmlns:p14="http://schemas.microsoft.com/office/powerpoint/2010/main" val="8069370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47FAA0D-B715-4CDD-A065-CE73FB965B7E}"/>
              </a:ext>
            </a:extLst>
          </p:cNvPr>
          <p:cNvSpPr/>
          <p:nvPr/>
        </p:nvSpPr>
        <p:spPr>
          <a:xfrm>
            <a:off x="457319" y="612794"/>
            <a:ext cx="7680370" cy="246221"/>
          </a:xfrm>
          <a:prstGeom prst="rect">
            <a:avLst/>
          </a:prstGeom>
        </p:spPr>
        <p:txBody>
          <a:bodyPr wrap="square">
            <a:spAutoFit/>
          </a:bodyPr>
          <a:lstStyle/>
          <a:p>
            <a:pPr defTabSz="685800" eaLnBrk="0" hangingPunct="0">
              <a:defRPr/>
            </a:pPr>
            <a:r>
              <a:rPr lang="en-US" altLang="en-US" sz="1000" b="1" dirty="0">
                <a:solidFill>
                  <a:srgbClr val="000000"/>
                </a:solidFill>
                <a:latin typeface="Calibri" panose="020F0502020204030204" pitchFamily="34" charset="0"/>
                <a:ea typeface="+mn-ea"/>
                <a:cs typeface="Calibri" panose="020F0502020204030204" pitchFamily="34" charset="0"/>
              </a:rPr>
              <a:t>Open-Label Phase II NeoSphere Study: Neoadjuvant Trastuzumab/Pertuzumab</a:t>
            </a:r>
            <a:r>
              <a:rPr lang="en-US" altLang="en-US" sz="1000" b="1" baseline="30000" dirty="0">
                <a:solidFill>
                  <a:srgbClr val="000000"/>
                </a:solidFill>
                <a:latin typeface="Calibri" panose="020F0502020204030204" pitchFamily="34" charset="0"/>
                <a:ea typeface="+mn-ea"/>
                <a:cs typeface="Calibri" panose="020F0502020204030204" pitchFamily="34" charset="0"/>
              </a:rPr>
              <a:t>1</a:t>
            </a:r>
            <a:endParaRPr lang="en-US" sz="1000" b="1" baseline="30000" dirty="0">
              <a:solidFill>
                <a:srgbClr val="000000"/>
              </a:solidFill>
              <a:latin typeface="Calibri" panose="020F0502020204030204" pitchFamily="34" charset="0"/>
              <a:ea typeface="+mn-ea"/>
              <a:cs typeface="Calibri" panose="020F0502020204030204" pitchFamily="34" charset="0"/>
            </a:endParaRPr>
          </a:p>
        </p:txBody>
      </p:sp>
      <p:sp>
        <p:nvSpPr>
          <p:cNvPr id="4" name="Text Box 23">
            <a:extLst>
              <a:ext uri="{FF2B5EF4-FFF2-40B4-BE49-F238E27FC236}">
                <a16:creationId xmlns:a16="http://schemas.microsoft.com/office/drawing/2014/main" id="{10E3D94C-A3EB-49FC-88A8-E11D84005AFF}"/>
              </a:ext>
            </a:extLst>
          </p:cNvPr>
          <p:cNvSpPr txBox="1">
            <a:spLocks noChangeArrowheads="1"/>
          </p:cNvSpPr>
          <p:nvPr/>
        </p:nvSpPr>
        <p:spPr bwMode="auto">
          <a:xfrm>
            <a:off x="322067" y="1260391"/>
            <a:ext cx="21585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defRPr/>
            </a:pPr>
            <a:r>
              <a:rPr lang="en-GB" altLang="en-US" sz="900" dirty="0">
                <a:solidFill>
                  <a:srgbClr val="000000"/>
                </a:solidFill>
                <a:latin typeface="Calibri" panose="020F0502020204030204" pitchFamily="34" charset="0"/>
                <a:ea typeface="+mn-ea"/>
                <a:cs typeface="Calibri" panose="020F0502020204030204" pitchFamily="34" charset="0"/>
              </a:rPr>
              <a:t>Chemo-naive women with HER2+ EBC (operable or LA/inflammatory); </a:t>
            </a:r>
          </a:p>
          <a:p>
            <a:pPr algn="ctr" defTabSz="685800" eaLnBrk="0" hangingPunct="0">
              <a:defRPr/>
            </a:pPr>
            <a:r>
              <a:rPr lang="en-GB" altLang="en-US" sz="900" dirty="0">
                <a:solidFill>
                  <a:srgbClr val="000000"/>
                </a:solidFill>
                <a:latin typeface="Calibri" panose="020F0502020204030204" pitchFamily="34" charset="0"/>
                <a:ea typeface="+mn-ea"/>
                <a:cs typeface="Calibri" panose="020F0502020204030204" pitchFamily="34" charset="0"/>
              </a:rPr>
              <a:t>primary tumor &gt;2 cm</a:t>
            </a:r>
          </a:p>
          <a:p>
            <a:pPr algn="ctr" defTabSz="685800" eaLnBrk="0" hangingPunct="0">
              <a:defRPr/>
            </a:pPr>
            <a:r>
              <a:rPr lang="en-GB" altLang="en-US" sz="900" dirty="0">
                <a:solidFill>
                  <a:srgbClr val="000000"/>
                </a:solidFill>
                <a:latin typeface="Calibri" panose="020F0502020204030204" pitchFamily="34" charset="0"/>
                <a:ea typeface="+mn-ea"/>
                <a:cs typeface="Calibri" panose="020F0502020204030204" pitchFamily="34" charset="0"/>
              </a:rPr>
              <a:t>(N = 417)</a:t>
            </a:r>
            <a:endParaRPr lang="en-US" altLang="en-US" sz="900" dirty="0">
              <a:solidFill>
                <a:srgbClr val="000000"/>
              </a:solidFill>
              <a:latin typeface="Calibri" panose="020F0502020204030204" pitchFamily="34" charset="0"/>
              <a:ea typeface="+mn-ea"/>
              <a:cs typeface="Calibri" panose="020F0502020204030204" pitchFamily="34" charset="0"/>
            </a:endParaRPr>
          </a:p>
        </p:txBody>
      </p:sp>
      <p:sp>
        <p:nvSpPr>
          <p:cNvPr id="5" name="Rectangle 24">
            <a:extLst>
              <a:ext uri="{FF2B5EF4-FFF2-40B4-BE49-F238E27FC236}">
                <a16:creationId xmlns:a16="http://schemas.microsoft.com/office/drawing/2014/main" id="{E7299B6F-FA0F-4B6A-A626-E7DCC053B0E1}"/>
              </a:ext>
            </a:extLst>
          </p:cNvPr>
          <p:cNvSpPr>
            <a:spLocks noChangeArrowheads="1"/>
          </p:cNvSpPr>
          <p:nvPr/>
        </p:nvSpPr>
        <p:spPr bwMode="auto">
          <a:xfrm>
            <a:off x="2748895" y="936226"/>
            <a:ext cx="1116806" cy="377190"/>
          </a:xfrm>
          <a:prstGeom prst="rect">
            <a:avLst/>
          </a:prstGeom>
          <a:solidFill>
            <a:srgbClr val="0070C0"/>
          </a:solidFill>
          <a:ln w="9525">
            <a:noFill/>
            <a:miter lim="800000"/>
            <a:headEnd/>
            <a:tailEnd/>
          </a:ln>
        </p:spPr>
        <p:txBody>
          <a:bodyPr wrap="none" anchor="ctr" anchorCtr="1"/>
          <a:lstStyle/>
          <a:p>
            <a:pPr algn="ctr" defTabSz="685800" eaLnBrk="0" fontAlgn="auto" hangingPunct="0">
              <a:defRPr/>
            </a:pPr>
            <a:r>
              <a:rPr lang="en-US" sz="900" b="1" dirty="0">
                <a:solidFill>
                  <a:srgbClr val="FFFFFF"/>
                </a:solidFill>
                <a:latin typeface="Calibri" panose="020F0502020204030204" pitchFamily="34" charset="0"/>
                <a:ea typeface="+mn-ea"/>
                <a:cs typeface="Calibri" panose="020F0502020204030204" pitchFamily="34" charset="0"/>
              </a:rPr>
              <a:t>TH x 4 cycles</a:t>
            </a:r>
            <a:br>
              <a:rPr lang="en-US" sz="900" b="1" dirty="0">
                <a:solidFill>
                  <a:srgbClr val="FFFFFF"/>
                </a:solidFill>
                <a:latin typeface="Calibri" panose="020F0502020204030204" pitchFamily="34" charset="0"/>
                <a:ea typeface="+mn-ea"/>
                <a:cs typeface="Calibri" panose="020F0502020204030204" pitchFamily="34" charset="0"/>
              </a:rPr>
            </a:br>
            <a:r>
              <a:rPr lang="en-US" sz="900" b="1" dirty="0">
                <a:solidFill>
                  <a:srgbClr val="FFFFFF"/>
                </a:solidFill>
                <a:latin typeface="Calibri" panose="020F0502020204030204" pitchFamily="34" charset="0"/>
                <a:ea typeface="+mn-ea"/>
                <a:cs typeface="Calibri" panose="020F0502020204030204" pitchFamily="34" charset="0"/>
              </a:rPr>
              <a:t>(n = 107)</a:t>
            </a:r>
          </a:p>
        </p:txBody>
      </p:sp>
      <p:sp>
        <p:nvSpPr>
          <p:cNvPr id="6" name="Rectangle 25">
            <a:extLst>
              <a:ext uri="{FF2B5EF4-FFF2-40B4-BE49-F238E27FC236}">
                <a16:creationId xmlns:a16="http://schemas.microsoft.com/office/drawing/2014/main" id="{1E1F7454-A428-4841-8057-D5C59E062932}"/>
              </a:ext>
            </a:extLst>
          </p:cNvPr>
          <p:cNvSpPr>
            <a:spLocks noChangeArrowheads="1"/>
          </p:cNvSpPr>
          <p:nvPr/>
        </p:nvSpPr>
        <p:spPr bwMode="auto">
          <a:xfrm>
            <a:off x="2748895" y="1774387"/>
            <a:ext cx="1116806" cy="377190"/>
          </a:xfrm>
          <a:prstGeom prst="rect">
            <a:avLst/>
          </a:prstGeom>
          <a:solidFill>
            <a:schemeClr val="accent6"/>
          </a:solidFill>
          <a:ln w="9525">
            <a:noFill/>
            <a:miter lim="800000"/>
            <a:headEnd/>
            <a:tailEnd/>
          </a:ln>
        </p:spPr>
        <p:txBody>
          <a:bodyPr wrap="none" anchor="ctr" anchorCtr="1"/>
          <a:lstStyle/>
          <a:p>
            <a:pPr algn="ctr" defTabSz="685800" eaLnBrk="0" fontAlgn="auto" hangingPunct="0">
              <a:defRPr/>
            </a:pPr>
            <a:r>
              <a:rPr lang="en-US" sz="900" b="1" dirty="0">
                <a:solidFill>
                  <a:srgbClr val="FFFFFF"/>
                </a:solidFill>
                <a:latin typeface="Calibri" panose="020F0502020204030204" pitchFamily="34" charset="0"/>
                <a:ea typeface="+mn-ea"/>
                <a:cs typeface="Calibri" panose="020F0502020204030204" pitchFamily="34" charset="0"/>
              </a:rPr>
              <a:t>HP x 4 cycles</a:t>
            </a:r>
            <a:br>
              <a:rPr lang="en-US" sz="900" b="1" dirty="0">
                <a:solidFill>
                  <a:srgbClr val="FFFFFF"/>
                </a:solidFill>
                <a:latin typeface="Calibri" panose="020F0502020204030204" pitchFamily="34" charset="0"/>
                <a:ea typeface="+mn-ea"/>
                <a:cs typeface="Calibri" panose="020F0502020204030204" pitchFamily="34" charset="0"/>
              </a:rPr>
            </a:br>
            <a:r>
              <a:rPr lang="en-US" sz="900" b="1" dirty="0">
                <a:solidFill>
                  <a:srgbClr val="FFFFFF"/>
                </a:solidFill>
                <a:latin typeface="Calibri" panose="020F0502020204030204" pitchFamily="34" charset="0"/>
                <a:ea typeface="+mn-ea"/>
                <a:cs typeface="Calibri" panose="020F0502020204030204" pitchFamily="34" charset="0"/>
              </a:rPr>
              <a:t>(n = 107)</a:t>
            </a:r>
          </a:p>
        </p:txBody>
      </p:sp>
      <p:sp>
        <p:nvSpPr>
          <p:cNvPr id="7" name="Line 26">
            <a:extLst>
              <a:ext uri="{FF2B5EF4-FFF2-40B4-BE49-F238E27FC236}">
                <a16:creationId xmlns:a16="http://schemas.microsoft.com/office/drawing/2014/main" id="{A508E3A1-4A8E-4E5C-95A0-432BFF714ACA}"/>
              </a:ext>
            </a:extLst>
          </p:cNvPr>
          <p:cNvSpPr>
            <a:spLocks noChangeShapeType="1"/>
          </p:cNvSpPr>
          <p:nvPr/>
        </p:nvSpPr>
        <p:spPr bwMode="auto">
          <a:xfrm>
            <a:off x="2349232" y="1926768"/>
            <a:ext cx="355222" cy="42448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hangingPunct="0">
              <a:defRPr/>
            </a:pPr>
            <a:endParaRPr lang="en-US" sz="1000" b="1" dirty="0">
              <a:solidFill>
                <a:srgbClr val="000000"/>
              </a:solidFill>
              <a:latin typeface="Calibri" panose="020F0502020204030204" pitchFamily="34" charset="0"/>
              <a:ea typeface="+mn-ea"/>
              <a:cs typeface="Calibri" panose="020F0502020204030204" pitchFamily="34" charset="0"/>
            </a:endParaRPr>
          </a:p>
        </p:txBody>
      </p:sp>
      <p:sp>
        <p:nvSpPr>
          <p:cNvPr id="8" name="Line 27">
            <a:extLst>
              <a:ext uri="{FF2B5EF4-FFF2-40B4-BE49-F238E27FC236}">
                <a16:creationId xmlns:a16="http://schemas.microsoft.com/office/drawing/2014/main" id="{57100D06-7D1F-4547-BD08-1394C3E89F00}"/>
              </a:ext>
            </a:extLst>
          </p:cNvPr>
          <p:cNvSpPr>
            <a:spLocks noChangeShapeType="1"/>
          </p:cNvSpPr>
          <p:nvPr/>
        </p:nvSpPr>
        <p:spPr bwMode="auto">
          <a:xfrm flipV="1">
            <a:off x="2352001" y="1151947"/>
            <a:ext cx="355222" cy="568909"/>
          </a:xfrm>
          <a:prstGeom prst="line">
            <a:avLst/>
          </a:prstGeom>
          <a:noFill/>
          <a:ln w="28575">
            <a:solidFill>
              <a:schemeClr val="tx2">
                <a:lumMod val="95000"/>
                <a:lumOff val="5000"/>
              </a:schemeClr>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hangingPunct="0">
              <a:defRPr/>
            </a:pPr>
            <a:endParaRPr lang="en-US" sz="1000" b="1" dirty="0">
              <a:solidFill>
                <a:srgbClr val="000000"/>
              </a:solidFill>
              <a:latin typeface="Calibri" panose="020F0502020204030204" pitchFamily="34" charset="0"/>
              <a:ea typeface="+mn-ea"/>
              <a:cs typeface="Calibri" panose="020F0502020204030204" pitchFamily="34" charset="0"/>
            </a:endParaRPr>
          </a:p>
        </p:txBody>
      </p:sp>
      <p:sp>
        <p:nvSpPr>
          <p:cNvPr id="9" name="Rectangle 28">
            <a:extLst>
              <a:ext uri="{FF2B5EF4-FFF2-40B4-BE49-F238E27FC236}">
                <a16:creationId xmlns:a16="http://schemas.microsoft.com/office/drawing/2014/main" id="{3FDF0796-DF2B-41EA-AE74-21099C579870}"/>
              </a:ext>
            </a:extLst>
          </p:cNvPr>
          <p:cNvSpPr>
            <a:spLocks noChangeArrowheads="1"/>
          </p:cNvSpPr>
          <p:nvPr/>
        </p:nvSpPr>
        <p:spPr bwMode="auto">
          <a:xfrm>
            <a:off x="2748895" y="1347640"/>
            <a:ext cx="1116806" cy="377190"/>
          </a:xfrm>
          <a:prstGeom prst="rect">
            <a:avLst/>
          </a:prstGeom>
          <a:solidFill>
            <a:srgbClr val="FF0000"/>
          </a:solidFill>
          <a:ln w="9525">
            <a:noFill/>
            <a:miter lim="800000"/>
            <a:headEnd/>
            <a:tailEnd/>
          </a:ln>
        </p:spPr>
        <p:txBody>
          <a:bodyPr wrap="none" anchor="ctr" anchorCtr="1"/>
          <a:lstStyle/>
          <a:p>
            <a:pPr algn="ctr" defTabSz="685800" eaLnBrk="0" fontAlgn="auto" hangingPunct="0">
              <a:defRPr/>
            </a:pPr>
            <a:r>
              <a:rPr lang="en-US" sz="900" b="1" dirty="0">
                <a:solidFill>
                  <a:srgbClr val="FFFFFF"/>
                </a:solidFill>
                <a:latin typeface="Calibri" panose="020F0502020204030204" pitchFamily="34" charset="0"/>
                <a:ea typeface="+mn-ea"/>
                <a:cs typeface="Calibri" panose="020F0502020204030204" pitchFamily="34" charset="0"/>
              </a:rPr>
              <a:t>THP x 4 cycles</a:t>
            </a:r>
          </a:p>
          <a:p>
            <a:pPr algn="ctr" defTabSz="685800" eaLnBrk="0" fontAlgn="auto" hangingPunct="0">
              <a:defRPr/>
            </a:pPr>
            <a:r>
              <a:rPr lang="en-US" sz="900" b="1" dirty="0">
                <a:solidFill>
                  <a:srgbClr val="FFFFFF"/>
                </a:solidFill>
                <a:latin typeface="Calibri" panose="020F0502020204030204" pitchFamily="34" charset="0"/>
                <a:ea typeface="+mn-ea"/>
                <a:cs typeface="Calibri" panose="020F0502020204030204" pitchFamily="34" charset="0"/>
              </a:rPr>
              <a:t>(n = 107)</a:t>
            </a:r>
          </a:p>
        </p:txBody>
      </p:sp>
      <p:sp>
        <p:nvSpPr>
          <p:cNvPr id="10" name="Line 33">
            <a:extLst>
              <a:ext uri="{FF2B5EF4-FFF2-40B4-BE49-F238E27FC236}">
                <a16:creationId xmlns:a16="http://schemas.microsoft.com/office/drawing/2014/main" id="{B3CC5FAE-86C8-4E04-A448-9372FEC394A6}"/>
              </a:ext>
            </a:extLst>
          </p:cNvPr>
          <p:cNvSpPr>
            <a:spLocks noChangeShapeType="1"/>
          </p:cNvSpPr>
          <p:nvPr/>
        </p:nvSpPr>
        <p:spPr bwMode="auto">
          <a:xfrm flipV="1">
            <a:off x="2352001" y="1568375"/>
            <a:ext cx="355222" cy="20601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hangingPunct="0">
              <a:defRPr/>
            </a:pPr>
            <a:endParaRPr lang="en-US" sz="1000" b="1" dirty="0">
              <a:solidFill>
                <a:srgbClr val="000000"/>
              </a:solidFill>
              <a:latin typeface="Calibri" panose="020F0502020204030204" pitchFamily="34" charset="0"/>
              <a:ea typeface="+mn-ea"/>
              <a:cs typeface="Calibri" panose="020F0502020204030204" pitchFamily="34" charset="0"/>
            </a:endParaRPr>
          </a:p>
        </p:txBody>
      </p:sp>
      <p:sp>
        <p:nvSpPr>
          <p:cNvPr id="11" name="Rectangle 24">
            <a:extLst>
              <a:ext uri="{FF2B5EF4-FFF2-40B4-BE49-F238E27FC236}">
                <a16:creationId xmlns:a16="http://schemas.microsoft.com/office/drawing/2014/main" id="{776902E0-80DC-459D-9A02-6B6EB4634BBA}"/>
              </a:ext>
            </a:extLst>
          </p:cNvPr>
          <p:cNvSpPr>
            <a:spLocks noChangeArrowheads="1"/>
          </p:cNvSpPr>
          <p:nvPr/>
        </p:nvSpPr>
        <p:spPr bwMode="auto">
          <a:xfrm>
            <a:off x="2758420" y="2199943"/>
            <a:ext cx="1107281" cy="377190"/>
          </a:xfrm>
          <a:prstGeom prst="rect">
            <a:avLst/>
          </a:prstGeom>
          <a:solidFill>
            <a:srgbClr val="00B050"/>
          </a:solidFill>
          <a:ln w="9525">
            <a:noFill/>
            <a:miter lim="800000"/>
            <a:headEnd/>
            <a:tailEnd/>
          </a:ln>
        </p:spPr>
        <p:txBody>
          <a:bodyPr wrap="none" anchor="ctr" anchorCtr="1"/>
          <a:lstStyle/>
          <a:p>
            <a:pPr algn="ctr" defTabSz="685800" eaLnBrk="0" fontAlgn="auto" hangingPunct="0">
              <a:defRPr/>
            </a:pPr>
            <a:r>
              <a:rPr lang="en-US" sz="900" b="1" dirty="0">
                <a:solidFill>
                  <a:srgbClr val="FFFFFF"/>
                </a:solidFill>
                <a:latin typeface="Calibri" panose="020F0502020204030204" pitchFamily="34" charset="0"/>
                <a:ea typeface="+mn-ea"/>
                <a:cs typeface="Calibri" panose="020F0502020204030204" pitchFamily="34" charset="0"/>
              </a:rPr>
              <a:t>TP x 4 cycles</a:t>
            </a:r>
            <a:br>
              <a:rPr lang="en-US" sz="900" b="1" dirty="0">
                <a:solidFill>
                  <a:srgbClr val="FFFFFF"/>
                </a:solidFill>
                <a:latin typeface="Calibri" panose="020F0502020204030204" pitchFamily="34" charset="0"/>
                <a:ea typeface="+mn-ea"/>
                <a:cs typeface="Calibri" panose="020F0502020204030204" pitchFamily="34" charset="0"/>
              </a:rPr>
            </a:br>
            <a:r>
              <a:rPr lang="en-US" sz="900" b="1" dirty="0">
                <a:solidFill>
                  <a:srgbClr val="FFFFFF"/>
                </a:solidFill>
                <a:latin typeface="Calibri" panose="020F0502020204030204" pitchFamily="34" charset="0"/>
                <a:ea typeface="+mn-ea"/>
                <a:cs typeface="Calibri" panose="020F0502020204030204" pitchFamily="34" charset="0"/>
              </a:rPr>
              <a:t>(n = 96)</a:t>
            </a:r>
          </a:p>
        </p:txBody>
      </p:sp>
      <p:sp>
        <p:nvSpPr>
          <p:cNvPr id="12" name="Line 33">
            <a:extLst>
              <a:ext uri="{FF2B5EF4-FFF2-40B4-BE49-F238E27FC236}">
                <a16:creationId xmlns:a16="http://schemas.microsoft.com/office/drawing/2014/main" id="{6499939E-EE47-4B11-ADBA-4D39C4C9CBB7}"/>
              </a:ext>
            </a:extLst>
          </p:cNvPr>
          <p:cNvSpPr>
            <a:spLocks noChangeShapeType="1"/>
          </p:cNvSpPr>
          <p:nvPr/>
        </p:nvSpPr>
        <p:spPr bwMode="auto">
          <a:xfrm>
            <a:off x="2352001" y="1844598"/>
            <a:ext cx="355222" cy="13434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hangingPunct="0">
              <a:defRPr/>
            </a:pPr>
            <a:endParaRPr lang="en-US" sz="1000" b="1" dirty="0">
              <a:solidFill>
                <a:srgbClr val="000000"/>
              </a:solidFill>
              <a:latin typeface="Calibri" panose="020F0502020204030204" pitchFamily="34" charset="0"/>
              <a:ea typeface="+mn-ea"/>
              <a:cs typeface="Calibri" panose="020F0502020204030204" pitchFamily="34" charset="0"/>
            </a:endParaRPr>
          </a:p>
        </p:txBody>
      </p:sp>
      <p:sp>
        <p:nvSpPr>
          <p:cNvPr id="13" name="Rectangle 12">
            <a:extLst>
              <a:ext uri="{FF2B5EF4-FFF2-40B4-BE49-F238E27FC236}">
                <a16:creationId xmlns:a16="http://schemas.microsoft.com/office/drawing/2014/main" id="{F49F2502-47A6-4B09-9F06-810C8CE4D0D1}"/>
              </a:ext>
            </a:extLst>
          </p:cNvPr>
          <p:cNvSpPr/>
          <p:nvPr/>
        </p:nvSpPr>
        <p:spPr bwMode="auto">
          <a:xfrm>
            <a:off x="3965713" y="936227"/>
            <a:ext cx="316706" cy="1640907"/>
          </a:xfrm>
          <a:prstGeom prst="rect">
            <a:avLst/>
          </a:prstGeom>
          <a:solidFill>
            <a:schemeClr val="bg1">
              <a:lumMod val="65000"/>
            </a:schemeClr>
          </a:solidFill>
          <a:ln w="28575" cap="flat" cmpd="sng" algn="ctr">
            <a:solidFill>
              <a:schemeClr val="bg1"/>
            </a:solidFill>
            <a:prstDash val="solid"/>
            <a:round/>
            <a:headEnd type="none" w="med" len="med"/>
            <a:tailEnd type="none" w="med" len="med"/>
          </a:ln>
          <a:effectLst/>
        </p:spPr>
        <p:txBody>
          <a:bodyPr anchor="ctr"/>
          <a:lstStyle/>
          <a:p>
            <a:pPr algn="ctr" defTabSz="685800" eaLnBrk="0" fontAlgn="auto" hangingPunct="0">
              <a:spcBef>
                <a:spcPts val="0"/>
              </a:spcBef>
              <a:spcAft>
                <a:spcPts val="0"/>
              </a:spcAft>
              <a:defRPr/>
            </a:pPr>
            <a:r>
              <a:rPr lang="en-US" sz="1050" b="1" dirty="0">
                <a:solidFill>
                  <a:srgbClr val="000000"/>
                </a:solidFill>
                <a:latin typeface="Calibri" panose="020F0502020204030204" pitchFamily="34" charset="0"/>
                <a:ea typeface="ＭＳ Ｐゴシック" pitchFamily="1" charset="-128"/>
                <a:cs typeface="Calibri" panose="020F0502020204030204" pitchFamily="34" charset="0"/>
              </a:rPr>
              <a:t>S</a:t>
            </a:r>
          </a:p>
          <a:p>
            <a:pPr algn="ctr" defTabSz="685800" eaLnBrk="0" fontAlgn="auto" hangingPunct="0">
              <a:spcBef>
                <a:spcPts val="0"/>
              </a:spcBef>
              <a:spcAft>
                <a:spcPts val="0"/>
              </a:spcAft>
              <a:defRPr/>
            </a:pPr>
            <a:r>
              <a:rPr lang="en-US" sz="1050" b="1" dirty="0">
                <a:solidFill>
                  <a:srgbClr val="000000"/>
                </a:solidFill>
                <a:latin typeface="Calibri" panose="020F0502020204030204" pitchFamily="34" charset="0"/>
                <a:ea typeface="ＭＳ Ｐゴシック" pitchFamily="1" charset="-128"/>
                <a:cs typeface="Calibri" panose="020F0502020204030204" pitchFamily="34" charset="0"/>
              </a:rPr>
              <a:t>U</a:t>
            </a:r>
          </a:p>
          <a:p>
            <a:pPr algn="ctr" defTabSz="685800" eaLnBrk="0" fontAlgn="auto" hangingPunct="0">
              <a:spcBef>
                <a:spcPts val="0"/>
              </a:spcBef>
              <a:spcAft>
                <a:spcPts val="0"/>
              </a:spcAft>
              <a:defRPr/>
            </a:pPr>
            <a:r>
              <a:rPr lang="en-US" sz="1050" b="1" dirty="0">
                <a:solidFill>
                  <a:srgbClr val="000000"/>
                </a:solidFill>
                <a:latin typeface="Calibri" panose="020F0502020204030204" pitchFamily="34" charset="0"/>
                <a:ea typeface="ＭＳ Ｐゴシック" pitchFamily="1" charset="-128"/>
                <a:cs typeface="Calibri" panose="020F0502020204030204" pitchFamily="34" charset="0"/>
              </a:rPr>
              <a:t>R</a:t>
            </a:r>
          </a:p>
          <a:p>
            <a:pPr algn="ctr" defTabSz="685800" eaLnBrk="0" fontAlgn="auto" hangingPunct="0">
              <a:spcBef>
                <a:spcPts val="0"/>
              </a:spcBef>
              <a:spcAft>
                <a:spcPts val="0"/>
              </a:spcAft>
              <a:defRPr/>
            </a:pPr>
            <a:r>
              <a:rPr lang="en-US" sz="1050" b="1" dirty="0">
                <a:solidFill>
                  <a:srgbClr val="000000"/>
                </a:solidFill>
                <a:latin typeface="Calibri" panose="020F0502020204030204" pitchFamily="34" charset="0"/>
                <a:ea typeface="ＭＳ Ｐゴシック" pitchFamily="1" charset="-128"/>
                <a:cs typeface="Calibri" panose="020F0502020204030204" pitchFamily="34" charset="0"/>
              </a:rPr>
              <a:t>G</a:t>
            </a:r>
          </a:p>
          <a:p>
            <a:pPr algn="ctr" defTabSz="685800" eaLnBrk="0" fontAlgn="auto" hangingPunct="0">
              <a:spcBef>
                <a:spcPts val="0"/>
              </a:spcBef>
              <a:spcAft>
                <a:spcPts val="0"/>
              </a:spcAft>
              <a:defRPr/>
            </a:pPr>
            <a:r>
              <a:rPr lang="en-US" sz="1050" b="1" dirty="0">
                <a:solidFill>
                  <a:srgbClr val="000000"/>
                </a:solidFill>
                <a:latin typeface="Calibri" panose="020F0502020204030204" pitchFamily="34" charset="0"/>
                <a:ea typeface="ＭＳ Ｐゴシック" pitchFamily="1" charset="-128"/>
                <a:cs typeface="Calibri" panose="020F0502020204030204" pitchFamily="34" charset="0"/>
              </a:rPr>
              <a:t>E</a:t>
            </a:r>
          </a:p>
          <a:p>
            <a:pPr algn="ctr" defTabSz="685800" eaLnBrk="0" fontAlgn="auto" hangingPunct="0">
              <a:spcBef>
                <a:spcPts val="0"/>
              </a:spcBef>
              <a:spcAft>
                <a:spcPts val="0"/>
              </a:spcAft>
              <a:defRPr/>
            </a:pPr>
            <a:r>
              <a:rPr lang="en-US" sz="1050" b="1" dirty="0">
                <a:solidFill>
                  <a:srgbClr val="000000"/>
                </a:solidFill>
                <a:latin typeface="Calibri" panose="020F0502020204030204" pitchFamily="34" charset="0"/>
                <a:ea typeface="ＭＳ Ｐゴシック" pitchFamily="1" charset="-128"/>
                <a:cs typeface="Calibri" panose="020F0502020204030204" pitchFamily="34" charset="0"/>
              </a:rPr>
              <a:t>RY</a:t>
            </a:r>
          </a:p>
        </p:txBody>
      </p:sp>
      <p:sp>
        <p:nvSpPr>
          <p:cNvPr id="14" name="Rectangle 13">
            <a:extLst>
              <a:ext uri="{FF2B5EF4-FFF2-40B4-BE49-F238E27FC236}">
                <a16:creationId xmlns:a16="http://schemas.microsoft.com/office/drawing/2014/main" id="{1AB0D817-6D20-4074-83A1-8ABBE4114012}"/>
              </a:ext>
            </a:extLst>
          </p:cNvPr>
          <p:cNvSpPr>
            <a:spLocks noChangeArrowheads="1"/>
          </p:cNvSpPr>
          <p:nvPr/>
        </p:nvSpPr>
        <p:spPr bwMode="auto">
          <a:xfrm>
            <a:off x="4402305" y="936226"/>
            <a:ext cx="2844550" cy="377190"/>
          </a:xfrm>
          <a:prstGeom prst="rect">
            <a:avLst/>
          </a:prstGeom>
          <a:solidFill>
            <a:srgbClr val="0070C0"/>
          </a:solidFill>
          <a:ln w="9525">
            <a:noFill/>
            <a:miter lim="800000"/>
            <a:headEnd/>
            <a:tailEnd/>
          </a:ln>
        </p:spPr>
        <p:txBody>
          <a:bodyPr wrap="none" anchor="ctr" anchorCtr="0"/>
          <a:lstStyle/>
          <a:p>
            <a:pPr defTabSz="685800" eaLnBrk="0" fontAlgn="auto" hangingPunct="0">
              <a:defRPr/>
            </a:pPr>
            <a:r>
              <a:rPr lang="en-US" sz="900" b="1" dirty="0">
                <a:solidFill>
                  <a:srgbClr val="FFFFFF"/>
                </a:solidFill>
                <a:latin typeface="Calibri" panose="020F0502020204030204" pitchFamily="34" charset="0"/>
                <a:ea typeface="+mn-ea"/>
                <a:cs typeface="Calibri" panose="020F0502020204030204" pitchFamily="34" charset="0"/>
              </a:rPr>
              <a:t>FEC Q3W x 3</a:t>
            </a:r>
          </a:p>
          <a:p>
            <a:pPr defTabSz="685800" eaLnBrk="0" fontAlgn="auto" hangingPunct="0">
              <a:defRPr/>
            </a:pPr>
            <a:r>
              <a:rPr lang="en-US" sz="900" b="1" dirty="0">
                <a:solidFill>
                  <a:srgbClr val="FFFFFF"/>
                </a:solidFill>
                <a:latin typeface="Calibri" panose="020F0502020204030204" pitchFamily="34" charset="0"/>
                <a:ea typeface="+mn-ea"/>
                <a:cs typeface="Calibri" panose="020F0502020204030204" pitchFamily="34" charset="0"/>
              </a:rPr>
              <a:t>Trastuzumab Q3W for 1 yr</a:t>
            </a:r>
          </a:p>
        </p:txBody>
      </p:sp>
      <p:sp>
        <p:nvSpPr>
          <p:cNvPr id="15" name="Rectangle 14">
            <a:extLst>
              <a:ext uri="{FF2B5EF4-FFF2-40B4-BE49-F238E27FC236}">
                <a16:creationId xmlns:a16="http://schemas.microsoft.com/office/drawing/2014/main" id="{8FAB2F24-3510-4B86-B5B8-089597ED60ED}"/>
              </a:ext>
            </a:extLst>
          </p:cNvPr>
          <p:cNvSpPr>
            <a:spLocks noChangeArrowheads="1"/>
          </p:cNvSpPr>
          <p:nvPr/>
        </p:nvSpPr>
        <p:spPr bwMode="auto">
          <a:xfrm>
            <a:off x="4402305" y="1347640"/>
            <a:ext cx="2844550" cy="377190"/>
          </a:xfrm>
          <a:prstGeom prst="rect">
            <a:avLst/>
          </a:prstGeom>
          <a:solidFill>
            <a:srgbClr val="FF0000"/>
          </a:solidFill>
          <a:ln w="9525">
            <a:noFill/>
            <a:miter lim="800000"/>
            <a:headEnd/>
            <a:tailEnd/>
          </a:ln>
        </p:spPr>
        <p:txBody>
          <a:bodyPr wrap="none" anchor="ctr" anchorCtr="0"/>
          <a:lstStyle/>
          <a:p>
            <a:pPr defTabSz="685800" eaLnBrk="0" fontAlgn="auto" hangingPunct="0">
              <a:defRPr/>
            </a:pPr>
            <a:r>
              <a:rPr lang="en-US" sz="900" b="1" dirty="0">
                <a:solidFill>
                  <a:srgbClr val="FFFFFF"/>
                </a:solidFill>
                <a:latin typeface="Calibri" panose="020F0502020204030204" pitchFamily="34" charset="0"/>
                <a:ea typeface="+mn-ea"/>
                <a:cs typeface="Calibri" panose="020F0502020204030204" pitchFamily="34" charset="0"/>
              </a:rPr>
              <a:t>FEC Q3W x 3</a:t>
            </a:r>
          </a:p>
          <a:p>
            <a:pPr defTabSz="685800" eaLnBrk="0" fontAlgn="auto" hangingPunct="0">
              <a:defRPr/>
            </a:pPr>
            <a:r>
              <a:rPr lang="en-US" sz="900" b="1" dirty="0">
                <a:solidFill>
                  <a:srgbClr val="FFFFFF"/>
                </a:solidFill>
                <a:latin typeface="Calibri" panose="020F0502020204030204" pitchFamily="34" charset="0"/>
                <a:ea typeface="+mn-ea"/>
                <a:cs typeface="Calibri" panose="020F0502020204030204" pitchFamily="34" charset="0"/>
              </a:rPr>
              <a:t>Trastuzumab Q3W for 1 yr</a:t>
            </a:r>
          </a:p>
        </p:txBody>
      </p:sp>
      <p:sp>
        <p:nvSpPr>
          <p:cNvPr id="16" name="Rectangle 15">
            <a:extLst>
              <a:ext uri="{FF2B5EF4-FFF2-40B4-BE49-F238E27FC236}">
                <a16:creationId xmlns:a16="http://schemas.microsoft.com/office/drawing/2014/main" id="{F9253982-5A29-40F4-A07F-9DDD49793017}"/>
              </a:ext>
            </a:extLst>
          </p:cNvPr>
          <p:cNvSpPr>
            <a:spLocks noChangeArrowheads="1"/>
          </p:cNvSpPr>
          <p:nvPr/>
        </p:nvSpPr>
        <p:spPr bwMode="auto">
          <a:xfrm>
            <a:off x="4402305" y="1774387"/>
            <a:ext cx="2844550" cy="377190"/>
          </a:xfrm>
          <a:prstGeom prst="rect">
            <a:avLst/>
          </a:prstGeom>
          <a:solidFill>
            <a:schemeClr val="accent6"/>
          </a:solidFill>
          <a:ln w="9525">
            <a:noFill/>
            <a:miter lim="800000"/>
            <a:headEnd/>
            <a:tailEnd/>
          </a:ln>
        </p:spPr>
        <p:txBody>
          <a:bodyPr wrap="none" anchor="ctr" anchorCtr="0"/>
          <a:lstStyle/>
          <a:p>
            <a:pPr defTabSz="685800" eaLnBrk="0" fontAlgn="auto" hangingPunct="0">
              <a:defRPr/>
            </a:pPr>
            <a:r>
              <a:rPr lang="en-US" sz="900" b="1" dirty="0">
                <a:solidFill>
                  <a:srgbClr val="FFFFFF"/>
                </a:solidFill>
                <a:latin typeface="Calibri" panose="020F0502020204030204" pitchFamily="34" charset="0"/>
                <a:ea typeface="+mn-ea"/>
                <a:cs typeface="Calibri" panose="020F0502020204030204" pitchFamily="34" charset="0"/>
              </a:rPr>
              <a:t>Docetaxel Q3W x 4 → FEC Q3W x 3</a:t>
            </a:r>
          </a:p>
          <a:p>
            <a:pPr defTabSz="685800" eaLnBrk="0" fontAlgn="auto" hangingPunct="0">
              <a:defRPr/>
            </a:pPr>
            <a:r>
              <a:rPr lang="en-US" sz="900" b="1" dirty="0">
                <a:solidFill>
                  <a:srgbClr val="FFFFFF"/>
                </a:solidFill>
                <a:latin typeface="Calibri" panose="020F0502020204030204" pitchFamily="34" charset="0"/>
                <a:ea typeface="+mn-ea"/>
                <a:cs typeface="Calibri" panose="020F0502020204030204" pitchFamily="34" charset="0"/>
              </a:rPr>
              <a:t>Trastuzumab Q3W for 1 yr</a:t>
            </a:r>
          </a:p>
        </p:txBody>
      </p:sp>
      <p:sp>
        <p:nvSpPr>
          <p:cNvPr id="17" name="Rectangle 16">
            <a:extLst>
              <a:ext uri="{FF2B5EF4-FFF2-40B4-BE49-F238E27FC236}">
                <a16:creationId xmlns:a16="http://schemas.microsoft.com/office/drawing/2014/main" id="{B9CD5994-AFE7-4E5F-837E-4984CA2448A8}"/>
              </a:ext>
            </a:extLst>
          </p:cNvPr>
          <p:cNvSpPr>
            <a:spLocks noChangeArrowheads="1"/>
          </p:cNvSpPr>
          <p:nvPr/>
        </p:nvSpPr>
        <p:spPr bwMode="auto">
          <a:xfrm>
            <a:off x="4402305" y="2199943"/>
            <a:ext cx="2844550" cy="377190"/>
          </a:xfrm>
          <a:prstGeom prst="rect">
            <a:avLst/>
          </a:prstGeom>
          <a:solidFill>
            <a:srgbClr val="00B050"/>
          </a:solidFill>
          <a:ln w="9525">
            <a:noFill/>
            <a:miter lim="800000"/>
            <a:headEnd/>
            <a:tailEnd/>
          </a:ln>
        </p:spPr>
        <p:txBody>
          <a:bodyPr wrap="none" anchor="ctr" anchorCtr="0"/>
          <a:lstStyle/>
          <a:p>
            <a:pPr defTabSz="685800" eaLnBrk="0" fontAlgn="auto" hangingPunct="0">
              <a:defRPr/>
            </a:pPr>
            <a:r>
              <a:rPr lang="en-US" sz="900" b="1" dirty="0">
                <a:solidFill>
                  <a:srgbClr val="FFFFFF"/>
                </a:solidFill>
                <a:latin typeface="Calibri" panose="020F0502020204030204" pitchFamily="34" charset="0"/>
                <a:ea typeface="+mn-ea"/>
                <a:cs typeface="Calibri" panose="020F0502020204030204" pitchFamily="34" charset="0"/>
              </a:rPr>
              <a:t>FEC Q3W x 3</a:t>
            </a:r>
          </a:p>
          <a:p>
            <a:pPr defTabSz="685800" eaLnBrk="0" fontAlgn="auto" hangingPunct="0">
              <a:defRPr/>
            </a:pPr>
            <a:r>
              <a:rPr lang="en-US" sz="900" b="1" dirty="0">
                <a:solidFill>
                  <a:srgbClr val="FFFFFF"/>
                </a:solidFill>
                <a:latin typeface="Calibri" panose="020F0502020204030204" pitchFamily="34" charset="0"/>
                <a:ea typeface="+mn-ea"/>
                <a:cs typeface="Calibri" panose="020F0502020204030204" pitchFamily="34" charset="0"/>
              </a:rPr>
              <a:t>Trastuzumab Q3W for 1 yr</a:t>
            </a:r>
          </a:p>
        </p:txBody>
      </p:sp>
      <p:sp>
        <p:nvSpPr>
          <p:cNvPr id="19" name="Rectangle 18">
            <a:extLst>
              <a:ext uri="{FF2B5EF4-FFF2-40B4-BE49-F238E27FC236}">
                <a16:creationId xmlns:a16="http://schemas.microsoft.com/office/drawing/2014/main" id="{5567FC31-E46D-4CC2-BBDA-6F27DBBAC43C}"/>
              </a:ext>
            </a:extLst>
          </p:cNvPr>
          <p:cNvSpPr/>
          <p:nvPr/>
        </p:nvSpPr>
        <p:spPr>
          <a:xfrm>
            <a:off x="7409163" y="1535082"/>
            <a:ext cx="1654711" cy="369332"/>
          </a:xfrm>
          <a:prstGeom prst="rect">
            <a:avLst/>
          </a:prstGeom>
        </p:spPr>
        <p:txBody>
          <a:bodyPr wrap="square">
            <a:spAutoFit/>
          </a:bodyPr>
          <a:lstStyle/>
          <a:p>
            <a:pPr defTabSz="685800">
              <a:lnSpc>
                <a:spcPct val="90000"/>
              </a:lnSpc>
              <a:spcBef>
                <a:spcPts val="563"/>
              </a:spcBef>
              <a:buClr>
                <a:srgbClr val="8B3D9A"/>
              </a:buClr>
              <a:defRPr/>
            </a:pPr>
            <a:r>
              <a:rPr lang="en-US" altLang="en-US" sz="1000" b="1" dirty="0">
                <a:solidFill>
                  <a:srgbClr val="000000"/>
                </a:solidFill>
                <a:latin typeface="Calibri" panose="020F0502020204030204" pitchFamily="34" charset="0"/>
                <a:ea typeface="+mn-ea"/>
                <a:cs typeface="Calibri" panose="020F0502020204030204" pitchFamily="34" charset="0"/>
              </a:rPr>
              <a:t>Primary endpoint: </a:t>
            </a:r>
            <a:r>
              <a:rPr lang="en-US" altLang="en-US" sz="1000" dirty="0">
                <a:solidFill>
                  <a:srgbClr val="000000"/>
                </a:solidFill>
                <a:latin typeface="Calibri" panose="020F0502020204030204" pitchFamily="34" charset="0"/>
                <a:ea typeface="+mn-ea"/>
                <a:cs typeface="Calibri" panose="020F0502020204030204" pitchFamily="34" charset="0"/>
              </a:rPr>
              <a:t>pCR in breast (ITT)</a:t>
            </a:r>
          </a:p>
        </p:txBody>
      </p:sp>
      <p:sp>
        <p:nvSpPr>
          <p:cNvPr id="20" name="Rectangle 19">
            <a:extLst>
              <a:ext uri="{FF2B5EF4-FFF2-40B4-BE49-F238E27FC236}">
                <a16:creationId xmlns:a16="http://schemas.microsoft.com/office/drawing/2014/main" id="{51DEF9DB-603B-4838-9069-DD51F2847335}"/>
              </a:ext>
            </a:extLst>
          </p:cNvPr>
          <p:cNvSpPr/>
          <p:nvPr/>
        </p:nvSpPr>
        <p:spPr>
          <a:xfrm>
            <a:off x="513821" y="2690771"/>
            <a:ext cx="7920813" cy="246221"/>
          </a:xfrm>
          <a:prstGeom prst="rect">
            <a:avLst/>
          </a:prstGeom>
        </p:spPr>
        <p:txBody>
          <a:bodyPr wrap="square">
            <a:spAutoFit/>
          </a:bodyPr>
          <a:lstStyle/>
          <a:p>
            <a:pPr defTabSz="685800" eaLnBrk="0" hangingPunct="0">
              <a:defRPr/>
            </a:pPr>
            <a:r>
              <a:rPr lang="en-US" altLang="en-US" sz="1000" b="1" dirty="0">
                <a:solidFill>
                  <a:srgbClr val="000000"/>
                </a:solidFill>
                <a:latin typeface="Calibri" panose="020F0502020204030204" pitchFamily="34" charset="0"/>
                <a:ea typeface="+mn-ea"/>
                <a:cs typeface="Calibri" panose="020F0502020204030204" pitchFamily="34" charset="0"/>
              </a:rPr>
              <a:t>Phase II TRYPHAENA Cardiac Safety Study: Dual HER2 Targeting ± Anthracycline Tx</a:t>
            </a:r>
            <a:r>
              <a:rPr lang="en-US" altLang="en-US" sz="1000" b="1" baseline="30000" dirty="0">
                <a:solidFill>
                  <a:srgbClr val="000000"/>
                </a:solidFill>
                <a:latin typeface="Calibri" panose="020F0502020204030204" pitchFamily="34" charset="0"/>
                <a:ea typeface="+mn-ea"/>
                <a:cs typeface="Calibri" panose="020F0502020204030204" pitchFamily="34" charset="0"/>
              </a:rPr>
              <a:t>2</a:t>
            </a:r>
            <a:endParaRPr lang="en-US" sz="1000" b="1" baseline="30000" dirty="0">
              <a:solidFill>
                <a:srgbClr val="000000"/>
              </a:solidFill>
              <a:latin typeface="Calibri" panose="020F0502020204030204" pitchFamily="34" charset="0"/>
              <a:ea typeface="+mn-ea"/>
              <a:cs typeface="Calibri" panose="020F0502020204030204" pitchFamily="34" charset="0"/>
            </a:endParaRPr>
          </a:p>
        </p:txBody>
      </p:sp>
      <p:sp>
        <p:nvSpPr>
          <p:cNvPr id="22" name="Text Box 23">
            <a:extLst>
              <a:ext uri="{FF2B5EF4-FFF2-40B4-BE49-F238E27FC236}">
                <a16:creationId xmlns:a16="http://schemas.microsoft.com/office/drawing/2014/main" id="{1DE469F3-222B-4F00-8450-4773777555C0}"/>
              </a:ext>
            </a:extLst>
          </p:cNvPr>
          <p:cNvSpPr txBox="1">
            <a:spLocks noChangeArrowheads="1"/>
          </p:cNvSpPr>
          <p:nvPr/>
        </p:nvSpPr>
        <p:spPr bwMode="auto">
          <a:xfrm>
            <a:off x="322067" y="3217761"/>
            <a:ext cx="213357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defRPr/>
            </a:pPr>
            <a:r>
              <a:rPr lang="en-GB" altLang="en-US" sz="900" dirty="0">
                <a:solidFill>
                  <a:srgbClr val="000000"/>
                </a:solidFill>
                <a:latin typeface="Calibri" panose="020F0502020204030204" pitchFamily="34" charset="0"/>
                <a:ea typeface="+mn-ea"/>
                <a:cs typeface="Calibri" panose="020F0502020204030204" pitchFamily="34" charset="0"/>
              </a:rPr>
              <a:t>Patients with operable, LA/inflammatory BC</a:t>
            </a:r>
            <a:br>
              <a:rPr lang="en-GB" altLang="en-US" sz="900" dirty="0">
                <a:solidFill>
                  <a:srgbClr val="000000"/>
                </a:solidFill>
                <a:latin typeface="Calibri" panose="020F0502020204030204" pitchFamily="34" charset="0"/>
                <a:ea typeface="+mn-ea"/>
                <a:cs typeface="Calibri" panose="020F0502020204030204" pitchFamily="34" charset="0"/>
              </a:rPr>
            </a:br>
            <a:r>
              <a:rPr lang="en-GB" altLang="en-US" sz="900" dirty="0">
                <a:solidFill>
                  <a:srgbClr val="000000"/>
                </a:solidFill>
                <a:latin typeface="Calibri" panose="020F0502020204030204" pitchFamily="34" charset="0"/>
                <a:ea typeface="+mn-ea"/>
                <a:cs typeface="Calibri" panose="020F0502020204030204" pitchFamily="34" charset="0"/>
              </a:rPr>
              <a:t>(N = 225)</a:t>
            </a:r>
            <a:endParaRPr lang="en-US" altLang="en-US" sz="900" dirty="0">
              <a:solidFill>
                <a:srgbClr val="000000"/>
              </a:solidFill>
              <a:latin typeface="Calibri" panose="020F0502020204030204" pitchFamily="34" charset="0"/>
              <a:ea typeface="+mn-ea"/>
              <a:cs typeface="Calibri" panose="020F0502020204030204" pitchFamily="34" charset="0"/>
            </a:endParaRPr>
          </a:p>
        </p:txBody>
      </p:sp>
      <p:sp>
        <p:nvSpPr>
          <p:cNvPr id="23" name="Rectangle 24">
            <a:extLst>
              <a:ext uri="{FF2B5EF4-FFF2-40B4-BE49-F238E27FC236}">
                <a16:creationId xmlns:a16="http://schemas.microsoft.com/office/drawing/2014/main" id="{64D17C74-136F-4381-8159-BE7DFEB98CFB}"/>
              </a:ext>
            </a:extLst>
          </p:cNvPr>
          <p:cNvSpPr>
            <a:spLocks noChangeArrowheads="1"/>
          </p:cNvSpPr>
          <p:nvPr/>
        </p:nvSpPr>
        <p:spPr bwMode="auto">
          <a:xfrm>
            <a:off x="2755203" y="3005468"/>
            <a:ext cx="2674620" cy="377190"/>
          </a:xfrm>
          <a:prstGeom prst="rect">
            <a:avLst/>
          </a:prstGeom>
          <a:solidFill>
            <a:srgbClr val="003767"/>
          </a:solidFill>
          <a:ln w="9525">
            <a:noFill/>
            <a:miter lim="800000"/>
            <a:headEnd/>
            <a:tailEnd/>
          </a:ln>
        </p:spPr>
        <p:txBody>
          <a:bodyPr wrap="none" anchor="ctr" anchorCtr="1"/>
          <a:lstStyle/>
          <a:p>
            <a:pPr algn="ctr" defTabSz="685800" eaLnBrk="0" fontAlgn="auto" hangingPunct="0">
              <a:defRPr/>
            </a:pPr>
            <a:r>
              <a:rPr lang="en-US" sz="900" b="1" dirty="0">
                <a:solidFill>
                  <a:srgbClr val="FFFFFF"/>
                </a:solidFill>
                <a:latin typeface="Calibri" panose="020F0502020204030204" pitchFamily="34" charset="0"/>
                <a:ea typeface="+mn-ea"/>
                <a:cs typeface="Calibri" panose="020F0502020204030204" pitchFamily="34" charset="0"/>
              </a:rPr>
              <a:t>FEC + HP x 3 cycles →</a:t>
            </a:r>
          </a:p>
          <a:p>
            <a:pPr algn="ctr" defTabSz="685800" eaLnBrk="0" fontAlgn="auto" hangingPunct="0">
              <a:defRPr/>
            </a:pPr>
            <a:r>
              <a:rPr lang="en-US" sz="900" b="1" dirty="0">
                <a:solidFill>
                  <a:srgbClr val="FFFFFF"/>
                </a:solidFill>
                <a:latin typeface="Calibri" panose="020F0502020204030204" pitchFamily="34" charset="0"/>
                <a:ea typeface="+mn-ea"/>
                <a:cs typeface="Calibri" panose="020F0502020204030204" pitchFamily="34" charset="0"/>
              </a:rPr>
              <a:t>THP x 3 cycles</a:t>
            </a:r>
          </a:p>
        </p:txBody>
      </p:sp>
      <p:sp>
        <p:nvSpPr>
          <p:cNvPr id="24" name="Rectangle 25">
            <a:extLst>
              <a:ext uri="{FF2B5EF4-FFF2-40B4-BE49-F238E27FC236}">
                <a16:creationId xmlns:a16="http://schemas.microsoft.com/office/drawing/2014/main" id="{7F01C8D8-311A-440A-806B-64C85549F918}"/>
              </a:ext>
            </a:extLst>
          </p:cNvPr>
          <p:cNvSpPr>
            <a:spLocks noChangeArrowheads="1"/>
          </p:cNvSpPr>
          <p:nvPr/>
        </p:nvSpPr>
        <p:spPr bwMode="auto">
          <a:xfrm>
            <a:off x="2759966" y="3872682"/>
            <a:ext cx="2674620" cy="377190"/>
          </a:xfrm>
          <a:prstGeom prst="rect">
            <a:avLst/>
          </a:prstGeom>
          <a:solidFill>
            <a:srgbClr val="FF0000"/>
          </a:solidFill>
          <a:ln w="9525">
            <a:noFill/>
            <a:miter lim="800000"/>
            <a:headEnd/>
            <a:tailEnd/>
          </a:ln>
        </p:spPr>
        <p:txBody>
          <a:bodyPr wrap="none" anchor="ctr" anchorCtr="1"/>
          <a:lstStyle/>
          <a:p>
            <a:pPr algn="ctr" defTabSz="685800" eaLnBrk="0" fontAlgn="auto" hangingPunct="0">
              <a:defRPr/>
            </a:pPr>
            <a:r>
              <a:rPr lang="en-US" sz="900" b="1" dirty="0">
                <a:solidFill>
                  <a:srgbClr val="FFFFFF"/>
                </a:solidFill>
                <a:latin typeface="Calibri" panose="020F0502020204030204" pitchFamily="34" charset="0"/>
                <a:ea typeface="+mn-ea"/>
                <a:cs typeface="Calibri" panose="020F0502020204030204" pitchFamily="34" charset="0"/>
              </a:rPr>
              <a:t>TCHP x 6 cycles</a:t>
            </a:r>
          </a:p>
        </p:txBody>
      </p:sp>
      <p:sp>
        <p:nvSpPr>
          <p:cNvPr id="27" name="Rectangle 28">
            <a:extLst>
              <a:ext uri="{FF2B5EF4-FFF2-40B4-BE49-F238E27FC236}">
                <a16:creationId xmlns:a16="http://schemas.microsoft.com/office/drawing/2014/main" id="{ECF00085-9382-48CF-9B70-661DA73A0242}"/>
              </a:ext>
            </a:extLst>
          </p:cNvPr>
          <p:cNvSpPr>
            <a:spLocks noChangeArrowheads="1"/>
          </p:cNvSpPr>
          <p:nvPr/>
        </p:nvSpPr>
        <p:spPr bwMode="auto">
          <a:xfrm>
            <a:off x="2755203" y="3433122"/>
            <a:ext cx="2674620" cy="377190"/>
          </a:xfrm>
          <a:prstGeom prst="rect">
            <a:avLst/>
          </a:prstGeom>
          <a:solidFill>
            <a:srgbClr val="7030A0"/>
          </a:solidFill>
          <a:ln w="9525">
            <a:noFill/>
            <a:miter lim="800000"/>
            <a:headEnd/>
            <a:tailEnd/>
          </a:ln>
        </p:spPr>
        <p:txBody>
          <a:bodyPr wrap="none" anchor="ctr" anchorCtr="1"/>
          <a:lstStyle/>
          <a:p>
            <a:pPr algn="ctr" defTabSz="685800" eaLnBrk="0" fontAlgn="auto" hangingPunct="0">
              <a:defRPr/>
            </a:pPr>
            <a:r>
              <a:rPr lang="en-US" sz="900" b="1" dirty="0">
                <a:solidFill>
                  <a:srgbClr val="FFFFFF"/>
                </a:solidFill>
                <a:latin typeface="Calibri" panose="020F0502020204030204" pitchFamily="34" charset="0"/>
                <a:ea typeface="+mn-ea"/>
                <a:cs typeface="Calibri" panose="020F0502020204030204" pitchFamily="34" charset="0"/>
              </a:rPr>
              <a:t>FEC x 3 cycles → </a:t>
            </a:r>
          </a:p>
          <a:p>
            <a:pPr algn="ctr" defTabSz="685800" eaLnBrk="0" fontAlgn="auto" hangingPunct="0">
              <a:defRPr/>
            </a:pPr>
            <a:r>
              <a:rPr lang="en-US" sz="900" b="1" dirty="0">
                <a:solidFill>
                  <a:srgbClr val="FFFFFF"/>
                </a:solidFill>
                <a:latin typeface="Calibri" panose="020F0502020204030204" pitchFamily="34" charset="0"/>
                <a:ea typeface="+mn-ea"/>
                <a:cs typeface="Calibri" panose="020F0502020204030204" pitchFamily="34" charset="0"/>
              </a:rPr>
              <a:t>THP x 3 cycles</a:t>
            </a:r>
          </a:p>
        </p:txBody>
      </p:sp>
      <p:sp>
        <p:nvSpPr>
          <p:cNvPr id="28" name="Line 33">
            <a:extLst>
              <a:ext uri="{FF2B5EF4-FFF2-40B4-BE49-F238E27FC236}">
                <a16:creationId xmlns:a16="http://schemas.microsoft.com/office/drawing/2014/main" id="{296F3896-82B2-4A7A-8088-9B19A4E56756}"/>
              </a:ext>
            </a:extLst>
          </p:cNvPr>
          <p:cNvSpPr>
            <a:spLocks noChangeShapeType="1"/>
          </p:cNvSpPr>
          <p:nvPr/>
        </p:nvSpPr>
        <p:spPr bwMode="auto">
          <a:xfrm>
            <a:off x="2473860" y="3621717"/>
            <a:ext cx="275035"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hangingPunct="0">
              <a:defRPr/>
            </a:pPr>
            <a:endParaRPr lang="en-US" sz="1000" b="1" dirty="0">
              <a:solidFill>
                <a:srgbClr val="000000"/>
              </a:solidFill>
              <a:latin typeface="Calibri" panose="020F0502020204030204" pitchFamily="34" charset="0"/>
              <a:ea typeface="+mn-ea"/>
              <a:cs typeface="Calibri" panose="020F0502020204030204" pitchFamily="34" charset="0"/>
            </a:endParaRPr>
          </a:p>
        </p:txBody>
      </p:sp>
      <p:sp>
        <p:nvSpPr>
          <p:cNvPr id="30" name="Right Brace 11">
            <a:extLst>
              <a:ext uri="{FF2B5EF4-FFF2-40B4-BE49-F238E27FC236}">
                <a16:creationId xmlns:a16="http://schemas.microsoft.com/office/drawing/2014/main" id="{DAA531E1-8C7A-4241-AEEA-8CDA4CB84FA7}"/>
              </a:ext>
            </a:extLst>
          </p:cNvPr>
          <p:cNvSpPr>
            <a:spLocks/>
          </p:cNvSpPr>
          <p:nvPr/>
        </p:nvSpPr>
        <p:spPr bwMode="auto">
          <a:xfrm>
            <a:off x="5458166" y="2993562"/>
            <a:ext cx="137160" cy="1256310"/>
          </a:xfrm>
          <a:prstGeom prst="rightBrace">
            <a:avLst>
              <a:gd name="adj1" fmla="val 8346"/>
              <a:gd name="adj2" fmla="val 50000"/>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a:defRPr/>
            </a:pPr>
            <a:endParaRPr lang="en-US" altLang="en-US" sz="1000" b="1" dirty="0">
              <a:solidFill>
                <a:srgbClr val="000000"/>
              </a:solidFill>
              <a:latin typeface="Calibri" panose="020F0502020204030204" pitchFamily="34" charset="0"/>
              <a:ea typeface="+mn-ea"/>
              <a:cs typeface="Calibri" panose="020F0502020204030204" pitchFamily="34" charset="0"/>
            </a:endParaRPr>
          </a:p>
        </p:txBody>
      </p:sp>
      <p:sp>
        <p:nvSpPr>
          <p:cNvPr id="31" name="Line 33">
            <a:extLst>
              <a:ext uri="{FF2B5EF4-FFF2-40B4-BE49-F238E27FC236}">
                <a16:creationId xmlns:a16="http://schemas.microsoft.com/office/drawing/2014/main" id="{EF6945C4-B214-4CED-B638-DB0621AB1E64}"/>
              </a:ext>
            </a:extLst>
          </p:cNvPr>
          <p:cNvSpPr>
            <a:spLocks noChangeShapeType="1"/>
          </p:cNvSpPr>
          <p:nvPr/>
        </p:nvSpPr>
        <p:spPr bwMode="auto">
          <a:xfrm>
            <a:off x="6933106" y="4188949"/>
            <a:ext cx="205979"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hangingPunct="0">
              <a:defRPr/>
            </a:pPr>
            <a:endParaRPr lang="en-US" sz="1000" b="1" dirty="0">
              <a:solidFill>
                <a:srgbClr val="000000"/>
              </a:solidFill>
              <a:latin typeface="Calibri" panose="020F0502020204030204" pitchFamily="34" charset="0"/>
              <a:ea typeface="+mn-ea"/>
              <a:cs typeface="Calibri" panose="020F0502020204030204" pitchFamily="34" charset="0"/>
            </a:endParaRPr>
          </a:p>
        </p:txBody>
      </p:sp>
      <p:sp>
        <p:nvSpPr>
          <p:cNvPr id="33" name="Line 33">
            <a:extLst>
              <a:ext uri="{FF2B5EF4-FFF2-40B4-BE49-F238E27FC236}">
                <a16:creationId xmlns:a16="http://schemas.microsoft.com/office/drawing/2014/main" id="{6E95A048-84C6-4D7C-BAED-B032B331D622}"/>
              </a:ext>
            </a:extLst>
          </p:cNvPr>
          <p:cNvSpPr>
            <a:spLocks noChangeShapeType="1"/>
          </p:cNvSpPr>
          <p:nvPr/>
        </p:nvSpPr>
        <p:spPr bwMode="auto">
          <a:xfrm>
            <a:off x="2480592" y="3698963"/>
            <a:ext cx="229368" cy="353429"/>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hangingPunct="0">
              <a:defRPr/>
            </a:pPr>
            <a:endParaRPr lang="en-US" sz="1000" b="1" dirty="0">
              <a:solidFill>
                <a:srgbClr val="000000"/>
              </a:solidFill>
              <a:latin typeface="Calibri" panose="020F0502020204030204" pitchFamily="34" charset="0"/>
              <a:ea typeface="+mn-ea"/>
              <a:cs typeface="Calibri" panose="020F0502020204030204" pitchFamily="34" charset="0"/>
            </a:endParaRPr>
          </a:p>
        </p:txBody>
      </p:sp>
      <p:sp>
        <p:nvSpPr>
          <p:cNvPr id="34" name="Line 33">
            <a:extLst>
              <a:ext uri="{FF2B5EF4-FFF2-40B4-BE49-F238E27FC236}">
                <a16:creationId xmlns:a16="http://schemas.microsoft.com/office/drawing/2014/main" id="{A35185CA-D862-4851-868D-072A90AF4FC0}"/>
              </a:ext>
            </a:extLst>
          </p:cNvPr>
          <p:cNvSpPr>
            <a:spLocks noChangeShapeType="1"/>
          </p:cNvSpPr>
          <p:nvPr/>
        </p:nvSpPr>
        <p:spPr bwMode="auto">
          <a:xfrm flipV="1">
            <a:off x="2480592" y="3200437"/>
            <a:ext cx="226631" cy="34661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hangingPunct="0">
              <a:defRPr/>
            </a:pPr>
            <a:endParaRPr lang="en-US" sz="1000" b="1" dirty="0">
              <a:solidFill>
                <a:srgbClr val="000000"/>
              </a:solidFill>
              <a:latin typeface="Calibri" panose="020F0502020204030204" pitchFamily="34" charset="0"/>
              <a:ea typeface="+mn-ea"/>
              <a:cs typeface="Calibri" panose="020F0502020204030204" pitchFamily="34" charset="0"/>
            </a:endParaRPr>
          </a:p>
        </p:txBody>
      </p:sp>
      <p:sp>
        <p:nvSpPr>
          <p:cNvPr id="35" name="Line 33">
            <a:extLst>
              <a:ext uri="{FF2B5EF4-FFF2-40B4-BE49-F238E27FC236}">
                <a16:creationId xmlns:a16="http://schemas.microsoft.com/office/drawing/2014/main" id="{65359A9A-1645-4BE6-9607-AFBB758B838D}"/>
              </a:ext>
            </a:extLst>
          </p:cNvPr>
          <p:cNvSpPr>
            <a:spLocks noChangeShapeType="1"/>
          </p:cNvSpPr>
          <p:nvPr/>
        </p:nvSpPr>
        <p:spPr bwMode="auto">
          <a:xfrm>
            <a:off x="6406011" y="3621717"/>
            <a:ext cx="13716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hangingPunct="0">
              <a:defRPr/>
            </a:pPr>
            <a:endParaRPr lang="en-US" sz="1000" b="1" dirty="0">
              <a:solidFill>
                <a:srgbClr val="000000"/>
              </a:solidFill>
              <a:latin typeface="Calibri" panose="020F0502020204030204" pitchFamily="34" charset="0"/>
              <a:ea typeface="+mn-ea"/>
              <a:cs typeface="Calibri" panose="020F0502020204030204" pitchFamily="34" charset="0"/>
            </a:endParaRPr>
          </a:p>
        </p:txBody>
      </p:sp>
      <p:sp>
        <p:nvSpPr>
          <p:cNvPr id="36" name="Rectangle 35">
            <a:extLst>
              <a:ext uri="{FF2B5EF4-FFF2-40B4-BE49-F238E27FC236}">
                <a16:creationId xmlns:a16="http://schemas.microsoft.com/office/drawing/2014/main" id="{5F26843E-1DF3-4B96-8F1D-CD2C7C92E4D3}"/>
              </a:ext>
            </a:extLst>
          </p:cNvPr>
          <p:cNvSpPr/>
          <p:nvPr/>
        </p:nvSpPr>
        <p:spPr>
          <a:xfrm>
            <a:off x="7409163" y="3400119"/>
            <a:ext cx="1654711" cy="369332"/>
          </a:xfrm>
          <a:prstGeom prst="rect">
            <a:avLst/>
          </a:prstGeom>
        </p:spPr>
        <p:txBody>
          <a:bodyPr wrap="square">
            <a:spAutoFit/>
          </a:bodyPr>
          <a:lstStyle/>
          <a:p>
            <a:pPr defTabSz="685800">
              <a:lnSpc>
                <a:spcPct val="90000"/>
              </a:lnSpc>
              <a:spcBef>
                <a:spcPts val="563"/>
              </a:spcBef>
              <a:buClr>
                <a:srgbClr val="8B3D9A"/>
              </a:buClr>
              <a:defRPr/>
            </a:pPr>
            <a:r>
              <a:rPr lang="en-US" altLang="en-US" sz="1000" b="1" dirty="0">
                <a:solidFill>
                  <a:srgbClr val="000000"/>
                </a:solidFill>
                <a:latin typeface="Calibri" panose="020F0502020204030204" pitchFamily="34" charset="0"/>
                <a:ea typeface="+mn-ea"/>
                <a:cs typeface="Calibri" panose="020F0502020204030204" pitchFamily="34" charset="0"/>
              </a:rPr>
              <a:t>Primary endpoint: </a:t>
            </a:r>
            <a:r>
              <a:rPr lang="en-US" altLang="en-US" sz="1000" dirty="0">
                <a:solidFill>
                  <a:srgbClr val="000000"/>
                </a:solidFill>
                <a:latin typeface="Calibri" panose="020F0502020204030204" pitchFamily="34" charset="0"/>
                <a:ea typeface="+mn-ea"/>
                <a:cs typeface="Calibri" panose="020F0502020204030204" pitchFamily="34" charset="0"/>
              </a:rPr>
              <a:t>Cardiac safety</a:t>
            </a:r>
          </a:p>
        </p:txBody>
      </p:sp>
      <p:sp>
        <p:nvSpPr>
          <p:cNvPr id="37" name="Text Box 11">
            <a:extLst>
              <a:ext uri="{FF2B5EF4-FFF2-40B4-BE49-F238E27FC236}">
                <a16:creationId xmlns:a16="http://schemas.microsoft.com/office/drawing/2014/main" id="{BC880CC6-479E-48EC-85C5-90824C5D26AA}"/>
              </a:ext>
            </a:extLst>
          </p:cNvPr>
          <p:cNvSpPr txBox="1">
            <a:spLocks noChangeArrowheads="1"/>
          </p:cNvSpPr>
          <p:nvPr/>
        </p:nvSpPr>
        <p:spPr bwMode="auto">
          <a:xfrm>
            <a:off x="2740371" y="4596163"/>
            <a:ext cx="373422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a:lnSpc>
                <a:spcPct val="100000"/>
              </a:lnSpc>
              <a:spcBef>
                <a:spcPct val="0"/>
              </a:spcBef>
              <a:spcAft>
                <a:spcPct val="0"/>
              </a:spcAft>
              <a:buClrTx/>
              <a:buNone/>
              <a:defRPr/>
            </a:pPr>
            <a:r>
              <a:rPr lang="it-IT" altLang="en-US" sz="600" dirty="0">
                <a:solidFill>
                  <a:srgbClr val="455560"/>
                </a:solidFill>
                <a:latin typeface="Calibri" panose="020F0502020204030204" pitchFamily="34" charset="0"/>
                <a:ea typeface="+mn-ea"/>
                <a:cs typeface="Arial" panose="020B0604020202020204" pitchFamily="34" charset="0"/>
              </a:rPr>
              <a:t>1. Gianni. Lancet Oncol. 2012;13:25. 2. Schneeweiss. Ann Oncol. 2013;24:2278. </a:t>
            </a:r>
          </a:p>
        </p:txBody>
      </p:sp>
      <p:sp>
        <p:nvSpPr>
          <p:cNvPr id="41" name="TextBox 10">
            <a:extLst>
              <a:ext uri="{FF2B5EF4-FFF2-40B4-BE49-F238E27FC236}">
                <a16:creationId xmlns:a16="http://schemas.microsoft.com/office/drawing/2014/main" id="{BFF80C99-BDA0-DA4F-AC3B-BC8DD0A3838B}"/>
              </a:ext>
            </a:extLst>
          </p:cNvPr>
          <p:cNvSpPr txBox="1">
            <a:spLocks noChangeArrowheads="1"/>
          </p:cNvSpPr>
          <p:nvPr/>
        </p:nvSpPr>
        <p:spPr bwMode="auto">
          <a:xfrm>
            <a:off x="5519407" y="3310094"/>
            <a:ext cx="9553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a:defRPr/>
            </a:pPr>
            <a:r>
              <a:rPr lang="en-US" altLang="en-US" sz="900" b="1" dirty="0">
                <a:solidFill>
                  <a:srgbClr val="000000"/>
                </a:solidFill>
                <a:latin typeface="Calibri" panose="020F0502020204030204" pitchFamily="34" charset="0"/>
                <a:ea typeface="+mn-ea"/>
                <a:cs typeface="Calibri" panose="020F0502020204030204" pitchFamily="34" charset="0"/>
              </a:rPr>
              <a:t>pCR assessed at surgery</a:t>
            </a:r>
          </a:p>
        </p:txBody>
      </p:sp>
      <p:sp>
        <p:nvSpPr>
          <p:cNvPr id="42" name="TextBox 13">
            <a:extLst>
              <a:ext uri="{FF2B5EF4-FFF2-40B4-BE49-F238E27FC236}">
                <a16:creationId xmlns:a16="http://schemas.microsoft.com/office/drawing/2014/main" id="{93B876C6-3E5C-4442-81FD-1EE7D139BCCC}"/>
              </a:ext>
            </a:extLst>
          </p:cNvPr>
          <p:cNvSpPr txBox="1">
            <a:spLocks noChangeArrowheads="1"/>
          </p:cNvSpPr>
          <p:nvPr/>
        </p:nvSpPr>
        <p:spPr bwMode="auto">
          <a:xfrm>
            <a:off x="6481559" y="3344719"/>
            <a:ext cx="94178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a:defRPr/>
            </a:pPr>
            <a:r>
              <a:rPr lang="en-US" altLang="en-US" sz="700" b="1" dirty="0">
                <a:solidFill>
                  <a:srgbClr val="000000"/>
                </a:solidFill>
                <a:latin typeface="Calibri" panose="020F0502020204030204" pitchFamily="34" charset="0"/>
                <a:ea typeface="+mn-ea"/>
                <a:cs typeface="Calibri" panose="020F0502020204030204" pitchFamily="34" charset="0"/>
              </a:rPr>
              <a:t>Adjuvant tx to complete 1 yr of trastuzumab</a:t>
            </a:r>
          </a:p>
        </p:txBody>
      </p:sp>
      <p:sp>
        <p:nvSpPr>
          <p:cNvPr id="38" name="Title 1">
            <a:extLst>
              <a:ext uri="{FF2B5EF4-FFF2-40B4-BE49-F238E27FC236}">
                <a16:creationId xmlns:a16="http://schemas.microsoft.com/office/drawing/2014/main" id="{FD5ECA70-222E-4B43-B6CC-2084C632C103}"/>
              </a:ext>
            </a:extLst>
          </p:cNvPr>
          <p:cNvSpPr>
            <a:spLocks noGrp="1"/>
          </p:cNvSpPr>
          <p:nvPr>
            <p:ph type="title"/>
          </p:nvPr>
        </p:nvSpPr>
        <p:spPr>
          <a:xfrm>
            <a:off x="457320" y="188726"/>
            <a:ext cx="8436871" cy="827485"/>
          </a:xfrm>
        </p:spPr>
        <p:txBody>
          <a:bodyPr/>
          <a:lstStyle/>
          <a:p>
            <a:r>
              <a:rPr lang="en-US" sz="2400" b="1" dirty="0">
                <a:solidFill>
                  <a:schemeClr val="accent6"/>
                </a:solidFill>
              </a:rPr>
              <a:t>Neoadjuvant Trastuzumab/</a:t>
            </a:r>
            <a:r>
              <a:rPr lang="en-US" sz="2400" b="1" dirty="0" err="1">
                <a:solidFill>
                  <a:schemeClr val="accent6"/>
                </a:solidFill>
              </a:rPr>
              <a:t>Pertuzumab</a:t>
            </a:r>
            <a:r>
              <a:rPr lang="en-US" sz="2400" b="1" dirty="0">
                <a:solidFill>
                  <a:schemeClr val="accent6"/>
                </a:solidFill>
              </a:rPr>
              <a:t>: Pivotal Studies</a:t>
            </a:r>
          </a:p>
        </p:txBody>
      </p:sp>
    </p:spTree>
    <p:extLst>
      <p:ext uri="{BB962C8B-B14F-4D97-AF65-F5344CB8AC3E}">
        <p14:creationId xmlns:p14="http://schemas.microsoft.com/office/powerpoint/2010/main" val="363377723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4"/>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6"/>
          <a:stretch>
            <a:fillRect/>
          </a:stretch>
        </p:blipFill>
        <p:spPr>
          <a:xfrm>
            <a:off x="-1" y="-12701"/>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7"/>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8"/>
          <a:stretch>
            <a:fillRect/>
          </a:stretch>
        </p:blipFill>
        <p:spPr>
          <a:xfrm>
            <a:off x="-1276" y="0"/>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9"/>
          <a:stretch>
            <a:fillRect/>
          </a:stretch>
        </p:blipFill>
        <p:spPr>
          <a:xfrm>
            <a:off x="7037" y="91440"/>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10"/>
          <a:stretch>
            <a:fillRect/>
          </a:stretch>
        </p:blipFill>
        <p:spPr>
          <a:xfrm>
            <a:off x="7037" y="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11"/>
          <a:stretch>
            <a:fillRect/>
          </a:stretch>
        </p:blipFill>
        <p:spPr>
          <a:xfrm>
            <a:off x="14075" y="12699"/>
            <a:ext cx="9129925"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BREAST CANCER</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Monday, September 11, 2023</a:t>
            </a:r>
          </a:p>
        </p:txBody>
      </p:sp>
      <p:pic>
        <p:nvPicPr>
          <p:cNvPr id="4" name="Picture 3" descr="A close-up of a logo&#10;&#10;Description automatically generated">
            <a:extLst>
              <a:ext uri="{FF2B5EF4-FFF2-40B4-BE49-F238E27FC236}">
                <a16:creationId xmlns:a16="http://schemas.microsoft.com/office/drawing/2014/main" id="{2E153104-CDEF-DF15-F08F-C60A53A3E4BD}"/>
              </a:ext>
            </a:extLst>
          </p:cNvPr>
          <p:cNvPicPr>
            <a:picLocks noChangeAspect="1"/>
          </p:cNvPicPr>
          <p:nvPr/>
        </p:nvPicPr>
        <p:blipFill>
          <a:blip r:embed="rId12"/>
          <a:stretch>
            <a:fillRect/>
          </a:stretch>
        </p:blipFill>
        <p:spPr>
          <a:xfrm>
            <a:off x="7296150" y="4365969"/>
            <a:ext cx="1517650" cy="521529"/>
          </a:xfrm>
          <a:prstGeom prst="rect">
            <a:avLst/>
          </a:prstGeom>
        </p:spPr>
      </p:pic>
    </p:spTree>
    <p:extLst>
      <p:ext uri="{BB962C8B-B14F-4D97-AF65-F5344CB8AC3E}">
        <p14:creationId xmlns:p14="http://schemas.microsoft.com/office/powerpoint/2010/main" val="87167155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9997C-2288-E3D3-D149-5D8558109834}"/>
              </a:ext>
            </a:extLst>
          </p:cNvPr>
          <p:cNvSpPr>
            <a:spLocks noGrp="1"/>
          </p:cNvSpPr>
          <p:nvPr>
            <p:ph type="ctrTitle"/>
          </p:nvPr>
        </p:nvSpPr>
        <p:spPr/>
        <p:txBody>
          <a:bodyPr>
            <a:normAutofit fontScale="90000"/>
          </a:bodyPr>
          <a:lstStyle/>
          <a:p>
            <a:r>
              <a:rPr lang="en-US" dirty="0"/>
              <a:t>Impact of Neoadjuvant Therapy (NAT) </a:t>
            </a:r>
            <a:br>
              <a:rPr lang="en-US" dirty="0"/>
            </a:br>
            <a:r>
              <a:rPr lang="en-US" dirty="0"/>
              <a:t>on Breast Surgery</a:t>
            </a:r>
          </a:p>
        </p:txBody>
      </p:sp>
      <p:sp>
        <p:nvSpPr>
          <p:cNvPr id="3" name="Subtitle 2">
            <a:extLst>
              <a:ext uri="{FF2B5EF4-FFF2-40B4-BE49-F238E27FC236}">
                <a16:creationId xmlns:a16="http://schemas.microsoft.com/office/drawing/2014/main" id="{6FA1C126-30A1-4297-E227-03795C4A85E0}"/>
              </a:ext>
            </a:extLst>
          </p:cNvPr>
          <p:cNvSpPr>
            <a:spLocks noGrp="1"/>
          </p:cNvSpPr>
          <p:nvPr>
            <p:ph type="subTitle" idx="1"/>
          </p:nvPr>
        </p:nvSpPr>
        <p:spPr>
          <a:xfrm>
            <a:off x="1371600" y="1459231"/>
            <a:ext cx="6400800" cy="2651759"/>
          </a:xfrm>
        </p:spPr>
        <p:txBody>
          <a:bodyPr>
            <a:noAutofit/>
          </a:bodyPr>
          <a:lstStyle/>
          <a:p>
            <a:r>
              <a:rPr lang="en-US" dirty="0"/>
              <a:t>Paul L. Baron, MD, FACS</a:t>
            </a:r>
          </a:p>
          <a:p>
            <a:r>
              <a:rPr lang="en-US" dirty="0"/>
              <a:t>Chief, Breast Surgery</a:t>
            </a:r>
          </a:p>
          <a:p>
            <a:r>
              <a:rPr lang="en-US" dirty="0"/>
              <a:t>Director of Breast Cancer Program</a:t>
            </a:r>
          </a:p>
          <a:p>
            <a:r>
              <a:rPr lang="en-US" dirty="0"/>
              <a:t>Lenox Hill Hospital/Northwell Health</a:t>
            </a:r>
          </a:p>
        </p:txBody>
      </p:sp>
    </p:spTree>
    <p:extLst>
      <p:ext uri="{BB962C8B-B14F-4D97-AF65-F5344CB8AC3E}">
        <p14:creationId xmlns:p14="http://schemas.microsoft.com/office/powerpoint/2010/main" val="359320539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B67CF-6E59-4460-BC11-6370FBD8F6D0}"/>
              </a:ext>
            </a:extLst>
          </p:cNvPr>
          <p:cNvSpPr>
            <a:spLocks noGrp="1"/>
          </p:cNvSpPr>
          <p:nvPr>
            <p:ph type="title"/>
          </p:nvPr>
        </p:nvSpPr>
        <p:spPr>
          <a:prstGeom prst="rect">
            <a:avLst/>
          </a:prstGeom>
        </p:spPr>
        <p:txBody>
          <a:bodyPr/>
          <a:lstStyle/>
          <a:p>
            <a:r>
              <a:rPr lang="en-US" dirty="0"/>
              <a:t>Case Study</a:t>
            </a:r>
          </a:p>
        </p:txBody>
      </p:sp>
      <p:sp>
        <p:nvSpPr>
          <p:cNvPr id="3" name="Content Placeholder 2">
            <a:extLst>
              <a:ext uri="{FF2B5EF4-FFF2-40B4-BE49-F238E27FC236}">
                <a16:creationId xmlns:a16="http://schemas.microsoft.com/office/drawing/2014/main" id="{E3EFF23B-3DBD-4031-A786-16D78E210A04}"/>
              </a:ext>
            </a:extLst>
          </p:cNvPr>
          <p:cNvSpPr>
            <a:spLocks noGrp="1"/>
          </p:cNvSpPr>
          <p:nvPr>
            <p:ph idx="4294967295"/>
          </p:nvPr>
        </p:nvSpPr>
        <p:spPr>
          <a:xfrm>
            <a:off x="719137" y="844550"/>
            <a:ext cx="7705726" cy="3148013"/>
          </a:xfrm>
        </p:spPr>
        <p:txBody>
          <a:bodyPr>
            <a:noAutofit/>
          </a:bodyPr>
          <a:lstStyle/>
          <a:p>
            <a:r>
              <a:rPr lang="en-US" sz="2000" dirty="0"/>
              <a:t>42 </a:t>
            </a:r>
            <a:r>
              <a:rPr lang="en-US" sz="2000" dirty="0" err="1"/>
              <a:t>yo</a:t>
            </a:r>
            <a:r>
              <a:rPr lang="en-US" sz="2000" dirty="0"/>
              <a:t> f presented with new palpable right breast and axillary metastases. Biopsy positive for poorly diff IDC.  ER pos 75%, PR pos 90%, HER2 pos.  Also has met to right axillary node confirmed on biopsy. </a:t>
            </a:r>
          </a:p>
          <a:p>
            <a:r>
              <a:rPr lang="en-US" sz="2000" dirty="0"/>
              <a:t>PMH: negative</a:t>
            </a:r>
          </a:p>
          <a:p>
            <a:r>
              <a:rPr lang="en-US" sz="2000" dirty="0"/>
              <a:t>FH: negative</a:t>
            </a:r>
          </a:p>
          <a:p>
            <a:r>
              <a:rPr lang="en-US" sz="2000" dirty="0"/>
              <a:t>PE:</a:t>
            </a:r>
          </a:p>
          <a:p>
            <a:pPr lvl="1"/>
            <a:r>
              <a:rPr lang="en-US" dirty="0"/>
              <a:t>Right breast-palpable 2cm at 4:00</a:t>
            </a:r>
          </a:p>
          <a:p>
            <a:pPr lvl="1"/>
            <a:r>
              <a:rPr lang="en-US" dirty="0"/>
              <a:t>Right axilla-2cm node </a:t>
            </a:r>
          </a:p>
          <a:p>
            <a:r>
              <a:rPr lang="en-US" sz="2000" dirty="0"/>
              <a:t>Imaging incl PET</a:t>
            </a:r>
          </a:p>
        </p:txBody>
      </p:sp>
    </p:spTree>
    <p:extLst>
      <p:ext uri="{BB962C8B-B14F-4D97-AF65-F5344CB8AC3E}">
        <p14:creationId xmlns:p14="http://schemas.microsoft.com/office/powerpoint/2010/main" val="329603482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393BC-0FCA-69E4-4A8B-3405F8348F25}"/>
              </a:ext>
            </a:extLst>
          </p:cNvPr>
          <p:cNvSpPr>
            <a:spLocks noGrp="1"/>
          </p:cNvSpPr>
          <p:nvPr>
            <p:ph type="title"/>
          </p:nvPr>
        </p:nvSpPr>
        <p:spPr/>
        <p:txBody>
          <a:bodyPr/>
          <a:lstStyle/>
          <a:p>
            <a:r>
              <a:rPr lang="en-US" dirty="0"/>
              <a:t>Case study</a:t>
            </a:r>
          </a:p>
        </p:txBody>
      </p:sp>
      <p:pic>
        <p:nvPicPr>
          <p:cNvPr id="5" name="Picture 4">
            <a:extLst>
              <a:ext uri="{FF2B5EF4-FFF2-40B4-BE49-F238E27FC236}">
                <a16:creationId xmlns:a16="http://schemas.microsoft.com/office/drawing/2014/main" id="{9110BA11-AE4E-C523-0C24-85CC69E6B1EE}"/>
              </a:ext>
            </a:extLst>
          </p:cNvPr>
          <p:cNvPicPr>
            <a:picLocks noChangeAspect="1"/>
          </p:cNvPicPr>
          <p:nvPr/>
        </p:nvPicPr>
        <p:blipFill>
          <a:blip r:embed="rId2"/>
          <a:stretch>
            <a:fillRect/>
          </a:stretch>
        </p:blipFill>
        <p:spPr>
          <a:xfrm>
            <a:off x="208319" y="660798"/>
            <a:ext cx="8521148" cy="3601640"/>
          </a:xfrm>
          <a:prstGeom prst="rect">
            <a:avLst/>
          </a:prstGeom>
        </p:spPr>
      </p:pic>
    </p:spTree>
    <p:extLst>
      <p:ext uri="{BB962C8B-B14F-4D97-AF65-F5344CB8AC3E}">
        <p14:creationId xmlns:p14="http://schemas.microsoft.com/office/powerpoint/2010/main" val="57252106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1A049-B354-2883-2BCF-9E77E7E66D9F}"/>
              </a:ext>
            </a:extLst>
          </p:cNvPr>
          <p:cNvSpPr>
            <a:spLocks noGrp="1"/>
          </p:cNvSpPr>
          <p:nvPr>
            <p:ph type="title"/>
          </p:nvPr>
        </p:nvSpPr>
        <p:spPr/>
        <p:txBody>
          <a:bodyPr/>
          <a:lstStyle/>
          <a:p>
            <a:r>
              <a:rPr lang="en-US" dirty="0"/>
              <a:t>Pa</a:t>
            </a:r>
            <a:r>
              <a:rPr lang="en-US" sz="3200" dirty="0"/>
              <a:t>lpable right mass and enlarged LN</a:t>
            </a:r>
          </a:p>
        </p:txBody>
      </p:sp>
      <p:pic>
        <p:nvPicPr>
          <p:cNvPr id="5" name="Picture 4">
            <a:extLst>
              <a:ext uri="{FF2B5EF4-FFF2-40B4-BE49-F238E27FC236}">
                <a16:creationId xmlns:a16="http://schemas.microsoft.com/office/drawing/2014/main" id="{7376E3EE-20FC-D7AB-F269-1A42BC5DC457}"/>
              </a:ext>
            </a:extLst>
          </p:cNvPr>
          <p:cNvPicPr>
            <a:picLocks noChangeAspect="1"/>
          </p:cNvPicPr>
          <p:nvPr/>
        </p:nvPicPr>
        <p:blipFill>
          <a:blip r:embed="rId2"/>
          <a:stretch>
            <a:fillRect/>
          </a:stretch>
        </p:blipFill>
        <p:spPr>
          <a:xfrm>
            <a:off x="-76200" y="843845"/>
            <a:ext cx="9144000" cy="3244498"/>
          </a:xfrm>
          <a:prstGeom prst="rect">
            <a:avLst/>
          </a:prstGeom>
        </p:spPr>
      </p:pic>
    </p:spTree>
    <p:extLst>
      <p:ext uri="{BB962C8B-B14F-4D97-AF65-F5344CB8AC3E}">
        <p14:creationId xmlns:p14="http://schemas.microsoft.com/office/powerpoint/2010/main" val="414348861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EBE42-0775-92DF-61A5-04396C4CE159}"/>
              </a:ext>
            </a:extLst>
          </p:cNvPr>
          <p:cNvSpPr>
            <a:spLocks noGrp="1"/>
          </p:cNvSpPr>
          <p:nvPr>
            <p:ph type="title"/>
          </p:nvPr>
        </p:nvSpPr>
        <p:spPr>
          <a:xfrm>
            <a:off x="0" y="0"/>
            <a:ext cx="9144000" cy="1006507"/>
          </a:xfrm>
        </p:spPr>
        <p:txBody>
          <a:bodyPr/>
          <a:lstStyle/>
          <a:p>
            <a:r>
              <a:rPr lang="en-US" sz="3200" dirty="0"/>
              <a:t>Hypermetabolic right breast mass and LN</a:t>
            </a:r>
          </a:p>
        </p:txBody>
      </p:sp>
      <p:pic>
        <p:nvPicPr>
          <p:cNvPr id="6" name="Picture 5">
            <a:extLst>
              <a:ext uri="{FF2B5EF4-FFF2-40B4-BE49-F238E27FC236}">
                <a16:creationId xmlns:a16="http://schemas.microsoft.com/office/drawing/2014/main" id="{72ACFEFF-E870-16BA-C7B0-4A091E58F75E}"/>
              </a:ext>
            </a:extLst>
          </p:cNvPr>
          <p:cNvPicPr>
            <a:picLocks noChangeAspect="1"/>
          </p:cNvPicPr>
          <p:nvPr/>
        </p:nvPicPr>
        <p:blipFill>
          <a:blip r:embed="rId2"/>
          <a:stretch>
            <a:fillRect/>
          </a:stretch>
        </p:blipFill>
        <p:spPr>
          <a:xfrm>
            <a:off x="2048137" y="588233"/>
            <a:ext cx="4490580" cy="4376673"/>
          </a:xfrm>
          <a:prstGeom prst="rect">
            <a:avLst/>
          </a:prstGeom>
        </p:spPr>
      </p:pic>
    </p:spTree>
    <p:extLst>
      <p:ext uri="{BB962C8B-B14F-4D97-AF65-F5344CB8AC3E}">
        <p14:creationId xmlns:p14="http://schemas.microsoft.com/office/powerpoint/2010/main" val="273317305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3A18C-8D07-A959-7B6C-E43955411548}"/>
              </a:ext>
            </a:extLst>
          </p:cNvPr>
          <p:cNvSpPr>
            <a:spLocks noGrp="1"/>
          </p:cNvSpPr>
          <p:nvPr>
            <p:ph type="title"/>
          </p:nvPr>
        </p:nvSpPr>
        <p:spPr>
          <a:prstGeom prst="rect">
            <a:avLst/>
          </a:prstGeom>
        </p:spPr>
        <p:txBody>
          <a:bodyPr/>
          <a:lstStyle/>
          <a:p>
            <a:pPr algn="ctr"/>
            <a:r>
              <a:rPr lang="en-US" dirty="0"/>
              <a:t>11/2022 vs 2/2023 (complete imaging response) s/p NAT with TCHP</a:t>
            </a:r>
          </a:p>
        </p:txBody>
      </p:sp>
      <p:pic>
        <p:nvPicPr>
          <p:cNvPr id="5" name="Picture 4">
            <a:extLst>
              <a:ext uri="{FF2B5EF4-FFF2-40B4-BE49-F238E27FC236}">
                <a16:creationId xmlns:a16="http://schemas.microsoft.com/office/drawing/2014/main" id="{AA9588CD-05D3-5607-5456-4E49A9C2858C}"/>
              </a:ext>
            </a:extLst>
          </p:cNvPr>
          <p:cNvPicPr>
            <a:picLocks noChangeAspect="1"/>
          </p:cNvPicPr>
          <p:nvPr/>
        </p:nvPicPr>
        <p:blipFill>
          <a:blip r:embed="rId2"/>
          <a:stretch>
            <a:fillRect/>
          </a:stretch>
        </p:blipFill>
        <p:spPr>
          <a:xfrm>
            <a:off x="366387" y="1270398"/>
            <a:ext cx="8605381" cy="3051524"/>
          </a:xfrm>
          <a:prstGeom prst="rect">
            <a:avLst/>
          </a:prstGeom>
        </p:spPr>
      </p:pic>
    </p:spTree>
    <p:extLst>
      <p:ext uri="{BB962C8B-B14F-4D97-AF65-F5344CB8AC3E}">
        <p14:creationId xmlns:p14="http://schemas.microsoft.com/office/powerpoint/2010/main" val="201541297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637469-104B-55E4-D385-FB3C491CA2DE}"/>
              </a:ext>
            </a:extLst>
          </p:cNvPr>
          <p:cNvSpPr>
            <a:spLocks noGrp="1"/>
          </p:cNvSpPr>
          <p:nvPr>
            <p:ph type="title"/>
          </p:nvPr>
        </p:nvSpPr>
        <p:spPr>
          <a:xfrm>
            <a:off x="-76200" y="136989"/>
            <a:ext cx="9144000" cy="1006507"/>
          </a:xfrm>
        </p:spPr>
        <p:txBody>
          <a:bodyPr/>
          <a:lstStyle/>
          <a:p>
            <a:pPr algn="ctr"/>
            <a:r>
              <a:rPr lang="en-US" dirty="0"/>
              <a:t>Case Study</a:t>
            </a:r>
          </a:p>
        </p:txBody>
      </p:sp>
      <p:sp>
        <p:nvSpPr>
          <p:cNvPr id="3" name="Content Placeholder 2">
            <a:extLst>
              <a:ext uri="{FF2B5EF4-FFF2-40B4-BE49-F238E27FC236}">
                <a16:creationId xmlns:a16="http://schemas.microsoft.com/office/drawing/2014/main" id="{2DE9C0BF-4469-458C-A2A4-F3C6F964A16B}"/>
              </a:ext>
            </a:extLst>
          </p:cNvPr>
          <p:cNvSpPr>
            <a:spLocks noGrp="1"/>
          </p:cNvSpPr>
          <p:nvPr>
            <p:ph idx="4294967295"/>
          </p:nvPr>
        </p:nvSpPr>
        <p:spPr>
          <a:xfrm>
            <a:off x="521494" y="908050"/>
            <a:ext cx="8101012" cy="3717925"/>
          </a:xfrm>
        </p:spPr>
        <p:txBody>
          <a:bodyPr>
            <a:normAutofit/>
          </a:bodyPr>
          <a:lstStyle/>
          <a:p>
            <a:pPr marL="0" indent="0">
              <a:buNone/>
            </a:pPr>
            <a:endParaRPr lang="en-US" sz="2625" dirty="0"/>
          </a:p>
          <a:p>
            <a:r>
              <a:rPr lang="en-US" sz="2625" dirty="0"/>
              <a:t>Surgery: Right localized lumpectomy, sentinel node biopsy/targeted axillary node biopsy, followed by axillary dissection for positive targeted node on frozen section</a:t>
            </a:r>
          </a:p>
          <a:p>
            <a:endParaRPr lang="en-US" dirty="0"/>
          </a:p>
        </p:txBody>
      </p:sp>
    </p:spTree>
    <p:extLst>
      <p:ext uri="{BB962C8B-B14F-4D97-AF65-F5344CB8AC3E}">
        <p14:creationId xmlns:p14="http://schemas.microsoft.com/office/powerpoint/2010/main" val="186856439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9FEF78-7474-6FF7-3DE3-1030FBDB71D6}"/>
              </a:ext>
            </a:extLst>
          </p:cNvPr>
          <p:cNvPicPr>
            <a:picLocks noChangeAspect="1"/>
          </p:cNvPicPr>
          <p:nvPr/>
        </p:nvPicPr>
        <p:blipFill>
          <a:blip r:embed="rId2"/>
          <a:stretch>
            <a:fillRect/>
          </a:stretch>
        </p:blipFill>
        <p:spPr>
          <a:xfrm>
            <a:off x="264479" y="1184180"/>
            <a:ext cx="4207764" cy="3155823"/>
          </a:xfrm>
          <a:prstGeom prst="rect">
            <a:avLst/>
          </a:prstGeom>
        </p:spPr>
      </p:pic>
      <p:sp>
        <p:nvSpPr>
          <p:cNvPr id="4" name="Title 3">
            <a:extLst>
              <a:ext uri="{FF2B5EF4-FFF2-40B4-BE49-F238E27FC236}">
                <a16:creationId xmlns:a16="http://schemas.microsoft.com/office/drawing/2014/main" id="{8D2CBD0D-2428-0C38-F988-A7261C73BDFC}"/>
              </a:ext>
            </a:extLst>
          </p:cNvPr>
          <p:cNvSpPr>
            <a:spLocks noGrp="1"/>
          </p:cNvSpPr>
          <p:nvPr>
            <p:ph type="title"/>
          </p:nvPr>
        </p:nvSpPr>
        <p:spPr>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Four months postop</a:t>
            </a:r>
          </a:p>
        </p:txBody>
      </p:sp>
      <p:pic>
        <p:nvPicPr>
          <p:cNvPr id="7" name="Picture 6">
            <a:extLst>
              <a:ext uri="{FF2B5EF4-FFF2-40B4-BE49-F238E27FC236}">
                <a16:creationId xmlns:a16="http://schemas.microsoft.com/office/drawing/2014/main" id="{41F2D5A7-9A33-A841-42B2-9FAC42A5D13A}"/>
              </a:ext>
            </a:extLst>
          </p:cNvPr>
          <p:cNvPicPr>
            <a:picLocks noChangeAspect="1"/>
          </p:cNvPicPr>
          <p:nvPr/>
        </p:nvPicPr>
        <p:blipFill>
          <a:blip r:embed="rId3"/>
          <a:stretch>
            <a:fillRect/>
          </a:stretch>
        </p:blipFill>
        <p:spPr>
          <a:xfrm>
            <a:off x="4572000" y="1184180"/>
            <a:ext cx="4207764" cy="3155823"/>
          </a:xfrm>
          <a:prstGeom prst="rect">
            <a:avLst/>
          </a:prstGeom>
        </p:spPr>
      </p:pic>
    </p:spTree>
    <p:extLst>
      <p:ext uri="{BB962C8B-B14F-4D97-AF65-F5344CB8AC3E}">
        <p14:creationId xmlns:p14="http://schemas.microsoft.com/office/powerpoint/2010/main" val="408103938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637469-104B-55E4-D385-FB3C491CA2DE}"/>
              </a:ext>
            </a:extLst>
          </p:cNvPr>
          <p:cNvSpPr>
            <a:spLocks noGrp="1"/>
          </p:cNvSpPr>
          <p:nvPr>
            <p:ph type="title"/>
          </p:nvPr>
        </p:nvSpPr>
        <p:spPr>
          <a:xfrm>
            <a:off x="0" y="89364"/>
            <a:ext cx="9144000" cy="1006507"/>
          </a:xfrm>
        </p:spPr>
        <p:txBody>
          <a:bodyPr/>
          <a:lstStyle/>
          <a:p>
            <a:pPr algn="ctr"/>
            <a:r>
              <a:rPr lang="en-US" dirty="0"/>
              <a:t>Case Study</a:t>
            </a:r>
          </a:p>
        </p:txBody>
      </p:sp>
      <p:sp>
        <p:nvSpPr>
          <p:cNvPr id="3" name="Content Placeholder 2">
            <a:extLst>
              <a:ext uri="{FF2B5EF4-FFF2-40B4-BE49-F238E27FC236}">
                <a16:creationId xmlns:a16="http://schemas.microsoft.com/office/drawing/2014/main" id="{2DE9C0BF-4469-458C-A2A4-F3C6F964A16B}"/>
              </a:ext>
            </a:extLst>
          </p:cNvPr>
          <p:cNvSpPr>
            <a:spLocks noGrp="1"/>
          </p:cNvSpPr>
          <p:nvPr>
            <p:ph idx="4294967295"/>
          </p:nvPr>
        </p:nvSpPr>
        <p:spPr>
          <a:xfrm>
            <a:off x="521494" y="742156"/>
            <a:ext cx="8101012" cy="3663949"/>
          </a:xfrm>
        </p:spPr>
        <p:txBody>
          <a:bodyPr>
            <a:normAutofit fontScale="85000" lnSpcReduction="10000"/>
          </a:bodyPr>
          <a:lstStyle/>
          <a:p>
            <a:r>
              <a:rPr lang="en-US" sz="2625" dirty="0"/>
              <a:t>Pathology: Few scattered foci of microinvasive ca, extensive DCIS, lymphatic invasion, clear margins.  Targeted node removal positive on frozen section and underwent lymph node dissection.  Only 1/18 nodes positive.</a:t>
            </a:r>
          </a:p>
          <a:p>
            <a:r>
              <a:rPr lang="en-US" sz="2625" dirty="0"/>
              <a:t>RCB (Residual Cancer Burden)-II (2.5)</a:t>
            </a:r>
          </a:p>
          <a:p>
            <a:r>
              <a:rPr lang="en-US" sz="2625" dirty="0"/>
              <a:t>Now on COMPASSHER2 Trial (</a:t>
            </a:r>
            <a:r>
              <a:rPr lang="en-US" sz="2625" dirty="0" err="1"/>
              <a:t>COMprehensive</a:t>
            </a:r>
            <a:r>
              <a:rPr lang="en-US" sz="2625" dirty="0"/>
              <a:t> Use of Pathologic Response </a:t>
            </a:r>
            <a:r>
              <a:rPr lang="en-US" sz="2625" dirty="0" err="1"/>
              <a:t>ASSessment</a:t>
            </a:r>
            <a:r>
              <a:rPr lang="en-US" sz="2625" dirty="0"/>
              <a:t> to Optimize Therapy in HER-2 Positive Breast Cancer): Double-Blind Phase III Randomized Trial of T-DM1 and Placebo vs T-DM1 and Tucatinib.</a:t>
            </a:r>
          </a:p>
          <a:p>
            <a:r>
              <a:rPr lang="en-US" sz="2625" dirty="0"/>
              <a:t>Completed XRT</a:t>
            </a:r>
            <a:endParaRPr lang="en-US" dirty="0"/>
          </a:p>
          <a:p>
            <a:endParaRPr lang="en-US" dirty="0"/>
          </a:p>
        </p:txBody>
      </p:sp>
    </p:spTree>
    <p:extLst>
      <p:ext uri="{BB962C8B-B14F-4D97-AF65-F5344CB8AC3E}">
        <p14:creationId xmlns:p14="http://schemas.microsoft.com/office/powerpoint/2010/main" val="38834094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0" y="150181"/>
            <a:ext cx="9144000" cy="650576"/>
          </a:xfrm>
        </p:spPr>
        <p:txBody>
          <a:bodyPr/>
          <a:lstStyle/>
          <a:p>
            <a:r>
              <a:rPr lang="en-US" sz="2400" b="1" dirty="0">
                <a:solidFill>
                  <a:schemeClr val="accent6"/>
                </a:solidFill>
              </a:rPr>
              <a:t>NeoSphere: Pathological Complete Response Rates</a:t>
            </a:r>
          </a:p>
        </p:txBody>
      </p:sp>
      <p:sp>
        <p:nvSpPr>
          <p:cNvPr id="30" name="Text Box 11">
            <a:extLst>
              <a:ext uri="{FF2B5EF4-FFF2-40B4-BE49-F238E27FC236}">
                <a16:creationId xmlns:a16="http://schemas.microsoft.com/office/drawing/2014/main" id="{40161504-1E7F-4EDE-8A28-B676D9FF0E58}"/>
              </a:ext>
            </a:extLst>
          </p:cNvPr>
          <p:cNvSpPr txBox="1">
            <a:spLocks noChangeArrowheads="1"/>
          </p:cNvSpPr>
          <p:nvPr/>
        </p:nvSpPr>
        <p:spPr bwMode="auto">
          <a:xfrm>
            <a:off x="3871524" y="4541077"/>
            <a:ext cx="228905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defTabSz="685800">
              <a:lnSpc>
                <a:spcPct val="100000"/>
              </a:lnSpc>
              <a:spcBef>
                <a:spcPct val="0"/>
              </a:spcBef>
              <a:spcAft>
                <a:spcPct val="0"/>
              </a:spcAft>
              <a:buClrTx/>
              <a:buNone/>
              <a:defRPr/>
            </a:pPr>
            <a:r>
              <a:rPr lang="it-IT" altLang="en-US" sz="800" dirty="0">
                <a:solidFill>
                  <a:schemeClr val="tx1"/>
                </a:solidFill>
                <a:latin typeface="Calibri" panose="020F0502020204030204" pitchFamily="34" charset="0"/>
                <a:ea typeface="+mn-ea"/>
                <a:cs typeface="Arial" panose="020B0604020202020204" pitchFamily="34" charset="0"/>
              </a:rPr>
              <a:t>Gianni. Lancet Oncol. 2012;13:25. </a:t>
            </a:r>
          </a:p>
        </p:txBody>
      </p:sp>
      <p:sp>
        <p:nvSpPr>
          <p:cNvPr id="50" name="Text Box 30">
            <a:extLst>
              <a:ext uri="{FF2B5EF4-FFF2-40B4-BE49-F238E27FC236}">
                <a16:creationId xmlns:a16="http://schemas.microsoft.com/office/drawing/2014/main" id="{94A74423-300F-499D-81F2-7F89D07E5371}"/>
              </a:ext>
            </a:extLst>
          </p:cNvPr>
          <p:cNvSpPr txBox="1">
            <a:spLocks noChangeArrowheads="1"/>
          </p:cNvSpPr>
          <p:nvPr/>
        </p:nvSpPr>
        <p:spPr bwMode="auto">
          <a:xfrm>
            <a:off x="481128" y="3490570"/>
            <a:ext cx="1769844" cy="55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866" tIns="33338" rIns="67866" bIns="33338">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defTabSz="685800">
              <a:lnSpc>
                <a:spcPct val="100000"/>
              </a:lnSpc>
              <a:spcBef>
                <a:spcPct val="35000"/>
              </a:spcBef>
              <a:spcAft>
                <a:spcPct val="25000"/>
              </a:spcAft>
              <a:buClr>
                <a:srgbClr val="015873"/>
              </a:buClr>
              <a:buNone/>
              <a:defRPr/>
            </a:pPr>
            <a:r>
              <a:rPr lang="en-US" altLang="en-US" sz="800" i="1" dirty="0">
                <a:solidFill>
                  <a:srgbClr val="000000"/>
                </a:solidFill>
                <a:latin typeface="Calibri" panose="020F0502020204030204" pitchFamily="34" charset="0"/>
                <a:ea typeface="+mn-ea"/>
                <a:cs typeface="Arial" panose="020B0604020202020204" pitchFamily="34" charset="0"/>
              </a:rPr>
              <a:t>P </a:t>
            </a:r>
            <a:r>
              <a:rPr lang="en-US" altLang="en-US" sz="800" dirty="0">
                <a:solidFill>
                  <a:srgbClr val="000000"/>
                </a:solidFill>
                <a:latin typeface="Calibri" panose="020F0502020204030204" pitchFamily="34" charset="0"/>
                <a:ea typeface="+mn-ea"/>
                <a:cs typeface="Arial" panose="020B0604020202020204" pitchFamily="34" charset="0"/>
              </a:rPr>
              <a:t>values vs TH: </a:t>
            </a:r>
            <a:br>
              <a:rPr lang="en-US" altLang="en-US" sz="800" dirty="0">
                <a:solidFill>
                  <a:srgbClr val="000000"/>
                </a:solidFill>
                <a:latin typeface="Calibri" panose="020F0502020204030204" pitchFamily="34" charset="0"/>
                <a:ea typeface="+mn-ea"/>
                <a:cs typeface="Arial" panose="020B0604020202020204" pitchFamily="34" charset="0"/>
              </a:rPr>
            </a:br>
            <a:r>
              <a:rPr lang="en-US" altLang="en-US" sz="800" i="1" dirty="0">
                <a:solidFill>
                  <a:srgbClr val="000000"/>
                </a:solidFill>
                <a:latin typeface="Calibri" panose="020F0502020204030204" pitchFamily="34" charset="0"/>
                <a:ea typeface="+mn-ea"/>
                <a:cs typeface="Arial" panose="020B0604020202020204" pitchFamily="34" charset="0"/>
              </a:rPr>
              <a:t>*P </a:t>
            </a:r>
            <a:r>
              <a:rPr lang="en-US" altLang="en-US" sz="800" dirty="0">
                <a:solidFill>
                  <a:srgbClr val="000000"/>
                </a:solidFill>
                <a:latin typeface="Calibri" panose="020F0502020204030204" pitchFamily="34" charset="0"/>
                <a:ea typeface="+mn-ea"/>
                <a:cs typeface="Arial" panose="020B0604020202020204" pitchFamily="34" charset="0"/>
              </a:rPr>
              <a:t>= </a:t>
            </a:r>
            <a:r>
              <a:rPr lang="en-US" altLang="en-US" sz="800" i="1" dirty="0">
                <a:solidFill>
                  <a:srgbClr val="000000"/>
                </a:solidFill>
                <a:latin typeface="Calibri" panose="020F0502020204030204" pitchFamily="34" charset="0"/>
                <a:ea typeface="+mn-ea"/>
                <a:cs typeface="Arial" panose="020B0604020202020204" pitchFamily="34" charset="0"/>
              </a:rPr>
              <a:t>.</a:t>
            </a:r>
            <a:r>
              <a:rPr lang="en-US" altLang="en-US" sz="800" dirty="0">
                <a:solidFill>
                  <a:srgbClr val="000000"/>
                </a:solidFill>
                <a:latin typeface="Calibri" panose="020F0502020204030204" pitchFamily="34" charset="0"/>
                <a:ea typeface="+mn-ea"/>
                <a:cs typeface="Arial" panose="020B0604020202020204" pitchFamily="34" charset="0"/>
              </a:rPr>
              <a:t>0141 </a:t>
            </a:r>
            <a:br>
              <a:rPr lang="en-US" altLang="en-US" sz="800" dirty="0">
                <a:solidFill>
                  <a:srgbClr val="000000"/>
                </a:solidFill>
                <a:latin typeface="Calibri" panose="020F0502020204030204" pitchFamily="34" charset="0"/>
                <a:ea typeface="+mn-ea"/>
                <a:cs typeface="Arial" panose="020B0604020202020204" pitchFamily="34" charset="0"/>
              </a:rPr>
            </a:br>
            <a:r>
              <a:rPr lang="en-US" altLang="en-US" sz="800" baseline="30000" dirty="0">
                <a:solidFill>
                  <a:srgbClr val="000000"/>
                </a:solidFill>
                <a:latin typeface="Calibri" panose="020F0502020204030204" pitchFamily="34" charset="0"/>
                <a:ea typeface="+mn-ea"/>
                <a:cs typeface="Arial" panose="020B0604020202020204" pitchFamily="34" charset="0"/>
              </a:rPr>
              <a:t>†</a:t>
            </a:r>
            <a:r>
              <a:rPr lang="en-US" altLang="en-US" sz="800" i="1" dirty="0">
                <a:solidFill>
                  <a:srgbClr val="000000"/>
                </a:solidFill>
                <a:latin typeface="Calibri" panose="020F0502020204030204" pitchFamily="34" charset="0"/>
                <a:ea typeface="+mn-ea"/>
                <a:cs typeface="Arial" panose="020B0604020202020204" pitchFamily="34" charset="0"/>
              </a:rPr>
              <a:t>P </a:t>
            </a:r>
            <a:r>
              <a:rPr lang="en-US" altLang="en-US" sz="800" dirty="0">
                <a:solidFill>
                  <a:srgbClr val="000000"/>
                </a:solidFill>
                <a:latin typeface="Calibri" panose="020F0502020204030204" pitchFamily="34" charset="0"/>
                <a:ea typeface="+mn-ea"/>
                <a:cs typeface="Arial" panose="020B0604020202020204" pitchFamily="34" charset="0"/>
              </a:rPr>
              <a:t>= .0198 </a:t>
            </a:r>
            <a:br>
              <a:rPr lang="en-US" altLang="en-US" sz="800" dirty="0">
                <a:solidFill>
                  <a:srgbClr val="000000"/>
                </a:solidFill>
                <a:latin typeface="Calibri" panose="020F0502020204030204" pitchFamily="34" charset="0"/>
                <a:ea typeface="+mn-ea"/>
                <a:cs typeface="Arial" panose="020B0604020202020204" pitchFamily="34" charset="0"/>
              </a:rPr>
            </a:br>
            <a:r>
              <a:rPr lang="en-US" altLang="en-US" sz="800" baseline="30000" dirty="0">
                <a:solidFill>
                  <a:srgbClr val="000000"/>
                </a:solidFill>
                <a:latin typeface="Calibri" panose="020F0502020204030204" pitchFamily="34" charset="0"/>
                <a:ea typeface="+mn-ea"/>
                <a:cs typeface="Arial" panose="020B0604020202020204" pitchFamily="34" charset="0"/>
              </a:rPr>
              <a:t>‡</a:t>
            </a:r>
            <a:r>
              <a:rPr lang="en-US" altLang="en-US" sz="800" i="1" dirty="0">
                <a:solidFill>
                  <a:srgbClr val="000000"/>
                </a:solidFill>
                <a:latin typeface="Calibri" panose="020F0502020204030204" pitchFamily="34" charset="0"/>
                <a:ea typeface="+mn-ea"/>
                <a:cs typeface="Arial" panose="020B0604020202020204" pitchFamily="34" charset="0"/>
              </a:rPr>
              <a:t>P</a:t>
            </a:r>
            <a:r>
              <a:rPr lang="en-US" altLang="en-US" sz="800" dirty="0">
                <a:solidFill>
                  <a:srgbClr val="000000"/>
                </a:solidFill>
                <a:latin typeface="Calibri" panose="020F0502020204030204" pitchFamily="34" charset="0"/>
                <a:ea typeface="+mn-ea"/>
                <a:cs typeface="Arial" panose="020B0604020202020204" pitchFamily="34" charset="0"/>
              </a:rPr>
              <a:t> = .003</a:t>
            </a:r>
            <a:endParaRPr lang="en-US" altLang="en-US" sz="800" b="1" i="1" dirty="0">
              <a:solidFill>
                <a:srgbClr val="000000"/>
              </a:solidFill>
              <a:latin typeface="Calibri" panose="020F0502020204030204" pitchFamily="34" charset="0"/>
              <a:ea typeface="+mn-ea"/>
              <a:cs typeface="Arial" panose="020B0604020202020204" pitchFamily="34" charset="0"/>
            </a:endParaRPr>
          </a:p>
        </p:txBody>
      </p:sp>
      <p:cxnSp>
        <p:nvCxnSpPr>
          <p:cNvPr id="8" name="Straight Connector 7">
            <a:extLst>
              <a:ext uri="{FF2B5EF4-FFF2-40B4-BE49-F238E27FC236}">
                <a16:creationId xmlns:a16="http://schemas.microsoft.com/office/drawing/2014/main" id="{A89C32E5-CAA9-4F85-9C41-CFA7056906EE}"/>
              </a:ext>
            </a:extLst>
          </p:cNvPr>
          <p:cNvCxnSpPr>
            <a:cxnSpLocks/>
          </p:cNvCxnSpPr>
          <p:nvPr/>
        </p:nvCxnSpPr>
        <p:spPr bwMode="auto">
          <a:xfrm flipH="1">
            <a:off x="2028533" y="1122486"/>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17" name="Straight Connector 16">
            <a:extLst>
              <a:ext uri="{FF2B5EF4-FFF2-40B4-BE49-F238E27FC236}">
                <a16:creationId xmlns:a16="http://schemas.microsoft.com/office/drawing/2014/main" id="{03277E8D-8112-4787-AE5D-0D55EC471C18}"/>
              </a:ext>
            </a:extLst>
          </p:cNvPr>
          <p:cNvCxnSpPr>
            <a:cxnSpLocks/>
          </p:cNvCxnSpPr>
          <p:nvPr/>
        </p:nvCxnSpPr>
        <p:spPr bwMode="auto">
          <a:xfrm flipH="1">
            <a:off x="2028533" y="1632307"/>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691FF164-3903-4303-BD09-A19DAA1BB7E1}"/>
              </a:ext>
            </a:extLst>
          </p:cNvPr>
          <p:cNvCxnSpPr>
            <a:cxnSpLocks/>
          </p:cNvCxnSpPr>
          <p:nvPr/>
        </p:nvCxnSpPr>
        <p:spPr bwMode="auto">
          <a:xfrm flipH="1">
            <a:off x="2028533" y="2142128"/>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704F7FCE-55BF-415D-BD2F-C4A7BBF8843F}"/>
              </a:ext>
            </a:extLst>
          </p:cNvPr>
          <p:cNvCxnSpPr>
            <a:cxnSpLocks/>
          </p:cNvCxnSpPr>
          <p:nvPr/>
        </p:nvCxnSpPr>
        <p:spPr bwMode="auto">
          <a:xfrm flipH="1">
            <a:off x="2028533" y="2651949"/>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A76052E0-CDF8-4663-AB21-B5F0D0B3E985}"/>
              </a:ext>
            </a:extLst>
          </p:cNvPr>
          <p:cNvCxnSpPr>
            <a:cxnSpLocks/>
          </p:cNvCxnSpPr>
          <p:nvPr/>
        </p:nvCxnSpPr>
        <p:spPr bwMode="auto">
          <a:xfrm flipH="1">
            <a:off x="2028533" y="3161769"/>
            <a:ext cx="48006" cy="0"/>
          </a:xfrm>
          <a:prstGeom prst="line">
            <a:avLst/>
          </a:prstGeom>
          <a:noFill/>
          <a:ln w="28575" cap="flat" cmpd="sng" algn="ctr">
            <a:solidFill>
              <a:schemeClr val="bg1"/>
            </a:solidFill>
            <a:prstDash val="solid"/>
            <a:round/>
            <a:headEnd type="none" w="med" len="med"/>
            <a:tailEnd type="none" w="med" len="med"/>
          </a:ln>
          <a:effectLst/>
        </p:spPr>
      </p:cxnSp>
      <p:sp>
        <p:nvSpPr>
          <p:cNvPr id="44" name="TextBox 43">
            <a:extLst>
              <a:ext uri="{FF2B5EF4-FFF2-40B4-BE49-F238E27FC236}">
                <a16:creationId xmlns:a16="http://schemas.microsoft.com/office/drawing/2014/main" id="{C0171CF5-6D82-40BA-B279-01B54236311E}"/>
              </a:ext>
            </a:extLst>
          </p:cNvPr>
          <p:cNvSpPr txBox="1"/>
          <p:nvPr/>
        </p:nvSpPr>
        <p:spPr bwMode="auto">
          <a:xfrm>
            <a:off x="2365384" y="2677566"/>
            <a:ext cx="65099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050" b="1" dirty="0">
                <a:solidFill>
                  <a:srgbClr val="000000"/>
                </a:solidFill>
                <a:latin typeface="Calibri" panose="020F0502020204030204" pitchFamily="34" charset="0"/>
                <a:ea typeface="+mn-ea"/>
                <a:cs typeface="Arial" panose="020B0604020202020204" pitchFamily="34" charset="0"/>
              </a:rPr>
              <a:t>29.0</a:t>
            </a:r>
          </a:p>
        </p:txBody>
      </p:sp>
      <p:sp>
        <p:nvSpPr>
          <p:cNvPr id="45" name="TextBox 44">
            <a:extLst>
              <a:ext uri="{FF2B5EF4-FFF2-40B4-BE49-F238E27FC236}">
                <a16:creationId xmlns:a16="http://schemas.microsoft.com/office/drawing/2014/main" id="{17449942-9A0B-49A5-B189-C61B13B96B28}"/>
              </a:ext>
            </a:extLst>
          </p:cNvPr>
          <p:cNvSpPr txBox="1"/>
          <p:nvPr/>
        </p:nvSpPr>
        <p:spPr bwMode="auto">
          <a:xfrm>
            <a:off x="3560218" y="2224459"/>
            <a:ext cx="75974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050" b="1" dirty="0">
                <a:solidFill>
                  <a:srgbClr val="000000"/>
                </a:solidFill>
                <a:latin typeface="Calibri" panose="020F0502020204030204" pitchFamily="34" charset="0"/>
                <a:ea typeface="+mn-ea"/>
                <a:cs typeface="Arial" panose="020B0604020202020204" pitchFamily="34" charset="0"/>
              </a:rPr>
              <a:t>45.8*</a:t>
            </a:r>
          </a:p>
        </p:txBody>
      </p:sp>
      <p:sp>
        <p:nvSpPr>
          <p:cNvPr id="46" name="TextBox 45">
            <a:extLst>
              <a:ext uri="{FF2B5EF4-FFF2-40B4-BE49-F238E27FC236}">
                <a16:creationId xmlns:a16="http://schemas.microsoft.com/office/drawing/2014/main" id="{F8CF781F-B0D8-45E2-B38C-A5723355E347}"/>
              </a:ext>
            </a:extLst>
          </p:cNvPr>
          <p:cNvSpPr txBox="1"/>
          <p:nvPr/>
        </p:nvSpPr>
        <p:spPr bwMode="auto">
          <a:xfrm>
            <a:off x="4806895" y="2978876"/>
            <a:ext cx="75974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050" b="1" dirty="0">
                <a:solidFill>
                  <a:srgbClr val="000000"/>
                </a:solidFill>
                <a:latin typeface="Calibri" panose="020F0502020204030204" pitchFamily="34" charset="0"/>
                <a:ea typeface="+mn-ea"/>
                <a:cs typeface="Calibri" panose="020F0502020204030204" pitchFamily="34" charset="0"/>
              </a:rPr>
              <a:t>16.8</a:t>
            </a:r>
            <a:r>
              <a:rPr lang="en-US" sz="1050" b="1" baseline="30000" dirty="0">
                <a:solidFill>
                  <a:srgbClr val="000000"/>
                </a:solidFill>
                <a:latin typeface="Calibri" panose="020F0502020204030204" pitchFamily="34" charset="0"/>
                <a:ea typeface="+mn-ea"/>
                <a:cs typeface="Calibri" panose="020F0502020204030204" pitchFamily="34" charset="0"/>
              </a:rPr>
              <a:t>†</a:t>
            </a:r>
          </a:p>
        </p:txBody>
      </p:sp>
      <p:sp>
        <p:nvSpPr>
          <p:cNvPr id="47" name="TextBox 46">
            <a:extLst>
              <a:ext uri="{FF2B5EF4-FFF2-40B4-BE49-F238E27FC236}">
                <a16:creationId xmlns:a16="http://schemas.microsoft.com/office/drawing/2014/main" id="{04587730-F1AD-4C98-A9C0-4661819BE9B5}"/>
              </a:ext>
            </a:extLst>
          </p:cNvPr>
          <p:cNvSpPr txBox="1"/>
          <p:nvPr/>
        </p:nvSpPr>
        <p:spPr bwMode="auto">
          <a:xfrm>
            <a:off x="5876140" y="2771440"/>
            <a:ext cx="11139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050" b="1" dirty="0">
                <a:solidFill>
                  <a:srgbClr val="000000"/>
                </a:solidFill>
                <a:latin typeface="Calibri" panose="020F0502020204030204" pitchFamily="34" charset="0"/>
                <a:ea typeface="+mn-ea"/>
                <a:cs typeface="Calibri" panose="020F0502020204030204" pitchFamily="34" charset="0"/>
              </a:rPr>
              <a:t>24.0</a:t>
            </a:r>
            <a:r>
              <a:rPr lang="en-US" sz="1050" b="1" baseline="30000" dirty="0">
                <a:solidFill>
                  <a:srgbClr val="000000"/>
                </a:solidFill>
                <a:latin typeface="Calibri" panose="020F0502020204030204" pitchFamily="34" charset="0"/>
                <a:ea typeface="+mn-ea"/>
                <a:cs typeface="Calibri" panose="020F0502020204030204" pitchFamily="34" charset="0"/>
              </a:rPr>
              <a:t>‡</a:t>
            </a:r>
          </a:p>
        </p:txBody>
      </p:sp>
      <p:sp>
        <p:nvSpPr>
          <p:cNvPr id="13" name="Rectangle 12">
            <a:extLst>
              <a:ext uri="{FF2B5EF4-FFF2-40B4-BE49-F238E27FC236}">
                <a16:creationId xmlns:a16="http://schemas.microsoft.com/office/drawing/2014/main" id="{F249839C-A49E-4150-806F-3A86BBBBD8FE}"/>
              </a:ext>
            </a:extLst>
          </p:cNvPr>
          <p:cNvSpPr/>
          <p:nvPr/>
        </p:nvSpPr>
        <p:spPr bwMode="auto">
          <a:xfrm>
            <a:off x="2142239" y="2963587"/>
            <a:ext cx="1097280" cy="712622"/>
          </a:xfrm>
          <a:prstGeom prst="rect">
            <a:avLst/>
          </a:prstGeom>
          <a:solidFill>
            <a:schemeClr val="accent1"/>
          </a:solidFill>
          <a:ln w="0">
            <a:solidFill>
              <a:schemeClr val="bg1"/>
            </a:solidFill>
            <a:miter lim="800000"/>
            <a:headEnd/>
            <a:tailEnd/>
          </a:ln>
        </p:spPr>
        <p:txBody>
          <a:bodyPr rtlCol="0" anchor="b"/>
          <a:lstStyle/>
          <a:p>
            <a:pPr algn="ctr" defTabSz="685800">
              <a:spcBef>
                <a:spcPct val="35000"/>
              </a:spcBef>
              <a:spcAft>
                <a:spcPct val="25000"/>
              </a:spcAft>
              <a:buClr>
                <a:srgbClr val="015873"/>
              </a:buClr>
              <a:defRPr/>
            </a:pPr>
            <a:endParaRPr lang="en-US" sz="1050" dirty="0">
              <a:solidFill>
                <a:srgbClr val="FFFFFF"/>
              </a:solidFill>
              <a:latin typeface="Calibri" panose="020F0502020204030204" pitchFamily="34" charset="0"/>
              <a:ea typeface="+mn-ea"/>
              <a:cs typeface="Arial" panose="020B0604020202020204" pitchFamily="34" charset="0"/>
            </a:endParaRPr>
          </a:p>
        </p:txBody>
      </p:sp>
      <p:sp>
        <p:nvSpPr>
          <p:cNvPr id="48" name="Rectangle 47">
            <a:extLst>
              <a:ext uri="{FF2B5EF4-FFF2-40B4-BE49-F238E27FC236}">
                <a16:creationId xmlns:a16="http://schemas.microsoft.com/office/drawing/2014/main" id="{848AB017-56DD-436F-96E3-3D323DF14F62}"/>
              </a:ext>
            </a:extLst>
          </p:cNvPr>
          <p:cNvSpPr/>
          <p:nvPr/>
        </p:nvSpPr>
        <p:spPr bwMode="auto">
          <a:xfrm>
            <a:off x="3391452" y="2510319"/>
            <a:ext cx="1097280" cy="1165890"/>
          </a:xfrm>
          <a:prstGeom prst="rect">
            <a:avLst/>
          </a:prstGeom>
          <a:solidFill>
            <a:srgbClr val="FFC000"/>
          </a:solidFill>
          <a:ln w="0">
            <a:solidFill>
              <a:srgbClr val="FFFF00"/>
            </a:solidFill>
            <a:miter lim="800000"/>
            <a:headEnd/>
            <a:tailEnd/>
          </a:ln>
        </p:spPr>
        <p:txBody>
          <a:bodyPr rtlCol="0" anchor="b"/>
          <a:lstStyle/>
          <a:p>
            <a:pPr algn="ctr" defTabSz="685800">
              <a:spcBef>
                <a:spcPct val="35000"/>
              </a:spcBef>
              <a:spcAft>
                <a:spcPct val="25000"/>
              </a:spcAft>
              <a:buClr>
                <a:srgbClr val="015873"/>
              </a:buClr>
              <a:defRPr/>
            </a:pPr>
            <a:endParaRPr lang="en-US" sz="1050" dirty="0">
              <a:solidFill>
                <a:srgbClr val="FFFFFF"/>
              </a:solidFill>
              <a:latin typeface="Calibri" panose="020F0502020204030204" pitchFamily="34" charset="0"/>
              <a:ea typeface="+mn-ea"/>
              <a:cs typeface="Arial" panose="020B0604020202020204" pitchFamily="34" charset="0"/>
            </a:endParaRPr>
          </a:p>
        </p:txBody>
      </p:sp>
      <p:sp>
        <p:nvSpPr>
          <p:cNvPr id="49" name="Rectangle 48">
            <a:extLst>
              <a:ext uri="{FF2B5EF4-FFF2-40B4-BE49-F238E27FC236}">
                <a16:creationId xmlns:a16="http://schemas.microsoft.com/office/drawing/2014/main" id="{6247B06A-BB7B-4D6A-B6C3-3C11FA31C126}"/>
              </a:ext>
            </a:extLst>
          </p:cNvPr>
          <p:cNvSpPr/>
          <p:nvPr/>
        </p:nvSpPr>
        <p:spPr bwMode="auto">
          <a:xfrm>
            <a:off x="4638129" y="3263722"/>
            <a:ext cx="1097280" cy="412487"/>
          </a:xfrm>
          <a:prstGeom prst="rect">
            <a:avLst/>
          </a:prstGeom>
          <a:solidFill>
            <a:srgbClr val="92D050"/>
          </a:solidFill>
          <a:ln w="0">
            <a:solidFill>
              <a:schemeClr val="bg1"/>
            </a:solidFill>
            <a:miter lim="800000"/>
            <a:headEnd/>
            <a:tailEnd/>
          </a:ln>
        </p:spPr>
        <p:txBody>
          <a:bodyPr rtlCol="0" anchor="b"/>
          <a:lstStyle/>
          <a:p>
            <a:pPr algn="ctr" defTabSz="685800">
              <a:spcBef>
                <a:spcPct val="35000"/>
              </a:spcBef>
              <a:spcAft>
                <a:spcPct val="25000"/>
              </a:spcAft>
              <a:buClr>
                <a:srgbClr val="015873"/>
              </a:buClr>
              <a:defRPr/>
            </a:pPr>
            <a:endParaRPr lang="en-US" sz="1050" dirty="0">
              <a:solidFill>
                <a:srgbClr val="FFFFFF"/>
              </a:solidFill>
              <a:latin typeface="Calibri" panose="020F0502020204030204" pitchFamily="34" charset="0"/>
              <a:ea typeface="+mn-ea"/>
              <a:cs typeface="Arial" panose="020B0604020202020204" pitchFamily="34" charset="0"/>
            </a:endParaRPr>
          </a:p>
        </p:txBody>
      </p:sp>
      <p:sp>
        <p:nvSpPr>
          <p:cNvPr id="51" name="Rectangle 50">
            <a:extLst>
              <a:ext uri="{FF2B5EF4-FFF2-40B4-BE49-F238E27FC236}">
                <a16:creationId xmlns:a16="http://schemas.microsoft.com/office/drawing/2014/main" id="{F6AA02E6-5576-4379-94C8-883B81784EBC}"/>
              </a:ext>
            </a:extLst>
          </p:cNvPr>
          <p:cNvSpPr/>
          <p:nvPr/>
        </p:nvSpPr>
        <p:spPr bwMode="auto">
          <a:xfrm>
            <a:off x="5884457" y="3046992"/>
            <a:ext cx="1097280" cy="629217"/>
          </a:xfrm>
          <a:prstGeom prst="rect">
            <a:avLst/>
          </a:prstGeom>
          <a:solidFill>
            <a:schemeClr val="accent6">
              <a:lumMod val="40000"/>
              <a:lumOff val="60000"/>
            </a:schemeClr>
          </a:solidFill>
          <a:ln w="0">
            <a:solidFill>
              <a:schemeClr val="bg1"/>
            </a:solidFill>
            <a:miter lim="800000"/>
            <a:headEnd/>
            <a:tailEnd/>
          </a:ln>
        </p:spPr>
        <p:txBody>
          <a:bodyPr rtlCol="0" anchor="b"/>
          <a:lstStyle/>
          <a:p>
            <a:pPr algn="ctr" defTabSz="685800">
              <a:spcBef>
                <a:spcPct val="35000"/>
              </a:spcBef>
              <a:spcAft>
                <a:spcPct val="25000"/>
              </a:spcAft>
              <a:buClr>
                <a:srgbClr val="015873"/>
              </a:buClr>
              <a:defRPr/>
            </a:pPr>
            <a:endParaRPr lang="en-US" sz="1050" dirty="0">
              <a:solidFill>
                <a:srgbClr val="FFFFFF"/>
              </a:solidFill>
              <a:latin typeface="Calibri" panose="020F0502020204030204" pitchFamily="34" charset="0"/>
              <a:ea typeface="+mn-ea"/>
              <a:cs typeface="Arial" panose="020B0604020202020204" pitchFamily="34" charset="0"/>
            </a:endParaRPr>
          </a:p>
        </p:txBody>
      </p:sp>
      <p:cxnSp>
        <p:nvCxnSpPr>
          <p:cNvPr id="6" name="Straight Connector 5">
            <a:extLst>
              <a:ext uri="{FF2B5EF4-FFF2-40B4-BE49-F238E27FC236}">
                <a16:creationId xmlns:a16="http://schemas.microsoft.com/office/drawing/2014/main" id="{2C260330-C505-4598-8890-DA302368FC59}"/>
              </a:ext>
            </a:extLst>
          </p:cNvPr>
          <p:cNvCxnSpPr/>
          <p:nvPr/>
        </p:nvCxnSpPr>
        <p:spPr bwMode="auto">
          <a:xfrm flipV="1">
            <a:off x="2073822" y="1128957"/>
            <a:ext cx="0" cy="2549105"/>
          </a:xfrm>
          <a:prstGeom prst="line">
            <a:avLst/>
          </a:prstGeom>
          <a:noFill/>
          <a:ln w="28575" cap="flat" cmpd="sng" algn="ctr">
            <a:solidFill>
              <a:schemeClr val="tx1"/>
            </a:solidFill>
            <a:prstDash val="solid"/>
            <a:round/>
            <a:headEnd type="none" w="med" len="med"/>
            <a:tailEnd type="none" w="med" len="med"/>
          </a:ln>
          <a:effectLst/>
        </p:spPr>
      </p:cxnSp>
      <p:cxnSp>
        <p:nvCxnSpPr>
          <p:cNvPr id="4" name="Straight Connector 3">
            <a:extLst>
              <a:ext uri="{FF2B5EF4-FFF2-40B4-BE49-F238E27FC236}">
                <a16:creationId xmlns:a16="http://schemas.microsoft.com/office/drawing/2014/main" id="{C594C613-7C17-4CBE-AA2D-94E1287C3F5B}"/>
              </a:ext>
            </a:extLst>
          </p:cNvPr>
          <p:cNvCxnSpPr>
            <a:cxnSpLocks/>
          </p:cNvCxnSpPr>
          <p:nvPr/>
        </p:nvCxnSpPr>
        <p:spPr bwMode="auto">
          <a:xfrm>
            <a:off x="2067353" y="3671592"/>
            <a:ext cx="4994694" cy="0"/>
          </a:xfrm>
          <a:prstGeom prst="line">
            <a:avLst/>
          </a:prstGeom>
          <a:noFill/>
          <a:ln w="28575" cap="flat" cmpd="sng" algn="ctr">
            <a:solidFill>
              <a:schemeClr val="tx1"/>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57306BAB-D98B-4B02-BB0C-32B260CC4BE6}"/>
              </a:ext>
            </a:extLst>
          </p:cNvPr>
          <p:cNvCxnSpPr>
            <a:cxnSpLocks/>
          </p:cNvCxnSpPr>
          <p:nvPr/>
        </p:nvCxnSpPr>
        <p:spPr bwMode="auto">
          <a:xfrm flipH="1">
            <a:off x="2028533" y="3671592"/>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33CB1734-5C57-4CFB-9A01-1C09EF68FAEB}"/>
              </a:ext>
            </a:extLst>
          </p:cNvPr>
          <p:cNvCxnSpPr>
            <a:cxnSpLocks/>
          </p:cNvCxnSpPr>
          <p:nvPr/>
        </p:nvCxnSpPr>
        <p:spPr bwMode="auto">
          <a:xfrm>
            <a:off x="2073822" y="3671592"/>
            <a:ext cx="0" cy="48006"/>
          </a:xfrm>
          <a:prstGeom prst="line">
            <a:avLst/>
          </a:prstGeom>
          <a:noFill/>
          <a:ln w="28575" cap="flat" cmpd="sng" algn="ctr">
            <a:solidFill>
              <a:schemeClr val="bg1"/>
            </a:solidFill>
            <a:prstDash val="solid"/>
            <a:round/>
            <a:headEnd type="none" w="med" len="med"/>
            <a:tailEnd type="none" w="med" len="med"/>
          </a:ln>
          <a:effectLst/>
        </p:spPr>
      </p:cxnSp>
      <p:cxnSp>
        <p:nvCxnSpPr>
          <p:cNvPr id="24" name="Straight Connector 23">
            <a:extLst>
              <a:ext uri="{FF2B5EF4-FFF2-40B4-BE49-F238E27FC236}">
                <a16:creationId xmlns:a16="http://schemas.microsoft.com/office/drawing/2014/main" id="{5105FD96-E656-4219-AB5B-DDA2EBA4517C}"/>
              </a:ext>
            </a:extLst>
          </p:cNvPr>
          <p:cNvCxnSpPr>
            <a:cxnSpLocks/>
          </p:cNvCxnSpPr>
          <p:nvPr/>
        </p:nvCxnSpPr>
        <p:spPr bwMode="auto">
          <a:xfrm>
            <a:off x="3320879" y="3671592"/>
            <a:ext cx="0" cy="48006"/>
          </a:xfrm>
          <a:prstGeom prst="line">
            <a:avLst/>
          </a:prstGeom>
          <a:noFill/>
          <a:ln w="28575" cap="flat" cmpd="sng" algn="ctr">
            <a:solidFill>
              <a:schemeClr val="bg1"/>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A22568DF-1BD1-4BF9-B96C-5F3804F3F791}"/>
              </a:ext>
            </a:extLst>
          </p:cNvPr>
          <p:cNvCxnSpPr>
            <a:cxnSpLocks/>
          </p:cNvCxnSpPr>
          <p:nvPr/>
        </p:nvCxnSpPr>
        <p:spPr bwMode="auto">
          <a:xfrm>
            <a:off x="4567935" y="3671592"/>
            <a:ext cx="0" cy="48006"/>
          </a:xfrm>
          <a:prstGeom prst="line">
            <a:avLst/>
          </a:prstGeom>
          <a:noFill/>
          <a:ln w="28575" cap="flat" cmpd="sng" algn="ctr">
            <a:solidFill>
              <a:schemeClr val="bg1"/>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55579A65-8DED-4960-AEA9-31BBECF1C847}"/>
              </a:ext>
            </a:extLst>
          </p:cNvPr>
          <p:cNvCxnSpPr>
            <a:cxnSpLocks/>
          </p:cNvCxnSpPr>
          <p:nvPr/>
        </p:nvCxnSpPr>
        <p:spPr bwMode="auto">
          <a:xfrm>
            <a:off x="5814992" y="3671592"/>
            <a:ext cx="0" cy="48006"/>
          </a:xfrm>
          <a:prstGeom prst="line">
            <a:avLst/>
          </a:prstGeom>
          <a:noFill/>
          <a:ln w="28575" cap="flat" cmpd="sng" algn="ctr">
            <a:solidFill>
              <a:schemeClr val="bg1"/>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1A628718-C2D4-423B-B2D1-E9F2EAFCC9C0}"/>
              </a:ext>
            </a:extLst>
          </p:cNvPr>
          <p:cNvCxnSpPr>
            <a:cxnSpLocks/>
          </p:cNvCxnSpPr>
          <p:nvPr/>
        </p:nvCxnSpPr>
        <p:spPr bwMode="auto">
          <a:xfrm>
            <a:off x="7062047" y="3671592"/>
            <a:ext cx="0" cy="48006"/>
          </a:xfrm>
          <a:prstGeom prst="line">
            <a:avLst/>
          </a:prstGeom>
          <a:noFill/>
          <a:ln w="28575" cap="flat" cmpd="sng" algn="ctr">
            <a:solidFill>
              <a:schemeClr val="bg1"/>
            </a:solidFill>
            <a:prstDash val="solid"/>
            <a:round/>
            <a:headEnd type="none" w="med" len="med"/>
            <a:tailEnd type="none" w="med" len="med"/>
          </a:ln>
          <a:effectLst/>
        </p:spPr>
      </p:cxnSp>
      <p:sp>
        <p:nvSpPr>
          <p:cNvPr id="52" name="TextBox 51">
            <a:extLst>
              <a:ext uri="{FF2B5EF4-FFF2-40B4-BE49-F238E27FC236}">
                <a16:creationId xmlns:a16="http://schemas.microsoft.com/office/drawing/2014/main" id="{13207B55-1FD4-5142-B9EC-0B242A4E288F}"/>
              </a:ext>
            </a:extLst>
          </p:cNvPr>
          <p:cNvSpPr txBox="1"/>
          <p:nvPr/>
        </p:nvSpPr>
        <p:spPr bwMode="auto">
          <a:xfrm>
            <a:off x="1653288" y="983987"/>
            <a:ext cx="42053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100</a:t>
            </a:r>
          </a:p>
        </p:txBody>
      </p:sp>
      <p:sp>
        <p:nvSpPr>
          <p:cNvPr id="53" name="TextBox 52">
            <a:extLst>
              <a:ext uri="{FF2B5EF4-FFF2-40B4-BE49-F238E27FC236}">
                <a16:creationId xmlns:a16="http://schemas.microsoft.com/office/drawing/2014/main" id="{50505C71-C029-F44D-8756-BEC4F778B99D}"/>
              </a:ext>
            </a:extLst>
          </p:cNvPr>
          <p:cNvSpPr txBox="1"/>
          <p:nvPr/>
        </p:nvSpPr>
        <p:spPr bwMode="auto">
          <a:xfrm>
            <a:off x="1653288" y="1492793"/>
            <a:ext cx="42053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80</a:t>
            </a:r>
          </a:p>
        </p:txBody>
      </p:sp>
      <p:sp>
        <p:nvSpPr>
          <p:cNvPr id="54" name="TextBox 53">
            <a:extLst>
              <a:ext uri="{FF2B5EF4-FFF2-40B4-BE49-F238E27FC236}">
                <a16:creationId xmlns:a16="http://schemas.microsoft.com/office/drawing/2014/main" id="{50735BCF-4C64-094C-8A76-413F92F6B1B2}"/>
              </a:ext>
            </a:extLst>
          </p:cNvPr>
          <p:cNvSpPr txBox="1"/>
          <p:nvPr/>
        </p:nvSpPr>
        <p:spPr bwMode="auto">
          <a:xfrm>
            <a:off x="1653288" y="2001599"/>
            <a:ext cx="42053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60</a:t>
            </a:r>
          </a:p>
        </p:txBody>
      </p:sp>
      <p:sp>
        <p:nvSpPr>
          <p:cNvPr id="55" name="TextBox 54">
            <a:extLst>
              <a:ext uri="{FF2B5EF4-FFF2-40B4-BE49-F238E27FC236}">
                <a16:creationId xmlns:a16="http://schemas.microsoft.com/office/drawing/2014/main" id="{87DA7D65-AB2D-0F4B-B837-124C9811ACEA}"/>
              </a:ext>
            </a:extLst>
          </p:cNvPr>
          <p:cNvSpPr txBox="1"/>
          <p:nvPr/>
        </p:nvSpPr>
        <p:spPr bwMode="auto">
          <a:xfrm>
            <a:off x="1653288" y="2510405"/>
            <a:ext cx="42053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40</a:t>
            </a:r>
          </a:p>
        </p:txBody>
      </p:sp>
      <p:sp>
        <p:nvSpPr>
          <p:cNvPr id="56" name="TextBox 55">
            <a:extLst>
              <a:ext uri="{FF2B5EF4-FFF2-40B4-BE49-F238E27FC236}">
                <a16:creationId xmlns:a16="http://schemas.microsoft.com/office/drawing/2014/main" id="{1E0F2808-8AE6-FF42-A9B6-B7B9788C6CBA}"/>
              </a:ext>
            </a:extLst>
          </p:cNvPr>
          <p:cNvSpPr txBox="1"/>
          <p:nvPr/>
        </p:nvSpPr>
        <p:spPr bwMode="auto">
          <a:xfrm>
            <a:off x="1653288" y="3019211"/>
            <a:ext cx="42053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20</a:t>
            </a:r>
          </a:p>
        </p:txBody>
      </p:sp>
      <p:sp>
        <p:nvSpPr>
          <p:cNvPr id="57" name="TextBox 56">
            <a:extLst>
              <a:ext uri="{FF2B5EF4-FFF2-40B4-BE49-F238E27FC236}">
                <a16:creationId xmlns:a16="http://schemas.microsoft.com/office/drawing/2014/main" id="{19A6AF66-1AB6-C74D-B08E-1AA19D208DBD}"/>
              </a:ext>
            </a:extLst>
          </p:cNvPr>
          <p:cNvSpPr txBox="1"/>
          <p:nvPr/>
        </p:nvSpPr>
        <p:spPr bwMode="auto">
          <a:xfrm>
            <a:off x="1653288" y="3528018"/>
            <a:ext cx="42053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0</a:t>
            </a:r>
          </a:p>
        </p:txBody>
      </p:sp>
      <p:sp>
        <p:nvSpPr>
          <p:cNvPr id="58" name="TextBox 57">
            <a:extLst>
              <a:ext uri="{FF2B5EF4-FFF2-40B4-BE49-F238E27FC236}">
                <a16:creationId xmlns:a16="http://schemas.microsoft.com/office/drawing/2014/main" id="{E1B68AE9-B258-164B-B0C8-973BCFE22BFE}"/>
              </a:ext>
            </a:extLst>
          </p:cNvPr>
          <p:cNvSpPr txBox="1"/>
          <p:nvPr/>
        </p:nvSpPr>
        <p:spPr bwMode="auto">
          <a:xfrm rot="16200000">
            <a:off x="283645" y="2269469"/>
            <a:ext cx="254263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050" b="1" dirty="0">
                <a:solidFill>
                  <a:srgbClr val="000000"/>
                </a:solidFill>
                <a:latin typeface="Calibri" panose="020F0502020204030204" pitchFamily="34" charset="0"/>
                <a:ea typeface="+mn-ea"/>
                <a:cs typeface="Arial" panose="020B0604020202020204" pitchFamily="34" charset="0"/>
              </a:rPr>
              <a:t>pCR (%)</a:t>
            </a:r>
          </a:p>
        </p:txBody>
      </p:sp>
      <p:sp>
        <p:nvSpPr>
          <p:cNvPr id="59" name="TextBox 58">
            <a:extLst>
              <a:ext uri="{FF2B5EF4-FFF2-40B4-BE49-F238E27FC236}">
                <a16:creationId xmlns:a16="http://schemas.microsoft.com/office/drawing/2014/main" id="{EBCF27CE-952B-5D4D-B7EC-F0BBC34F124D}"/>
              </a:ext>
            </a:extLst>
          </p:cNvPr>
          <p:cNvSpPr txBox="1"/>
          <p:nvPr/>
        </p:nvSpPr>
        <p:spPr bwMode="auto">
          <a:xfrm>
            <a:off x="2067353" y="3715622"/>
            <a:ext cx="124705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000" b="1" dirty="0">
                <a:solidFill>
                  <a:srgbClr val="000000"/>
                </a:solidFill>
                <a:latin typeface="Calibri" panose="020F0502020204030204" pitchFamily="34" charset="0"/>
                <a:ea typeface="+mn-ea"/>
                <a:cs typeface="Arial" panose="020B0604020202020204" pitchFamily="34" charset="0"/>
              </a:rPr>
              <a:t>TH (n = 107)</a:t>
            </a:r>
          </a:p>
        </p:txBody>
      </p:sp>
      <p:sp>
        <p:nvSpPr>
          <p:cNvPr id="60" name="TextBox 59">
            <a:extLst>
              <a:ext uri="{FF2B5EF4-FFF2-40B4-BE49-F238E27FC236}">
                <a16:creationId xmlns:a16="http://schemas.microsoft.com/office/drawing/2014/main" id="{E62F216B-E30C-5C4F-8313-442035667A21}"/>
              </a:ext>
            </a:extLst>
          </p:cNvPr>
          <p:cNvSpPr txBox="1"/>
          <p:nvPr/>
        </p:nvSpPr>
        <p:spPr bwMode="auto">
          <a:xfrm>
            <a:off x="3316566" y="3715622"/>
            <a:ext cx="124705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000" b="1" dirty="0">
                <a:solidFill>
                  <a:srgbClr val="000000"/>
                </a:solidFill>
                <a:latin typeface="Calibri" panose="020F0502020204030204" pitchFamily="34" charset="0"/>
                <a:ea typeface="+mn-ea"/>
                <a:cs typeface="Arial" panose="020B0604020202020204" pitchFamily="34" charset="0"/>
              </a:rPr>
              <a:t>THP (n = 107)</a:t>
            </a:r>
          </a:p>
        </p:txBody>
      </p:sp>
      <p:sp>
        <p:nvSpPr>
          <p:cNvPr id="61" name="TextBox 60">
            <a:extLst>
              <a:ext uri="{FF2B5EF4-FFF2-40B4-BE49-F238E27FC236}">
                <a16:creationId xmlns:a16="http://schemas.microsoft.com/office/drawing/2014/main" id="{4515CD60-5849-E44D-9E16-DFF45DF8087A}"/>
              </a:ext>
            </a:extLst>
          </p:cNvPr>
          <p:cNvSpPr txBox="1"/>
          <p:nvPr/>
        </p:nvSpPr>
        <p:spPr bwMode="auto">
          <a:xfrm>
            <a:off x="4563243" y="3715622"/>
            <a:ext cx="124705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000" b="1" dirty="0">
                <a:solidFill>
                  <a:srgbClr val="000000"/>
                </a:solidFill>
                <a:latin typeface="Calibri" panose="020F0502020204030204" pitchFamily="34" charset="0"/>
                <a:ea typeface="+mn-ea"/>
                <a:cs typeface="Arial" panose="020B0604020202020204" pitchFamily="34" charset="0"/>
              </a:rPr>
              <a:t>HP (n = 107)</a:t>
            </a:r>
          </a:p>
        </p:txBody>
      </p:sp>
      <p:sp>
        <p:nvSpPr>
          <p:cNvPr id="62" name="TextBox 61">
            <a:extLst>
              <a:ext uri="{FF2B5EF4-FFF2-40B4-BE49-F238E27FC236}">
                <a16:creationId xmlns:a16="http://schemas.microsoft.com/office/drawing/2014/main" id="{9E46666E-9749-834F-9F9C-5AE40BEAAD6F}"/>
              </a:ext>
            </a:extLst>
          </p:cNvPr>
          <p:cNvSpPr txBox="1"/>
          <p:nvPr/>
        </p:nvSpPr>
        <p:spPr bwMode="auto">
          <a:xfrm>
            <a:off x="5809571" y="3715622"/>
            <a:ext cx="124705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000" b="1" dirty="0">
                <a:solidFill>
                  <a:srgbClr val="000000"/>
                </a:solidFill>
                <a:latin typeface="Calibri" panose="020F0502020204030204" pitchFamily="34" charset="0"/>
                <a:ea typeface="+mn-ea"/>
                <a:cs typeface="Arial" panose="020B0604020202020204" pitchFamily="34" charset="0"/>
              </a:rPr>
              <a:t>TP (n = 96)</a:t>
            </a:r>
          </a:p>
        </p:txBody>
      </p:sp>
    </p:spTree>
    <p:extLst>
      <p:ext uri="{BB962C8B-B14F-4D97-AF65-F5344CB8AC3E}">
        <p14:creationId xmlns:p14="http://schemas.microsoft.com/office/powerpoint/2010/main" val="1300328711"/>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AF69A-4BC7-865F-4FD3-B87654874A43}"/>
              </a:ext>
            </a:extLst>
          </p:cNvPr>
          <p:cNvSpPr>
            <a:spLocks noGrp="1"/>
          </p:cNvSpPr>
          <p:nvPr>
            <p:ph type="title"/>
          </p:nvPr>
        </p:nvSpPr>
        <p:spPr/>
        <p:txBody>
          <a:bodyPr/>
          <a:lstStyle/>
          <a:p>
            <a:pPr algn="ctr"/>
            <a:r>
              <a:rPr lang="en-US" dirty="0"/>
              <a:t>Outline</a:t>
            </a:r>
          </a:p>
        </p:txBody>
      </p:sp>
      <p:sp>
        <p:nvSpPr>
          <p:cNvPr id="3" name="Content Placeholder 2">
            <a:extLst>
              <a:ext uri="{FF2B5EF4-FFF2-40B4-BE49-F238E27FC236}">
                <a16:creationId xmlns:a16="http://schemas.microsoft.com/office/drawing/2014/main" id="{7068AD42-368D-B2E8-7442-5FE6D3A97A6C}"/>
              </a:ext>
            </a:extLst>
          </p:cNvPr>
          <p:cNvSpPr>
            <a:spLocks noGrp="1"/>
          </p:cNvSpPr>
          <p:nvPr>
            <p:ph idx="4294967295"/>
          </p:nvPr>
        </p:nvSpPr>
        <p:spPr>
          <a:xfrm>
            <a:off x="923925" y="991096"/>
            <a:ext cx="7772400" cy="2741612"/>
          </a:xfrm>
        </p:spPr>
        <p:txBody>
          <a:bodyPr/>
          <a:lstStyle/>
          <a:p>
            <a:r>
              <a:rPr lang="en-US" dirty="0"/>
              <a:t>Rationale and candidates for NAT</a:t>
            </a:r>
          </a:p>
          <a:p>
            <a:r>
              <a:rPr lang="en-US" dirty="0"/>
              <a:t>RCB Score</a:t>
            </a:r>
          </a:p>
          <a:p>
            <a:r>
              <a:rPr lang="en-US" dirty="0"/>
              <a:t>Time to surgery</a:t>
            </a:r>
          </a:p>
          <a:p>
            <a:r>
              <a:rPr lang="en-US" dirty="0"/>
              <a:t>Axillary management</a:t>
            </a:r>
          </a:p>
          <a:p>
            <a:r>
              <a:rPr lang="en-US" dirty="0"/>
              <a:t>Can some patients eliminate surgery?</a:t>
            </a:r>
          </a:p>
          <a:p>
            <a:r>
              <a:rPr lang="en-US" dirty="0"/>
              <a:t>Impact of exercise on </a:t>
            </a:r>
            <a:r>
              <a:rPr lang="en-US" dirty="0" err="1"/>
              <a:t>pCR</a:t>
            </a:r>
            <a:r>
              <a:rPr lang="en-US" dirty="0"/>
              <a:t> </a:t>
            </a:r>
          </a:p>
        </p:txBody>
      </p:sp>
    </p:spTree>
    <p:extLst>
      <p:ext uri="{BB962C8B-B14F-4D97-AF65-F5344CB8AC3E}">
        <p14:creationId xmlns:p14="http://schemas.microsoft.com/office/powerpoint/2010/main" val="230068930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21E49-D965-6C66-1DD6-CAA0015EF002}"/>
              </a:ext>
            </a:extLst>
          </p:cNvPr>
          <p:cNvSpPr>
            <a:spLocks noGrp="1"/>
          </p:cNvSpPr>
          <p:nvPr>
            <p:ph type="title"/>
          </p:nvPr>
        </p:nvSpPr>
        <p:spPr/>
        <p:txBody>
          <a:bodyPr/>
          <a:lstStyle/>
          <a:p>
            <a:pPr algn="ctr"/>
            <a:r>
              <a:rPr lang="en-US" dirty="0"/>
              <a:t>Benefits of Preop Systemic Therapy </a:t>
            </a:r>
            <a:br>
              <a:rPr lang="en-US" dirty="0"/>
            </a:br>
            <a:r>
              <a:rPr lang="en-US" sz="2400" dirty="0"/>
              <a:t>(NCCN Guidelines Version 4.2023)</a:t>
            </a:r>
          </a:p>
        </p:txBody>
      </p:sp>
      <p:sp>
        <p:nvSpPr>
          <p:cNvPr id="3" name="Content Placeholder 2">
            <a:extLst>
              <a:ext uri="{FF2B5EF4-FFF2-40B4-BE49-F238E27FC236}">
                <a16:creationId xmlns:a16="http://schemas.microsoft.com/office/drawing/2014/main" id="{20D5BEDF-88DC-E32A-7A21-50306A45ED00}"/>
              </a:ext>
            </a:extLst>
          </p:cNvPr>
          <p:cNvSpPr>
            <a:spLocks noGrp="1"/>
          </p:cNvSpPr>
          <p:nvPr>
            <p:ph idx="4294967295"/>
          </p:nvPr>
        </p:nvSpPr>
        <p:spPr>
          <a:xfrm>
            <a:off x="561975" y="1203325"/>
            <a:ext cx="7772400" cy="2741612"/>
          </a:xfrm>
        </p:spPr>
        <p:txBody>
          <a:bodyPr/>
          <a:lstStyle/>
          <a:p>
            <a:r>
              <a:rPr lang="en-US" sz="2000" dirty="0"/>
              <a:t>Facilitates Breast Conservation</a:t>
            </a:r>
          </a:p>
          <a:p>
            <a:r>
              <a:rPr lang="en-US" sz="2000" dirty="0"/>
              <a:t>Can render inoperable tumors operable</a:t>
            </a:r>
          </a:p>
          <a:p>
            <a:r>
              <a:rPr lang="en-US" sz="2000" dirty="0"/>
              <a:t>Treatment response provides important prognostic information at an individual patient level, particularly in patients with TNBC or HER2-positive breast cancer</a:t>
            </a:r>
          </a:p>
          <a:p>
            <a:r>
              <a:rPr lang="en-US" sz="2000" dirty="0"/>
              <a:t>Identifies patients with residual disease at higher risk for relapse to allow for the addition of supplemental adjuvant regimens, particularly in patients with TNBC or HER2-positive breast cancer</a:t>
            </a:r>
          </a:p>
        </p:txBody>
      </p:sp>
    </p:spTree>
    <p:extLst>
      <p:ext uri="{BB962C8B-B14F-4D97-AF65-F5344CB8AC3E}">
        <p14:creationId xmlns:p14="http://schemas.microsoft.com/office/powerpoint/2010/main" val="66314282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21E49-D965-6C66-1DD6-CAA0015EF002}"/>
              </a:ext>
            </a:extLst>
          </p:cNvPr>
          <p:cNvSpPr>
            <a:spLocks noGrp="1"/>
          </p:cNvSpPr>
          <p:nvPr>
            <p:ph type="title"/>
          </p:nvPr>
        </p:nvSpPr>
        <p:spPr/>
        <p:txBody>
          <a:bodyPr/>
          <a:lstStyle/>
          <a:p>
            <a:pPr algn="ctr"/>
            <a:r>
              <a:rPr lang="en-US" dirty="0"/>
              <a:t>Benefits of Preop Systemic Therapy </a:t>
            </a:r>
            <a:br>
              <a:rPr lang="en-US" dirty="0"/>
            </a:br>
            <a:r>
              <a:rPr lang="en-US" sz="2400" dirty="0"/>
              <a:t>(NCCN Guidelines Version 4.2023)</a:t>
            </a:r>
          </a:p>
        </p:txBody>
      </p:sp>
      <p:sp>
        <p:nvSpPr>
          <p:cNvPr id="3" name="Content Placeholder 2">
            <a:extLst>
              <a:ext uri="{FF2B5EF4-FFF2-40B4-BE49-F238E27FC236}">
                <a16:creationId xmlns:a16="http://schemas.microsoft.com/office/drawing/2014/main" id="{20D5BEDF-88DC-E32A-7A21-50306A45ED00}"/>
              </a:ext>
            </a:extLst>
          </p:cNvPr>
          <p:cNvSpPr>
            <a:spLocks noGrp="1"/>
          </p:cNvSpPr>
          <p:nvPr>
            <p:ph idx="4294967295"/>
          </p:nvPr>
        </p:nvSpPr>
        <p:spPr>
          <a:xfrm>
            <a:off x="609600" y="1363663"/>
            <a:ext cx="7772400" cy="2741612"/>
          </a:xfrm>
        </p:spPr>
        <p:txBody>
          <a:bodyPr/>
          <a:lstStyle/>
          <a:p>
            <a:r>
              <a:rPr lang="en-US" dirty="0"/>
              <a:t>Allows time for genetic testing</a:t>
            </a:r>
          </a:p>
          <a:p>
            <a:r>
              <a:rPr lang="en-US" dirty="0"/>
              <a:t>Allows time to plan breast reconstruction in patients electing mastectomy</a:t>
            </a:r>
          </a:p>
          <a:p>
            <a:r>
              <a:rPr lang="en-US" dirty="0"/>
              <a:t>Allows time for delayed decision-making for definitive surgery</a:t>
            </a:r>
          </a:p>
        </p:txBody>
      </p:sp>
    </p:spTree>
    <p:extLst>
      <p:ext uri="{BB962C8B-B14F-4D97-AF65-F5344CB8AC3E}">
        <p14:creationId xmlns:p14="http://schemas.microsoft.com/office/powerpoint/2010/main" val="6114484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21E49-D965-6C66-1DD6-CAA0015EF002}"/>
              </a:ext>
            </a:extLst>
          </p:cNvPr>
          <p:cNvSpPr>
            <a:spLocks noGrp="1"/>
          </p:cNvSpPr>
          <p:nvPr>
            <p:ph type="title"/>
          </p:nvPr>
        </p:nvSpPr>
        <p:spPr/>
        <p:txBody>
          <a:bodyPr/>
          <a:lstStyle/>
          <a:p>
            <a:pPr algn="ctr"/>
            <a:r>
              <a:rPr lang="en-US" dirty="0"/>
              <a:t>Opportunities of Preop Systemic Therapy </a:t>
            </a:r>
            <a:br>
              <a:rPr lang="en-US" dirty="0"/>
            </a:br>
            <a:r>
              <a:rPr lang="en-US" sz="2400" dirty="0"/>
              <a:t>(NCCN Guidelines Version 4.2023)</a:t>
            </a:r>
          </a:p>
        </p:txBody>
      </p:sp>
      <p:sp>
        <p:nvSpPr>
          <p:cNvPr id="3" name="Content Placeholder 2">
            <a:extLst>
              <a:ext uri="{FF2B5EF4-FFF2-40B4-BE49-F238E27FC236}">
                <a16:creationId xmlns:a16="http://schemas.microsoft.com/office/drawing/2014/main" id="{20D5BEDF-88DC-E32A-7A21-50306A45ED00}"/>
              </a:ext>
            </a:extLst>
          </p:cNvPr>
          <p:cNvSpPr>
            <a:spLocks noGrp="1"/>
          </p:cNvSpPr>
          <p:nvPr>
            <p:ph idx="4294967295"/>
          </p:nvPr>
        </p:nvSpPr>
        <p:spPr>
          <a:xfrm>
            <a:off x="304800" y="1203325"/>
            <a:ext cx="8439150" cy="2741612"/>
          </a:xfrm>
        </p:spPr>
        <p:txBody>
          <a:bodyPr/>
          <a:lstStyle/>
          <a:p>
            <a:r>
              <a:rPr lang="en-US" sz="2000" dirty="0"/>
              <a:t>May allow SLN alone if initial </a:t>
            </a:r>
            <a:r>
              <a:rPr lang="en-US" sz="2000" dirty="0" err="1"/>
              <a:t>cN</a:t>
            </a:r>
            <a:r>
              <a:rPr lang="en-US" sz="2000" dirty="0"/>
              <a:t>+ becomes cN0 after NAT</a:t>
            </a:r>
          </a:p>
          <a:p>
            <a:r>
              <a:rPr lang="en-US" sz="2000" dirty="0"/>
              <a:t>May provide an opportunity to modify systemic treatment if no preoperative therapy response or progression of disease</a:t>
            </a:r>
          </a:p>
          <a:p>
            <a:r>
              <a:rPr lang="en-US" sz="2000" dirty="0"/>
              <a:t>May allow for more limited radiation fields in patients with </a:t>
            </a:r>
            <a:r>
              <a:rPr lang="en-US" sz="2000" dirty="0" err="1"/>
              <a:t>cN</a:t>
            </a:r>
            <a:r>
              <a:rPr lang="en-US" sz="2000" dirty="0"/>
              <a:t>+ who become cN0/pN0 after NAT</a:t>
            </a:r>
          </a:p>
          <a:p>
            <a:r>
              <a:rPr lang="en-US" sz="2000" dirty="0"/>
              <a:t>Provides excellent research platform to test novel therapies and predictive biomarkers.</a:t>
            </a:r>
          </a:p>
          <a:p>
            <a:r>
              <a:rPr lang="en-US" sz="2000" dirty="0"/>
              <a:t>Caution: possible overtreatment with systemic therapy if clinical stage is overestimated</a:t>
            </a:r>
          </a:p>
        </p:txBody>
      </p:sp>
    </p:spTree>
    <p:extLst>
      <p:ext uri="{BB962C8B-B14F-4D97-AF65-F5344CB8AC3E}">
        <p14:creationId xmlns:p14="http://schemas.microsoft.com/office/powerpoint/2010/main" val="38779035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21E49-D965-6C66-1DD6-CAA0015EF002}"/>
              </a:ext>
            </a:extLst>
          </p:cNvPr>
          <p:cNvSpPr>
            <a:spLocks noGrp="1"/>
          </p:cNvSpPr>
          <p:nvPr>
            <p:ph type="title"/>
          </p:nvPr>
        </p:nvSpPr>
        <p:spPr>
          <a:xfrm>
            <a:off x="0" y="79839"/>
            <a:ext cx="9144000" cy="1006507"/>
          </a:xfrm>
        </p:spPr>
        <p:txBody>
          <a:bodyPr/>
          <a:lstStyle/>
          <a:p>
            <a:pPr algn="ctr"/>
            <a:r>
              <a:rPr lang="en-US" dirty="0"/>
              <a:t>Candidates for Preop Systemic Therapy </a:t>
            </a:r>
            <a:br>
              <a:rPr lang="en-US" dirty="0"/>
            </a:br>
            <a:r>
              <a:rPr lang="en-US" sz="2400" dirty="0"/>
              <a:t>(NCCN Guidelines Version 4.2023)</a:t>
            </a:r>
          </a:p>
        </p:txBody>
      </p:sp>
      <p:sp>
        <p:nvSpPr>
          <p:cNvPr id="3" name="Content Placeholder 2">
            <a:extLst>
              <a:ext uri="{FF2B5EF4-FFF2-40B4-BE49-F238E27FC236}">
                <a16:creationId xmlns:a16="http://schemas.microsoft.com/office/drawing/2014/main" id="{20D5BEDF-88DC-E32A-7A21-50306A45ED00}"/>
              </a:ext>
            </a:extLst>
          </p:cNvPr>
          <p:cNvSpPr>
            <a:spLocks noGrp="1"/>
          </p:cNvSpPr>
          <p:nvPr>
            <p:ph idx="4294967295"/>
          </p:nvPr>
        </p:nvSpPr>
        <p:spPr>
          <a:xfrm>
            <a:off x="285750" y="1086346"/>
            <a:ext cx="8429625" cy="2741612"/>
          </a:xfrm>
        </p:spPr>
        <p:txBody>
          <a:bodyPr>
            <a:noAutofit/>
          </a:bodyPr>
          <a:lstStyle/>
          <a:p>
            <a:r>
              <a:rPr lang="en-US" sz="1800" dirty="0"/>
              <a:t>Patients with Inoperable breast cancer</a:t>
            </a:r>
          </a:p>
          <a:p>
            <a:pPr lvl="1"/>
            <a:r>
              <a:rPr lang="en-US" sz="1800" dirty="0"/>
              <a:t>IBC or cT4 tumors</a:t>
            </a:r>
          </a:p>
          <a:p>
            <a:pPr lvl="1"/>
            <a:r>
              <a:rPr lang="en-US" sz="1800" dirty="0"/>
              <a:t>Bulky or matted cN2 axillary nodes; cN3 nodal disease</a:t>
            </a:r>
          </a:p>
          <a:p>
            <a:r>
              <a:rPr lang="en-US" sz="1800" dirty="0"/>
              <a:t>In select patients with operable cancer:</a:t>
            </a:r>
          </a:p>
          <a:p>
            <a:pPr lvl="1"/>
            <a:r>
              <a:rPr lang="en-US" sz="1800" dirty="0"/>
              <a:t>HER2-positive and TNBC, if </a:t>
            </a:r>
            <a:r>
              <a:rPr lang="en-US" sz="1800" u="sng" dirty="0"/>
              <a:t>&gt;</a:t>
            </a:r>
            <a:r>
              <a:rPr lang="en-US" sz="1800" dirty="0"/>
              <a:t>cT2 or </a:t>
            </a:r>
            <a:r>
              <a:rPr lang="en-US" sz="1800" u="sng" dirty="0"/>
              <a:t>&gt;</a:t>
            </a:r>
            <a:r>
              <a:rPr lang="en-US" sz="1800" dirty="0"/>
              <a:t>cN1</a:t>
            </a:r>
          </a:p>
          <a:p>
            <a:pPr lvl="1"/>
            <a:r>
              <a:rPr lang="en-US" sz="1800" dirty="0"/>
              <a:t>Large primary tumor relative to breast size in patient who prefers breast conservation.</a:t>
            </a:r>
          </a:p>
          <a:p>
            <a:pPr lvl="1"/>
            <a:r>
              <a:rPr lang="en-US" sz="1800" dirty="0" err="1"/>
              <a:t>cN</a:t>
            </a:r>
            <a:r>
              <a:rPr lang="en-US" sz="1800" dirty="0"/>
              <a:t>+ disease likely to become cN0 with NAT</a:t>
            </a:r>
          </a:p>
          <a:p>
            <a:pPr lvl="1"/>
            <a:r>
              <a:rPr lang="en-US" sz="1800" dirty="0"/>
              <a:t>Consider for cT1c, cN0 HER2-positive and TNBC</a:t>
            </a:r>
          </a:p>
          <a:p>
            <a:pPr lvl="1"/>
            <a:r>
              <a:rPr lang="en-US" sz="1800" dirty="0"/>
              <a:t>Patients in whom definitive surgery may be delayed.</a:t>
            </a:r>
          </a:p>
        </p:txBody>
      </p:sp>
    </p:spTree>
    <p:extLst>
      <p:ext uri="{BB962C8B-B14F-4D97-AF65-F5344CB8AC3E}">
        <p14:creationId xmlns:p14="http://schemas.microsoft.com/office/powerpoint/2010/main" val="331986835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7DDB9-AF51-5EA7-21ED-919384E1B164}"/>
              </a:ext>
            </a:extLst>
          </p:cNvPr>
          <p:cNvSpPr>
            <a:spLocks noGrp="1"/>
          </p:cNvSpPr>
          <p:nvPr>
            <p:ph type="title"/>
          </p:nvPr>
        </p:nvSpPr>
        <p:spPr/>
        <p:txBody>
          <a:bodyPr/>
          <a:lstStyle/>
          <a:p>
            <a:pPr algn="ctr"/>
            <a:r>
              <a:rPr lang="en-US" dirty="0"/>
              <a:t>NAT and Breast Surgery</a:t>
            </a:r>
          </a:p>
        </p:txBody>
      </p:sp>
      <p:sp>
        <p:nvSpPr>
          <p:cNvPr id="3" name="Content Placeholder 2">
            <a:extLst>
              <a:ext uri="{FF2B5EF4-FFF2-40B4-BE49-F238E27FC236}">
                <a16:creationId xmlns:a16="http://schemas.microsoft.com/office/drawing/2014/main" id="{EFA79B77-9322-DE64-E9FD-FCB1A46889B3}"/>
              </a:ext>
            </a:extLst>
          </p:cNvPr>
          <p:cNvSpPr>
            <a:spLocks noGrp="1"/>
          </p:cNvSpPr>
          <p:nvPr>
            <p:ph idx="4294967295"/>
          </p:nvPr>
        </p:nvSpPr>
        <p:spPr>
          <a:xfrm>
            <a:off x="200025" y="823913"/>
            <a:ext cx="8204200" cy="3802062"/>
          </a:xfrm>
        </p:spPr>
        <p:txBody>
          <a:bodyPr>
            <a:normAutofit fontScale="92500" lnSpcReduction="20000"/>
          </a:bodyPr>
          <a:lstStyle/>
          <a:p>
            <a:r>
              <a:rPr lang="en-US" dirty="0"/>
              <a:t>Pathologic complete response (</a:t>
            </a:r>
            <a:r>
              <a:rPr lang="en-US" dirty="0" err="1"/>
              <a:t>pCR</a:t>
            </a:r>
            <a:r>
              <a:rPr lang="en-US" dirty="0"/>
              <a:t>) after NAC have better prognosis</a:t>
            </a:r>
          </a:p>
          <a:p>
            <a:pPr lvl="1"/>
            <a:r>
              <a:rPr lang="en-US" sz="2100" dirty="0"/>
              <a:t>NSABP B-18 randomized 1523 patients to either NAC vs adjuvant chemo: while OS and DFS similar, those with </a:t>
            </a:r>
            <a:r>
              <a:rPr lang="en-US" sz="2100" dirty="0" err="1"/>
              <a:t>pCR</a:t>
            </a:r>
            <a:r>
              <a:rPr lang="en-US" sz="2100" dirty="0"/>
              <a:t> had better OS and DFS than those with residual disease.</a:t>
            </a:r>
          </a:p>
          <a:p>
            <a:r>
              <a:rPr lang="en-US" dirty="0"/>
              <a:t>Recent studies have showed that those with residual disease following NAT benefit from continued therapy</a:t>
            </a:r>
          </a:p>
          <a:p>
            <a:pPr lvl="1"/>
            <a:r>
              <a:rPr lang="en-US" sz="2100" dirty="0"/>
              <a:t>CREATE-X Trial shows benefit to oral Capecitabine in patients with residual disease after NAT for Triple Negative Cancers (improved 5 year DFS 67.6% to 74.1% with Capecitabine)</a:t>
            </a:r>
          </a:p>
          <a:p>
            <a:pPr lvl="1"/>
            <a:r>
              <a:rPr lang="en-US" sz="2100" dirty="0"/>
              <a:t>KATHERINE Trial shows benefit to T-DM1 in patients with residual disease after NAT for Her-2 positive tumors (improved 3 year DFS 77% with Herceptin to 88.3% with T-DM1)</a:t>
            </a:r>
          </a:p>
          <a:p>
            <a:pPr lvl="1"/>
            <a:endParaRPr lang="en-US" dirty="0"/>
          </a:p>
        </p:txBody>
      </p:sp>
    </p:spTree>
    <p:extLst>
      <p:ext uri="{BB962C8B-B14F-4D97-AF65-F5344CB8AC3E}">
        <p14:creationId xmlns:p14="http://schemas.microsoft.com/office/powerpoint/2010/main" val="331161356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C24FA-297C-8901-AA01-7C9D1E470F48}"/>
              </a:ext>
            </a:extLst>
          </p:cNvPr>
          <p:cNvSpPr>
            <a:spLocks noGrp="1"/>
          </p:cNvSpPr>
          <p:nvPr>
            <p:ph type="title"/>
          </p:nvPr>
        </p:nvSpPr>
        <p:spPr/>
        <p:txBody>
          <a:bodyPr/>
          <a:lstStyle/>
          <a:p>
            <a:pPr algn="ctr"/>
            <a:r>
              <a:rPr lang="en-US" dirty="0"/>
              <a:t>Residual Cancer Burden (RCB Score)</a:t>
            </a:r>
          </a:p>
        </p:txBody>
      </p:sp>
      <p:sp>
        <p:nvSpPr>
          <p:cNvPr id="7" name="Content Placeholder 6">
            <a:extLst>
              <a:ext uri="{FF2B5EF4-FFF2-40B4-BE49-F238E27FC236}">
                <a16:creationId xmlns:a16="http://schemas.microsoft.com/office/drawing/2014/main" id="{42991FD2-014C-6FCD-405E-A2C86659FAB3}"/>
              </a:ext>
            </a:extLst>
          </p:cNvPr>
          <p:cNvSpPr>
            <a:spLocks noGrp="1"/>
          </p:cNvSpPr>
          <p:nvPr>
            <p:ph idx="4294967295"/>
          </p:nvPr>
        </p:nvSpPr>
        <p:spPr>
          <a:xfrm>
            <a:off x="286791" y="908040"/>
            <a:ext cx="7886700" cy="3262313"/>
          </a:xfrm>
        </p:spPr>
        <p:txBody>
          <a:bodyPr>
            <a:normAutofit/>
          </a:bodyPr>
          <a:lstStyle/>
          <a:p>
            <a:r>
              <a:rPr lang="en-US" sz="2000" dirty="0"/>
              <a:t>Derived from final pathology</a:t>
            </a:r>
          </a:p>
          <a:p>
            <a:r>
              <a:rPr lang="en-US" sz="2000" dirty="0"/>
              <a:t>Components: Tumor bed size, residual viable cellularity (%), number and size of residual nodal metastases</a:t>
            </a:r>
          </a:p>
          <a:p>
            <a:r>
              <a:rPr lang="en-US" sz="2000" dirty="0"/>
              <a:t>Continuous score from 0 (</a:t>
            </a:r>
            <a:r>
              <a:rPr lang="en-US" sz="2000" dirty="0" err="1"/>
              <a:t>pCR</a:t>
            </a:r>
            <a:r>
              <a:rPr lang="en-US" sz="2000" dirty="0"/>
              <a:t>) to about 4 (almost no response to NAT)</a:t>
            </a:r>
          </a:p>
          <a:p>
            <a:pPr lvl="1"/>
            <a:r>
              <a:rPr lang="en-US" dirty="0"/>
              <a:t>Higher the score=more cancer left</a:t>
            </a:r>
          </a:p>
          <a:p>
            <a:r>
              <a:rPr lang="en-US" sz="2000" dirty="0"/>
              <a:t>Performs equally as well as post-NAC AJCC Stage for predicting recurrence and survival</a:t>
            </a:r>
          </a:p>
        </p:txBody>
      </p:sp>
      <p:sp>
        <p:nvSpPr>
          <p:cNvPr id="12" name="TextBox 11">
            <a:extLst>
              <a:ext uri="{FF2B5EF4-FFF2-40B4-BE49-F238E27FC236}">
                <a16:creationId xmlns:a16="http://schemas.microsoft.com/office/drawing/2014/main" id="{16F13CD1-8BAD-A319-42B4-5F6F7AFAFB2F}"/>
              </a:ext>
            </a:extLst>
          </p:cNvPr>
          <p:cNvSpPr txBox="1"/>
          <p:nvPr/>
        </p:nvSpPr>
        <p:spPr>
          <a:xfrm>
            <a:off x="123825" y="3944422"/>
            <a:ext cx="6414256" cy="307777"/>
          </a:xfrm>
          <a:prstGeom prst="rect">
            <a:avLst/>
          </a:prstGeom>
          <a:noFill/>
        </p:spPr>
        <p:txBody>
          <a:bodyPr wrap="none" rtlCol="0">
            <a:spAutoFit/>
          </a:bodyPr>
          <a:lstStyle/>
          <a:p>
            <a:r>
              <a:rPr lang="en-US" sz="1400" dirty="0" err="1"/>
              <a:t>Symmans</a:t>
            </a:r>
            <a:r>
              <a:rPr lang="en-US" sz="1400" dirty="0"/>
              <a:t> WF, </a:t>
            </a:r>
            <a:r>
              <a:rPr lang="en-US" sz="1400" dirty="0" err="1"/>
              <a:t>Peintinger</a:t>
            </a:r>
            <a:r>
              <a:rPr lang="en-US" sz="1400" dirty="0"/>
              <a:t> F, Hatzis C, et al. J Clin Oncol. 2007; 25: 4414-4422.</a:t>
            </a:r>
          </a:p>
        </p:txBody>
      </p:sp>
    </p:spTree>
    <p:extLst>
      <p:ext uri="{BB962C8B-B14F-4D97-AF65-F5344CB8AC3E}">
        <p14:creationId xmlns:p14="http://schemas.microsoft.com/office/powerpoint/2010/main" val="50596621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4A59318-5A35-F7B7-0531-F0909584EDDF}"/>
              </a:ext>
            </a:extLst>
          </p:cNvPr>
          <p:cNvPicPr>
            <a:picLocks noGrp="1" noChangeAspect="1"/>
          </p:cNvPicPr>
          <p:nvPr>
            <p:ph idx="4294967295"/>
          </p:nvPr>
        </p:nvPicPr>
        <p:blipFill>
          <a:blip r:embed="rId2"/>
          <a:stretch>
            <a:fillRect/>
          </a:stretch>
        </p:blipFill>
        <p:spPr>
          <a:xfrm>
            <a:off x="-79042" y="287582"/>
            <a:ext cx="5745273" cy="3886425"/>
          </a:xfrm>
          <a:prstGeom prst="rect">
            <a:avLst/>
          </a:prstGeom>
        </p:spPr>
      </p:pic>
      <p:sp>
        <p:nvSpPr>
          <p:cNvPr id="5" name="TextBox 4">
            <a:extLst>
              <a:ext uri="{FF2B5EF4-FFF2-40B4-BE49-F238E27FC236}">
                <a16:creationId xmlns:a16="http://schemas.microsoft.com/office/drawing/2014/main" id="{4B5BFB39-39CD-14A9-693C-62FC7819F11A}"/>
              </a:ext>
            </a:extLst>
          </p:cNvPr>
          <p:cNvSpPr txBox="1"/>
          <p:nvPr/>
        </p:nvSpPr>
        <p:spPr>
          <a:xfrm>
            <a:off x="2283662" y="65158"/>
            <a:ext cx="5262979" cy="369332"/>
          </a:xfrm>
          <a:prstGeom prst="rect">
            <a:avLst/>
          </a:prstGeom>
          <a:noFill/>
        </p:spPr>
        <p:txBody>
          <a:bodyPr wrap="none" rtlCol="0">
            <a:spAutoFit/>
          </a:bodyPr>
          <a:lstStyle/>
          <a:p>
            <a:r>
              <a:rPr lang="en-US" sz="1800" dirty="0"/>
              <a:t>Residual Cancer Burden Calculator (RCB Score)*</a:t>
            </a:r>
          </a:p>
        </p:txBody>
      </p:sp>
      <p:sp>
        <p:nvSpPr>
          <p:cNvPr id="8" name="TextBox 7">
            <a:extLst>
              <a:ext uri="{FF2B5EF4-FFF2-40B4-BE49-F238E27FC236}">
                <a16:creationId xmlns:a16="http://schemas.microsoft.com/office/drawing/2014/main" id="{CC3547A6-218F-3C0C-814D-7E2AD39EB583}"/>
              </a:ext>
            </a:extLst>
          </p:cNvPr>
          <p:cNvSpPr txBox="1"/>
          <p:nvPr/>
        </p:nvSpPr>
        <p:spPr>
          <a:xfrm>
            <a:off x="5715000" y="2501055"/>
            <a:ext cx="3429000" cy="923330"/>
          </a:xfrm>
          <a:prstGeom prst="rect">
            <a:avLst/>
          </a:prstGeom>
          <a:noFill/>
        </p:spPr>
        <p:txBody>
          <a:bodyPr wrap="square">
            <a:spAutoFit/>
          </a:bodyPr>
          <a:lstStyle/>
          <a:p>
            <a:r>
              <a:rPr lang="en-US" sz="1800" dirty="0"/>
              <a:t>*http://www3.mdanderson.org/app/</a:t>
            </a:r>
            <a:r>
              <a:rPr lang="en-US" sz="1800" dirty="0" err="1"/>
              <a:t>medcalc</a:t>
            </a:r>
            <a:r>
              <a:rPr lang="en-US" sz="1800" dirty="0"/>
              <a:t>/</a:t>
            </a:r>
            <a:r>
              <a:rPr lang="en-US" sz="1800" dirty="0" err="1"/>
              <a:t>index.cfm?pagename</a:t>
            </a:r>
            <a:r>
              <a:rPr lang="en-US" sz="1800" dirty="0"/>
              <a:t>=jsconvert3</a:t>
            </a:r>
          </a:p>
        </p:txBody>
      </p:sp>
    </p:spTree>
    <p:extLst>
      <p:ext uri="{BB962C8B-B14F-4D97-AF65-F5344CB8AC3E}">
        <p14:creationId xmlns:p14="http://schemas.microsoft.com/office/powerpoint/2010/main" val="185782201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27A27C-8BDC-2A73-BF8A-80A51E24ABC3}"/>
              </a:ext>
            </a:extLst>
          </p:cNvPr>
          <p:cNvPicPr>
            <a:picLocks noChangeAspect="1"/>
          </p:cNvPicPr>
          <p:nvPr/>
        </p:nvPicPr>
        <p:blipFill>
          <a:blip r:embed="rId2"/>
          <a:stretch>
            <a:fillRect/>
          </a:stretch>
        </p:blipFill>
        <p:spPr>
          <a:xfrm>
            <a:off x="1990725" y="0"/>
            <a:ext cx="5426964" cy="4229096"/>
          </a:xfrm>
          <a:prstGeom prst="rect">
            <a:avLst/>
          </a:prstGeom>
        </p:spPr>
      </p:pic>
    </p:spTree>
    <p:extLst>
      <p:ext uri="{BB962C8B-B14F-4D97-AF65-F5344CB8AC3E}">
        <p14:creationId xmlns:p14="http://schemas.microsoft.com/office/powerpoint/2010/main" val="274811590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956FA2-3121-BFAE-1BBF-E707B3ECD1FF}"/>
              </a:ext>
            </a:extLst>
          </p:cNvPr>
          <p:cNvPicPr>
            <a:picLocks noChangeAspect="1"/>
          </p:cNvPicPr>
          <p:nvPr/>
        </p:nvPicPr>
        <p:blipFill>
          <a:blip r:embed="rId2"/>
          <a:stretch>
            <a:fillRect/>
          </a:stretch>
        </p:blipFill>
        <p:spPr>
          <a:xfrm>
            <a:off x="2066925" y="0"/>
            <a:ext cx="5480284" cy="4192134"/>
          </a:xfrm>
          <a:prstGeom prst="rect">
            <a:avLst/>
          </a:prstGeom>
        </p:spPr>
      </p:pic>
    </p:spTree>
    <p:extLst>
      <p:ext uri="{BB962C8B-B14F-4D97-AF65-F5344CB8AC3E}">
        <p14:creationId xmlns:p14="http://schemas.microsoft.com/office/powerpoint/2010/main" val="4846684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5"/>
          <p:cNvSpPr>
            <a:spLocks noGrp="1" noChangeArrowheads="1"/>
          </p:cNvSpPr>
          <p:nvPr>
            <p:ph type="title"/>
          </p:nvPr>
        </p:nvSpPr>
        <p:spPr>
          <a:xfrm>
            <a:off x="650929" y="-13896"/>
            <a:ext cx="9144000" cy="481442"/>
          </a:xfrm>
        </p:spPr>
        <p:txBody>
          <a:bodyPr/>
          <a:lstStyle/>
          <a:p>
            <a:r>
              <a:rPr lang="en-US" sz="2400" b="1" dirty="0">
                <a:solidFill>
                  <a:schemeClr val="accent6"/>
                </a:solidFill>
              </a:rPr>
              <a:t>TRYPHAENA: pCR (ypT0/is) by ER/PgR Status</a:t>
            </a:r>
          </a:p>
        </p:txBody>
      </p:sp>
      <p:sp>
        <p:nvSpPr>
          <p:cNvPr id="25" name="Text Box 11">
            <a:extLst>
              <a:ext uri="{FF2B5EF4-FFF2-40B4-BE49-F238E27FC236}">
                <a16:creationId xmlns:a16="http://schemas.microsoft.com/office/drawing/2014/main" id="{F9E881D0-D12C-4277-9C6E-1ADA6B81AB2A}"/>
              </a:ext>
            </a:extLst>
          </p:cNvPr>
          <p:cNvSpPr txBox="1">
            <a:spLocks noChangeArrowheads="1"/>
          </p:cNvSpPr>
          <p:nvPr/>
        </p:nvSpPr>
        <p:spPr bwMode="auto">
          <a:xfrm>
            <a:off x="3031761" y="4562498"/>
            <a:ext cx="354612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a:lnSpc>
                <a:spcPct val="100000"/>
              </a:lnSpc>
              <a:spcBef>
                <a:spcPct val="0"/>
              </a:spcBef>
              <a:spcAft>
                <a:spcPct val="0"/>
              </a:spcAft>
              <a:buClrTx/>
              <a:buNone/>
              <a:defRPr/>
            </a:pPr>
            <a:r>
              <a:rPr lang="it-IT" altLang="en-US" sz="900" dirty="0">
                <a:solidFill>
                  <a:srgbClr val="455560"/>
                </a:solidFill>
                <a:latin typeface="Calibri" panose="020F0502020204030204" pitchFamily="34" charset="0"/>
                <a:ea typeface="+mn-ea"/>
                <a:cs typeface="Arial" panose="020B0604020202020204" pitchFamily="34" charset="0"/>
              </a:rPr>
              <a:t>Schneeweiss. Ann Oncol. 2013;24:2278. </a:t>
            </a:r>
          </a:p>
        </p:txBody>
      </p:sp>
      <p:sp>
        <p:nvSpPr>
          <p:cNvPr id="7" name="TextBox 6">
            <a:extLst>
              <a:ext uri="{FF2B5EF4-FFF2-40B4-BE49-F238E27FC236}">
                <a16:creationId xmlns:a16="http://schemas.microsoft.com/office/drawing/2014/main" id="{CCDF36DF-2EE4-4B27-AA4B-2B7CA7E2DBC8}"/>
              </a:ext>
            </a:extLst>
          </p:cNvPr>
          <p:cNvSpPr txBox="1"/>
          <p:nvPr/>
        </p:nvSpPr>
        <p:spPr bwMode="auto">
          <a:xfrm>
            <a:off x="2591925" y="3833440"/>
            <a:ext cx="1828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050" b="1" dirty="0">
                <a:solidFill>
                  <a:srgbClr val="000000"/>
                </a:solidFill>
                <a:latin typeface="Calibri" panose="020F0502020204030204" pitchFamily="34" charset="0"/>
                <a:ea typeface="+mn-ea"/>
                <a:cs typeface="Arial" panose="020B0604020202020204" pitchFamily="34" charset="0"/>
              </a:rPr>
              <a:t>FEC + HP x 3</a:t>
            </a:r>
            <a:r>
              <a:rPr lang="en-US" sz="1050" b="1" dirty="0">
                <a:solidFill>
                  <a:srgbClr val="000000"/>
                </a:solidFill>
                <a:latin typeface="Arial"/>
                <a:ea typeface="+mn-ea"/>
                <a:cs typeface="Arial" panose="020B0604020202020204" pitchFamily="34" charset="0"/>
              </a:rPr>
              <a:t>→</a:t>
            </a:r>
            <a:r>
              <a:rPr lang="en-US" sz="1050" b="1" dirty="0">
                <a:solidFill>
                  <a:srgbClr val="000000"/>
                </a:solidFill>
                <a:latin typeface="Calibri" panose="020F0502020204030204" pitchFamily="34" charset="0"/>
                <a:ea typeface="+mn-ea"/>
                <a:cs typeface="Arial" panose="020B0604020202020204" pitchFamily="34" charset="0"/>
              </a:rPr>
              <a:t>THP x 3</a:t>
            </a:r>
            <a:br>
              <a:rPr lang="en-US" sz="1050" b="1" dirty="0">
                <a:solidFill>
                  <a:srgbClr val="000000"/>
                </a:solidFill>
                <a:latin typeface="Calibri" panose="020F0502020204030204" pitchFamily="34" charset="0"/>
                <a:ea typeface="+mn-ea"/>
                <a:cs typeface="Arial" panose="020B0604020202020204" pitchFamily="34" charset="0"/>
              </a:rPr>
            </a:br>
            <a:r>
              <a:rPr lang="en-US" sz="1050" b="1" dirty="0">
                <a:solidFill>
                  <a:srgbClr val="000000"/>
                </a:solidFill>
                <a:latin typeface="Calibri" panose="020F0502020204030204" pitchFamily="34" charset="0"/>
                <a:ea typeface="+mn-ea"/>
                <a:cs typeface="Arial" panose="020B0604020202020204" pitchFamily="34" charset="0"/>
              </a:rPr>
              <a:t>(n = 73)</a:t>
            </a:r>
          </a:p>
        </p:txBody>
      </p:sp>
      <p:sp>
        <p:nvSpPr>
          <p:cNvPr id="39" name="TextBox 38">
            <a:extLst>
              <a:ext uri="{FF2B5EF4-FFF2-40B4-BE49-F238E27FC236}">
                <a16:creationId xmlns:a16="http://schemas.microsoft.com/office/drawing/2014/main" id="{8332241F-C799-4739-95A7-950FE7B973A4}"/>
              </a:ext>
            </a:extLst>
          </p:cNvPr>
          <p:cNvSpPr txBox="1"/>
          <p:nvPr/>
        </p:nvSpPr>
        <p:spPr bwMode="auto">
          <a:xfrm rot="16200000">
            <a:off x="548531" y="2106084"/>
            <a:ext cx="3113532" cy="261610"/>
          </a:xfrm>
          <a:prstGeom prst="rect">
            <a:avLst/>
          </a:prstGeom>
          <a:solidFill>
            <a:schemeClr val="bg1"/>
          </a:solidFill>
          <a:ln>
            <a:noFill/>
          </a:ln>
        </p:spPr>
        <p:txBody>
          <a:bodyPr wrap="square" rtlCol="0">
            <a:spAutoFit/>
          </a:bodyPr>
          <a:lstStyle/>
          <a:p>
            <a:pPr algn="ctr" defTabSz="685800" eaLnBrk="0" hangingPunct="0">
              <a:spcBef>
                <a:spcPct val="50000"/>
              </a:spcBef>
              <a:defRPr/>
            </a:pPr>
            <a:r>
              <a:rPr lang="en-US" sz="1050" b="1" dirty="0">
                <a:solidFill>
                  <a:srgbClr val="000000"/>
                </a:solidFill>
                <a:latin typeface="Calibri" panose="020F0502020204030204" pitchFamily="34" charset="0"/>
                <a:ea typeface="+mn-ea"/>
                <a:cs typeface="Arial" panose="020B0604020202020204" pitchFamily="34" charset="0"/>
              </a:rPr>
              <a:t>pCR ± 95% CI (%)</a:t>
            </a:r>
          </a:p>
        </p:txBody>
      </p:sp>
      <p:cxnSp>
        <p:nvCxnSpPr>
          <p:cNvPr id="4" name="Straight Connector 3">
            <a:extLst>
              <a:ext uri="{FF2B5EF4-FFF2-40B4-BE49-F238E27FC236}">
                <a16:creationId xmlns:a16="http://schemas.microsoft.com/office/drawing/2014/main" id="{BDA728BF-F14D-4E04-9BDB-5E2B833373F4}"/>
              </a:ext>
            </a:extLst>
          </p:cNvPr>
          <p:cNvCxnSpPr>
            <a:cxnSpLocks/>
          </p:cNvCxnSpPr>
          <p:nvPr/>
        </p:nvCxnSpPr>
        <p:spPr bwMode="auto">
          <a:xfrm>
            <a:off x="2612317" y="3805580"/>
            <a:ext cx="5362956" cy="0"/>
          </a:xfrm>
          <a:prstGeom prst="line">
            <a:avLst/>
          </a:prstGeom>
          <a:noFill/>
          <a:ln w="28575" cap="flat" cmpd="sng" algn="ctr">
            <a:solidFill>
              <a:schemeClr val="tx1"/>
            </a:solidFill>
            <a:prstDash val="solid"/>
            <a:round/>
            <a:headEnd type="none" w="med" len="med"/>
            <a:tailEnd type="none" w="med" len="med"/>
          </a:ln>
          <a:effectLst/>
        </p:spPr>
      </p:cxnSp>
      <p:cxnSp>
        <p:nvCxnSpPr>
          <p:cNvPr id="9" name="Straight Connector 8">
            <a:extLst>
              <a:ext uri="{FF2B5EF4-FFF2-40B4-BE49-F238E27FC236}">
                <a16:creationId xmlns:a16="http://schemas.microsoft.com/office/drawing/2014/main" id="{6B627E6D-0B2D-4757-BE7B-BC92ECAF44CC}"/>
              </a:ext>
            </a:extLst>
          </p:cNvPr>
          <p:cNvCxnSpPr/>
          <p:nvPr/>
        </p:nvCxnSpPr>
        <p:spPr bwMode="auto">
          <a:xfrm flipV="1">
            <a:off x="2619175" y="680125"/>
            <a:ext cx="0" cy="3139172"/>
          </a:xfrm>
          <a:prstGeom prst="line">
            <a:avLst/>
          </a:prstGeom>
          <a:noFill/>
          <a:ln w="28575" cap="flat" cmpd="sng" algn="ctr">
            <a:solidFill>
              <a:schemeClr val="tx1"/>
            </a:solidFill>
            <a:prstDash val="solid"/>
            <a:round/>
            <a:headEnd type="none" w="med" len="med"/>
            <a:tailEnd type="none" w="med" len="med"/>
          </a:ln>
          <a:effectLst/>
        </p:spPr>
      </p:cxnSp>
      <p:cxnSp>
        <p:nvCxnSpPr>
          <p:cNvPr id="11" name="Straight Connector 10">
            <a:extLst>
              <a:ext uri="{FF2B5EF4-FFF2-40B4-BE49-F238E27FC236}">
                <a16:creationId xmlns:a16="http://schemas.microsoft.com/office/drawing/2014/main" id="{F936C539-E77F-4CF3-B28A-45C10A7A5E7A}"/>
              </a:ext>
            </a:extLst>
          </p:cNvPr>
          <p:cNvCxnSpPr>
            <a:cxnSpLocks/>
          </p:cNvCxnSpPr>
          <p:nvPr/>
        </p:nvCxnSpPr>
        <p:spPr bwMode="auto">
          <a:xfrm flipH="1">
            <a:off x="2571169" y="680124"/>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5844C4B7-09F6-4DA3-A2F5-1F84D3145825}"/>
              </a:ext>
            </a:extLst>
          </p:cNvPr>
          <p:cNvCxnSpPr>
            <a:cxnSpLocks/>
          </p:cNvCxnSpPr>
          <p:nvPr/>
        </p:nvCxnSpPr>
        <p:spPr bwMode="auto">
          <a:xfrm flipH="1">
            <a:off x="2571169" y="1305215"/>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36" name="Straight Connector 35">
            <a:extLst>
              <a:ext uri="{FF2B5EF4-FFF2-40B4-BE49-F238E27FC236}">
                <a16:creationId xmlns:a16="http://schemas.microsoft.com/office/drawing/2014/main" id="{F21ED306-F033-45C3-A722-110E6471B3D6}"/>
              </a:ext>
            </a:extLst>
          </p:cNvPr>
          <p:cNvCxnSpPr>
            <a:cxnSpLocks/>
          </p:cNvCxnSpPr>
          <p:nvPr/>
        </p:nvCxnSpPr>
        <p:spPr bwMode="auto">
          <a:xfrm flipH="1">
            <a:off x="2571169" y="1930307"/>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40" name="Straight Connector 39">
            <a:extLst>
              <a:ext uri="{FF2B5EF4-FFF2-40B4-BE49-F238E27FC236}">
                <a16:creationId xmlns:a16="http://schemas.microsoft.com/office/drawing/2014/main" id="{56F0CEED-DE61-425A-BB4B-5F8D511C10D4}"/>
              </a:ext>
            </a:extLst>
          </p:cNvPr>
          <p:cNvCxnSpPr>
            <a:cxnSpLocks/>
          </p:cNvCxnSpPr>
          <p:nvPr/>
        </p:nvCxnSpPr>
        <p:spPr bwMode="auto">
          <a:xfrm flipH="1">
            <a:off x="2571169" y="2555398"/>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47" name="Straight Connector 46">
            <a:extLst>
              <a:ext uri="{FF2B5EF4-FFF2-40B4-BE49-F238E27FC236}">
                <a16:creationId xmlns:a16="http://schemas.microsoft.com/office/drawing/2014/main" id="{CB2BF929-DE53-4ED3-B2BB-A4483E9063E1}"/>
              </a:ext>
            </a:extLst>
          </p:cNvPr>
          <p:cNvCxnSpPr>
            <a:cxnSpLocks/>
          </p:cNvCxnSpPr>
          <p:nvPr/>
        </p:nvCxnSpPr>
        <p:spPr bwMode="auto">
          <a:xfrm flipH="1">
            <a:off x="2571169" y="3180489"/>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48" name="Straight Connector 47">
            <a:extLst>
              <a:ext uri="{FF2B5EF4-FFF2-40B4-BE49-F238E27FC236}">
                <a16:creationId xmlns:a16="http://schemas.microsoft.com/office/drawing/2014/main" id="{BDF298F4-8ACE-4E98-937A-7D9D3C02970B}"/>
              </a:ext>
            </a:extLst>
          </p:cNvPr>
          <p:cNvCxnSpPr>
            <a:cxnSpLocks/>
          </p:cNvCxnSpPr>
          <p:nvPr/>
        </p:nvCxnSpPr>
        <p:spPr bwMode="auto">
          <a:xfrm flipH="1">
            <a:off x="2571169" y="3805580"/>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13" name="Straight Connector 12">
            <a:extLst>
              <a:ext uri="{FF2B5EF4-FFF2-40B4-BE49-F238E27FC236}">
                <a16:creationId xmlns:a16="http://schemas.microsoft.com/office/drawing/2014/main" id="{344B039D-2E01-4266-ABB8-C7449E8C5FC0}"/>
              </a:ext>
            </a:extLst>
          </p:cNvPr>
          <p:cNvCxnSpPr>
            <a:cxnSpLocks/>
          </p:cNvCxnSpPr>
          <p:nvPr/>
        </p:nvCxnSpPr>
        <p:spPr bwMode="auto">
          <a:xfrm>
            <a:off x="2619175" y="3805580"/>
            <a:ext cx="0" cy="48006"/>
          </a:xfrm>
          <a:prstGeom prst="line">
            <a:avLst/>
          </a:prstGeom>
          <a:noFill/>
          <a:ln w="28575" cap="flat" cmpd="sng" algn="ctr">
            <a:solidFill>
              <a:schemeClr val="bg1"/>
            </a:solidFill>
            <a:prstDash val="solid"/>
            <a:round/>
            <a:headEnd type="none" w="med" len="med"/>
            <a:tailEnd type="none" w="med" len="med"/>
          </a:ln>
          <a:effectLst/>
        </p:spPr>
      </p:cxnSp>
      <p:cxnSp>
        <p:nvCxnSpPr>
          <p:cNvPr id="49" name="Straight Connector 48">
            <a:extLst>
              <a:ext uri="{FF2B5EF4-FFF2-40B4-BE49-F238E27FC236}">
                <a16:creationId xmlns:a16="http://schemas.microsoft.com/office/drawing/2014/main" id="{6A189AAF-163B-4BF7-A333-3366EEB8CC0A}"/>
              </a:ext>
            </a:extLst>
          </p:cNvPr>
          <p:cNvCxnSpPr>
            <a:cxnSpLocks/>
          </p:cNvCxnSpPr>
          <p:nvPr/>
        </p:nvCxnSpPr>
        <p:spPr bwMode="auto">
          <a:xfrm>
            <a:off x="4399969" y="3805580"/>
            <a:ext cx="0" cy="48006"/>
          </a:xfrm>
          <a:prstGeom prst="line">
            <a:avLst/>
          </a:prstGeom>
          <a:noFill/>
          <a:ln w="28575" cap="flat" cmpd="sng" algn="ctr">
            <a:solidFill>
              <a:schemeClr val="bg1"/>
            </a:solidFill>
            <a:prstDash val="solid"/>
            <a:round/>
            <a:headEnd type="none" w="med" len="med"/>
            <a:tailEnd type="none" w="med" len="med"/>
          </a:ln>
          <a:effectLst/>
        </p:spPr>
      </p:cxnSp>
      <p:cxnSp>
        <p:nvCxnSpPr>
          <p:cNvPr id="50" name="Straight Connector 49">
            <a:extLst>
              <a:ext uri="{FF2B5EF4-FFF2-40B4-BE49-F238E27FC236}">
                <a16:creationId xmlns:a16="http://schemas.microsoft.com/office/drawing/2014/main" id="{F6ACFE0E-7114-412E-A1F0-4F03DC340E22}"/>
              </a:ext>
            </a:extLst>
          </p:cNvPr>
          <p:cNvCxnSpPr>
            <a:cxnSpLocks/>
          </p:cNvCxnSpPr>
          <p:nvPr/>
        </p:nvCxnSpPr>
        <p:spPr bwMode="auto">
          <a:xfrm>
            <a:off x="6180763" y="3805580"/>
            <a:ext cx="0" cy="48006"/>
          </a:xfrm>
          <a:prstGeom prst="line">
            <a:avLst/>
          </a:prstGeom>
          <a:noFill/>
          <a:ln w="28575" cap="flat" cmpd="sng" algn="ctr">
            <a:solidFill>
              <a:schemeClr val="bg1"/>
            </a:solidFill>
            <a:prstDash val="solid"/>
            <a:round/>
            <a:headEnd type="none" w="med" len="med"/>
            <a:tailEnd type="none" w="med" len="med"/>
          </a:ln>
          <a:effectLst/>
        </p:spPr>
      </p:cxnSp>
      <p:cxnSp>
        <p:nvCxnSpPr>
          <p:cNvPr id="51" name="Straight Connector 50">
            <a:extLst>
              <a:ext uri="{FF2B5EF4-FFF2-40B4-BE49-F238E27FC236}">
                <a16:creationId xmlns:a16="http://schemas.microsoft.com/office/drawing/2014/main" id="{2ECE1019-4269-4017-A897-46373716E6F0}"/>
              </a:ext>
            </a:extLst>
          </p:cNvPr>
          <p:cNvCxnSpPr>
            <a:cxnSpLocks/>
          </p:cNvCxnSpPr>
          <p:nvPr/>
        </p:nvCxnSpPr>
        <p:spPr bwMode="auto">
          <a:xfrm>
            <a:off x="7968415" y="3805580"/>
            <a:ext cx="0" cy="48006"/>
          </a:xfrm>
          <a:prstGeom prst="line">
            <a:avLst/>
          </a:prstGeom>
          <a:noFill/>
          <a:ln w="28575" cap="flat" cmpd="sng" algn="ctr">
            <a:solidFill>
              <a:schemeClr val="bg1"/>
            </a:solidFill>
            <a:prstDash val="solid"/>
            <a:round/>
            <a:headEnd type="none" w="med" len="med"/>
            <a:tailEnd type="none" w="med" len="med"/>
          </a:ln>
          <a:effectLst/>
        </p:spPr>
      </p:cxnSp>
      <p:sp>
        <p:nvSpPr>
          <p:cNvPr id="52" name="TextBox 51">
            <a:extLst>
              <a:ext uri="{FF2B5EF4-FFF2-40B4-BE49-F238E27FC236}">
                <a16:creationId xmlns:a16="http://schemas.microsoft.com/office/drawing/2014/main" id="{9595B361-8C19-4B41-A210-C429ACC23E4F}"/>
              </a:ext>
            </a:extLst>
          </p:cNvPr>
          <p:cNvSpPr txBox="1"/>
          <p:nvPr/>
        </p:nvSpPr>
        <p:spPr bwMode="auto">
          <a:xfrm>
            <a:off x="4399969" y="3833440"/>
            <a:ext cx="178079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050" b="1" dirty="0">
                <a:solidFill>
                  <a:srgbClr val="000000"/>
                </a:solidFill>
                <a:latin typeface="Calibri" panose="020F0502020204030204" pitchFamily="34" charset="0"/>
                <a:ea typeface="+mn-ea"/>
                <a:cs typeface="Arial" panose="020B0604020202020204" pitchFamily="34" charset="0"/>
              </a:rPr>
              <a:t>FEC x 3</a:t>
            </a:r>
            <a:r>
              <a:rPr lang="en-US" sz="1050" b="1" dirty="0">
                <a:solidFill>
                  <a:srgbClr val="000000"/>
                </a:solidFill>
                <a:latin typeface="Arial"/>
                <a:ea typeface="+mn-ea"/>
                <a:cs typeface="Arial" panose="020B0604020202020204" pitchFamily="34" charset="0"/>
              </a:rPr>
              <a:t>→</a:t>
            </a:r>
            <a:r>
              <a:rPr lang="en-US" sz="1050" b="1" dirty="0">
                <a:solidFill>
                  <a:srgbClr val="000000"/>
                </a:solidFill>
                <a:latin typeface="Calibri" panose="020F0502020204030204" pitchFamily="34" charset="0"/>
                <a:ea typeface="+mn-ea"/>
                <a:cs typeface="Arial" panose="020B0604020202020204" pitchFamily="34" charset="0"/>
              </a:rPr>
              <a:t>THP x 3</a:t>
            </a:r>
            <a:br>
              <a:rPr lang="en-US" sz="1050" b="1" dirty="0">
                <a:solidFill>
                  <a:srgbClr val="000000"/>
                </a:solidFill>
                <a:latin typeface="Calibri" panose="020F0502020204030204" pitchFamily="34" charset="0"/>
                <a:ea typeface="+mn-ea"/>
                <a:cs typeface="Arial" panose="020B0604020202020204" pitchFamily="34" charset="0"/>
              </a:rPr>
            </a:br>
            <a:r>
              <a:rPr lang="en-US" sz="1050" b="1" dirty="0">
                <a:solidFill>
                  <a:srgbClr val="000000"/>
                </a:solidFill>
                <a:latin typeface="Calibri" panose="020F0502020204030204" pitchFamily="34" charset="0"/>
                <a:ea typeface="+mn-ea"/>
                <a:cs typeface="Arial" panose="020B0604020202020204" pitchFamily="34" charset="0"/>
              </a:rPr>
              <a:t>(n = 75)</a:t>
            </a:r>
          </a:p>
        </p:txBody>
      </p:sp>
      <p:sp>
        <p:nvSpPr>
          <p:cNvPr id="53" name="TextBox 52">
            <a:extLst>
              <a:ext uri="{FF2B5EF4-FFF2-40B4-BE49-F238E27FC236}">
                <a16:creationId xmlns:a16="http://schemas.microsoft.com/office/drawing/2014/main" id="{BC32170F-A3FE-424F-8A69-8FFD21F20BD8}"/>
              </a:ext>
            </a:extLst>
          </p:cNvPr>
          <p:cNvSpPr txBox="1"/>
          <p:nvPr/>
        </p:nvSpPr>
        <p:spPr bwMode="auto">
          <a:xfrm>
            <a:off x="6196890" y="3833440"/>
            <a:ext cx="178079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050" b="1" dirty="0">
                <a:solidFill>
                  <a:srgbClr val="000000"/>
                </a:solidFill>
                <a:latin typeface="Calibri" panose="020F0502020204030204" pitchFamily="34" charset="0"/>
                <a:ea typeface="+mn-ea"/>
                <a:cs typeface="Arial" panose="020B0604020202020204" pitchFamily="34" charset="0"/>
              </a:rPr>
              <a:t>TCHP x 6</a:t>
            </a:r>
            <a:br>
              <a:rPr lang="en-US" sz="1050" b="1" dirty="0">
                <a:solidFill>
                  <a:srgbClr val="000000"/>
                </a:solidFill>
                <a:latin typeface="Calibri" panose="020F0502020204030204" pitchFamily="34" charset="0"/>
                <a:ea typeface="+mn-ea"/>
                <a:cs typeface="Arial" panose="020B0604020202020204" pitchFamily="34" charset="0"/>
              </a:rPr>
            </a:br>
            <a:r>
              <a:rPr lang="en-US" sz="1050" b="1" dirty="0">
                <a:solidFill>
                  <a:srgbClr val="000000"/>
                </a:solidFill>
                <a:latin typeface="Calibri" panose="020F0502020204030204" pitchFamily="34" charset="0"/>
                <a:ea typeface="+mn-ea"/>
                <a:cs typeface="Arial" panose="020B0604020202020204" pitchFamily="34" charset="0"/>
              </a:rPr>
              <a:t>(n = 77)</a:t>
            </a:r>
          </a:p>
        </p:txBody>
      </p:sp>
      <p:sp>
        <p:nvSpPr>
          <p:cNvPr id="14" name="TextBox 13">
            <a:extLst>
              <a:ext uri="{FF2B5EF4-FFF2-40B4-BE49-F238E27FC236}">
                <a16:creationId xmlns:a16="http://schemas.microsoft.com/office/drawing/2014/main" id="{9CB94470-5AB4-4C49-8EDF-27EAA26E10A2}"/>
              </a:ext>
            </a:extLst>
          </p:cNvPr>
          <p:cNvSpPr txBox="1"/>
          <p:nvPr/>
        </p:nvSpPr>
        <p:spPr bwMode="auto">
          <a:xfrm>
            <a:off x="2017731" y="551167"/>
            <a:ext cx="57232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100</a:t>
            </a:r>
          </a:p>
        </p:txBody>
      </p:sp>
      <p:sp>
        <p:nvSpPr>
          <p:cNvPr id="54" name="TextBox 53">
            <a:extLst>
              <a:ext uri="{FF2B5EF4-FFF2-40B4-BE49-F238E27FC236}">
                <a16:creationId xmlns:a16="http://schemas.microsoft.com/office/drawing/2014/main" id="{93931B48-7B17-40A8-80EE-8141C9C0FCEF}"/>
              </a:ext>
            </a:extLst>
          </p:cNvPr>
          <p:cNvSpPr txBox="1"/>
          <p:nvPr/>
        </p:nvSpPr>
        <p:spPr bwMode="auto">
          <a:xfrm>
            <a:off x="2017731" y="1176463"/>
            <a:ext cx="57232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80</a:t>
            </a:r>
          </a:p>
        </p:txBody>
      </p:sp>
      <p:sp>
        <p:nvSpPr>
          <p:cNvPr id="55" name="TextBox 54">
            <a:extLst>
              <a:ext uri="{FF2B5EF4-FFF2-40B4-BE49-F238E27FC236}">
                <a16:creationId xmlns:a16="http://schemas.microsoft.com/office/drawing/2014/main" id="{05E62367-9F8A-4ED3-AABE-8CAD74CAEBBF}"/>
              </a:ext>
            </a:extLst>
          </p:cNvPr>
          <p:cNvSpPr txBox="1"/>
          <p:nvPr/>
        </p:nvSpPr>
        <p:spPr bwMode="auto">
          <a:xfrm>
            <a:off x="2017731" y="1801759"/>
            <a:ext cx="57232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60</a:t>
            </a:r>
          </a:p>
        </p:txBody>
      </p:sp>
      <p:sp>
        <p:nvSpPr>
          <p:cNvPr id="56" name="TextBox 55">
            <a:extLst>
              <a:ext uri="{FF2B5EF4-FFF2-40B4-BE49-F238E27FC236}">
                <a16:creationId xmlns:a16="http://schemas.microsoft.com/office/drawing/2014/main" id="{39316618-9771-4E93-99BE-E2136CAE8882}"/>
              </a:ext>
            </a:extLst>
          </p:cNvPr>
          <p:cNvSpPr txBox="1"/>
          <p:nvPr/>
        </p:nvSpPr>
        <p:spPr bwMode="auto">
          <a:xfrm>
            <a:off x="2017731" y="2427055"/>
            <a:ext cx="57232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40</a:t>
            </a:r>
          </a:p>
        </p:txBody>
      </p:sp>
      <p:sp>
        <p:nvSpPr>
          <p:cNvPr id="57" name="TextBox 56">
            <a:extLst>
              <a:ext uri="{FF2B5EF4-FFF2-40B4-BE49-F238E27FC236}">
                <a16:creationId xmlns:a16="http://schemas.microsoft.com/office/drawing/2014/main" id="{67383B95-7BC7-4ACF-BED6-9492716F5F74}"/>
              </a:ext>
            </a:extLst>
          </p:cNvPr>
          <p:cNvSpPr txBox="1"/>
          <p:nvPr/>
        </p:nvSpPr>
        <p:spPr bwMode="auto">
          <a:xfrm>
            <a:off x="2017731" y="3052351"/>
            <a:ext cx="57232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20</a:t>
            </a:r>
          </a:p>
        </p:txBody>
      </p:sp>
      <p:sp>
        <p:nvSpPr>
          <p:cNvPr id="58" name="TextBox 57">
            <a:extLst>
              <a:ext uri="{FF2B5EF4-FFF2-40B4-BE49-F238E27FC236}">
                <a16:creationId xmlns:a16="http://schemas.microsoft.com/office/drawing/2014/main" id="{DBD0445B-84DC-49B5-9E17-AF473640A618}"/>
              </a:ext>
            </a:extLst>
          </p:cNvPr>
          <p:cNvSpPr txBox="1"/>
          <p:nvPr/>
        </p:nvSpPr>
        <p:spPr bwMode="auto">
          <a:xfrm>
            <a:off x="2017731" y="3677648"/>
            <a:ext cx="57232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0</a:t>
            </a:r>
          </a:p>
        </p:txBody>
      </p:sp>
      <p:sp>
        <p:nvSpPr>
          <p:cNvPr id="59" name="TextBox 58">
            <a:extLst>
              <a:ext uri="{FF2B5EF4-FFF2-40B4-BE49-F238E27FC236}">
                <a16:creationId xmlns:a16="http://schemas.microsoft.com/office/drawing/2014/main" id="{14C68AAC-6CB8-4132-B437-06AA831185C9}"/>
              </a:ext>
            </a:extLst>
          </p:cNvPr>
          <p:cNvSpPr txBox="1"/>
          <p:nvPr/>
        </p:nvSpPr>
        <p:spPr bwMode="auto">
          <a:xfrm>
            <a:off x="3915478" y="458230"/>
            <a:ext cx="284475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ypT0/is and ER and PgR negative</a:t>
            </a:r>
            <a:br>
              <a:rPr lang="en-US" sz="1050" dirty="0">
                <a:solidFill>
                  <a:srgbClr val="000000"/>
                </a:solidFill>
                <a:latin typeface="Calibri" panose="020F0502020204030204" pitchFamily="34" charset="0"/>
                <a:ea typeface="+mn-ea"/>
                <a:cs typeface="Arial" panose="020B0604020202020204" pitchFamily="34" charset="0"/>
              </a:rPr>
            </a:br>
            <a:r>
              <a:rPr lang="en-US" sz="1050" dirty="0">
                <a:solidFill>
                  <a:srgbClr val="000000"/>
                </a:solidFill>
                <a:latin typeface="Calibri" panose="020F0502020204030204" pitchFamily="34" charset="0"/>
                <a:ea typeface="+mn-ea"/>
                <a:cs typeface="Arial" panose="020B0604020202020204" pitchFamily="34" charset="0"/>
              </a:rPr>
              <a:t>ypT0/is and ER and/or PgR positive</a:t>
            </a:r>
          </a:p>
        </p:txBody>
      </p:sp>
      <p:sp>
        <p:nvSpPr>
          <p:cNvPr id="15" name="Rectangle 14">
            <a:extLst>
              <a:ext uri="{FF2B5EF4-FFF2-40B4-BE49-F238E27FC236}">
                <a16:creationId xmlns:a16="http://schemas.microsoft.com/office/drawing/2014/main" id="{99AD2AA6-B4FC-443F-915E-36B3A79D1A6D}"/>
              </a:ext>
            </a:extLst>
          </p:cNvPr>
          <p:cNvSpPr/>
          <p:nvPr/>
        </p:nvSpPr>
        <p:spPr bwMode="auto">
          <a:xfrm>
            <a:off x="3775421" y="728156"/>
            <a:ext cx="137117" cy="137117"/>
          </a:xfrm>
          <a:prstGeom prst="rect">
            <a:avLst/>
          </a:prstGeom>
          <a:pattFill prst="wdDnDiag">
            <a:fgClr>
              <a:schemeClr val="bg1"/>
            </a:fgClr>
            <a:bgClr>
              <a:schemeClr val="tx1"/>
            </a:bgClr>
          </a:pattFill>
          <a:ln w="0">
            <a:solidFill>
              <a:schemeClr val="bg1"/>
            </a:solidFill>
            <a:miter lim="800000"/>
            <a:headEnd/>
            <a:tailEnd/>
          </a:ln>
        </p:spPr>
        <p:txBody>
          <a:bodyPr rtlCol="0" anchor="b"/>
          <a:lstStyle/>
          <a:p>
            <a:pPr algn="ctr" defTabSz="685800">
              <a:spcBef>
                <a:spcPct val="35000"/>
              </a:spcBef>
              <a:spcAft>
                <a:spcPct val="25000"/>
              </a:spcAft>
              <a:buClr>
                <a:srgbClr val="015873"/>
              </a:buClr>
              <a:defRPr/>
            </a:pPr>
            <a:endParaRPr lang="en-US" sz="1050" dirty="0">
              <a:solidFill>
                <a:srgbClr val="FFFFFF"/>
              </a:solidFill>
              <a:latin typeface="Calibri" panose="020F0502020204030204" pitchFamily="34" charset="0"/>
              <a:ea typeface="+mn-ea"/>
              <a:cs typeface="Arial" panose="020B0604020202020204" pitchFamily="34" charset="0"/>
            </a:endParaRPr>
          </a:p>
        </p:txBody>
      </p:sp>
      <p:sp>
        <p:nvSpPr>
          <p:cNvPr id="60" name="Rectangle 59">
            <a:extLst>
              <a:ext uri="{FF2B5EF4-FFF2-40B4-BE49-F238E27FC236}">
                <a16:creationId xmlns:a16="http://schemas.microsoft.com/office/drawing/2014/main" id="{CFE1FC2B-A617-4F5C-8D8A-6733EA5AC79A}"/>
              </a:ext>
            </a:extLst>
          </p:cNvPr>
          <p:cNvSpPr/>
          <p:nvPr/>
        </p:nvSpPr>
        <p:spPr bwMode="auto">
          <a:xfrm>
            <a:off x="3775421" y="536917"/>
            <a:ext cx="137117" cy="137117"/>
          </a:xfrm>
          <a:prstGeom prst="rect">
            <a:avLst/>
          </a:prstGeom>
          <a:solidFill>
            <a:schemeClr val="tx1"/>
          </a:solidFill>
          <a:ln w="0">
            <a:solidFill>
              <a:schemeClr val="bg1"/>
            </a:solidFill>
            <a:miter lim="800000"/>
            <a:headEnd/>
            <a:tailEnd/>
          </a:ln>
        </p:spPr>
        <p:txBody>
          <a:bodyPr rtlCol="0" anchor="b"/>
          <a:lstStyle/>
          <a:p>
            <a:pPr algn="ctr" defTabSz="685800">
              <a:spcBef>
                <a:spcPct val="35000"/>
              </a:spcBef>
              <a:spcAft>
                <a:spcPct val="25000"/>
              </a:spcAft>
              <a:buClr>
                <a:srgbClr val="015873"/>
              </a:buClr>
              <a:defRPr/>
            </a:pPr>
            <a:endParaRPr lang="en-US" sz="1050" dirty="0">
              <a:solidFill>
                <a:srgbClr val="FFFFFF"/>
              </a:solidFill>
              <a:latin typeface="Calibri" panose="020F0502020204030204" pitchFamily="34" charset="0"/>
              <a:ea typeface="+mn-ea"/>
              <a:cs typeface="Arial" panose="020B0604020202020204" pitchFamily="34" charset="0"/>
            </a:endParaRPr>
          </a:p>
        </p:txBody>
      </p:sp>
      <p:grpSp>
        <p:nvGrpSpPr>
          <p:cNvPr id="52227" name="Group 52226">
            <a:extLst>
              <a:ext uri="{FF2B5EF4-FFF2-40B4-BE49-F238E27FC236}">
                <a16:creationId xmlns:a16="http://schemas.microsoft.com/office/drawing/2014/main" id="{72358F35-6A2D-45C5-9A15-893DF63AE953}"/>
              </a:ext>
            </a:extLst>
          </p:cNvPr>
          <p:cNvGrpSpPr/>
          <p:nvPr/>
        </p:nvGrpSpPr>
        <p:grpSpPr>
          <a:xfrm>
            <a:off x="3493945" y="1607985"/>
            <a:ext cx="485008" cy="2189626"/>
            <a:chOff x="3160266" y="3029371"/>
            <a:chExt cx="646677" cy="2919501"/>
          </a:xfrm>
        </p:grpSpPr>
        <p:sp>
          <p:nvSpPr>
            <p:cNvPr id="61" name="Rectangle 60">
              <a:extLst>
                <a:ext uri="{FF2B5EF4-FFF2-40B4-BE49-F238E27FC236}">
                  <a16:creationId xmlns:a16="http://schemas.microsoft.com/office/drawing/2014/main" id="{936A6A74-6477-407A-9F18-72238FED0AED}"/>
                </a:ext>
              </a:extLst>
            </p:cNvPr>
            <p:cNvSpPr/>
            <p:nvPr/>
          </p:nvSpPr>
          <p:spPr bwMode="auto">
            <a:xfrm>
              <a:off x="3160266" y="4043355"/>
              <a:ext cx="646677" cy="1905517"/>
            </a:xfrm>
            <a:prstGeom prst="rect">
              <a:avLst/>
            </a:prstGeom>
            <a:pattFill prst="wdDnDiag">
              <a:fgClr>
                <a:schemeClr val="accent1"/>
              </a:fgClr>
              <a:bgClr>
                <a:schemeClr val="tx1"/>
              </a:bgClr>
            </a:pattFill>
            <a:ln w="0">
              <a:solidFill>
                <a:schemeClr val="bg1"/>
              </a:solidFill>
              <a:miter lim="800000"/>
              <a:headEnd/>
              <a:tailEnd/>
            </a:ln>
          </p:spPr>
          <p:txBody>
            <a:bodyPr rtlCol="0" anchor="b"/>
            <a:lstStyle/>
            <a:p>
              <a:pPr algn="ctr" defTabSz="685800">
                <a:spcBef>
                  <a:spcPct val="35000"/>
                </a:spcBef>
                <a:spcAft>
                  <a:spcPct val="25000"/>
                </a:spcAft>
                <a:buClr>
                  <a:srgbClr val="015873"/>
                </a:buClr>
                <a:defRPr/>
              </a:pPr>
              <a:endParaRPr lang="en-US" sz="1050" dirty="0">
                <a:solidFill>
                  <a:srgbClr val="FFFFFF"/>
                </a:solidFill>
                <a:latin typeface="Calibri" panose="020F0502020204030204" pitchFamily="34" charset="0"/>
                <a:ea typeface="+mn-ea"/>
                <a:cs typeface="Arial" panose="020B0604020202020204" pitchFamily="34" charset="0"/>
              </a:endParaRPr>
            </a:p>
          </p:txBody>
        </p:sp>
        <p:sp>
          <p:nvSpPr>
            <p:cNvPr id="41" name="TextBox 40">
              <a:extLst>
                <a:ext uri="{FF2B5EF4-FFF2-40B4-BE49-F238E27FC236}">
                  <a16:creationId xmlns:a16="http://schemas.microsoft.com/office/drawing/2014/main" id="{2B2A51A3-65FC-40C8-B384-07127957FD4B}"/>
                </a:ext>
              </a:extLst>
            </p:cNvPr>
            <p:cNvSpPr txBox="1"/>
            <p:nvPr/>
          </p:nvSpPr>
          <p:spPr bwMode="auto">
            <a:xfrm>
              <a:off x="3214887" y="3029371"/>
              <a:ext cx="553997" cy="328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85800" eaLnBrk="0" hangingPunct="0">
                <a:spcBef>
                  <a:spcPct val="50000"/>
                </a:spcBef>
                <a:defRPr/>
              </a:pPr>
              <a:r>
                <a:rPr lang="en-US" sz="1000" b="1" dirty="0">
                  <a:solidFill>
                    <a:srgbClr val="000000"/>
                  </a:solidFill>
                  <a:latin typeface="Calibri" panose="020F0502020204030204" pitchFamily="34" charset="0"/>
                  <a:ea typeface="+mn-ea"/>
                  <a:cs typeface="Arial" panose="020B0604020202020204" pitchFamily="34" charset="0"/>
                </a:rPr>
                <a:t>46.2</a:t>
              </a:r>
            </a:p>
          </p:txBody>
        </p:sp>
        <p:grpSp>
          <p:nvGrpSpPr>
            <p:cNvPr id="21" name="Group 20">
              <a:extLst>
                <a:ext uri="{FF2B5EF4-FFF2-40B4-BE49-F238E27FC236}">
                  <a16:creationId xmlns:a16="http://schemas.microsoft.com/office/drawing/2014/main" id="{0CEA10DC-2063-4A67-A6DB-EE1EE62C4462}"/>
                </a:ext>
              </a:extLst>
            </p:cNvPr>
            <p:cNvGrpSpPr/>
            <p:nvPr/>
          </p:nvGrpSpPr>
          <p:grpSpPr>
            <a:xfrm>
              <a:off x="3384426" y="3337560"/>
              <a:ext cx="137160" cy="1362456"/>
              <a:chOff x="3300984" y="3364992"/>
              <a:chExt cx="137160" cy="1362456"/>
            </a:xfrm>
          </p:grpSpPr>
          <p:cxnSp>
            <p:nvCxnSpPr>
              <p:cNvPr id="18" name="Straight Connector 17">
                <a:extLst>
                  <a:ext uri="{FF2B5EF4-FFF2-40B4-BE49-F238E27FC236}">
                    <a16:creationId xmlns:a16="http://schemas.microsoft.com/office/drawing/2014/main" id="{9637CFA3-C6CD-4BC5-95AC-9F3762C5CDCC}"/>
                  </a:ext>
                </a:extLst>
              </p:cNvPr>
              <p:cNvCxnSpPr>
                <a:cxnSpLocks/>
              </p:cNvCxnSpPr>
              <p:nvPr/>
            </p:nvCxnSpPr>
            <p:spPr bwMode="auto">
              <a:xfrm>
                <a:off x="3369564" y="3372853"/>
                <a:ext cx="0" cy="1354595"/>
              </a:xfrm>
              <a:prstGeom prst="line">
                <a:avLst/>
              </a:prstGeom>
              <a:noFill/>
              <a:ln w="28575" cap="flat" cmpd="sng" algn="ctr">
                <a:solidFill>
                  <a:schemeClr val="tx1"/>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1D81691A-5D3D-470A-A9C5-AE8AA05114DC}"/>
                  </a:ext>
                </a:extLst>
              </p:cNvPr>
              <p:cNvCxnSpPr>
                <a:cxnSpLocks/>
              </p:cNvCxnSpPr>
              <p:nvPr/>
            </p:nvCxnSpPr>
            <p:spPr bwMode="auto">
              <a:xfrm>
                <a:off x="3300984" y="3364992"/>
                <a:ext cx="137160" cy="0"/>
              </a:xfrm>
              <a:prstGeom prst="line">
                <a:avLst/>
              </a:prstGeom>
              <a:noFill/>
              <a:ln w="28575" cap="flat" cmpd="sng" algn="ctr">
                <a:solidFill>
                  <a:schemeClr val="tx1"/>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id="{90B4A92C-6FFE-4F3A-839B-67B6025500BD}"/>
                  </a:ext>
                </a:extLst>
              </p:cNvPr>
              <p:cNvCxnSpPr>
                <a:cxnSpLocks/>
              </p:cNvCxnSpPr>
              <p:nvPr/>
            </p:nvCxnSpPr>
            <p:spPr bwMode="auto">
              <a:xfrm>
                <a:off x="3300984" y="4727448"/>
                <a:ext cx="137160" cy="0"/>
              </a:xfrm>
              <a:prstGeom prst="line">
                <a:avLst/>
              </a:prstGeom>
              <a:noFill/>
              <a:ln w="28575" cap="flat" cmpd="sng" algn="ctr">
                <a:solidFill>
                  <a:schemeClr val="tx1"/>
                </a:solidFill>
                <a:prstDash val="solid"/>
                <a:round/>
                <a:headEnd type="none" w="med" len="med"/>
                <a:tailEnd type="none" w="med" len="med"/>
              </a:ln>
              <a:effectLst/>
            </p:spPr>
          </p:cxnSp>
        </p:grpSp>
      </p:grpSp>
      <p:grpSp>
        <p:nvGrpSpPr>
          <p:cNvPr id="52225" name="Group 52224">
            <a:extLst>
              <a:ext uri="{FF2B5EF4-FFF2-40B4-BE49-F238E27FC236}">
                <a16:creationId xmlns:a16="http://schemas.microsoft.com/office/drawing/2014/main" id="{6E9FDFEB-872B-48CD-A583-53825A3E84CE}"/>
              </a:ext>
            </a:extLst>
          </p:cNvPr>
          <p:cNvGrpSpPr/>
          <p:nvPr/>
        </p:nvGrpSpPr>
        <p:grpSpPr>
          <a:xfrm>
            <a:off x="3004515" y="694619"/>
            <a:ext cx="485008" cy="3102992"/>
            <a:chOff x="3806630" y="1811550"/>
            <a:chExt cx="646677" cy="4137323"/>
          </a:xfrm>
        </p:grpSpPr>
        <p:sp>
          <p:nvSpPr>
            <p:cNvPr id="62" name="Rectangle 61">
              <a:extLst>
                <a:ext uri="{FF2B5EF4-FFF2-40B4-BE49-F238E27FC236}">
                  <a16:creationId xmlns:a16="http://schemas.microsoft.com/office/drawing/2014/main" id="{D28F882B-D643-45F5-A5BD-4BE6B1396752}"/>
                </a:ext>
              </a:extLst>
            </p:cNvPr>
            <p:cNvSpPr/>
            <p:nvPr/>
          </p:nvSpPr>
          <p:spPr bwMode="auto">
            <a:xfrm>
              <a:off x="3806630" y="2634823"/>
              <a:ext cx="646677" cy="3314050"/>
            </a:xfrm>
            <a:prstGeom prst="rect">
              <a:avLst/>
            </a:prstGeom>
            <a:solidFill>
              <a:schemeClr val="accent1"/>
            </a:solidFill>
            <a:ln w="0">
              <a:solidFill>
                <a:schemeClr val="bg1"/>
              </a:solidFill>
              <a:miter lim="800000"/>
              <a:headEnd/>
              <a:tailEnd/>
            </a:ln>
          </p:spPr>
          <p:txBody>
            <a:bodyPr rtlCol="0" anchor="b"/>
            <a:lstStyle/>
            <a:p>
              <a:pPr algn="ctr" defTabSz="685800">
                <a:spcBef>
                  <a:spcPct val="35000"/>
                </a:spcBef>
                <a:spcAft>
                  <a:spcPct val="25000"/>
                </a:spcAft>
                <a:buClr>
                  <a:srgbClr val="015873"/>
                </a:buClr>
                <a:defRPr/>
              </a:pPr>
              <a:endParaRPr lang="en-US" sz="1050" dirty="0">
                <a:solidFill>
                  <a:srgbClr val="FFFFFF"/>
                </a:solidFill>
                <a:latin typeface="Calibri" panose="020F0502020204030204" pitchFamily="34" charset="0"/>
                <a:ea typeface="+mn-ea"/>
                <a:cs typeface="Arial" panose="020B0604020202020204" pitchFamily="34" charset="0"/>
              </a:endParaRPr>
            </a:p>
          </p:txBody>
        </p:sp>
        <p:sp>
          <p:nvSpPr>
            <p:cNvPr id="42" name="TextBox 41">
              <a:extLst>
                <a:ext uri="{FF2B5EF4-FFF2-40B4-BE49-F238E27FC236}">
                  <a16:creationId xmlns:a16="http://schemas.microsoft.com/office/drawing/2014/main" id="{DA6D41FE-B7D7-4D28-855B-46DA25DD331F}"/>
                </a:ext>
              </a:extLst>
            </p:cNvPr>
            <p:cNvSpPr txBox="1"/>
            <p:nvPr/>
          </p:nvSpPr>
          <p:spPr bwMode="auto">
            <a:xfrm>
              <a:off x="3880047" y="1811550"/>
              <a:ext cx="553997" cy="328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85800" eaLnBrk="0" hangingPunct="0">
                <a:spcBef>
                  <a:spcPct val="50000"/>
                </a:spcBef>
                <a:defRPr/>
              </a:pPr>
              <a:r>
                <a:rPr lang="en-US" sz="1000" b="1" dirty="0">
                  <a:solidFill>
                    <a:srgbClr val="000000"/>
                  </a:solidFill>
                  <a:latin typeface="Calibri" panose="020F0502020204030204" pitchFamily="34" charset="0"/>
                  <a:ea typeface="+mn-ea"/>
                  <a:cs typeface="Arial" panose="020B0604020202020204" pitchFamily="34" charset="0"/>
                </a:rPr>
                <a:t>79.4</a:t>
              </a:r>
            </a:p>
          </p:txBody>
        </p:sp>
        <p:grpSp>
          <p:nvGrpSpPr>
            <p:cNvPr id="70" name="Group 69">
              <a:extLst>
                <a:ext uri="{FF2B5EF4-FFF2-40B4-BE49-F238E27FC236}">
                  <a16:creationId xmlns:a16="http://schemas.microsoft.com/office/drawing/2014/main" id="{DBFFADE3-FC48-4D1E-AAD4-B10AF41093F6}"/>
                </a:ext>
              </a:extLst>
            </p:cNvPr>
            <p:cNvGrpSpPr/>
            <p:nvPr/>
          </p:nvGrpSpPr>
          <p:grpSpPr>
            <a:xfrm>
              <a:off x="4076159" y="2136547"/>
              <a:ext cx="137160" cy="1225296"/>
              <a:chOff x="3300984" y="3502152"/>
              <a:chExt cx="137160" cy="1225296"/>
            </a:xfrm>
          </p:grpSpPr>
          <p:cxnSp>
            <p:nvCxnSpPr>
              <p:cNvPr id="71" name="Straight Connector 70">
                <a:extLst>
                  <a:ext uri="{FF2B5EF4-FFF2-40B4-BE49-F238E27FC236}">
                    <a16:creationId xmlns:a16="http://schemas.microsoft.com/office/drawing/2014/main" id="{FCC1D56B-E120-4DD5-B68D-925143CEE8CC}"/>
                  </a:ext>
                </a:extLst>
              </p:cNvPr>
              <p:cNvCxnSpPr>
                <a:cxnSpLocks/>
              </p:cNvCxnSpPr>
              <p:nvPr/>
            </p:nvCxnSpPr>
            <p:spPr bwMode="auto">
              <a:xfrm>
                <a:off x="3369564" y="3502152"/>
                <a:ext cx="0" cy="1225296"/>
              </a:xfrm>
              <a:prstGeom prst="line">
                <a:avLst/>
              </a:prstGeom>
              <a:noFill/>
              <a:ln w="28575" cap="flat" cmpd="sng" algn="ctr">
                <a:solidFill>
                  <a:schemeClr val="tx1"/>
                </a:solidFill>
                <a:prstDash val="solid"/>
                <a:round/>
                <a:headEnd type="none" w="med" len="med"/>
                <a:tailEnd type="none" w="med" len="med"/>
              </a:ln>
              <a:effectLst/>
            </p:spPr>
          </p:cxnSp>
          <p:cxnSp>
            <p:nvCxnSpPr>
              <p:cNvPr id="72" name="Straight Connector 71">
                <a:extLst>
                  <a:ext uri="{FF2B5EF4-FFF2-40B4-BE49-F238E27FC236}">
                    <a16:creationId xmlns:a16="http://schemas.microsoft.com/office/drawing/2014/main" id="{F58CFE8C-0D60-4370-B8BC-3AAAEF892B59}"/>
                  </a:ext>
                </a:extLst>
              </p:cNvPr>
              <p:cNvCxnSpPr>
                <a:cxnSpLocks/>
              </p:cNvCxnSpPr>
              <p:nvPr/>
            </p:nvCxnSpPr>
            <p:spPr bwMode="auto">
              <a:xfrm>
                <a:off x="3300984" y="3502152"/>
                <a:ext cx="137160" cy="0"/>
              </a:xfrm>
              <a:prstGeom prst="line">
                <a:avLst/>
              </a:prstGeom>
              <a:noFill/>
              <a:ln w="28575" cap="flat" cmpd="sng" algn="ctr">
                <a:solidFill>
                  <a:schemeClr val="tx1"/>
                </a:solidFill>
                <a:prstDash val="solid"/>
                <a:round/>
                <a:headEnd type="none" w="med" len="med"/>
                <a:tailEnd type="none" w="med" len="med"/>
              </a:ln>
              <a:effectLst/>
            </p:spPr>
          </p:cxnSp>
          <p:cxnSp>
            <p:nvCxnSpPr>
              <p:cNvPr id="73" name="Straight Connector 72">
                <a:extLst>
                  <a:ext uri="{FF2B5EF4-FFF2-40B4-BE49-F238E27FC236}">
                    <a16:creationId xmlns:a16="http://schemas.microsoft.com/office/drawing/2014/main" id="{C6C2B882-1E6D-4594-BE28-C6CB186D8174}"/>
                  </a:ext>
                </a:extLst>
              </p:cNvPr>
              <p:cNvCxnSpPr>
                <a:cxnSpLocks/>
              </p:cNvCxnSpPr>
              <p:nvPr/>
            </p:nvCxnSpPr>
            <p:spPr bwMode="auto">
              <a:xfrm>
                <a:off x="3300984" y="4727448"/>
                <a:ext cx="137160" cy="0"/>
              </a:xfrm>
              <a:prstGeom prst="line">
                <a:avLst/>
              </a:prstGeom>
              <a:noFill/>
              <a:ln w="28575" cap="flat" cmpd="sng" algn="ctr">
                <a:solidFill>
                  <a:schemeClr val="tx1"/>
                </a:solidFill>
                <a:prstDash val="solid"/>
                <a:round/>
                <a:headEnd type="none" w="med" len="med"/>
                <a:tailEnd type="none" w="med" len="med"/>
              </a:ln>
              <a:effectLst/>
            </p:spPr>
          </p:cxnSp>
        </p:grpSp>
      </p:grpSp>
      <p:grpSp>
        <p:nvGrpSpPr>
          <p:cNvPr id="52229" name="Group 52228">
            <a:extLst>
              <a:ext uri="{FF2B5EF4-FFF2-40B4-BE49-F238E27FC236}">
                <a16:creationId xmlns:a16="http://schemas.microsoft.com/office/drawing/2014/main" id="{0420B57E-1CFD-4DAB-96CC-CE7E4C695CA9}"/>
              </a:ext>
            </a:extLst>
          </p:cNvPr>
          <p:cNvGrpSpPr/>
          <p:nvPr/>
        </p:nvGrpSpPr>
        <p:grpSpPr>
          <a:xfrm>
            <a:off x="5282464" y="1453615"/>
            <a:ext cx="485008" cy="2340041"/>
            <a:chOff x="5534676" y="2823545"/>
            <a:chExt cx="646677" cy="3120055"/>
          </a:xfrm>
          <a:pattFill prst="wave">
            <a:fgClr>
              <a:srgbClr val="FFFF00"/>
            </a:fgClr>
            <a:bgClr>
              <a:schemeClr val="bg1"/>
            </a:bgClr>
          </a:pattFill>
        </p:grpSpPr>
        <p:sp>
          <p:nvSpPr>
            <p:cNvPr id="64" name="Rectangle 63">
              <a:extLst>
                <a:ext uri="{FF2B5EF4-FFF2-40B4-BE49-F238E27FC236}">
                  <a16:creationId xmlns:a16="http://schemas.microsoft.com/office/drawing/2014/main" id="{195D1882-D628-4471-9F58-AD3B55101827}"/>
                </a:ext>
              </a:extLst>
            </p:cNvPr>
            <p:cNvSpPr/>
            <p:nvPr/>
          </p:nvSpPr>
          <p:spPr bwMode="auto">
            <a:xfrm>
              <a:off x="5534676" y="3930667"/>
              <a:ext cx="646677" cy="2012933"/>
            </a:xfrm>
            <a:prstGeom prst="rect">
              <a:avLst/>
            </a:prstGeom>
            <a:pattFill prst="wdDnDiag">
              <a:fgClr>
                <a:srgbClr val="FFC82C"/>
              </a:fgClr>
              <a:bgClr>
                <a:schemeClr val="bg1"/>
              </a:bgClr>
            </a:pattFill>
            <a:ln w="0">
              <a:solidFill>
                <a:schemeClr val="bg1"/>
              </a:solidFill>
              <a:miter lim="800000"/>
              <a:headEnd/>
              <a:tailEnd/>
            </a:ln>
          </p:spPr>
          <p:txBody>
            <a:bodyPr rtlCol="0" anchor="b"/>
            <a:lstStyle/>
            <a:p>
              <a:pPr algn="ctr" defTabSz="685800">
                <a:spcBef>
                  <a:spcPct val="35000"/>
                </a:spcBef>
                <a:spcAft>
                  <a:spcPct val="25000"/>
                </a:spcAft>
                <a:buClr>
                  <a:srgbClr val="015873"/>
                </a:buClr>
                <a:defRPr/>
              </a:pPr>
              <a:endParaRPr lang="en-US" sz="1050" dirty="0">
                <a:solidFill>
                  <a:srgbClr val="FFFFFF"/>
                </a:solidFill>
                <a:latin typeface="Calibri" panose="020F0502020204030204" pitchFamily="34" charset="0"/>
                <a:ea typeface="+mn-ea"/>
                <a:cs typeface="Arial" panose="020B0604020202020204" pitchFamily="34" charset="0"/>
              </a:endParaRPr>
            </a:p>
          </p:txBody>
        </p:sp>
        <p:sp>
          <p:nvSpPr>
            <p:cNvPr id="43" name="TextBox 42">
              <a:extLst>
                <a:ext uri="{FF2B5EF4-FFF2-40B4-BE49-F238E27FC236}">
                  <a16:creationId xmlns:a16="http://schemas.microsoft.com/office/drawing/2014/main" id="{058CF688-F57E-4A90-9C8C-E508E289ED08}"/>
                </a:ext>
              </a:extLst>
            </p:cNvPr>
            <p:cNvSpPr txBox="1"/>
            <p:nvPr/>
          </p:nvSpPr>
          <p:spPr bwMode="auto">
            <a:xfrm>
              <a:off x="5599379" y="2823545"/>
              <a:ext cx="553997" cy="328295"/>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85800" eaLnBrk="0" hangingPunct="0">
                <a:spcBef>
                  <a:spcPct val="50000"/>
                </a:spcBef>
                <a:defRPr/>
              </a:pPr>
              <a:r>
                <a:rPr lang="en-US" sz="1000" b="1" dirty="0">
                  <a:solidFill>
                    <a:srgbClr val="000000"/>
                  </a:solidFill>
                  <a:latin typeface="Calibri" panose="020F0502020204030204" pitchFamily="34" charset="0"/>
                  <a:ea typeface="+mn-ea"/>
                  <a:cs typeface="Arial" panose="020B0604020202020204" pitchFamily="34" charset="0"/>
                </a:rPr>
                <a:t>48.6</a:t>
              </a:r>
            </a:p>
          </p:txBody>
        </p:sp>
        <p:grpSp>
          <p:nvGrpSpPr>
            <p:cNvPr id="74" name="Group 73">
              <a:extLst>
                <a:ext uri="{FF2B5EF4-FFF2-40B4-BE49-F238E27FC236}">
                  <a16:creationId xmlns:a16="http://schemas.microsoft.com/office/drawing/2014/main" id="{4C5475DC-CEDC-43B5-B05C-5381BEAACC0E}"/>
                </a:ext>
              </a:extLst>
            </p:cNvPr>
            <p:cNvGrpSpPr/>
            <p:nvPr/>
          </p:nvGrpSpPr>
          <p:grpSpPr>
            <a:xfrm>
              <a:off x="5772750" y="3192211"/>
              <a:ext cx="137160" cy="1463040"/>
              <a:chOff x="3300984" y="3502152"/>
              <a:chExt cx="137160" cy="1463040"/>
            </a:xfrm>
            <a:grpFill/>
          </p:grpSpPr>
          <p:cxnSp>
            <p:nvCxnSpPr>
              <p:cNvPr id="75" name="Straight Connector 74">
                <a:extLst>
                  <a:ext uri="{FF2B5EF4-FFF2-40B4-BE49-F238E27FC236}">
                    <a16:creationId xmlns:a16="http://schemas.microsoft.com/office/drawing/2014/main" id="{ACB46061-0BBF-4DC9-9E4E-DFAD54DB1094}"/>
                  </a:ext>
                </a:extLst>
              </p:cNvPr>
              <p:cNvCxnSpPr>
                <a:cxnSpLocks/>
              </p:cNvCxnSpPr>
              <p:nvPr/>
            </p:nvCxnSpPr>
            <p:spPr bwMode="auto">
              <a:xfrm>
                <a:off x="3369564" y="3502152"/>
                <a:ext cx="0" cy="1463040"/>
              </a:xfrm>
              <a:prstGeom prst="line">
                <a:avLst/>
              </a:prstGeom>
              <a:grpFill/>
              <a:ln w="28575" cap="flat" cmpd="sng" algn="ctr">
                <a:solidFill>
                  <a:schemeClr val="tx1"/>
                </a:solidFill>
                <a:prstDash val="solid"/>
                <a:round/>
                <a:headEnd type="none" w="med" len="med"/>
                <a:tailEnd type="none" w="med" len="med"/>
              </a:ln>
              <a:effectLst/>
            </p:spPr>
          </p:cxnSp>
          <p:cxnSp>
            <p:nvCxnSpPr>
              <p:cNvPr id="76" name="Straight Connector 75">
                <a:extLst>
                  <a:ext uri="{FF2B5EF4-FFF2-40B4-BE49-F238E27FC236}">
                    <a16:creationId xmlns:a16="http://schemas.microsoft.com/office/drawing/2014/main" id="{DA85613E-AD0B-4ABD-B96B-6D0F241CE485}"/>
                  </a:ext>
                </a:extLst>
              </p:cNvPr>
              <p:cNvCxnSpPr>
                <a:cxnSpLocks/>
              </p:cNvCxnSpPr>
              <p:nvPr/>
            </p:nvCxnSpPr>
            <p:spPr bwMode="auto">
              <a:xfrm>
                <a:off x="3300984" y="3502152"/>
                <a:ext cx="137160" cy="0"/>
              </a:xfrm>
              <a:prstGeom prst="line">
                <a:avLst/>
              </a:prstGeom>
              <a:grpFill/>
              <a:ln w="28575" cap="flat" cmpd="sng" algn="ctr">
                <a:solidFill>
                  <a:schemeClr val="tx1"/>
                </a:solidFill>
                <a:prstDash val="solid"/>
                <a:round/>
                <a:headEnd type="none" w="med" len="med"/>
                <a:tailEnd type="none" w="med" len="med"/>
              </a:ln>
              <a:effectLst/>
            </p:spPr>
          </p:cxnSp>
          <p:cxnSp>
            <p:nvCxnSpPr>
              <p:cNvPr id="77" name="Straight Connector 76">
                <a:extLst>
                  <a:ext uri="{FF2B5EF4-FFF2-40B4-BE49-F238E27FC236}">
                    <a16:creationId xmlns:a16="http://schemas.microsoft.com/office/drawing/2014/main" id="{98B9AA7D-E790-46AF-8574-941BF529D94F}"/>
                  </a:ext>
                </a:extLst>
              </p:cNvPr>
              <p:cNvCxnSpPr>
                <a:cxnSpLocks/>
              </p:cNvCxnSpPr>
              <p:nvPr/>
            </p:nvCxnSpPr>
            <p:spPr bwMode="auto">
              <a:xfrm>
                <a:off x="3300984" y="4965192"/>
                <a:ext cx="137160" cy="0"/>
              </a:xfrm>
              <a:prstGeom prst="line">
                <a:avLst/>
              </a:prstGeom>
              <a:grpFill/>
              <a:ln w="28575" cap="flat" cmpd="sng" algn="ctr">
                <a:solidFill>
                  <a:schemeClr val="tx1"/>
                </a:solidFill>
                <a:prstDash val="solid"/>
                <a:round/>
                <a:headEnd type="none" w="med" len="med"/>
                <a:tailEnd type="none" w="med" len="med"/>
              </a:ln>
              <a:effectLst/>
            </p:spPr>
          </p:cxnSp>
        </p:grpSp>
      </p:grpSp>
      <p:grpSp>
        <p:nvGrpSpPr>
          <p:cNvPr id="52228" name="Group 52227">
            <a:extLst>
              <a:ext uri="{FF2B5EF4-FFF2-40B4-BE49-F238E27FC236}">
                <a16:creationId xmlns:a16="http://schemas.microsoft.com/office/drawing/2014/main" id="{361E617A-E5A3-476D-9A04-3FD55BE321F2}"/>
              </a:ext>
            </a:extLst>
          </p:cNvPr>
          <p:cNvGrpSpPr/>
          <p:nvPr/>
        </p:nvGrpSpPr>
        <p:grpSpPr>
          <a:xfrm>
            <a:off x="4792975" y="1065414"/>
            <a:ext cx="485008" cy="2732196"/>
            <a:chOff x="6181040" y="2305944"/>
            <a:chExt cx="646677" cy="3642928"/>
          </a:xfrm>
          <a:solidFill>
            <a:srgbClr val="FFFF00"/>
          </a:solidFill>
        </p:grpSpPr>
        <p:sp>
          <p:nvSpPr>
            <p:cNvPr id="65" name="Rectangle 64">
              <a:extLst>
                <a:ext uri="{FF2B5EF4-FFF2-40B4-BE49-F238E27FC236}">
                  <a16:creationId xmlns:a16="http://schemas.microsoft.com/office/drawing/2014/main" id="{B0CD13E6-8F90-4658-87B1-F4042485C970}"/>
                </a:ext>
              </a:extLst>
            </p:cNvPr>
            <p:cNvSpPr/>
            <p:nvPr/>
          </p:nvSpPr>
          <p:spPr bwMode="auto">
            <a:xfrm>
              <a:off x="6181040" y="3240947"/>
              <a:ext cx="646677" cy="2707925"/>
            </a:xfrm>
            <a:prstGeom prst="rect">
              <a:avLst/>
            </a:prstGeom>
            <a:solidFill>
              <a:srgbClr val="FFC000"/>
            </a:solidFill>
            <a:ln w="0">
              <a:solidFill>
                <a:srgbClr val="FFC000"/>
              </a:solidFill>
              <a:miter lim="800000"/>
              <a:headEnd/>
              <a:tailEnd/>
            </a:ln>
          </p:spPr>
          <p:txBody>
            <a:bodyPr rtlCol="0" anchor="b"/>
            <a:lstStyle/>
            <a:p>
              <a:pPr algn="ctr" defTabSz="685800">
                <a:spcBef>
                  <a:spcPct val="35000"/>
                </a:spcBef>
                <a:spcAft>
                  <a:spcPct val="25000"/>
                </a:spcAft>
                <a:buClr>
                  <a:srgbClr val="015873"/>
                </a:buClr>
                <a:defRPr/>
              </a:pPr>
              <a:endParaRPr lang="en-US" sz="1050" dirty="0">
                <a:solidFill>
                  <a:srgbClr val="FFFFFF"/>
                </a:solidFill>
                <a:latin typeface="Calibri" panose="020F0502020204030204" pitchFamily="34" charset="0"/>
                <a:ea typeface="+mn-ea"/>
                <a:cs typeface="Arial" panose="020B0604020202020204" pitchFamily="34" charset="0"/>
              </a:endParaRPr>
            </a:p>
          </p:txBody>
        </p:sp>
        <p:sp>
          <p:nvSpPr>
            <p:cNvPr id="44" name="TextBox 43">
              <a:extLst>
                <a:ext uri="{FF2B5EF4-FFF2-40B4-BE49-F238E27FC236}">
                  <a16:creationId xmlns:a16="http://schemas.microsoft.com/office/drawing/2014/main" id="{0274108C-DCFA-4F35-A1B1-B5A7C9C874A4}"/>
                </a:ext>
              </a:extLst>
            </p:cNvPr>
            <p:cNvSpPr txBox="1"/>
            <p:nvPr/>
          </p:nvSpPr>
          <p:spPr bwMode="auto">
            <a:xfrm>
              <a:off x="6240083" y="2305944"/>
              <a:ext cx="553997" cy="32829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85800" eaLnBrk="0" hangingPunct="0">
                <a:spcBef>
                  <a:spcPct val="50000"/>
                </a:spcBef>
                <a:defRPr/>
              </a:pPr>
              <a:r>
                <a:rPr lang="en-US" sz="1000" b="1" dirty="0">
                  <a:solidFill>
                    <a:srgbClr val="000000"/>
                  </a:solidFill>
                  <a:latin typeface="Calibri" panose="020F0502020204030204" pitchFamily="34" charset="0"/>
                  <a:ea typeface="+mn-ea"/>
                  <a:cs typeface="Arial" panose="020B0604020202020204" pitchFamily="34" charset="0"/>
                </a:rPr>
                <a:t>65.0</a:t>
              </a:r>
            </a:p>
          </p:txBody>
        </p:sp>
        <p:grpSp>
          <p:nvGrpSpPr>
            <p:cNvPr id="78" name="Group 77">
              <a:extLst>
                <a:ext uri="{FF2B5EF4-FFF2-40B4-BE49-F238E27FC236}">
                  <a16:creationId xmlns:a16="http://schemas.microsoft.com/office/drawing/2014/main" id="{471CDC0E-229D-48A3-BEE8-FE2AA0799B79}"/>
                </a:ext>
              </a:extLst>
            </p:cNvPr>
            <p:cNvGrpSpPr/>
            <p:nvPr/>
          </p:nvGrpSpPr>
          <p:grpSpPr>
            <a:xfrm>
              <a:off x="6429639" y="2625679"/>
              <a:ext cx="137160" cy="1314606"/>
              <a:chOff x="3300984" y="3650586"/>
              <a:chExt cx="137160" cy="1314606"/>
            </a:xfrm>
            <a:grpFill/>
          </p:grpSpPr>
          <p:cxnSp>
            <p:nvCxnSpPr>
              <p:cNvPr id="79" name="Straight Connector 78">
                <a:extLst>
                  <a:ext uri="{FF2B5EF4-FFF2-40B4-BE49-F238E27FC236}">
                    <a16:creationId xmlns:a16="http://schemas.microsoft.com/office/drawing/2014/main" id="{6C339B40-A1E7-4D5E-809B-0E4F3490D648}"/>
                  </a:ext>
                </a:extLst>
              </p:cNvPr>
              <p:cNvCxnSpPr>
                <a:cxnSpLocks/>
              </p:cNvCxnSpPr>
              <p:nvPr/>
            </p:nvCxnSpPr>
            <p:spPr bwMode="auto">
              <a:xfrm>
                <a:off x="3369564" y="3650586"/>
                <a:ext cx="0" cy="1314606"/>
              </a:xfrm>
              <a:prstGeom prst="line">
                <a:avLst/>
              </a:prstGeom>
              <a:grpFill/>
              <a:ln w="28575" cap="flat" cmpd="sng" algn="ctr">
                <a:solidFill>
                  <a:schemeClr val="tx1"/>
                </a:solidFill>
                <a:prstDash val="solid"/>
                <a:round/>
                <a:headEnd type="none" w="med" len="med"/>
                <a:tailEnd type="none" w="med" len="med"/>
              </a:ln>
              <a:effectLst/>
            </p:spPr>
          </p:cxnSp>
          <p:cxnSp>
            <p:nvCxnSpPr>
              <p:cNvPr id="80" name="Straight Connector 79">
                <a:extLst>
                  <a:ext uri="{FF2B5EF4-FFF2-40B4-BE49-F238E27FC236}">
                    <a16:creationId xmlns:a16="http://schemas.microsoft.com/office/drawing/2014/main" id="{B119F710-45C4-46AE-88A0-719C10BE477A}"/>
                  </a:ext>
                </a:extLst>
              </p:cNvPr>
              <p:cNvCxnSpPr>
                <a:cxnSpLocks/>
              </p:cNvCxnSpPr>
              <p:nvPr/>
            </p:nvCxnSpPr>
            <p:spPr bwMode="auto">
              <a:xfrm>
                <a:off x="3300984" y="3657600"/>
                <a:ext cx="137160" cy="0"/>
              </a:xfrm>
              <a:prstGeom prst="line">
                <a:avLst/>
              </a:prstGeom>
              <a:grpFill/>
              <a:ln w="28575" cap="flat" cmpd="sng" algn="ctr">
                <a:solidFill>
                  <a:schemeClr val="tx1"/>
                </a:solidFill>
                <a:prstDash val="solid"/>
                <a:round/>
                <a:headEnd type="none" w="med" len="med"/>
                <a:tailEnd type="none" w="med" len="med"/>
              </a:ln>
              <a:effectLst/>
            </p:spPr>
          </p:cxnSp>
          <p:cxnSp>
            <p:nvCxnSpPr>
              <p:cNvPr id="81" name="Straight Connector 80">
                <a:extLst>
                  <a:ext uri="{FF2B5EF4-FFF2-40B4-BE49-F238E27FC236}">
                    <a16:creationId xmlns:a16="http://schemas.microsoft.com/office/drawing/2014/main" id="{E4338C31-29BD-4886-A3C0-C4F8AF00F006}"/>
                  </a:ext>
                </a:extLst>
              </p:cNvPr>
              <p:cNvCxnSpPr>
                <a:cxnSpLocks/>
              </p:cNvCxnSpPr>
              <p:nvPr/>
            </p:nvCxnSpPr>
            <p:spPr bwMode="auto">
              <a:xfrm>
                <a:off x="3300984" y="4965192"/>
                <a:ext cx="137160" cy="0"/>
              </a:xfrm>
              <a:prstGeom prst="line">
                <a:avLst/>
              </a:prstGeom>
              <a:grpFill/>
              <a:ln w="28575" cap="flat" cmpd="sng" algn="ctr">
                <a:solidFill>
                  <a:schemeClr val="tx1"/>
                </a:solidFill>
                <a:prstDash val="solid"/>
                <a:round/>
                <a:headEnd type="none" w="med" len="med"/>
                <a:tailEnd type="none" w="med" len="med"/>
              </a:ln>
              <a:effectLst/>
            </p:spPr>
          </p:cxnSp>
        </p:grpSp>
      </p:grpSp>
      <p:grpSp>
        <p:nvGrpSpPr>
          <p:cNvPr id="52231" name="Group 52230">
            <a:extLst>
              <a:ext uri="{FF2B5EF4-FFF2-40B4-BE49-F238E27FC236}">
                <a16:creationId xmlns:a16="http://schemas.microsoft.com/office/drawing/2014/main" id="{1F502FC1-5CD3-4FBD-9EB3-F507A81B4DA7}"/>
              </a:ext>
            </a:extLst>
          </p:cNvPr>
          <p:cNvGrpSpPr/>
          <p:nvPr/>
        </p:nvGrpSpPr>
        <p:grpSpPr>
          <a:xfrm>
            <a:off x="7070615" y="1492543"/>
            <a:ext cx="485008" cy="2305068"/>
            <a:chOff x="7909085" y="2875449"/>
            <a:chExt cx="646677" cy="3073424"/>
          </a:xfrm>
        </p:grpSpPr>
        <p:sp>
          <p:nvSpPr>
            <p:cNvPr id="67" name="Rectangle 66">
              <a:extLst>
                <a:ext uri="{FF2B5EF4-FFF2-40B4-BE49-F238E27FC236}">
                  <a16:creationId xmlns:a16="http://schemas.microsoft.com/office/drawing/2014/main" id="{6AB94475-A4AD-44FA-95D1-B9E469D641FB}"/>
                </a:ext>
              </a:extLst>
            </p:cNvPr>
            <p:cNvSpPr/>
            <p:nvPr/>
          </p:nvSpPr>
          <p:spPr bwMode="auto">
            <a:xfrm>
              <a:off x="7909085" y="3882487"/>
              <a:ext cx="646677" cy="2066386"/>
            </a:xfrm>
            <a:prstGeom prst="rect">
              <a:avLst/>
            </a:prstGeom>
            <a:pattFill prst="wdDnDiag">
              <a:fgClr>
                <a:srgbClr val="FF0000"/>
              </a:fgClr>
              <a:bgClr>
                <a:schemeClr val="tx1"/>
              </a:bgClr>
            </a:pattFill>
            <a:ln w="0">
              <a:solidFill>
                <a:schemeClr val="bg1"/>
              </a:solidFill>
              <a:miter lim="800000"/>
              <a:headEnd/>
              <a:tailEnd/>
            </a:ln>
          </p:spPr>
          <p:txBody>
            <a:bodyPr rtlCol="0" anchor="b"/>
            <a:lstStyle/>
            <a:p>
              <a:pPr algn="ctr" defTabSz="685800">
                <a:spcBef>
                  <a:spcPct val="35000"/>
                </a:spcBef>
                <a:spcAft>
                  <a:spcPct val="25000"/>
                </a:spcAft>
                <a:buClr>
                  <a:srgbClr val="015873"/>
                </a:buClr>
                <a:defRPr/>
              </a:pPr>
              <a:endParaRPr lang="en-US" sz="1050" dirty="0">
                <a:solidFill>
                  <a:srgbClr val="FFFFFF"/>
                </a:solidFill>
                <a:latin typeface="Calibri" panose="020F0502020204030204" pitchFamily="34" charset="0"/>
                <a:ea typeface="+mn-ea"/>
                <a:cs typeface="Arial" panose="020B0604020202020204" pitchFamily="34" charset="0"/>
              </a:endParaRPr>
            </a:p>
          </p:txBody>
        </p:sp>
        <p:sp>
          <p:nvSpPr>
            <p:cNvPr id="45" name="TextBox 44">
              <a:extLst>
                <a:ext uri="{FF2B5EF4-FFF2-40B4-BE49-F238E27FC236}">
                  <a16:creationId xmlns:a16="http://schemas.microsoft.com/office/drawing/2014/main" id="{30952E44-EA80-4767-AA86-7BE5C73E3B74}"/>
                </a:ext>
              </a:extLst>
            </p:cNvPr>
            <p:cNvSpPr txBox="1"/>
            <p:nvPr/>
          </p:nvSpPr>
          <p:spPr bwMode="auto">
            <a:xfrm>
              <a:off x="7978958" y="2875449"/>
              <a:ext cx="553997" cy="328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85800" eaLnBrk="0" hangingPunct="0">
                <a:spcBef>
                  <a:spcPct val="50000"/>
                </a:spcBef>
                <a:defRPr/>
              </a:pPr>
              <a:r>
                <a:rPr lang="en-US" sz="1000" b="1" dirty="0">
                  <a:solidFill>
                    <a:srgbClr val="000000"/>
                  </a:solidFill>
                  <a:latin typeface="Calibri" panose="020F0502020204030204" pitchFamily="34" charset="0"/>
                  <a:ea typeface="+mn-ea"/>
                  <a:cs typeface="Arial" panose="020B0604020202020204" pitchFamily="34" charset="0"/>
                </a:rPr>
                <a:t>50.0</a:t>
              </a:r>
            </a:p>
          </p:txBody>
        </p:sp>
        <p:grpSp>
          <p:nvGrpSpPr>
            <p:cNvPr id="82" name="Group 81">
              <a:extLst>
                <a:ext uri="{FF2B5EF4-FFF2-40B4-BE49-F238E27FC236}">
                  <a16:creationId xmlns:a16="http://schemas.microsoft.com/office/drawing/2014/main" id="{B908A6A9-7E62-4114-A19C-126CB34FFFF1}"/>
                </a:ext>
              </a:extLst>
            </p:cNvPr>
            <p:cNvGrpSpPr/>
            <p:nvPr/>
          </p:nvGrpSpPr>
          <p:grpSpPr>
            <a:xfrm>
              <a:off x="8190559" y="3180147"/>
              <a:ext cx="137160" cy="1378614"/>
              <a:chOff x="3300984" y="3650586"/>
              <a:chExt cx="137160" cy="1378614"/>
            </a:xfrm>
          </p:grpSpPr>
          <p:cxnSp>
            <p:nvCxnSpPr>
              <p:cNvPr id="83" name="Straight Connector 82">
                <a:extLst>
                  <a:ext uri="{FF2B5EF4-FFF2-40B4-BE49-F238E27FC236}">
                    <a16:creationId xmlns:a16="http://schemas.microsoft.com/office/drawing/2014/main" id="{85160CE8-AC01-423A-8A5D-D60F4CC62138}"/>
                  </a:ext>
                </a:extLst>
              </p:cNvPr>
              <p:cNvCxnSpPr>
                <a:cxnSpLocks/>
              </p:cNvCxnSpPr>
              <p:nvPr/>
            </p:nvCxnSpPr>
            <p:spPr bwMode="auto">
              <a:xfrm>
                <a:off x="3369564" y="3650586"/>
                <a:ext cx="0" cy="1378614"/>
              </a:xfrm>
              <a:prstGeom prst="line">
                <a:avLst/>
              </a:prstGeom>
              <a:noFill/>
              <a:ln w="28575" cap="flat" cmpd="sng" algn="ctr">
                <a:solidFill>
                  <a:schemeClr val="tx1"/>
                </a:solidFill>
                <a:prstDash val="solid"/>
                <a:round/>
                <a:headEnd type="none" w="med" len="med"/>
                <a:tailEnd type="none" w="med" len="med"/>
              </a:ln>
              <a:effectLst/>
            </p:spPr>
          </p:cxnSp>
          <p:cxnSp>
            <p:nvCxnSpPr>
              <p:cNvPr id="84" name="Straight Connector 83">
                <a:extLst>
                  <a:ext uri="{FF2B5EF4-FFF2-40B4-BE49-F238E27FC236}">
                    <a16:creationId xmlns:a16="http://schemas.microsoft.com/office/drawing/2014/main" id="{56E66D03-5216-4793-9AF1-F977B29E88B8}"/>
                  </a:ext>
                </a:extLst>
              </p:cNvPr>
              <p:cNvCxnSpPr>
                <a:cxnSpLocks/>
              </p:cNvCxnSpPr>
              <p:nvPr/>
            </p:nvCxnSpPr>
            <p:spPr bwMode="auto">
              <a:xfrm>
                <a:off x="3300984" y="3657600"/>
                <a:ext cx="137160" cy="0"/>
              </a:xfrm>
              <a:prstGeom prst="line">
                <a:avLst/>
              </a:prstGeom>
              <a:noFill/>
              <a:ln w="28575" cap="flat" cmpd="sng" algn="ctr">
                <a:solidFill>
                  <a:schemeClr val="tx1"/>
                </a:solidFill>
                <a:prstDash val="solid"/>
                <a:round/>
                <a:headEnd type="none" w="med" len="med"/>
                <a:tailEnd type="none" w="med" len="med"/>
              </a:ln>
              <a:effectLst/>
            </p:spPr>
          </p:cxnSp>
          <p:cxnSp>
            <p:nvCxnSpPr>
              <p:cNvPr id="85" name="Straight Connector 84">
                <a:extLst>
                  <a:ext uri="{FF2B5EF4-FFF2-40B4-BE49-F238E27FC236}">
                    <a16:creationId xmlns:a16="http://schemas.microsoft.com/office/drawing/2014/main" id="{C8E9580F-66E7-4B48-A51B-744AF0B6E859}"/>
                  </a:ext>
                </a:extLst>
              </p:cNvPr>
              <p:cNvCxnSpPr>
                <a:cxnSpLocks/>
              </p:cNvCxnSpPr>
              <p:nvPr/>
            </p:nvCxnSpPr>
            <p:spPr bwMode="auto">
              <a:xfrm>
                <a:off x="3300984" y="5029200"/>
                <a:ext cx="137160" cy="0"/>
              </a:xfrm>
              <a:prstGeom prst="line">
                <a:avLst/>
              </a:prstGeom>
              <a:noFill/>
              <a:ln w="28575" cap="flat" cmpd="sng" algn="ctr">
                <a:solidFill>
                  <a:schemeClr val="tx1"/>
                </a:solidFill>
                <a:prstDash val="solid"/>
                <a:round/>
                <a:headEnd type="none" w="med" len="med"/>
                <a:tailEnd type="none" w="med" len="med"/>
              </a:ln>
              <a:effectLst/>
            </p:spPr>
          </p:cxnSp>
        </p:grpSp>
      </p:grpSp>
      <p:grpSp>
        <p:nvGrpSpPr>
          <p:cNvPr id="52230" name="Group 52229">
            <a:extLst>
              <a:ext uri="{FF2B5EF4-FFF2-40B4-BE49-F238E27FC236}">
                <a16:creationId xmlns:a16="http://schemas.microsoft.com/office/drawing/2014/main" id="{588AF356-FD58-4016-A0F1-1CCC9D562F5E}"/>
              </a:ext>
            </a:extLst>
          </p:cNvPr>
          <p:cNvGrpSpPr/>
          <p:nvPr/>
        </p:nvGrpSpPr>
        <p:grpSpPr>
          <a:xfrm>
            <a:off x="6580834" y="599451"/>
            <a:ext cx="485008" cy="3198160"/>
            <a:chOff x="8555449" y="1684660"/>
            <a:chExt cx="646677" cy="4264213"/>
          </a:xfrm>
        </p:grpSpPr>
        <p:sp>
          <p:nvSpPr>
            <p:cNvPr id="68" name="Rectangle 67">
              <a:extLst>
                <a:ext uri="{FF2B5EF4-FFF2-40B4-BE49-F238E27FC236}">
                  <a16:creationId xmlns:a16="http://schemas.microsoft.com/office/drawing/2014/main" id="{C1AF9503-FCC1-4AFA-96AD-72179E61F0EE}"/>
                </a:ext>
              </a:extLst>
            </p:cNvPr>
            <p:cNvSpPr/>
            <p:nvPr/>
          </p:nvSpPr>
          <p:spPr bwMode="auto">
            <a:xfrm>
              <a:off x="8555449" y="2442098"/>
              <a:ext cx="646677" cy="3506775"/>
            </a:xfrm>
            <a:prstGeom prst="rect">
              <a:avLst/>
            </a:prstGeom>
            <a:solidFill>
              <a:srgbClr val="FF0000"/>
            </a:solidFill>
            <a:ln w="0">
              <a:solidFill>
                <a:schemeClr val="bg1"/>
              </a:solidFill>
              <a:miter lim="800000"/>
              <a:headEnd/>
              <a:tailEnd/>
            </a:ln>
          </p:spPr>
          <p:txBody>
            <a:bodyPr rtlCol="0" anchor="b"/>
            <a:lstStyle/>
            <a:p>
              <a:pPr algn="ctr" defTabSz="685800">
                <a:spcBef>
                  <a:spcPct val="35000"/>
                </a:spcBef>
                <a:spcAft>
                  <a:spcPct val="25000"/>
                </a:spcAft>
                <a:buClr>
                  <a:srgbClr val="015873"/>
                </a:buClr>
                <a:defRPr/>
              </a:pPr>
              <a:endParaRPr lang="en-US" sz="1050" dirty="0">
                <a:solidFill>
                  <a:srgbClr val="FFFFFF"/>
                </a:solidFill>
                <a:latin typeface="Calibri" panose="020F0502020204030204" pitchFamily="34" charset="0"/>
                <a:ea typeface="+mn-ea"/>
                <a:cs typeface="Arial" panose="020B0604020202020204" pitchFamily="34" charset="0"/>
              </a:endParaRPr>
            </a:p>
          </p:txBody>
        </p:sp>
        <p:sp>
          <p:nvSpPr>
            <p:cNvPr id="46" name="TextBox 45">
              <a:extLst>
                <a:ext uri="{FF2B5EF4-FFF2-40B4-BE49-F238E27FC236}">
                  <a16:creationId xmlns:a16="http://schemas.microsoft.com/office/drawing/2014/main" id="{868C5DC4-16EB-4781-B414-446D6ECE8586}"/>
                </a:ext>
              </a:extLst>
            </p:cNvPr>
            <p:cNvSpPr txBox="1"/>
            <p:nvPr/>
          </p:nvSpPr>
          <p:spPr bwMode="auto">
            <a:xfrm>
              <a:off x="8621594" y="1684660"/>
              <a:ext cx="553997" cy="328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85800" eaLnBrk="0" hangingPunct="0">
                <a:spcBef>
                  <a:spcPct val="50000"/>
                </a:spcBef>
                <a:defRPr/>
              </a:pPr>
              <a:r>
                <a:rPr lang="en-US" sz="1000" b="1" dirty="0">
                  <a:solidFill>
                    <a:srgbClr val="000000"/>
                  </a:solidFill>
                  <a:latin typeface="Calibri" panose="020F0502020204030204" pitchFamily="34" charset="0"/>
                  <a:ea typeface="+mn-ea"/>
                  <a:cs typeface="Arial" panose="020B0604020202020204" pitchFamily="34" charset="0"/>
                </a:rPr>
                <a:t>83.8</a:t>
              </a:r>
            </a:p>
          </p:txBody>
        </p:sp>
        <p:grpSp>
          <p:nvGrpSpPr>
            <p:cNvPr id="88" name="Group 87">
              <a:extLst>
                <a:ext uri="{FF2B5EF4-FFF2-40B4-BE49-F238E27FC236}">
                  <a16:creationId xmlns:a16="http://schemas.microsoft.com/office/drawing/2014/main" id="{0E09CD04-B8E4-4C35-A66B-584336FE184A}"/>
                </a:ext>
              </a:extLst>
            </p:cNvPr>
            <p:cNvGrpSpPr/>
            <p:nvPr/>
          </p:nvGrpSpPr>
          <p:grpSpPr>
            <a:xfrm>
              <a:off x="8801497" y="2032643"/>
              <a:ext cx="137160" cy="1088136"/>
              <a:chOff x="3300984" y="3941064"/>
              <a:chExt cx="137160" cy="1088136"/>
            </a:xfrm>
          </p:grpSpPr>
          <p:cxnSp>
            <p:nvCxnSpPr>
              <p:cNvPr id="89" name="Straight Connector 88">
                <a:extLst>
                  <a:ext uri="{FF2B5EF4-FFF2-40B4-BE49-F238E27FC236}">
                    <a16:creationId xmlns:a16="http://schemas.microsoft.com/office/drawing/2014/main" id="{0F3C6C0C-2D5C-40C2-AEDC-E1DD8EEB62B7}"/>
                  </a:ext>
                </a:extLst>
              </p:cNvPr>
              <p:cNvCxnSpPr>
                <a:cxnSpLocks/>
              </p:cNvCxnSpPr>
              <p:nvPr/>
            </p:nvCxnSpPr>
            <p:spPr bwMode="auto">
              <a:xfrm>
                <a:off x="3369564" y="3941064"/>
                <a:ext cx="0" cy="1088136"/>
              </a:xfrm>
              <a:prstGeom prst="line">
                <a:avLst/>
              </a:prstGeom>
              <a:noFill/>
              <a:ln w="28575" cap="flat" cmpd="sng" algn="ctr">
                <a:solidFill>
                  <a:schemeClr val="tx1"/>
                </a:solidFill>
                <a:prstDash val="solid"/>
                <a:round/>
                <a:headEnd type="none" w="med" len="med"/>
                <a:tailEnd type="none" w="med" len="med"/>
              </a:ln>
              <a:effectLst/>
            </p:spPr>
          </p:cxnSp>
          <p:cxnSp>
            <p:nvCxnSpPr>
              <p:cNvPr id="90" name="Straight Connector 89">
                <a:extLst>
                  <a:ext uri="{FF2B5EF4-FFF2-40B4-BE49-F238E27FC236}">
                    <a16:creationId xmlns:a16="http://schemas.microsoft.com/office/drawing/2014/main" id="{22D06505-0898-4AEC-A7C5-F9CF1C96F471}"/>
                  </a:ext>
                </a:extLst>
              </p:cNvPr>
              <p:cNvCxnSpPr>
                <a:cxnSpLocks/>
              </p:cNvCxnSpPr>
              <p:nvPr/>
            </p:nvCxnSpPr>
            <p:spPr bwMode="auto">
              <a:xfrm>
                <a:off x="3300984" y="3941064"/>
                <a:ext cx="137160" cy="0"/>
              </a:xfrm>
              <a:prstGeom prst="line">
                <a:avLst/>
              </a:prstGeom>
              <a:noFill/>
              <a:ln w="28575" cap="flat" cmpd="sng" algn="ctr">
                <a:solidFill>
                  <a:schemeClr val="tx1"/>
                </a:solidFill>
                <a:prstDash val="solid"/>
                <a:round/>
                <a:headEnd type="none" w="med" len="med"/>
                <a:tailEnd type="none" w="med" len="med"/>
              </a:ln>
              <a:effectLst/>
            </p:spPr>
          </p:cxnSp>
          <p:cxnSp>
            <p:nvCxnSpPr>
              <p:cNvPr id="91" name="Straight Connector 90">
                <a:extLst>
                  <a:ext uri="{FF2B5EF4-FFF2-40B4-BE49-F238E27FC236}">
                    <a16:creationId xmlns:a16="http://schemas.microsoft.com/office/drawing/2014/main" id="{70FDA650-6AD4-4688-994D-19E4A7A27536}"/>
                  </a:ext>
                </a:extLst>
              </p:cNvPr>
              <p:cNvCxnSpPr>
                <a:cxnSpLocks/>
              </p:cNvCxnSpPr>
              <p:nvPr/>
            </p:nvCxnSpPr>
            <p:spPr bwMode="auto">
              <a:xfrm>
                <a:off x="3300984" y="5029200"/>
                <a:ext cx="137160" cy="0"/>
              </a:xfrm>
              <a:prstGeom prst="line">
                <a:avLst/>
              </a:prstGeom>
              <a:noFill/>
              <a:ln w="28575" cap="flat" cmpd="sng" algn="ctr">
                <a:solidFill>
                  <a:schemeClr val="tx1"/>
                </a:solidFill>
                <a:prstDash val="solid"/>
                <a:round/>
                <a:headEnd type="none" w="med" len="med"/>
                <a:tailEnd type="none" w="med" len="med"/>
              </a:ln>
              <a:effectLst/>
            </p:spPr>
          </p:cxnSp>
        </p:grpSp>
      </p:grpSp>
    </p:spTree>
    <p:extLst>
      <p:ext uri="{BB962C8B-B14F-4D97-AF65-F5344CB8AC3E}">
        <p14:creationId xmlns:p14="http://schemas.microsoft.com/office/powerpoint/2010/main" val="225072014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1002C-C2ED-5C18-5F37-7D9F29AD662C}"/>
              </a:ext>
            </a:extLst>
          </p:cNvPr>
          <p:cNvSpPr>
            <a:spLocks noGrp="1"/>
          </p:cNvSpPr>
          <p:nvPr>
            <p:ph type="title"/>
          </p:nvPr>
        </p:nvSpPr>
        <p:spPr/>
        <p:txBody>
          <a:bodyPr/>
          <a:lstStyle/>
          <a:p>
            <a:pPr algn="ctr"/>
            <a:r>
              <a:rPr lang="en-US" dirty="0"/>
              <a:t>RCB after NAT by Long-Term Outcomes</a:t>
            </a:r>
          </a:p>
        </p:txBody>
      </p:sp>
      <p:sp>
        <p:nvSpPr>
          <p:cNvPr id="3" name="Content Placeholder 2">
            <a:extLst>
              <a:ext uri="{FF2B5EF4-FFF2-40B4-BE49-F238E27FC236}">
                <a16:creationId xmlns:a16="http://schemas.microsoft.com/office/drawing/2014/main" id="{15B3442B-034E-8E68-2BA1-67F14EF12346}"/>
              </a:ext>
            </a:extLst>
          </p:cNvPr>
          <p:cNvSpPr>
            <a:spLocks noGrp="1"/>
          </p:cNvSpPr>
          <p:nvPr>
            <p:ph idx="4294967295"/>
          </p:nvPr>
        </p:nvSpPr>
        <p:spPr>
          <a:xfrm>
            <a:off x="498763" y="896938"/>
            <a:ext cx="7772400" cy="2741612"/>
          </a:xfrm>
        </p:spPr>
        <p:txBody>
          <a:bodyPr/>
          <a:lstStyle/>
          <a:p>
            <a:r>
              <a:rPr lang="en-US" dirty="0"/>
              <a:t>Pooled analysis of studies from 12 institutes and trials across Europe and US</a:t>
            </a:r>
          </a:p>
          <a:p>
            <a:r>
              <a:rPr lang="en-US" dirty="0"/>
              <a:t>Obtained RCB results and clinical and pathologic data from 5161 patients with Stage I-III breast cancer treated by NAC followed by surgery.</a:t>
            </a:r>
          </a:p>
          <a:p>
            <a:r>
              <a:rPr lang="en-US" dirty="0"/>
              <a:t>Conclusion: RCB score was independently prognostic in all cancer subtypes</a:t>
            </a:r>
          </a:p>
          <a:p>
            <a:endParaRPr lang="en-US" dirty="0"/>
          </a:p>
        </p:txBody>
      </p:sp>
      <p:sp>
        <p:nvSpPr>
          <p:cNvPr id="4" name="TextBox 3">
            <a:extLst>
              <a:ext uri="{FF2B5EF4-FFF2-40B4-BE49-F238E27FC236}">
                <a16:creationId xmlns:a16="http://schemas.microsoft.com/office/drawing/2014/main" id="{5B3A64A3-CBF3-7C05-79BC-8A52E2B70B18}"/>
              </a:ext>
            </a:extLst>
          </p:cNvPr>
          <p:cNvSpPr txBox="1"/>
          <p:nvPr/>
        </p:nvSpPr>
        <p:spPr>
          <a:xfrm>
            <a:off x="232063" y="4015979"/>
            <a:ext cx="6609630" cy="323165"/>
          </a:xfrm>
          <a:prstGeom prst="rect">
            <a:avLst/>
          </a:prstGeom>
          <a:noFill/>
        </p:spPr>
        <p:txBody>
          <a:bodyPr wrap="none" rtlCol="0">
            <a:spAutoFit/>
          </a:bodyPr>
          <a:lstStyle/>
          <a:p>
            <a:r>
              <a:rPr lang="en-US" sz="1500" dirty="0" err="1"/>
              <a:t>Yau</a:t>
            </a:r>
            <a:r>
              <a:rPr lang="en-US" sz="1500" dirty="0"/>
              <a:t> C, </a:t>
            </a:r>
            <a:r>
              <a:rPr lang="en-US" sz="1500" dirty="0" err="1"/>
              <a:t>Osdoit</a:t>
            </a:r>
            <a:r>
              <a:rPr lang="en-US" sz="1500" dirty="0"/>
              <a:t> M, van der </a:t>
            </a:r>
            <a:r>
              <a:rPr lang="en-US" sz="1500" dirty="0" err="1"/>
              <a:t>Noordaa</a:t>
            </a:r>
            <a:r>
              <a:rPr lang="en-US" sz="1500" dirty="0"/>
              <a:t> M, et al. Lancet Oncol 2022; 23: 149-60.</a:t>
            </a:r>
          </a:p>
        </p:txBody>
      </p:sp>
    </p:spTree>
    <p:extLst>
      <p:ext uri="{BB962C8B-B14F-4D97-AF65-F5344CB8AC3E}">
        <p14:creationId xmlns:p14="http://schemas.microsoft.com/office/powerpoint/2010/main" val="188318828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88ACF5-4981-A1F1-A800-28BF3A0DDEE0}"/>
              </a:ext>
            </a:extLst>
          </p:cNvPr>
          <p:cNvSpPr txBox="1"/>
          <p:nvPr/>
        </p:nvSpPr>
        <p:spPr>
          <a:xfrm>
            <a:off x="32609" y="137464"/>
            <a:ext cx="9078783" cy="461665"/>
          </a:xfrm>
          <a:prstGeom prst="rect">
            <a:avLst/>
          </a:prstGeom>
          <a:noFill/>
        </p:spPr>
        <p:txBody>
          <a:bodyPr wrap="square" rtlCol="0">
            <a:spAutoFit/>
          </a:bodyPr>
          <a:lstStyle/>
          <a:p>
            <a:pPr algn="ctr"/>
            <a:r>
              <a:rPr lang="en-US" dirty="0"/>
              <a:t>Event-free Survival &amp; Distant Relapse-free Survival by RCB</a:t>
            </a:r>
          </a:p>
        </p:txBody>
      </p:sp>
      <p:pic>
        <p:nvPicPr>
          <p:cNvPr id="3" name="Picture 2">
            <a:extLst>
              <a:ext uri="{FF2B5EF4-FFF2-40B4-BE49-F238E27FC236}">
                <a16:creationId xmlns:a16="http://schemas.microsoft.com/office/drawing/2014/main" id="{C6B5EF00-4135-18A5-C539-1729A0888620}"/>
              </a:ext>
            </a:extLst>
          </p:cNvPr>
          <p:cNvPicPr>
            <a:picLocks noChangeAspect="1"/>
          </p:cNvPicPr>
          <p:nvPr/>
        </p:nvPicPr>
        <p:blipFill>
          <a:blip r:embed="rId2"/>
          <a:stretch>
            <a:fillRect/>
          </a:stretch>
        </p:blipFill>
        <p:spPr>
          <a:xfrm>
            <a:off x="371475" y="599129"/>
            <a:ext cx="8126144" cy="3588552"/>
          </a:xfrm>
          <a:prstGeom prst="rect">
            <a:avLst/>
          </a:prstGeom>
        </p:spPr>
      </p:pic>
      <p:sp>
        <p:nvSpPr>
          <p:cNvPr id="5" name="TextBox 4">
            <a:extLst>
              <a:ext uri="{FF2B5EF4-FFF2-40B4-BE49-F238E27FC236}">
                <a16:creationId xmlns:a16="http://schemas.microsoft.com/office/drawing/2014/main" id="{8315EE2D-1E27-69AB-EA4C-D45C8A43E583}"/>
              </a:ext>
            </a:extLst>
          </p:cNvPr>
          <p:cNvSpPr txBox="1"/>
          <p:nvPr/>
        </p:nvSpPr>
        <p:spPr>
          <a:xfrm>
            <a:off x="481445" y="4115856"/>
            <a:ext cx="6633730" cy="276999"/>
          </a:xfrm>
          <a:prstGeom prst="rect">
            <a:avLst/>
          </a:prstGeom>
          <a:noFill/>
        </p:spPr>
        <p:txBody>
          <a:bodyPr wrap="square">
            <a:spAutoFit/>
          </a:bodyPr>
          <a:lstStyle/>
          <a:p>
            <a:r>
              <a:rPr lang="en-US" sz="1200" dirty="0" err="1"/>
              <a:t>Yau</a:t>
            </a:r>
            <a:r>
              <a:rPr lang="en-US" sz="1200" dirty="0"/>
              <a:t> C, </a:t>
            </a:r>
            <a:r>
              <a:rPr lang="en-US" sz="1200" dirty="0" err="1"/>
              <a:t>Osdoit</a:t>
            </a:r>
            <a:r>
              <a:rPr lang="en-US" sz="1200" dirty="0"/>
              <a:t> M, van der </a:t>
            </a:r>
            <a:r>
              <a:rPr lang="en-US" sz="1200" dirty="0" err="1"/>
              <a:t>Noordaa</a:t>
            </a:r>
            <a:r>
              <a:rPr lang="en-US" sz="1200" dirty="0"/>
              <a:t> M, et al. Lancet Oncol 2022; 23: 149-60.</a:t>
            </a:r>
          </a:p>
        </p:txBody>
      </p:sp>
    </p:spTree>
    <p:extLst>
      <p:ext uri="{BB962C8B-B14F-4D97-AF65-F5344CB8AC3E}">
        <p14:creationId xmlns:p14="http://schemas.microsoft.com/office/powerpoint/2010/main" val="67615600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25808-AA97-9A73-A4C9-B922347ED035}"/>
              </a:ext>
            </a:extLst>
          </p:cNvPr>
          <p:cNvSpPr>
            <a:spLocks noGrp="1"/>
          </p:cNvSpPr>
          <p:nvPr>
            <p:ph type="title"/>
          </p:nvPr>
        </p:nvSpPr>
        <p:spPr/>
        <p:txBody>
          <a:bodyPr/>
          <a:lstStyle/>
          <a:p>
            <a:pPr algn="ctr"/>
            <a:r>
              <a:rPr lang="en-US" dirty="0"/>
              <a:t>Time to Surgery (TTS)</a:t>
            </a:r>
          </a:p>
        </p:txBody>
      </p:sp>
      <p:sp>
        <p:nvSpPr>
          <p:cNvPr id="3" name="Content Placeholder 2">
            <a:extLst>
              <a:ext uri="{FF2B5EF4-FFF2-40B4-BE49-F238E27FC236}">
                <a16:creationId xmlns:a16="http://schemas.microsoft.com/office/drawing/2014/main" id="{1B4C9136-3E01-D3FD-3C85-56B3F7FD7B12}"/>
              </a:ext>
            </a:extLst>
          </p:cNvPr>
          <p:cNvSpPr>
            <a:spLocks noGrp="1"/>
          </p:cNvSpPr>
          <p:nvPr>
            <p:ph idx="4294967295"/>
          </p:nvPr>
        </p:nvSpPr>
        <p:spPr>
          <a:xfrm>
            <a:off x="514350" y="1133971"/>
            <a:ext cx="7772400" cy="2741612"/>
          </a:xfrm>
        </p:spPr>
        <p:txBody>
          <a:bodyPr/>
          <a:lstStyle/>
          <a:p>
            <a:r>
              <a:rPr lang="en-US" dirty="0"/>
              <a:t>General consensus to proceed with surgery about 4-6 weeks following completion of NAT.  </a:t>
            </a:r>
          </a:p>
          <a:p>
            <a:r>
              <a:rPr lang="en-US" dirty="0"/>
              <a:t>Earlier studies have showed higher complication rates if Time to Surgery less than 28 days</a:t>
            </a:r>
          </a:p>
          <a:p>
            <a:r>
              <a:rPr lang="en-US" dirty="0"/>
              <a:t>In theory, longer the TTS, the higher the chance of local recurrence of breast cancer</a:t>
            </a:r>
          </a:p>
          <a:p>
            <a:endParaRPr lang="en-US" dirty="0"/>
          </a:p>
        </p:txBody>
      </p:sp>
    </p:spTree>
    <p:extLst>
      <p:ext uri="{BB962C8B-B14F-4D97-AF65-F5344CB8AC3E}">
        <p14:creationId xmlns:p14="http://schemas.microsoft.com/office/powerpoint/2010/main" val="33769422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981AF-7052-FE92-77D8-565194FCFAD4}"/>
              </a:ext>
            </a:extLst>
          </p:cNvPr>
          <p:cNvSpPr>
            <a:spLocks noGrp="1"/>
          </p:cNvSpPr>
          <p:nvPr>
            <p:ph type="title"/>
          </p:nvPr>
        </p:nvSpPr>
        <p:spPr/>
        <p:txBody>
          <a:bodyPr/>
          <a:lstStyle/>
          <a:p>
            <a:pPr algn="ctr"/>
            <a:r>
              <a:rPr lang="en-US" dirty="0"/>
              <a:t>Time to Surgery (TTS)</a:t>
            </a:r>
          </a:p>
        </p:txBody>
      </p:sp>
      <p:sp>
        <p:nvSpPr>
          <p:cNvPr id="3" name="Content Placeholder 2">
            <a:extLst>
              <a:ext uri="{FF2B5EF4-FFF2-40B4-BE49-F238E27FC236}">
                <a16:creationId xmlns:a16="http://schemas.microsoft.com/office/drawing/2014/main" id="{03073A47-E49D-3F33-6CE8-195D00B84CC0}"/>
              </a:ext>
            </a:extLst>
          </p:cNvPr>
          <p:cNvSpPr>
            <a:spLocks noGrp="1"/>
          </p:cNvSpPr>
          <p:nvPr>
            <p:ph idx="4294967295"/>
          </p:nvPr>
        </p:nvSpPr>
        <p:spPr>
          <a:xfrm>
            <a:off x="285750" y="851693"/>
            <a:ext cx="7886700" cy="3444875"/>
          </a:xfrm>
        </p:spPr>
        <p:txBody>
          <a:bodyPr>
            <a:normAutofit fontScale="92500" lnSpcReduction="10000"/>
          </a:bodyPr>
          <a:lstStyle/>
          <a:p>
            <a:r>
              <a:rPr lang="en-US" dirty="0"/>
              <a:t>Retrospective review of 463 patients treated between 2011-2017</a:t>
            </a:r>
          </a:p>
          <a:p>
            <a:r>
              <a:rPr lang="en-US" dirty="0"/>
              <a:t>Nonmetastatic breast cancer</a:t>
            </a:r>
          </a:p>
          <a:p>
            <a:r>
              <a:rPr lang="en-US" dirty="0"/>
              <a:t>TTS calculated as time between last cytotoxic chemotherapy dose to date of surgery</a:t>
            </a:r>
          </a:p>
          <a:p>
            <a:r>
              <a:rPr lang="en-US" dirty="0"/>
              <a:t>Groups: </a:t>
            </a:r>
          </a:p>
          <a:p>
            <a:pPr lvl="1"/>
            <a:r>
              <a:rPr lang="en-US" sz="2400" u="sng" dirty="0"/>
              <a:t>&lt;</a:t>
            </a:r>
            <a:r>
              <a:rPr lang="en-US" sz="2400" dirty="0"/>
              <a:t> 4 weeks</a:t>
            </a:r>
          </a:p>
          <a:p>
            <a:pPr lvl="1"/>
            <a:r>
              <a:rPr lang="en-US" sz="2400" dirty="0"/>
              <a:t>&gt; 4 weeks and </a:t>
            </a:r>
            <a:r>
              <a:rPr lang="en-US" sz="2400" u="sng" dirty="0"/>
              <a:t>&lt;</a:t>
            </a:r>
            <a:r>
              <a:rPr lang="en-US" sz="2400" dirty="0"/>
              <a:t> 6 weeks</a:t>
            </a:r>
          </a:p>
          <a:p>
            <a:pPr lvl="1"/>
            <a:r>
              <a:rPr lang="en-US" sz="2400" dirty="0"/>
              <a:t>&gt; 6 weeks</a:t>
            </a:r>
          </a:p>
          <a:p>
            <a:pPr lvl="1"/>
            <a:endParaRPr lang="en-US" dirty="0"/>
          </a:p>
        </p:txBody>
      </p:sp>
      <p:sp>
        <p:nvSpPr>
          <p:cNvPr id="5" name="TextBox 4">
            <a:extLst>
              <a:ext uri="{FF2B5EF4-FFF2-40B4-BE49-F238E27FC236}">
                <a16:creationId xmlns:a16="http://schemas.microsoft.com/office/drawing/2014/main" id="{1C7CED50-CEAF-6343-84A2-43897E27DED0}"/>
              </a:ext>
            </a:extLst>
          </p:cNvPr>
          <p:cNvSpPr txBox="1"/>
          <p:nvPr/>
        </p:nvSpPr>
        <p:spPr>
          <a:xfrm>
            <a:off x="113919" y="4055466"/>
            <a:ext cx="7229856" cy="307777"/>
          </a:xfrm>
          <a:prstGeom prst="rect">
            <a:avLst/>
          </a:prstGeom>
          <a:noFill/>
        </p:spPr>
        <p:txBody>
          <a:bodyPr wrap="square">
            <a:spAutoFit/>
          </a:bodyPr>
          <a:lstStyle/>
          <a:p>
            <a:r>
              <a:rPr lang="en-US" sz="1400" dirty="0"/>
              <a:t>Sutton TL et al.  J Surg Oncol. 2020 Dec; 122(8): 1761-1769.</a:t>
            </a:r>
          </a:p>
        </p:txBody>
      </p:sp>
    </p:spTree>
    <p:extLst>
      <p:ext uri="{BB962C8B-B14F-4D97-AF65-F5344CB8AC3E}">
        <p14:creationId xmlns:p14="http://schemas.microsoft.com/office/powerpoint/2010/main" val="360073063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5BE74B-BF5D-86B6-2048-7736F0142507}"/>
              </a:ext>
            </a:extLst>
          </p:cNvPr>
          <p:cNvPicPr>
            <a:picLocks noChangeAspect="1"/>
          </p:cNvPicPr>
          <p:nvPr/>
        </p:nvPicPr>
        <p:blipFill>
          <a:blip r:embed="rId2"/>
          <a:stretch>
            <a:fillRect/>
          </a:stretch>
        </p:blipFill>
        <p:spPr>
          <a:xfrm>
            <a:off x="1741546" y="120709"/>
            <a:ext cx="5660907" cy="4144303"/>
          </a:xfrm>
          <a:prstGeom prst="rect">
            <a:avLst/>
          </a:prstGeom>
        </p:spPr>
      </p:pic>
    </p:spTree>
    <p:extLst>
      <p:ext uri="{BB962C8B-B14F-4D97-AF65-F5344CB8AC3E}">
        <p14:creationId xmlns:p14="http://schemas.microsoft.com/office/powerpoint/2010/main" val="316672707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E04320-9DFC-F4AC-7509-8E63986C2B70}"/>
              </a:ext>
            </a:extLst>
          </p:cNvPr>
          <p:cNvPicPr>
            <a:picLocks noChangeAspect="1"/>
          </p:cNvPicPr>
          <p:nvPr/>
        </p:nvPicPr>
        <p:blipFill>
          <a:blip r:embed="rId2"/>
          <a:stretch>
            <a:fillRect/>
          </a:stretch>
        </p:blipFill>
        <p:spPr>
          <a:xfrm>
            <a:off x="1685925" y="0"/>
            <a:ext cx="5836730" cy="4344002"/>
          </a:xfrm>
          <a:prstGeom prst="rect">
            <a:avLst/>
          </a:prstGeom>
        </p:spPr>
      </p:pic>
    </p:spTree>
    <p:extLst>
      <p:ext uri="{BB962C8B-B14F-4D97-AF65-F5344CB8AC3E}">
        <p14:creationId xmlns:p14="http://schemas.microsoft.com/office/powerpoint/2010/main" val="62900761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0B2B0A-2782-FF7D-E6CD-819A28C2C362}"/>
              </a:ext>
            </a:extLst>
          </p:cNvPr>
          <p:cNvPicPr>
            <a:picLocks noChangeAspect="1"/>
          </p:cNvPicPr>
          <p:nvPr/>
        </p:nvPicPr>
        <p:blipFill>
          <a:blip r:embed="rId2"/>
          <a:stretch>
            <a:fillRect/>
          </a:stretch>
        </p:blipFill>
        <p:spPr>
          <a:xfrm>
            <a:off x="1198044" y="705692"/>
            <a:ext cx="6747911" cy="3601467"/>
          </a:xfrm>
          <a:prstGeom prst="rect">
            <a:avLst/>
          </a:prstGeom>
        </p:spPr>
      </p:pic>
      <p:sp>
        <p:nvSpPr>
          <p:cNvPr id="6" name="Title 5">
            <a:extLst>
              <a:ext uri="{FF2B5EF4-FFF2-40B4-BE49-F238E27FC236}">
                <a16:creationId xmlns:a16="http://schemas.microsoft.com/office/drawing/2014/main" id="{39FCA060-7267-3DFD-0F41-ED264BE2D44D}"/>
              </a:ext>
            </a:extLst>
          </p:cNvPr>
          <p:cNvSpPr>
            <a:spLocks noGrp="1"/>
          </p:cNvSpPr>
          <p:nvPr>
            <p:ph type="title"/>
          </p:nvPr>
        </p:nvSpPr>
        <p:spPr>
          <a:xfrm>
            <a:off x="628650" y="2382"/>
            <a:ext cx="7838694" cy="634271"/>
          </a:xfrm>
        </p:spPr>
        <p:txBody>
          <a:bodyPr/>
          <a:lstStyle/>
          <a:p>
            <a:pPr algn="ctr"/>
            <a:r>
              <a:rPr lang="en-US" dirty="0"/>
              <a:t>Results: Effect of TTS on RCB Score</a:t>
            </a:r>
          </a:p>
        </p:txBody>
      </p:sp>
      <p:sp>
        <p:nvSpPr>
          <p:cNvPr id="7" name="TextBox 6">
            <a:extLst>
              <a:ext uri="{FF2B5EF4-FFF2-40B4-BE49-F238E27FC236}">
                <a16:creationId xmlns:a16="http://schemas.microsoft.com/office/drawing/2014/main" id="{17C466B3-6360-ACE6-C924-CD665205A1F2}"/>
              </a:ext>
            </a:extLst>
          </p:cNvPr>
          <p:cNvSpPr txBox="1"/>
          <p:nvPr/>
        </p:nvSpPr>
        <p:spPr>
          <a:xfrm>
            <a:off x="3520439" y="547136"/>
            <a:ext cx="3232785" cy="369332"/>
          </a:xfrm>
          <a:prstGeom prst="rect">
            <a:avLst/>
          </a:prstGeom>
          <a:noFill/>
        </p:spPr>
        <p:txBody>
          <a:bodyPr wrap="square" rtlCol="0">
            <a:spAutoFit/>
          </a:bodyPr>
          <a:lstStyle/>
          <a:p>
            <a:r>
              <a:rPr lang="en-US" sz="1800" dirty="0"/>
              <a:t>Median RCB Score by TTS</a:t>
            </a:r>
          </a:p>
        </p:txBody>
      </p:sp>
    </p:spTree>
    <p:extLst>
      <p:ext uri="{BB962C8B-B14F-4D97-AF65-F5344CB8AC3E}">
        <p14:creationId xmlns:p14="http://schemas.microsoft.com/office/powerpoint/2010/main" val="334720292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FADC8-4B2A-6206-658C-1066A145B415}"/>
              </a:ext>
            </a:extLst>
          </p:cNvPr>
          <p:cNvSpPr>
            <a:spLocks noGrp="1"/>
          </p:cNvSpPr>
          <p:nvPr>
            <p:ph type="title"/>
          </p:nvPr>
        </p:nvSpPr>
        <p:spPr/>
        <p:txBody>
          <a:bodyPr/>
          <a:lstStyle/>
          <a:p>
            <a:pPr algn="ctr"/>
            <a:r>
              <a:rPr lang="en-US" dirty="0"/>
              <a:t>Time to Surgery Conclusions</a:t>
            </a:r>
          </a:p>
        </p:txBody>
      </p:sp>
      <p:sp>
        <p:nvSpPr>
          <p:cNvPr id="3" name="Content Placeholder 2">
            <a:extLst>
              <a:ext uri="{FF2B5EF4-FFF2-40B4-BE49-F238E27FC236}">
                <a16:creationId xmlns:a16="http://schemas.microsoft.com/office/drawing/2014/main" id="{6B5DA544-1B05-F99F-1885-01BD0D799842}"/>
              </a:ext>
            </a:extLst>
          </p:cNvPr>
          <p:cNvSpPr>
            <a:spLocks noGrp="1"/>
          </p:cNvSpPr>
          <p:nvPr>
            <p:ph idx="4294967295"/>
          </p:nvPr>
        </p:nvSpPr>
        <p:spPr>
          <a:xfrm>
            <a:off x="304800" y="915988"/>
            <a:ext cx="7772400" cy="2741612"/>
          </a:xfrm>
        </p:spPr>
        <p:txBody>
          <a:bodyPr>
            <a:normAutofit fontScale="92500"/>
          </a:bodyPr>
          <a:lstStyle/>
          <a:p>
            <a:r>
              <a:rPr lang="en-US" dirty="0"/>
              <a:t>In breast cancer patients receiving NAT, TTS greater than 4 weeks adversely affects RFS, and TTS greater than 6 weeks adversely affects survival</a:t>
            </a:r>
          </a:p>
          <a:p>
            <a:r>
              <a:rPr lang="en-US" dirty="0"/>
              <a:t>Effect seems to be mediated by time-dependent regrowth in treated primaries and nodal basins (RCB score)</a:t>
            </a:r>
          </a:p>
          <a:p>
            <a:pPr lvl="1"/>
            <a:r>
              <a:rPr lang="en-US" sz="2100" dirty="0"/>
              <a:t>Hypothesized to allow time for reseeding /regrowth of distant metastases.</a:t>
            </a:r>
          </a:p>
        </p:txBody>
      </p:sp>
      <p:sp>
        <p:nvSpPr>
          <p:cNvPr id="5" name="TextBox 4">
            <a:extLst>
              <a:ext uri="{FF2B5EF4-FFF2-40B4-BE49-F238E27FC236}">
                <a16:creationId xmlns:a16="http://schemas.microsoft.com/office/drawing/2014/main" id="{D074CF6B-E402-0BDE-B5C1-6F4FB0C5F4B1}"/>
              </a:ext>
            </a:extLst>
          </p:cNvPr>
          <p:cNvSpPr txBox="1"/>
          <p:nvPr/>
        </p:nvSpPr>
        <p:spPr>
          <a:xfrm>
            <a:off x="123825" y="3924498"/>
            <a:ext cx="6534150" cy="307777"/>
          </a:xfrm>
          <a:prstGeom prst="rect">
            <a:avLst/>
          </a:prstGeom>
          <a:noFill/>
        </p:spPr>
        <p:txBody>
          <a:bodyPr wrap="square">
            <a:spAutoFit/>
          </a:bodyPr>
          <a:lstStyle/>
          <a:p>
            <a:r>
              <a:rPr lang="en-US" sz="1400" dirty="0"/>
              <a:t>Sutton TL et al.  J Surg Oncol. 2020 Dec; 122(8): 1761-1769.</a:t>
            </a:r>
          </a:p>
        </p:txBody>
      </p:sp>
    </p:spTree>
    <p:extLst>
      <p:ext uri="{BB962C8B-B14F-4D97-AF65-F5344CB8AC3E}">
        <p14:creationId xmlns:p14="http://schemas.microsoft.com/office/powerpoint/2010/main" val="403819697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5F031-0152-FB9F-4749-9895196A50AC}"/>
              </a:ext>
            </a:extLst>
          </p:cNvPr>
          <p:cNvSpPr>
            <a:spLocks noGrp="1"/>
          </p:cNvSpPr>
          <p:nvPr>
            <p:ph type="title"/>
          </p:nvPr>
        </p:nvSpPr>
        <p:spPr/>
        <p:txBody>
          <a:bodyPr/>
          <a:lstStyle/>
          <a:p>
            <a:pPr algn="ctr"/>
            <a:r>
              <a:rPr lang="en-US" dirty="0"/>
              <a:t>Sentinel Nodes following NAT</a:t>
            </a:r>
          </a:p>
        </p:txBody>
      </p:sp>
      <p:sp>
        <p:nvSpPr>
          <p:cNvPr id="3" name="Content Placeholder 2">
            <a:extLst>
              <a:ext uri="{FF2B5EF4-FFF2-40B4-BE49-F238E27FC236}">
                <a16:creationId xmlns:a16="http://schemas.microsoft.com/office/drawing/2014/main" id="{DC6BCECE-6F10-2484-251C-C6BA0D706DA3}"/>
              </a:ext>
            </a:extLst>
          </p:cNvPr>
          <p:cNvSpPr>
            <a:spLocks noGrp="1"/>
          </p:cNvSpPr>
          <p:nvPr>
            <p:ph idx="4294967295"/>
          </p:nvPr>
        </p:nvSpPr>
        <p:spPr>
          <a:xfrm>
            <a:off x="123825" y="877888"/>
            <a:ext cx="8743950" cy="2741612"/>
          </a:xfrm>
        </p:spPr>
        <p:txBody>
          <a:bodyPr/>
          <a:lstStyle/>
          <a:p>
            <a:r>
              <a:rPr lang="en-US" sz="2000" dirty="0"/>
              <a:t>ACOSOG Z1071 trial: patients with clinically positive nodes (cN1, cN2) prior to NAT.  </a:t>
            </a:r>
          </a:p>
          <a:p>
            <a:r>
              <a:rPr lang="en-US" sz="2000" dirty="0"/>
              <a:t>Following NAT, all patients underwent both sentinel node biopsy (SLN) and axillary node dissection (ALND).  Encouraged both blue dye and radiolabeled colloid</a:t>
            </a:r>
          </a:p>
          <a:p>
            <a:r>
              <a:rPr lang="en-US" sz="2000" dirty="0"/>
              <a:t>756 patients enrolled</a:t>
            </a:r>
          </a:p>
          <a:p>
            <a:r>
              <a:rPr lang="en-US" sz="2000" dirty="0"/>
              <a:t>A sentinel node could not be identified in 46 (7.1%)</a:t>
            </a:r>
          </a:p>
          <a:p>
            <a:r>
              <a:rPr lang="en-US" sz="2000" dirty="0"/>
              <a:t>In 39 patients, cancer not found in SLNs but was found in nodes obtained with ALND resulting in FNR of 12.6%</a:t>
            </a:r>
          </a:p>
        </p:txBody>
      </p:sp>
      <p:sp>
        <p:nvSpPr>
          <p:cNvPr id="4" name="TextBox 3">
            <a:extLst>
              <a:ext uri="{FF2B5EF4-FFF2-40B4-BE49-F238E27FC236}">
                <a16:creationId xmlns:a16="http://schemas.microsoft.com/office/drawing/2014/main" id="{5EE8164E-6C74-16E8-4BBA-9D7CD6463712}"/>
              </a:ext>
            </a:extLst>
          </p:cNvPr>
          <p:cNvSpPr txBox="1"/>
          <p:nvPr/>
        </p:nvSpPr>
        <p:spPr>
          <a:xfrm>
            <a:off x="0" y="4000592"/>
            <a:ext cx="6444136" cy="307777"/>
          </a:xfrm>
          <a:prstGeom prst="rect">
            <a:avLst/>
          </a:prstGeom>
          <a:noFill/>
        </p:spPr>
        <p:txBody>
          <a:bodyPr wrap="none" rtlCol="0">
            <a:spAutoFit/>
          </a:bodyPr>
          <a:lstStyle/>
          <a:p>
            <a:r>
              <a:rPr lang="en-US" sz="1400" dirty="0"/>
              <a:t>Boughey JC, Suman VJ, </a:t>
            </a:r>
            <a:r>
              <a:rPr lang="en-US" sz="1400" dirty="0" err="1"/>
              <a:t>Mittendorf</a:t>
            </a:r>
            <a:r>
              <a:rPr lang="en-US" sz="1400" dirty="0"/>
              <a:t> EA, et al. JAMA 2013; 310(14): 1455-1461.</a:t>
            </a:r>
          </a:p>
        </p:txBody>
      </p:sp>
    </p:spTree>
    <p:extLst>
      <p:ext uri="{BB962C8B-B14F-4D97-AF65-F5344CB8AC3E}">
        <p14:creationId xmlns:p14="http://schemas.microsoft.com/office/powerpoint/2010/main" val="365472258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1D4A2E-5CBB-EE6A-6174-05F3B94933F9}"/>
              </a:ext>
            </a:extLst>
          </p:cNvPr>
          <p:cNvPicPr>
            <a:picLocks noChangeAspect="1"/>
          </p:cNvPicPr>
          <p:nvPr/>
        </p:nvPicPr>
        <p:blipFill>
          <a:blip r:embed="rId2"/>
          <a:stretch>
            <a:fillRect/>
          </a:stretch>
        </p:blipFill>
        <p:spPr>
          <a:xfrm>
            <a:off x="1873308" y="2381"/>
            <a:ext cx="5397384" cy="5143500"/>
          </a:xfrm>
          <a:prstGeom prst="rect">
            <a:avLst/>
          </a:prstGeom>
        </p:spPr>
      </p:pic>
      <p:pic>
        <p:nvPicPr>
          <p:cNvPr id="4" name="Graphic 3" descr="Arrow Slight curve">
            <a:extLst>
              <a:ext uri="{FF2B5EF4-FFF2-40B4-BE49-F238E27FC236}">
                <a16:creationId xmlns:a16="http://schemas.microsoft.com/office/drawing/2014/main" id="{DF0E5C80-B5CC-6B5C-1C3F-6612330FD3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78082" y="3405403"/>
            <a:ext cx="472787" cy="472787"/>
          </a:xfrm>
          <a:prstGeom prst="rect">
            <a:avLst/>
          </a:prstGeom>
        </p:spPr>
      </p:pic>
      <p:pic>
        <p:nvPicPr>
          <p:cNvPr id="5" name="Graphic 4" descr="Arrow Slight curve">
            <a:extLst>
              <a:ext uri="{FF2B5EF4-FFF2-40B4-BE49-F238E27FC236}">
                <a16:creationId xmlns:a16="http://schemas.microsoft.com/office/drawing/2014/main" id="{7197A20C-FDAD-C70B-9CBD-E0F53030AB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78082" y="4434103"/>
            <a:ext cx="472787" cy="472787"/>
          </a:xfrm>
          <a:prstGeom prst="rect">
            <a:avLst/>
          </a:prstGeom>
        </p:spPr>
      </p:pic>
    </p:spTree>
    <p:extLst>
      <p:ext uri="{BB962C8B-B14F-4D97-AF65-F5344CB8AC3E}">
        <p14:creationId xmlns:p14="http://schemas.microsoft.com/office/powerpoint/2010/main" val="22202512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1C229-7877-8D45-A95E-51558FF08D3F}"/>
              </a:ext>
            </a:extLst>
          </p:cNvPr>
          <p:cNvSpPr>
            <a:spLocks noGrp="1"/>
          </p:cNvSpPr>
          <p:nvPr>
            <p:ph type="title"/>
          </p:nvPr>
        </p:nvSpPr>
        <p:spPr>
          <a:xfrm>
            <a:off x="0" y="127464"/>
            <a:ext cx="9144000" cy="830994"/>
          </a:xfrm>
        </p:spPr>
        <p:txBody>
          <a:bodyPr/>
          <a:lstStyle/>
          <a:p>
            <a:pPr algn="l"/>
            <a:r>
              <a:rPr lang="en-US" sz="2400" b="0" i="0" dirty="0">
                <a:solidFill>
                  <a:srgbClr val="222222"/>
                </a:solidFill>
                <a:effectLst/>
                <a:latin typeface="-apple-system"/>
              </a:rPr>
              <a:t>A prospective trial of treatment de-escalation following neoadjuvant paclitaxel/trastuzumab/</a:t>
            </a:r>
            <a:r>
              <a:rPr lang="en-US" sz="2400" b="0" i="0" dirty="0" err="1">
                <a:solidFill>
                  <a:srgbClr val="222222"/>
                </a:solidFill>
                <a:effectLst/>
                <a:latin typeface="-apple-system"/>
              </a:rPr>
              <a:t>pertuzumab</a:t>
            </a:r>
            <a:r>
              <a:rPr lang="en-US" sz="2400" b="0" i="0" dirty="0">
                <a:solidFill>
                  <a:srgbClr val="222222"/>
                </a:solidFill>
                <a:effectLst/>
                <a:latin typeface="-apple-system"/>
              </a:rPr>
              <a:t> in HER2-positive breast cancer</a:t>
            </a:r>
            <a:endParaRPr sz="2400" dirty="0"/>
          </a:p>
        </p:txBody>
      </p:sp>
      <p:sp>
        <p:nvSpPr>
          <p:cNvPr id="3" name="TextBox 2">
            <a:extLst>
              <a:ext uri="{FF2B5EF4-FFF2-40B4-BE49-F238E27FC236}">
                <a16:creationId xmlns:a16="http://schemas.microsoft.com/office/drawing/2014/main" id="{72891971-7B2E-F64F-B5DA-BA4ADB631FB5}"/>
              </a:ext>
            </a:extLst>
          </p:cNvPr>
          <p:cNvSpPr txBox="1"/>
          <p:nvPr/>
        </p:nvSpPr>
        <p:spPr>
          <a:xfrm>
            <a:off x="3683000" y="4696665"/>
            <a:ext cx="3352800" cy="230832"/>
          </a:xfrm>
          <a:prstGeom prst="rect">
            <a:avLst/>
          </a:prstGeom>
          <a:noFill/>
        </p:spPr>
        <p:txBody>
          <a:bodyPr wrap="square" rtlCol="0">
            <a:spAutoFit/>
          </a:bodyPr>
          <a:lstStyle/>
          <a:p>
            <a:pPr algn="ctr"/>
            <a:r>
              <a:rPr lang="en-US" sz="900" dirty="0" err="1">
                <a:solidFill>
                  <a:srgbClr val="222222"/>
                </a:solidFill>
                <a:effectLst/>
                <a:latin typeface="-apple-system"/>
              </a:rPr>
              <a:t>Waks</a:t>
            </a:r>
            <a:r>
              <a:rPr lang="en-US" sz="900" dirty="0">
                <a:solidFill>
                  <a:srgbClr val="222222"/>
                </a:solidFill>
                <a:effectLst/>
                <a:latin typeface="-apple-system"/>
              </a:rPr>
              <a:t>, A.G., Desai, N.V., Li, T. et al. </a:t>
            </a:r>
            <a:r>
              <a:rPr lang="en-US" sz="900" dirty="0" err="1">
                <a:solidFill>
                  <a:srgbClr val="222222"/>
                </a:solidFill>
                <a:effectLst/>
                <a:latin typeface="-apple-system"/>
              </a:rPr>
              <a:t>npj</a:t>
            </a:r>
            <a:r>
              <a:rPr lang="en-US" sz="900" dirty="0">
                <a:solidFill>
                  <a:srgbClr val="222222"/>
                </a:solidFill>
                <a:effectLst/>
                <a:latin typeface="-apple-system"/>
              </a:rPr>
              <a:t> Breast Cancer 2022; 8, 63  </a:t>
            </a:r>
            <a:endParaRPr sz="900" dirty="0"/>
          </a:p>
        </p:txBody>
      </p:sp>
      <p:sp>
        <p:nvSpPr>
          <p:cNvPr id="4" name="TextBox 3">
            <a:extLst>
              <a:ext uri="{FF2B5EF4-FFF2-40B4-BE49-F238E27FC236}">
                <a16:creationId xmlns:a16="http://schemas.microsoft.com/office/drawing/2014/main" id="{C8FC0B37-2F31-B541-AAD0-105A8C23B320}"/>
              </a:ext>
            </a:extLst>
          </p:cNvPr>
          <p:cNvSpPr txBox="1"/>
          <p:nvPr/>
        </p:nvSpPr>
        <p:spPr>
          <a:xfrm>
            <a:off x="550334" y="1102269"/>
            <a:ext cx="1433406" cy="707886"/>
          </a:xfrm>
          <a:prstGeom prst="rect">
            <a:avLst/>
          </a:prstGeom>
          <a:solidFill>
            <a:srgbClr val="FFC000"/>
          </a:solidFill>
        </p:spPr>
        <p:txBody>
          <a:bodyPr wrap="none" rtlCol="0">
            <a:spAutoFit/>
          </a:bodyPr>
          <a:lstStyle/>
          <a:p>
            <a:pPr algn="ctr"/>
            <a:r>
              <a:rPr lang="en-US" sz="2000" dirty="0"/>
              <a:t>Stage II-III </a:t>
            </a:r>
          </a:p>
          <a:p>
            <a:pPr algn="ctr"/>
            <a:r>
              <a:rPr lang="en-US" sz="2000" dirty="0"/>
              <a:t>HER2+</a:t>
            </a:r>
            <a:endParaRPr sz="2000" dirty="0"/>
          </a:p>
        </p:txBody>
      </p:sp>
      <p:sp>
        <p:nvSpPr>
          <p:cNvPr id="5" name="TextBox 4">
            <a:extLst>
              <a:ext uri="{FF2B5EF4-FFF2-40B4-BE49-F238E27FC236}">
                <a16:creationId xmlns:a16="http://schemas.microsoft.com/office/drawing/2014/main" id="{31EF0381-0FDE-F146-91F8-ED7EC395773C}"/>
              </a:ext>
            </a:extLst>
          </p:cNvPr>
          <p:cNvSpPr txBox="1"/>
          <p:nvPr/>
        </p:nvSpPr>
        <p:spPr>
          <a:xfrm>
            <a:off x="33867" y="2342677"/>
            <a:ext cx="2658100" cy="707886"/>
          </a:xfrm>
          <a:prstGeom prst="rect">
            <a:avLst/>
          </a:prstGeom>
          <a:noFill/>
        </p:spPr>
        <p:txBody>
          <a:bodyPr wrap="none" rtlCol="0">
            <a:spAutoFit/>
          </a:bodyPr>
          <a:lstStyle/>
          <a:p>
            <a:pPr algn="ctr"/>
            <a:r>
              <a:rPr lang="en-US" sz="2000" dirty="0"/>
              <a:t>THP</a:t>
            </a:r>
          </a:p>
          <a:p>
            <a:pPr algn="ctr"/>
            <a:r>
              <a:rPr lang="en-US" sz="2000" dirty="0"/>
              <a:t>(</a:t>
            </a:r>
            <a:r>
              <a:rPr lang="en-US" sz="2000" dirty="0" err="1"/>
              <a:t>Wkly</a:t>
            </a:r>
            <a:r>
              <a:rPr lang="en-US" sz="2000" dirty="0"/>
              <a:t> Paclitaxel +HP)</a:t>
            </a:r>
            <a:endParaRPr sz="2000" dirty="0"/>
          </a:p>
        </p:txBody>
      </p:sp>
      <p:sp>
        <p:nvSpPr>
          <p:cNvPr id="6" name="TextBox 5">
            <a:extLst>
              <a:ext uri="{FF2B5EF4-FFF2-40B4-BE49-F238E27FC236}">
                <a16:creationId xmlns:a16="http://schemas.microsoft.com/office/drawing/2014/main" id="{EB9F11EB-DC3C-1047-8377-24565EE1B9AF}"/>
              </a:ext>
            </a:extLst>
          </p:cNvPr>
          <p:cNvSpPr txBox="1"/>
          <p:nvPr/>
        </p:nvSpPr>
        <p:spPr>
          <a:xfrm>
            <a:off x="805031" y="3696691"/>
            <a:ext cx="1082348" cy="400110"/>
          </a:xfrm>
          <a:prstGeom prst="rect">
            <a:avLst/>
          </a:prstGeom>
          <a:noFill/>
        </p:spPr>
        <p:txBody>
          <a:bodyPr wrap="none" rtlCol="0">
            <a:spAutoFit/>
          </a:bodyPr>
          <a:lstStyle/>
          <a:p>
            <a:r>
              <a:rPr lang="en-US" sz="2000" dirty="0"/>
              <a:t>Surgery</a:t>
            </a:r>
            <a:endParaRPr sz="2000" dirty="0"/>
          </a:p>
        </p:txBody>
      </p:sp>
      <p:cxnSp>
        <p:nvCxnSpPr>
          <p:cNvPr id="8" name="Straight Arrow Connector 7">
            <a:extLst>
              <a:ext uri="{FF2B5EF4-FFF2-40B4-BE49-F238E27FC236}">
                <a16:creationId xmlns:a16="http://schemas.microsoft.com/office/drawing/2014/main" id="{895C556D-0F09-894F-913E-A70C0F432594}"/>
              </a:ext>
            </a:extLst>
          </p:cNvPr>
          <p:cNvCxnSpPr>
            <a:cxnSpLocks/>
          </p:cNvCxnSpPr>
          <p:nvPr/>
        </p:nvCxnSpPr>
        <p:spPr bwMode="auto">
          <a:xfrm>
            <a:off x="1346205" y="1891472"/>
            <a:ext cx="0" cy="415500"/>
          </a:xfrm>
          <a:prstGeom prst="straightConnector1">
            <a:avLst/>
          </a:prstGeom>
          <a:solidFill>
            <a:schemeClr val="accent1"/>
          </a:solidFill>
          <a:ln w="69850" cap="flat" cmpd="sng" algn="ctr">
            <a:solidFill>
              <a:schemeClr val="tx1"/>
            </a:solidFill>
            <a:prstDash val="solid"/>
            <a:round/>
            <a:headEnd type="none" w="med" len="med"/>
            <a:tailEnd type="triangle"/>
          </a:ln>
          <a:effectLst/>
        </p:spPr>
      </p:cxnSp>
      <p:cxnSp>
        <p:nvCxnSpPr>
          <p:cNvPr id="10" name="Straight Arrow Connector 9">
            <a:extLst>
              <a:ext uri="{FF2B5EF4-FFF2-40B4-BE49-F238E27FC236}">
                <a16:creationId xmlns:a16="http://schemas.microsoft.com/office/drawing/2014/main" id="{EA623DBD-FD1D-C546-8EC9-6E9C5DCA70BD}"/>
              </a:ext>
            </a:extLst>
          </p:cNvPr>
          <p:cNvCxnSpPr>
            <a:cxnSpLocks/>
          </p:cNvCxnSpPr>
          <p:nvPr/>
        </p:nvCxnSpPr>
        <p:spPr bwMode="auto">
          <a:xfrm flipV="1">
            <a:off x="6307667" y="1940762"/>
            <a:ext cx="194733" cy="158461"/>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pic>
        <p:nvPicPr>
          <p:cNvPr id="2050" name="Picture 2" descr="figure 2">
            <a:extLst>
              <a:ext uri="{FF2B5EF4-FFF2-40B4-BE49-F238E27FC236}">
                <a16:creationId xmlns:a16="http://schemas.microsoft.com/office/drawing/2014/main" id="{F9250CB9-2F17-D347-B916-CA9E0DD1F8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9870" y="1351300"/>
            <a:ext cx="2870212" cy="2363061"/>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14">
            <a:extLst>
              <a:ext uri="{FF2B5EF4-FFF2-40B4-BE49-F238E27FC236}">
                <a16:creationId xmlns:a16="http://schemas.microsoft.com/office/drawing/2014/main" id="{D0C8C67F-4E88-5840-A483-101AE55103BD}"/>
              </a:ext>
            </a:extLst>
          </p:cNvPr>
          <p:cNvCxnSpPr>
            <a:cxnSpLocks/>
          </p:cNvCxnSpPr>
          <p:nvPr/>
        </p:nvCxnSpPr>
        <p:spPr bwMode="auto">
          <a:xfrm>
            <a:off x="1346205" y="3164007"/>
            <a:ext cx="0" cy="415500"/>
          </a:xfrm>
          <a:prstGeom prst="straightConnector1">
            <a:avLst/>
          </a:prstGeom>
          <a:solidFill>
            <a:schemeClr val="accent1"/>
          </a:solidFill>
          <a:ln w="69850" cap="flat" cmpd="sng" algn="ctr">
            <a:solidFill>
              <a:schemeClr val="tx1"/>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0411090B-A0E8-9946-9604-20A1A7BF61C0}"/>
              </a:ext>
            </a:extLst>
          </p:cNvPr>
          <p:cNvCxnSpPr>
            <a:cxnSpLocks/>
          </p:cNvCxnSpPr>
          <p:nvPr/>
        </p:nvCxnSpPr>
        <p:spPr bwMode="auto">
          <a:xfrm>
            <a:off x="6396573" y="3401602"/>
            <a:ext cx="221412" cy="69731"/>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23" name="TextBox 22">
            <a:extLst>
              <a:ext uri="{FF2B5EF4-FFF2-40B4-BE49-F238E27FC236}">
                <a16:creationId xmlns:a16="http://schemas.microsoft.com/office/drawing/2014/main" id="{09CDED7C-59F9-8349-88E6-DD461AAA7D39}"/>
              </a:ext>
            </a:extLst>
          </p:cNvPr>
          <p:cNvSpPr txBox="1"/>
          <p:nvPr/>
        </p:nvSpPr>
        <p:spPr>
          <a:xfrm>
            <a:off x="6719985" y="1637557"/>
            <a:ext cx="1399742" cy="461665"/>
          </a:xfrm>
          <a:prstGeom prst="rect">
            <a:avLst/>
          </a:prstGeom>
          <a:noFill/>
        </p:spPr>
        <p:txBody>
          <a:bodyPr wrap="none" rtlCol="0">
            <a:spAutoFit/>
          </a:bodyPr>
          <a:lstStyle/>
          <a:p>
            <a:r>
              <a:rPr lang="en-US" dirty="0" err="1"/>
              <a:t>pCR</a:t>
            </a:r>
            <a:r>
              <a:rPr lang="en-US" dirty="0"/>
              <a:t>: HP</a:t>
            </a:r>
            <a:endParaRPr dirty="0"/>
          </a:p>
        </p:txBody>
      </p:sp>
      <p:sp>
        <p:nvSpPr>
          <p:cNvPr id="25" name="TextBox 24">
            <a:extLst>
              <a:ext uri="{FF2B5EF4-FFF2-40B4-BE49-F238E27FC236}">
                <a16:creationId xmlns:a16="http://schemas.microsoft.com/office/drawing/2014/main" id="{21DEE4E8-3FEF-0649-88E1-756341923DFF}"/>
              </a:ext>
            </a:extLst>
          </p:cNvPr>
          <p:cNvSpPr txBox="1"/>
          <p:nvPr/>
        </p:nvSpPr>
        <p:spPr>
          <a:xfrm>
            <a:off x="6719985" y="3235026"/>
            <a:ext cx="1718612" cy="461665"/>
          </a:xfrm>
          <a:prstGeom prst="rect">
            <a:avLst/>
          </a:prstGeom>
          <a:noFill/>
        </p:spPr>
        <p:txBody>
          <a:bodyPr wrap="none" rtlCol="0">
            <a:spAutoFit/>
          </a:bodyPr>
          <a:lstStyle/>
          <a:p>
            <a:r>
              <a:rPr lang="en-US" dirty="0"/>
              <a:t>RD: T-DM1</a:t>
            </a:r>
            <a:endParaRPr sz="1400" dirty="0"/>
          </a:p>
        </p:txBody>
      </p:sp>
      <p:sp>
        <p:nvSpPr>
          <p:cNvPr id="27" name="TextBox 26">
            <a:extLst>
              <a:ext uri="{FF2B5EF4-FFF2-40B4-BE49-F238E27FC236}">
                <a16:creationId xmlns:a16="http://schemas.microsoft.com/office/drawing/2014/main" id="{D92FE8D9-98C1-634B-9923-66314A100CFE}"/>
              </a:ext>
            </a:extLst>
          </p:cNvPr>
          <p:cNvSpPr txBox="1"/>
          <p:nvPr/>
        </p:nvSpPr>
        <p:spPr>
          <a:xfrm>
            <a:off x="6090082" y="3736340"/>
            <a:ext cx="3100491" cy="276999"/>
          </a:xfrm>
          <a:prstGeom prst="rect">
            <a:avLst/>
          </a:prstGeom>
          <a:noFill/>
        </p:spPr>
        <p:txBody>
          <a:bodyPr wrap="square">
            <a:spAutoFit/>
          </a:bodyPr>
          <a:lstStyle/>
          <a:p>
            <a:r>
              <a:rPr lang="en-US" sz="1200" dirty="0"/>
              <a:t>(Consider ACx4 if significant residual </a:t>
            </a:r>
            <a:r>
              <a:rPr lang="en-US" sz="1200" dirty="0" err="1"/>
              <a:t>dz</a:t>
            </a:r>
            <a:r>
              <a:rPr lang="en-US" sz="1200" dirty="0"/>
              <a:t>)</a:t>
            </a:r>
          </a:p>
        </p:txBody>
      </p:sp>
    </p:spTree>
    <p:extLst>
      <p:ext uri="{BB962C8B-B14F-4D97-AF65-F5344CB8AC3E}">
        <p14:creationId xmlns:p14="http://schemas.microsoft.com/office/powerpoint/2010/main" val="305772026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3891F-29FE-DE8D-2C11-B66656EF64C5}"/>
              </a:ext>
            </a:extLst>
          </p:cNvPr>
          <p:cNvSpPr>
            <a:spLocks noGrp="1"/>
          </p:cNvSpPr>
          <p:nvPr>
            <p:ph type="title"/>
          </p:nvPr>
        </p:nvSpPr>
        <p:spPr/>
        <p:txBody>
          <a:bodyPr/>
          <a:lstStyle/>
          <a:p>
            <a:pPr algn="ctr"/>
            <a:r>
              <a:rPr lang="en-US" sz="3200" dirty="0"/>
              <a:t>Targeted Axillary Dissection(TAD) after NAT</a:t>
            </a:r>
          </a:p>
        </p:txBody>
      </p:sp>
      <p:sp>
        <p:nvSpPr>
          <p:cNvPr id="3" name="Content Placeholder 2">
            <a:extLst>
              <a:ext uri="{FF2B5EF4-FFF2-40B4-BE49-F238E27FC236}">
                <a16:creationId xmlns:a16="http://schemas.microsoft.com/office/drawing/2014/main" id="{0C98F536-F3F5-A646-B2B1-AFE2EAB2F1E9}"/>
              </a:ext>
            </a:extLst>
          </p:cNvPr>
          <p:cNvSpPr>
            <a:spLocks noGrp="1"/>
          </p:cNvSpPr>
          <p:nvPr>
            <p:ph idx="4294967295"/>
          </p:nvPr>
        </p:nvSpPr>
        <p:spPr>
          <a:xfrm>
            <a:off x="0" y="730250"/>
            <a:ext cx="6016625" cy="3263900"/>
          </a:xfrm>
        </p:spPr>
        <p:txBody>
          <a:bodyPr>
            <a:noAutofit/>
          </a:bodyPr>
          <a:lstStyle/>
          <a:p>
            <a:r>
              <a:rPr lang="en-US" sz="1800" dirty="0"/>
              <a:t>Study to determine if TAD removing the clipped node in N1 or N2 improves the FNR in SLN biopsy</a:t>
            </a:r>
          </a:p>
          <a:p>
            <a:r>
              <a:rPr lang="en-US" sz="1800" dirty="0"/>
              <a:t>Prospective study of 208 patients with biopsy-confirmed nodal metastases with clip placed in the sampled node. </a:t>
            </a:r>
          </a:p>
          <a:p>
            <a:r>
              <a:rPr lang="en-US" sz="1800" dirty="0"/>
              <a:t>Patients undergoing SLN and ALND, FNR was 10.1%</a:t>
            </a:r>
          </a:p>
          <a:p>
            <a:r>
              <a:rPr lang="en-US" sz="1800" dirty="0"/>
              <a:t>Adding the clipped node reduced FNR to 1.4% (p=0.03)</a:t>
            </a:r>
          </a:p>
          <a:p>
            <a:r>
              <a:rPr lang="en-US" sz="1800" dirty="0"/>
              <a:t>Clipped node not retrieved as SLN in 23% (31 of 134), including 6 with negative SLNs but metastases in the clipped node.</a:t>
            </a:r>
          </a:p>
        </p:txBody>
      </p:sp>
      <p:pic>
        <p:nvPicPr>
          <p:cNvPr id="4" name="Picture 3">
            <a:extLst>
              <a:ext uri="{FF2B5EF4-FFF2-40B4-BE49-F238E27FC236}">
                <a16:creationId xmlns:a16="http://schemas.microsoft.com/office/drawing/2014/main" id="{CA3E0996-4FC9-6A55-A290-6C7B12C53C12}"/>
              </a:ext>
            </a:extLst>
          </p:cNvPr>
          <p:cNvPicPr>
            <a:picLocks noChangeAspect="1"/>
          </p:cNvPicPr>
          <p:nvPr/>
        </p:nvPicPr>
        <p:blipFill>
          <a:blip r:embed="rId2"/>
          <a:stretch>
            <a:fillRect/>
          </a:stretch>
        </p:blipFill>
        <p:spPr>
          <a:xfrm>
            <a:off x="6226079" y="1377336"/>
            <a:ext cx="2637367" cy="2774373"/>
          </a:xfrm>
          <a:prstGeom prst="rect">
            <a:avLst/>
          </a:prstGeom>
        </p:spPr>
      </p:pic>
      <p:sp>
        <p:nvSpPr>
          <p:cNvPr id="5" name="TextBox 4">
            <a:extLst>
              <a:ext uri="{FF2B5EF4-FFF2-40B4-BE49-F238E27FC236}">
                <a16:creationId xmlns:a16="http://schemas.microsoft.com/office/drawing/2014/main" id="{2E7EE0E1-C68D-2BD1-24E9-261676D56AC8}"/>
              </a:ext>
            </a:extLst>
          </p:cNvPr>
          <p:cNvSpPr txBox="1"/>
          <p:nvPr/>
        </p:nvSpPr>
        <p:spPr>
          <a:xfrm>
            <a:off x="0" y="4110236"/>
            <a:ext cx="5910721" cy="307777"/>
          </a:xfrm>
          <a:prstGeom prst="rect">
            <a:avLst/>
          </a:prstGeom>
          <a:noFill/>
        </p:spPr>
        <p:txBody>
          <a:bodyPr wrap="none" rtlCol="0">
            <a:spAutoFit/>
          </a:bodyPr>
          <a:lstStyle/>
          <a:p>
            <a:r>
              <a:rPr lang="en-US" sz="1400" dirty="0"/>
              <a:t>Caudle AS, Yang WT, Krishnamurthy S, et al. JCO 2016; 34: 1072-1078.</a:t>
            </a:r>
          </a:p>
        </p:txBody>
      </p:sp>
    </p:spTree>
    <p:extLst>
      <p:ext uri="{BB962C8B-B14F-4D97-AF65-F5344CB8AC3E}">
        <p14:creationId xmlns:p14="http://schemas.microsoft.com/office/powerpoint/2010/main" val="231044695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5FD70-979F-255E-C443-D691C5DCC799}"/>
              </a:ext>
            </a:extLst>
          </p:cNvPr>
          <p:cNvSpPr>
            <a:spLocks noGrp="1"/>
          </p:cNvSpPr>
          <p:nvPr>
            <p:ph type="title"/>
          </p:nvPr>
        </p:nvSpPr>
        <p:spPr/>
        <p:txBody>
          <a:bodyPr/>
          <a:lstStyle/>
          <a:p>
            <a:r>
              <a:rPr lang="en-US" sz="3200" dirty="0"/>
              <a:t>Nodal Recurrence following NAT is Rare</a:t>
            </a:r>
          </a:p>
        </p:txBody>
      </p:sp>
      <p:sp>
        <p:nvSpPr>
          <p:cNvPr id="3" name="Content Placeholder 2">
            <a:extLst>
              <a:ext uri="{FF2B5EF4-FFF2-40B4-BE49-F238E27FC236}">
                <a16:creationId xmlns:a16="http://schemas.microsoft.com/office/drawing/2014/main" id="{E5BFEBBC-5591-9E65-9613-4EE93E0E2EAF}"/>
              </a:ext>
            </a:extLst>
          </p:cNvPr>
          <p:cNvSpPr>
            <a:spLocks noGrp="1"/>
          </p:cNvSpPr>
          <p:nvPr>
            <p:ph idx="4294967295"/>
          </p:nvPr>
        </p:nvSpPr>
        <p:spPr>
          <a:xfrm>
            <a:off x="238125" y="849313"/>
            <a:ext cx="7772400" cy="2741612"/>
          </a:xfrm>
        </p:spPr>
        <p:txBody>
          <a:bodyPr/>
          <a:lstStyle/>
          <a:p>
            <a:r>
              <a:rPr lang="en-US" dirty="0"/>
              <a:t>Evaluate nodal recurrence in consecutive cohort of patients with cN1 breast cancer patients treated with NAC followed by neg SLN.</a:t>
            </a:r>
          </a:p>
          <a:p>
            <a:r>
              <a:rPr lang="en-US" dirty="0"/>
              <a:t>Patients did NOT have nodes clipped at time of nodal biopsy so retrieval of the biopsied node could not be verified</a:t>
            </a:r>
          </a:p>
          <a:p>
            <a:r>
              <a:rPr lang="en-US" dirty="0"/>
              <a:t>Based on prior data, if 3 or more SLNs retrieved, then low FNR.  </a:t>
            </a:r>
          </a:p>
        </p:txBody>
      </p:sp>
      <p:sp>
        <p:nvSpPr>
          <p:cNvPr id="4" name="TextBox 3">
            <a:extLst>
              <a:ext uri="{FF2B5EF4-FFF2-40B4-BE49-F238E27FC236}">
                <a16:creationId xmlns:a16="http://schemas.microsoft.com/office/drawing/2014/main" id="{FC6CEF1B-D9C0-3795-74F2-AFE9CDB3D64E}"/>
              </a:ext>
            </a:extLst>
          </p:cNvPr>
          <p:cNvSpPr txBox="1"/>
          <p:nvPr/>
        </p:nvSpPr>
        <p:spPr>
          <a:xfrm>
            <a:off x="76200" y="4040981"/>
            <a:ext cx="6433043" cy="307777"/>
          </a:xfrm>
          <a:prstGeom prst="rect">
            <a:avLst/>
          </a:prstGeom>
          <a:noFill/>
        </p:spPr>
        <p:txBody>
          <a:bodyPr wrap="none" rtlCol="0">
            <a:spAutoFit/>
          </a:bodyPr>
          <a:lstStyle/>
          <a:p>
            <a:r>
              <a:rPr lang="en-US" sz="1400" dirty="0"/>
              <a:t>Barrio AV, </a:t>
            </a:r>
            <a:r>
              <a:rPr lang="en-US" sz="1400" dirty="0" err="1"/>
              <a:t>Montagna</a:t>
            </a:r>
            <a:r>
              <a:rPr lang="en-US" sz="1400" dirty="0"/>
              <a:t> G, </a:t>
            </a:r>
            <a:r>
              <a:rPr lang="en-US" sz="1400" dirty="0" err="1"/>
              <a:t>Mamtani</a:t>
            </a:r>
            <a:r>
              <a:rPr lang="en-US" sz="1400" dirty="0"/>
              <a:t> A, et al. JAMA Oncol 2021; 7(12): 1851-1855.</a:t>
            </a:r>
          </a:p>
        </p:txBody>
      </p:sp>
    </p:spTree>
    <p:extLst>
      <p:ext uri="{BB962C8B-B14F-4D97-AF65-F5344CB8AC3E}">
        <p14:creationId xmlns:p14="http://schemas.microsoft.com/office/powerpoint/2010/main" val="91742962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483477-A36D-D2C8-18CA-303DE48CE78D}"/>
              </a:ext>
            </a:extLst>
          </p:cNvPr>
          <p:cNvPicPr>
            <a:picLocks noChangeAspect="1"/>
          </p:cNvPicPr>
          <p:nvPr/>
        </p:nvPicPr>
        <p:blipFill>
          <a:blip r:embed="rId2"/>
          <a:stretch>
            <a:fillRect/>
          </a:stretch>
        </p:blipFill>
        <p:spPr>
          <a:xfrm>
            <a:off x="304800" y="74263"/>
            <a:ext cx="3838576" cy="4156800"/>
          </a:xfrm>
          <a:prstGeom prst="rect">
            <a:avLst/>
          </a:prstGeom>
        </p:spPr>
      </p:pic>
      <p:sp>
        <p:nvSpPr>
          <p:cNvPr id="4" name="TextBox 3">
            <a:extLst>
              <a:ext uri="{FF2B5EF4-FFF2-40B4-BE49-F238E27FC236}">
                <a16:creationId xmlns:a16="http://schemas.microsoft.com/office/drawing/2014/main" id="{12DCB66A-39B1-8032-E393-6E279DFBF28E}"/>
              </a:ext>
            </a:extLst>
          </p:cNvPr>
          <p:cNvSpPr txBox="1"/>
          <p:nvPr/>
        </p:nvSpPr>
        <p:spPr>
          <a:xfrm>
            <a:off x="5088082" y="3596850"/>
            <a:ext cx="2912918" cy="461665"/>
          </a:xfrm>
          <a:prstGeom prst="rect">
            <a:avLst/>
          </a:prstGeom>
          <a:noFill/>
        </p:spPr>
        <p:txBody>
          <a:bodyPr wrap="square">
            <a:spAutoFit/>
          </a:bodyPr>
          <a:lstStyle/>
          <a:p>
            <a:r>
              <a:rPr lang="en-US" sz="1200" dirty="0"/>
              <a:t>Barrio AV, </a:t>
            </a:r>
            <a:r>
              <a:rPr lang="en-US" sz="1200" dirty="0" err="1"/>
              <a:t>Montagna</a:t>
            </a:r>
            <a:r>
              <a:rPr lang="en-US" sz="1200" dirty="0"/>
              <a:t> G, </a:t>
            </a:r>
            <a:r>
              <a:rPr lang="en-US" sz="1200" dirty="0" err="1"/>
              <a:t>Mamtani</a:t>
            </a:r>
            <a:r>
              <a:rPr lang="en-US" sz="1200" dirty="0"/>
              <a:t> A, et al. JAMA Oncol 2021; 7(12): 1851-1855.</a:t>
            </a:r>
          </a:p>
        </p:txBody>
      </p:sp>
      <p:sp>
        <p:nvSpPr>
          <p:cNvPr id="5" name="TextBox 4">
            <a:extLst>
              <a:ext uri="{FF2B5EF4-FFF2-40B4-BE49-F238E27FC236}">
                <a16:creationId xmlns:a16="http://schemas.microsoft.com/office/drawing/2014/main" id="{9CBCD133-F29D-A02F-EB7B-258D19903AF6}"/>
              </a:ext>
            </a:extLst>
          </p:cNvPr>
          <p:cNvSpPr txBox="1"/>
          <p:nvPr/>
        </p:nvSpPr>
        <p:spPr>
          <a:xfrm>
            <a:off x="5000626" y="459582"/>
            <a:ext cx="3418609" cy="2354491"/>
          </a:xfrm>
          <a:prstGeom prst="rect">
            <a:avLst/>
          </a:prstGeom>
          <a:noFill/>
        </p:spPr>
        <p:txBody>
          <a:bodyPr wrap="square" rtlCol="0">
            <a:spAutoFit/>
          </a:bodyPr>
          <a:lstStyle/>
          <a:p>
            <a:pPr marL="342900" indent="-342900">
              <a:buFont typeface="Wingdings" pitchFamily="2" charset="2"/>
              <a:buChar char="Ø"/>
            </a:pPr>
            <a:r>
              <a:rPr lang="en-US" sz="2100" dirty="0"/>
              <a:t>Finding: At median </a:t>
            </a:r>
            <a:r>
              <a:rPr lang="en-US" sz="2100" dirty="0" err="1"/>
              <a:t>followup</a:t>
            </a:r>
            <a:r>
              <a:rPr lang="en-US" sz="2100" dirty="0"/>
              <a:t> of 40 months, there was one axillary nodal recurrence synchronous with local recurrence in patient who refused XRT.</a:t>
            </a:r>
          </a:p>
        </p:txBody>
      </p:sp>
    </p:spTree>
    <p:extLst>
      <p:ext uri="{BB962C8B-B14F-4D97-AF65-F5344CB8AC3E}">
        <p14:creationId xmlns:p14="http://schemas.microsoft.com/office/powerpoint/2010/main" val="392114957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BE7A4-4063-4A4A-3980-04BEE14F5EAF}"/>
              </a:ext>
            </a:extLst>
          </p:cNvPr>
          <p:cNvSpPr>
            <a:spLocks noGrp="1"/>
          </p:cNvSpPr>
          <p:nvPr>
            <p:ph type="title"/>
          </p:nvPr>
        </p:nvSpPr>
        <p:spPr/>
        <p:txBody>
          <a:bodyPr/>
          <a:lstStyle/>
          <a:p>
            <a:pPr algn="ctr"/>
            <a:r>
              <a:rPr lang="en-US" sz="3200" dirty="0"/>
              <a:t>Eliminate Surgery for Invasive Breast Cancer in Exceptional Responders to NAT?</a:t>
            </a:r>
          </a:p>
        </p:txBody>
      </p:sp>
      <p:sp>
        <p:nvSpPr>
          <p:cNvPr id="3" name="Content Placeholder 2">
            <a:extLst>
              <a:ext uri="{FF2B5EF4-FFF2-40B4-BE49-F238E27FC236}">
                <a16:creationId xmlns:a16="http://schemas.microsoft.com/office/drawing/2014/main" id="{7458BC44-6E5C-FB26-5B5A-827BE518A471}"/>
              </a:ext>
            </a:extLst>
          </p:cNvPr>
          <p:cNvSpPr>
            <a:spLocks noGrp="1"/>
          </p:cNvSpPr>
          <p:nvPr>
            <p:ph idx="4294967295"/>
          </p:nvPr>
        </p:nvSpPr>
        <p:spPr>
          <a:xfrm>
            <a:off x="498763" y="1387991"/>
            <a:ext cx="7886700" cy="2741612"/>
          </a:xfrm>
        </p:spPr>
        <p:txBody>
          <a:bodyPr/>
          <a:lstStyle/>
          <a:p>
            <a:r>
              <a:rPr lang="en-US" sz="2000" dirty="0"/>
              <a:t>Prospective, multicenter single-arm, phase 2 trial in 7 centers</a:t>
            </a:r>
          </a:p>
          <a:p>
            <a:r>
              <a:rPr lang="en-US" sz="2000" dirty="0"/>
              <a:t>T1 or T2, N0 or N1, and HER-2 positive or Triple negative IDC</a:t>
            </a:r>
          </a:p>
          <a:p>
            <a:r>
              <a:rPr lang="en-US" sz="2000" dirty="0"/>
              <a:t>Clinically positive nodes biopsied and clip placed prior to NAT</a:t>
            </a:r>
          </a:p>
          <a:p>
            <a:pPr marL="0" indent="0">
              <a:buNone/>
            </a:pPr>
            <a:endParaRPr lang="en-US" dirty="0"/>
          </a:p>
        </p:txBody>
      </p:sp>
      <p:sp>
        <p:nvSpPr>
          <p:cNvPr id="4" name="TextBox 3">
            <a:extLst>
              <a:ext uri="{FF2B5EF4-FFF2-40B4-BE49-F238E27FC236}">
                <a16:creationId xmlns:a16="http://schemas.microsoft.com/office/drawing/2014/main" id="{573EA6BA-8C86-6967-B329-0E6BCD7B1D00}"/>
              </a:ext>
            </a:extLst>
          </p:cNvPr>
          <p:cNvSpPr txBox="1"/>
          <p:nvPr/>
        </p:nvSpPr>
        <p:spPr>
          <a:xfrm>
            <a:off x="96014" y="3944937"/>
            <a:ext cx="8289449" cy="369332"/>
          </a:xfrm>
          <a:prstGeom prst="rect">
            <a:avLst/>
          </a:prstGeom>
          <a:noFill/>
        </p:spPr>
        <p:txBody>
          <a:bodyPr wrap="none" rtlCol="0">
            <a:spAutoFit/>
          </a:bodyPr>
          <a:lstStyle/>
          <a:p>
            <a:r>
              <a:rPr lang="en-US" sz="1800" dirty="0" err="1"/>
              <a:t>Kuerer</a:t>
            </a:r>
            <a:r>
              <a:rPr lang="en-US" sz="1800" dirty="0"/>
              <a:t> HM, Smith BD, Krishnamurthy S, et al. Lancet Oncol 2022; 23: 1517-24.</a:t>
            </a:r>
          </a:p>
        </p:txBody>
      </p:sp>
    </p:spTree>
    <p:extLst>
      <p:ext uri="{BB962C8B-B14F-4D97-AF65-F5344CB8AC3E}">
        <p14:creationId xmlns:p14="http://schemas.microsoft.com/office/powerpoint/2010/main" val="57584320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BE7A4-4063-4A4A-3980-04BEE14F5EAF}"/>
              </a:ext>
            </a:extLst>
          </p:cNvPr>
          <p:cNvSpPr>
            <a:spLocks noGrp="1"/>
          </p:cNvSpPr>
          <p:nvPr>
            <p:ph type="title"/>
          </p:nvPr>
        </p:nvSpPr>
        <p:spPr/>
        <p:txBody>
          <a:bodyPr/>
          <a:lstStyle/>
          <a:p>
            <a:pPr algn="ctr"/>
            <a:r>
              <a:rPr lang="en-US" sz="3200" dirty="0"/>
              <a:t>Eliminate Surgery for Invasive Breast Cancer in Exceptional Responders to NAT?</a:t>
            </a:r>
          </a:p>
        </p:txBody>
      </p:sp>
      <p:sp>
        <p:nvSpPr>
          <p:cNvPr id="3" name="Content Placeholder 2">
            <a:extLst>
              <a:ext uri="{FF2B5EF4-FFF2-40B4-BE49-F238E27FC236}">
                <a16:creationId xmlns:a16="http://schemas.microsoft.com/office/drawing/2014/main" id="{7458BC44-6E5C-FB26-5B5A-827BE518A471}"/>
              </a:ext>
            </a:extLst>
          </p:cNvPr>
          <p:cNvSpPr>
            <a:spLocks noGrp="1"/>
          </p:cNvSpPr>
          <p:nvPr>
            <p:ph idx="4294967295"/>
          </p:nvPr>
        </p:nvSpPr>
        <p:spPr>
          <a:xfrm>
            <a:off x="0" y="1203325"/>
            <a:ext cx="9047986" cy="2741612"/>
          </a:xfrm>
        </p:spPr>
        <p:txBody>
          <a:bodyPr/>
          <a:lstStyle/>
          <a:p>
            <a:r>
              <a:rPr lang="en-US" sz="2000" dirty="0"/>
              <a:t>Following NAT, tumor bed </a:t>
            </a:r>
            <a:r>
              <a:rPr lang="en-US" sz="2000" dirty="0" err="1"/>
              <a:t>rebiopsied</a:t>
            </a:r>
            <a:r>
              <a:rPr lang="en-US" sz="2000" dirty="0"/>
              <a:t> with a minimum of 12 </a:t>
            </a:r>
            <a:r>
              <a:rPr lang="en-US" sz="2000" dirty="0" err="1"/>
              <a:t>vacumn</a:t>
            </a:r>
            <a:r>
              <a:rPr lang="en-US" sz="2000" dirty="0"/>
              <a:t>- assisted core biopsies with a 9G needle targeting previously biopsied clip:</a:t>
            </a:r>
          </a:p>
          <a:p>
            <a:pPr lvl="1"/>
            <a:r>
              <a:rPr lang="en-US" dirty="0"/>
              <a:t>If no residual cancer, patient’s did not have breast surgery and underwent XRT</a:t>
            </a:r>
          </a:p>
          <a:p>
            <a:pPr lvl="1"/>
            <a:r>
              <a:rPr lang="en-US" dirty="0"/>
              <a:t>If residual cancer, underwent standard breast surgery and XRT</a:t>
            </a:r>
          </a:p>
          <a:p>
            <a:pPr lvl="1"/>
            <a:r>
              <a:rPr lang="en-US" dirty="0"/>
              <a:t>If no residual cancer but node positive prior to NAT, eligible for no breast surgery if targeted axillary dissection and no residual disease found</a:t>
            </a:r>
          </a:p>
          <a:p>
            <a:pPr marL="0" indent="0">
              <a:buNone/>
            </a:pPr>
            <a:endParaRPr lang="en-US" dirty="0"/>
          </a:p>
        </p:txBody>
      </p:sp>
      <p:sp>
        <p:nvSpPr>
          <p:cNvPr id="4" name="TextBox 3">
            <a:extLst>
              <a:ext uri="{FF2B5EF4-FFF2-40B4-BE49-F238E27FC236}">
                <a16:creationId xmlns:a16="http://schemas.microsoft.com/office/drawing/2014/main" id="{573EA6BA-8C86-6967-B329-0E6BCD7B1D00}"/>
              </a:ext>
            </a:extLst>
          </p:cNvPr>
          <p:cNvSpPr txBox="1"/>
          <p:nvPr/>
        </p:nvSpPr>
        <p:spPr>
          <a:xfrm>
            <a:off x="0" y="3944937"/>
            <a:ext cx="8289449" cy="369332"/>
          </a:xfrm>
          <a:prstGeom prst="rect">
            <a:avLst/>
          </a:prstGeom>
          <a:noFill/>
        </p:spPr>
        <p:txBody>
          <a:bodyPr wrap="none" rtlCol="0">
            <a:spAutoFit/>
          </a:bodyPr>
          <a:lstStyle/>
          <a:p>
            <a:r>
              <a:rPr lang="en-US" sz="1800" dirty="0" err="1"/>
              <a:t>Kuerer</a:t>
            </a:r>
            <a:r>
              <a:rPr lang="en-US" sz="1800" dirty="0"/>
              <a:t> HM, Smith BD, Krishnamurthy S, et al. Lancet Oncol 2022; 23: 1517-24.</a:t>
            </a:r>
          </a:p>
        </p:txBody>
      </p:sp>
    </p:spTree>
    <p:extLst>
      <p:ext uri="{BB962C8B-B14F-4D97-AF65-F5344CB8AC3E}">
        <p14:creationId xmlns:p14="http://schemas.microsoft.com/office/powerpoint/2010/main" val="380447524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96B0FC-2955-A4D5-7C1D-EE7781BCC400}"/>
              </a:ext>
            </a:extLst>
          </p:cNvPr>
          <p:cNvSpPr txBox="1"/>
          <p:nvPr/>
        </p:nvSpPr>
        <p:spPr>
          <a:xfrm>
            <a:off x="5054311" y="231361"/>
            <a:ext cx="3768436" cy="1938992"/>
          </a:xfrm>
          <a:prstGeom prst="rect">
            <a:avLst/>
          </a:prstGeom>
          <a:noFill/>
        </p:spPr>
        <p:txBody>
          <a:bodyPr wrap="square" rtlCol="0">
            <a:spAutoFit/>
          </a:bodyPr>
          <a:lstStyle/>
          <a:p>
            <a:pPr marL="342900" indent="-342900">
              <a:buFont typeface="Wingdings" pitchFamily="2" charset="2"/>
              <a:buChar char="Ø"/>
            </a:pPr>
            <a:r>
              <a:rPr lang="en-US" sz="2000" dirty="0"/>
              <a:t>Finding: At median follow-up of 26.4 months, there were no ipsilateral breast tumor recurrences in the 31 patients with </a:t>
            </a:r>
            <a:r>
              <a:rPr lang="en-US" sz="2000" dirty="0" err="1"/>
              <a:t>pCR</a:t>
            </a:r>
            <a:r>
              <a:rPr lang="en-US" sz="2000" dirty="0"/>
              <a:t> on core biopsy</a:t>
            </a:r>
          </a:p>
        </p:txBody>
      </p:sp>
      <p:pic>
        <p:nvPicPr>
          <p:cNvPr id="4" name="Picture 3">
            <a:extLst>
              <a:ext uri="{FF2B5EF4-FFF2-40B4-BE49-F238E27FC236}">
                <a16:creationId xmlns:a16="http://schemas.microsoft.com/office/drawing/2014/main" id="{845BE90A-1760-12DB-D906-59122803DA70}"/>
              </a:ext>
            </a:extLst>
          </p:cNvPr>
          <p:cNvPicPr>
            <a:picLocks noChangeAspect="1"/>
          </p:cNvPicPr>
          <p:nvPr/>
        </p:nvPicPr>
        <p:blipFill>
          <a:blip r:embed="rId2"/>
          <a:stretch>
            <a:fillRect/>
          </a:stretch>
        </p:blipFill>
        <p:spPr>
          <a:xfrm>
            <a:off x="0" y="0"/>
            <a:ext cx="4907961" cy="4320572"/>
          </a:xfrm>
          <a:prstGeom prst="rect">
            <a:avLst/>
          </a:prstGeom>
        </p:spPr>
      </p:pic>
      <p:sp>
        <p:nvSpPr>
          <p:cNvPr id="6" name="TextBox 5">
            <a:extLst>
              <a:ext uri="{FF2B5EF4-FFF2-40B4-BE49-F238E27FC236}">
                <a16:creationId xmlns:a16="http://schemas.microsoft.com/office/drawing/2014/main" id="{C0A099D6-BDE6-3FC0-7073-8B21EC905886}"/>
              </a:ext>
            </a:extLst>
          </p:cNvPr>
          <p:cNvSpPr txBox="1"/>
          <p:nvPr/>
        </p:nvSpPr>
        <p:spPr>
          <a:xfrm>
            <a:off x="5054311" y="3433979"/>
            <a:ext cx="3889664" cy="553998"/>
          </a:xfrm>
          <a:prstGeom prst="rect">
            <a:avLst/>
          </a:prstGeom>
          <a:noFill/>
        </p:spPr>
        <p:txBody>
          <a:bodyPr wrap="square">
            <a:spAutoFit/>
          </a:bodyPr>
          <a:lstStyle/>
          <a:p>
            <a:r>
              <a:rPr lang="en-US" sz="1500" dirty="0" err="1"/>
              <a:t>Kuerer</a:t>
            </a:r>
            <a:r>
              <a:rPr lang="en-US" sz="1500" dirty="0"/>
              <a:t> HM, Smith BD, Krishnamurthy S, et al. Lancet Oncol 2022; 23: 1517-24.</a:t>
            </a:r>
          </a:p>
        </p:txBody>
      </p:sp>
    </p:spTree>
    <p:extLst>
      <p:ext uri="{BB962C8B-B14F-4D97-AF65-F5344CB8AC3E}">
        <p14:creationId xmlns:p14="http://schemas.microsoft.com/office/powerpoint/2010/main" val="364012574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A8427-C749-974D-AB50-16A4923306D9}"/>
              </a:ext>
            </a:extLst>
          </p:cNvPr>
          <p:cNvSpPr>
            <a:spLocks noGrp="1"/>
          </p:cNvSpPr>
          <p:nvPr>
            <p:ph type="title"/>
          </p:nvPr>
        </p:nvSpPr>
        <p:spPr/>
        <p:txBody>
          <a:bodyPr/>
          <a:lstStyle/>
          <a:p>
            <a:pPr algn="ctr"/>
            <a:r>
              <a:rPr lang="en-US" sz="3200" dirty="0"/>
              <a:t>Impact of Exercise and Nutrition on Chemotherapy Completion and </a:t>
            </a:r>
            <a:r>
              <a:rPr lang="en-US" sz="3200" dirty="0" err="1"/>
              <a:t>pCR</a:t>
            </a:r>
            <a:r>
              <a:rPr lang="en-US" sz="3200" dirty="0"/>
              <a:t> with NAT</a:t>
            </a:r>
          </a:p>
        </p:txBody>
      </p:sp>
      <p:sp>
        <p:nvSpPr>
          <p:cNvPr id="3" name="Content Placeholder 2">
            <a:extLst>
              <a:ext uri="{FF2B5EF4-FFF2-40B4-BE49-F238E27FC236}">
                <a16:creationId xmlns:a16="http://schemas.microsoft.com/office/drawing/2014/main" id="{3CA3386D-8612-BED9-24A0-F3D29D2E1998}"/>
              </a:ext>
            </a:extLst>
          </p:cNvPr>
          <p:cNvSpPr>
            <a:spLocks noGrp="1"/>
          </p:cNvSpPr>
          <p:nvPr>
            <p:ph idx="4294967295"/>
          </p:nvPr>
        </p:nvSpPr>
        <p:spPr>
          <a:xfrm>
            <a:off x="561975" y="1203325"/>
            <a:ext cx="7772400" cy="2741612"/>
          </a:xfrm>
        </p:spPr>
        <p:txBody>
          <a:bodyPr/>
          <a:lstStyle/>
          <a:p>
            <a:r>
              <a:rPr lang="en-US" dirty="0"/>
              <a:t>Randomized trial of an exercise and nutrition intervention on relative dose intensity (RDI) and pathologic complete response (</a:t>
            </a:r>
            <a:r>
              <a:rPr lang="en-US" dirty="0" err="1"/>
              <a:t>pCR</a:t>
            </a:r>
            <a:r>
              <a:rPr lang="en-US" dirty="0"/>
              <a:t>)</a:t>
            </a:r>
          </a:p>
          <a:p>
            <a:r>
              <a:rPr lang="en-US" dirty="0"/>
              <a:t>173 patients with stage I-III breast cancer randomized to usual care vs home-based exercise and nutrition intervention with counseling sessions</a:t>
            </a:r>
          </a:p>
        </p:txBody>
      </p:sp>
      <p:sp>
        <p:nvSpPr>
          <p:cNvPr id="4" name="TextBox 3">
            <a:extLst>
              <a:ext uri="{FF2B5EF4-FFF2-40B4-BE49-F238E27FC236}">
                <a16:creationId xmlns:a16="http://schemas.microsoft.com/office/drawing/2014/main" id="{C72BC871-27E1-DAF8-CA9D-EE647CC2DB94}"/>
              </a:ext>
            </a:extLst>
          </p:cNvPr>
          <p:cNvSpPr txBox="1"/>
          <p:nvPr/>
        </p:nvSpPr>
        <p:spPr>
          <a:xfrm>
            <a:off x="161925" y="3944937"/>
            <a:ext cx="4896790" cy="307777"/>
          </a:xfrm>
          <a:prstGeom prst="rect">
            <a:avLst/>
          </a:prstGeom>
          <a:noFill/>
        </p:spPr>
        <p:txBody>
          <a:bodyPr wrap="none" rtlCol="0">
            <a:spAutoFit/>
          </a:bodyPr>
          <a:lstStyle/>
          <a:p>
            <a:r>
              <a:rPr lang="en-US" sz="1400" dirty="0" err="1"/>
              <a:t>Sanft</a:t>
            </a:r>
            <a:r>
              <a:rPr lang="en-US" sz="1400" dirty="0"/>
              <a:t> T, Harrigan M, McGowan C, et al. JCO.  2023 (online)</a:t>
            </a:r>
          </a:p>
        </p:txBody>
      </p:sp>
    </p:spTree>
    <p:extLst>
      <p:ext uri="{BB962C8B-B14F-4D97-AF65-F5344CB8AC3E}">
        <p14:creationId xmlns:p14="http://schemas.microsoft.com/office/powerpoint/2010/main" val="127263448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CF0E5-B87A-1D79-31F4-889BCA7E6329}"/>
              </a:ext>
            </a:extLst>
          </p:cNvPr>
          <p:cNvSpPr>
            <a:spLocks noGrp="1"/>
          </p:cNvSpPr>
          <p:nvPr>
            <p:ph type="title"/>
          </p:nvPr>
        </p:nvSpPr>
        <p:spPr>
          <a:xfrm>
            <a:off x="0" y="0"/>
            <a:ext cx="9144000" cy="1006507"/>
          </a:xfrm>
        </p:spPr>
        <p:txBody>
          <a:bodyPr>
            <a:normAutofit/>
          </a:bodyPr>
          <a:lstStyle/>
          <a:p>
            <a:pPr algn="ctr"/>
            <a:r>
              <a:rPr lang="en-US" sz="3000" dirty="0"/>
              <a:t>Effect of Intervention vs Usual Care in NAT (N=72)</a:t>
            </a:r>
          </a:p>
        </p:txBody>
      </p:sp>
      <p:graphicFrame>
        <p:nvGraphicFramePr>
          <p:cNvPr id="4" name="Table 4">
            <a:extLst>
              <a:ext uri="{FF2B5EF4-FFF2-40B4-BE49-F238E27FC236}">
                <a16:creationId xmlns:a16="http://schemas.microsoft.com/office/drawing/2014/main" id="{F3E24A64-26A0-E032-3C70-B47742B66283}"/>
              </a:ext>
            </a:extLst>
          </p:cNvPr>
          <p:cNvGraphicFramePr>
            <a:graphicFrameLocks noGrp="1"/>
          </p:cNvGraphicFramePr>
          <p:nvPr>
            <p:ph idx="4294967295"/>
            <p:extLst>
              <p:ext uri="{D42A27DB-BD31-4B8C-83A1-F6EECF244321}">
                <p14:modId xmlns:p14="http://schemas.microsoft.com/office/powerpoint/2010/main" val="1452588934"/>
              </p:ext>
            </p:extLst>
          </p:nvPr>
        </p:nvGraphicFramePr>
        <p:xfrm>
          <a:off x="304801" y="553403"/>
          <a:ext cx="8543924" cy="4594860"/>
        </p:xfrm>
        <a:graphic>
          <a:graphicData uri="http://schemas.openxmlformats.org/drawingml/2006/table">
            <a:tbl>
              <a:tblPr firstRow="1" bandRow="1">
                <a:tableStyleId>{5C22544A-7EE6-4342-B048-85BDC9FD1C3A}</a:tableStyleId>
              </a:tblPr>
              <a:tblGrid>
                <a:gridCol w="2135981">
                  <a:extLst>
                    <a:ext uri="{9D8B030D-6E8A-4147-A177-3AD203B41FA5}">
                      <a16:colId xmlns:a16="http://schemas.microsoft.com/office/drawing/2014/main" val="2701420744"/>
                    </a:ext>
                  </a:extLst>
                </a:gridCol>
                <a:gridCol w="2064543">
                  <a:extLst>
                    <a:ext uri="{9D8B030D-6E8A-4147-A177-3AD203B41FA5}">
                      <a16:colId xmlns:a16="http://schemas.microsoft.com/office/drawing/2014/main" val="1029158898"/>
                    </a:ext>
                  </a:extLst>
                </a:gridCol>
                <a:gridCol w="2466975">
                  <a:extLst>
                    <a:ext uri="{9D8B030D-6E8A-4147-A177-3AD203B41FA5}">
                      <a16:colId xmlns:a16="http://schemas.microsoft.com/office/drawing/2014/main" val="1924650644"/>
                    </a:ext>
                  </a:extLst>
                </a:gridCol>
                <a:gridCol w="1876425">
                  <a:extLst>
                    <a:ext uri="{9D8B030D-6E8A-4147-A177-3AD203B41FA5}">
                      <a16:colId xmlns:a16="http://schemas.microsoft.com/office/drawing/2014/main" val="3831884729"/>
                    </a:ext>
                  </a:extLst>
                </a:gridCol>
              </a:tblGrid>
              <a:tr h="288238">
                <a:tc>
                  <a:txBody>
                    <a:bodyPr/>
                    <a:lstStyle/>
                    <a:p>
                      <a:r>
                        <a:rPr lang="en-US" sz="1800" dirty="0"/>
                        <a:t>Variable</a:t>
                      </a:r>
                    </a:p>
                  </a:txBody>
                  <a:tcPr marL="68580" marR="68580" marT="34290" marB="34290"/>
                </a:tc>
                <a:tc>
                  <a:txBody>
                    <a:bodyPr/>
                    <a:lstStyle/>
                    <a:p>
                      <a:pPr algn="ctr"/>
                      <a:r>
                        <a:rPr lang="en-US" sz="1800" dirty="0"/>
                        <a:t>Intervention</a:t>
                      </a:r>
                    </a:p>
                  </a:txBody>
                  <a:tcPr marL="68580" marR="68580" marT="34290" marB="34290"/>
                </a:tc>
                <a:tc>
                  <a:txBody>
                    <a:bodyPr/>
                    <a:lstStyle/>
                    <a:p>
                      <a:pPr algn="ctr"/>
                      <a:r>
                        <a:rPr lang="en-US" sz="1800" dirty="0"/>
                        <a:t>Usual Care</a:t>
                      </a:r>
                    </a:p>
                  </a:txBody>
                  <a:tcPr marL="68580" marR="68580" marT="34290" marB="34290"/>
                </a:tc>
                <a:tc>
                  <a:txBody>
                    <a:bodyPr/>
                    <a:lstStyle/>
                    <a:p>
                      <a:pPr algn="ctr"/>
                      <a:r>
                        <a:rPr lang="en-US" sz="1800" dirty="0"/>
                        <a:t>P</a:t>
                      </a:r>
                    </a:p>
                  </a:txBody>
                  <a:tcPr marL="68580" marR="68580" marT="34290" marB="34290"/>
                </a:tc>
                <a:extLst>
                  <a:ext uri="{0D108BD9-81ED-4DB2-BD59-A6C34878D82A}">
                    <a16:rowId xmlns:a16="http://schemas.microsoft.com/office/drawing/2014/main" val="4107522091"/>
                  </a:ext>
                </a:extLst>
              </a:tr>
              <a:tr h="288238">
                <a:tc>
                  <a:txBody>
                    <a:bodyPr/>
                    <a:lstStyle/>
                    <a:p>
                      <a:r>
                        <a:rPr lang="en-US" sz="1800" dirty="0"/>
                        <a:t>Overall</a:t>
                      </a:r>
                    </a:p>
                  </a:txBody>
                  <a:tcPr marL="68580" marR="68580" marT="34290" marB="34290"/>
                </a:tc>
                <a:tc>
                  <a:txBody>
                    <a:bodyPr/>
                    <a:lstStyle/>
                    <a:p>
                      <a:pPr algn="ctr"/>
                      <a:r>
                        <a:rPr lang="en-US" sz="1800" dirty="0"/>
                        <a:t>N=40</a:t>
                      </a:r>
                    </a:p>
                  </a:txBody>
                  <a:tcPr marL="68580" marR="68580" marT="34290" marB="34290"/>
                </a:tc>
                <a:tc>
                  <a:txBody>
                    <a:bodyPr/>
                    <a:lstStyle/>
                    <a:p>
                      <a:pPr algn="ctr"/>
                      <a:r>
                        <a:rPr lang="en-US" sz="1800" dirty="0"/>
                        <a:t>N=32</a:t>
                      </a:r>
                    </a:p>
                  </a:txBody>
                  <a:tcPr marL="68580" marR="68580" marT="34290" marB="34290"/>
                </a:tc>
                <a:tc>
                  <a:txBody>
                    <a:bodyPr/>
                    <a:lstStyle/>
                    <a:p>
                      <a:pPr algn="ctr"/>
                      <a:endParaRPr lang="en-US" sz="1800" dirty="0"/>
                    </a:p>
                  </a:txBody>
                  <a:tcPr marL="68580" marR="68580" marT="34290" marB="34290"/>
                </a:tc>
                <a:extLst>
                  <a:ext uri="{0D108BD9-81ED-4DB2-BD59-A6C34878D82A}">
                    <a16:rowId xmlns:a16="http://schemas.microsoft.com/office/drawing/2014/main" val="2787929872"/>
                  </a:ext>
                </a:extLst>
              </a:tr>
              <a:tr h="518828">
                <a:tc>
                  <a:txBody>
                    <a:bodyPr/>
                    <a:lstStyle/>
                    <a:p>
                      <a:r>
                        <a:rPr lang="en-US" sz="1800" dirty="0"/>
                        <a:t>-RDI continuous, mean </a:t>
                      </a:r>
                    </a:p>
                  </a:txBody>
                  <a:tcPr marL="68580" marR="68580" marT="34290" marB="34290"/>
                </a:tc>
                <a:tc>
                  <a:txBody>
                    <a:bodyPr/>
                    <a:lstStyle/>
                    <a:p>
                      <a:pPr algn="ctr"/>
                      <a:r>
                        <a:rPr lang="en-US" sz="1800" dirty="0"/>
                        <a:t>92%</a:t>
                      </a:r>
                    </a:p>
                  </a:txBody>
                  <a:tcPr marL="68580" marR="68580" marT="34290" marB="34290"/>
                </a:tc>
                <a:tc>
                  <a:txBody>
                    <a:bodyPr/>
                    <a:lstStyle/>
                    <a:p>
                      <a:pPr algn="ctr"/>
                      <a:r>
                        <a:rPr lang="en-US" sz="1800" dirty="0"/>
                        <a:t>89.3%</a:t>
                      </a:r>
                    </a:p>
                  </a:txBody>
                  <a:tcPr marL="68580" marR="68580" marT="34290" marB="34290"/>
                </a:tc>
                <a:tc>
                  <a:txBody>
                    <a:bodyPr/>
                    <a:lstStyle/>
                    <a:p>
                      <a:pPr algn="ctr"/>
                      <a:r>
                        <a:rPr lang="en-US" sz="1800" dirty="0"/>
                        <a:t>0.34</a:t>
                      </a:r>
                    </a:p>
                  </a:txBody>
                  <a:tcPr marL="68580" marR="68580" marT="34290" marB="34290"/>
                </a:tc>
                <a:extLst>
                  <a:ext uri="{0D108BD9-81ED-4DB2-BD59-A6C34878D82A}">
                    <a16:rowId xmlns:a16="http://schemas.microsoft.com/office/drawing/2014/main" val="2240575462"/>
                  </a:ext>
                </a:extLst>
              </a:tr>
              <a:tr h="749419">
                <a:tc>
                  <a:txBody>
                    <a:bodyPr/>
                    <a:lstStyle/>
                    <a:p>
                      <a:pPr algn="l"/>
                      <a:r>
                        <a:rPr lang="en-US" sz="1800" dirty="0"/>
                        <a:t>-Dose reductions, skip, delays, No. (%)</a:t>
                      </a:r>
                    </a:p>
                  </a:txBody>
                  <a:tcPr marL="68580" marR="68580" marT="34290" marB="34290"/>
                </a:tc>
                <a:tc>
                  <a:txBody>
                    <a:bodyPr/>
                    <a:lstStyle/>
                    <a:p>
                      <a:pPr algn="ctr"/>
                      <a:r>
                        <a:rPr lang="en-US" sz="1800" dirty="0"/>
                        <a:t>20 (50)</a:t>
                      </a:r>
                    </a:p>
                  </a:txBody>
                  <a:tcPr marL="68580" marR="68580" marT="34290" marB="34290"/>
                </a:tc>
                <a:tc>
                  <a:txBody>
                    <a:bodyPr/>
                    <a:lstStyle/>
                    <a:p>
                      <a:pPr algn="ctr"/>
                      <a:r>
                        <a:rPr lang="en-US" sz="1800" dirty="0"/>
                        <a:t>19 (63)</a:t>
                      </a:r>
                    </a:p>
                  </a:txBody>
                  <a:tcPr marL="68580" marR="68580" marT="34290" marB="34290"/>
                </a:tc>
                <a:tc>
                  <a:txBody>
                    <a:bodyPr/>
                    <a:lstStyle/>
                    <a:p>
                      <a:pPr algn="ctr"/>
                      <a:r>
                        <a:rPr lang="en-US" sz="1800" dirty="0"/>
                        <a:t>0.43</a:t>
                      </a:r>
                    </a:p>
                  </a:txBody>
                  <a:tcPr marL="68580" marR="68580" marT="34290" marB="34290"/>
                </a:tc>
                <a:extLst>
                  <a:ext uri="{0D108BD9-81ED-4DB2-BD59-A6C34878D82A}">
                    <a16:rowId xmlns:a16="http://schemas.microsoft.com/office/drawing/2014/main" val="435752029"/>
                  </a:ext>
                </a:extLst>
              </a:tr>
              <a:tr h="288238">
                <a:tc>
                  <a:txBody>
                    <a:bodyPr/>
                    <a:lstStyle/>
                    <a:p>
                      <a:r>
                        <a:rPr lang="en-US" sz="1800" dirty="0"/>
                        <a:t>-</a:t>
                      </a:r>
                      <a:r>
                        <a:rPr lang="en-US" sz="1800" dirty="0" err="1"/>
                        <a:t>pCR</a:t>
                      </a:r>
                      <a:r>
                        <a:rPr lang="en-US" sz="1800" dirty="0"/>
                        <a:t>, No. (%)</a:t>
                      </a:r>
                    </a:p>
                  </a:txBody>
                  <a:tcPr marL="68580" marR="68580" marT="34290" marB="34290"/>
                </a:tc>
                <a:tc>
                  <a:txBody>
                    <a:bodyPr/>
                    <a:lstStyle/>
                    <a:p>
                      <a:pPr algn="ctr"/>
                      <a:r>
                        <a:rPr lang="en-US" sz="1800" dirty="0"/>
                        <a:t>21 (53)</a:t>
                      </a:r>
                    </a:p>
                  </a:txBody>
                  <a:tcPr marL="68580" marR="68580" marT="34290" marB="34290"/>
                </a:tc>
                <a:tc>
                  <a:txBody>
                    <a:bodyPr/>
                    <a:lstStyle/>
                    <a:p>
                      <a:pPr algn="ctr"/>
                      <a:r>
                        <a:rPr lang="en-US" sz="1800" dirty="0"/>
                        <a:t>9 (28)</a:t>
                      </a:r>
                    </a:p>
                  </a:txBody>
                  <a:tcPr marL="68580" marR="68580" marT="34290" marB="34290"/>
                </a:tc>
                <a:tc>
                  <a:txBody>
                    <a:bodyPr/>
                    <a:lstStyle/>
                    <a:p>
                      <a:pPr algn="ctr"/>
                      <a:r>
                        <a:rPr lang="en-US" sz="1800" dirty="0"/>
                        <a:t>0.037</a:t>
                      </a:r>
                    </a:p>
                  </a:txBody>
                  <a:tcPr marL="68580" marR="68580" marT="34290" marB="34290"/>
                </a:tc>
                <a:extLst>
                  <a:ext uri="{0D108BD9-81ED-4DB2-BD59-A6C34878D82A}">
                    <a16:rowId xmlns:a16="http://schemas.microsoft.com/office/drawing/2014/main" val="2784313106"/>
                  </a:ext>
                </a:extLst>
              </a:tr>
              <a:tr h="288238">
                <a:tc>
                  <a:txBody>
                    <a:bodyPr/>
                    <a:lstStyle/>
                    <a:p>
                      <a:r>
                        <a:rPr lang="en-US" sz="1800" dirty="0"/>
                        <a:t>HR + and HER 2-</a:t>
                      </a:r>
                    </a:p>
                  </a:txBody>
                  <a:tcPr marL="68580" marR="68580" marT="34290" marB="34290"/>
                </a:tc>
                <a:tc>
                  <a:txBody>
                    <a:bodyPr/>
                    <a:lstStyle/>
                    <a:p>
                      <a:pPr algn="ctr"/>
                      <a:r>
                        <a:rPr lang="en-US" sz="1800" dirty="0"/>
                        <a:t>N=10</a:t>
                      </a:r>
                    </a:p>
                  </a:txBody>
                  <a:tcPr marL="68580" marR="68580" marT="34290" marB="34290"/>
                </a:tc>
                <a:tc>
                  <a:txBody>
                    <a:bodyPr/>
                    <a:lstStyle/>
                    <a:p>
                      <a:pPr algn="ctr"/>
                      <a:r>
                        <a:rPr lang="en-US" sz="1800" dirty="0"/>
                        <a:t>N=12</a:t>
                      </a:r>
                    </a:p>
                  </a:txBody>
                  <a:tcPr marL="68580" marR="68580" marT="34290" marB="34290"/>
                </a:tc>
                <a:tc>
                  <a:txBody>
                    <a:bodyPr/>
                    <a:lstStyle/>
                    <a:p>
                      <a:pPr algn="ctr"/>
                      <a:endParaRPr lang="en-US" sz="1800" dirty="0"/>
                    </a:p>
                  </a:txBody>
                  <a:tcPr marL="68580" marR="68580" marT="34290" marB="34290"/>
                </a:tc>
                <a:extLst>
                  <a:ext uri="{0D108BD9-81ED-4DB2-BD59-A6C34878D82A}">
                    <a16:rowId xmlns:a16="http://schemas.microsoft.com/office/drawing/2014/main" val="3216952481"/>
                  </a:ext>
                </a:extLst>
              </a:tr>
              <a:tr h="288238">
                <a:tc>
                  <a:txBody>
                    <a:bodyPr/>
                    <a:lstStyle/>
                    <a:p>
                      <a:r>
                        <a:rPr lang="en-US" sz="1800" dirty="0"/>
                        <a:t>-</a:t>
                      </a:r>
                      <a:r>
                        <a:rPr lang="en-US" sz="1800" dirty="0" err="1"/>
                        <a:t>pCR</a:t>
                      </a:r>
                      <a:r>
                        <a:rPr lang="en-US" sz="1800" dirty="0"/>
                        <a:t>, No. (%)</a:t>
                      </a:r>
                    </a:p>
                  </a:txBody>
                  <a:tcPr marL="68580" marR="68580" marT="34290" marB="34290"/>
                </a:tc>
                <a:tc>
                  <a:txBody>
                    <a:bodyPr/>
                    <a:lstStyle/>
                    <a:p>
                      <a:pPr algn="ctr"/>
                      <a:r>
                        <a:rPr lang="en-US" sz="1800" dirty="0"/>
                        <a:t>3 (30)</a:t>
                      </a:r>
                    </a:p>
                  </a:txBody>
                  <a:tcPr marL="68580" marR="68580" marT="34290" marB="34290"/>
                </a:tc>
                <a:tc>
                  <a:txBody>
                    <a:bodyPr/>
                    <a:lstStyle/>
                    <a:p>
                      <a:pPr algn="ctr"/>
                      <a:r>
                        <a:rPr lang="en-US" sz="1800" dirty="0"/>
                        <a:t>0 (0)</a:t>
                      </a:r>
                    </a:p>
                  </a:txBody>
                  <a:tcPr marL="68580" marR="68580" marT="34290" marB="34290"/>
                </a:tc>
                <a:tc>
                  <a:txBody>
                    <a:bodyPr/>
                    <a:lstStyle/>
                    <a:p>
                      <a:pPr algn="ctr"/>
                      <a:r>
                        <a:rPr lang="en-US" sz="1800" dirty="0"/>
                        <a:t>0.08</a:t>
                      </a:r>
                    </a:p>
                  </a:txBody>
                  <a:tcPr marL="68580" marR="68580" marT="34290" marB="34290"/>
                </a:tc>
                <a:extLst>
                  <a:ext uri="{0D108BD9-81ED-4DB2-BD59-A6C34878D82A}">
                    <a16:rowId xmlns:a16="http://schemas.microsoft.com/office/drawing/2014/main" val="1597142135"/>
                  </a:ext>
                </a:extLst>
              </a:tr>
              <a:tr h="288238">
                <a:tc>
                  <a:txBody>
                    <a:bodyPr/>
                    <a:lstStyle/>
                    <a:p>
                      <a:r>
                        <a:rPr lang="en-US" sz="1800" dirty="0"/>
                        <a:t>TNBC</a:t>
                      </a:r>
                    </a:p>
                  </a:txBody>
                  <a:tcPr marL="68580" marR="68580" marT="34290" marB="34290"/>
                </a:tc>
                <a:tc>
                  <a:txBody>
                    <a:bodyPr/>
                    <a:lstStyle/>
                    <a:p>
                      <a:pPr algn="ctr"/>
                      <a:r>
                        <a:rPr lang="en-US" sz="1800" dirty="0"/>
                        <a:t>N=16</a:t>
                      </a:r>
                    </a:p>
                  </a:txBody>
                  <a:tcPr marL="68580" marR="68580" marT="34290" marB="34290"/>
                </a:tc>
                <a:tc>
                  <a:txBody>
                    <a:bodyPr/>
                    <a:lstStyle/>
                    <a:p>
                      <a:pPr algn="ctr"/>
                      <a:r>
                        <a:rPr lang="en-US" sz="1800" dirty="0"/>
                        <a:t>N=10</a:t>
                      </a:r>
                    </a:p>
                  </a:txBody>
                  <a:tcPr marL="68580" marR="68580" marT="34290" marB="34290"/>
                </a:tc>
                <a:tc>
                  <a:txBody>
                    <a:bodyPr/>
                    <a:lstStyle/>
                    <a:p>
                      <a:pPr algn="ctr"/>
                      <a:endParaRPr lang="en-US" sz="1800" dirty="0"/>
                    </a:p>
                  </a:txBody>
                  <a:tcPr marL="68580" marR="68580" marT="34290" marB="34290"/>
                </a:tc>
                <a:extLst>
                  <a:ext uri="{0D108BD9-81ED-4DB2-BD59-A6C34878D82A}">
                    <a16:rowId xmlns:a16="http://schemas.microsoft.com/office/drawing/2014/main" val="3442665061"/>
                  </a:ext>
                </a:extLst>
              </a:tr>
              <a:tr h="288238">
                <a:tc>
                  <a:txBody>
                    <a:bodyPr/>
                    <a:lstStyle/>
                    <a:p>
                      <a:r>
                        <a:rPr lang="en-US" sz="1800" dirty="0"/>
                        <a:t>-</a:t>
                      </a:r>
                      <a:r>
                        <a:rPr lang="en-US" sz="1800" dirty="0" err="1"/>
                        <a:t>pCR</a:t>
                      </a:r>
                      <a:r>
                        <a:rPr lang="en-US" sz="1800" dirty="0"/>
                        <a:t>, No. (%)</a:t>
                      </a:r>
                    </a:p>
                  </a:txBody>
                  <a:tcPr marL="68580" marR="68580" marT="34290" marB="34290"/>
                </a:tc>
                <a:tc>
                  <a:txBody>
                    <a:bodyPr/>
                    <a:lstStyle/>
                    <a:p>
                      <a:pPr algn="ctr"/>
                      <a:r>
                        <a:rPr lang="en-US" sz="1800" dirty="0"/>
                        <a:t>11 (69)</a:t>
                      </a:r>
                    </a:p>
                  </a:txBody>
                  <a:tcPr marL="68580" marR="68580" marT="34290" marB="34290"/>
                </a:tc>
                <a:tc>
                  <a:txBody>
                    <a:bodyPr/>
                    <a:lstStyle/>
                    <a:p>
                      <a:pPr algn="ctr"/>
                      <a:r>
                        <a:rPr lang="en-US" sz="1800" dirty="0"/>
                        <a:t>3 (30)</a:t>
                      </a:r>
                    </a:p>
                  </a:txBody>
                  <a:tcPr marL="68580" marR="68580" marT="34290" marB="34290"/>
                </a:tc>
                <a:tc>
                  <a:txBody>
                    <a:bodyPr/>
                    <a:lstStyle/>
                    <a:p>
                      <a:pPr algn="ctr"/>
                      <a:r>
                        <a:rPr lang="en-US" sz="1800" dirty="0"/>
                        <a:t>0.05</a:t>
                      </a:r>
                    </a:p>
                  </a:txBody>
                  <a:tcPr marL="68580" marR="68580" marT="34290" marB="34290"/>
                </a:tc>
                <a:extLst>
                  <a:ext uri="{0D108BD9-81ED-4DB2-BD59-A6C34878D82A}">
                    <a16:rowId xmlns:a16="http://schemas.microsoft.com/office/drawing/2014/main" val="4254906763"/>
                  </a:ext>
                </a:extLst>
              </a:tr>
              <a:tr h="288238">
                <a:tc>
                  <a:txBody>
                    <a:bodyPr/>
                    <a:lstStyle/>
                    <a:p>
                      <a:r>
                        <a:rPr lang="en-US" sz="1800" dirty="0"/>
                        <a:t>HER2+</a:t>
                      </a:r>
                    </a:p>
                  </a:txBody>
                  <a:tcPr marL="68580" marR="68580" marT="34290" marB="34290"/>
                </a:tc>
                <a:tc>
                  <a:txBody>
                    <a:bodyPr/>
                    <a:lstStyle/>
                    <a:p>
                      <a:pPr algn="ctr"/>
                      <a:r>
                        <a:rPr lang="en-US" sz="1800" dirty="0"/>
                        <a:t>N=14</a:t>
                      </a:r>
                    </a:p>
                  </a:txBody>
                  <a:tcPr marL="68580" marR="68580" marT="34290" marB="34290"/>
                </a:tc>
                <a:tc>
                  <a:txBody>
                    <a:bodyPr/>
                    <a:lstStyle/>
                    <a:p>
                      <a:pPr algn="ctr"/>
                      <a:r>
                        <a:rPr lang="en-US" sz="1800" dirty="0"/>
                        <a:t>N=10</a:t>
                      </a:r>
                    </a:p>
                  </a:txBody>
                  <a:tcPr marL="68580" marR="68580" marT="34290" marB="34290"/>
                </a:tc>
                <a:tc>
                  <a:txBody>
                    <a:bodyPr/>
                    <a:lstStyle/>
                    <a:p>
                      <a:pPr algn="ctr"/>
                      <a:endParaRPr lang="en-US" sz="1800" dirty="0"/>
                    </a:p>
                  </a:txBody>
                  <a:tcPr marL="68580" marR="68580" marT="34290" marB="34290"/>
                </a:tc>
                <a:extLst>
                  <a:ext uri="{0D108BD9-81ED-4DB2-BD59-A6C34878D82A}">
                    <a16:rowId xmlns:a16="http://schemas.microsoft.com/office/drawing/2014/main" val="1548085857"/>
                  </a:ext>
                </a:extLst>
              </a:tr>
              <a:tr h="288238">
                <a:tc>
                  <a:txBody>
                    <a:bodyPr/>
                    <a:lstStyle/>
                    <a:p>
                      <a:r>
                        <a:rPr lang="en-US" sz="1800" dirty="0"/>
                        <a:t>-</a:t>
                      </a:r>
                      <a:r>
                        <a:rPr lang="en-US" sz="1800" dirty="0" err="1"/>
                        <a:t>pCR</a:t>
                      </a:r>
                      <a:r>
                        <a:rPr lang="en-US" sz="1800" dirty="0"/>
                        <a:t>, No. (%)</a:t>
                      </a:r>
                    </a:p>
                  </a:txBody>
                  <a:tcPr marL="68580" marR="68580" marT="34290" marB="34290"/>
                </a:tc>
                <a:tc>
                  <a:txBody>
                    <a:bodyPr/>
                    <a:lstStyle/>
                    <a:p>
                      <a:pPr algn="ctr"/>
                      <a:r>
                        <a:rPr lang="en-US" sz="1800" dirty="0"/>
                        <a:t>7 (50)</a:t>
                      </a:r>
                    </a:p>
                  </a:txBody>
                  <a:tcPr marL="68580" marR="68580" marT="34290" marB="34290"/>
                </a:tc>
                <a:tc>
                  <a:txBody>
                    <a:bodyPr/>
                    <a:lstStyle/>
                    <a:p>
                      <a:pPr algn="ctr"/>
                      <a:r>
                        <a:rPr lang="en-US" sz="1800" dirty="0"/>
                        <a:t>6 (60)</a:t>
                      </a:r>
                    </a:p>
                  </a:txBody>
                  <a:tcPr marL="68580" marR="68580" marT="34290" marB="34290"/>
                </a:tc>
                <a:tc>
                  <a:txBody>
                    <a:bodyPr/>
                    <a:lstStyle/>
                    <a:p>
                      <a:pPr algn="ctr"/>
                      <a:r>
                        <a:rPr lang="en-US" sz="1800" dirty="0"/>
                        <a:t>0.63</a:t>
                      </a:r>
                    </a:p>
                  </a:txBody>
                  <a:tcPr marL="68580" marR="68580" marT="34290" marB="34290"/>
                </a:tc>
                <a:extLst>
                  <a:ext uri="{0D108BD9-81ED-4DB2-BD59-A6C34878D82A}">
                    <a16:rowId xmlns:a16="http://schemas.microsoft.com/office/drawing/2014/main" val="3607345980"/>
                  </a:ext>
                </a:extLst>
              </a:tr>
            </a:tbl>
          </a:graphicData>
        </a:graphic>
      </p:graphicFrame>
    </p:spTree>
    <p:extLst>
      <p:ext uri="{BB962C8B-B14F-4D97-AF65-F5344CB8AC3E}">
        <p14:creationId xmlns:p14="http://schemas.microsoft.com/office/powerpoint/2010/main" val="209938363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07B8A-71A2-8F4A-749A-51FB57F03A37}"/>
              </a:ext>
            </a:extLst>
          </p:cNvPr>
          <p:cNvSpPr>
            <a:spLocks noGrp="1"/>
          </p:cNvSpPr>
          <p:nvPr>
            <p:ph type="title"/>
          </p:nvPr>
        </p:nvSpPr>
        <p:spPr>
          <a:xfrm>
            <a:off x="0" y="127464"/>
            <a:ext cx="9144000" cy="625011"/>
          </a:xfrm>
        </p:spPr>
        <p:txBody>
          <a:bodyPr/>
          <a:lstStyle/>
          <a:p>
            <a:pPr algn="ctr"/>
            <a:r>
              <a:rPr lang="en-US" dirty="0"/>
              <a:t>Summary</a:t>
            </a:r>
          </a:p>
        </p:txBody>
      </p:sp>
      <p:sp>
        <p:nvSpPr>
          <p:cNvPr id="3" name="Content Placeholder 2">
            <a:extLst>
              <a:ext uri="{FF2B5EF4-FFF2-40B4-BE49-F238E27FC236}">
                <a16:creationId xmlns:a16="http://schemas.microsoft.com/office/drawing/2014/main" id="{822C2D14-D7E2-FEDB-6E86-A47D3E62BF7A}"/>
              </a:ext>
            </a:extLst>
          </p:cNvPr>
          <p:cNvSpPr>
            <a:spLocks noGrp="1"/>
          </p:cNvSpPr>
          <p:nvPr>
            <p:ph idx="4294967295"/>
          </p:nvPr>
        </p:nvSpPr>
        <p:spPr>
          <a:xfrm>
            <a:off x="142876" y="849313"/>
            <a:ext cx="8562974" cy="2741612"/>
          </a:xfrm>
        </p:spPr>
        <p:txBody>
          <a:bodyPr/>
          <a:lstStyle/>
          <a:p>
            <a:r>
              <a:rPr lang="en-US" sz="2000" dirty="0"/>
              <a:t>NAT can impact surgical decision making</a:t>
            </a:r>
          </a:p>
          <a:p>
            <a:r>
              <a:rPr lang="en-US" sz="2000" dirty="0"/>
              <a:t>Residual cancer burden correlates with long term recurrence rate</a:t>
            </a:r>
          </a:p>
          <a:p>
            <a:r>
              <a:rPr lang="en-US" sz="2000" dirty="0"/>
              <a:t>Once NAT completed, patient should undergo surgery 4 weeks from day of last chemotherapy dose.</a:t>
            </a:r>
          </a:p>
          <a:p>
            <a:r>
              <a:rPr lang="en-US" sz="2000" dirty="0"/>
              <a:t>Patients with cN1 or cN2 disease prior to NAT should have their node clipped prior to surgery to minimize FNR and avoid axillary dissection</a:t>
            </a:r>
          </a:p>
          <a:p>
            <a:r>
              <a:rPr lang="en-US" sz="2000" dirty="0"/>
              <a:t>In the future, select patients may be able to avoid surgery following NAT</a:t>
            </a:r>
          </a:p>
          <a:p>
            <a:r>
              <a:rPr lang="en-US" sz="2000" dirty="0"/>
              <a:t>Exercise and nutrition intervention seem to increase rate of </a:t>
            </a:r>
            <a:r>
              <a:rPr lang="en-US" sz="2000" dirty="0" err="1"/>
              <a:t>pCR</a:t>
            </a:r>
            <a:endParaRPr lang="en-US" sz="2000" dirty="0"/>
          </a:p>
          <a:p>
            <a:endParaRPr lang="en-US" dirty="0"/>
          </a:p>
        </p:txBody>
      </p:sp>
    </p:spTree>
    <p:extLst>
      <p:ext uri="{BB962C8B-B14F-4D97-AF65-F5344CB8AC3E}">
        <p14:creationId xmlns:p14="http://schemas.microsoft.com/office/powerpoint/2010/main" val="179676484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4"/>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6"/>
          <a:stretch>
            <a:fillRect/>
          </a:stretch>
        </p:blipFill>
        <p:spPr>
          <a:xfrm>
            <a:off x="-1" y="-12701"/>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7"/>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8"/>
          <a:stretch>
            <a:fillRect/>
          </a:stretch>
        </p:blipFill>
        <p:spPr>
          <a:xfrm>
            <a:off x="-1276" y="0"/>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9"/>
          <a:stretch>
            <a:fillRect/>
          </a:stretch>
        </p:blipFill>
        <p:spPr>
          <a:xfrm>
            <a:off x="7037" y="91440"/>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10"/>
          <a:stretch>
            <a:fillRect/>
          </a:stretch>
        </p:blipFill>
        <p:spPr>
          <a:xfrm>
            <a:off x="7037" y="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11"/>
          <a:stretch>
            <a:fillRect/>
          </a:stretch>
        </p:blipFill>
        <p:spPr>
          <a:xfrm>
            <a:off x="14075" y="12699"/>
            <a:ext cx="9129925"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BREAST CANCER</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Monday, September 11, 2023</a:t>
            </a:r>
          </a:p>
        </p:txBody>
      </p:sp>
      <p:pic>
        <p:nvPicPr>
          <p:cNvPr id="4" name="Picture 3" descr="A close-up of a logo&#10;&#10;Description automatically generated">
            <a:extLst>
              <a:ext uri="{FF2B5EF4-FFF2-40B4-BE49-F238E27FC236}">
                <a16:creationId xmlns:a16="http://schemas.microsoft.com/office/drawing/2014/main" id="{2E153104-CDEF-DF15-F08F-C60A53A3E4BD}"/>
              </a:ext>
            </a:extLst>
          </p:cNvPr>
          <p:cNvPicPr>
            <a:picLocks noChangeAspect="1"/>
          </p:cNvPicPr>
          <p:nvPr/>
        </p:nvPicPr>
        <p:blipFill>
          <a:blip r:embed="rId12"/>
          <a:stretch>
            <a:fillRect/>
          </a:stretch>
        </p:blipFill>
        <p:spPr>
          <a:xfrm>
            <a:off x="7296150" y="4365969"/>
            <a:ext cx="1517650" cy="521529"/>
          </a:xfrm>
          <a:prstGeom prst="rect">
            <a:avLst/>
          </a:prstGeom>
        </p:spPr>
      </p:pic>
    </p:spTree>
    <p:extLst>
      <p:ext uri="{BB962C8B-B14F-4D97-AF65-F5344CB8AC3E}">
        <p14:creationId xmlns:p14="http://schemas.microsoft.com/office/powerpoint/2010/main" val="17101097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Rectangle 24">
            <a:extLst>
              <a:ext uri="{FF2B5EF4-FFF2-40B4-BE49-F238E27FC236}">
                <a16:creationId xmlns:a16="http://schemas.microsoft.com/office/drawing/2014/main" id="{FD297130-C20D-FA4F-842B-4BDC34AC66A3}"/>
              </a:ext>
            </a:extLst>
          </p:cNvPr>
          <p:cNvSpPr>
            <a:spLocks noChangeArrowheads="1"/>
          </p:cNvSpPr>
          <p:nvPr/>
        </p:nvSpPr>
        <p:spPr bwMode="auto">
          <a:xfrm>
            <a:off x="2859718" y="1412337"/>
            <a:ext cx="1045035" cy="527447"/>
          </a:xfrm>
          <a:prstGeom prst="rect">
            <a:avLst/>
          </a:prstGeom>
          <a:solidFill>
            <a:srgbClr val="015873"/>
          </a:solidFill>
          <a:ln w="9525">
            <a:noFill/>
            <a:miter lim="800000"/>
            <a:headEnd/>
            <a:tailEnd/>
          </a:ln>
        </p:spPr>
        <p:txBody>
          <a:bodyPr wrap="none" anchor="ctr" anchorCtr="1"/>
          <a:lstStyle/>
          <a:p>
            <a:pPr marL="0" marR="0" lvl="0" indent="0" algn="ctr" defTabSz="685800" eaLnBrk="0" fontAlgn="auto" latinLnBrk="0" hangingPunct="0">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srgbClr val="FFFFFF"/>
                </a:solidFill>
                <a:effectLst/>
                <a:uLnTx/>
                <a:uFillTx/>
                <a:latin typeface="Calibri" panose="020F0502020204030204" pitchFamily="34" charset="0"/>
                <a:cs typeface="Arial" charset="0"/>
              </a:rPr>
              <a:t>TCHP x 2</a:t>
            </a:r>
          </a:p>
          <a:p>
            <a:pPr marL="0" marR="0" lvl="0" indent="0" algn="ctr" defTabSz="685800" eaLnBrk="0" fontAlgn="auto" latinLnBrk="0" hangingPunct="0">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srgbClr val="FFFFFF"/>
                </a:solidFill>
                <a:effectLst/>
                <a:uLnTx/>
                <a:uFillTx/>
                <a:latin typeface="Calibri" panose="020F0502020204030204" pitchFamily="34" charset="0"/>
                <a:cs typeface="Arial" charset="0"/>
              </a:rPr>
              <a:t>(n = 71)</a:t>
            </a:r>
          </a:p>
        </p:txBody>
      </p:sp>
      <p:sp>
        <p:nvSpPr>
          <p:cNvPr id="122" name="Line 26">
            <a:extLst>
              <a:ext uri="{FF2B5EF4-FFF2-40B4-BE49-F238E27FC236}">
                <a16:creationId xmlns:a16="http://schemas.microsoft.com/office/drawing/2014/main" id="{5A23AE19-7AD9-5C43-88CA-0DC44E247019}"/>
              </a:ext>
            </a:extLst>
          </p:cNvPr>
          <p:cNvSpPr>
            <a:spLocks noChangeShapeType="1"/>
          </p:cNvSpPr>
          <p:nvPr/>
        </p:nvSpPr>
        <p:spPr bwMode="auto">
          <a:xfrm>
            <a:off x="2202897" y="2285991"/>
            <a:ext cx="609600" cy="34290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685800" eaLnBrk="0" fontAlgn="auto" latinLnBrk="0" hangingPunct="0">
              <a:lnSpc>
                <a:spcPct val="100000"/>
              </a:lnSpc>
              <a:spcBef>
                <a:spcPts val="0"/>
              </a:spcBef>
              <a:spcAft>
                <a:spcPts val="0"/>
              </a:spcAft>
              <a:buClrTx/>
              <a:buSzTx/>
              <a:buFontTx/>
              <a:buNone/>
              <a:tabLst/>
              <a:defRPr/>
            </a:pPr>
            <a:endParaRPr kumimoji="0" lang="en-US" sz="1350" b="1"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endParaRPr>
          </a:p>
        </p:txBody>
      </p:sp>
      <p:sp>
        <p:nvSpPr>
          <p:cNvPr id="123" name="Rectangle 28">
            <a:extLst>
              <a:ext uri="{FF2B5EF4-FFF2-40B4-BE49-F238E27FC236}">
                <a16:creationId xmlns:a16="http://schemas.microsoft.com/office/drawing/2014/main" id="{D8C33085-F3BA-8F40-B249-7A7C5E0DB630}"/>
              </a:ext>
            </a:extLst>
          </p:cNvPr>
          <p:cNvSpPr>
            <a:spLocks noChangeArrowheads="1"/>
          </p:cNvSpPr>
          <p:nvPr/>
        </p:nvSpPr>
        <p:spPr bwMode="auto">
          <a:xfrm>
            <a:off x="2859718" y="2361859"/>
            <a:ext cx="1045035" cy="527447"/>
          </a:xfrm>
          <a:prstGeom prst="rect">
            <a:avLst/>
          </a:prstGeom>
          <a:solidFill>
            <a:srgbClr val="E1471D"/>
          </a:solidFill>
          <a:ln w="9525">
            <a:noFill/>
            <a:miter lim="800000"/>
            <a:headEnd/>
            <a:tailEnd/>
          </a:ln>
        </p:spPr>
        <p:txBody>
          <a:bodyPr wrap="none" anchor="ctr" anchorCtr="1"/>
          <a:lstStyle/>
          <a:p>
            <a:pPr marL="0" marR="0" lvl="0" indent="0" algn="ctr" defTabSz="685800" eaLnBrk="0" fontAlgn="auto" latinLnBrk="0" hangingPunct="0">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srgbClr val="FFFFFF"/>
                </a:solidFill>
                <a:effectLst/>
                <a:uLnTx/>
                <a:uFillTx/>
                <a:latin typeface="Calibri" panose="020F0502020204030204" pitchFamily="34" charset="0"/>
                <a:cs typeface="Arial" charset="0"/>
              </a:rPr>
              <a:t>PH (ET) x 2</a:t>
            </a:r>
          </a:p>
          <a:p>
            <a:pPr marL="0" marR="0" lvl="0" indent="0" algn="ctr" defTabSz="685800" eaLnBrk="0" fontAlgn="auto" latinLnBrk="0" hangingPunct="0">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rPr>
              <a:t>(N = 285)</a:t>
            </a:r>
          </a:p>
        </p:txBody>
      </p:sp>
      <p:sp>
        <p:nvSpPr>
          <p:cNvPr id="124" name="Line 32">
            <a:extLst>
              <a:ext uri="{FF2B5EF4-FFF2-40B4-BE49-F238E27FC236}">
                <a16:creationId xmlns:a16="http://schemas.microsoft.com/office/drawing/2014/main" id="{48580B7D-CC3C-FB42-ADE4-3AD62069859A}"/>
              </a:ext>
            </a:extLst>
          </p:cNvPr>
          <p:cNvSpPr>
            <a:spLocks noChangeShapeType="1"/>
          </p:cNvSpPr>
          <p:nvPr/>
        </p:nvSpPr>
        <p:spPr bwMode="auto">
          <a:xfrm>
            <a:off x="3904753" y="1676059"/>
            <a:ext cx="177402"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685800" eaLnBrk="0" fontAlgn="auto" latinLnBrk="0" hangingPunct="0">
              <a:lnSpc>
                <a:spcPct val="100000"/>
              </a:lnSpc>
              <a:spcBef>
                <a:spcPts val="0"/>
              </a:spcBef>
              <a:spcAft>
                <a:spcPts val="0"/>
              </a:spcAft>
              <a:buClrTx/>
              <a:buSzTx/>
              <a:buFontTx/>
              <a:buNone/>
              <a:tabLst/>
              <a:defRPr/>
            </a:pPr>
            <a:endParaRPr kumimoji="0" lang="en-US" sz="1350" b="1"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endParaRPr>
          </a:p>
        </p:txBody>
      </p:sp>
      <p:sp>
        <p:nvSpPr>
          <p:cNvPr id="125" name="Content Placeholder 2">
            <a:extLst>
              <a:ext uri="{FF2B5EF4-FFF2-40B4-BE49-F238E27FC236}">
                <a16:creationId xmlns:a16="http://schemas.microsoft.com/office/drawing/2014/main" id="{57A55E74-3465-7048-9809-FD6B145A7441}"/>
              </a:ext>
            </a:extLst>
          </p:cNvPr>
          <p:cNvSpPr txBox="1">
            <a:spLocks/>
          </p:cNvSpPr>
          <p:nvPr/>
        </p:nvSpPr>
        <p:spPr bwMode="auto">
          <a:xfrm>
            <a:off x="453507" y="3425589"/>
            <a:ext cx="8158147" cy="762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257175" indent="-257175" defTabSz="914336" fontAlgn="auto">
              <a:spcBef>
                <a:spcPts val="750"/>
              </a:spcBef>
              <a:spcAft>
                <a:spcPts val="525"/>
              </a:spcAft>
              <a:buClr>
                <a:srgbClr val="000000"/>
              </a:buClr>
              <a:defRPr/>
            </a:pPr>
            <a:r>
              <a:rPr lang="en-US" sz="1500" b="1" kern="0" dirty="0">
                <a:solidFill>
                  <a:srgbClr val="000000"/>
                </a:solidFill>
                <a:cs typeface="Calibri" panose="020F0502020204030204" pitchFamily="34" charset="0"/>
              </a:rPr>
              <a:t>Primary endpoints: </a:t>
            </a:r>
            <a:r>
              <a:rPr lang="en-US" sz="1500" kern="0" dirty="0">
                <a:solidFill>
                  <a:srgbClr val="000000"/>
                </a:solidFill>
                <a:cs typeface="Calibri" panose="020F0502020204030204" pitchFamily="34" charset="0"/>
              </a:rPr>
              <a:t>pCR in PET responders (group B), 3-yr iDFS (group B)</a:t>
            </a:r>
            <a:endParaRPr lang="en-US" sz="1500" b="1" kern="0" dirty="0">
              <a:solidFill>
                <a:srgbClr val="000000"/>
              </a:solidFill>
              <a:cs typeface="Calibri" panose="020F0502020204030204" pitchFamily="34" charset="0"/>
            </a:endParaRPr>
          </a:p>
          <a:p>
            <a:pPr marL="257175" indent="-257175" defTabSz="914336" fontAlgn="auto">
              <a:spcBef>
                <a:spcPts val="750"/>
              </a:spcBef>
              <a:spcAft>
                <a:spcPts val="525"/>
              </a:spcAft>
              <a:buClr>
                <a:srgbClr val="000000"/>
              </a:buClr>
              <a:defRPr/>
            </a:pPr>
            <a:r>
              <a:rPr lang="en-US" sz="1500" b="1" kern="0" dirty="0">
                <a:solidFill>
                  <a:srgbClr val="000000"/>
                </a:solidFill>
                <a:cs typeface="Calibri" panose="020F0502020204030204" pitchFamily="34" charset="0"/>
              </a:rPr>
              <a:t>Key secondary endpoints: </a:t>
            </a:r>
            <a:r>
              <a:rPr lang="en-US" sz="1500" kern="0" dirty="0">
                <a:solidFill>
                  <a:srgbClr val="000000"/>
                </a:solidFill>
                <a:cs typeface="Calibri" panose="020F0502020204030204" pitchFamily="34" charset="0"/>
              </a:rPr>
              <a:t>pCR (</a:t>
            </a:r>
            <a:r>
              <a:rPr lang="en-GB" sz="1500" kern="0" dirty="0">
                <a:solidFill>
                  <a:srgbClr val="000000"/>
                </a:solidFill>
                <a:cs typeface="Calibri" panose="020F0502020204030204" pitchFamily="34" charset="0"/>
              </a:rPr>
              <a:t>groups A and B</a:t>
            </a:r>
            <a:r>
              <a:rPr lang="en-US" sz="1500" kern="0" dirty="0">
                <a:solidFill>
                  <a:srgbClr val="000000"/>
                </a:solidFill>
                <a:cs typeface="Calibri" panose="020F0502020204030204" pitchFamily="34" charset="0"/>
              </a:rPr>
              <a:t>), </a:t>
            </a:r>
            <a:r>
              <a:rPr lang="en-GB" sz="1500" kern="0" dirty="0">
                <a:solidFill>
                  <a:srgbClr val="000000"/>
                </a:solidFill>
                <a:cs typeface="Calibri" panose="020F0502020204030204" pitchFamily="34" charset="0"/>
              </a:rPr>
              <a:t>3-yr iDFS (group A), 3-yr DDFS (groups A and B), </a:t>
            </a:r>
            <a:br>
              <a:rPr lang="en-GB" sz="1500" kern="0" dirty="0">
                <a:solidFill>
                  <a:srgbClr val="000000"/>
                </a:solidFill>
                <a:cs typeface="Calibri" panose="020F0502020204030204" pitchFamily="34" charset="0"/>
              </a:rPr>
            </a:br>
            <a:r>
              <a:rPr lang="en-GB" sz="1500" kern="0" dirty="0">
                <a:solidFill>
                  <a:srgbClr val="000000"/>
                </a:solidFill>
                <a:cs typeface="Calibri" panose="020F0502020204030204" pitchFamily="34" charset="0"/>
              </a:rPr>
              <a:t>3-yr EFS (groups A and B), 3-yr OS (groups A and B), safety</a:t>
            </a:r>
            <a:endParaRPr lang="en-US" sz="1500" kern="0" dirty="0">
              <a:solidFill>
                <a:srgbClr val="000000"/>
              </a:solidFill>
              <a:cs typeface="Calibri" panose="020F0502020204030204" pitchFamily="34" charset="0"/>
            </a:endParaRPr>
          </a:p>
        </p:txBody>
      </p:sp>
      <p:sp>
        <p:nvSpPr>
          <p:cNvPr id="126" name="TextBox 125">
            <a:extLst>
              <a:ext uri="{FF2B5EF4-FFF2-40B4-BE49-F238E27FC236}">
                <a16:creationId xmlns:a16="http://schemas.microsoft.com/office/drawing/2014/main" id="{4FCD4A0C-F34D-B141-AE3A-E60C5BC7C9D4}"/>
              </a:ext>
            </a:extLst>
          </p:cNvPr>
          <p:cNvSpPr txBox="1"/>
          <p:nvPr/>
        </p:nvSpPr>
        <p:spPr>
          <a:xfrm>
            <a:off x="375047" y="1345531"/>
            <a:ext cx="1810158" cy="1962076"/>
          </a:xfrm>
          <a:prstGeom prst="rect">
            <a:avLst/>
          </a:prstGeom>
          <a:noFill/>
          <a:ln w="28575">
            <a:solidFill>
              <a:srgbClr val="FFFFFF"/>
            </a:solidFill>
          </a:ln>
        </p:spPr>
        <p:txBody>
          <a:bodyPr wrap="square" rtlCol="0">
            <a:spAutoFit/>
          </a:bodyPr>
          <a:lstStyle/>
          <a:p>
            <a:pPr marL="0" marR="0" lvl="0" indent="0" algn="ctr" defTabSz="914336"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black"/>
                </a:solidFill>
                <a:effectLst/>
                <a:uLnTx/>
                <a:uFillTx/>
                <a:latin typeface="Calibri" panose="020F0502020204030204"/>
                <a:ea typeface="Arial Unicode MS" panose="020B0604020202020204" pitchFamily="34" charset="-128"/>
                <a:cs typeface="Arial" panose="020B0604020202020204" pitchFamily="34" charset="0"/>
              </a:rPr>
              <a:t>Women with newly diagnosed HER2+ invasive, operable stage I-IIIA EBC; tumor diameter ≥1.5 cm by MRI or ultrasound, with ≥1 breast PET-evaluable lesion</a:t>
            </a:r>
            <a:br>
              <a:rPr kumimoji="0" lang="en-GB" sz="1350" b="0" i="0" u="none" strike="noStrike" kern="0" cap="none" spc="0" normalizeH="0" baseline="0" noProof="0" dirty="0">
                <a:ln>
                  <a:noFill/>
                </a:ln>
                <a:solidFill>
                  <a:prstClr val="black"/>
                </a:solidFill>
                <a:effectLst/>
                <a:uLnTx/>
                <a:uFillTx/>
                <a:latin typeface="Calibri" panose="020F0502020204030204"/>
                <a:ea typeface="Arial Unicode MS" panose="020B0604020202020204" pitchFamily="34" charset="-128"/>
                <a:cs typeface="Arial" panose="020B0604020202020204" pitchFamily="34" charset="0"/>
              </a:rPr>
            </a:br>
            <a:r>
              <a:rPr kumimoji="0" lang="en-GB" sz="1350" b="0" i="0" u="none" strike="noStrike" kern="0" cap="none" spc="0" normalizeH="0" baseline="0" noProof="0" dirty="0">
                <a:ln>
                  <a:noFill/>
                </a:ln>
                <a:solidFill>
                  <a:prstClr val="black"/>
                </a:solidFill>
                <a:effectLst/>
                <a:uLnTx/>
                <a:uFillTx/>
                <a:latin typeface="Calibri" panose="020F0502020204030204"/>
                <a:ea typeface="Arial Unicode MS" panose="020B0604020202020204" pitchFamily="34" charset="-128"/>
                <a:cs typeface="Arial" panose="020B0604020202020204" pitchFamily="34" charset="0"/>
              </a:rPr>
              <a:t>(N = 356)</a:t>
            </a:r>
          </a:p>
        </p:txBody>
      </p:sp>
      <p:sp>
        <p:nvSpPr>
          <p:cNvPr id="127" name="Text Box 45">
            <a:extLst>
              <a:ext uri="{FF2B5EF4-FFF2-40B4-BE49-F238E27FC236}">
                <a16:creationId xmlns:a16="http://schemas.microsoft.com/office/drawing/2014/main" id="{7D603273-BAFD-6B4D-B156-E7F6BB8791FF}"/>
              </a:ext>
            </a:extLst>
          </p:cNvPr>
          <p:cNvSpPr txBox="1">
            <a:spLocks noChangeArrowheads="1"/>
          </p:cNvSpPr>
          <p:nvPr/>
        </p:nvSpPr>
        <p:spPr bwMode="auto">
          <a:xfrm>
            <a:off x="1421093" y="995961"/>
            <a:ext cx="2112941"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eaLnBrk="0" hangingPunct="0">
              <a:lnSpc>
                <a:spcPct val="100000"/>
              </a:lnSpc>
              <a:spcBef>
                <a:spcPct val="0"/>
              </a:spcBef>
              <a:spcAft>
                <a:spcPct val="0"/>
              </a:spcAft>
              <a:buClrTx/>
              <a:buFont typeface="Wingdings" panose="05000000000000000000" pitchFamily="2" charset="2"/>
              <a:buNone/>
              <a:defRPr/>
            </a:pPr>
            <a:r>
              <a:rPr lang="en-GB" altLang="en-US" sz="1200" i="1" dirty="0">
                <a:solidFill>
                  <a:srgbClr val="000000"/>
                </a:solidFill>
                <a:latin typeface="Calibri" panose="020F0502020204030204" pitchFamily="34" charset="0"/>
                <a:cs typeface="Calibri" panose="020F0502020204030204" pitchFamily="34" charset="0"/>
              </a:rPr>
              <a:t>Stratified by HR status (+ vs -)</a:t>
            </a:r>
          </a:p>
        </p:txBody>
      </p:sp>
      <p:sp>
        <p:nvSpPr>
          <p:cNvPr id="128" name="Line 33">
            <a:extLst>
              <a:ext uri="{FF2B5EF4-FFF2-40B4-BE49-F238E27FC236}">
                <a16:creationId xmlns:a16="http://schemas.microsoft.com/office/drawing/2014/main" id="{02A659F5-2FEE-A246-90CF-DBCFCEBF05CD}"/>
              </a:ext>
            </a:extLst>
          </p:cNvPr>
          <p:cNvSpPr>
            <a:spLocks noChangeShapeType="1"/>
          </p:cNvSpPr>
          <p:nvPr/>
        </p:nvSpPr>
        <p:spPr bwMode="auto">
          <a:xfrm rot="5400000">
            <a:off x="2340406" y="1409396"/>
            <a:ext cx="274316" cy="0"/>
          </a:xfrm>
          <a:prstGeom prst="line">
            <a:avLst/>
          </a:prstGeom>
          <a:noFill/>
          <a:ln w="28575">
            <a:solidFill>
              <a:srgbClr val="00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defTabSz="685800" eaLnBrk="0" fontAlgn="auto" latinLnBrk="0" hangingPunct="0">
              <a:lnSpc>
                <a:spcPct val="100000"/>
              </a:lnSpc>
              <a:spcBef>
                <a:spcPts val="0"/>
              </a:spcBef>
              <a:spcAft>
                <a:spcPts val="0"/>
              </a:spcAft>
              <a:buClrTx/>
              <a:buSzTx/>
              <a:buFontTx/>
              <a:buNone/>
              <a:tabLst/>
              <a:defRPr/>
            </a:pPr>
            <a:endParaRPr kumimoji="0" lang="en-US" sz="1350" b="1"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endParaRPr>
          </a:p>
        </p:txBody>
      </p:sp>
      <p:sp>
        <p:nvSpPr>
          <p:cNvPr id="129" name="Rectangle 128">
            <a:extLst>
              <a:ext uri="{FF2B5EF4-FFF2-40B4-BE49-F238E27FC236}">
                <a16:creationId xmlns:a16="http://schemas.microsoft.com/office/drawing/2014/main" id="{4D82E4B2-24F5-3445-9F83-1B835302D91E}"/>
              </a:ext>
            </a:extLst>
          </p:cNvPr>
          <p:cNvSpPr/>
          <p:nvPr/>
        </p:nvSpPr>
        <p:spPr bwMode="auto">
          <a:xfrm rot="5400000">
            <a:off x="3210979" y="2163585"/>
            <a:ext cx="2018098" cy="248499"/>
          </a:xfrm>
          <a:prstGeom prst="rect">
            <a:avLst/>
          </a:prstGeom>
          <a:solidFill>
            <a:srgbClr val="455560"/>
          </a:solidFill>
          <a:ln w="0">
            <a:solidFill>
              <a:srgbClr val="000000"/>
            </a:solidFill>
            <a:miter lim="800000"/>
            <a:headEnd/>
            <a:tailEnd/>
          </a:ln>
        </p:spPr>
        <p:txBody>
          <a:bodyPr rtlCol="0" anchor="b"/>
          <a:lstStyle/>
          <a:p>
            <a:pPr marL="0" marR="0" lvl="0" indent="0" algn="ctr" defTabSz="685800" eaLnBrk="1" fontAlgn="auto" latinLnBrk="0" hangingPunct="1">
              <a:lnSpc>
                <a:spcPct val="100000"/>
              </a:lnSpc>
              <a:spcBef>
                <a:spcPct val="35000"/>
              </a:spcBef>
              <a:spcAft>
                <a:spcPct val="25000"/>
              </a:spcAft>
              <a:buClr>
                <a:srgbClr val="015873"/>
              </a:buClr>
              <a:buSzTx/>
              <a:buFontTx/>
              <a:buNone/>
              <a:tabLst/>
              <a:defRPr/>
            </a:pPr>
            <a:r>
              <a:rPr kumimoji="0" lang="en-US" sz="1350" b="1"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rPr>
              <a:t>Total body PET scan</a:t>
            </a:r>
          </a:p>
        </p:txBody>
      </p:sp>
      <p:sp>
        <p:nvSpPr>
          <p:cNvPr id="130" name="Rectangle 129">
            <a:extLst>
              <a:ext uri="{FF2B5EF4-FFF2-40B4-BE49-F238E27FC236}">
                <a16:creationId xmlns:a16="http://schemas.microsoft.com/office/drawing/2014/main" id="{A7B5CFEB-CA65-104D-B148-D56A72109EC8}"/>
              </a:ext>
            </a:extLst>
          </p:cNvPr>
          <p:cNvSpPr/>
          <p:nvPr/>
        </p:nvSpPr>
        <p:spPr bwMode="auto">
          <a:xfrm rot="5400000">
            <a:off x="5024722" y="2173253"/>
            <a:ext cx="2079642" cy="234554"/>
          </a:xfrm>
          <a:prstGeom prst="rect">
            <a:avLst/>
          </a:prstGeom>
          <a:solidFill>
            <a:srgbClr val="455560"/>
          </a:solidFill>
          <a:ln w="0">
            <a:solidFill>
              <a:srgbClr val="000000"/>
            </a:solidFill>
            <a:miter lim="800000"/>
            <a:headEnd/>
            <a:tailEnd/>
          </a:ln>
        </p:spPr>
        <p:txBody>
          <a:bodyPr rtlCol="0" anchor="b"/>
          <a:lstStyle/>
          <a:p>
            <a:pPr marL="0" marR="0" lvl="0" indent="0" algn="ctr" defTabSz="685800" eaLnBrk="1" fontAlgn="auto" latinLnBrk="0" hangingPunct="1">
              <a:lnSpc>
                <a:spcPct val="100000"/>
              </a:lnSpc>
              <a:spcBef>
                <a:spcPct val="35000"/>
              </a:spcBef>
              <a:spcAft>
                <a:spcPct val="25000"/>
              </a:spcAft>
              <a:buClr>
                <a:srgbClr val="015873"/>
              </a:buClr>
              <a:buSzTx/>
              <a:buFontTx/>
              <a:buNone/>
              <a:tabLst/>
              <a:defRPr/>
            </a:pPr>
            <a:r>
              <a:rPr kumimoji="0" lang="en-US" sz="1350" b="1"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rPr>
              <a:t>Surgery</a:t>
            </a:r>
          </a:p>
        </p:txBody>
      </p:sp>
      <p:sp>
        <p:nvSpPr>
          <p:cNvPr id="131" name="TextBox 130">
            <a:extLst>
              <a:ext uri="{FF2B5EF4-FFF2-40B4-BE49-F238E27FC236}">
                <a16:creationId xmlns:a16="http://schemas.microsoft.com/office/drawing/2014/main" id="{CB3497DB-9341-3141-A537-58A8F03E1F7A}"/>
              </a:ext>
            </a:extLst>
          </p:cNvPr>
          <p:cNvSpPr txBox="1"/>
          <p:nvPr/>
        </p:nvSpPr>
        <p:spPr bwMode="auto">
          <a:xfrm>
            <a:off x="3005792" y="1165260"/>
            <a:ext cx="77566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685800" eaLnBrk="0" hangingPunct="0">
              <a:spcBef>
                <a:spcPct val="50000"/>
              </a:spcBef>
            </a:pPr>
            <a:r>
              <a:rPr lang="en-US" sz="1350" b="1" dirty="0">
                <a:solidFill>
                  <a:srgbClr val="000000"/>
                </a:solidFill>
                <a:latin typeface="Calibri" panose="020F0502020204030204" pitchFamily="34" charset="0"/>
                <a:cs typeface="Arial" panose="020B0604020202020204" pitchFamily="34" charset="0"/>
              </a:rPr>
              <a:t>Group A</a:t>
            </a:r>
          </a:p>
        </p:txBody>
      </p:sp>
      <p:sp>
        <p:nvSpPr>
          <p:cNvPr id="132" name="TextBox 131">
            <a:extLst>
              <a:ext uri="{FF2B5EF4-FFF2-40B4-BE49-F238E27FC236}">
                <a16:creationId xmlns:a16="http://schemas.microsoft.com/office/drawing/2014/main" id="{8EFE8DD4-7EFA-B14A-8724-16558EADBF46}"/>
              </a:ext>
            </a:extLst>
          </p:cNvPr>
          <p:cNvSpPr txBox="1"/>
          <p:nvPr/>
        </p:nvSpPr>
        <p:spPr bwMode="auto">
          <a:xfrm>
            <a:off x="2986250" y="2098905"/>
            <a:ext cx="76925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685800" eaLnBrk="0" hangingPunct="0">
              <a:spcBef>
                <a:spcPct val="50000"/>
              </a:spcBef>
            </a:pPr>
            <a:r>
              <a:rPr lang="en-US" sz="1350" b="1" dirty="0">
                <a:solidFill>
                  <a:srgbClr val="000000"/>
                </a:solidFill>
                <a:latin typeface="Calibri" panose="020F0502020204030204" pitchFamily="34" charset="0"/>
                <a:cs typeface="Arial" panose="020B0604020202020204" pitchFamily="34" charset="0"/>
              </a:rPr>
              <a:t>Group B</a:t>
            </a:r>
          </a:p>
        </p:txBody>
      </p:sp>
      <p:sp>
        <p:nvSpPr>
          <p:cNvPr id="133" name="Line 32">
            <a:extLst>
              <a:ext uri="{FF2B5EF4-FFF2-40B4-BE49-F238E27FC236}">
                <a16:creationId xmlns:a16="http://schemas.microsoft.com/office/drawing/2014/main" id="{55A3DC23-6428-9240-99B9-A11536D101E2}"/>
              </a:ext>
            </a:extLst>
          </p:cNvPr>
          <p:cNvSpPr>
            <a:spLocks noChangeShapeType="1"/>
          </p:cNvSpPr>
          <p:nvPr/>
        </p:nvSpPr>
        <p:spPr bwMode="auto">
          <a:xfrm>
            <a:off x="3904753" y="2628891"/>
            <a:ext cx="177402"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685800" eaLnBrk="0" fontAlgn="auto" latinLnBrk="0" hangingPunct="0">
              <a:lnSpc>
                <a:spcPct val="100000"/>
              </a:lnSpc>
              <a:spcBef>
                <a:spcPts val="0"/>
              </a:spcBef>
              <a:spcAft>
                <a:spcPts val="0"/>
              </a:spcAft>
              <a:buClrTx/>
              <a:buSzTx/>
              <a:buFontTx/>
              <a:buNone/>
              <a:tabLst/>
              <a:defRPr/>
            </a:pPr>
            <a:endParaRPr kumimoji="0" lang="en-US" sz="1350" b="1"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endParaRPr>
          </a:p>
        </p:txBody>
      </p:sp>
      <p:sp>
        <p:nvSpPr>
          <p:cNvPr id="134" name="Line 32">
            <a:extLst>
              <a:ext uri="{FF2B5EF4-FFF2-40B4-BE49-F238E27FC236}">
                <a16:creationId xmlns:a16="http://schemas.microsoft.com/office/drawing/2014/main" id="{DF829E5F-9529-5B4B-B126-CE66A4AD9BB2}"/>
              </a:ext>
            </a:extLst>
          </p:cNvPr>
          <p:cNvSpPr>
            <a:spLocks noChangeShapeType="1"/>
          </p:cNvSpPr>
          <p:nvPr/>
        </p:nvSpPr>
        <p:spPr bwMode="auto">
          <a:xfrm>
            <a:off x="4357381" y="1543471"/>
            <a:ext cx="177402"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685800" eaLnBrk="0" fontAlgn="auto" latinLnBrk="0" hangingPunct="0">
              <a:lnSpc>
                <a:spcPct val="100000"/>
              </a:lnSpc>
              <a:spcBef>
                <a:spcPts val="0"/>
              </a:spcBef>
              <a:spcAft>
                <a:spcPts val="0"/>
              </a:spcAft>
              <a:buClrTx/>
              <a:buSzTx/>
              <a:buFontTx/>
              <a:buNone/>
              <a:tabLst/>
              <a:defRPr/>
            </a:pPr>
            <a:endParaRPr kumimoji="0" lang="en-US" sz="1350" b="1"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endParaRPr>
          </a:p>
        </p:txBody>
      </p:sp>
      <p:sp>
        <p:nvSpPr>
          <p:cNvPr id="135" name="Line 32">
            <a:extLst>
              <a:ext uri="{FF2B5EF4-FFF2-40B4-BE49-F238E27FC236}">
                <a16:creationId xmlns:a16="http://schemas.microsoft.com/office/drawing/2014/main" id="{EC778E2E-C824-FD49-A47B-E5CEB8E69F83}"/>
              </a:ext>
            </a:extLst>
          </p:cNvPr>
          <p:cNvSpPr>
            <a:spLocks noChangeShapeType="1"/>
          </p:cNvSpPr>
          <p:nvPr/>
        </p:nvSpPr>
        <p:spPr bwMode="auto">
          <a:xfrm flipV="1">
            <a:off x="4357381" y="2375904"/>
            <a:ext cx="143645" cy="257559"/>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685800" eaLnBrk="0" fontAlgn="auto" latinLnBrk="0" hangingPunct="0">
              <a:lnSpc>
                <a:spcPct val="100000"/>
              </a:lnSpc>
              <a:spcBef>
                <a:spcPts val="0"/>
              </a:spcBef>
              <a:spcAft>
                <a:spcPts val="0"/>
              </a:spcAft>
              <a:buClrTx/>
              <a:buSzTx/>
              <a:buFontTx/>
              <a:buNone/>
              <a:tabLst/>
              <a:defRPr/>
            </a:pPr>
            <a:endParaRPr kumimoji="0" lang="en-US" sz="1350" b="1"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endParaRPr>
          </a:p>
        </p:txBody>
      </p:sp>
      <p:sp>
        <p:nvSpPr>
          <p:cNvPr id="136" name="Rectangle 135">
            <a:extLst>
              <a:ext uri="{FF2B5EF4-FFF2-40B4-BE49-F238E27FC236}">
                <a16:creationId xmlns:a16="http://schemas.microsoft.com/office/drawing/2014/main" id="{B906528B-CF62-E545-91DC-F0C96BEEFA17}"/>
              </a:ext>
            </a:extLst>
          </p:cNvPr>
          <p:cNvSpPr>
            <a:spLocks noChangeArrowheads="1"/>
          </p:cNvSpPr>
          <p:nvPr/>
        </p:nvSpPr>
        <p:spPr bwMode="auto">
          <a:xfrm>
            <a:off x="4547886" y="1270203"/>
            <a:ext cx="1194546" cy="527447"/>
          </a:xfrm>
          <a:prstGeom prst="rect">
            <a:avLst/>
          </a:prstGeom>
          <a:solidFill>
            <a:srgbClr val="015873"/>
          </a:solidFill>
          <a:ln w="9525">
            <a:noFill/>
            <a:miter lim="800000"/>
            <a:headEnd/>
            <a:tailEnd/>
          </a:ln>
        </p:spPr>
        <p:txBody>
          <a:bodyPr wrap="none" anchor="ctr" anchorCtr="1"/>
          <a:lstStyle/>
          <a:p>
            <a:pPr marL="0" marR="0" lvl="0" indent="0" algn="ctr" defTabSz="685800" eaLnBrk="0" fontAlgn="auto" latinLnBrk="0" hangingPunct="0">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srgbClr val="FFFFFF"/>
                </a:solidFill>
                <a:effectLst/>
                <a:uLnTx/>
                <a:uFillTx/>
                <a:latin typeface="Calibri" panose="020F0502020204030204" pitchFamily="34" charset="0"/>
                <a:cs typeface="Arial" charset="0"/>
              </a:rPr>
              <a:t>TCHP x 4</a:t>
            </a:r>
          </a:p>
        </p:txBody>
      </p:sp>
      <p:sp>
        <p:nvSpPr>
          <p:cNvPr id="137" name="Rectangle 28">
            <a:extLst>
              <a:ext uri="{FF2B5EF4-FFF2-40B4-BE49-F238E27FC236}">
                <a16:creationId xmlns:a16="http://schemas.microsoft.com/office/drawing/2014/main" id="{E9FD647A-3EE7-BC4B-AEE2-99FA5A4A9EF5}"/>
              </a:ext>
            </a:extLst>
          </p:cNvPr>
          <p:cNvSpPr>
            <a:spLocks noChangeArrowheads="1"/>
          </p:cNvSpPr>
          <p:nvPr/>
        </p:nvSpPr>
        <p:spPr bwMode="auto">
          <a:xfrm>
            <a:off x="4547886" y="2056605"/>
            <a:ext cx="1194546" cy="527447"/>
          </a:xfrm>
          <a:prstGeom prst="rect">
            <a:avLst/>
          </a:prstGeom>
          <a:solidFill>
            <a:srgbClr val="E1471D"/>
          </a:solidFill>
          <a:ln w="9525">
            <a:noFill/>
            <a:miter lim="800000"/>
            <a:headEnd/>
            <a:tailEnd/>
          </a:ln>
        </p:spPr>
        <p:txBody>
          <a:bodyPr wrap="none" anchor="ctr" anchorCtr="1"/>
          <a:lstStyle/>
          <a:p>
            <a:pPr marL="0" marR="0" lvl="0" indent="0" algn="ctr" defTabSz="685800" eaLnBrk="0" fontAlgn="auto" latinLnBrk="0" hangingPunct="0">
              <a:lnSpc>
                <a:spcPct val="100000"/>
              </a:lnSpc>
              <a:spcBef>
                <a:spcPts val="0"/>
              </a:spcBef>
              <a:spcAft>
                <a:spcPts val="0"/>
              </a:spcAft>
              <a:buClrTx/>
              <a:buSzTx/>
              <a:buFontTx/>
              <a:buNone/>
              <a:tabLst/>
              <a:defRPr/>
            </a:pPr>
            <a:r>
              <a:rPr kumimoji="0" lang="en-US" sz="1350" b="1" i="1" u="none" strike="noStrike" kern="0" cap="none" spc="0" normalizeH="0" baseline="0" noProof="0" dirty="0">
                <a:ln>
                  <a:noFill/>
                </a:ln>
                <a:solidFill>
                  <a:srgbClr val="FFFFFF"/>
                </a:solidFill>
                <a:effectLst/>
                <a:uLnTx/>
                <a:uFillTx/>
                <a:latin typeface="Calibri" panose="020F0502020204030204" pitchFamily="34" charset="0"/>
                <a:cs typeface="Arial" charset="0"/>
              </a:rPr>
              <a:t>If response:</a:t>
            </a:r>
          </a:p>
          <a:p>
            <a:pPr marL="0" marR="0" lvl="0" indent="0" algn="ctr" defTabSz="685800" eaLnBrk="0" fontAlgn="auto" latinLnBrk="0" hangingPunct="0">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srgbClr val="FFFFFF"/>
                </a:solidFill>
                <a:effectLst/>
                <a:uLnTx/>
                <a:uFillTx/>
                <a:latin typeface="Calibri" panose="020F0502020204030204" pitchFamily="34" charset="0"/>
                <a:cs typeface="Arial" charset="0"/>
              </a:rPr>
              <a:t>PH (ET) x 6</a:t>
            </a:r>
          </a:p>
        </p:txBody>
      </p:sp>
      <p:sp>
        <p:nvSpPr>
          <p:cNvPr id="138" name="Rectangle 137">
            <a:extLst>
              <a:ext uri="{FF2B5EF4-FFF2-40B4-BE49-F238E27FC236}">
                <a16:creationId xmlns:a16="http://schemas.microsoft.com/office/drawing/2014/main" id="{8C5399D3-B818-144E-9B30-AD007092E050}"/>
              </a:ext>
            </a:extLst>
          </p:cNvPr>
          <p:cNvSpPr>
            <a:spLocks noChangeArrowheads="1"/>
          </p:cNvSpPr>
          <p:nvPr/>
        </p:nvSpPr>
        <p:spPr bwMode="auto">
          <a:xfrm>
            <a:off x="4547886" y="2788176"/>
            <a:ext cx="1194546" cy="527447"/>
          </a:xfrm>
          <a:prstGeom prst="rect">
            <a:avLst/>
          </a:prstGeom>
          <a:solidFill>
            <a:srgbClr val="015873"/>
          </a:solidFill>
          <a:ln w="9525">
            <a:noFill/>
            <a:miter lim="800000"/>
            <a:headEnd/>
            <a:tailEnd/>
          </a:ln>
        </p:spPr>
        <p:txBody>
          <a:bodyPr wrap="none" anchor="ctr" anchorCtr="1"/>
          <a:lstStyle/>
          <a:p>
            <a:pPr marL="0" marR="0" lvl="0" indent="0" algn="ctr" defTabSz="685800" eaLnBrk="0" fontAlgn="auto" latinLnBrk="0" hangingPunct="0">
              <a:lnSpc>
                <a:spcPct val="100000"/>
              </a:lnSpc>
              <a:spcBef>
                <a:spcPts val="0"/>
              </a:spcBef>
              <a:spcAft>
                <a:spcPts val="0"/>
              </a:spcAft>
              <a:buClrTx/>
              <a:buSzTx/>
              <a:buFontTx/>
              <a:buNone/>
              <a:tabLst/>
              <a:defRPr/>
            </a:pPr>
            <a:r>
              <a:rPr kumimoji="0" lang="en-US" sz="1350" b="1" i="1" u="none" strike="noStrike" kern="0" cap="none" spc="0" normalizeH="0" baseline="0" noProof="0" dirty="0">
                <a:ln>
                  <a:noFill/>
                </a:ln>
                <a:solidFill>
                  <a:srgbClr val="FFFFFF"/>
                </a:solidFill>
                <a:effectLst/>
                <a:uLnTx/>
                <a:uFillTx/>
                <a:latin typeface="Calibri" panose="020F0502020204030204" pitchFamily="34" charset="0"/>
                <a:cs typeface="Arial" charset="0"/>
              </a:rPr>
              <a:t>If no response:</a:t>
            </a:r>
          </a:p>
          <a:p>
            <a:pPr marL="0" marR="0" lvl="0" indent="0" algn="ctr" defTabSz="685800" eaLnBrk="0" fontAlgn="auto" latinLnBrk="0" hangingPunct="0">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srgbClr val="FFFFFF"/>
                </a:solidFill>
                <a:effectLst/>
                <a:uLnTx/>
                <a:uFillTx/>
                <a:latin typeface="Calibri" panose="020F0502020204030204" pitchFamily="34" charset="0"/>
                <a:cs typeface="Arial" charset="0"/>
              </a:rPr>
              <a:t>TCHP x 6</a:t>
            </a:r>
          </a:p>
        </p:txBody>
      </p:sp>
      <p:sp>
        <p:nvSpPr>
          <p:cNvPr id="139" name="Line 32">
            <a:extLst>
              <a:ext uri="{FF2B5EF4-FFF2-40B4-BE49-F238E27FC236}">
                <a16:creationId xmlns:a16="http://schemas.microsoft.com/office/drawing/2014/main" id="{C62021D7-F3D5-C048-93E3-CFBA47F916E4}"/>
              </a:ext>
            </a:extLst>
          </p:cNvPr>
          <p:cNvSpPr>
            <a:spLocks noChangeShapeType="1"/>
          </p:cNvSpPr>
          <p:nvPr/>
        </p:nvSpPr>
        <p:spPr bwMode="auto">
          <a:xfrm>
            <a:off x="5742432" y="1521492"/>
            <a:ext cx="177402"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685800" eaLnBrk="0" fontAlgn="auto" latinLnBrk="0" hangingPunct="0">
              <a:lnSpc>
                <a:spcPct val="100000"/>
              </a:lnSpc>
              <a:spcBef>
                <a:spcPts val="0"/>
              </a:spcBef>
              <a:spcAft>
                <a:spcPts val="0"/>
              </a:spcAft>
              <a:buClrTx/>
              <a:buSzTx/>
              <a:buFontTx/>
              <a:buNone/>
              <a:tabLst/>
              <a:defRPr/>
            </a:pPr>
            <a:endParaRPr kumimoji="0" lang="en-US" sz="1350" b="1"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endParaRPr>
          </a:p>
        </p:txBody>
      </p:sp>
      <p:sp>
        <p:nvSpPr>
          <p:cNvPr id="140" name="Line 32">
            <a:extLst>
              <a:ext uri="{FF2B5EF4-FFF2-40B4-BE49-F238E27FC236}">
                <a16:creationId xmlns:a16="http://schemas.microsoft.com/office/drawing/2014/main" id="{0B397000-58A9-C345-9FC5-3AF95B7F3082}"/>
              </a:ext>
            </a:extLst>
          </p:cNvPr>
          <p:cNvSpPr>
            <a:spLocks noChangeShapeType="1"/>
          </p:cNvSpPr>
          <p:nvPr/>
        </p:nvSpPr>
        <p:spPr bwMode="auto">
          <a:xfrm>
            <a:off x="5742432" y="3077827"/>
            <a:ext cx="177402"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685800" eaLnBrk="0" fontAlgn="auto" latinLnBrk="0" hangingPunct="0">
              <a:lnSpc>
                <a:spcPct val="100000"/>
              </a:lnSpc>
              <a:spcBef>
                <a:spcPts val="0"/>
              </a:spcBef>
              <a:spcAft>
                <a:spcPts val="0"/>
              </a:spcAft>
              <a:buClrTx/>
              <a:buSzTx/>
              <a:buFontTx/>
              <a:buNone/>
              <a:tabLst/>
              <a:defRPr/>
            </a:pPr>
            <a:endParaRPr kumimoji="0" lang="en-US" sz="1350" b="1"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endParaRPr>
          </a:p>
        </p:txBody>
      </p:sp>
      <p:sp>
        <p:nvSpPr>
          <p:cNvPr id="141" name="Line 32">
            <a:extLst>
              <a:ext uri="{FF2B5EF4-FFF2-40B4-BE49-F238E27FC236}">
                <a16:creationId xmlns:a16="http://schemas.microsoft.com/office/drawing/2014/main" id="{0318CBE5-C77D-0C4F-8426-895930F2D610}"/>
              </a:ext>
            </a:extLst>
          </p:cNvPr>
          <p:cNvSpPr>
            <a:spLocks noChangeShapeType="1"/>
          </p:cNvSpPr>
          <p:nvPr/>
        </p:nvSpPr>
        <p:spPr bwMode="auto">
          <a:xfrm>
            <a:off x="4363018" y="2667308"/>
            <a:ext cx="143645" cy="203379"/>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685800" eaLnBrk="0" fontAlgn="auto" latinLnBrk="0" hangingPunct="0">
              <a:lnSpc>
                <a:spcPct val="100000"/>
              </a:lnSpc>
              <a:spcBef>
                <a:spcPts val="0"/>
              </a:spcBef>
              <a:spcAft>
                <a:spcPts val="0"/>
              </a:spcAft>
              <a:buClrTx/>
              <a:buSzTx/>
              <a:buFontTx/>
              <a:buNone/>
              <a:tabLst/>
              <a:defRPr/>
            </a:pPr>
            <a:endParaRPr kumimoji="0" lang="en-US" sz="1350" b="1"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endParaRPr>
          </a:p>
        </p:txBody>
      </p:sp>
      <p:sp>
        <p:nvSpPr>
          <p:cNvPr id="142" name="Line 32">
            <a:extLst>
              <a:ext uri="{FF2B5EF4-FFF2-40B4-BE49-F238E27FC236}">
                <a16:creationId xmlns:a16="http://schemas.microsoft.com/office/drawing/2014/main" id="{D1545DA5-67D1-2142-BCB9-9C2571165CA7}"/>
              </a:ext>
            </a:extLst>
          </p:cNvPr>
          <p:cNvSpPr>
            <a:spLocks noChangeShapeType="1"/>
          </p:cNvSpPr>
          <p:nvPr/>
        </p:nvSpPr>
        <p:spPr bwMode="auto">
          <a:xfrm>
            <a:off x="6195060" y="1526064"/>
            <a:ext cx="177402"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685800" eaLnBrk="0" fontAlgn="auto" latinLnBrk="0" hangingPunct="0">
              <a:lnSpc>
                <a:spcPct val="100000"/>
              </a:lnSpc>
              <a:spcBef>
                <a:spcPts val="0"/>
              </a:spcBef>
              <a:spcAft>
                <a:spcPts val="0"/>
              </a:spcAft>
              <a:buClrTx/>
              <a:buSzTx/>
              <a:buFontTx/>
              <a:buNone/>
              <a:tabLst/>
              <a:defRPr/>
            </a:pPr>
            <a:endParaRPr kumimoji="0" lang="en-US" sz="1350" b="1"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endParaRPr>
          </a:p>
        </p:txBody>
      </p:sp>
      <p:sp>
        <p:nvSpPr>
          <p:cNvPr id="143" name="Rectangle 28">
            <a:extLst>
              <a:ext uri="{FF2B5EF4-FFF2-40B4-BE49-F238E27FC236}">
                <a16:creationId xmlns:a16="http://schemas.microsoft.com/office/drawing/2014/main" id="{C9442B45-59B7-3D49-98AE-3653C35E64FE}"/>
              </a:ext>
            </a:extLst>
          </p:cNvPr>
          <p:cNvSpPr>
            <a:spLocks noChangeArrowheads="1"/>
          </p:cNvSpPr>
          <p:nvPr/>
        </p:nvSpPr>
        <p:spPr bwMode="auto">
          <a:xfrm>
            <a:off x="6385702" y="1351915"/>
            <a:ext cx="1768001" cy="349239"/>
          </a:xfrm>
          <a:prstGeom prst="rect">
            <a:avLst/>
          </a:prstGeom>
          <a:solidFill>
            <a:srgbClr val="E1471D"/>
          </a:solidFill>
          <a:ln w="9525">
            <a:noFill/>
            <a:miter lim="800000"/>
            <a:headEnd/>
            <a:tailEnd/>
          </a:ln>
        </p:spPr>
        <p:txBody>
          <a:bodyPr wrap="none" anchor="ctr" anchorCtr="1"/>
          <a:lstStyle/>
          <a:p>
            <a:pPr marL="0" marR="0" lvl="0" indent="0" algn="ctr" defTabSz="685800" eaLnBrk="0" fontAlgn="auto" latinLnBrk="0" hangingPunct="0">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srgbClr val="FFFFFF"/>
                </a:solidFill>
                <a:effectLst/>
                <a:uLnTx/>
                <a:uFillTx/>
                <a:latin typeface="Calibri" panose="020F0502020204030204" pitchFamily="34" charset="0"/>
                <a:cs typeface="Arial" charset="0"/>
              </a:rPr>
              <a:t>PH (ET) x 12</a:t>
            </a:r>
          </a:p>
        </p:txBody>
      </p:sp>
      <p:sp>
        <p:nvSpPr>
          <p:cNvPr id="144" name="Line 32">
            <a:extLst>
              <a:ext uri="{FF2B5EF4-FFF2-40B4-BE49-F238E27FC236}">
                <a16:creationId xmlns:a16="http://schemas.microsoft.com/office/drawing/2014/main" id="{3833757E-DA1E-744B-B9C2-3273BEDECECB}"/>
              </a:ext>
            </a:extLst>
          </p:cNvPr>
          <p:cNvSpPr>
            <a:spLocks noChangeShapeType="1"/>
          </p:cNvSpPr>
          <p:nvPr/>
        </p:nvSpPr>
        <p:spPr bwMode="auto">
          <a:xfrm>
            <a:off x="5747004" y="2323447"/>
            <a:ext cx="177402"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685800" eaLnBrk="0" fontAlgn="auto" latinLnBrk="0" hangingPunct="0">
              <a:lnSpc>
                <a:spcPct val="100000"/>
              </a:lnSpc>
              <a:spcBef>
                <a:spcPts val="0"/>
              </a:spcBef>
              <a:spcAft>
                <a:spcPts val="0"/>
              </a:spcAft>
              <a:buClrTx/>
              <a:buSzTx/>
              <a:buFontTx/>
              <a:buNone/>
              <a:tabLst/>
              <a:defRPr/>
            </a:pPr>
            <a:endParaRPr kumimoji="0" lang="en-US" sz="1350" b="1"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endParaRPr>
          </a:p>
        </p:txBody>
      </p:sp>
      <p:sp>
        <p:nvSpPr>
          <p:cNvPr id="145" name="Rectangle 28">
            <a:extLst>
              <a:ext uri="{FF2B5EF4-FFF2-40B4-BE49-F238E27FC236}">
                <a16:creationId xmlns:a16="http://schemas.microsoft.com/office/drawing/2014/main" id="{31DFC4F7-F745-E447-85B6-B0F9BA3AE4AE}"/>
              </a:ext>
            </a:extLst>
          </p:cNvPr>
          <p:cNvSpPr>
            <a:spLocks noChangeArrowheads="1"/>
          </p:cNvSpPr>
          <p:nvPr/>
        </p:nvSpPr>
        <p:spPr bwMode="auto">
          <a:xfrm>
            <a:off x="6355708" y="2788175"/>
            <a:ext cx="1804303" cy="560098"/>
          </a:xfrm>
          <a:prstGeom prst="rect">
            <a:avLst/>
          </a:prstGeom>
          <a:solidFill>
            <a:srgbClr val="E1471D"/>
          </a:solidFill>
          <a:ln w="9525">
            <a:noFill/>
            <a:miter lim="800000"/>
            <a:headEnd/>
            <a:tailEnd/>
          </a:ln>
        </p:spPr>
        <p:txBody>
          <a:bodyPr wrap="none" anchor="ctr" anchorCtr="1"/>
          <a:lstStyle/>
          <a:p>
            <a:pPr marL="0" marR="0" lvl="0" indent="0" algn="ctr" defTabSz="685800" eaLnBrk="0" fontAlgn="auto" latinLnBrk="0" hangingPunct="0">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srgbClr val="FFFFFF"/>
                </a:solidFill>
                <a:effectLst/>
                <a:uLnTx/>
                <a:uFillTx/>
                <a:latin typeface="Calibri" panose="020F0502020204030204" pitchFamily="34" charset="0"/>
                <a:cs typeface="Arial" charset="0"/>
              </a:rPr>
              <a:t>PH (ET) x 10</a:t>
            </a:r>
          </a:p>
        </p:txBody>
      </p:sp>
      <p:sp>
        <p:nvSpPr>
          <p:cNvPr id="146" name="Line 32">
            <a:extLst>
              <a:ext uri="{FF2B5EF4-FFF2-40B4-BE49-F238E27FC236}">
                <a16:creationId xmlns:a16="http://schemas.microsoft.com/office/drawing/2014/main" id="{42230772-4A4C-1C49-A465-E23337A4ABDA}"/>
              </a:ext>
            </a:extLst>
          </p:cNvPr>
          <p:cNvSpPr>
            <a:spLocks noChangeShapeType="1"/>
          </p:cNvSpPr>
          <p:nvPr/>
        </p:nvSpPr>
        <p:spPr bwMode="auto">
          <a:xfrm>
            <a:off x="6181488" y="3076774"/>
            <a:ext cx="177402"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685800" eaLnBrk="0" fontAlgn="auto" latinLnBrk="0" hangingPunct="0">
              <a:lnSpc>
                <a:spcPct val="100000"/>
              </a:lnSpc>
              <a:spcBef>
                <a:spcPts val="0"/>
              </a:spcBef>
              <a:spcAft>
                <a:spcPts val="0"/>
              </a:spcAft>
              <a:buClrTx/>
              <a:buSzTx/>
              <a:buFontTx/>
              <a:buNone/>
              <a:tabLst/>
              <a:defRPr/>
            </a:pPr>
            <a:endParaRPr kumimoji="0" lang="en-US" sz="1350" b="1"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endParaRPr>
          </a:p>
        </p:txBody>
      </p:sp>
      <p:sp>
        <p:nvSpPr>
          <p:cNvPr id="147" name="Rectangle 28">
            <a:extLst>
              <a:ext uri="{FF2B5EF4-FFF2-40B4-BE49-F238E27FC236}">
                <a16:creationId xmlns:a16="http://schemas.microsoft.com/office/drawing/2014/main" id="{E793EB6B-6777-D848-B955-13F1387D9C57}"/>
              </a:ext>
            </a:extLst>
          </p:cNvPr>
          <p:cNvSpPr>
            <a:spLocks noChangeArrowheads="1"/>
          </p:cNvSpPr>
          <p:nvPr/>
        </p:nvSpPr>
        <p:spPr bwMode="auto">
          <a:xfrm>
            <a:off x="6384988" y="1901341"/>
            <a:ext cx="1768001" cy="349239"/>
          </a:xfrm>
          <a:prstGeom prst="rect">
            <a:avLst/>
          </a:prstGeom>
          <a:solidFill>
            <a:srgbClr val="E1471D"/>
          </a:solidFill>
          <a:ln w="9525">
            <a:noFill/>
            <a:miter lim="800000"/>
            <a:headEnd/>
            <a:tailEnd/>
          </a:ln>
        </p:spPr>
        <p:txBody>
          <a:bodyPr wrap="none" anchor="ctr" anchorCtr="1"/>
          <a:lstStyle/>
          <a:p>
            <a:pPr marL="0" marR="0" lvl="0" indent="0" algn="ctr" defTabSz="685800" eaLnBrk="0" fontAlgn="auto" latinLnBrk="0" hangingPunct="0">
              <a:lnSpc>
                <a:spcPct val="100000"/>
              </a:lnSpc>
              <a:spcBef>
                <a:spcPts val="0"/>
              </a:spcBef>
              <a:spcAft>
                <a:spcPts val="0"/>
              </a:spcAft>
              <a:buClrTx/>
              <a:buSzTx/>
              <a:buFontTx/>
              <a:buNone/>
              <a:tabLst/>
              <a:defRPr/>
            </a:pPr>
            <a:r>
              <a:rPr kumimoji="0" lang="en-US" sz="1350" b="1" i="1" u="none" strike="noStrike" kern="0" cap="none" spc="0" normalizeH="0" baseline="0" noProof="0" dirty="0">
                <a:ln>
                  <a:noFill/>
                </a:ln>
                <a:solidFill>
                  <a:srgbClr val="FFFFFF"/>
                </a:solidFill>
                <a:effectLst/>
                <a:uLnTx/>
                <a:uFillTx/>
                <a:latin typeface="Calibri" panose="020F0502020204030204" pitchFamily="34" charset="0"/>
                <a:cs typeface="Arial" charset="0"/>
              </a:rPr>
              <a:t>If pCR: </a:t>
            </a:r>
            <a:r>
              <a:rPr kumimoji="0" lang="en-US" sz="1350" b="1" i="0" u="none" strike="noStrike" kern="0" cap="none" spc="0" normalizeH="0" baseline="0" noProof="0" dirty="0">
                <a:ln>
                  <a:noFill/>
                </a:ln>
                <a:solidFill>
                  <a:srgbClr val="FFFFFF"/>
                </a:solidFill>
                <a:effectLst/>
                <a:uLnTx/>
                <a:uFillTx/>
                <a:latin typeface="Calibri" panose="020F0502020204030204" pitchFamily="34" charset="0"/>
                <a:cs typeface="Arial" charset="0"/>
              </a:rPr>
              <a:t>PH (ET) x 10</a:t>
            </a:r>
          </a:p>
        </p:txBody>
      </p:sp>
      <p:sp>
        <p:nvSpPr>
          <p:cNvPr id="148" name="Rectangle 147">
            <a:extLst>
              <a:ext uri="{FF2B5EF4-FFF2-40B4-BE49-F238E27FC236}">
                <a16:creationId xmlns:a16="http://schemas.microsoft.com/office/drawing/2014/main" id="{098664F6-D21B-6C42-8B78-669A0DBD378A}"/>
              </a:ext>
            </a:extLst>
          </p:cNvPr>
          <p:cNvSpPr>
            <a:spLocks noChangeArrowheads="1"/>
          </p:cNvSpPr>
          <p:nvPr/>
        </p:nvSpPr>
        <p:spPr bwMode="auto">
          <a:xfrm>
            <a:off x="6392011" y="2290130"/>
            <a:ext cx="1768001" cy="406900"/>
          </a:xfrm>
          <a:prstGeom prst="rect">
            <a:avLst/>
          </a:prstGeom>
          <a:solidFill>
            <a:srgbClr val="015873"/>
          </a:solidFill>
          <a:ln w="9525">
            <a:noFill/>
            <a:miter lim="800000"/>
            <a:headEnd/>
            <a:tailEnd/>
          </a:ln>
        </p:spPr>
        <p:txBody>
          <a:bodyPr wrap="none" anchor="ctr" anchorCtr="1"/>
          <a:lstStyle/>
          <a:p>
            <a:pPr marL="0" marR="0" lvl="0" indent="0" algn="ctr" defTabSz="685800" eaLnBrk="0" fontAlgn="auto" latinLnBrk="0" hangingPunct="0">
              <a:lnSpc>
                <a:spcPct val="100000"/>
              </a:lnSpc>
              <a:spcBef>
                <a:spcPts val="0"/>
              </a:spcBef>
              <a:spcAft>
                <a:spcPts val="0"/>
              </a:spcAft>
              <a:buClrTx/>
              <a:buSzTx/>
              <a:buFontTx/>
              <a:buNone/>
              <a:tabLst/>
              <a:defRPr/>
            </a:pPr>
            <a:r>
              <a:rPr kumimoji="0" lang="en-US" sz="1350" b="1" i="1" u="none" strike="noStrike" kern="0" cap="none" spc="0" normalizeH="0" baseline="0" noProof="0" dirty="0">
                <a:ln>
                  <a:noFill/>
                </a:ln>
                <a:solidFill>
                  <a:srgbClr val="FFFFFF"/>
                </a:solidFill>
                <a:effectLst/>
                <a:uLnTx/>
                <a:uFillTx/>
                <a:latin typeface="Calibri" panose="020F0502020204030204" pitchFamily="34" charset="0"/>
                <a:cs typeface="Arial" charset="0"/>
              </a:rPr>
              <a:t>If no pCR: </a:t>
            </a:r>
            <a:r>
              <a:rPr kumimoji="0" lang="en-US" sz="1350" b="1" i="0" u="none" strike="noStrike" kern="0" cap="none" spc="0" normalizeH="0" baseline="0" noProof="0" dirty="0">
                <a:ln>
                  <a:noFill/>
                </a:ln>
                <a:solidFill>
                  <a:srgbClr val="FFFFFF"/>
                </a:solidFill>
                <a:effectLst/>
                <a:uLnTx/>
                <a:uFillTx/>
                <a:latin typeface="Calibri" panose="020F0502020204030204" pitchFamily="34" charset="0"/>
                <a:cs typeface="Arial" charset="0"/>
              </a:rPr>
              <a:t>TCHP x 6, </a:t>
            </a:r>
            <a:br>
              <a:rPr kumimoji="0" lang="en-US" sz="1350" b="1" i="0" u="none" strike="noStrike" kern="0" cap="none" spc="0" normalizeH="0" baseline="0" noProof="0" dirty="0">
                <a:ln>
                  <a:noFill/>
                </a:ln>
                <a:solidFill>
                  <a:srgbClr val="FFFFFF"/>
                </a:solidFill>
                <a:effectLst/>
                <a:uLnTx/>
                <a:uFillTx/>
                <a:latin typeface="Calibri" panose="020F0502020204030204" pitchFamily="34" charset="0"/>
                <a:cs typeface="Arial" charset="0"/>
              </a:rPr>
            </a:br>
            <a:r>
              <a:rPr kumimoji="0" lang="en-US" sz="1350" b="1" i="0" u="none" strike="noStrike" kern="0" cap="none" spc="0" normalizeH="0" baseline="0" noProof="0" dirty="0">
                <a:ln>
                  <a:noFill/>
                </a:ln>
                <a:solidFill>
                  <a:srgbClr val="FFFFFF"/>
                </a:solidFill>
                <a:effectLst/>
                <a:uLnTx/>
                <a:uFillTx/>
                <a:latin typeface="Calibri" panose="020F0502020204030204" pitchFamily="34" charset="0"/>
                <a:cs typeface="Arial" charset="0"/>
              </a:rPr>
              <a:t>then PH (ET) x 4</a:t>
            </a:r>
          </a:p>
        </p:txBody>
      </p:sp>
      <p:sp>
        <p:nvSpPr>
          <p:cNvPr id="149" name="Line 32">
            <a:extLst>
              <a:ext uri="{FF2B5EF4-FFF2-40B4-BE49-F238E27FC236}">
                <a16:creationId xmlns:a16="http://schemas.microsoft.com/office/drawing/2014/main" id="{5A256F1D-8923-6D46-B94E-668ACE895715}"/>
              </a:ext>
            </a:extLst>
          </p:cNvPr>
          <p:cNvSpPr>
            <a:spLocks noChangeShapeType="1"/>
          </p:cNvSpPr>
          <p:nvPr/>
        </p:nvSpPr>
        <p:spPr bwMode="auto">
          <a:xfrm flipV="1">
            <a:off x="6188457" y="2057905"/>
            <a:ext cx="143645" cy="257559"/>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685800" eaLnBrk="0" fontAlgn="auto" latinLnBrk="0" hangingPunct="0">
              <a:lnSpc>
                <a:spcPct val="100000"/>
              </a:lnSpc>
              <a:spcBef>
                <a:spcPts val="0"/>
              </a:spcBef>
              <a:spcAft>
                <a:spcPts val="0"/>
              </a:spcAft>
              <a:buClrTx/>
              <a:buSzTx/>
              <a:buFontTx/>
              <a:buNone/>
              <a:tabLst/>
              <a:defRPr/>
            </a:pPr>
            <a:endParaRPr kumimoji="0" lang="en-US" sz="1350" b="1"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endParaRPr>
          </a:p>
        </p:txBody>
      </p:sp>
      <p:sp>
        <p:nvSpPr>
          <p:cNvPr id="150" name="Line 32">
            <a:extLst>
              <a:ext uri="{FF2B5EF4-FFF2-40B4-BE49-F238E27FC236}">
                <a16:creationId xmlns:a16="http://schemas.microsoft.com/office/drawing/2014/main" id="{98D9DD66-3132-694B-9E20-05CDBCFDAB63}"/>
              </a:ext>
            </a:extLst>
          </p:cNvPr>
          <p:cNvSpPr>
            <a:spLocks noChangeShapeType="1"/>
          </p:cNvSpPr>
          <p:nvPr/>
        </p:nvSpPr>
        <p:spPr bwMode="auto">
          <a:xfrm>
            <a:off x="6194094" y="2349310"/>
            <a:ext cx="143645" cy="203379"/>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685800" eaLnBrk="0" fontAlgn="auto" latinLnBrk="0" hangingPunct="0">
              <a:lnSpc>
                <a:spcPct val="100000"/>
              </a:lnSpc>
              <a:spcBef>
                <a:spcPts val="0"/>
              </a:spcBef>
              <a:spcAft>
                <a:spcPts val="0"/>
              </a:spcAft>
              <a:buClrTx/>
              <a:buSzTx/>
              <a:buFontTx/>
              <a:buNone/>
              <a:tabLst/>
              <a:defRPr/>
            </a:pPr>
            <a:endParaRPr kumimoji="0" lang="en-US" sz="1350" b="1"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endParaRPr>
          </a:p>
        </p:txBody>
      </p:sp>
      <p:sp>
        <p:nvSpPr>
          <p:cNvPr id="151" name="Line 32">
            <a:extLst>
              <a:ext uri="{FF2B5EF4-FFF2-40B4-BE49-F238E27FC236}">
                <a16:creationId xmlns:a16="http://schemas.microsoft.com/office/drawing/2014/main" id="{8169D3CF-4C6F-8342-8DA8-61E072B19E13}"/>
              </a:ext>
            </a:extLst>
          </p:cNvPr>
          <p:cNvSpPr>
            <a:spLocks noChangeShapeType="1"/>
          </p:cNvSpPr>
          <p:nvPr/>
        </p:nvSpPr>
        <p:spPr bwMode="auto">
          <a:xfrm>
            <a:off x="8154155" y="1525034"/>
            <a:ext cx="177402"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685800" eaLnBrk="0" fontAlgn="auto" latinLnBrk="0" hangingPunct="0">
              <a:lnSpc>
                <a:spcPct val="100000"/>
              </a:lnSpc>
              <a:spcBef>
                <a:spcPts val="0"/>
              </a:spcBef>
              <a:spcAft>
                <a:spcPts val="0"/>
              </a:spcAft>
              <a:buClrTx/>
              <a:buSzTx/>
              <a:buFontTx/>
              <a:buNone/>
              <a:tabLst/>
              <a:defRPr/>
            </a:pPr>
            <a:endParaRPr kumimoji="0" lang="en-US" sz="1350" b="1"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endParaRPr>
          </a:p>
        </p:txBody>
      </p:sp>
      <p:sp>
        <p:nvSpPr>
          <p:cNvPr id="152" name="Rectangle 151">
            <a:extLst>
              <a:ext uri="{FF2B5EF4-FFF2-40B4-BE49-F238E27FC236}">
                <a16:creationId xmlns:a16="http://schemas.microsoft.com/office/drawing/2014/main" id="{6914233B-8D98-5543-87F3-F3DA1E46CAB1}"/>
              </a:ext>
            </a:extLst>
          </p:cNvPr>
          <p:cNvSpPr/>
          <p:nvPr/>
        </p:nvSpPr>
        <p:spPr bwMode="auto">
          <a:xfrm rot="5400000">
            <a:off x="7442283" y="2158577"/>
            <a:ext cx="2098398" cy="280997"/>
          </a:xfrm>
          <a:prstGeom prst="rect">
            <a:avLst/>
          </a:prstGeom>
          <a:solidFill>
            <a:srgbClr val="455560"/>
          </a:solidFill>
          <a:ln w="0">
            <a:solidFill>
              <a:srgbClr val="000000"/>
            </a:solidFill>
            <a:miter lim="800000"/>
            <a:headEnd/>
            <a:tailEnd/>
          </a:ln>
        </p:spPr>
        <p:txBody>
          <a:bodyPr rtlCol="0" anchor="b"/>
          <a:lstStyle/>
          <a:p>
            <a:pPr marL="0" marR="0" lvl="0" indent="0" algn="ctr" defTabSz="685800" eaLnBrk="1" fontAlgn="auto" latinLnBrk="0" hangingPunct="1">
              <a:lnSpc>
                <a:spcPct val="100000"/>
              </a:lnSpc>
              <a:spcBef>
                <a:spcPct val="35000"/>
              </a:spcBef>
              <a:spcAft>
                <a:spcPct val="25000"/>
              </a:spcAft>
              <a:buClr>
                <a:srgbClr val="015873"/>
              </a:buClr>
              <a:buSzTx/>
              <a:buFontTx/>
              <a:buNone/>
              <a:tabLst/>
              <a:defRPr/>
            </a:pPr>
            <a:r>
              <a:rPr kumimoji="0" lang="en-US" sz="1350" b="1"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rPr>
              <a:t>Follow-up</a:t>
            </a:r>
          </a:p>
        </p:txBody>
      </p:sp>
      <p:sp>
        <p:nvSpPr>
          <p:cNvPr id="153" name="Line 32">
            <a:extLst>
              <a:ext uri="{FF2B5EF4-FFF2-40B4-BE49-F238E27FC236}">
                <a16:creationId xmlns:a16="http://schemas.microsoft.com/office/drawing/2014/main" id="{4275D767-94EB-364E-AC87-144C7CACAEA0}"/>
              </a:ext>
            </a:extLst>
          </p:cNvPr>
          <p:cNvSpPr>
            <a:spLocks noChangeShapeType="1"/>
          </p:cNvSpPr>
          <p:nvPr/>
        </p:nvSpPr>
        <p:spPr bwMode="auto">
          <a:xfrm>
            <a:off x="8152989" y="2088348"/>
            <a:ext cx="177402"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685800" eaLnBrk="0" fontAlgn="auto" latinLnBrk="0" hangingPunct="0">
              <a:lnSpc>
                <a:spcPct val="100000"/>
              </a:lnSpc>
              <a:spcBef>
                <a:spcPts val="0"/>
              </a:spcBef>
              <a:spcAft>
                <a:spcPts val="0"/>
              </a:spcAft>
              <a:buClrTx/>
              <a:buSzTx/>
              <a:buFontTx/>
              <a:buNone/>
              <a:tabLst/>
              <a:defRPr/>
            </a:pPr>
            <a:endParaRPr kumimoji="0" lang="en-US" sz="1350" b="1"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endParaRPr>
          </a:p>
        </p:txBody>
      </p:sp>
      <p:sp>
        <p:nvSpPr>
          <p:cNvPr id="154" name="Line 32">
            <a:extLst>
              <a:ext uri="{FF2B5EF4-FFF2-40B4-BE49-F238E27FC236}">
                <a16:creationId xmlns:a16="http://schemas.microsoft.com/office/drawing/2014/main" id="{4021BB74-9F2C-ED4C-A70F-5B8AD989A8E7}"/>
              </a:ext>
            </a:extLst>
          </p:cNvPr>
          <p:cNvSpPr>
            <a:spLocks noChangeShapeType="1"/>
          </p:cNvSpPr>
          <p:nvPr/>
        </p:nvSpPr>
        <p:spPr bwMode="auto">
          <a:xfrm>
            <a:off x="8166705" y="2504400"/>
            <a:ext cx="177402"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685800" eaLnBrk="0" fontAlgn="auto" latinLnBrk="0" hangingPunct="0">
              <a:lnSpc>
                <a:spcPct val="100000"/>
              </a:lnSpc>
              <a:spcBef>
                <a:spcPts val="0"/>
              </a:spcBef>
              <a:spcAft>
                <a:spcPts val="0"/>
              </a:spcAft>
              <a:buClrTx/>
              <a:buSzTx/>
              <a:buFontTx/>
              <a:buNone/>
              <a:tabLst/>
              <a:defRPr/>
            </a:pPr>
            <a:endParaRPr kumimoji="0" lang="en-US" sz="1350" b="1"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endParaRPr>
          </a:p>
        </p:txBody>
      </p:sp>
      <p:sp>
        <p:nvSpPr>
          <p:cNvPr id="155" name="Line 32">
            <a:extLst>
              <a:ext uri="{FF2B5EF4-FFF2-40B4-BE49-F238E27FC236}">
                <a16:creationId xmlns:a16="http://schemas.microsoft.com/office/drawing/2014/main" id="{BA4A72B7-66AA-AC4D-8A2B-9B7473AA8C6E}"/>
              </a:ext>
            </a:extLst>
          </p:cNvPr>
          <p:cNvSpPr>
            <a:spLocks noChangeShapeType="1"/>
          </p:cNvSpPr>
          <p:nvPr/>
        </p:nvSpPr>
        <p:spPr bwMode="auto">
          <a:xfrm>
            <a:off x="8166705" y="3135336"/>
            <a:ext cx="177402"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685800" eaLnBrk="0" fontAlgn="auto" latinLnBrk="0" hangingPunct="0">
              <a:lnSpc>
                <a:spcPct val="100000"/>
              </a:lnSpc>
              <a:spcBef>
                <a:spcPts val="0"/>
              </a:spcBef>
              <a:spcAft>
                <a:spcPts val="0"/>
              </a:spcAft>
              <a:buClrTx/>
              <a:buSzTx/>
              <a:buFontTx/>
              <a:buNone/>
              <a:tabLst/>
              <a:defRPr/>
            </a:pPr>
            <a:endParaRPr kumimoji="0" lang="en-US" sz="1350" b="1"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endParaRPr>
          </a:p>
        </p:txBody>
      </p:sp>
      <p:sp>
        <p:nvSpPr>
          <p:cNvPr id="156" name="TextBox 155">
            <a:extLst>
              <a:ext uri="{FF2B5EF4-FFF2-40B4-BE49-F238E27FC236}">
                <a16:creationId xmlns:a16="http://schemas.microsoft.com/office/drawing/2014/main" id="{F7AC3FC0-D8A1-5B40-92E9-DAC02CCF2E07}"/>
              </a:ext>
            </a:extLst>
          </p:cNvPr>
          <p:cNvSpPr txBox="1"/>
          <p:nvPr/>
        </p:nvSpPr>
        <p:spPr bwMode="auto">
          <a:xfrm>
            <a:off x="2319200" y="2963345"/>
            <a:ext cx="18043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pPr>
            <a:r>
              <a:rPr lang="en-US" sz="900" dirty="0">
                <a:solidFill>
                  <a:srgbClr val="000000"/>
                </a:solidFill>
                <a:latin typeface="Calibri" panose="020F0502020204030204" pitchFamily="34" charset="0"/>
                <a:cs typeface="Arial" panose="020B0604020202020204" pitchFamily="34" charset="0"/>
              </a:rPr>
              <a:t>Patients with HR+ disease received ET concomitantly with PH.</a:t>
            </a:r>
          </a:p>
        </p:txBody>
      </p:sp>
      <p:sp>
        <p:nvSpPr>
          <p:cNvPr id="157" name="TextBox 156">
            <a:extLst>
              <a:ext uri="{FF2B5EF4-FFF2-40B4-BE49-F238E27FC236}">
                <a16:creationId xmlns:a16="http://schemas.microsoft.com/office/drawing/2014/main" id="{D44451B0-18E1-A04A-A3E9-F77E6D7AEB45}"/>
              </a:ext>
            </a:extLst>
          </p:cNvPr>
          <p:cNvSpPr txBox="1"/>
          <p:nvPr/>
        </p:nvSpPr>
        <p:spPr bwMode="auto">
          <a:xfrm>
            <a:off x="1355652" y="2136809"/>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685800" eaLnBrk="0" hangingPunct="0">
              <a:spcBef>
                <a:spcPct val="50000"/>
              </a:spcBef>
            </a:pPr>
            <a:endParaRPr lang="en-US" sz="1350" dirty="0">
              <a:solidFill>
                <a:srgbClr val="000000"/>
              </a:solidFill>
              <a:latin typeface="Calibri" panose="020F0502020204030204" pitchFamily="34" charset="0"/>
              <a:cs typeface="Arial" panose="020B0604020202020204" pitchFamily="34" charset="0"/>
            </a:endParaRPr>
          </a:p>
        </p:txBody>
      </p:sp>
      <p:sp>
        <p:nvSpPr>
          <p:cNvPr id="158" name="Line 26">
            <a:extLst>
              <a:ext uri="{FF2B5EF4-FFF2-40B4-BE49-F238E27FC236}">
                <a16:creationId xmlns:a16="http://schemas.microsoft.com/office/drawing/2014/main" id="{71A131C1-0B27-DE44-B37A-8A2B8C530CC9}"/>
              </a:ext>
            </a:extLst>
          </p:cNvPr>
          <p:cNvSpPr>
            <a:spLocks noChangeShapeType="1"/>
          </p:cNvSpPr>
          <p:nvPr/>
        </p:nvSpPr>
        <p:spPr bwMode="auto">
          <a:xfrm flipV="1">
            <a:off x="2202897" y="1676059"/>
            <a:ext cx="609600" cy="34290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685800" eaLnBrk="0" fontAlgn="auto" latinLnBrk="0" hangingPunct="0">
              <a:lnSpc>
                <a:spcPct val="100000"/>
              </a:lnSpc>
              <a:spcBef>
                <a:spcPts val="0"/>
              </a:spcBef>
              <a:spcAft>
                <a:spcPts val="0"/>
              </a:spcAft>
              <a:buClrTx/>
              <a:buSzTx/>
              <a:buFontTx/>
              <a:buNone/>
              <a:tabLst/>
              <a:defRPr/>
            </a:pPr>
            <a:endParaRPr kumimoji="0" lang="en-US" sz="1350" b="1"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endParaRPr>
          </a:p>
        </p:txBody>
      </p:sp>
      <p:sp>
        <p:nvSpPr>
          <p:cNvPr id="159" name="Rectangle 3">
            <a:extLst>
              <a:ext uri="{FF2B5EF4-FFF2-40B4-BE49-F238E27FC236}">
                <a16:creationId xmlns:a16="http://schemas.microsoft.com/office/drawing/2014/main" id="{C34A7F2B-EB57-9F48-A9C3-10D57995E5EA}"/>
              </a:ext>
            </a:extLst>
          </p:cNvPr>
          <p:cNvSpPr txBox="1">
            <a:spLocks noChangeArrowheads="1"/>
          </p:cNvSpPr>
          <p:nvPr/>
        </p:nvSpPr>
        <p:spPr>
          <a:xfrm>
            <a:off x="453507" y="685261"/>
            <a:ext cx="8158147" cy="3491244"/>
          </a:xfrm>
          <a:prstGeom prst="rect">
            <a:avLst/>
          </a:prstGeom>
        </p:spPr>
        <p:txBody>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r>
              <a:rPr lang="en-US" sz="1500" kern="0">
                <a:ea typeface="Times New Roman" panose="02020603050405020304" pitchFamily="18" charset="0"/>
                <a:cs typeface="Times New Roman" panose="02020603050405020304" pitchFamily="18" charset="0"/>
              </a:rPr>
              <a:t>Multicenter, randomized, open-label, noncomparative phase II trial</a:t>
            </a:r>
            <a:endParaRPr lang="en-US" altLang="en-US" kern="0" dirty="0"/>
          </a:p>
        </p:txBody>
      </p:sp>
      <p:sp>
        <p:nvSpPr>
          <p:cNvPr id="160" name="Text Box 11">
            <a:extLst>
              <a:ext uri="{FF2B5EF4-FFF2-40B4-BE49-F238E27FC236}">
                <a16:creationId xmlns:a16="http://schemas.microsoft.com/office/drawing/2014/main" id="{94D29A69-4F65-2E40-8049-007C62DF20E3}"/>
              </a:ext>
            </a:extLst>
          </p:cNvPr>
          <p:cNvSpPr txBox="1">
            <a:spLocks noChangeArrowheads="1"/>
          </p:cNvSpPr>
          <p:nvPr/>
        </p:nvSpPr>
        <p:spPr bwMode="auto">
          <a:xfrm>
            <a:off x="3534034" y="4664405"/>
            <a:ext cx="373933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defTabSz="685800">
              <a:lnSpc>
                <a:spcPct val="100000"/>
              </a:lnSpc>
              <a:spcBef>
                <a:spcPct val="0"/>
              </a:spcBef>
              <a:spcAft>
                <a:spcPct val="0"/>
              </a:spcAft>
              <a:buClrTx/>
              <a:buNone/>
            </a:pPr>
            <a:r>
              <a:rPr lang="en-US" altLang="en-US" sz="900" dirty="0">
                <a:solidFill>
                  <a:srgbClr val="455560"/>
                </a:solidFill>
                <a:latin typeface="Calibri" panose="020F0502020204030204" pitchFamily="34" charset="0"/>
                <a:ea typeface="+mn-ea"/>
                <a:cs typeface="Arial" panose="020B0604020202020204" pitchFamily="34" charset="0"/>
              </a:rPr>
              <a:t>Cortes. ASCO 2023. Abstr LBA506. Pérez-García. Lancet Oncol. 2021;22:858. </a:t>
            </a:r>
          </a:p>
        </p:txBody>
      </p:sp>
      <p:sp>
        <p:nvSpPr>
          <p:cNvPr id="161" name="Rectangle 2">
            <a:extLst>
              <a:ext uri="{FF2B5EF4-FFF2-40B4-BE49-F238E27FC236}">
                <a16:creationId xmlns:a16="http://schemas.microsoft.com/office/drawing/2014/main" id="{228491B9-A512-174D-8AA5-D29A3F5A8ACC}"/>
              </a:ext>
            </a:extLst>
          </p:cNvPr>
          <p:cNvSpPr txBox="1">
            <a:spLocks noChangeArrowheads="1"/>
          </p:cNvSpPr>
          <p:nvPr/>
        </p:nvSpPr>
        <p:spPr>
          <a:xfrm>
            <a:off x="66260" y="204671"/>
            <a:ext cx="9144000" cy="521485"/>
          </a:xfrm>
          <a:prstGeom prst="rect">
            <a:avLst/>
          </a:prstGeom>
          <a:noFill/>
        </p:spPr>
        <p:txBody>
          <a:bodyPr/>
          <a:lstStyle>
            <a:lvl1pPr algn="ctr" rtl="0" eaLnBrk="1" fontAlgn="base" hangingPunct="1">
              <a:spcBef>
                <a:spcPct val="0"/>
              </a:spcBef>
              <a:spcAft>
                <a:spcPct val="0"/>
              </a:spcAft>
              <a:defRPr sz="3600" i="0">
                <a:solidFill>
                  <a:srgbClr val="002450"/>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altLang="en-US" sz="2400" b="1" kern="0" dirty="0" err="1"/>
              <a:t>PHERGain</a:t>
            </a:r>
            <a:r>
              <a:rPr lang="en-US" sz="2400" b="1" kern="0" dirty="0"/>
              <a:t>: Tailoring Therapy Based on Early PET Response</a:t>
            </a:r>
            <a:endParaRPr lang="en-US" altLang="en-US" sz="2400" b="1" kern="0" dirty="0"/>
          </a:p>
        </p:txBody>
      </p:sp>
    </p:spTree>
    <p:extLst>
      <p:ext uri="{BB962C8B-B14F-4D97-AF65-F5344CB8AC3E}">
        <p14:creationId xmlns:p14="http://schemas.microsoft.com/office/powerpoint/2010/main" val="138649865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798064"/>
            <a:ext cx="6400800" cy="2204975"/>
          </a:xfrm>
        </p:spPr>
        <p:txBody>
          <a:bodyPr/>
          <a:lstStyle/>
          <a:p>
            <a:r>
              <a:rPr lang="en-US" b="1" dirty="0">
                <a:solidFill>
                  <a:srgbClr val="002E51"/>
                </a:solidFill>
              </a:rPr>
              <a:t>Wesley Talcott, MD MBA</a:t>
            </a:r>
          </a:p>
          <a:p>
            <a:r>
              <a:rPr lang="en-US" dirty="0">
                <a:solidFill>
                  <a:srgbClr val="002E51"/>
                </a:solidFill>
              </a:rPr>
              <a:t>Radiation Oncologist</a:t>
            </a:r>
          </a:p>
          <a:p>
            <a:r>
              <a:rPr lang="en-US" dirty="0">
                <a:solidFill>
                  <a:srgbClr val="002E51"/>
                </a:solidFill>
              </a:rPr>
              <a:t>Northwell</a:t>
            </a:r>
          </a:p>
          <a:p>
            <a:r>
              <a:rPr lang="en-US" dirty="0">
                <a:solidFill>
                  <a:srgbClr val="002E51"/>
                </a:solidFill>
              </a:rPr>
              <a:t>New Hyde Park, NY</a:t>
            </a:r>
          </a:p>
        </p:txBody>
      </p:sp>
      <p:sp>
        <p:nvSpPr>
          <p:cNvPr id="4" name="Title 3"/>
          <p:cNvSpPr>
            <a:spLocks noGrp="1"/>
          </p:cNvSpPr>
          <p:nvPr>
            <p:ph type="title"/>
          </p:nvPr>
        </p:nvSpPr>
        <p:spPr>
          <a:xfrm>
            <a:off x="0" y="127465"/>
            <a:ext cx="9144000" cy="786936"/>
          </a:xfrm>
        </p:spPr>
        <p:txBody>
          <a:bodyPr/>
          <a:lstStyle/>
          <a:p>
            <a:r>
              <a:rPr lang="en-US" b="1" dirty="0">
                <a:solidFill>
                  <a:srgbClr val="002E51"/>
                </a:solidFill>
              </a:rPr>
              <a:t>Radiation considerations for elderly breast cancer patients</a:t>
            </a:r>
          </a:p>
        </p:txBody>
      </p:sp>
    </p:spTree>
    <p:extLst>
      <p:ext uri="{BB962C8B-B14F-4D97-AF65-F5344CB8AC3E}">
        <p14:creationId xmlns:p14="http://schemas.microsoft.com/office/powerpoint/2010/main" val="188073805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6DCC29-89DD-E272-BC80-4C266F4C2159}"/>
              </a:ext>
            </a:extLst>
          </p:cNvPr>
          <p:cNvSpPr>
            <a:spLocks noGrp="1"/>
          </p:cNvSpPr>
          <p:nvPr>
            <p:ph idx="1"/>
          </p:nvPr>
        </p:nvSpPr>
        <p:spPr/>
        <p:txBody>
          <a:bodyPr/>
          <a:lstStyle/>
          <a:p>
            <a:r>
              <a:rPr lang="en-US" dirty="0"/>
              <a:t>Disclosures: None	</a:t>
            </a:r>
          </a:p>
        </p:txBody>
      </p:sp>
    </p:spTree>
    <p:extLst>
      <p:ext uri="{BB962C8B-B14F-4D97-AF65-F5344CB8AC3E}">
        <p14:creationId xmlns:p14="http://schemas.microsoft.com/office/powerpoint/2010/main" val="84666629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8B11CA-54D2-B0B6-A03F-ED58F4F12CD5}"/>
              </a:ext>
            </a:extLst>
          </p:cNvPr>
          <p:cNvSpPr>
            <a:spLocks noGrp="1"/>
          </p:cNvSpPr>
          <p:nvPr>
            <p:ph idx="1"/>
          </p:nvPr>
        </p:nvSpPr>
        <p:spPr/>
        <p:txBody>
          <a:bodyPr/>
          <a:lstStyle/>
          <a:p>
            <a:r>
              <a:rPr lang="en-US" dirty="0"/>
              <a:t>Treatment de-escalation is appealing in elderly patients</a:t>
            </a:r>
          </a:p>
          <a:p>
            <a:r>
              <a:rPr lang="en-US" dirty="0"/>
              <a:t>Radiation omission is an acceptable method of de-escalation in certain circumstances</a:t>
            </a:r>
          </a:p>
        </p:txBody>
      </p:sp>
    </p:spTree>
    <p:extLst>
      <p:ext uri="{BB962C8B-B14F-4D97-AF65-F5344CB8AC3E}">
        <p14:creationId xmlns:p14="http://schemas.microsoft.com/office/powerpoint/2010/main" val="258523454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E12891-C7B5-8012-731A-BC66D4E9D246}"/>
              </a:ext>
            </a:extLst>
          </p:cNvPr>
          <p:cNvPicPr>
            <a:picLocks noChangeAspect="1"/>
          </p:cNvPicPr>
          <p:nvPr/>
        </p:nvPicPr>
        <p:blipFill>
          <a:blip r:embed="rId3"/>
          <a:stretch>
            <a:fillRect/>
          </a:stretch>
        </p:blipFill>
        <p:spPr>
          <a:xfrm>
            <a:off x="4839912" y="1443373"/>
            <a:ext cx="4304088" cy="1781176"/>
          </a:xfrm>
          <a:prstGeom prst="rect">
            <a:avLst/>
          </a:prstGeom>
        </p:spPr>
      </p:pic>
      <p:pic>
        <p:nvPicPr>
          <p:cNvPr id="4" name="Picture 3">
            <a:extLst>
              <a:ext uri="{FF2B5EF4-FFF2-40B4-BE49-F238E27FC236}">
                <a16:creationId xmlns:a16="http://schemas.microsoft.com/office/drawing/2014/main" id="{641B2A42-5387-94D5-5CC5-2A93DE4B36A8}"/>
              </a:ext>
            </a:extLst>
          </p:cNvPr>
          <p:cNvPicPr>
            <a:picLocks noChangeAspect="1"/>
          </p:cNvPicPr>
          <p:nvPr/>
        </p:nvPicPr>
        <p:blipFill>
          <a:blip r:embed="rId4"/>
          <a:stretch>
            <a:fillRect/>
          </a:stretch>
        </p:blipFill>
        <p:spPr>
          <a:xfrm>
            <a:off x="-113016" y="1443373"/>
            <a:ext cx="5066018" cy="1700800"/>
          </a:xfrm>
          <a:prstGeom prst="rect">
            <a:avLst/>
          </a:prstGeom>
        </p:spPr>
      </p:pic>
      <p:sp>
        <p:nvSpPr>
          <p:cNvPr id="9" name="Title 1">
            <a:extLst>
              <a:ext uri="{FF2B5EF4-FFF2-40B4-BE49-F238E27FC236}">
                <a16:creationId xmlns:a16="http://schemas.microsoft.com/office/drawing/2014/main" id="{59F8E10E-A76D-B3BB-BBE9-4399AD6EB477}"/>
              </a:ext>
            </a:extLst>
          </p:cNvPr>
          <p:cNvSpPr txBox="1">
            <a:spLocks/>
          </p:cNvSpPr>
          <p:nvPr/>
        </p:nvSpPr>
        <p:spPr>
          <a:xfrm>
            <a:off x="0" y="132080"/>
            <a:ext cx="9144000" cy="1006507"/>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800" kern="0" dirty="0">
                <a:solidFill>
                  <a:srgbClr val="002450"/>
                </a:solidFill>
              </a:rPr>
              <a:t>Two large trials have assessed safety of RT omission in elderly pts with invasive disease</a:t>
            </a:r>
            <a:br>
              <a:rPr lang="en-US" sz="2800" kern="0" dirty="0">
                <a:solidFill>
                  <a:srgbClr val="002450"/>
                </a:solidFill>
              </a:rPr>
            </a:br>
            <a:endParaRPr lang="en-US" sz="2800" kern="0" dirty="0">
              <a:solidFill>
                <a:srgbClr val="002450"/>
              </a:solidFill>
            </a:endParaRPr>
          </a:p>
        </p:txBody>
      </p:sp>
    </p:spTree>
    <p:extLst>
      <p:ext uri="{BB962C8B-B14F-4D97-AF65-F5344CB8AC3E}">
        <p14:creationId xmlns:p14="http://schemas.microsoft.com/office/powerpoint/2010/main" val="49746488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CF1CC-BBB2-0237-7CAB-EB9407A5D74C}"/>
              </a:ext>
            </a:extLst>
          </p:cNvPr>
          <p:cNvSpPr>
            <a:spLocks noGrp="1"/>
          </p:cNvSpPr>
          <p:nvPr>
            <p:ph type="title"/>
          </p:nvPr>
        </p:nvSpPr>
        <p:spPr/>
        <p:txBody>
          <a:bodyPr/>
          <a:lstStyle/>
          <a:p>
            <a:r>
              <a:rPr lang="en-US" dirty="0"/>
              <a:t>Helping the elderly navigate early-stage breast cancer</a:t>
            </a:r>
          </a:p>
        </p:txBody>
      </p:sp>
      <p:sp>
        <p:nvSpPr>
          <p:cNvPr id="3" name="Content Placeholder 2">
            <a:extLst>
              <a:ext uri="{FF2B5EF4-FFF2-40B4-BE49-F238E27FC236}">
                <a16:creationId xmlns:a16="http://schemas.microsoft.com/office/drawing/2014/main" id="{B3E17A87-E2EA-E908-7419-A1A54136377C}"/>
              </a:ext>
            </a:extLst>
          </p:cNvPr>
          <p:cNvSpPr>
            <a:spLocks noGrp="1"/>
          </p:cNvSpPr>
          <p:nvPr>
            <p:ph idx="1"/>
          </p:nvPr>
        </p:nvSpPr>
        <p:spPr/>
        <p:txBody>
          <a:bodyPr/>
          <a:lstStyle/>
          <a:p>
            <a:endParaRPr lang="en-US" dirty="0"/>
          </a:p>
        </p:txBody>
      </p:sp>
      <p:graphicFrame>
        <p:nvGraphicFramePr>
          <p:cNvPr id="4" name="Table 4">
            <a:extLst>
              <a:ext uri="{FF2B5EF4-FFF2-40B4-BE49-F238E27FC236}">
                <a16:creationId xmlns:a16="http://schemas.microsoft.com/office/drawing/2014/main" id="{337A4582-FEC8-E807-4EA1-D29F5123EBBA}"/>
              </a:ext>
            </a:extLst>
          </p:cNvPr>
          <p:cNvGraphicFramePr>
            <a:graphicFrameLocks noGrp="1"/>
          </p:cNvGraphicFramePr>
          <p:nvPr>
            <p:extLst>
              <p:ext uri="{D42A27DB-BD31-4B8C-83A1-F6EECF244321}">
                <p14:modId xmlns:p14="http://schemas.microsoft.com/office/powerpoint/2010/main" val="1597055849"/>
              </p:ext>
            </p:extLst>
          </p:nvPr>
        </p:nvGraphicFramePr>
        <p:xfrm>
          <a:off x="163103" y="377977"/>
          <a:ext cx="8559657" cy="3606800"/>
        </p:xfrm>
        <a:graphic>
          <a:graphicData uri="http://schemas.openxmlformats.org/drawingml/2006/table">
            <a:tbl>
              <a:tblPr firstRow="1" bandRow="1">
                <a:tableStyleId>{21E4AEA4-8DFA-4A89-87EB-49C32662AFE0}</a:tableStyleId>
              </a:tblPr>
              <a:tblGrid>
                <a:gridCol w="2189679">
                  <a:extLst>
                    <a:ext uri="{9D8B030D-6E8A-4147-A177-3AD203B41FA5}">
                      <a16:colId xmlns:a16="http://schemas.microsoft.com/office/drawing/2014/main" val="718731517"/>
                    </a:ext>
                  </a:extLst>
                </a:gridCol>
                <a:gridCol w="3184989">
                  <a:extLst>
                    <a:ext uri="{9D8B030D-6E8A-4147-A177-3AD203B41FA5}">
                      <a16:colId xmlns:a16="http://schemas.microsoft.com/office/drawing/2014/main" val="3884483702"/>
                    </a:ext>
                  </a:extLst>
                </a:gridCol>
                <a:gridCol w="3184989">
                  <a:extLst>
                    <a:ext uri="{9D8B030D-6E8A-4147-A177-3AD203B41FA5}">
                      <a16:colId xmlns:a16="http://schemas.microsoft.com/office/drawing/2014/main" val="2190519601"/>
                    </a:ext>
                  </a:extLst>
                </a:gridCol>
              </a:tblGrid>
              <a:tr h="370840">
                <a:tc>
                  <a:txBody>
                    <a:bodyPr/>
                    <a:lstStyle/>
                    <a:p>
                      <a:endParaRPr lang="en-US" dirty="0"/>
                    </a:p>
                  </a:txBody>
                  <a:tcPr/>
                </a:tc>
                <a:tc>
                  <a:txBody>
                    <a:bodyPr/>
                    <a:lstStyle/>
                    <a:p>
                      <a:r>
                        <a:rPr lang="en-US" dirty="0"/>
                        <a:t>CALGB 9343 </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PRIME II</a:t>
                      </a:r>
                    </a:p>
                  </a:txBody>
                  <a:tcPr/>
                </a:tc>
                <a:extLst>
                  <a:ext uri="{0D108BD9-81ED-4DB2-BD59-A6C34878D82A}">
                    <a16:rowId xmlns:a16="http://schemas.microsoft.com/office/drawing/2014/main" val="2783487452"/>
                  </a:ext>
                </a:extLst>
              </a:tr>
              <a:tr h="370840">
                <a:tc>
                  <a:txBody>
                    <a:bodyPr/>
                    <a:lstStyle/>
                    <a:p>
                      <a:r>
                        <a:rPr lang="en-US" dirty="0"/>
                        <a:t>Age</a:t>
                      </a:r>
                    </a:p>
                  </a:txBody>
                  <a:tcPr/>
                </a:tc>
                <a:tc>
                  <a:txBody>
                    <a:bodyPr/>
                    <a:lstStyle/>
                    <a:p>
                      <a:r>
                        <a:rPr lang="en-US" sz="1800" b="0" i="0" kern="1200" dirty="0">
                          <a:solidFill>
                            <a:schemeClr val="dk1"/>
                          </a:solidFill>
                          <a:effectLst/>
                          <a:latin typeface="+mn-lt"/>
                          <a:ea typeface="+mn-ea"/>
                          <a:cs typeface="+mn-cs"/>
                        </a:rPr>
                        <a:t>≥70</a:t>
                      </a:r>
                      <a:endParaRPr lang="en-US" dirty="0"/>
                    </a:p>
                  </a:txBody>
                  <a:tcPr/>
                </a:tc>
                <a:tc>
                  <a:txBody>
                    <a:bodyPr/>
                    <a:lstStyle/>
                    <a:p>
                      <a:r>
                        <a:rPr lang="en-US" sz="1800" b="0" i="0" kern="1200" dirty="0">
                          <a:solidFill>
                            <a:schemeClr val="dk1"/>
                          </a:solidFill>
                          <a:effectLst/>
                          <a:latin typeface="+mn-lt"/>
                          <a:ea typeface="+mn-ea"/>
                          <a:cs typeface="+mn-cs"/>
                        </a:rPr>
                        <a:t>≥65</a:t>
                      </a:r>
                      <a:endParaRPr lang="en-US" dirty="0"/>
                    </a:p>
                  </a:txBody>
                  <a:tcPr/>
                </a:tc>
                <a:extLst>
                  <a:ext uri="{0D108BD9-81ED-4DB2-BD59-A6C34878D82A}">
                    <a16:rowId xmlns:a16="http://schemas.microsoft.com/office/drawing/2014/main" val="1410928098"/>
                  </a:ext>
                </a:extLst>
              </a:tr>
              <a:tr h="370840">
                <a:tc>
                  <a:txBody>
                    <a:bodyPr/>
                    <a:lstStyle/>
                    <a:p>
                      <a:r>
                        <a:rPr lang="en-US" dirty="0"/>
                        <a:t>Invasive size</a:t>
                      </a:r>
                    </a:p>
                  </a:txBody>
                  <a:tcPr/>
                </a:tc>
                <a:tc>
                  <a:txBody>
                    <a:bodyPr/>
                    <a:lstStyle/>
                    <a:p>
                      <a:r>
                        <a:rPr lang="en-US" sz="1800" b="0" i="0" kern="1200" dirty="0">
                          <a:solidFill>
                            <a:schemeClr val="dk1"/>
                          </a:solidFill>
                          <a:effectLst/>
                          <a:latin typeface="+mn-lt"/>
                          <a:ea typeface="+mn-ea"/>
                          <a:cs typeface="+mn-cs"/>
                        </a:rPr>
                        <a:t>≤2 cm</a:t>
                      </a:r>
                      <a:endParaRPr lang="en-US" dirty="0"/>
                    </a:p>
                  </a:txBody>
                  <a:tcPr/>
                </a:tc>
                <a:tc>
                  <a:txBody>
                    <a:bodyPr/>
                    <a:lstStyle/>
                    <a:p>
                      <a:r>
                        <a:rPr lang="en-US" sz="1800" b="0" i="0" kern="1200" dirty="0">
                          <a:solidFill>
                            <a:schemeClr val="dk1"/>
                          </a:solidFill>
                          <a:effectLst/>
                          <a:latin typeface="+mn-lt"/>
                          <a:ea typeface="+mn-ea"/>
                          <a:cs typeface="+mn-cs"/>
                        </a:rPr>
                        <a:t>≤3 cm</a:t>
                      </a:r>
                      <a:endParaRPr lang="en-US" dirty="0"/>
                    </a:p>
                  </a:txBody>
                  <a:tcPr/>
                </a:tc>
                <a:extLst>
                  <a:ext uri="{0D108BD9-81ED-4DB2-BD59-A6C34878D82A}">
                    <a16:rowId xmlns:a16="http://schemas.microsoft.com/office/drawing/2014/main" val="2805606479"/>
                  </a:ext>
                </a:extLst>
              </a:tr>
              <a:tr h="370840">
                <a:tc>
                  <a:txBody>
                    <a:bodyPr/>
                    <a:lstStyle/>
                    <a:p>
                      <a:r>
                        <a:rPr lang="en-US" dirty="0"/>
                        <a:t>HR status</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634205739"/>
                  </a:ext>
                </a:extLst>
              </a:tr>
              <a:tr h="370840">
                <a:tc>
                  <a:txBody>
                    <a:bodyPr/>
                    <a:lstStyle/>
                    <a:p>
                      <a:r>
                        <a:rPr lang="en-US" dirty="0"/>
                        <a:t>Margins</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293961074"/>
                  </a:ext>
                </a:extLst>
              </a:tr>
              <a:tr h="370840">
                <a:tc>
                  <a:txBody>
                    <a:bodyPr/>
                    <a:lstStyle/>
                    <a:p>
                      <a:r>
                        <a:rPr lang="en-US" dirty="0"/>
                        <a:t>Nodes</a:t>
                      </a:r>
                    </a:p>
                  </a:txBody>
                  <a:tcPr/>
                </a:tc>
                <a:tc>
                  <a:txBody>
                    <a:bodyPr/>
                    <a:lstStyle/>
                    <a:p>
                      <a:r>
                        <a:rPr lang="en-US" dirty="0"/>
                        <a:t>pN0, cN0 + </a:t>
                      </a:r>
                      <a:r>
                        <a:rPr lang="en-US" dirty="0" err="1"/>
                        <a:t>pNX</a:t>
                      </a:r>
                      <a:endParaRPr lang="en-US" dirty="0"/>
                    </a:p>
                  </a:txBody>
                  <a:tcPr/>
                </a:tc>
                <a:tc>
                  <a:txBody>
                    <a:bodyPr/>
                    <a:lstStyle/>
                    <a:p>
                      <a:r>
                        <a:rPr lang="en-US" dirty="0"/>
                        <a:t>pN0</a:t>
                      </a:r>
                    </a:p>
                  </a:txBody>
                  <a:tcPr/>
                </a:tc>
                <a:extLst>
                  <a:ext uri="{0D108BD9-81ED-4DB2-BD59-A6C34878D82A}">
                    <a16:rowId xmlns:a16="http://schemas.microsoft.com/office/drawing/2014/main" val="1314366030"/>
                  </a:ext>
                </a:extLst>
              </a:tr>
              <a:tr h="370840">
                <a:tc>
                  <a:txBody>
                    <a:bodyPr/>
                    <a:lstStyle/>
                    <a:p>
                      <a:r>
                        <a:rPr lang="en-US" dirty="0"/>
                        <a:t>Endocrine </a:t>
                      </a:r>
                      <a:r>
                        <a:rPr lang="en-US" dirty="0" err="1"/>
                        <a:t>tx</a:t>
                      </a:r>
                      <a:endParaRPr lang="en-US" dirty="0"/>
                    </a:p>
                  </a:txBody>
                  <a:tcPr/>
                </a:tc>
                <a:tc>
                  <a:txBody>
                    <a:bodyPr/>
                    <a:lstStyle/>
                    <a:p>
                      <a:r>
                        <a:rPr lang="en-US" dirty="0"/>
                        <a:t>5yrs required</a:t>
                      </a:r>
                    </a:p>
                  </a:txBody>
                  <a:tcPr/>
                </a:tc>
                <a:tc>
                  <a:txBody>
                    <a:bodyPr/>
                    <a:lstStyle/>
                    <a:p>
                      <a:r>
                        <a:rPr lang="en-US" dirty="0"/>
                        <a:t>5yrs required</a:t>
                      </a:r>
                    </a:p>
                  </a:txBody>
                  <a:tcPr/>
                </a:tc>
                <a:extLst>
                  <a:ext uri="{0D108BD9-81ED-4DB2-BD59-A6C34878D82A}">
                    <a16:rowId xmlns:a16="http://schemas.microsoft.com/office/drawing/2014/main" val="1620239951"/>
                  </a:ext>
                </a:extLst>
              </a:tr>
              <a:tr h="370840">
                <a:tc>
                  <a:txBody>
                    <a:bodyPr/>
                    <a:lstStyle/>
                    <a:p>
                      <a:r>
                        <a:rPr lang="en-US" dirty="0"/>
                        <a:t>Radiation </a:t>
                      </a:r>
                      <a:r>
                        <a:rPr lang="en-US" dirty="0" err="1"/>
                        <a:t>tx</a:t>
                      </a:r>
                      <a:endParaRPr lang="en-US" dirty="0"/>
                    </a:p>
                  </a:txBody>
                  <a:tcPr/>
                </a:tc>
                <a:tc>
                  <a:txBody>
                    <a:bodyPr/>
                    <a:lstStyle/>
                    <a:p>
                      <a:r>
                        <a:rPr lang="en-US" dirty="0"/>
                        <a:t>Whole breast</a:t>
                      </a:r>
                    </a:p>
                    <a:p>
                      <a:r>
                        <a:rPr lang="en-US" dirty="0"/>
                        <a:t>45Gy/25fx + 14Gy/8fx boost</a:t>
                      </a:r>
                    </a:p>
                  </a:txBody>
                  <a:tcPr/>
                </a:tc>
                <a:tc>
                  <a:txBody>
                    <a:bodyPr/>
                    <a:lstStyle/>
                    <a:p>
                      <a:r>
                        <a:rPr lang="en-US" dirty="0"/>
                        <a:t>Whole breast 40-50Gy/15-25fx +/- 10-15 </a:t>
                      </a:r>
                      <a:r>
                        <a:rPr lang="en-US" dirty="0" err="1"/>
                        <a:t>Gy</a:t>
                      </a:r>
                      <a:r>
                        <a:rPr lang="en-US" dirty="0"/>
                        <a:t> boost</a:t>
                      </a:r>
                    </a:p>
                  </a:txBody>
                  <a:tcPr/>
                </a:tc>
                <a:extLst>
                  <a:ext uri="{0D108BD9-81ED-4DB2-BD59-A6C34878D82A}">
                    <a16:rowId xmlns:a16="http://schemas.microsoft.com/office/drawing/2014/main" val="1169989436"/>
                  </a:ext>
                </a:extLst>
              </a:tr>
              <a:tr h="370840">
                <a:tc>
                  <a:txBody>
                    <a:bodyPr/>
                    <a:lstStyle/>
                    <a:p>
                      <a:r>
                        <a:rPr lang="en-US" dirty="0"/>
                        <a:t>LVI + high grade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t>
                      </a:r>
                    </a:p>
                  </a:txBody>
                  <a:tcPr/>
                </a:tc>
                <a:tc>
                  <a:txBody>
                    <a:bodyPr/>
                    <a:lstStyle/>
                    <a:p>
                      <a:r>
                        <a:rPr lang="en-US" dirty="0"/>
                        <a:t>Either, but not both</a:t>
                      </a:r>
                    </a:p>
                  </a:txBody>
                  <a:tcPr/>
                </a:tc>
                <a:extLst>
                  <a:ext uri="{0D108BD9-81ED-4DB2-BD59-A6C34878D82A}">
                    <a16:rowId xmlns:a16="http://schemas.microsoft.com/office/drawing/2014/main" val="1201333651"/>
                  </a:ext>
                </a:extLst>
              </a:tr>
            </a:tbl>
          </a:graphicData>
        </a:graphic>
      </p:graphicFrame>
    </p:spTree>
    <p:extLst>
      <p:ext uri="{BB962C8B-B14F-4D97-AF65-F5344CB8AC3E}">
        <p14:creationId xmlns:p14="http://schemas.microsoft.com/office/powerpoint/2010/main" val="127133860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04C46-C3A1-02A1-EE27-33F8E54C17A2}"/>
              </a:ext>
            </a:extLst>
          </p:cNvPr>
          <p:cNvSpPr>
            <a:spLocks noGrp="1"/>
          </p:cNvSpPr>
          <p:nvPr>
            <p:ph type="ctrTitle"/>
          </p:nvPr>
        </p:nvSpPr>
        <p:spPr/>
        <p:txBody>
          <a:bodyPr/>
          <a:lstStyle/>
          <a:p>
            <a:r>
              <a:rPr lang="en-US" sz="2800" kern="0" dirty="0"/>
              <a:t>Two large trials have assessed safety of RT omission in elderly pts with invasive disease</a:t>
            </a:r>
            <a:br>
              <a:rPr lang="en-US" sz="2800" kern="0" dirty="0"/>
            </a:br>
            <a:endParaRPr lang="en-US" sz="2800" dirty="0"/>
          </a:p>
        </p:txBody>
      </p:sp>
      <p:sp>
        <p:nvSpPr>
          <p:cNvPr id="3" name="Subtitle 2">
            <a:extLst>
              <a:ext uri="{FF2B5EF4-FFF2-40B4-BE49-F238E27FC236}">
                <a16:creationId xmlns:a16="http://schemas.microsoft.com/office/drawing/2014/main" id="{5B491DEF-F6DF-FE95-286B-5F89BCAD4F91}"/>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9338C7C7-CB5A-4D45-5CA7-5EB2D79FB7DF}"/>
              </a:ext>
            </a:extLst>
          </p:cNvPr>
          <p:cNvPicPr>
            <a:picLocks noChangeAspect="1"/>
          </p:cNvPicPr>
          <p:nvPr/>
        </p:nvPicPr>
        <p:blipFill>
          <a:blip r:embed="rId2"/>
          <a:stretch>
            <a:fillRect/>
          </a:stretch>
        </p:blipFill>
        <p:spPr>
          <a:xfrm>
            <a:off x="923925" y="1249681"/>
            <a:ext cx="3178336" cy="2471044"/>
          </a:xfrm>
          <a:prstGeom prst="rect">
            <a:avLst/>
          </a:prstGeom>
        </p:spPr>
      </p:pic>
      <p:pic>
        <p:nvPicPr>
          <p:cNvPr id="7" name="Picture 6">
            <a:extLst>
              <a:ext uri="{FF2B5EF4-FFF2-40B4-BE49-F238E27FC236}">
                <a16:creationId xmlns:a16="http://schemas.microsoft.com/office/drawing/2014/main" id="{F8D98789-BD95-3BF6-D03B-2E4C2A483630}"/>
              </a:ext>
            </a:extLst>
          </p:cNvPr>
          <p:cNvPicPr>
            <a:picLocks noChangeAspect="1"/>
          </p:cNvPicPr>
          <p:nvPr/>
        </p:nvPicPr>
        <p:blipFill>
          <a:blip r:embed="rId3"/>
          <a:stretch>
            <a:fillRect/>
          </a:stretch>
        </p:blipFill>
        <p:spPr>
          <a:xfrm>
            <a:off x="4921726" y="1016187"/>
            <a:ext cx="2753070" cy="2938031"/>
          </a:xfrm>
          <a:prstGeom prst="rect">
            <a:avLst/>
          </a:prstGeom>
        </p:spPr>
      </p:pic>
      <p:sp>
        <p:nvSpPr>
          <p:cNvPr id="11" name="TextBox 10">
            <a:extLst>
              <a:ext uri="{FF2B5EF4-FFF2-40B4-BE49-F238E27FC236}">
                <a16:creationId xmlns:a16="http://schemas.microsoft.com/office/drawing/2014/main" id="{09F38701-0465-335F-EAE7-1359A39CD94B}"/>
              </a:ext>
            </a:extLst>
          </p:cNvPr>
          <p:cNvSpPr txBox="1"/>
          <p:nvPr/>
        </p:nvSpPr>
        <p:spPr>
          <a:xfrm>
            <a:off x="5245303" y="3978390"/>
            <a:ext cx="4572000" cy="430887"/>
          </a:xfrm>
          <a:prstGeom prst="rect">
            <a:avLst/>
          </a:prstGeom>
          <a:noFill/>
        </p:spPr>
        <p:txBody>
          <a:bodyPr wrap="square">
            <a:spAutoFit/>
          </a:bodyPr>
          <a:lstStyle/>
          <a:p>
            <a:r>
              <a:rPr lang="en-US" sz="1100" b="0" i="0" dirty="0">
                <a:solidFill>
                  <a:srgbClr val="212121"/>
                </a:solidFill>
                <a:effectLst/>
                <a:latin typeface="Roboto" panose="02000000000000000000" pitchFamily="2" charset="0"/>
              </a:rPr>
              <a:t>Hughes KS et al. J Clin Oncol. 2013 Jul 1;31(19):2382-7; </a:t>
            </a:r>
          </a:p>
          <a:p>
            <a:r>
              <a:rPr lang="en-US" sz="1100" b="0" i="0" dirty="0" err="1">
                <a:solidFill>
                  <a:srgbClr val="212121"/>
                </a:solidFill>
                <a:effectLst/>
                <a:latin typeface="Roboto" panose="02000000000000000000" pitchFamily="2" charset="0"/>
              </a:rPr>
              <a:t>Kunkler</a:t>
            </a:r>
            <a:r>
              <a:rPr lang="en-US" sz="1100" b="0" i="0" dirty="0">
                <a:solidFill>
                  <a:srgbClr val="212121"/>
                </a:solidFill>
                <a:effectLst/>
                <a:latin typeface="Roboto" panose="02000000000000000000" pitchFamily="2" charset="0"/>
              </a:rPr>
              <a:t> IH et al. N </a:t>
            </a:r>
            <a:r>
              <a:rPr lang="en-US" sz="1100" b="0" i="0" dirty="0" err="1">
                <a:solidFill>
                  <a:srgbClr val="212121"/>
                </a:solidFill>
                <a:effectLst/>
                <a:latin typeface="Roboto" panose="02000000000000000000" pitchFamily="2" charset="0"/>
              </a:rPr>
              <a:t>Engl</a:t>
            </a:r>
            <a:r>
              <a:rPr lang="en-US" sz="1100" b="0" i="0" dirty="0">
                <a:solidFill>
                  <a:srgbClr val="212121"/>
                </a:solidFill>
                <a:effectLst/>
                <a:latin typeface="Roboto" panose="02000000000000000000" pitchFamily="2" charset="0"/>
              </a:rPr>
              <a:t> J Med. 2023 Feb 16;388(7):585-594</a:t>
            </a:r>
            <a:endParaRPr lang="en-US" sz="1800" dirty="0">
              <a:latin typeface="Helvetica" pitchFamily="2" charset="0"/>
            </a:endParaRPr>
          </a:p>
        </p:txBody>
      </p:sp>
    </p:spTree>
    <p:extLst>
      <p:ext uri="{BB962C8B-B14F-4D97-AF65-F5344CB8AC3E}">
        <p14:creationId xmlns:p14="http://schemas.microsoft.com/office/powerpoint/2010/main" val="132590770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6A613-F7B5-6ADD-7B7A-A63FFA3FBCD3}"/>
              </a:ext>
            </a:extLst>
          </p:cNvPr>
          <p:cNvSpPr>
            <a:spLocks noGrp="1"/>
          </p:cNvSpPr>
          <p:nvPr>
            <p:ph type="title"/>
          </p:nvPr>
        </p:nvSpPr>
        <p:spPr/>
        <p:txBody>
          <a:bodyPr/>
          <a:lstStyle/>
          <a:p>
            <a:endParaRPr lang="en-US" dirty="0"/>
          </a:p>
        </p:txBody>
      </p:sp>
      <p:sp>
        <p:nvSpPr>
          <p:cNvPr id="4" name="Title 1">
            <a:extLst>
              <a:ext uri="{FF2B5EF4-FFF2-40B4-BE49-F238E27FC236}">
                <a16:creationId xmlns:a16="http://schemas.microsoft.com/office/drawing/2014/main" id="{85737272-83E0-DB6F-9413-7413F7DADCC9}"/>
              </a:ext>
            </a:extLst>
          </p:cNvPr>
          <p:cNvSpPr txBox="1">
            <a:spLocks/>
          </p:cNvSpPr>
          <p:nvPr/>
        </p:nvSpPr>
        <p:spPr>
          <a:xfrm>
            <a:off x="0" y="132080"/>
            <a:ext cx="9144000" cy="1006507"/>
          </a:xfr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800" kern="0" dirty="0">
                <a:solidFill>
                  <a:srgbClr val="002450"/>
                </a:solidFill>
              </a:rPr>
              <a:t>DCIS with favorable risk features have a recurrence rate of ~1% per year</a:t>
            </a:r>
          </a:p>
        </p:txBody>
      </p:sp>
      <p:pic>
        <p:nvPicPr>
          <p:cNvPr id="8" name="Picture 7">
            <a:extLst>
              <a:ext uri="{FF2B5EF4-FFF2-40B4-BE49-F238E27FC236}">
                <a16:creationId xmlns:a16="http://schemas.microsoft.com/office/drawing/2014/main" id="{4F29D24C-C2D5-158E-F728-B4C03DAAFA3D}"/>
              </a:ext>
            </a:extLst>
          </p:cNvPr>
          <p:cNvPicPr>
            <a:picLocks noChangeAspect="1"/>
          </p:cNvPicPr>
          <p:nvPr/>
        </p:nvPicPr>
        <p:blipFill>
          <a:blip r:embed="rId3"/>
          <a:stretch>
            <a:fillRect/>
          </a:stretch>
        </p:blipFill>
        <p:spPr>
          <a:xfrm>
            <a:off x="0" y="1263613"/>
            <a:ext cx="4364590" cy="2960902"/>
          </a:xfrm>
          <a:prstGeom prst="rect">
            <a:avLst/>
          </a:prstGeom>
        </p:spPr>
      </p:pic>
      <p:pic>
        <p:nvPicPr>
          <p:cNvPr id="9" name="Picture 8">
            <a:extLst>
              <a:ext uri="{FF2B5EF4-FFF2-40B4-BE49-F238E27FC236}">
                <a16:creationId xmlns:a16="http://schemas.microsoft.com/office/drawing/2014/main" id="{1AD1BD4B-EE05-4AED-815D-5E786BAAF3E2}"/>
              </a:ext>
            </a:extLst>
          </p:cNvPr>
          <p:cNvPicPr>
            <a:picLocks noChangeAspect="1"/>
          </p:cNvPicPr>
          <p:nvPr/>
        </p:nvPicPr>
        <p:blipFill>
          <a:blip r:embed="rId4"/>
          <a:stretch>
            <a:fillRect/>
          </a:stretch>
        </p:blipFill>
        <p:spPr>
          <a:xfrm>
            <a:off x="4364590" y="2208755"/>
            <a:ext cx="4779410" cy="1255380"/>
          </a:xfrm>
          <a:prstGeom prst="rect">
            <a:avLst/>
          </a:prstGeom>
        </p:spPr>
      </p:pic>
      <p:cxnSp>
        <p:nvCxnSpPr>
          <p:cNvPr id="11" name="Straight Connector 10">
            <a:extLst>
              <a:ext uri="{FF2B5EF4-FFF2-40B4-BE49-F238E27FC236}">
                <a16:creationId xmlns:a16="http://schemas.microsoft.com/office/drawing/2014/main" id="{35DFB973-2500-93A9-166A-B962A0840234}"/>
              </a:ext>
            </a:extLst>
          </p:cNvPr>
          <p:cNvCxnSpPr>
            <a:cxnSpLocks/>
          </p:cNvCxnSpPr>
          <p:nvPr/>
        </p:nvCxnSpPr>
        <p:spPr bwMode="auto">
          <a:xfrm flipV="1">
            <a:off x="2981325" y="2314575"/>
            <a:ext cx="0" cy="127635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3" name="Rectangle 12">
            <a:extLst>
              <a:ext uri="{FF2B5EF4-FFF2-40B4-BE49-F238E27FC236}">
                <a16:creationId xmlns:a16="http://schemas.microsoft.com/office/drawing/2014/main" id="{9D315B8F-F6A6-74AE-2BD5-14E510804B19}"/>
              </a:ext>
            </a:extLst>
          </p:cNvPr>
          <p:cNvSpPr/>
          <p:nvPr/>
        </p:nvSpPr>
        <p:spPr bwMode="auto">
          <a:xfrm>
            <a:off x="4364590" y="2505075"/>
            <a:ext cx="4779403" cy="276225"/>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4" name="Rectangle 13">
            <a:extLst>
              <a:ext uri="{FF2B5EF4-FFF2-40B4-BE49-F238E27FC236}">
                <a16:creationId xmlns:a16="http://schemas.microsoft.com/office/drawing/2014/main" id="{EE8E7270-F8F5-A625-BAC6-2A20B2BBC955}"/>
              </a:ext>
            </a:extLst>
          </p:cNvPr>
          <p:cNvSpPr/>
          <p:nvPr/>
        </p:nvSpPr>
        <p:spPr bwMode="auto">
          <a:xfrm>
            <a:off x="4364589" y="2768213"/>
            <a:ext cx="4779403" cy="276225"/>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5" name="TextBox 14">
            <a:extLst>
              <a:ext uri="{FF2B5EF4-FFF2-40B4-BE49-F238E27FC236}">
                <a16:creationId xmlns:a16="http://schemas.microsoft.com/office/drawing/2014/main" id="{DD706284-68DA-EA53-A067-6CDD904209BB}"/>
              </a:ext>
            </a:extLst>
          </p:cNvPr>
          <p:cNvSpPr txBox="1"/>
          <p:nvPr/>
        </p:nvSpPr>
        <p:spPr>
          <a:xfrm>
            <a:off x="4854778" y="4101500"/>
            <a:ext cx="4572000" cy="307777"/>
          </a:xfrm>
          <a:prstGeom prst="rect">
            <a:avLst/>
          </a:prstGeom>
          <a:noFill/>
        </p:spPr>
        <p:txBody>
          <a:bodyPr wrap="square">
            <a:spAutoFit/>
          </a:bodyPr>
          <a:lstStyle/>
          <a:p>
            <a:r>
              <a:rPr lang="en-US" sz="1400" b="0" i="0" dirty="0">
                <a:solidFill>
                  <a:srgbClr val="212121"/>
                </a:solidFill>
                <a:effectLst/>
                <a:latin typeface="BlinkMacSystemFont"/>
              </a:rPr>
              <a:t>McCormick B et al. J Clin Oncol. 2015 Mar 1;33(7):709-15</a:t>
            </a:r>
            <a:endParaRPr lang="en-US" sz="1800" dirty="0">
              <a:latin typeface="Helvetica" pitchFamily="2" charset="0"/>
            </a:endParaRPr>
          </a:p>
        </p:txBody>
      </p:sp>
    </p:spTree>
    <p:extLst>
      <p:ext uri="{BB962C8B-B14F-4D97-AF65-F5344CB8AC3E}">
        <p14:creationId xmlns:p14="http://schemas.microsoft.com/office/powerpoint/2010/main" val="173929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168401"/>
            <a:ext cx="6400800" cy="2915920"/>
          </a:xfrm>
        </p:spPr>
        <p:txBody>
          <a:bodyPr/>
          <a:lstStyle/>
          <a:p>
            <a:pPr algn="l"/>
            <a:r>
              <a:rPr lang="en-US" dirty="0">
                <a:solidFill>
                  <a:srgbClr val="002E51"/>
                </a:solidFill>
              </a:rPr>
              <a:t>The NCCN supports om</a:t>
            </a:r>
          </a:p>
        </p:txBody>
      </p:sp>
      <p:sp>
        <p:nvSpPr>
          <p:cNvPr id="4" name="Title 3"/>
          <p:cNvSpPr>
            <a:spLocks noGrp="1"/>
          </p:cNvSpPr>
          <p:nvPr>
            <p:ph type="title"/>
          </p:nvPr>
        </p:nvSpPr>
        <p:spPr>
          <a:xfrm>
            <a:off x="0" y="127465"/>
            <a:ext cx="9144000" cy="807256"/>
          </a:xfrm>
        </p:spPr>
        <p:txBody>
          <a:bodyPr/>
          <a:lstStyle/>
          <a:p>
            <a:endParaRPr lang="en-US" b="1" dirty="0"/>
          </a:p>
        </p:txBody>
      </p:sp>
      <p:pic>
        <p:nvPicPr>
          <p:cNvPr id="5" name="Picture 4">
            <a:extLst>
              <a:ext uri="{FF2B5EF4-FFF2-40B4-BE49-F238E27FC236}">
                <a16:creationId xmlns:a16="http://schemas.microsoft.com/office/drawing/2014/main" id="{965D899C-623B-BC71-9F57-32B0DE14D238}"/>
              </a:ext>
            </a:extLst>
          </p:cNvPr>
          <p:cNvPicPr>
            <a:picLocks noChangeAspect="1"/>
          </p:cNvPicPr>
          <p:nvPr/>
        </p:nvPicPr>
        <p:blipFill>
          <a:blip r:embed="rId2"/>
          <a:stretch>
            <a:fillRect/>
          </a:stretch>
        </p:blipFill>
        <p:spPr>
          <a:xfrm>
            <a:off x="898989" y="934721"/>
            <a:ext cx="7346022" cy="2714366"/>
          </a:xfrm>
          <a:prstGeom prst="rect">
            <a:avLst/>
          </a:prstGeom>
        </p:spPr>
      </p:pic>
      <p:sp>
        <p:nvSpPr>
          <p:cNvPr id="6" name="Rectangle 5">
            <a:extLst>
              <a:ext uri="{FF2B5EF4-FFF2-40B4-BE49-F238E27FC236}">
                <a16:creationId xmlns:a16="http://schemas.microsoft.com/office/drawing/2014/main" id="{491535E5-2409-7C57-0F1E-D76D5F725DFC}"/>
              </a:ext>
            </a:extLst>
          </p:cNvPr>
          <p:cNvSpPr/>
          <p:nvPr/>
        </p:nvSpPr>
        <p:spPr bwMode="auto">
          <a:xfrm>
            <a:off x="5153024" y="2914649"/>
            <a:ext cx="1600201" cy="180975"/>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390242945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03A2D1-5218-DF63-01E7-1C1DEFAA7F9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2C6A1A6-5D12-CF85-12EB-6B7D6C87EC68}"/>
              </a:ext>
            </a:extLst>
          </p:cNvPr>
          <p:cNvPicPr>
            <a:picLocks noChangeAspect="1"/>
          </p:cNvPicPr>
          <p:nvPr/>
        </p:nvPicPr>
        <p:blipFill>
          <a:blip r:embed="rId2"/>
          <a:stretch>
            <a:fillRect/>
          </a:stretch>
        </p:blipFill>
        <p:spPr>
          <a:xfrm>
            <a:off x="1064997" y="484157"/>
            <a:ext cx="7270619" cy="3819556"/>
          </a:xfrm>
          <a:prstGeom prst="rect">
            <a:avLst/>
          </a:prstGeom>
        </p:spPr>
      </p:pic>
      <p:sp>
        <p:nvSpPr>
          <p:cNvPr id="5" name="Rectangle 4">
            <a:extLst>
              <a:ext uri="{FF2B5EF4-FFF2-40B4-BE49-F238E27FC236}">
                <a16:creationId xmlns:a16="http://schemas.microsoft.com/office/drawing/2014/main" id="{D3D312AE-A27A-C40C-5FA0-7A4ED69ED2E1}"/>
              </a:ext>
            </a:extLst>
          </p:cNvPr>
          <p:cNvSpPr/>
          <p:nvPr/>
        </p:nvSpPr>
        <p:spPr bwMode="auto">
          <a:xfrm>
            <a:off x="3238499" y="2343150"/>
            <a:ext cx="4124325" cy="250032"/>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306864464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92469A-E196-9295-97A7-994CA632B630}"/>
              </a:ext>
            </a:extLst>
          </p:cNvPr>
          <p:cNvSpPr>
            <a:spLocks noGrp="1"/>
          </p:cNvSpPr>
          <p:nvPr>
            <p:ph idx="1"/>
          </p:nvPr>
        </p:nvSpPr>
        <p:spPr>
          <a:xfrm>
            <a:off x="685800" y="1138586"/>
            <a:ext cx="7772400" cy="2853241"/>
          </a:xfrm>
        </p:spPr>
        <p:txBody>
          <a:bodyPr/>
          <a:lstStyle/>
          <a:p>
            <a:r>
              <a:rPr lang="en-US" sz="2000" dirty="0"/>
              <a:t>Physiologic age may vary dramatically from chronologic age</a:t>
            </a:r>
          </a:p>
          <a:p>
            <a:r>
              <a:rPr lang="en-US" sz="2000" dirty="0"/>
              <a:t>We may be too quick to omit treatment in chronologically “older” patients</a:t>
            </a:r>
          </a:p>
          <a:p>
            <a:r>
              <a:rPr lang="en-US" sz="2000" dirty="0"/>
              <a:t>Newer treatment options and techniques allow for more palatable, tailored treatment</a:t>
            </a:r>
          </a:p>
        </p:txBody>
      </p:sp>
      <p:sp>
        <p:nvSpPr>
          <p:cNvPr id="3" name="Title 1">
            <a:extLst>
              <a:ext uri="{FF2B5EF4-FFF2-40B4-BE49-F238E27FC236}">
                <a16:creationId xmlns:a16="http://schemas.microsoft.com/office/drawing/2014/main" id="{16F9E146-660B-280E-F91A-81193520CB67}"/>
              </a:ext>
            </a:extLst>
          </p:cNvPr>
          <p:cNvSpPr txBox="1">
            <a:spLocks/>
          </p:cNvSpPr>
          <p:nvPr/>
        </p:nvSpPr>
        <p:spPr>
          <a:xfrm>
            <a:off x="0" y="132080"/>
            <a:ext cx="9144000" cy="1006507"/>
          </a:xfr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800" kern="0" dirty="0">
                <a:solidFill>
                  <a:srgbClr val="002450"/>
                </a:solidFill>
              </a:rPr>
              <a:t>We may not be tailoring our treatment recommendations as well as we could…</a:t>
            </a:r>
          </a:p>
        </p:txBody>
      </p:sp>
    </p:spTree>
    <p:extLst>
      <p:ext uri="{BB962C8B-B14F-4D97-AF65-F5344CB8AC3E}">
        <p14:creationId xmlns:p14="http://schemas.microsoft.com/office/powerpoint/2010/main" val="661209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9287">
            <a:extLst>
              <a:ext uri="{FF2B5EF4-FFF2-40B4-BE49-F238E27FC236}">
                <a16:creationId xmlns:a16="http://schemas.microsoft.com/office/drawing/2014/main" id="{2303B1A2-EE9B-1442-BBAA-6F61C3199E31}"/>
              </a:ext>
            </a:extLst>
          </p:cNvPr>
          <p:cNvSpPr/>
          <p:nvPr/>
        </p:nvSpPr>
        <p:spPr bwMode="auto">
          <a:xfrm>
            <a:off x="781565" y="1621116"/>
            <a:ext cx="4581268" cy="129746"/>
          </a:xfrm>
          <a:custGeom>
            <a:avLst/>
            <a:gdLst>
              <a:gd name="connsiteX0" fmla="*/ 4119 w 6108357"/>
              <a:gd name="connsiteY0" fmla="*/ 0 h 172994"/>
              <a:gd name="connsiteX1" fmla="*/ 8237 w 6108357"/>
              <a:gd name="connsiteY1" fmla="*/ 0 h 172994"/>
              <a:gd name="connsiteX2" fmla="*/ 1701114 w 6108357"/>
              <a:gd name="connsiteY2" fmla="*/ 0 h 172994"/>
              <a:gd name="connsiteX3" fmla="*/ 1709352 w 6108357"/>
              <a:gd name="connsiteY3" fmla="*/ 0 h 172994"/>
              <a:gd name="connsiteX4" fmla="*/ 1709352 w 6108357"/>
              <a:gd name="connsiteY4" fmla="*/ 852 h 172994"/>
              <a:gd name="connsiteX5" fmla="*/ 1900190 w 6108357"/>
              <a:gd name="connsiteY5" fmla="*/ 20594 h 172994"/>
              <a:gd name="connsiteX6" fmla="*/ 2269525 w 6108357"/>
              <a:gd name="connsiteY6" fmla="*/ 20594 h 172994"/>
              <a:gd name="connsiteX7" fmla="*/ 2998573 w 6108357"/>
              <a:gd name="connsiteY7" fmla="*/ 20594 h 172994"/>
              <a:gd name="connsiteX8" fmla="*/ 3002692 w 6108357"/>
              <a:gd name="connsiteY8" fmla="*/ 24713 h 172994"/>
              <a:gd name="connsiteX9" fmla="*/ 3229233 w 6108357"/>
              <a:gd name="connsiteY9" fmla="*/ 24713 h 172994"/>
              <a:gd name="connsiteX10" fmla="*/ 3229233 w 6108357"/>
              <a:gd name="connsiteY10" fmla="*/ 37070 h 172994"/>
              <a:gd name="connsiteX11" fmla="*/ 4069492 w 6108357"/>
              <a:gd name="connsiteY11" fmla="*/ 37070 h 172994"/>
              <a:gd name="connsiteX12" fmla="*/ 4069492 w 6108357"/>
              <a:gd name="connsiteY12" fmla="*/ 45308 h 172994"/>
              <a:gd name="connsiteX13" fmla="*/ 4411363 w 6108357"/>
              <a:gd name="connsiteY13" fmla="*/ 45308 h 172994"/>
              <a:gd name="connsiteX14" fmla="*/ 4539049 w 6108357"/>
              <a:gd name="connsiteY14" fmla="*/ 45308 h 172994"/>
              <a:gd name="connsiteX15" fmla="*/ 4539049 w 6108357"/>
              <a:gd name="connsiteY15" fmla="*/ 57664 h 172994"/>
              <a:gd name="connsiteX16" fmla="*/ 4765590 w 6108357"/>
              <a:gd name="connsiteY16" fmla="*/ 57664 h 172994"/>
              <a:gd name="connsiteX17" fmla="*/ 4765590 w 6108357"/>
              <a:gd name="connsiteY17" fmla="*/ 65902 h 172994"/>
              <a:gd name="connsiteX18" fmla="*/ 6108357 w 6108357"/>
              <a:gd name="connsiteY18" fmla="*/ 65902 h 172994"/>
              <a:gd name="connsiteX19" fmla="*/ 6108357 w 6108357"/>
              <a:gd name="connsiteY19" fmla="*/ 172994 h 172994"/>
              <a:gd name="connsiteX20" fmla="*/ 4765590 w 6108357"/>
              <a:gd name="connsiteY20" fmla="*/ 172994 h 172994"/>
              <a:gd name="connsiteX21" fmla="*/ 4765590 w 6108357"/>
              <a:gd name="connsiteY21" fmla="*/ 144162 h 172994"/>
              <a:gd name="connsiteX22" fmla="*/ 4572000 w 6108357"/>
              <a:gd name="connsiteY22" fmla="*/ 144162 h 172994"/>
              <a:gd name="connsiteX23" fmla="*/ 4572000 w 6108357"/>
              <a:gd name="connsiteY23" fmla="*/ 140043 h 172994"/>
              <a:gd name="connsiteX24" fmla="*/ 4411363 w 6108357"/>
              <a:gd name="connsiteY24" fmla="*/ 140043 h 172994"/>
              <a:gd name="connsiteX25" fmla="*/ 4411363 w 6108357"/>
              <a:gd name="connsiteY25" fmla="*/ 119448 h 172994"/>
              <a:gd name="connsiteX26" fmla="*/ 4073611 w 6108357"/>
              <a:gd name="connsiteY26" fmla="*/ 119448 h 172994"/>
              <a:gd name="connsiteX27" fmla="*/ 4073611 w 6108357"/>
              <a:gd name="connsiteY27" fmla="*/ 115329 h 172994"/>
              <a:gd name="connsiteX28" fmla="*/ 3805882 w 6108357"/>
              <a:gd name="connsiteY28" fmla="*/ 115329 h 172994"/>
              <a:gd name="connsiteX29" fmla="*/ 3805882 w 6108357"/>
              <a:gd name="connsiteY29" fmla="*/ 98854 h 172994"/>
              <a:gd name="connsiteX30" fmla="*/ 3233352 w 6108357"/>
              <a:gd name="connsiteY30" fmla="*/ 98854 h 172994"/>
              <a:gd name="connsiteX31" fmla="*/ 3233352 w 6108357"/>
              <a:gd name="connsiteY31" fmla="*/ 90616 h 172994"/>
              <a:gd name="connsiteX32" fmla="*/ 3019168 w 6108357"/>
              <a:gd name="connsiteY32" fmla="*/ 90616 h 172994"/>
              <a:gd name="connsiteX33" fmla="*/ 3019168 w 6108357"/>
              <a:gd name="connsiteY33" fmla="*/ 86497 h 172994"/>
              <a:gd name="connsiteX34" fmla="*/ 2603157 w 6108357"/>
              <a:gd name="connsiteY34" fmla="*/ 86497 h 172994"/>
              <a:gd name="connsiteX35" fmla="*/ 2603157 w 6108357"/>
              <a:gd name="connsiteY35" fmla="*/ 82378 h 172994"/>
              <a:gd name="connsiteX36" fmla="*/ 2497438 w 6108357"/>
              <a:gd name="connsiteY36" fmla="*/ 82378 h 172994"/>
              <a:gd name="connsiteX37" fmla="*/ 2537255 w 6108357"/>
              <a:gd name="connsiteY37" fmla="*/ 86497 h 172994"/>
              <a:gd name="connsiteX38" fmla="*/ 2347784 w 6108357"/>
              <a:gd name="connsiteY38" fmla="*/ 86497 h 172994"/>
              <a:gd name="connsiteX39" fmla="*/ 2347784 w 6108357"/>
              <a:gd name="connsiteY39" fmla="*/ 82378 h 172994"/>
              <a:gd name="connsiteX40" fmla="*/ 2343665 w 6108357"/>
              <a:gd name="connsiteY40" fmla="*/ 82378 h 172994"/>
              <a:gd name="connsiteX41" fmla="*/ 238051 w 6108357"/>
              <a:gd name="connsiteY41" fmla="*/ 8237 h 172994"/>
              <a:gd name="connsiteX42" fmla="*/ 0 w 6108357"/>
              <a:gd name="connsiteY42" fmla="*/ 8237 h 172994"/>
              <a:gd name="connsiteX43" fmla="*/ 8097 w 6108357"/>
              <a:gd name="connsiteY43" fmla="*/ 140 h 172994"/>
              <a:gd name="connsiteX0" fmla="*/ 4119 w 6108357"/>
              <a:gd name="connsiteY0" fmla="*/ 0 h 172994"/>
              <a:gd name="connsiteX1" fmla="*/ 8237 w 6108357"/>
              <a:gd name="connsiteY1" fmla="*/ 0 h 172994"/>
              <a:gd name="connsiteX2" fmla="*/ 1701114 w 6108357"/>
              <a:gd name="connsiteY2" fmla="*/ 0 h 172994"/>
              <a:gd name="connsiteX3" fmla="*/ 1709352 w 6108357"/>
              <a:gd name="connsiteY3" fmla="*/ 0 h 172994"/>
              <a:gd name="connsiteX4" fmla="*/ 1709352 w 6108357"/>
              <a:gd name="connsiteY4" fmla="*/ 852 h 172994"/>
              <a:gd name="connsiteX5" fmla="*/ 1900190 w 6108357"/>
              <a:gd name="connsiteY5" fmla="*/ 20594 h 172994"/>
              <a:gd name="connsiteX6" fmla="*/ 2269525 w 6108357"/>
              <a:gd name="connsiteY6" fmla="*/ 20594 h 172994"/>
              <a:gd name="connsiteX7" fmla="*/ 2998573 w 6108357"/>
              <a:gd name="connsiteY7" fmla="*/ 20594 h 172994"/>
              <a:gd name="connsiteX8" fmla="*/ 3002692 w 6108357"/>
              <a:gd name="connsiteY8" fmla="*/ 24713 h 172994"/>
              <a:gd name="connsiteX9" fmla="*/ 3229233 w 6108357"/>
              <a:gd name="connsiteY9" fmla="*/ 24713 h 172994"/>
              <a:gd name="connsiteX10" fmla="*/ 3229233 w 6108357"/>
              <a:gd name="connsiteY10" fmla="*/ 37070 h 172994"/>
              <a:gd name="connsiteX11" fmla="*/ 4069492 w 6108357"/>
              <a:gd name="connsiteY11" fmla="*/ 37070 h 172994"/>
              <a:gd name="connsiteX12" fmla="*/ 4069492 w 6108357"/>
              <a:gd name="connsiteY12" fmla="*/ 45308 h 172994"/>
              <a:gd name="connsiteX13" fmla="*/ 4411363 w 6108357"/>
              <a:gd name="connsiteY13" fmla="*/ 45308 h 172994"/>
              <a:gd name="connsiteX14" fmla="*/ 4539049 w 6108357"/>
              <a:gd name="connsiteY14" fmla="*/ 45308 h 172994"/>
              <a:gd name="connsiteX15" fmla="*/ 4539049 w 6108357"/>
              <a:gd name="connsiteY15" fmla="*/ 57664 h 172994"/>
              <a:gd name="connsiteX16" fmla="*/ 4765590 w 6108357"/>
              <a:gd name="connsiteY16" fmla="*/ 57664 h 172994"/>
              <a:gd name="connsiteX17" fmla="*/ 4765590 w 6108357"/>
              <a:gd name="connsiteY17" fmla="*/ 65902 h 172994"/>
              <a:gd name="connsiteX18" fmla="*/ 6108357 w 6108357"/>
              <a:gd name="connsiteY18" fmla="*/ 65902 h 172994"/>
              <a:gd name="connsiteX19" fmla="*/ 6108357 w 6108357"/>
              <a:gd name="connsiteY19" fmla="*/ 172994 h 172994"/>
              <a:gd name="connsiteX20" fmla="*/ 4765590 w 6108357"/>
              <a:gd name="connsiteY20" fmla="*/ 172994 h 172994"/>
              <a:gd name="connsiteX21" fmla="*/ 4765590 w 6108357"/>
              <a:gd name="connsiteY21" fmla="*/ 144162 h 172994"/>
              <a:gd name="connsiteX22" fmla="*/ 4572000 w 6108357"/>
              <a:gd name="connsiteY22" fmla="*/ 144162 h 172994"/>
              <a:gd name="connsiteX23" fmla="*/ 4572000 w 6108357"/>
              <a:gd name="connsiteY23" fmla="*/ 140043 h 172994"/>
              <a:gd name="connsiteX24" fmla="*/ 4411363 w 6108357"/>
              <a:gd name="connsiteY24" fmla="*/ 140043 h 172994"/>
              <a:gd name="connsiteX25" fmla="*/ 4411363 w 6108357"/>
              <a:gd name="connsiteY25" fmla="*/ 119448 h 172994"/>
              <a:gd name="connsiteX26" fmla="*/ 4073611 w 6108357"/>
              <a:gd name="connsiteY26" fmla="*/ 119448 h 172994"/>
              <a:gd name="connsiteX27" fmla="*/ 4073611 w 6108357"/>
              <a:gd name="connsiteY27" fmla="*/ 115329 h 172994"/>
              <a:gd name="connsiteX28" fmla="*/ 3805882 w 6108357"/>
              <a:gd name="connsiteY28" fmla="*/ 115329 h 172994"/>
              <a:gd name="connsiteX29" fmla="*/ 3805882 w 6108357"/>
              <a:gd name="connsiteY29" fmla="*/ 98854 h 172994"/>
              <a:gd name="connsiteX30" fmla="*/ 3233352 w 6108357"/>
              <a:gd name="connsiteY30" fmla="*/ 98854 h 172994"/>
              <a:gd name="connsiteX31" fmla="*/ 3233352 w 6108357"/>
              <a:gd name="connsiteY31" fmla="*/ 90616 h 172994"/>
              <a:gd name="connsiteX32" fmla="*/ 3019168 w 6108357"/>
              <a:gd name="connsiteY32" fmla="*/ 90616 h 172994"/>
              <a:gd name="connsiteX33" fmla="*/ 3019168 w 6108357"/>
              <a:gd name="connsiteY33" fmla="*/ 86497 h 172994"/>
              <a:gd name="connsiteX34" fmla="*/ 2603157 w 6108357"/>
              <a:gd name="connsiteY34" fmla="*/ 86497 h 172994"/>
              <a:gd name="connsiteX35" fmla="*/ 2603157 w 6108357"/>
              <a:gd name="connsiteY35" fmla="*/ 82378 h 172994"/>
              <a:gd name="connsiteX36" fmla="*/ 2497438 w 6108357"/>
              <a:gd name="connsiteY36" fmla="*/ 82378 h 172994"/>
              <a:gd name="connsiteX37" fmla="*/ 2537255 w 6108357"/>
              <a:gd name="connsiteY37" fmla="*/ 86497 h 172994"/>
              <a:gd name="connsiteX38" fmla="*/ 2347784 w 6108357"/>
              <a:gd name="connsiteY38" fmla="*/ 86497 h 172994"/>
              <a:gd name="connsiteX39" fmla="*/ 2347784 w 6108357"/>
              <a:gd name="connsiteY39" fmla="*/ 82378 h 172994"/>
              <a:gd name="connsiteX40" fmla="*/ 2343665 w 6108357"/>
              <a:gd name="connsiteY40" fmla="*/ 48088 h 172994"/>
              <a:gd name="connsiteX41" fmla="*/ 238051 w 6108357"/>
              <a:gd name="connsiteY41" fmla="*/ 8237 h 172994"/>
              <a:gd name="connsiteX42" fmla="*/ 0 w 6108357"/>
              <a:gd name="connsiteY42" fmla="*/ 8237 h 172994"/>
              <a:gd name="connsiteX43" fmla="*/ 8097 w 6108357"/>
              <a:gd name="connsiteY43" fmla="*/ 140 h 172994"/>
              <a:gd name="connsiteX44" fmla="*/ 4119 w 6108357"/>
              <a:gd name="connsiteY44" fmla="*/ 0 h 172994"/>
              <a:gd name="connsiteX0" fmla="*/ 4119 w 6108357"/>
              <a:gd name="connsiteY0" fmla="*/ 0 h 172994"/>
              <a:gd name="connsiteX1" fmla="*/ 8237 w 6108357"/>
              <a:gd name="connsiteY1" fmla="*/ 0 h 172994"/>
              <a:gd name="connsiteX2" fmla="*/ 1701114 w 6108357"/>
              <a:gd name="connsiteY2" fmla="*/ 0 h 172994"/>
              <a:gd name="connsiteX3" fmla="*/ 1709352 w 6108357"/>
              <a:gd name="connsiteY3" fmla="*/ 0 h 172994"/>
              <a:gd name="connsiteX4" fmla="*/ 1709352 w 6108357"/>
              <a:gd name="connsiteY4" fmla="*/ 852 h 172994"/>
              <a:gd name="connsiteX5" fmla="*/ 1900190 w 6108357"/>
              <a:gd name="connsiteY5" fmla="*/ 20594 h 172994"/>
              <a:gd name="connsiteX6" fmla="*/ 2269525 w 6108357"/>
              <a:gd name="connsiteY6" fmla="*/ 20594 h 172994"/>
              <a:gd name="connsiteX7" fmla="*/ 2998573 w 6108357"/>
              <a:gd name="connsiteY7" fmla="*/ 20594 h 172994"/>
              <a:gd name="connsiteX8" fmla="*/ 3002692 w 6108357"/>
              <a:gd name="connsiteY8" fmla="*/ 24713 h 172994"/>
              <a:gd name="connsiteX9" fmla="*/ 3229233 w 6108357"/>
              <a:gd name="connsiteY9" fmla="*/ 24713 h 172994"/>
              <a:gd name="connsiteX10" fmla="*/ 3229233 w 6108357"/>
              <a:gd name="connsiteY10" fmla="*/ 37070 h 172994"/>
              <a:gd name="connsiteX11" fmla="*/ 4069492 w 6108357"/>
              <a:gd name="connsiteY11" fmla="*/ 37070 h 172994"/>
              <a:gd name="connsiteX12" fmla="*/ 4069492 w 6108357"/>
              <a:gd name="connsiteY12" fmla="*/ 45308 h 172994"/>
              <a:gd name="connsiteX13" fmla="*/ 4411363 w 6108357"/>
              <a:gd name="connsiteY13" fmla="*/ 45308 h 172994"/>
              <a:gd name="connsiteX14" fmla="*/ 4539049 w 6108357"/>
              <a:gd name="connsiteY14" fmla="*/ 45308 h 172994"/>
              <a:gd name="connsiteX15" fmla="*/ 4539049 w 6108357"/>
              <a:gd name="connsiteY15" fmla="*/ 57664 h 172994"/>
              <a:gd name="connsiteX16" fmla="*/ 4765590 w 6108357"/>
              <a:gd name="connsiteY16" fmla="*/ 57664 h 172994"/>
              <a:gd name="connsiteX17" fmla="*/ 4765590 w 6108357"/>
              <a:gd name="connsiteY17" fmla="*/ 65902 h 172994"/>
              <a:gd name="connsiteX18" fmla="*/ 6108357 w 6108357"/>
              <a:gd name="connsiteY18" fmla="*/ 65902 h 172994"/>
              <a:gd name="connsiteX19" fmla="*/ 6108357 w 6108357"/>
              <a:gd name="connsiteY19" fmla="*/ 172994 h 172994"/>
              <a:gd name="connsiteX20" fmla="*/ 4765590 w 6108357"/>
              <a:gd name="connsiteY20" fmla="*/ 172994 h 172994"/>
              <a:gd name="connsiteX21" fmla="*/ 4765590 w 6108357"/>
              <a:gd name="connsiteY21" fmla="*/ 144162 h 172994"/>
              <a:gd name="connsiteX22" fmla="*/ 4572000 w 6108357"/>
              <a:gd name="connsiteY22" fmla="*/ 144162 h 172994"/>
              <a:gd name="connsiteX23" fmla="*/ 4572000 w 6108357"/>
              <a:gd name="connsiteY23" fmla="*/ 140043 h 172994"/>
              <a:gd name="connsiteX24" fmla="*/ 4411363 w 6108357"/>
              <a:gd name="connsiteY24" fmla="*/ 140043 h 172994"/>
              <a:gd name="connsiteX25" fmla="*/ 4411363 w 6108357"/>
              <a:gd name="connsiteY25" fmla="*/ 119448 h 172994"/>
              <a:gd name="connsiteX26" fmla="*/ 4073611 w 6108357"/>
              <a:gd name="connsiteY26" fmla="*/ 119448 h 172994"/>
              <a:gd name="connsiteX27" fmla="*/ 4073611 w 6108357"/>
              <a:gd name="connsiteY27" fmla="*/ 115329 h 172994"/>
              <a:gd name="connsiteX28" fmla="*/ 3805882 w 6108357"/>
              <a:gd name="connsiteY28" fmla="*/ 115329 h 172994"/>
              <a:gd name="connsiteX29" fmla="*/ 3805882 w 6108357"/>
              <a:gd name="connsiteY29" fmla="*/ 98854 h 172994"/>
              <a:gd name="connsiteX30" fmla="*/ 3233352 w 6108357"/>
              <a:gd name="connsiteY30" fmla="*/ 98854 h 172994"/>
              <a:gd name="connsiteX31" fmla="*/ 3233352 w 6108357"/>
              <a:gd name="connsiteY31" fmla="*/ 90616 h 172994"/>
              <a:gd name="connsiteX32" fmla="*/ 3019168 w 6108357"/>
              <a:gd name="connsiteY32" fmla="*/ 90616 h 172994"/>
              <a:gd name="connsiteX33" fmla="*/ 3019168 w 6108357"/>
              <a:gd name="connsiteY33" fmla="*/ 86497 h 172994"/>
              <a:gd name="connsiteX34" fmla="*/ 2603157 w 6108357"/>
              <a:gd name="connsiteY34" fmla="*/ 86497 h 172994"/>
              <a:gd name="connsiteX35" fmla="*/ 2603157 w 6108357"/>
              <a:gd name="connsiteY35" fmla="*/ 82378 h 172994"/>
              <a:gd name="connsiteX36" fmla="*/ 2497438 w 6108357"/>
              <a:gd name="connsiteY36" fmla="*/ 82378 h 172994"/>
              <a:gd name="connsiteX37" fmla="*/ 2537255 w 6108357"/>
              <a:gd name="connsiteY37" fmla="*/ 86497 h 172994"/>
              <a:gd name="connsiteX38" fmla="*/ 2347784 w 6108357"/>
              <a:gd name="connsiteY38" fmla="*/ 86497 h 172994"/>
              <a:gd name="connsiteX39" fmla="*/ 2347784 w 6108357"/>
              <a:gd name="connsiteY39" fmla="*/ 82378 h 172994"/>
              <a:gd name="connsiteX40" fmla="*/ 2343665 w 6108357"/>
              <a:gd name="connsiteY40" fmla="*/ 70948 h 172994"/>
              <a:gd name="connsiteX41" fmla="*/ 238051 w 6108357"/>
              <a:gd name="connsiteY41" fmla="*/ 8237 h 172994"/>
              <a:gd name="connsiteX42" fmla="*/ 0 w 6108357"/>
              <a:gd name="connsiteY42" fmla="*/ 8237 h 172994"/>
              <a:gd name="connsiteX43" fmla="*/ 8097 w 6108357"/>
              <a:gd name="connsiteY43" fmla="*/ 140 h 172994"/>
              <a:gd name="connsiteX44" fmla="*/ 4119 w 6108357"/>
              <a:gd name="connsiteY44" fmla="*/ 0 h 172994"/>
              <a:gd name="connsiteX0" fmla="*/ 4119 w 6108357"/>
              <a:gd name="connsiteY0" fmla="*/ 0 h 172994"/>
              <a:gd name="connsiteX1" fmla="*/ 8237 w 6108357"/>
              <a:gd name="connsiteY1" fmla="*/ 0 h 172994"/>
              <a:gd name="connsiteX2" fmla="*/ 1701114 w 6108357"/>
              <a:gd name="connsiteY2" fmla="*/ 0 h 172994"/>
              <a:gd name="connsiteX3" fmla="*/ 1709352 w 6108357"/>
              <a:gd name="connsiteY3" fmla="*/ 0 h 172994"/>
              <a:gd name="connsiteX4" fmla="*/ 1709352 w 6108357"/>
              <a:gd name="connsiteY4" fmla="*/ 852 h 172994"/>
              <a:gd name="connsiteX5" fmla="*/ 1900190 w 6108357"/>
              <a:gd name="connsiteY5" fmla="*/ 20594 h 172994"/>
              <a:gd name="connsiteX6" fmla="*/ 2269525 w 6108357"/>
              <a:gd name="connsiteY6" fmla="*/ 20594 h 172994"/>
              <a:gd name="connsiteX7" fmla="*/ 2998573 w 6108357"/>
              <a:gd name="connsiteY7" fmla="*/ 20594 h 172994"/>
              <a:gd name="connsiteX8" fmla="*/ 3002692 w 6108357"/>
              <a:gd name="connsiteY8" fmla="*/ 24713 h 172994"/>
              <a:gd name="connsiteX9" fmla="*/ 3229233 w 6108357"/>
              <a:gd name="connsiteY9" fmla="*/ 24713 h 172994"/>
              <a:gd name="connsiteX10" fmla="*/ 3229233 w 6108357"/>
              <a:gd name="connsiteY10" fmla="*/ 37070 h 172994"/>
              <a:gd name="connsiteX11" fmla="*/ 4069492 w 6108357"/>
              <a:gd name="connsiteY11" fmla="*/ 37070 h 172994"/>
              <a:gd name="connsiteX12" fmla="*/ 4069492 w 6108357"/>
              <a:gd name="connsiteY12" fmla="*/ 45308 h 172994"/>
              <a:gd name="connsiteX13" fmla="*/ 4411363 w 6108357"/>
              <a:gd name="connsiteY13" fmla="*/ 45308 h 172994"/>
              <a:gd name="connsiteX14" fmla="*/ 4539049 w 6108357"/>
              <a:gd name="connsiteY14" fmla="*/ 45308 h 172994"/>
              <a:gd name="connsiteX15" fmla="*/ 4539049 w 6108357"/>
              <a:gd name="connsiteY15" fmla="*/ 57664 h 172994"/>
              <a:gd name="connsiteX16" fmla="*/ 4765590 w 6108357"/>
              <a:gd name="connsiteY16" fmla="*/ 57664 h 172994"/>
              <a:gd name="connsiteX17" fmla="*/ 4765590 w 6108357"/>
              <a:gd name="connsiteY17" fmla="*/ 65902 h 172994"/>
              <a:gd name="connsiteX18" fmla="*/ 6108357 w 6108357"/>
              <a:gd name="connsiteY18" fmla="*/ 65902 h 172994"/>
              <a:gd name="connsiteX19" fmla="*/ 6108357 w 6108357"/>
              <a:gd name="connsiteY19" fmla="*/ 172994 h 172994"/>
              <a:gd name="connsiteX20" fmla="*/ 4765590 w 6108357"/>
              <a:gd name="connsiteY20" fmla="*/ 172994 h 172994"/>
              <a:gd name="connsiteX21" fmla="*/ 4765590 w 6108357"/>
              <a:gd name="connsiteY21" fmla="*/ 144162 h 172994"/>
              <a:gd name="connsiteX22" fmla="*/ 4572000 w 6108357"/>
              <a:gd name="connsiteY22" fmla="*/ 144162 h 172994"/>
              <a:gd name="connsiteX23" fmla="*/ 4572000 w 6108357"/>
              <a:gd name="connsiteY23" fmla="*/ 140043 h 172994"/>
              <a:gd name="connsiteX24" fmla="*/ 4411363 w 6108357"/>
              <a:gd name="connsiteY24" fmla="*/ 140043 h 172994"/>
              <a:gd name="connsiteX25" fmla="*/ 4411363 w 6108357"/>
              <a:gd name="connsiteY25" fmla="*/ 119448 h 172994"/>
              <a:gd name="connsiteX26" fmla="*/ 4073611 w 6108357"/>
              <a:gd name="connsiteY26" fmla="*/ 119448 h 172994"/>
              <a:gd name="connsiteX27" fmla="*/ 4073611 w 6108357"/>
              <a:gd name="connsiteY27" fmla="*/ 115329 h 172994"/>
              <a:gd name="connsiteX28" fmla="*/ 3805882 w 6108357"/>
              <a:gd name="connsiteY28" fmla="*/ 115329 h 172994"/>
              <a:gd name="connsiteX29" fmla="*/ 3805882 w 6108357"/>
              <a:gd name="connsiteY29" fmla="*/ 98854 h 172994"/>
              <a:gd name="connsiteX30" fmla="*/ 3233352 w 6108357"/>
              <a:gd name="connsiteY30" fmla="*/ 98854 h 172994"/>
              <a:gd name="connsiteX31" fmla="*/ 3233352 w 6108357"/>
              <a:gd name="connsiteY31" fmla="*/ 90616 h 172994"/>
              <a:gd name="connsiteX32" fmla="*/ 3019168 w 6108357"/>
              <a:gd name="connsiteY32" fmla="*/ 90616 h 172994"/>
              <a:gd name="connsiteX33" fmla="*/ 3019168 w 6108357"/>
              <a:gd name="connsiteY33" fmla="*/ 86497 h 172994"/>
              <a:gd name="connsiteX34" fmla="*/ 2603157 w 6108357"/>
              <a:gd name="connsiteY34" fmla="*/ 86497 h 172994"/>
              <a:gd name="connsiteX35" fmla="*/ 2603157 w 6108357"/>
              <a:gd name="connsiteY35" fmla="*/ 82378 h 172994"/>
              <a:gd name="connsiteX36" fmla="*/ 2497438 w 6108357"/>
              <a:gd name="connsiteY36" fmla="*/ 82378 h 172994"/>
              <a:gd name="connsiteX37" fmla="*/ 2537255 w 6108357"/>
              <a:gd name="connsiteY37" fmla="*/ 86497 h 172994"/>
              <a:gd name="connsiteX38" fmla="*/ 2347784 w 6108357"/>
              <a:gd name="connsiteY38" fmla="*/ 86497 h 172994"/>
              <a:gd name="connsiteX39" fmla="*/ 2347784 w 6108357"/>
              <a:gd name="connsiteY39" fmla="*/ 82378 h 172994"/>
              <a:gd name="connsiteX40" fmla="*/ 2343665 w 6108357"/>
              <a:gd name="connsiteY40" fmla="*/ 70948 h 172994"/>
              <a:gd name="connsiteX41" fmla="*/ 2135454 w 6108357"/>
              <a:gd name="connsiteY41" fmla="*/ 61965 h 172994"/>
              <a:gd name="connsiteX42" fmla="*/ 238051 w 6108357"/>
              <a:gd name="connsiteY42" fmla="*/ 8237 h 172994"/>
              <a:gd name="connsiteX43" fmla="*/ 0 w 6108357"/>
              <a:gd name="connsiteY43" fmla="*/ 8237 h 172994"/>
              <a:gd name="connsiteX44" fmla="*/ 8097 w 6108357"/>
              <a:gd name="connsiteY44" fmla="*/ 140 h 172994"/>
              <a:gd name="connsiteX45" fmla="*/ 4119 w 6108357"/>
              <a:gd name="connsiteY45" fmla="*/ 0 h 172994"/>
              <a:gd name="connsiteX0" fmla="*/ 4119 w 6108357"/>
              <a:gd name="connsiteY0" fmla="*/ 0 h 172994"/>
              <a:gd name="connsiteX1" fmla="*/ 8237 w 6108357"/>
              <a:gd name="connsiteY1" fmla="*/ 0 h 172994"/>
              <a:gd name="connsiteX2" fmla="*/ 1701114 w 6108357"/>
              <a:gd name="connsiteY2" fmla="*/ 0 h 172994"/>
              <a:gd name="connsiteX3" fmla="*/ 1709352 w 6108357"/>
              <a:gd name="connsiteY3" fmla="*/ 0 h 172994"/>
              <a:gd name="connsiteX4" fmla="*/ 1709352 w 6108357"/>
              <a:gd name="connsiteY4" fmla="*/ 852 h 172994"/>
              <a:gd name="connsiteX5" fmla="*/ 1900190 w 6108357"/>
              <a:gd name="connsiteY5" fmla="*/ 20594 h 172994"/>
              <a:gd name="connsiteX6" fmla="*/ 2269525 w 6108357"/>
              <a:gd name="connsiteY6" fmla="*/ 20594 h 172994"/>
              <a:gd name="connsiteX7" fmla="*/ 2998573 w 6108357"/>
              <a:gd name="connsiteY7" fmla="*/ 20594 h 172994"/>
              <a:gd name="connsiteX8" fmla="*/ 3002692 w 6108357"/>
              <a:gd name="connsiteY8" fmla="*/ 24713 h 172994"/>
              <a:gd name="connsiteX9" fmla="*/ 3229233 w 6108357"/>
              <a:gd name="connsiteY9" fmla="*/ 24713 h 172994"/>
              <a:gd name="connsiteX10" fmla="*/ 3229233 w 6108357"/>
              <a:gd name="connsiteY10" fmla="*/ 37070 h 172994"/>
              <a:gd name="connsiteX11" fmla="*/ 4069492 w 6108357"/>
              <a:gd name="connsiteY11" fmla="*/ 37070 h 172994"/>
              <a:gd name="connsiteX12" fmla="*/ 4069492 w 6108357"/>
              <a:gd name="connsiteY12" fmla="*/ 45308 h 172994"/>
              <a:gd name="connsiteX13" fmla="*/ 4411363 w 6108357"/>
              <a:gd name="connsiteY13" fmla="*/ 45308 h 172994"/>
              <a:gd name="connsiteX14" fmla="*/ 4539049 w 6108357"/>
              <a:gd name="connsiteY14" fmla="*/ 45308 h 172994"/>
              <a:gd name="connsiteX15" fmla="*/ 4539049 w 6108357"/>
              <a:gd name="connsiteY15" fmla="*/ 57664 h 172994"/>
              <a:gd name="connsiteX16" fmla="*/ 4765590 w 6108357"/>
              <a:gd name="connsiteY16" fmla="*/ 57664 h 172994"/>
              <a:gd name="connsiteX17" fmla="*/ 4765590 w 6108357"/>
              <a:gd name="connsiteY17" fmla="*/ 65902 h 172994"/>
              <a:gd name="connsiteX18" fmla="*/ 6108357 w 6108357"/>
              <a:gd name="connsiteY18" fmla="*/ 65902 h 172994"/>
              <a:gd name="connsiteX19" fmla="*/ 6108357 w 6108357"/>
              <a:gd name="connsiteY19" fmla="*/ 172994 h 172994"/>
              <a:gd name="connsiteX20" fmla="*/ 4765590 w 6108357"/>
              <a:gd name="connsiteY20" fmla="*/ 172994 h 172994"/>
              <a:gd name="connsiteX21" fmla="*/ 4765590 w 6108357"/>
              <a:gd name="connsiteY21" fmla="*/ 144162 h 172994"/>
              <a:gd name="connsiteX22" fmla="*/ 4572000 w 6108357"/>
              <a:gd name="connsiteY22" fmla="*/ 144162 h 172994"/>
              <a:gd name="connsiteX23" fmla="*/ 4572000 w 6108357"/>
              <a:gd name="connsiteY23" fmla="*/ 140043 h 172994"/>
              <a:gd name="connsiteX24" fmla="*/ 4411363 w 6108357"/>
              <a:gd name="connsiteY24" fmla="*/ 140043 h 172994"/>
              <a:gd name="connsiteX25" fmla="*/ 4411363 w 6108357"/>
              <a:gd name="connsiteY25" fmla="*/ 119448 h 172994"/>
              <a:gd name="connsiteX26" fmla="*/ 4073611 w 6108357"/>
              <a:gd name="connsiteY26" fmla="*/ 119448 h 172994"/>
              <a:gd name="connsiteX27" fmla="*/ 4073611 w 6108357"/>
              <a:gd name="connsiteY27" fmla="*/ 115329 h 172994"/>
              <a:gd name="connsiteX28" fmla="*/ 3805882 w 6108357"/>
              <a:gd name="connsiteY28" fmla="*/ 115329 h 172994"/>
              <a:gd name="connsiteX29" fmla="*/ 3805882 w 6108357"/>
              <a:gd name="connsiteY29" fmla="*/ 98854 h 172994"/>
              <a:gd name="connsiteX30" fmla="*/ 3233352 w 6108357"/>
              <a:gd name="connsiteY30" fmla="*/ 98854 h 172994"/>
              <a:gd name="connsiteX31" fmla="*/ 3233352 w 6108357"/>
              <a:gd name="connsiteY31" fmla="*/ 90616 h 172994"/>
              <a:gd name="connsiteX32" fmla="*/ 3019168 w 6108357"/>
              <a:gd name="connsiteY32" fmla="*/ 90616 h 172994"/>
              <a:gd name="connsiteX33" fmla="*/ 3019168 w 6108357"/>
              <a:gd name="connsiteY33" fmla="*/ 86497 h 172994"/>
              <a:gd name="connsiteX34" fmla="*/ 2603157 w 6108357"/>
              <a:gd name="connsiteY34" fmla="*/ 86497 h 172994"/>
              <a:gd name="connsiteX35" fmla="*/ 2603157 w 6108357"/>
              <a:gd name="connsiteY35" fmla="*/ 82378 h 172994"/>
              <a:gd name="connsiteX36" fmla="*/ 2497438 w 6108357"/>
              <a:gd name="connsiteY36" fmla="*/ 82378 h 172994"/>
              <a:gd name="connsiteX37" fmla="*/ 2537255 w 6108357"/>
              <a:gd name="connsiteY37" fmla="*/ 86497 h 172994"/>
              <a:gd name="connsiteX38" fmla="*/ 2347784 w 6108357"/>
              <a:gd name="connsiteY38" fmla="*/ 86497 h 172994"/>
              <a:gd name="connsiteX39" fmla="*/ 2347784 w 6108357"/>
              <a:gd name="connsiteY39" fmla="*/ 82378 h 172994"/>
              <a:gd name="connsiteX40" fmla="*/ 2343665 w 6108357"/>
              <a:gd name="connsiteY40" fmla="*/ 70948 h 172994"/>
              <a:gd name="connsiteX41" fmla="*/ 2135454 w 6108357"/>
              <a:gd name="connsiteY41" fmla="*/ 61965 h 172994"/>
              <a:gd name="connsiteX42" fmla="*/ 238051 w 6108357"/>
              <a:gd name="connsiteY42" fmla="*/ 8237 h 172994"/>
              <a:gd name="connsiteX43" fmla="*/ 0 w 6108357"/>
              <a:gd name="connsiteY43" fmla="*/ 8237 h 172994"/>
              <a:gd name="connsiteX44" fmla="*/ 8097 w 6108357"/>
              <a:gd name="connsiteY44" fmla="*/ 140 h 172994"/>
              <a:gd name="connsiteX45" fmla="*/ 4119 w 6108357"/>
              <a:gd name="connsiteY45" fmla="*/ 0 h 172994"/>
              <a:gd name="connsiteX0" fmla="*/ 4119 w 6108357"/>
              <a:gd name="connsiteY0" fmla="*/ 0 h 210600"/>
              <a:gd name="connsiteX1" fmla="*/ 8237 w 6108357"/>
              <a:gd name="connsiteY1" fmla="*/ 0 h 210600"/>
              <a:gd name="connsiteX2" fmla="*/ 1701114 w 6108357"/>
              <a:gd name="connsiteY2" fmla="*/ 0 h 210600"/>
              <a:gd name="connsiteX3" fmla="*/ 1709352 w 6108357"/>
              <a:gd name="connsiteY3" fmla="*/ 0 h 210600"/>
              <a:gd name="connsiteX4" fmla="*/ 1709352 w 6108357"/>
              <a:gd name="connsiteY4" fmla="*/ 852 h 210600"/>
              <a:gd name="connsiteX5" fmla="*/ 1900190 w 6108357"/>
              <a:gd name="connsiteY5" fmla="*/ 20594 h 210600"/>
              <a:gd name="connsiteX6" fmla="*/ 2269525 w 6108357"/>
              <a:gd name="connsiteY6" fmla="*/ 20594 h 210600"/>
              <a:gd name="connsiteX7" fmla="*/ 2998573 w 6108357"/>
              <a:gd name="connsiteY7" fmla="*/ 20594 h 210600"/>
              <a:gd name="connsiteX8" fmla="*/ 3002692 w 6108357"/>
              <a:gd name="connsiteY8" fmla="*/ 24713 h 210600"/>
              <a:gd name="connsiteX9" fmla="*/ 3229233 w 6108357"/>
              <a:gd name="connsiteY9" fmla="*/ 24713 h 210600"/>
              <a:gd name="connsiteX10" fmla="*/ 3229233 w 6108357"/>
              <a:gd name="connsiteY10" fmla="*/ 37070 h 210600"/>
              <a:gd name="connsiteX11" fmla="*/ 4069492 w 6108357"/>
              <a:gd name="connsiteY11" fmla="*/ 37070 h 210600"/>
              <a:gd name="connsiteX12" fmla="*/ 4069492 w 6108357"/>
              <a:gd name="connsiteY12" fmla="*/ 45308 h 210600"/>
              <a:gd name="connsiteX13" fmla="*/ 4411363 w 6108357"/>
              <a:gd name="connsiteY13" fmla="*/ 45308 h 210600"/>
              <a:gd name="connsiteX14" fmla="*/ 4539049 w 6108357"/>
              <a:gd name="connsiteY14" fmla="*/ 45308 h 210600"/>
              <a:gd name="connsiteX15" fmla="*/ 4539049 w 6108357"/>
              <a:gd name="connsiteY15" fmla="*/ 57664 h 210600"/>
              <a:gd name="connsiteX16" fmla="*/ 4765590 w 6108357"/>
              <a:gd name="connsiteY16" fmla="*/ 57664 h 210600"/>
              <a:gd name="connsiteX17" fmla="*/ 4765590 w 6108357"/>
              <a:gd name="connsiteY17" fmla="*/ 65902 h 210600"/>
              <a:gd name="connsiteX18" fmla="*/ 6108357 w 6108357"/>
              <a:gd name="connsiteY18" fmla="*/ 65902 h 210600"/>
              <a:gd name="connsiteX19" fmla="*/ 6108357 w 6108357"/>
              <a:gd name="connsiteY19" fmla="*/ 172994 h 210600"/>
              <a:gd name="connsiteX20" fmla="*/ 4765590 w 6108357"/>
              <a:gd name="connsiteY20" fmla="*/ 172994 h 210600"/>
              <a:gd name="connsiteX21" fmla="*/ 4765590 w 6108357"/>
              <a:gd name="connsiteY21" fmla="*/ 144162 h 210600"/>
              <a:gd name="connsiteX22" fmla="*/ 4572000 w 6108357"/>
              <a:gd name="connsiteY22" fmla="*/ 144162 h 210600"/>
              <a:gd name="connsiteX23" fmla="*/ 4572000 w 6108357"/>
              <a:gd name="connsiteY23" fmla="*/ 140043 h 210600"/>
              <a:gd name="connsiteX24" fmla="*/ 4411363 w 6108357"/>
              <a:gd name="connsiteY24" fmla="*/ 140043 h 210600"/>
              <a:gd name="connsiteX25" fmla="*/ 4411363 w 6108357"/>
              <a:gd name="connsiteY25" fmla="*/ 119448 h 210600"/>
              <a:gd name="connsiteX26" fmla="*/ 4073611 w 6108357"/>
              <a:gd name="connsiteY26" fmla="*/ 119448 h 210600"/>
              <a:gd name="connsiteX27" fmla="*/ 4073611 w 6108357"/>
              <a:gd name="connsiteY27" fmla="*/ 115329 h 210600"/>
              <a:gd name="connsiteX28" fmla="*/ 3805882 w 6108357"/>
              <a:gd name="connsiteY28" fmla="*/ 115329 h 210600"/>
              <a:gd name="connsiteX29" fmla="*/ 3805882 w 6108357"/>
              <a:gd name="connsiteY29" fmla="*/ 98854 h 210600"/>
              <a:gd name="connsiteX30" fmla="*/ 3233352 w 6108357"/>
              <a:gd name="connsiteY30" fmla="*/ 98854 h 210600"/>
              <a:gd name="connsiteX31" fmla="*/ 3233352 w 6108357"/>
              <a:gd name="connsiteY31" fmla="*/ 90616 h 210600"/>
              <a:gd name="connsiteX32" fmla="*/ 3019168 w 6108357"/>
              <a:gd name="connsiteY32" fmla="*/ 90616 h 210600"/>
              <a:gd name="connsiteX33" fmla="*/ 3019168 w 6108357"/>
              <a:gd name="connsiteY33" fmla="*/ 86497 h 210600"/>
              <a:gd name="connsiteX34" fmla="*/ 2603157 w 6108357"/>
              <a:gd name="connsiteY34" fmla="*/ 86497 h 210600"/>
              <a:gd name="connsiteX35" fmla="*/ 2603157 w 6108357"/>
              <a:gd name="connsiteY35" fmla="*/ 82378 h 210600"/>
              <a:gd name="connsiteX36" fmla="*/ 2497438 w 6108357"/>
              <a:gd name="connsiteY36" fmla="*/ 82378 h 210600"/>
              <a:gd name="connsiteX37" fmla="*/ 2537255 w 6108357"/>
              <a:gd name="connsiteY37" fmla="*/ 86497 h 210600"/>
              <a:gd name="connsiteX38" fmla="*/ 2347784 w 6108357"/>
              <a:gd name="connsiteY38" fmla="*/ 86497 h 210600"/>
              <a:gd name="connsiteX39" fmla="*/ 2347784 w 6108357"/>
              <a:gd name="connsiteY39" fmla="*/ 82378 h 210600"/>
              <a:gd name="connsiteX40" fmla="*/ 2343665 w 6108357"/>
              <a:gd name="connsiteY40" fmla="*/ 70948 h 210600"/>
              <a:gd name="connsiteX41" fmla="*/ 2244039 w 6108357"/>
              <a:gd name="connsiteY41" fmla="*/ 210555 h 210600"/>
              <a:gd name="connsiteX42" fmla="*/ 238051 w 6108357"/>
              <a:gd name="connsiteY42" fmla="*/ 8237 h 210600"/>
              <a:gd name="connsiteX43" fmla="*/ 0 w 6108357"/>
              <a:gd name="connsiteY43" fmla="*/ 8237 h 210600"/>
              <a:gd name="connsiteX44" fmla="*/ 8097 w 6108357"/>
              <a:gd name="connsiteY44" fmla="*/ 140 h 210600"/>
              <a:gd name="connsiteX45" fmla="*/ 4119 w 6108357"/>
              <a:gd name="connsiteY45" fmla="*/ 0 h 210600"/>
              <a:gd name="connsiteX0" fmla="*/ 4119 w 6108357"/>
              <a:gd name="connsiteY0" fmla="*/ 0 h 172994"/>
              <a:gd name="connsiteX1" fmla="*/ 8237 w 6108357"/>
              <a:gd name="connsiteY1" fmla="*/ 0 h 172994"/>
              <a:gd name="connsiteX2" fmla="*/ 1701114 w 6108357"/>
              <a:gd name="connsiteY2" fmla="*/ 0 h 172994"/>
              <a:gd name="connsiteX3" fmla="*/ 1709352 w 6108357"/>
              <a:gd name="connsiteY3" fmla="*/ 0 h 172994"/>
              <a:gd name="connsiteX4" fmla="*/ 1709352 w 6108357"/>
              <a:gd name="connsiteY4" fmla="*/ 852 h 172994"/>
              <a:gd name="connsiteX5" fmla="*/ 1900190 w 6108357"/>
              <a:gd name="connsiteY5" fmla="*/ 20594 h 172994"/>
              <a:gd name="connsiteX6" fmla="*/ 2269525 w 6108357"/>
              <a:gd name="connsiteY6" fmla="*/ 20594 h 172994"/>
              <a:gd name="connsiteX7" fmla="*/ 2998573 w 6108357"/>
              <a:gd name="connsiteY7" fmla="*/ 20594 h 172994"/>
              <a:gd name="connsiteX8" fmla="*/ 3002692 w 6108357"/>
              <a:gd name="connsiteY8" fmla="*/ 24713 h 172994"/>
              <a:gd name="connsiteX9" fmla="*/ 3229233 w 6108357"/>
              <a:gd name="connsiteY9" fmla="*/ 24713 h 172994"/>
              <a:gd name="connsiteX10" fmla="*/ 3229233 w 6108357"/>
              <a:gd name="connsiteY10" fmla="*/ 37070 h 172994"/>
              <a:gd name="connsiteX11" fmla="*/ 4069492 w 6108357"/>
              <a:gd name="connsiteY11" fmla="*/ 37070 h 172994"/>
              <a:gd name="connsiteX12" fmla="*/ 4069492 w 6108357"/>
              <a:gd name="connsiteY12" fmla="*/ 45308 h 172994"/>
              <a:gd name="connsiteX13" fmla="*/ 4411363 w 6108357"/>
              <a:gd name="connsiteY13" fmla="*/ 45308 h 172994"/>
              <a:gd name="connsiteX14" fmla="*/ 4539049 w 6108357"/>
              <a:gd name="connsiteY14" fmla="*/ 45308 h 172994"/>
              <a:gd name="connsiteX15" fmla="*/ 4539049 w 6108357"/>
              <a:gd name="connsiteY15" fmla="*/ 57664 h 172994"/>
              <a:gd name="connsiteX16" fmla="*/ 4765590 w 6108357"/>
              <a:gd name="connsiteY16" fmla="*/ 57664 h 172994"/>
              <a:gd name="connsiteX17" fmla="*/ 4765590 w 6108357"/>
              <a:gd name="connsiteY17" fmla="*/ 65902 h 172994"/>
              <a:gd name="connsiteX18" fmla="*/ 6108357 w 6108357"/>
              <a:gd name="connsiteY18" fmla="*/ 65902 h 172994"/>
              <a:gd name="connsiteX19" fmla="*/ 6108357 w 6108357"/>
              <a:gd name="connsiteY19" fmla="*/ 172994 h 172994"/>
              <a:gd name="connsiteX20" fmla="*/ 4765590 w 6108357"/>
              <a:gd name="connsiteY20" fmla="*/ 172994 h 172994"/>
              <a:gd name="connsiteX21" fmla="*/ 4765590 w 6108357"/>
              <a:gd name="connsiteY21" fmla="*/ 144162 h 172994"/>
              <a:gd name="connsiteX22" fmla="*/ 4572000 w 6108357"/>
              <a:gd name="connsiteY22" fmla="*/ 144162 h 172994"/>
              <a:gd name="connsiteX23" fmla="*/ 4572000 w 6108357"/>
              <a:gd name="connsiteY23" fmla="*/ 140043 h 172994"/>
              <a:gd name="connsiteX24" fmla="*/ 4411363 w 6108357"/>
              <a:gd name="connsiteY24" fmla="*/ 140043 h 172994"/>
              <a:gd name="connsiteX25" fmla="*/ 4411363 w 6108357"/>
              <a:gd name="connsiteY25" fmla="*/ 119448 h 172994"/>
              <a:gd name="connsiteX26" fmla="*/ 4073611 w 6108357"/>
              <a:gd name="connsiteY26" fmla="*/ 119448 h 172994"/>
              <a:gd name="connsiteX27" fmla="*/ 4073611 w 6108357"/>
              <a:gd name="connsiteY27" fmla="*/ 115329 h 172994"/>
              <a:gd name="connsiteX28" fmla="*/ 3805882 w 6108357"/>
              <a:gd name="connsiteY28" fmla="*/ 115329 h 172994"/>
              <a:gd name="connsiteX29" fmla="*/ 3805882 w 6108357"/>
              <a:gd name="connsiteY29" fmla="*/ 98854 h 172994"/>
              <a:gd name="connsiteX30" fmla="*/ 3233352 w 6108357"/>
              <a:gd name="connsiteY30" fmla="*/ 98854 h 172994"/>
              <a:gd name="connsiteX31" fmla="*/ 3233352 w 6108357"/>
              <a:gd name="connsiteY31" fmla="*/ 90616 h 172994"/>
              <a:gd name="connsiteX32" fmla="*/ 3019168 w 6108357"/>
              <a:gd name="connsiteY32" fmla="*/ 90616 h 172994"/>
              <a:gd name="connsiteX33" fmla="*/ 3019168 w 6108357"/>
              <a:gd name="connsiteY33" fmla="*/ 86497 h 172994"/>
              <a:gd name="connsiteX34" fmla="*/ 2603157 w 6108357"/>
              <a:gd name="connsiteY34" fmla="*/ 86497 h 172994"/>
              <a:gd name="connsiteX35" fmla="*/ 2603157 w 6108357"/>
              <a:gd name="connsiteY35" fmla="*/ 82378 h 172994"/>
              <a:gd name="connsiteX36" fmla="*/ 2497438 w 6108357"/>
              <a:gd name="connsiteY36" fmla="*/ 82378 h 172994"/>
              <a:gd name="connsiteX37" fmla="*/ 2537255 w 6108357"/>
              <a:gd name="connsiteY37" fmla="*/ 86497 h 172994"/>
              <a:gd name="connsiteX38" fmla="*/ 2347784 w 6108357"/>
              <a:gd name="connsiteY38" fmla="*/ 86497 h 172994"/>
              <a:gd name="connsiteX39" fmla="*/ 2347784 w 6108357"/>
              <a:gd name="connsiteY39" fmla="*/ 82378 h 172994"/>
              <a:gd name="connsiteX40" fmla="*/ 2343665 w 6108357"/>
              <a:gd name="connsiteY40" fmla="*/ 70948 h 172994"/>
              <a:gd name="connsiteX41" fmla="*/ 2264041 w 6108357"/>
              <a:gd name="connsiteY41" fmla="*/ 73395 h 172994"/>
              <a:gd name="connsiteX42" fmla="*/ 238051 w 6108357"/>
              <a:gd name="connsiteY42" fmla="*/ 8237 h 172994"/>
              <a:gd name="connsiteX43" fmla="*/ 0 w 6108357"/>
              <a:gd name="connsiteY43" fmla="*/ 8237 h 172994"/>
              <a:gd name="connsiteX44" fmla="*/ 8097 w 6108357"/>
              <a:gd name="connsiteY44" fmla="*/ 140 h 172994"/>
              <a:gd name="connsiteX45" fmla="*/ 4119 w 6108357"/>
              <a:gd name="connsiteY45" fmla="*/ 0 h 172994"/>
              <a:gd name="connsiteX0" fmla="*/ 4119 w 6108357"/>
              <a:gd name="connsiteY0" fmla="*/ 0 h 172994"/>
              <a:gd name="connsiteX1" fmla="*/ 8237 w 6108357"/>
              <a:gd name="connsiteY1" fmla="*/ 0 h 172994"/>
              <a:gd name="connsiteX2" fmla="*/ 1701114 w 6108357"/>
              <a:gd name="connsiteY2" fmla="*/ 0 h 172994"/>
              <a:gd name="connsiteX3" fmla="*/ 1709352 w 6108357"/>
              <a:gd name="connsiteY3" fmla="*/ 0 h 172994"/>
              <a:gd name="connsiteX4" fmla="*/ 1709352 w 6108357"/>
              <a:gd name="connsiteY4" fmla="*/ 852 h 172994"/>
              <a:gd name="connsiteX5" fmla="*/ 1900190 w 6108357"/>
              <a:gd name="connsiteY5" fmla="*/ 20594 h 172994"/>
              <a:gd name="connsiteX6" fmla="*/ 2269525 w 6108357"/>
              <a:gd name="connsiteY6" fmla="*/ 20594 h 172994"/>
              <a:gd name="connsiteX7" fmla="*/ 2998573 w 6108357"/>
              <a:gd name="connsiteY7" fmla="*/ 20594 h 172994"/>
              <a:gd name="connsiteX8" fmla="*/ 3002692 w 6108357"/>
              <a:gd name="connsiteY8" fmla="*/ 24713 h 172994"/>
              <a:gd name="connsiteX9" fmla="*/ 3229233 w 6108357"/>
              <a:gd name="connsiteY9" fmla="*/ 24713 h 172994"/>
              <a:gd name="connsiteX10" fmla="*/ 3229233 w 6108357"/>
              <a:gd name="connsiteY10" fmla="*/ 37070 h 172994"/>
              <a:gd name="connsiteX11" fmla="*/ 4069492 w 6108357"/>
              <a:gd name="connsiteY11" fmla="*/ 37070 h 172994"/>
              <a:gd name="connsiteX12" fmla="*/ 4069492 w 6108357"/>
              <a:gd name="connsiteY12" fmla="*/ 45308 h 172994"/>
              <a:gd name="connsiteX13" fmla="*/ 4411363 w 6108357"/>
              <a:gd name="connsiteY13" fmla="*/ 45308 h 172994"/>
              <a:gd name="connsiteX14" fmla="*/ 4539049 w 6108357"/>
              <a:gd name="connsiteY14" fmla="*/ 45308 h 172994"/>
              <a:gd name="connsiteX15" fmla="*/ 4539049 w 6108357"/>
              <a:gd name="connsiteY15" fmla="*/ 57664 h 172994"/>
              <a:gd name="connsiteX16" fmla="*/ 4765590 w 6108357"/>
              <a:gd name="connsiteY16" fmla="*/ 57664 h 172994"/>
              <a:gd name="connsiteX17" fmla="*/ 4765590 w 6108357"/>
              <a:gd name="connsiteY17" fmla="*/ 65902 h 172994"/>
              <a:gd name="connsiteX18" fmla="*/ 6108357 w 6108357"/>
              <a:gd name="connsiteY18" fmla="*/ 65902 h 172994"/>
              <a:gd name="connsiteX19" fmla="*/ 6108357 w 6108357"/>
              <a:gd name="connsiteY19" fmla="*/ 172994 h 172994"/>
              <a:gd name="connsiteX20" fmla="*/ 4765590 w 6108357"/>
              <a:gd name="connsiteY20" fmla="*/ 172994 h 172994"/>
              <a:gd name="connsiteX21" fmla="*/ 4765590 w 6108357"/>
              <a:gd name="connsiteY21" fmla="*/ 144162 h 172994"/>
              <a:gd name="connsiteX22" fmla="*/ 4572000 w 6108357"/>
              <a:gd name="connsiteY22" fmla="*/ 144162 h 172994"/>
              <a:gd name="connsiteX23" fmla="*/ 4572000 w 6108357"/>
              <a:gd name="connsiteY23" fmla="*/ 140043 h 172994"/>
              <a:gd name="connsiteX24" fmla="*/ 4411363 w 6108357"/>
              <a:gd name="connsiteY24" fmla="*/ 140043 h 172994"/>
              <a:gd name="connsiteX25" fmla="*/ 4411363 w 6108357"/>
              <a:gd name="connsiteY25" fmla="*/ 119448 h 172994"/>
              <a:gd name="connsiteX26" fmla="*/ 4073611 w 6108357"/>
              <a:gd name="connsiteY26" fmla="*/ 119448 h 172994"/>
              <a:gd name="connsiteX27" fmla="*/ 4073611 w 6108357"/>
              <a:gd name="connsiteY27" fmla="*/ 115329 h 172994"/>
              <a:gd name="connsiteX28" fmla="*/ 3805882 w 6108357"/>
              <a:gd name="connsiteY28" fmla="*/ 115329 h 172994"/>
              <a:gd name="connsiteX29" fmla="*/ 3805882 w 6108357"/>
              <a:gd name="connsiteY29" fmla="*/ 98854 h 172994"/>
              <a:gd name="connsiteX30" fmla="*/ 3233352 w 6108357"/>
              <a:gd name="connsiteY30" fmla="*/ 98854 h 172994"/>
              <a:gd name="connsiteX31" fmla="*/ 3233352 w 6108357"/>
              <a:gd name="connsiteY31" fmla="*/ 90616 h 172994"/>
              <a:gd name="connsiteX32" fmla="*/ 3019168 w 6108357"/>
              <a:gd name="connsiteY32" fmla="*/ 90616 h 172994"/>
              <a:gd name="connsiteX33" fmla="*/ 3019168 w 6108357"/>
              <a:gd name="connsiteY33" fmla="*/ 86497 h 172994"/>
              <a:gd name="connsiteX34" fmla="*/ 2603157 w 6108357"/>
              <a:gd name="connsiteY34" fmla="*/ 86497 h 172994"/>
              <a:gd name="connsiteX35" fmla="*/ 2603157 w 6108357"/>
              <a:gd name="connsiteY35" fmla="*/ 82378 h 172994"/>
              <a:gd name="connsiteX36" fmla="*/ 2497438 w 6108357"/>
              <a:gd name="connsiteY36" fmla="*/ 82378 h 172994"/>
              <a:gd name="connsiteX37" fmla="*/ 2537255 w 6108357"/>
              <a:gd name="connsiteY37" fmla="*/ 86497 h 172994"/>
              <a:gd name="connsiteX38" fmla="*/ 2347784 w 6108357"/>
              <a:gd name="connsiteY38" fmla="*/ 86497 h 172994"/>
              <a:gd name="connsiteX39" fmla="*/ 2347784 w 6108357"/>
              <a:gd name="connsiteY39" fmla="*/ 82378 h 172994"/>
              <a:gd name="connsiteX40" fmla="*/ 2343665 w 6108357"/>
              <a:gd name="connsiteY40" fmla="*/ 70948 h 172994"/>
              <a:gd name="connsiteX41" fmla="*/ 2264041 w 6108357"/>
              <a:gd name="connsiteY41" fmla="*/ 73395 h 172994"/>
              <a:gd name="connsiteX42" fmla="*/ 2261184 w 6108357"/>
              <a:gd name="connsiteY42" fmla="*/ 67680 h 172994"/>
              <a:gd name="connsiteX43" fmla="*/ 238051 w 6108357"/>
              <a:gd name="connsiteY43" fmla="*/ 8237 h 172994"/>
              <a:gd name="connsiteX44" fmla="*/ 0 w 6108357"/>
              <a:gd name="connsiteY44" fmla="*/ 8237 h 172994"/>
              <a:gd name="connsiteX45" fmla="*/ 8097 w 6108357"/>
              <a:gd name="connsiteY45" fmla="*/ 140 h 172994"/>
              <a:gd name="connsiteX46" fmla="*/ 4119 w 6108357"/>
              <a:gd name="connsiteY46" fmla="*/ 0 h 172994"/>
              <a:gd name="connsiteX0" fmla="*/ 4119 w 6108357"/>
              <a:gd name="connsiteY0" fmla="*/ 0 h 172994"/>
              <a:gd name="connsiteX1" fmla="*/ 8237 w 6108357"/>
              <a:gd name="connsiteY1" fmla="*/ 0 h 172994"/>
              <a:gd name="connsiteX2" fmla="*/ 1701114 w 6108357"/>
              <a:gd name="connsiteY2" fmla="*/ 0 h 172994"/>
              <a:gd name="connsiteX3" fmla="*/ 1709352 w 6108357"/>
              <a:gd name="connsiteY3" fmla="*/ 0 h 172994"/>
              <a:gd name="connsiteX4" fmla="*/ 1709352 w 6108357"/>
              <a:gd name="connsiteY4" fmla="*/ 852 h 172994"/>
              <a:gd name="connsiteX5" fmla="*/ 1900190 w 6108357"/>
              <a:gd name="connsiteY5" fmla="*/ 20594 h 172994"/>
              <a:gd name="connsiteX6" fmla="*/ 2269525 w 6108357"/>
              <a:gd name="connsiteY6" fmla="*/ 20594 h 172994"/>
              <a:gd name="connsiteX7" fmla="*/ 2998573 w 6108357"/>
              <a:gd name="connsiteY7" fmla="*/ 20594 h 172994"/>
              <a:gd name="connsiteX8" fmla="*/ 3002692 w 6108357"/>
              <a:gd name="connsiteY8" fmla="*/ 24713 h 172994"/>
              <a:gd name="connsiteX9" fmla="*/ 3229233 w 6108357"/>
              <a:gd name="connsiteY9" fmla="*/ 24713 h 172994"/>
              <a:gd name="connsiteX10" fmla="*/ 3229233 w 6108357"/>
              <a:gd name="connsiteY10" fmla="*/ 37070 h 172994"/>
              <a:gd name="connsiteX11" fmla="*/ 4069492 w 6108357"/>
              <a:gd name="connsiteY11" fmla="*/ 37070 h 172994"/>
              <a:gd name="connsiteX12" fmla="*/ 4069492 w 6108357"/>
              <a:gd name="connsiteY12" fmla="*/ 45308 h 172994"/>
              <a:gd name="connsiteX13" fmla="*/ 4411363 w 6108357"/>
              <a:gd name="connsiteY13" fmla="*/ 45308 h 172994"/>
              <a:gd name="connsiteX14" fmla="*/ 4539049 w 6108357"/>
              <a:gd name="connsiteY14" fmla="*/ 45308 h 172994"/>
              <a:gd name="connsiteX15" fmla="*/ 4539049 w 6108357"/>
              <a:gd name="connsiteY15" fmla="*/ 57664 h 172994"/>
              <a:gd name="connsiteX16" fmla="*/ 4765590 w 6108357"/>
              <a:gd name="connsiteY16" fmla="*/ 57664 h 172994"/>
              <a:gd name="connsiteX17" fmla="*/ 4765590 w 6108357"/>
              <a:gd name="connsiteY17" fmla="*/ 65902 h 172994"/>
              <a:gd name="connsiteX18" fmla="*/ 6108357 w 6108357"/>
              <a:gd name="connsiteY18" fmla="*/ 65902 h 172994"/>
              <a:gd name="connsiteX19" fmla="*/ 6108357 w 6108357"/>
              <a:gd name="connsiteY19" fmla="*/ 172994 h 172994"/>
              <a:gd name="connsiteX20" fmla="*/ 4765590 w 6108357"/>
              <a:gd name="connsiteY20" fmla="*/ 172994 h 172994"/>
              <a:gd name="connsiteX21" fmla="*/ 4765590 w 6108357"/>
              <a:gd name="connsiteY21" fmla="*/ 144162 h 172994"/>
              <a:gd name="connsiteX22" fmla="*/ 4572000 w 6108357"/>
              <a:gd name="connsiteY22" fmla="*/ 144162 h 172994"/>
              <a:gd name="connsiteX23" fmla="*/ 4572000 w 6108357"/>
              <a:gd name="connsiteY23" fmla="*/ 140043 h 172994"/>
              <a:gd name="connsiteX24" fmla="*/ 4411363 w 6108357"/>
              <a:gd name="connsiteY24" fmla="*/ 140043 h 172994"/>
              <a:gd name="connsiteX25" fmla="*/ 4411363 w 6108357"/>
              <a:gd name="connsiteY25" fmla="*/ 119448 h 172994"/>
              <a:gd name="connsiteX26" fmla="*/ 4073611 w 6108357"/>
              <a:gd name="connsiteY26" fmla="*/ 119448 h 172994"/>
              <a:gd name="connsiteX27" fmla="*/ 4073611 w 6108357"/>
              <a:gd name="connsiteY27" fmla="*/ 115329 h 172994"/>
              <a:gd name="connsiteX28" fmla="*/ 3805882 w 6108357"/>
              <a:gd name="connsiteY28" fmla="*/ 115329 h 172994"/>
              <a:gd name="connsiteX29" fmla="*/ 3805882 w 6108357"/>
              <a:gd name="connsiteY29" fmla="*/ 98854 h 172994"/>
              <a:gd name="connsiteX30" fmla="*/ 3233352 w 6108357"/>
              <a:gd name="connsiteY30" fmla="*/ 98854 h 172994"/>
              <a:gd name="connsiteX31" fmla="*/ 3233352 w 6108357"/>
              <a:gd name="connsiteY31" fmla="*/ 90616 h 172994"/>
              <a:gd name="connsiteX32" fmla="*/ 3019168 w 6108357"/>
              <a:gd name="connsiteY32" fmla="*/ 90616 h 172994"/>
              <a:gd name="connsiteX33" fmla="*/ 3019168 w 6108357"/>
              <a:gd name="connsiteY33" fmla="*/ 86497 h 172994"/>
              <a:gd name="connsiteX34" fmla="*/ 2603157 w 6108357"/>
              <a:gd name="connsiteY34" fmla="*/ 86497 h 172994"/>
              <a:gd name="connsiteX35" fmla="*/ 2603157 w 6108357"/>
              <a:gd name="connsiteY35" fmla="*/ 82378 h 172994"/>
              <a:gd name="connsiteX36" fmla="*/ 2497438 w 6108357"/>
              <a:gd name="connsiteY36" fmla="*/ 82378 h 172994"/>
              <a:gd name="connsiteX37" fmla="*/ 2537255 w 6108357"/>
              <a:gd name="connsiteY37" fmla="*/ 86497 h 172994"/>
              <a:gd name="connsiteX38" fmla="*/ 2347784 w 6108357"/>
              <a:gd name="connsiteY38" fmla="*/ 86497 h 172994"/>
              <a:gd name="connsiteX39" fmla="*/ 2347784 w 6108357"/>
              <a:gd name="connsiteY39" fmla="*/ 82378 h 172994"/>
              <a:gd name="connsiteX40" fmla="*/ 2343665 w 6108357"/>
              <a:gd name="connsiteY40" fmla="*/ 79521 h 172994"/>
              <a:gd name="connsiteX41" fmla="*/ 2264041 w 6108357"/>
              <a:gd name="connsiteY41" fmla="*/ 73395 h 172994"/>
              <a:gd name="connsiteX42" fmla="*/ 2261184 w 6108357"/>
              <a:gd name="connsiteY42" fmla="*/ 67680 h 172994"/>
              <a:gd name="connsiteX43" fmla="*/ 238051 w 6108357"/>
              <a:gd name="connsiteY43" fmla="*/ 8237 h 172994"/>
              <a:gd name="connsiteX44" fmla="*/ 0 w 6108357"/>
              <a:gd name="connsiteY44" fmla="*/ 8237 h 172994"/>
              <a:gd name="connsiteX45" fmla="*/ 8097 w 6108357"/>
              <a:gd name="connsiteY45" fmla="*/ 140 h 172994"/>
              <a:gd name="connsiteX46" fmla="*/ 4119 w 6108357"/>
              <a:gd name="connsiteY46" fmla="*/ 0 h 172994"/>
              <a:gd name="connsiteX0" fmla="*/ 4119 w 6108357"/>
              <a:gd name="connsiteY0" fmla="*/ 0 h 172994"/>
              <a:gd name="connsiteX1" fmla="*/ 8237 w 6108357"/>
              <a:gd name="connsiteY1" fmla="*/ 0 h 172994"/>
              <a:gd name="connsiteX2" fmla="*/ 1701114 w 6108357"/>
              <a:gd name="connsiteY2" fmla="*/ 0 h 172994"/>
              <a:gd name="connsiteX3" fmla="*/ 1709352 w 6108357"/>
              <a:gd name="connsiteY3" fmla="*/ 0 h 172994"/>
              <a:gd name="connsiteX4" fmla="*/ 1709352 w 6108357"/>
              <a:gd name="connsiteY4" fmla="*/ 852 h 172994"/>
              <a:gd name="connsiteX5" fmla="*/ 1900190 w 6108357"/>
              <a:gd name="connsiteY5" fmla="*/ 20594 h 172994"/>
              <a:gd name="connsiteX6" fmla="*/ 2269525 w 6108357"/>
              <a:gd name="connsiteY6" fmla="*/ 20594 h 172994"/>
              <a:gd name="connsiteX7" fmla="*/ 2998573 w 6108357"/>
              <a:gd name="connsiteY7" fmla="*/ 20594 h 172994"/>
              <a:gd name="connsiteX8" fmla="*/ 3002692 w 6108357"/>
              <a:gd name="connsiteY8" fmla="*/ 24713 h 172994"/>
              <a:gd name="connsiteX9" fmla="*/ 3229233 w 6108357"/>
              <a:gd name="connsiteY9" fmla="*/ 24713 h 172994"/>
              <a:gd name="connsiteX10" fmla="*/ 3229233 w 6108357"/>
              <a:gd name="connsiteY10" fmla="*/ 37070 h 172994"/>
              <a:gd name="connsiteX11" fmla="*/ 4069492 w 6108357"/>
              <a:gd name="connsiteY11" fmla="*/ 37070 h 172994"/>
              <a:gd name="connsiteX12" fmla="*/ 4069492 w 6108357"/>
              <a:gd name="connsiteY12" fmla="*/ 45308 h 172994"/>
              <a:gd name="connsiteX13" fmla="*/ 4411363 w 6108357"/>
              <a:gd name="connsiteY13" fmla="*/ 45308 h 172994"/>
              <a:gd name="connsiteX14" fmla="*/ 4539049 w 6108357"/>
              <a:gd name="connsiteY14" fmla="*/ 45308 h 172994"/>
              <a:gd name="connsiteX15" fmla="*/ 4539049 w 6108357"/>
              <a:gd name="connsiteY15" fmla="*/ 57664 h 172994"/>
              <a:gd name="connsiteX16" fmla="*/ 4765590 w 6108357"/>
              <a:gd name="connsiteY16" fmla="*/ 57664 h 172994"/>
              <a:gd name="connsiteX17" fmla="*/ 4765590 w 6108357"/>
              <a:gd name="connsiteY17" fmla="*/ 65902 h 172994"/>
              <a:gd name="connsiteX18" fmla="*/ 6108357 w 6108357"/>
              <a:gd name="connsiteY18" fmla="*/ 65902 h 172994"/>
              <a:gd name="connsiteX19" fmla="*/ 6108357 w 6108357"/>
              <a:gd name="connsiteY19" fmla="*/ 172994 h 172994"/>
              <a:gd name="connsiteX20" fmla="*/ 4765590 w 6108357"/>
              <a:gd name="connsiteY20" fmla="*/ 172994 h 172994"/>
              <a:gd name="connsiteX21" fmla="*/ 4765590 w 6108357"/>
              <a:gd name="connsiteY21" fmla="*/ 144162 h 172994"/>
              <a:gd name="connsiteX22" fmla="*/ 4572000 w 6108357"/>
              <a:gd name="connsiteY22" fmla="*/ 144162 h 172994"/>
              <a:gd name="connsiteX23" fmla="*/ 4572000 w 6108357"/>
              <a:gd name="connsiteY23" fmla="*/ 140043 h 172994"/>
              <a:gd name="connsiteX24" fmla="*/ 4411363 w 6108357"/>
              <a:gd name="connsiteY24" fmla="*/ 140043 h 172994"/>
              <a:gd name="connsiteX25" fmla="*/ 4411363 w 6108357"/>
              <a:gd name="connsiteY25" fmla="*/ 119448 h 172994"/>
              <a:gd name="connsiteX26" fmla="*/ 4073611 w 6108357"/>
              <a:gd name="connsiteY26" fmla="*/ 119448 h 172994"/>
              <a:gd name="connsiteX27" fmla="*/ 4073611 w 6108357"/>
              <a:gd name="connsiteY27" fmla="*/ 115329 h 172994"/>
              <a:gd name="connsiteX28" fmla="*/ 3805882 w 6108357"/>
              <a:gd name="connsiteY28" fmla="*/ 115329 h 172994"/>
              <a:gd name="connsiteX29" fmla="*/ 3805882 w 6108357"/>
              <a:gd name="connsiteY29" fmla="*/ 98854 h 172994"/>
              <a:gd name="connsiteX30" fmla="*/ 3233352 w 6108357"/>
              <a:gd name="connsiteY30" fmla="*/ 98854 h 172994"/>
              <a:gd name="connsiteX31" fmla="*/ 3233352 w 6108357"/>
              <a:gd name="connsiteY31" fmla="*/ 90616 h 172994"/>
              <a:gd name="connsiteX32" fmla="*/ 3019168 w 6108357"/>
              <a:gd name="connsiteY32" fmla="*/ 90616 h 172994"/>
              <a:gd name="connsiteX33" fmla="*/ 3019168 w 6108357"/>
              <a:gd name="connsiteY33" fmla="*/ 86497 h 172994"/>
              <a:gd name="connsiteX34" fmla="*/ 2603157 w 6108357"/>
              <a:gd name="connsiteY34" fmla="*/ 86497 h 172994"/>
              <a:gd name="connsiteX35" fmla="*/ 2603157 w 6108357"/>
              <a:gd name="connsiteY35" fmla="*/ 82378 h 172994"/>
              <a:gd name="connsiteX36" fmla="*/ 2497438 w 6108357"/>
              <a:gd name="connsiteY36" fmla="*/ 82378 h 172994"/>
              <a:gd name="connsiteX37" fmla="*/ 2537255 w 6108357"/>
              <a:gd name="connsiteY37" fmla="*/ 86497 h 172994"/>
              <a:gd name="connsiteX38" fmla="*/ 2347784 w 6108357"/>
              <a:gd name="connsiteY38" fmla="*/ 86497 h 172994"/>
              <a:gd name="connsiteX39" fmla="*/ 2347784 w 6108357"/>
              <a:gd name="connsiteY39" fmla="*/ 82378 h 172994"/>
              <a:gd name="connsiteX40" fmla="*/ 2340808 w 6108357"/>
              <a:gd name="connsiteY40" fmla="*/ 70948 h 172994"/>
              <a:gd name="connsiteX41" fmla="*/ 2264041 w 6108357"/>
              <a:gd name="connsiteY41" fmla="*/ 73395 h 172994"/>
              <a:gd name="connsiteX42" fmla="*/ 2261184 w 6108357"/>
              <a:gd name="connsiteY42" fmla="*/ 67680 h 172994"/>
              <a:gd name="connsiteX43" fmla="*/ 238051 w 6108357"/>
              <a:gd name="connsiteY43" fmla="*/ 8237 h 172994"/>
              <a:gd name="connsiteX44" fmla="*/ 0 w 6108357"/>
              <a:gd name="connsiteY44" fmla="*/ 8237 h 172994"/>
              <a:gd name="connsiteX45" fmla="*/ 8097 w 6108357"/>
              <a:gd name="connsiteY45" fmla="*/ 140 h 172994"/>
              <a:gd name="connsiteX46" fmla="*/ 4119 w 6108357"/>
              <a:gd name="connsiteY46" fmla="*/ 0 h 172994"/>
              <a:gd name="connsiteX0" fmla="*/ 4119 w 6108357"/>
              <a:gd name="connsiteY0" fmla="*/ 0 h 172994"/>
              <a:gd name="connsiteX1" fmla="*/ 8237 w 6108357"/>
              <a:gd name="connsiteY1" fmla="*/ 0 h 172994"/>
              <a:gd name="connsiteX2" fmla="*/ 1701114 w 6108357"/>
              <a:gd name="connsiteY2" fmla="*/ 0 h 172994"/>
              <a:gd name="connsiteX3" fmla="*/ 1709352 w 6108357"/>
              <a:gd name="connsiteY3" fmla="*/ 0 h 172994"/>
              <a:gd name="connsiteX4" fmla="*/ 1709352 w 6108357"/>
              <a:gd name="connsiteY4" fmla="*/ 852 h 172994"/>
              <a:gd name="connsiteX5" fmla="*/ 1900190 w 6108357"/>
              <a:gd name="connsiteY5" fmla="*/ 20594 h 172994"/>
              <a:gd name="connsiteX6" fmla="*/ 2269525 w 6108357"/>
              <a:gd name="connsiteY6" fmla="*/ 20594 h 172994"/>
              <a:gd name="connsiteX7" fmla="*/ 2998573 w 6108357"/>
              <a:gd name="connsiteY7" fmla="*/ 20594 h 172994"/>
              <a:gd name="connsiteX8" fmla="*/ 3002692 w 6108357"/>
              <a:gd name="connsiteY8" fmla="*/ 24713 h 172994"/>
              <a:gd name="connsiteX9" fmla="*/ 3229233 w 6108357"/>
              <a:gd name="connsiteY9" fmla="*/ 24713 h 172994"/>
              <a:gd name="connsiteX10" fmla="*/ 3229233 w 6108357"/>
              <a:gd name="connsiteY10" fmla="*/ 37070 h 172994"/>
              <a:gd name="connsiteX11" fmla="*/ 4069492 w 6108357"/>
              <a:gd name="connsiteY11" fmla="*/ 37070 h 172994"/>
              <a:gd name="connsiteX12" fmla="*/ 4069492 w 6108357"/>
              <a:gd name="connsiteY12" fmla="*/ 45308 h 172994"/>
              <a:gd name="connsiteX13" fmla="*/ 4411363 w 6108357"/>
              <a:gd name="connsiteY13" fmla="*/ 45308 h 172994"/>
              <a:gd name="connsiteX14" fmla="*/ 4539049 w 6108357"/>
              <a:gd name="connsiteY14" fmla="*/ 45308 h 172994"/>
              <a:gd name="connsiteX15" fmla="*/ 4539049 w 6108357"/>
              <a:gd name="connsiteY15" fmla="*/ 57664 h 172994"/>
              <a:gd name="connsiteX16" fmla="*/ 4765590 w 6108357"/>
              <a:gd name="connsiteY16" fmla="*/ 57664 h 172994"/>
              <a:gd name="connsiteX17" fmla="*/ 4765590 w 6108357"/>
              <a:gd name="connsiteY17" fmla="*/ 65902 h 172994"/>
              <a:gd name="connsiteX18" fmla="*/ 6108357 w 6108357"/>
              <a:gd name="connsiteY18" fmla="*/ 65902 h 172994"/>
              <a:gd name="connsiteX19" fmla="*/ 6108357 w 6108357"/>
              <a:gd name="connsiteY19" fmla="*/ 172994 h 172994"/>
              <a:gd name="connsiteX20" fmla="*/ 4765590 w 6108357"/>
              <a:gd name="connsiteY20" fmla="*/ 172994 h 172994"/>
              <a:gd name="connsiteX21" fmla="*/ 4765590 w 6108357"/>
              <a:gd name="connsiteY21" fmla="*/ 144162 h 172994"/>
              <a:gd name="connsiteX22" fmla="*/ 4572000 w 6108357"/>
              <a:gd name="connsiteY22" fmla="*/ 144162 h 172994"/>
              <a:gd name="connsiteX23" fmla="*/ 4572000 w 6108357"/>
              <a:gd name="connsiteY23" fmla="*/ 140043 h 172994"/>
              <a:gd name="connsiteX24" fmla="*/ 4411363 w 6108357"/>
              <a:gd name="connsiteY24" fmla="*/ 140043 h 172994"/>
              <a:gd name="connsiteX25" fmla="*/ 4411363 w 6108357"/>
              <a:gd name="connsiteY25" fmla="*/ 119448 h 172994"/>
              <a:gd name="connsiteX26" fmla="*/ 4073611 w 6108357"/>
              <a:gd name="connsiteY26" fmla="*/ 119448 h 172994"/>
              <a:gd name="connsiteX27" fmla="*/ 4073611 w 6108357"/>
              <a:gd name="connsiteY27" fmla="*/ 115329 h 172994"/>
              <a:gd name="connsiteX28" fmla="*/ 3805882 w 6108357"/>
              <a:gd name="connsiteY28" fmla="*/ 115329 h 172994"/>
              <a:gd name="connsiteX29" fmla="*/ 3805882 w 6108357"/>
              <a:gd name="connsiteY29" fmla="*/ 98854 h 172994"/>
              <a:gd name="connsiteX30" fmla="*/ 3233352 w 6108357"/>
              <a:gd name="connsiteY30" fmla="*/ 98854 h 172994"/>
              <a:gd name="connsiteX31" fmla="*/ 3233352 w 6108357"/>
              <a:gd name="connsiteY31" fmla="*/ 90616 h 172994"/>
              <a:gd name="connsiteX32" fmla="*/ 3019168 w 6108357"/>
              <a:gd name="connsiteY32" fmla="*/ 90616 h 172994"/>
              <a:gd name="connsiteX33" fmla="*/ 3019168 w 6108357"/>
              <a:gd name="connsiteY33" fmla="*/ 86497 h 172994"/>
              <a:gd name="connsiteX34" fmla="*/ 2603157 w 6108357"/>
              <a:gd name="connsiteY34" fmla="*/ 86497 h 172994"/>
              <a:gd name="connsiteX35" fmla="*/ 2603157 w 6108357"/>
              <a:gd name="connsiteY35" fmla="*/ 82378 h 172994"/>
              <a:gd name="connsiteX36" fmla="*/ 2497438 w 6108357"/>
              <a:gd name="connsiteY36" fmla="*/ 82378 h 172994"/>
              <a:gd name="connsiteX37" fmla="*/ 2537255 w 6108357"/>
              <a:gd name="connsiteY37" fmla="*/ 86497 h 172994"/>
              <a:gd name="connsiteX38" fmla="*/ 2347784 w 6108357"/>
              <a:gd name="connsiteY38" fmla="*/ 86497 h 172994"/>
              <a:gd name="connsiteX39" fmla="*/ 2347784 w 6108357"/>
              <a:gd name="connsiteY39" fmla="*/ 82378 h 172994"/>
              <a:gd name="connsiteX40" fmla="*/ 2340808 w 6108357"/>
              <a:gd name="connsiteY40" fmla="*/ 70948 h 172994"/>
              <a:gd name="connsiteX41" fmla="*/ 2264041 w 6108357"/>
              <a:gd name="connsiteY41" fmla="*/ 73395 h 172994"/>
              <a:gd name="connsiteX42" fmla="*/ 2109737 w 6108357"/>
              <a:gd name="connsiteY42" fmla="*/ 59108 h 172994"/>
              <a:gd name="connsiteX43" fmla="*/ 238051 w 6108357"/>
              <a:gd name="connsiteY43" fmla="*/ 8237 h 172994"/>
              <a:gd name="connsiteX44" fmla="*/ 0 w 6108357"/>
              <a:gd name="connsiteY44" fmla="*/ 8237 h 172994"/>
              <a:gd name="connsiteX45" fmla="*/ 8097 w 6108357"/>
              <a:gd name="connsiteY45" fmla="*/ 140 h 172994"/>
              <a:gd name="connsiteX46" fmla="*/ 4119 w 6108357"/>
              <a:gd name="connsiteY46" fmla="*/ 0 h 172994"/>
              <a:gd name="connsiteX0" fmla="*/ 4119 w 6108357"/>
              <a:gd name="connsiteY0" fmla="*/ 0 h 172994"/>
              <a:gd name="connsiteX1" fmla="*/ 8237 w 6108357"/>
              <a:gd name="connsiteY1" fmla="*/ 0 h 172994"/>
              <a:gd name="connsiteX2" fmla="*/ 1701114 w 6108357"/>
              <a:gd name="connsiteY2" fmla="*/ 0 h 172994"/>
              <a:gd name="connsiteX3" fmla="*/ 1709352 w 6108357"/>
              <a:gd name="connsiteY3" fmla="*/ 0 h 172994"/>
              <a:gd name="connsiteX4" fmla="*/ 1709352 w 6108357"/>
              <a:gd name="connsiteY4" fmla="*/ 852 h 172994"/>
              <a:gd name="connsiteX5" fmla="*/ 1900190 w 6108357"/>
              <a:gd name="connsiteY5" fmla="*/ 20594 h 172994"/>
              <a:gd name="connsiteX6" fmla="*/ 2269525 w 6108357"/>
              <a:gd name="connsiteY6" fmla="*/ 20594 h 172994"/>
              <a:gd name="connsiteX7" fmla="*/ 2998573 w 6108357"/>
              <a:gd name="connsiteY7" fmla="*/ 20594 h 172994"/>
              <a:gd name="connsiteX8" fmla="*/ 3002692 w 6108357"/>
              <a:gd name="connsiteY8" fmla="*/ 24713 h 172994"/>
              <a:gd name="connsiteX9" fmla="*/ 3229233 w 6108357"/>
              <a:gd name="connsiteY9" fmla="*/ 24713 h 172994"/>
              <a:gd name="connsiteX10" fmla="*/ 3229233 w 6108357"/>
              <a:gd name="connsiteY10" fmla="*/ 37070 h 172994"/>
              <a:gd name="connsiteX11" fmla="*/ 4069492 w 6108357"/>
              <a:gd name="connsiteY11" fmla="*/ 37070 h 172994"/>
              <a:gd name="connsiteX12" fmla="*/ 4069492 w 6108357"/>
              <a:gd name="connsiteY12" fmla="*/ 45308 h 172994"/>
              <a:gd name="connsiteX13" fmla="*/ 4411363 w 6108357"/>
              <a:gd name="connsiteY13" fmla="*/ 45308 h 172994"/>
              <a:gd name="connsiteX14" fmla="*/ 4539049 w 6108357"/>
              <a:gd name="connsiteY14" fmla="*/ 45308 h 172994"/>
              <a:gd name="connsiteX15" fmla="*/ 4539049 w 6108357"/>
              <a:gd name="connsiteY15" fmla="*/ 57664 h 172994"/>
              <a:gd name="connsiteX16" fmla="*/ 4765590 w 6108357"/>
              <a:gd name="connsiteY16" fmla="*/ 57664 h 172994"/>
              <a:gd name="connsiteX17" fmla="*/ 4765590 w 6108357"/>
              <a:gd name="connsiteY17" fmla="*/ 65902 h 172994"/>
              <a:gd name="connsiteX18" fmla="*/ 6108357 w 6108357"/>
              <a:gd name="connsiteY18" fmla="*/ 65902 h 172994"/>
              <a:gd name="connsiteX19" fmla="*/ 6108357 w 6108357"/>
              <a:gd name="connsiteY19" fmla="*/ 172994 h 172994"/>
              <a:gd name="connsiteX20" fmla="*/ 4765590 w 6108357"/>
              <a:gd name="connsiteY20" fmla="*/ 172994 h 172994"/>
              <a:gd name="connsiteX21" fmla="*/ 4765590 w 6108357"/>
              <a:gd name="connsiteY21" fmla="*/ 144162 h 172994"/>
              <a:gd name="connsiteX22" fmla="*/ 4572000 w 6108357"/>
              <a:gd name="connsiteY22" fmla="*/ 144162 h 172994"/>
              <a:gd name="connsiteX23" fmla="*/ 4572000 w 6108357"/>
              <a:gd name="connsiteY23" fmla="*/ 140043 h 172994"/>
              <a:gd name="connsiteX24" fmla="*/ 4411363 w 6108357"/>
              <a:gd name="connsiteY24" fmla="*/ 140043 h 172994"/>
              <a:gd name="connsiteX25" fmla="*/ 4411363 w 6108357"/>
              <a:gd name="connsiteY25" fmla="*/ 119448 h 172994"/>
              <a:gd name="connsiteX26" fmla="*/ 4073611 w 6108357"/>
              <a:gd name="connsiteY26" fmla="*/ 119448 h 172994"/>
              <a:gd name="connsiteX27" fmla="*/ 4073611 w 6108357"/>
              <a:gd name="connsiteY27" fmla="*/ 115329 h 172994"/>
              <a:gd name="connsiteX28" fmla="*/ 3805882 w 6108357"/>
              <a:gd name="connsiteY28" fmla="*/ 115329 h 172994"/>
              <a:gd name="connsiteX29" fmla="*/ 3805882 w 6108357"/>
              <a:gd name="connsiteY29" fmla="*/ 98854 h 172994"/>
              <a:gd name="connsiteX30" fmla="*/ 3233352 w 6108357"/>
              <a:gd name="connsiteY30" fmla="*/ 98854 h 172994"/>
              <a:gd name="connsiteX31" fmla="*/ 3233352 w 6108357"/>
              <a:gd name="connsiteY31" fmla="*/ 90616 h 172994"/>
              <a:gd name="connsiteX32" fmla="*/ 3019168 w 6108357"/>
              <a:gd name="connsiteY32" fmla="*/ 90616 h 172994"/>
              <a:gd name="connsiteX33" fmla="*/ 3019168 w 6108357"/>
              <a:gd name="connsiteY33" fmla="*/ 86497 h 172994"/>
              <a:gd name="connsiteX34" fmla="*/ 2603157 w 6108357"/>
              <a:gd name="connsiteY34" fmla="*/ 86497 h 172994"/>
              <a:gd name="connsiteX35" fmla="*/ 2603157 w 6108357"/>
              <a:gd name="connsiteY35" fmla="*/ 82378 h 172994"/>
              <a:gd name="connsiteX36" fmla="*/ 2497438 w 6108357"/>
              <a:gd name="connsiteY36" fmla="*/ 82378 h 172994"/>
              <a:gd name="connsiteX37" fmla="*/ 2537255 w 6108357"/>
              <a:gd name="connsiteY37" fmla="*/ 86497 h 172994"/>
              <a:gd name="connsiteX38" fmla="*/ 2347784 w 6108357"/>
              <a:gd name="connsiteY38" fmla="*/ 86497 h 172994"/>
              <a:gd name="connsiteX39" fmla="*/ 2347784 w 6108357"/>
              <a:gd name="connsiteY39" fmla="*/ 82378 h 172994"/>
              <a:gd name="connsiteX40" fmla="*/ 2349380 w 6108357"/>
              <a:gd name="connsiteY40" fmla="*/ 70948 h 172994"/>
              <a:gd name="connsiteX41" fmla="*/ 2264041 w 6108357"/>
              <a:gd name="connsiteY41" fmla="*/ 73395 h 172994"/>
              <a:gd name="connsiteX42" fmla="*/ 2109737 w 6108357"/>
              <a:gd name="connsiteY42" fmla="*/ 59108 h 172994"/>
              <a:gd name="connsiteX43" fmla="*/ 238051 w 6108357"/>
              <a:gd name="connsiteY43" fmla="*/ 8237 h 172994"/>
              <a:gd name="connsiteX44" fmla="*/ 0 w 6108357"/>
              <a:gd name="connsiteY44" fmla="*/ 8237 h 172994"/>
              <a:gd name="connsiteX45" fmla="*/ 8097 w 6108357"/>
              <a:gd name="connsiteY45" fmla="*/ 140 h 172994"/>
              <a:gd name="connsiteX46" fmla="*/ 4119 w 6108357"/>
              <a:gd name="connsiteY46" fmla="*/ 0 h 172994"/>
              <a:gd name="connsiteX0" fmla="*/ 4119 w 6108357"/>
              <a:gd name="connsiteY0" fmla="*/ 0 h 172994"/>
              <a:gd name="connsiteX1" fmla="*/ 8237 w 6108357"/>
              <a:gd name="connsiteY1" fmla="*/ 0 h 172994"/>
              <a:gd name="connsiteX2" fmla="*/ 1701114 w 6108357"/>
              <a:gd name="connsiteY2" fmla="*/ 0 h 172994"/>
              <a:gd name="connsiteX3" fmla="*/ 1709352 w 6108357"/>
              <a:gd name="connsiteY3" fmla="*/ 0 h 172994"/>
              <a:gd name="connsiteX4" fmla="*/ 1709352 w 6108357"/>
              <a:gd name="connsiteY4" fmla="*/ 852 h 172994"/>
              <a:gd name="connsiteX5" fmla="*/ 1900190 w 6108357"/>
              <a:gd name="connsiteY5" fmla="*/ 20594 h 172994"/>
              <a:gd name="connsiteX6" fmla="*/ 2269525 w 6108357"/>
              <a:gd name="connsiteY6" fmla="*/ 20594 h 172994"/>
              <a:gd name="connsiteX7" fmla="*/ 2998573 w 6108357"/>
              <a:gd name="connsiteY7" fmla="*/ 20594 h 172994"/>
              <a:gd name="connsiteX8" fmla="*/ 3002692 w 6108357"/>
              <a:gd name="connsiteY8" fmla="*/ 24713 h 172994"/>
              <a:gd name="connsiteX9" fmla="*/ 3229233 w 6108357"/>
              <a:gd name="connsiteY9" fmla="*/ 24713 h 172994"/>
              <a:gd name="connsiteX10" fmla="*/ 3229233 w 6108357"/>
              <a:gd name="connsiteY10" fmla="*/ 37070 h 172994"/>
              <a:gd name="connsiteX11" fmla="*/ 4069492 w 6108357"/>
              <a:gd name="connsiteY11" fmla="*/ 37070 h 172994"/>
              <a:gd name="connsiteX12" fmla="*/ 4069492 w 6108357"/>
              <a:gd name="connsiteY12" fmla="*/ 45308 h 172994"/>
              <a:gd name="connsiteX13" fmla="*/ 4411363 w 6108357"/>
              <a:gd name="connsiteY13" fmla="*/ 45308 h 172994"/>
              <a:gd name="connsiteX14" fmla="*/ 4539049 w 6108357"/>
              <a:gd name="connsiteY14" fmla="*/ 45308 h 172994"/>
              <a:gd name="connsiteX15" fmla="*/ 4539049 w 6108357"/>
              <a:gd name="connsiteY15" fmla="*/ 57664 h 172994"/>
              <a:gd name="connsiteX16" fmla="*/ 4765590 w 6108357"/>
              <a:gd name="connsiteY16" fmla="*/ 57664 h 172994"/>
              <a:gd name="connsiteX17" fmla="*/ 4765590 w 6108357"/>
              <a:gd name="connsiteY17" fmla="*/ 65902 h 172994"/>
              <a:gd name="connsiteX18" fmla="*/ 6108357 w 6108357"/>
              <a:gd name="connsiteY18" fmla="*/ 65902 h 172994"/>
              <a:gd name="connsiteX19" fmla="*/ 6108357 w 6108357"/>
              <a:gd name="connsiteY19" fmla="*/ 172994 h 172994"/>
              <a:gd name="connsiteX20" fmla="*/ 4765590 w 6108357"/>
              <a:gd name="connsiteY20" fmla="*/ 172994 h 172994"/>
              <a:gd name="connsiteX21" fmla="*/ 4765590 w 6108357"/>
              <a:gd name="connsiteY21" fmla="*/ 144162 h 172994"/>
              <a:gd name="connsiteX22" fmla="*/ 4572000 w 6108357"/>
              <a:gd name="connsiteY22" fmla="*/ 144162 h 172994"/>
              <a:gd name="connsiteX23" fmla="*/ 4572000 w 6108357"/>
              <a:gd name="connsiteY23" fmla="*/ 140043 h 172994"/>
              <a:gd name="connsiteX24" fmla="*/ 4411363 w 6108357"/>
              <a:gd name="connsiteY24" fmla="*/ 140043 h 172994"/>
              <a:gd name="connsiteX25" fmla="*/ 4411363 w 6108357"/>
              <a:gd name="connsiteY25" fmla="*/ 119448 h 172994"/>
              <a:gd name="connsiteX26" fmla="*/ 4073611 w 6108357"/>
              <a:gd name="connsiteY26" fmla="*/ 119448 h 172994"/>
              <a:gd name="connsiteX27" fmla="*/ 4073611 w 6108357"/>
              <a:gd name="connsiteY27" fmla="*/ 115329 h 172994"/>
              <a:gd name="connsiteX28" fmla="*/ 3805882 w 6108357"/>
              <a:gd name="connsiteY28" fmla="*/ 115329 h 172994"/>
              <a:gd name="connsiteX29" fmla="*/ 3805882 w 6108357"/>
              <a:gd name="connsiteY29" fmla="*/ 98854 h 172994"/>
              <a:gd name="connsiteX30" fmla="*/ 3233352 w 6108357"/>
              <a:gd name="connsiteY30" fmla="*/ 98854 h 172994"/>
              <a:gd name="connsiteX31" fmla="*/ 3233352 w 6108357"/>
              <a:gd name="connsiteY31" fmla="*/ 90616 h 172994"/>
              <a:gd name="connsiteX32" fmla="*/ 3019168 w 6108357"/>
              <a:gd name="connsiteY32" fmla="*/ 90616 h 172994"/>
              <a:gd name="connsiteX33" fmla="*/ 3019168 w 6108357"/>
              <a:gd name="connsiteY33" fmla="*/ 86497 h 172994"/>
              <a:gd name="connsiteX34" fmla="*/ 2603157 w 6108357"/>
              <a:gd name="connsiteY34" fmla="*/ 86497 h 172994"/>
              <a:gd name="connsiteX35" fmla="*/ 2603157 w 6108357"/>
              <a:gd name="connsiteY35" fmla="*/ 82378 h 172994"/>
              <a:gd name="connsiteX36" fmla="*/ 2497438 w 6108357"/>
              <a:gd name="connsiteY36" fmla="*/ 82378 h 172994"/>
              <a:gd name="connsiteX37" fmla="*/ 2537255 w 6108357"/>
              <a:gd name="connsiteY37" fmla="*/ 86497 h 172994"/>
              <a:gd name="connsiteX38" fmla="*/ 2347784 w 6108357"/>
              <a:gd name="connsiteY38" fmla="*/ 86497 h 172994"/>
              <a:gd name="connsiteX39" fmla="*/ 2347784 w 6108357"/>
              <a:gd name="connsiteY39" fmla="*/ 82378 h 172994"/>
              <a:gd name="connsiteX40" fmla="*/ 2264041 w 6108357"/>
              <a:gd name="connsiteY40" fmla="*/ 73395 h 172994"/>
              <a:gd name="connsiteX41" fmla="*/ 2109737 w 6108357"/>
              <a:gd name="connsiteY41" fmla="*/ 59108 h 172994"/>
              <a:gd name="connsiteX42" fmla="*/ 238051 w 6108357"/>
              <a:gd name="connsiteY42" fmla="*/ 8237 h 172994"/>
              <a:gd name="connsiteX43" fmla="*/ 0 w 6108357"/>
              <a:gd name="connsiteY43" fmla="*/ 8237 h 172994"/>
              <a:gd name="connsiteX44" fmla="*/ 8097 w 6108357"/>
              <a:gd name="connsiteY44" fmla="*/ 140 h 172994"/>
              <a:gd name="connsiteX45" fmla="*/ 4119 w 6108357"/>
              <a:gd name="connsiteY45" fmla="*/ 0 h 172994"/>
              <a:gd name="connsiteX0" fmla="*/ 4119 w 6108357"/>
              <a:gd name="connsiteY0" fmla="*/ 0 h 172994"/>
              <a:gd name="connsiteX1" fmla="*/ 8237 w 6108357"/>
              <a:gd name="connsiteY1" fmla="*/ 0 h 172994"/>
              <a:gd name="connsiteX2" fmla="*/ 1701114 w 6108357"/>
              <a:gd name="connsiteY2" fmla="*/ 0 h 172994"/>
              <a:gd name="connsiteX3" fmla="*/ 1709352 w 6108357"/>
              <a:gd name="connsiteY3" fmla="*/ 0 h 172994"/>
              <a:gd name="connsiteX4" fmla="*/ 1709352 w 6108357"/>
              <a:gd name="connsiteY4" fmla="*/ 852 h 172994"/>
              <a:gd name="connsiteX5" fmla="*/ 1900190 w 6108357"/>
              <a:gd name="connsiteY5" fmla="*/ 20594 h 172994"/>
              <a:gd name="connsiteX6" fmla="*/ 2269525 w 6108357"/>
              <a:gd name="connsiteY6" fmla="*/ 20594 h 172994"/>
              <a:gd name="connsiteX7" fmla="*/ 2998573 w 6108357"/>
              <a:gd name="connsiteY7" fmla="*/ 20594 h 172994"/>
              <a:gd name="connsiteX8" fmla="*/ 3002692 w 6108357"/>
              <a:gd name="connsiteY8" fmla="*/ 24713 h 172994"/>
              <a:gd name="connsiteX9" fmla="*/ 3229233 w 6108357"/>
              <a:gd name="connsiteY9" fmla="*/ 24713 h 172994"/>
              <a:gd name="connsiteX10" fmla="*/ 3229233 w 6108357"/>
              <a:gd name="connsiteY10" fmla="*/ 37070 h 172994"/>
              <a:gd name="connsiteX11" fmla="*/ 4069492 w 6108357"/>
              <a:gd name="connsiteY11" fmla="*/ 37070 h 172994"/>
              <a:gd name="connsiteX12" fmla="*/ 4069492 w 6108357"/>
              <a:gd name="connsiteY12" fmla="*/ 45308 h 172994"/>
              <a:gd name="connsiteX13" fmla="*/ 4411363 w 6108357"/>
              <a:gd name="connsiteY13" fmla="*/ 45308 h 172994"/>
              <a:gd name="connsiteX14" fmla="*/ 4539049 w 6108357"/>
              <a:gd name="connsiteY14" fmla="*/ 45308 h 172994"/>
              <a:gd name="connsiteX15" fmla="*/ 4539049 w 6108357"/>
              <a:gd name="connsiteY15" fmla="*/ 57664 h 172994"/>
              <a:gd name="connsiteX16" fmla="*/ 4765590 w 6108357"/>
              <a:gd name="connsiteY16" fmla="*/ 57664 h 172994"/>
              <a:gd name="connsiteX17" fmla="*/ 4765590 w 6108357"/>
              <a:gd name="connsiteY17" fmla="*/ 65902 h 172994"/>
              <a:gd name="connsiteX18" fmla="*/ 6108357 w 6108357"/>
              <a:gd name="connsiteY18" fmla="*/ 65902 h 172994"/>
              <a:gd name="connsiteX19" fmla="*/ 6108357 w 6108357"/>
              <a:gd name="connsiteY19" fmla="*/ 172994 h 172994"/>
              <a:gd name="connsiteX20" fmla="*/ 4765590 w 6108357"/>
              <a:gd name="connsiteY20" fmla="*/ 172994 h 172994"/>
              <a:gd name="connsiteX21" fmla="*/ 4765590 w 6108357"/>
              <a:gd name="connsiteY21" fmla="*/ 144162 h 172994"/>
              <a:gd name="connsiteX22" fmla="*/ 4572000 w 6108357"/>
              <a:gd name="connsiteY22" fmla="*/ 144162 h 172994"/>
              <a:gd name="connsiteX23" fmla="*/ 4572000 w 6108357"/>
              <a:gd name="connsiteY23" fmla="*/ 140043 h 172994"/>
              <a:gd name="connsiteX24" fmla="*/ 4411363 w 6108357"/>
              <a:gd name="connsiteY24" fmla="*/ 140043 h 172994"/>
              <a:gd name="connsiteX25" fmla="*/ 4411363 w 6108357"/>
              <a:gd name="connsiteY25" fmla="*/ 119448 h 172994"/>
              <a:gd name="connsiteX26" fmla="*/ 4073611 w 6108357"/>
              <a:gd name="connsiteY26" fmla="*/ 119448 h 172994"/>
              <a:gd name="connsiteX27" fmla="*/ 4073611 w 6108357"/>
              <a:gd name="connsiteY27" fmla="*/ 115329 h 172994"/>
              <a:gd name="connsiteX28" fmla="*/ 3805882 w 6108357"/>
              <a:gd name="connsiteY28" fmla="*/ 115329 h 172994"/>
              <a:gd name="connsiteX29" fmla="*/ 3805882 w 6108357"/>
              <a:gd name="connsiteY29" fmla="*/ 98854 h 172994"/>
              <a:gd name="connsiteX30" fmla="*/ 3233352 w 6108357"/>
              <a:gd name="connsiteY30" fmla="*/ 98854 h 172994"/>
              <a:gd name="connsiteX31" fmla="*/ 3233352 w 6108357"/>
              <a:gd name="connsiteY31" fmla="*/ 90616 h 172994"/>
              <a:gd name="connsiteX32" fmla="*/ 3019168 w 6108357"/>
              <a:gd name="connsiteY32" fmla="*/ 90616 h 172994"/>
              <a:gd name="connsiteX33" fmla="*/ 3019168 w 6108357"/>
              <a:gd name="connsiteY33" fmla="*/ 86497 h 172994"/>
              <a:gd name="connsiteX34" fmla="*/ 2603157 w 6108357"/>
              <a:gd name="connsiteY34" fmla="*/ 86497 h 172994"/>
              <a:gd name="connsiteX35" fmla="*/ 2603157 w 6108357"/>
              <a:gd name="connsiteY35" fmla="*/ 82378 h 172994"/>
              <a:gd name="connsiteX36" fmla="*/ 2497438 w 6108357"/>
              <a:gd name="connsiteY36" fmla="*/ 82378 h 172994"/>
              <a:gd name="connsiteX37" fmla="*/ 2537255 w 6108357"/>
              <a:gd name="connsiteY37" fmla="*/ 86497 h 172994"/>
              <a:gd name="connsiteX38" fmla="*/ 2347784 w 6108357"/>
              <a:gd name="connsiteY38" fmla="*/ 86497 h 172994"/>
              <a:gd name="connsiteX39" fmla="*/ 2347784 w 6108357"/>
              <a:gd name="connsiteY39" fmla="*/ 73805 h 172994"/>
              <a:gd name="connsiteX40" fmla="*/ 2264041 w 6108357"/>
              <a:gd name="connsiteY40" fmla="*/ 73395 h 172994"/>
              <a:gd name="connsiteX41" fmla="*/ 2109737 w 6108357"/>
              <a:gd name="connsiteY41" fmla="*/ 59108 h 172994"/>
              <a:gd name="connsiteX42" fmla="*/ 238051 w 6108357"/>
              <a:gd name="connsiteY42" fmla="*/ 8237 h 172994"/>
              <a:gd name="connsiteX43" fmla="*/ 0 w 6108357"/>
              <a:gd name="connsiteY43" fmla="*/ 8237 h 172994"/>
              <a:gd name="connsiteX44" fmla="*/ 8097 w 6108357"/>
              <a:gd name="connsiteY44" fmla="*/ 140 h 172994"/>
              <a:gd name="connsiteX45" fmla="*/ 4119 w 6108357"/>
              <a:gd name="connsiteY45" fmla="*/ 0 h 172994"/>
              <a:gd name="connsiteX0" fmla="*/ 4119 w 6108357"/>
              <a:gd name="connsiteY0" fmla="*/ 0 h 172994"/>
              <a:gd name="connsiteX1" fmla="*/ 8237 w 6108357"/>
              <a:gd name="connsiteY1" fmla="*/ 0 h 172994"/>
              <a:gd name="connsiteX2" fmla="*/ 1701114 w 6108357"/>
              <a:gd name="connsiteY2" fmla="*/ 0 h 172994"/>
              <a:gd name="connsiteX3" fmla="*/ 1709352 w 6108357"/>
              <a:gd name="connsiteY3" fmla="*/ 0 h 172994"/>
              <a:gd name="connsiteX4" fmla="*/ 1709352 w 6108357"/>
              <a:gd name="connsiteY4" fmla="*/ 852 h 172994"/>
              <a:gd name="connsiteX5" fmla="*/ 1900190 w 6108357"/>
              <a:gd name="connsiteY5" fmla="*/ 20594 h 172994"/>
              <a:gd name="connsiteX6" fmla="*/ 2269525 w 6108357"/>
              <a:gd name="connsiteY6" fmla="*/ 20594 h 172994"/>
              <a:gd name="connsiteX7" fmla="*/ 2998573 w 6108357"/>
              <a:gd name="connsiteY7" fmla="*/ 20594 h 172994"/>
              <a:gd name="connsiteX8" fmla="*/ 3002692 w 6108357"/>
              <a:gd name="connsiteY8" fmla="*/ 24713 h 172994"/>
              <a:gd name="connsiteX9" fmla="*/ 3229233 w 6108357"/>
              <a:gd name="connsiteY9" fmla="*/ 24713 h 172994"/>
              <a:gd name="connsiteX10" fmla="*/ 3229233 w 6108357"/>
              <a:gd name="connsiteY10" fmla="*/ 37070 h 172994"/>
              <a:gd name="connsiteX11" fmla="*/ 4069492 w 6108357"/>
              <a:gd name="connsiteY11" fmla="*/ 37070 h 172994"/>
              <a:gd name="connsiteX12" fmla="*/ 4069492 w 6108357"/>
              <a:gd name="connsiteY12" fmla="*/ 45308 h 172994"/>
              <a:gd name="connsiteX13" fmla="*/ 4411363 w 6108357"/>
              <a:gd name="connsiteY13" fmla="*/ 45308 h 172994"/>
              <a:gd name="connsiteX14" fmla="*/ 4539049 w 6108357"/>
              <a:gd name="connsiteY14" fmla="*/ 45308 h 172994"/>
              <a:gd name="connsiteX15" fmla="*/ 4539049 w 6108357"/>
              <a:gd name="connsiteY15" fmla="*/ 57664 h 172994"/>
              <a:gd name="connsiteX16" fmla="*/ 4765590 w 6108357"/>
              <a:gd name="connsiteY16" fmla="*/ 57664 h 172994"/>
              <a:gd name="connsiteX17" fmla="*/ 4765590 w 6108357"/>
              <a:gd name="connsiteY17" fmla="*/ 65902 h 172994"/>
              <a:gd name="connsiteX18" fmla="*/ 6108357 w 6108357"/>
              <a:gd name="connsiteY18" fmla="*/ 65902 h 172994"/>
              <a:gd name="connsiteX19" fmla="*/ 6108357 w 6108357"/>
              <a:gd name="connsiteY19" fmla="*/ 172994 h 172994"/>
              <a:gd name="connsiteX20" fmla="*/ 4765590 w 6108357"/>
              <a:gd name="connsiteY20" fmla="*/ 172994 h 172994"/>
              <a:gd name="connsiteX21" fmla="*/ 4765590 w 6108357"/>
              <a:gd name="connsiteY21" fmla="*/ 144162 h 172994"/>
              <a:gd name="connsiteX22" fmla="*/ 4572000 w 6108357"/>
              <a:gd name="connsiteY22" fmla="*/ 144162 h 172994"/>
              <a:gd name="connsiteX23" fmla="*/ 4572000 w 6108357"/>
              <a:gd name="connsiteY23" fmla="*/ 140043 h 172994"/>
              <a:gd name="connsiteX24" fmla="*/ 4411363 w 6108357"/>
              <a:gd name="connsiteY24" fmla="*/ 140043 h 172994"/>
              <a:gd name="connsiteX25" fmla="*/ 4411363 w 6108357"/>
              <a:gd name="connsiteY25" fmla="*/ 119448 h 172994"/>
              <a:gd name="connsiteX26" fmla="*/ 4073611 w 6108357"/>
              <a:gd name="connsiteY26" fmla="*/ 119448 h 172994"/>
              <a:gd name="connsiteX27" fmla="*/ 4073611 w 6108357"/>
              <a:gd name="connsiteY27" fmla="*/ 115329 h 172994"/>
              <a:gd name="connsiteX28" fmla="*/ 3805882 w 6108357"/>
              <a:gd name="connsiteY28" fmla="*/ 115329 h 172994"/>
              <a:gd name="connsiteX29" fmla="*/ 3805882 w 6108357"/>
              <a:gd name="connsiteY29" fmla="*/ 98854 h 172994"/>
              <a:gd name="connsiteX30" fmla="*/ 3233352 w 6108357"/>
              <a:gd name="connsiteY30" fmla="*/ 98854 h 172994"/>
              <a:gd name="connsiteX31" fmla="*/ 3233352 w 6108357"/>
              <a:gd name="connsiteY31" fmla="*/ 90616 h 172994"/>
              <a:gd name="connsiteX32" fmla="*/ 3019168 w 6108357"/>
              <a:gd name="connsiteY32" fmla="*/ 90616 h 172994"/>
              <a:gd name="connsiteX33" fmla="*/ 3019168 w 6108357"/>
              <a:gd name="connsiteY33" fmla="*/ 86497 h 172994"/>
              <a:gd name="connsiteX34" fmla="*/ 2603157 w 6108357"/>
              <a:gd name="connsiteY34" fmla="*/ 86497 h 172994"/>
              <a:gd name="connsiteX35" fmla="*/ 2603157 w 6108357"/>
              <a:gd name="connsiteY35" fmla="*/ 82378 h 172994"/>
              <a:gd name="connsiteX36" fmla="*/ 2497438 w 6108357"/>
              <a:gd name="connsiteY36" fmla="*/ 82378 h 172994"/>
              <a:gd name="connsiteX37" fmla="*/ 2537255 w 6108357"/>
              <a:gd name="connsiteY37" fmla="*/ 86497 h 172994"/>
              <a:gd name="connsiteX38" fmla="*/ 2347784 w 6108357"/>
              <a:gd name="connsiteY38" fmla="*/ 86497 h 172994"/>
              <a:gd name="connsiteX39" fmla="*/ 2347784 w 6108357"/>
              <a:gd name="connsiteY39" fmla="*/ 73805 h 172994"/>
              <a:gd name="connsiteX40" fmla="*/ 2198318 w 6108357"/>
              <a:gd name="connsiteY40" fmla="*/ 141975 h 172994"/>
              <a:gd name="connsiteX41" fmla="*/ 2109737 w 6108357"/>
              <a:gd name="connsiteY41" fmla="*/ 59108 h 172994"/>
              <a:gd name="connsiteX42" fmla="*/ 238051 w 6108357"/>
              <a:gd name="connsiteY42" fmla="*/ 8237 h 172994"/>
              <a:gd name="connsiteX43" fmla="*/ 0 w 6108357"/>
              <a:gd name="connsiteY43" fmla="*/ 8237 h 172994"/>
              <a:gd name="connsiteX44" fmla="*/ 8097 w 6108357"/>
              <a:gd name="connsiteY44" fmla="*/ 140 h 172994"/>
              <a:gd name="connsiteX45" fmla="*/ 4119 w 6108357"/>
              <a:gd name="connsiteY45" fmla="*/ 0 h 172994"/>
              <a:gd name="connsiteX0" fmla="*/ 4119 w 6108357"/>
              <a:gd name="connsiteY0" fmla="*/ 0 h 172994"/>
              <a:gd name="connsiteX1" fmla="*/ 8237 w 6108357"/>
              <a:gd name="connsiteY1" fmla="*/ 0 h 172994"/>
              <a:gd name="connsiteX2" fmla="*/ 1701114 w 6108357"/>
              <a:gd name="connsiteY2" fmla="*/ 0 h 172994"/>
              <a:gd name="connsiteX3" fmla="*/ 1709352 w 6108357"/>
              <a:gd name="connsiteY3" fmla="*/ 0 h 172994"/>
              <a:gd name="connsiteX4" fmla="*/ 1709352 w 6108357"/>
              <a:gd name="connsiteY4" fmla="*/ 852 h 172994"/>
              <a:gd name="connsiteX5" fmla="*/ 1900190 w 6108357"/>
              <a:gd name="connsiteY5" fmla="*/ 20594 h 172994"/>
              <a:gd name="connsiteX6" fmla="*/ 2269525 w 6108357"/>
              <a:gd name="connsiteY6" fmla="*/ 20594 h 172994"/>
              <a:gd name="connsiteX7" fmla="*/ 2998573 w 6108357"/>
              <a:gd name="connsiteY7" fmla="*/ 20594 h 172994"/>
              <a:gd name="connsiteX8" fmla="*/ 3002692 w 6108357"/>
              <a:gd name="connsiteY8" fmla="*/ 24713 h 172994"/>
              <a:gd name="connsiteX9" fmla="*/ 3229233 w 6108357"/>
              <a:gd name="connsiteY9" fmla="*/ 24713 h 172994"/>
              <a:gd name="connsiteX10" fmla="*/ 3229233 w 6108357"/>
              <a:gd name="connsiteY10" fmla="*/ 37070 h 172994"/>
              <a:gd name="connsiteX11" fmla="*/ 4069492 w 6108357"/>
              <a:gd name="connsiteY11" fmla="*/ 37070 h 172994"/>
              <a:gd name="connsiteX12" fmla="*/ 4069492 w 6108357"/>
              <a:gd name="connsiteY12" fmla="*/ 45308 h 172994"/>
              <a:gd name="connsiteX13" fmla="*/ 4411363 w 6108357"/>
              <a:gd name="connsiteY13" fmla="*/ 45308 h 172994"/>
              <a:gd name="connsiteX14" fmla="*/ 4539049 w 6108357"/>
              <a:gd name="connsiteY14" fmla="*/ 45308 h 172994"/>
              <a:gd name="connsiteX15" fmla="*/ 4539049 w 6108357"/>
              <a:gd name="connsiteY15" fmla="*/ 57664 h 172994"/>
              <a:gd name="connsiteX16" fmla="*/ 4765590 w 6108357"/>
              <a:gd name="connsiteY16" fmla="*/ 57664 h 172994"/>
              <a:gd name="connsiteX17" fmla="*/ 4765590 w 6108357"/>
              <a:gd name="connsiteY17" fmla="*/ 65902 h 172994"/>
              <a:gd name="connsiteX18" fmla="*/ 6108357 w 6108357"/>
              <a:gd name="connsiteY18" fmla="*/ 65902 h 172994"/>
              <a:gd name="connsiteX19" fmla="*/ 6108357 w 6108357"/>
              <a:gd name="connsiteY19" fmla="*/ 172994 h 172994"/>
              <a:gd name="connsiteX20" fmla="*/ 4765590 w 6108357"/>
              <a:gd name="connsiteY20" fmla="*/ 172994 h 172994"/>
              <a:gd name="connsiteX21" fmla="*/ 4765590 w 6108357"/>
              <a:gd name="connsiteY21" fmla="*/ 144162 h 172994"/>
              <a:gd name="connsiteX22" fmla="*/ 4572000 w 6108357"/>
              <a:gd name="connsiteY22" fmla="*/ 144162 h 172994"/>
              <a:gd name="connsiteX23" fmla="*/ 4572000 w 6108357"/>
              <a:gd name="connsiteY23" fmla="*/ 140043 h 172994"/>
              <a:gd name="connsiteX24" fmla="*/ 4411363 w 6108357"/>
              <a:gd name="connsiteY24" fmla="*/ 140043 h 172994"/>
              <a:gd name="connsiteX25" fmla="*/ 4411363 w 6108357"/>
              <a:gd name="connsiteY25" fmla="*/ 119448 h 172994"/>
              <a:gd name="connsiteX26" fmla="*/ 4073611 w 6108357"/>
              <a:gd name="connsiteY26" fmla="*/ 119448 h 172994"/>
              <a:gd name="connsiteX27" fmla="*/ 4073611 w 6108357"/>
              <a:gd name="connsiteY27" fmla="*/ 115329 h 172994"/>
              <a:gd name="connsiteX28" fmla="*/ 3805882 w 6108357"/>
              <a:gd name="connsiteY28" fmla="*/ 115329 h 172994"/>
              <a:gd name="connsiteX29" fmla="*/ 3805882 w 6108357"/>
              <a:gd name="connsiteY29" fmla="*/ 98854 h 172994"/>
              <a:gd name="connsiteX30" fmla="*/ 3233352 w 6108357"/>
              <a:gd name="connsiteY30" fmla="*/ 98854 h 172994"/>
              <a:gd name="connsiteX31" fmla="*/ 3233352 w 6108357"/>
              <a:gd name="connsiteY31" fmla="*/ 90616 h 172994"/>
              <a:gd name="connsiteX32" fmla="*/ 3019168 w 6108357"/>
              <a:gd name="connsiteY32" fmla="*/ 90616 h 172994"/>
              <a:gd name="connsiteX33" fmla="*/ 3019168 w 6108357"/>
              <a:gd name="connsiteY33" fmla="*/ 86497 h 172994"/>
              <a:gd name="connsiteX34" fmla="*/ 2603157 w 6108357"/>
              <a:gd name="connsiteY34" fmla="*/ 86497 h 172994"/>
              <a:gd name="connsiteX35" fmla="*/ 2603157 w 6108357"/>
              <a:gd name="connsiteY35" fmla="*/ 82378 h 172994"/>
              <a:gd name="connsiteX36" fmla="*/ 2497438 w 6108357"/>
              <a:gd name="connsiteY36" fmla="*/ 82378 h 172994"/>
              <a:gd name="connsiteX37" fmla="*/ 2537255 w 6108357"/>
              <a:gd name="connsiteY37" fmla="*/ 86497 h 172994"/>
              <a:gd name="connsiteX38" fmla="*/ 2347784 w 6108357"/>
              <a:gd name="connsiteY38" fmla="*/ 86497 h 172994"/>
              <a:gd name="connsiteX39" fmla="*/ 2347784 w 6108357"/>
              <a:gd name="connsiteY39" fmla="*/ 73805 h 172994"/>
              <a:gd name="connsiteX40" fmla="*/ 2284043 w 6108357"/>
              <a:gd name="connsiteY40" fmla="*/ 76252 h 172994"/>
              <a:gd name="connsiteX41" fmla="*/ 2109737 w 6108357"/>
              <a:gd name="connsiteY41" fmla="*/ 59108 h 172994"/>
              <a:gd name="connsiteX42" fmla="*/ 238051 w 6108357"/>
              <a:gd name="connsiteY42" fmla="*/ 8237 h 172994"/>
              <a:gd name="connsiteX43" fmla="*/ 0 w 6108357"/>
              <a:gd name="connsiteY43" fmla="*/ 8237 h 172994"/>
              <a:gd name="connsiteX44" fmla="*/ 8097 w 6108357"/>
              <a:gd name="connsiteY44" fmla="*/ 140 h 172994"/>
              <a:gd name="connsiteX45" fmla="*/ 4119 w 6108357"/>
              <a:gd name="connsiteY45" fmla="*/ 0 h 172994"/>
              <a:gd name="connsiteX0" fmla="*/ 4119 w 6108357"/>
              <a:gd name="connsiteY0" fmla="*/ 0 h 172994"/>
              <a:gd name="connsiteX1" fmla="*/ 8237 w 6108357"/>
              <a:gd name="connsiteY1" fmla="*/ 0 h 172994"/>
              <a:gd name="connsiteX2" fmla="*/ 1701114 w 6108357"/>
              <a:gd name="connsiteY2" fmla="*/ 0 h 172994"/>
              <a:gd name="connsiteX3" fmla="*/ 1709352 w 6108357"/>
              <a:gd name="connsiteY3" fmla="*/ 0 h 172994"/>
              <a:gd name="connsiteX4" fmla="*/ 1709352 w 6108357"/>
              <a:gd name="connsiteY4" fmla="*/ 852 h 172994"/>
              <a:gd name="connsiteX5" fmla="*/ 1900190 w 6108357"/>
              <a:gd name="connsiteY5" fmla="*/ 20594 h 172994"/>
              <a:gd name="connsiteX6" fmla="*/ 2269525 w 6108357"/>
              <a:gd name="connsiteY6" fmla="*/ 20594 h 172994"/>
              <a:gd name="connsiteX7" fmla="*/ 2998573 w 6108357"/>
              <a:gd name="connsiteY7" fmla="*/ 20594 h 172994"/>
              <a:gd name="connsiteX8" fmla="*/ 3002692 w 6108357"/>
              <a:gd name="connsiteY8" fmla="*/ 24713 h 172994"/>
              <a:gd name="connsiteX9" fmla="*/ 3229233 w 6108357"/>
              <a:gd name="connsiteY9" fmla="*/ 24713 h 172994"/>
              <a:gd name="connsiteX10" fmla="*/ 3229233 w 6108357"/>
              <a:gd name="connsiteY10" fmla="*/ 37070 h 172994"/>
              <a:gd name="connsiteX11" fmla="*/ 4069492 w 6108357"/>
              <a:gd name="connsiteY11" fmla="*/ 37070 h 172994"/>
              <a:gd name="connsiteX12" fmla="*/ 4069492 w 6108357"/>
              <a:gd name="connsiteY12" fmla="*/ 45308 h 172994"/>
              <a:gd name="connsiteX13" fmla="*/ 4411363 w 6108357"/>
              <a:gd name="connsiteY13" fmla="*/ 45308 h 172994"/>
              <a:gd name="connsiteX14" fmla="*/ 4539049 w 6108357"/>
              <a:gd name="connsiteY14" fmla="*/ 45308 h 172994"/>
              <a:gd name="connsiteX15" fmla="*/ 4539049 w 6108357"/>
              <a:gd name="connsiteY15" fmla="*/ 57664 h 172994"/>
              <a:gd name="connsiteX16" fmla="*/ 4765590 w 6108357"/>
              <a:gd name="connsiteY16" fmla="*/ 57664 h 172994"/>
              <a:gd name="connsiteX17" fmla="*/ 4765590 w 6108357"/>
              <a:gd name="connsiteY17" fmla="*/ 65902 h 172994"/>
              <a:gd name="connsiteX18" fmla="*/ 6108357 w 6108357"/>
              <a:gd name="connsiteY18" fmla="*/ 65902 h 172994"/>
              <a:gd name="connsiteX19" fmla="*/ 6108357 w 6108357"/>
              <a:gd name="connsiteY19" fmla="*/ 172994 h 172994"/>
              <a:gd name="connsiteX20" fmla="*/ 4765590 w 6108357"/>
              <a:gd name="connsiteY20" fmla="*/ 172994 h 172994"/>
              <a:gd name="connsiteX21" fmla="*/ 4765590 w 6108357"/>
              <a:gd name="connsiteY21" fmla="*/ 144162 h 172994"/>
              <a:gd name="connsiteX22" fmla="*/ 4572000 w 6108357"/>
              <a:gd name="connsiteY22" fmla="*/ 144162 h 172994"/>
              <a:gd name="connsiteX23" fmla="*/ 4572000 w 6108357"/>
              <a:gd name="connsiteY23" fmla="*/ 140043 h 172994"/>
              <a:gd name="connsiteX24" fmla="*/ 4411363 w 6108357"/>
              <a:gd name="connsiteY24" fmla="*/ 140043 h 172994"/>
              <a:gd name="connsiteX25" fmla="*/ 4411363 w 6108357"/>
              <a:gd name="connsiteY25" fmla="*/ 119448 h 172994"/>
              <a:gd name="connsiteX26" fmla="*/ 4073611 w 6108357"/>
              <a:gd name="connsiteY26" fmla="*/ 119448 h 172994"/>
              <a:gd name="connsiteX27" fmla="*/ 4073611 w 6108357"/>
              <a:gd name="connsiteY27" fmla="*/ 115329 h 172994"/>
              <a:gd name="connsiteX28" fmla="*/ 3805882 w 6108357"/>
              <a:gd name="connsiteY28" fmla="*/ 115329 h 172994"/>
              <a:gd name="connsiteX29" fmla="*/ 3805882 w 6108357"/>
              <a:gd name="connsiteY29" fmla="*/ 98854 h 172994"/>
              <a:gd name="connsiteX30" fmla="*/ 3233352 w 6108357"/>
              <a:gd name="connsiteY30" fmla="*/ 98854 h 172994"/>
              <a:gd name="connsiteX31" fmla="*/ 3233352 w 6108357"/>
              <a:gd name="connsiteY31" fmla="*/ 90616 h 172994"/>
              <a:gd name="connsiteX32" fmla="*/ 3019168 w 6108357"/>
              <a:gd name="connsiteY32" fmla="*/ 90616 h 172994"/>
              <a:gd name="connsiteX33" fmla="*/ 3019168 w 6108357"/>
              <a:gd name="connsiteY33" fmla="*/ 86497 h 172994"/>
              <a:gd name="connsiteX34" fmla="*/ 2603157 w 6108357"/>
              <a:gd name="connsiteY34" fmla="*/ 86497 h 172994"/>
              <a:gd name="connsiteX35" fmla="*/ 2603157 w 6108357"/>
              <a:gd name="connsiteY35" fmla="*/ 82378 h 172994"/>
              <a:gd name="connsiteX36" fmla="*/ 2497438 w 6108357"/>
              <a:gd name="connsiteY36" fmla="*/ 82378 h 172994"/>
              <a:gd name="connsiteX37" fmla="*/ 2537255 w 6108357"/>
              <a:gd name="connsiteY37" fmla="*/ 86497 h 172994"/>
              <a:gd name="connsiteX38" fmla="*/ 2347784 w 6108357"/>
              <a:gd name="connsiteY38" fmla="*/ 86497 h 172994"/>
              <a:gd name="connsiteX39" fmla="*/ 2347784 w 6108357"/>
              <a:gd name="connsiteY39" fmla="*/ 73805 h 172994"/>
              <a:gd name="connsiteX40" fmla="*/ 2284043 w 6108357"/>
              <a:gd name="connsiteY40" fmla="*/ 76252 h 172994"/>
              <a:gd name="connsiteX41" fmla="*/ 2281187 w 6108357"/>
              <a:gd name="connsiteY41" fmla="*/ 61966 h 172994"/>
              <a:gd name="connsiteX42" fmla="*/ 238051 w 6108357"/>
              <a:gd name="connsiteY42" fmla="*/ 8237 h 172994"/>
              <a:gd name="connsiteX43" fmla="*/ 0 w 6108357"/>
              <a:gd name="connsiteY43" fmla="*/ 8237 h 172994"/>
              <a:gd name="connsiteX44" fmla="*/ 8097 w 6108357"/>
              <a:gd name="connsiteY44" fmla="*/ 140 h 172994"/>
              <a:gd name="connsiteX45" fmla="*/ 4119 w 6108357"/>
              <a:gd name="connsiteY45" fmla="*/ 0 h 172994"/>
              <a:gd name="connsiteX0" fmla="*/ 4119 w 6108357"/>
              <a:gd name="connsiteY0" fmla="*/ 0 h 172994"/>
              <a:gd name="connsiteX1" fmla="*/ 8237 w 6108357"/>
              <a:gd name="connsiteY1" fmla="*/ 0 h 172994"/>
              <a:gd name="connsiteX2" fmla="*/ 1701114 w 6108357"/>
              <a:gd name="connsiteY2" fmla="*/ 0 h 172994"/>
              <a:gd name="connsiteX3" fmla="*/ 1709352 w 6108357"/>
              <a:gd name="connsiteY3" fmla="*/ 0 h 172994"/>
              <a:gd name="connsiteX4" fmla="*/ 1709352 w 6108357"/>
              <a:gd name="connsiteY4" fmla="*/ 852 h 172994"/>
              <a:gd name="connsiteX5" fmla="*/ 1900190 w 6108357"/>
              <a:gd name="connsiteY5" fmla="*/ 20594 h 172994"/>
              <a:gd name="connsiteX6" fmla="*/ 2269525 w 6108357"/>
              <a:gd name="connsiteY6" fmla="*/ 20594 h 172994"/>
              <a:gd name="connsiteX7" fmla="*/ 2998573 w 6108357"/>
              <a:gd name="connsiteY7" fmla="*/ 20594 h 172994"/>
              <a:gd name="connsiteX8" fmla="*/ 3002692 w 6108357"/>
              <a:gd name="connsiteY8" fmla="*/ 24713 h 172994"/>
              <a:gd name="connsiteX9" fmla="*/ 3229233 w 6108357"/>
              <a:gd name="connsiteY9" fmla="*/ 24713 h 172994"/>
              <a:gd name="connsiteX10" fmla="*/ 3229233 w 6108357"/>
              <a:gd name="connsiteY10" fmla="*/ 37070 h 172994"/>
              <a:gd name="connsiteX11" fmla="*/ 4069492 w 6108357"/>
              <a:gd name="connsiteY11" fmla="*/ 37070 h 172994"/>
              <a:gd name="connsiteX12" fmla="*/ 4069492 w 6108357"/>
              <a:gd name="connsiteY12" fmla="*/ 45308 h 172994"/>
              <a:gd name="connsiteX13" fmla="*/ 4411363 w 6108357"/>
              <a:gd name="connsiteY13" fmla="*/ 45308 h 172994"/>
              <a:gd name="connsiteX14" fmla="*/ 4539049 w 6108357"/>
              <a:gd name="connsiteY14" fmla="*/ 45308 h 172994"/>
              <a:gd name="connsiteX15" fmla="*/ 4539049 w 6108357"/>
              <a:gd name="connsiteY15" fmla="*/ 57664 h 172994"/>
              <a:gd name="connsiteX16" fmla="*/ 4765590 w 6108357"/>
              <a:gd name="connsiteY16" fmla="*/ 57664 h 172994"/>
              <a:gd name="connsiteX17" fmla="*/ 4765590 w 6108357"/>
              <a:gd name="connsiteY17" fmla="*/ 65902 h 172994"/>
              <a:gd name="connsiteX18" fmla="*/ 6108357 w 6108357"/>
              <a:gd name="connsiteY18" fmla="*/ 65902 h 172994"/>
              <a:gd name="connsiteX19" fmla="*/ 6108357 w 6108357"/>
              <a:gd name="connsiteY19" fmla="*/ 172994 h 172994"/>
              <a:gd name="connsiteX20" fmla="*/ 4765590 w 6108357"/>
              <a:gd name="connsiteY20" fmla="*/ 172994 h 172994"/>
              <a:gd name="connsiteX21" fmla="*/ 4765590 w 6108357"/>
              <a:gd name="connsiteY21" fmla="*/ 144162 h 172994"/>
              <a:gd name="connsiteX22" fmla="*/ 4572000 w 6108357"/>
              <a:gd name="connsiteY22" fmla="*/ 144162 h 172994"/>
              <a:gd name="connsiteX23" fmla="*/ 4572000 w 6108357"/>
              <a:gd name="connsiteY23" fmla="*/ 140043 h 172994"/>
              <a:gd name="connsiteX24" fmla="*/ 4411363 w 6108357"/>
              <a:gd name="connsiteY24" fmla="*/ 140043 h 172994"/>
              <a:gd name="connsiteX25" fmla="*/ 4411363 w 6108357"/>
              <a:gd name="connsiteY25" fmla="*/ 119448 h 172994"/>
              <a:gd name="connsiteX26" fmla="*/ 4073611 w 6108357"/>
              <a:gd name="connsiteY26" fmla="*/ 119448 h 172994"/>
              <a:gd name="connsiteX27" fmla="*/ 4073611 w 6108357"/>
              <a:gd name="connsiteY27" fmla="*/ 115329 h 172994"/>
              <a:gd name="connsiteX28" fmla="*/ 3805882 w 6108357"/>
              <a:gd name="connsiteY28" fmla="*/ 115329 h 172994"/>
              <a:gd name="connsiteX29" fmla="*/ 3805882 w 6108357"/>
              <a:gd name="connsiteY29" fmla="*/ 98854 h 172994"/>
              <a:gd name="connsiteX30" fmla="*/ 3233352 w 6108357"/>
              <a:gd name="connsiteY30" fmla="*/ 98854 h 172994"/>
              <a:gd name="connsiteX31" fmla="*/ 3233352 w 6108357"/>
              <a:gd name="connsiteY31" fmla="*/ 90616 h 172994"/>
              <a:gd name="connsiteX32" fmla="*/ 3019168 w 6108357"/>
              <a:gd name="connsiteY32" fmla="*/ 90616 h 172994"/>
              <a:gd name="connsiteX33" fmla="*/ 3019168 w 6108357"/>
              <a:gd name="connsiteY33" fmla="*/ 86497 h 172994"/>
              <a:gd name="connsiteX34" fmla="*/ 2603157 w 6108357"/>
              <a:gd name="connsiteY34" fmla="*/ 86497 h 172994"/>
              <a:gd name="connsiteX35" fmla="*/ 2603157 w 6108357"/>
              <a:gd name="connsiteY35" fmla="*/ 82378 h 172994"/>
              <a:gd name="connsiteX36" fmla="*/ 2497438 w 6108357"/>
              <a:gd name="connsiteY36" fmla="*/ 82378 h 172994"/>
              <a:gd name="connsiteX37" fmla="*/ 2537255 w 6108357"/>
              <a:gd name="connsiteY37" fmla="*/ 86497 h 172994"/>
              <a:gd name="connsiteX38" fmla="*/ 2347784 w 6108357"/>
              <a:gd name="connsiteY38" fmla="*/ 86497 h 172994"/>
              <a:gd name="connsiteX39" fmla="*/ 2347784 w 6108357"/>
              <a:gd name="connsiteY39" fmla="*/ 73805 h 172994"/>
              <a:gd name="connsiteX40" fmla="*/ 2284043 w 6108357"/>
              <a:gd name="connsiteY40" fmla="*/ 76252 h 172994"/>
              <a:gd name="connsiteX41" fmla="*/ 2281187 w 6108357"/>
              <a:gd name="connsiteY41" fmla="*/ 61966 h 172994"/>
              <a:gd name="connsiteX42" fmla="*/ 2106879 w 6108357"/>
              <a:gd name="connsiteY42" fmla="*/ 59107 h 172994"/>
              <a:gd name="connsiteX43" fmla="*/ 238051 w 6108357"/>
              <a:gd name="connsiteY43" fmla="*/ 8237 h 172994"/>
              <a:gd name="connsiteX44" fmla="*/ 0 w 6108357"/>
              <a:gd name="connsiteY44" fmla="*/ 8237 h 172994"/>
              <a:gd name="connsiteX45" fmla="*/ 8097 w 6108357"/>
              <a:gd name="connsiteY45" fmla="*/ 140 h 172994"/>
              <a:gd name="connsiteX46" fmla="*/ 4119 w 6108357"/>
              <a:gd name="connsiteY46" fmla="*/ 0 h 172994"/>
              <a:gd name="connsiteX0" fmla="*/ 4119 w 6108357"/>
              <a:gd name="connsiteY0" fmla="*/ 103771 h 276765"/>
              <a:gd name="connsiteX1" fmla="*/ 8237 w 6108357"/>
              <a:gd name="connsiteY1" fmla="*/ 103771 h 276765"/>
              <a:gd name="connsiteX2" fmla="*/ 1701114 w 6108357"/>
              <a:gd name="connsiteY2" fmla="*/ 103771 h 276765"/>
              <a:gd name="connsiteX3" fmla="*/ 1709352 w 6108357"/>
              <a:gd name="connsiteY3" fmla="*/ 103771 h 276765"/>
              <a:gd name="connsiteX4" fmla="*/ 1709352 w 6108357"/>
              <a:gd name="connsiteY4" fmla="*/ 104623 h 276765"/>
              <a:gd name="connsiteX5" fmla="*/ 1900190 w 6108357"/>
              <a:gd name="connsiteY5" fmla="*/ 124365 h 276765"/>
              <a:gd name="connsiteX6" fmla="*/ 2269525 w 6108357"/>
              <a:gd name="connsiteY6" fmla="*/ 124365 h 276765"/>
              <a:gd name="connsiteX7" fmla="*/ 2998573 w 6108357"/>
              <a:gd name="connsiteY7" fmla="*/ 124365 h 276765"/>
              <a:gd name="connsiteX8" fmla="*/ 3002692 w 6108357"/>
              <a:gd name="connsiteY8" fmla="*/ 128484 h 276765"/>
              <a:gd name="connsiteX9" fmla="*/ 3229233 w 6108357"/>
              <a:gd name="connsiteY9" fmla="*/ 128484 h 276765"/>
              <a:gd name="connsiteX10" fmla="*/ 3229233 w 6108357"/>
              <a:gd name="connsiteY10" fmla="*/ 140841 h 276765"/>
              <a:gd name="connsiteX11" fmla="*/ 4069492 w 6108357"/>
              <a:gd name="connsiteY11" fmla="*/ 140841 h 276765"/>
              <a:gd name="connsiteX12" fmla="*/ 4069492 w 6108357"/>
              <a:gd name="connsiteY12" fmla="*/ 149079 h 276765"/>
              <a:gd name="connsiteX13" fmla="*/ 4411363 w 6108357"/>
              <a:gd name="connsiteY13" fmla="*/ 149079 h 276765"/>
              <a:gd name="connsiteX14" fmla="*/ 4539049 w 6108357"/>
              <a:gd name="connsiteY14" fmla="*/ 149079 h 276765"/>
              <a:gd name="connsiteX15" fmla="*/ 4539049 w 6108357"/>
              <a:gd name="connsiteY15" fmla="*/ 161435 h 276765"/>
              <a:gd name="connsiteX16" fmla="*/ 4765590 w 6108357"/>
              <a:gd name="connsiteY16" fmla="*/ 161435 h 276765"/>
              <a:gd name="connsiteX17" fmla="*/ 4765590 w 6108357"/>
              <a:gd name="connsiteY17" fmla="*/ 169673 h 276765"/>
              <a:gd name="connsiteX18" fmla="*/ 6108357 w 6108357"/>
              <a:gd name="connsiteY18" fmla="*/ 169673 h 276765"/>
              <a:gd name="connsiteX19" fmla="*/ 6108357 w 6108357"/>
              <a:gd name="connsiteY19" fmla="*/ 276765 h 276765"/>
              <a:gd name="connsiteX20" fmla="*/ 4765590 w 6108357"/>
              <a:gd name="connsiteY20" fmla="*/ 276765 h 276765"/>
              <a:gd name="connsiteX21" fmla="*/ 4765590 w 6108357"/>
              <a:gd name="connsiteY21" fmla="*/ 247933 h 276765"/>
              <a:gd name="connsiteX22" fmla="*/ 4572000 w 6108357"/>
              <a:gd name="connsiteY22" fmla="*/ 247933 h 276765"/>
              <a:gd name="connsiteX23" fmla="*/ 4572000 w 6108357"/>
              <a:gd name="connsiteY23" fmla="*/ 243814 h 276765"/>
              <a:gd name="connsiteX24" fmla="*/ 4411363 w 6108357"/>
              <a:gd name="connsiteY24" fmla="*/ 243814 h 276765"/>
              <a:gd name="connsiteX25" fmla="*/ 4411363 w 6108357"/>
              <a:gd name="connsiteY25" fmla="*/ 223219 h 276765"/>
              <a:gd name="connsiteX26" fmla="*/ 4073611 w 6108357"/>
              <a:gd name="connsiteY26" fmla="*/ 223219 h 276765"/>
              <a:gd name="connsiteX27" fmla="*/ 4073611 w 6108357"/>
              <a:gd name="connsiteY27" fmla="*/ 219100 h 276765"/>
              <a:gd name="connsiteX28" fmla="*/ 3805882 w 6108357"/>
              <a:gd name="connsiteY28" fmla="*/ 219100 h 276765"/>
              <a:gd name="connsiteX29" fmla="*/ 3805882 w 6108357"/>
              <a:gd name="connsiteY29" fmla="*/ 202625 h 276765"/>
              <a:gd name="connsiteX30" fmla="*/ 3233352 w 6108357"/>
              <a:gd name="connsiteY30" fmla="*/ 202625 h 276765"/>
              <a:gd name="connsiteX31" fmla="*/ 3233352 w 6108357"/>
              <a:gd name="connsiteY31" fmla="*/ 194387 h 276765"/>
              <a:gd name="connsiteX32" fmla="*/ 3019168 w 6108357"/>
              <a:gd name="connsiteY32" fmla="*/ 194387 h 276765"/>
              <a:gd name="connsiteX33" fmla="*/ 3019168 w 6108357"/>
              <a:gd name="connsiteY33" fmla="*/ 190268 h 276765"/>
              <a:gd name="connsiteX34" fmla="*/ 2603157 w 6108357"/>
              <a:gd name="connsiteY34" fmla="*/ 190268 h 276765"/>
              <a:gd name="connsiteX35" fmla="*/ 2603157 w 6108357"/>
              <a:gd name="connsiteY35" fmla="*/ 186149 h 276765"/>
              <a:gd name="connsiteX36" fmla="*/ 2497438 w 6108357"/>
              <a:gd name="connsiteY36" fmla="*/ 186149 h 276765"/>
              <a:gd name="connsiteX37" fmla="*/ 2537255 w 6108357"/>
              <a:gd name="connsiteY37" fmla="*/ 190268 h 276765"/>
              <a:gd name="connsiteX38" fmla="*/ 2347784 w 6108357"/>
              <a:gd name="connsiteY38" fmla="*/ 190268 h 276765"/>
              <a:gd name="connsiteX39" fmla="*/ 2347784 w 6108357"/>
              <a:gd name="connsiteY39" fmla="*/ 177576 h 276765"/>
              <a:gd name="connsiteX40" fmla="*/ 2284043 w 6108357"/>
              <a:gd name="connsiteY40" fmla="*/ 180023 h 276765"/>
              <a:gd name="connsiteX41" fmla="*/ 2281187 w 6108357"/>
              <a:gd name="connsiteY41" fmla="*/ 165737 h 276765"/>
              <a:gd name="connsiteX42" fmla="*/ 2109737 w 6108357"/>
              <a:gd name="connsiteY42" fmla="*/ 0 h 276765"/>
              <a:gd name="connsiteX43" fmla="*/ 238051 w 6108357"/>
              <a:gd name="connsiteY43" fmla="*/ 112008 h 276765"/>
              <a:gd name="connsiteX44" fmla="*/ 0 w 6108357"/>
              <a:gd name="connsiteY44" fmla="*/ 112008 h 276765"/>
              <a:gd name="connsiteX45" fmla="*/ 8097 w 6108357"/>
              <a:gd name="connsiteY45" fmla="*/ 103911 h 276765"/>
              <a:gd name="connsiteX46" fmla="*/ 4119 w 6108357"/>
              <a:gd name="connsiteY46" fmla="*/ 103771 h 276765"/>
              <a:gd name="connsiteX0" fmla="*/ 4119 w 6108357"/>
              <a:gd name="connsiteY0" fmla="*/ 0 h 172994"/>
              <a:gd name="connsiteX1" fmla="*/ 8237 w 6108357"/>
              <a:gd name="connsiteY1" fmla="*/ 0 h 172994"/>
              <a:gd name="connsiteX2" fmla="*/ 1701114 w 6108357"/>
              <a:gd name="connsiteY2" fmla="*/ 0 h 172994"/>
              <a:gd name="connsiteX3" fmla="*/ 1709352 w 6108357"/>
              <a:gd name="connsiteY3" fmla="*/ 0 h 172994"/>
              <a:gd name="connsiteX4" fmla="*/ 1709352 w 6108357"/>
              <a:gd name="connsiteY4" fmla="*/ 852 h 172994"/>
              <a:gd name="connsiteX5" fmla="*/ 1900190 w 6108357"/>
              <a:gd name="connsiteY5" fmla="*/ 20594 h 172994"/>
              <a:gd name="connsiteX6" fmla="*/ 2269525 w 6108357"/>
              <a:gd name="connsiteY6" fmla="*/ 20594 h 172994"/>
              <a:gd name="connsiteX7" fmla="*/ 2998573 w 6108357"/>
              <a:gd name="connsiteY7" fmla="*/ 20594 h 172994"/>
              <a:gd name="connsiteX8" fmla="*/ 3002692 w 6108357"/>
              <a:gd name="connsiteY8" fmla="*/ 24713 h 172994"/>
              <a:gd name="connsiteX9" fmla="*/ 3229233 w 6108357"/>
              <a:gd name="connsiteY9" fmla="*/ 24713 h 172994"/>
              <a:gd name="connsiteX10" fmla="*/ 3229233 w 6108357"/>
              <a:gd name="connsiteY10" fmla="*/ 37070 h 172994"/>
              <a:gd name="connsiteX11" fmla="*/ 4069492 w 6108357"/>
              <a:gd name="connsiteY11" fmla="*/ 37070 h 172994"/>
              <a:gd name="connsiteX12" fmla="*/ 4069492 w 6108357"/>
              <a:gd name="connsiteY12" fmla="*/ 45308 h 172994"/>
              <a:gd name="connsiteX13" fmla="*/ 4411363 w 6108357"/>
              <a:gd name="connsiteY13" fmla="*/ 45308 h 172994"/>
              <a:gd name="connsiteX14" fmla="*/ 4539049 w 6108357"/>
              <a:gd name="connsiteY14" fmla="*/ 45308 h 172994"/>
              <a:gd name="connsiteX15" fmla="*/ 4539049 w 6108357"/>
              <a:gd name="connsiteY15" fmla="*/ 57664 h 172994"/>
              <a:gd name="connsiteX16" fmla="*/ 4765590 w 6108357"/>
              <a:gd name="connsiteY16" fmla="*/ 57664 h 172994"/>
              <a:gd name="connsiteX17" fmla="*/ 4765590 w 6108357"/>
              <a:gd name="connsiteY17" fmla="*/ 65902 h 172994"/>
              <a:gd name="connsiteX18" fmla="*/ 6108357 w 6108357"/>
              <a:gd name="connsiteY18" fmla="*/ 65902 h 172994"/>
              <a:gd name="connsiteX19" fmla="*/ 6108357 w 6108357"/>
              <a:gd name="connsiteY19" fmla="*/ 172994 h 172994"/>
              <a:gd name="connsiteX20" fmla="*/ 4765590 w 6108357"/>
              <a:gd name="connsiteY20" fmla="*/ 172994 h 172994"/>
              <a:gd name="connsiteX21" fmla="*/ 4765590 w 6108357"/>
              <a:gd name="connsiteY21" fmla="*/ 144162 h 172994"/>
              <a:gd name="connsiteX22" fmla="*/ 4572000 w 6108357"/>
              <a:gd name="connsiteY22" fmla="*/ 144162 h 172994"/>
              <a:gd name="connsiteX23" fmla="*/ 4572000 w 6108357"/>
              <a:gd name="connsiteY23" fmla="*/ 140043 h 172994"/>
              <a:gd name="connsiteX24" fmla="*/ 4411363 w 6108357"/>
              <a:gd name="connsiteY24" fmla="*/ 140043 h 172994"/>
              <a:gd name="connsiteX25" fmla="*/ 4411363 w 6108357"/>
              <a:gd name="connsiteY25" fmla="*/ 119448 h 172994"/>
              <a:gd name="connsiteX26" fmla="*/ 4073611 w 6108357"/>
              <a:gd name="connsiteY26" fmla="*/ 119448 h 172994"/>
              <a:gd name="connsiteX27" fmla="*/ 4073611 w 6108357"/>
              <a:gd name="connsiteY27" fmla="*/ 115329 h 172994"/>
              <a:gd name="connsiteX28" fmla="*/ 3805882 w 6108357"/>
              <a:gd name="connsiteY28" fmla="*/ 115329 h 172994"/>
              <a:gd name="connsiteX29" fmla="*/ 3805882 w 6108357"/>
              <a:gd name="connsiteY29" fmla="*/ 98854 h 172994"/>
              <a:gd name="connsiteX30" fmla="*/ 3233352 w 6108357"/>
              <a:gd name="connsiteY30" fmla="*/ 98854 h 172994"/>
              <a:gd name="connsiteX31" fmla="*/ 3233352 w 6108357"/>
              <a:gd name="connsiteY31" fmla="*/ 90616 h 172994"/>
              <a:gd name="connsiteX32" fmla="*/ 3019168 w 6108357"/>
              <a:gd name="connsiteY32" fmla="*/ 90616 h 172994"/>
              <a:gd name="connsiteX33" fmla="*/ 3019168 w 6108357"/>
              <a:gd name="connsiteY33" fmla="*/ 86497 h 172994"/>
              <a:gd name="connsiteX34" fmla="*/ 2603157 w 6108357"/>
              <a:gd name="connsiteY34" fmla="*/ 86497 h 172994"/>
              <a:gd name="connsiteX35" fmla="*/ 2603157 w 6108357"/>
              <a:gd name="connsiteY35" fmla="*/ 82378 h 172994"/>
              <a:gd name="connsiteX36" fmla="*/ 2497438 w 6108357"/>
              <a:gd name="connsiteY36" fmla="*/ 82378 h 172994"/>
              <a:gd name="connsiteX37" fmla="*/ 2537255 w 6108357"/>
              <a:gd name="connsiteY37" fmla="*/ 86497 h 172994"/>
              <a:gd name="connsiteX38" fmla="*/ 2347784 w 6108357"/>
              <a:gd name="connsiteY38" fmla="*/ 86497 h 172994"/>
              <a:gd name="connsiteX39" fmla="*/ 2347784 w 6108357"/>
              <a:gd name="connsiteY39" fmla="*/ 73805 h 172994"/>
              <a:gd name="connsiteX40" fmla="*/ 2284043 w 6108357"/>
              <a:gd name="connsiteY40" fmla="*/ 76252 h 172994"/>
              <a:gd name="connsiteX41" fmla="*/ 2281187 w 6108357"/>
              <a:gd name="connsiteY41" fmla="*/ 61966 h 172994"/>
              <a:gd name="connsiteX42" fmla="*/ 2101165 w 6108357"/>
              <a:gd name="connsiteY42" fmla="*/ 59106 h 172994"/>
              <a:gd name="connsiteX43" fmla="*/ 238051 w 6108357"/>
              <a:gd name="connsiteY43" fmla="*/ 8237 h 172994"/>
              <a:gd name="connsiteX44" fmla="*/ 0 w 6108357"/>
              <a:gd name="connsiteY44" fmla="*/ 8237 h 172994"/>
              <a:gd name="connsiteX45" fmla="*/ 8097 w 6108357"/>
              <a:gd name="connsiteY45" fmla="*/ 140 h 172994"/>
              <a:gd name="connsiteX46" fmla="*/ 4119 w 6108357"/>
              <a:gd name="connsiteY46" fmla="*/ 0 h 172994"/>
              <a:gd name="connsiteX0" fmla="*/ 4119 w 6108357"/>
              <a:gd name="connsiteY0" fmla="*/ 0 h 172994"/>
              <a:gd name="connsiteX1" fmla="*/ 8237 w 6108357"/>
              <a:gd name="connsiteY1" fmla="*/ 0 h 172994"/>
              <a:gd name="connsiteX2" fmla="*/ 1701114 w 6108357"/>
              <a:gd name="connsiteY2" fmla="*/ 0 h 172994"/>
              <a:gd name="connsiteX3" fmla="*/ 1709352 w 6108357"/>
              <a:gd name="connsiteY3" fmla="*/ 0 h 172994"/>
              <a:gd name="connsiteX4" fmla="*/ 1709352 w 6108357"/>
              <a:gd name="connsiteY4" fmla="*/ 852 h 172994"/>
              <a:gd name="connsiteX5" fmla="*/ 1900190 w 6108357"/>
              <a:gd name="connsiteY5" fmla="*/ 20594 h 172994"/>
              <a:gd name="connsiteX6" fmla="*/ 2269525 w 6108357"/>
              <a:gd name="connsiteY6" fmla="*/ 20594 h 172994"/>
              <a:gd name="connsiteX7" fmla="*/ 2998573 w 6108357"/>
              <a:gd name="connsiteY7" fmla="*/ 20594 h 172994"/>
              <a:gd name="connsiteX8" fmla="*/ 3002692 w 6108357"/>
              <a:gd name="connsiteY8" fmla="*/ 24713 h 172994"/>
              <a:gd name="connsiteX9" fmla="*/ 3229233 w 6108357"/>
              <a:gd name="connsiteY9" fmla="*/ 24713 h 172994"/>
              <a:gd name="connsiteX10" fmla="*/ 3229233 w 6108357"/>
              <a:gd name="connsiteY10" fmla="*/ 37070 h 172994"/>
              <a:gd name="connsiteX11" fmla="*/ 4069492 w 6108357"/>
              <a:gd name="connsiteY11" fmla="*/ 37070 h 172994"/>
              <a:gd name="connsiteX12" fmla="*/ 4069492 w 6108357"/>
              <a:gd name="connsiteY12" fmla="*/ 45308 h 172994"/>
              <a:gd name="connsiteX13" fmla="*/ 4411363 w 6108357"/>
              <a:gd name="connsiteY13" fmla="*/ 45308 h 172994"/>
              <a:gd name="connsiteX14" fmla="*/ 4539049 w 6108357"/>
              <a:gd name="connsiteY14" fmla="*/ 45308 h 172994"/>
              <a:gd name="connsiteX15" fmla="*/ 4539049 w 6108357"/>
              <a:gd name="connsiteY15" fmla="*/ 57664 h 172994"/>
              <a:gd name="connsiteX16" fmla="*/ 4765590 w 6108357"/>
              <a:gd name="connsiteY16" fmla="*/ 57664 h 172994"/>
              <a:gd name="connsiteX17" fmla="*/ 4765590 w 6108357"/>
              <a:gd name="connsiteY17" fmla="*/ 65902 h 172994"/>
              <a:gd name="connsiteX18" fmla="*/ 6108357 w 6108357"/>
              <a:gd name="connsiteY18" fmla="*/ 65902 h 172994"/>
              <a:gd name="connsiteX19" fmla="*/ 6108357 w 6108357"/>
              <a:gd name="connsiteY19" fmla="*/ 172994 h 172994"/>
              <a:gd name="connsiteX20" fmla="*/ 4765590 w 6108357"/>
              <a:gd name="connsiteY20" fmla="*/ 172994 h 172994"/>
              <a:gd name="connsiteX21" fmla="*/ 4765590 w 6108357"/>
              <a:gd name="connsiteY21" fmla="*/ 144162 h 172994"/>
              <a:gd name="connsiteX22" fmla="*/ 4572000 w 6108357"/>
              <a:gd name="connsiteY22" fmla="*/ 144162 h 172994"/>
              <a:gd name="connsiteX23" fmla="*/ 4572000 w 6108357"/>
              <a:gd name="connsiteY23" fmla="*/ 140043 h 172994"/>
              <a:gd name="connsiteX24" fmla="*/ 4411363 w 6108357"/>
              <a:gd name="connsiteY24" fmla="*/ 140043 h 172994"/>
              <a:gd name="connsiteX25" fmla="*/ 4411363 w 6108357"/>
              <a:gd name="connsiteY25" fmla="*/ 119448 h 172994"/>
              <a:gd name="connsiteX26" fmla="*/ 4073611 w 6108357"/>
              <a:gd name="connsiteY26" fmla="*/ 119448 h 172994"/>
              <a:gd name="connsiteX27" fmla="*/ 4073611 w 6108357"/>
              <a:gd name="connsiteY27" fmla="*/ 115329 h 172994"/>
              <a:gd name="connsiteX28" fmla="*/ 3805882 w 6108357"/>
              <a:gd name="connsiteY28" fmla="*/ 115329 h 172994"/>
              <a:gd name="connsiteX29" fmla="*/ 3805882 w 6108357"/>
              <a:gd name="connsiteY29" fmla="*/ 98854 h 172994"/>
              <a:gd name="connsiteX30" fmla="*/ 3233352 w 6108357"/>
              <a:gd name="connsiteY30" fmla="*/ 98854 h 172994"/>
              <a:gd name="connsiteX31" fmla="*/ 3233352 w 6108357"/>
              <a:gd name="connsiteY31" fmla="*/ 90616 h 172994"/>
              <a:gd name="connsiteX32" fmla="*/ 3019168 w 6108357"/>
              <a:gd name="connsiteY32" fmla="*/ 90616 h 172994"/>
              <a:gd name="connsiteX33" fmla="*/ 3019168 w 6108357"/>
              <a:gd name="connsiteY33" fmla="*/ 86497 h 172994"/>
              <a:gd name="connsiteX34" fmla="*/ 2603157 w 6108357"/>
              <a:gd name="connsiteY34" fmla="*/ 86497 h 172994"/>
              <a:gd name="connsiteX35" fmla="*/ 2603157 w 6108357"/>
              <a:gd name="connsiteY35" fmla="*/ 82378 h 172994"/>
              <a:gd name="connsiteX36" fmla="*/ 2497438 w 6108357"/>
              <a:gd name="connsiteY36" fmla="*/ 82378 h 172994"/>
              <a:gd name="connsiteX37" fmla="*/ 2537255 w 6108357"/>
              <a:gd name="connsiteY37" fmla="*/ 86497 h 172994"/>
              <a:gd name="connsiteX38" fmla="*/ 2347784 w 6108357"/>
              <a:gd name="connsiteY38" fmla="*/ 86497 h 172994"/>
              <a:gd name="connsiteX39" fmla="*/ 2347784 w 6108357"/>
              <a:gd name="connsiteY39" fmla="*/ 73805 h 172994"/>
              <a:gd name="connsiteX40" fmla="*/ 2284043 w 6108357"/>
              <a:gd name="connsiteY40" fmla="*/ 76252 h 172994"/>
              <a:gd name="connsiteX41" fmla="*/ 2281187 w 6108357"/>
              <a:gd name="connsiteY41" fmla="*/ 61966 h 172994"/>
              <a:gd name="connsiteX42" fmla="*/ 2101165 w 6108357"/>
              <a:gd name="connsiteY42" fmla="*/ 59106 h 172994"/>
              <a:gd name="connsiteX43" fmla="*/ 2101164 w 6108357"/>
              <a:gd name="connsiteY43" fmla="*/ 59107 h 172994"/>
              <a:gd name="connsiteX44" fmla="*/ 238051 w 6108357"/>
              <a:gd name="connsiteY44" fmla="*/ 8237 h 172994"/>
              <a:gd name="connsiteX45" fmla="*/ 0 w 6108357"/>
              <a:gd name="connsiteY45" fmla="*/ 8237 h 172994"/>
              <a:gd name="connsiteX46" fmla="*/ 8097 w 6108357"/>
              <a:gd name="connsiteY46" fmla="*/ 140 h 172994"/>
              <a:gd name="connsiteX47" fmla="*/ 4119 w 6108357"/>
              <a:gd name="connsiteY47" fmla="*/ 0 h 172994"/>
              <a:gd name="connsiteX0" fmla="*/ 4119 w 6108357"/>
              <a:gd name="connsiteY0" fmla="*/ 0 h 172994"/>
              <a:gd name="connsiteX1" fmla="*/ 8237 w 6108357"/>
              <a:gd name="connsiteY1" fmla="*/ 0 h 172994"/>
              <a:gd name="connsiteX2" fmla="*/ 1701114 w 6108357"/>
              <a:gd name="connsiteY2" fmla="*/ 0 h 172994"/>
              <a:gd name="connsiteX3" fmla="*/ 1709352 w 6108357"/>
              <a:gd name="connsiteY3" fmla="*/ 0 h 172994"/>
              <a:gd name="connsiteX4" fmla="*/ 1709352 w 6108357"/>
              <a:gd name="connsiteY4" fmla="*/ 852 h 172994"/>
              <a:gd name="connsiteX5" fmla="*/ 1900190 w 6108357"/>
              <a:gd name="connsiteY5" fmla="*/ 20594 h 172994"/>
              <a:gd name="connsiteX6" fmla="*/ 2269525 w 6108357"/>
              <a:gd name="connsiteY6" fmla="*/ 20594 h 172994"/>
              <a:gd name="connsiteX7" fmla="*/ 2998573 w 6108357"/>
              <a:gd name="connsiteY7" fmla="*/ 20594 h 172994"/>
              <a:gd name="connsiteX8" fmla="*/ 3002692 w 6108357"/>
              <a:gd name="connsiteY8" fmla="*/ 24713 h 172994"/>
              <a:gd name="connsiteX9" fmla="*/ 3229233 w 6108357"/>
              <a:gd name="connsiteY9" fmla="*/ 24713 h 172994"/>
              <a:gd name="connsiteX10" fmla="*/ 3229233 w 6108357"/>
              <a:gd name="connsiteY10" fmla="*/ 37070 h 172994"/>
              <a:gd name="connsiteX11" fmla="*/ 4069492 w 6108357"/>
              <a:gd name="connsiteY11" fmla="*/ 37070 h 172994"/>
              <a:gd name="connsiteX12" fmla="*/ 4069492 w 6108357"/>
              <a:gd name="connsiteY12" fmla="*/ 45308 h 172994"/>
              <a:gd name="connsiteX13" fmla="*/ 4411363 w 6108357"/>
              <a:gd name="connsiteY13" fmla="*/ 45308 h 172994"/>
              <a:gd name="connsiteX14" fmla="*/ 4539049 w 6108357"/>
              <a:gd name="connsiteY14" fmla="*/ 45308 h 172994"/>
              <a:gd name="connsiteX15" fmla="*/ 4539049 w 6108357"/>
              <a:gd name="connsiteY15" fmla="*/ 57664 h 172994"/>
              <a:gd name="connsiteX16" fmla="*/ 4765590 w 6108357"/>
              <a:gd name="connsiteY16" fmla="*/ 57664 h 172994"/>
              <a:gd name="connsiteX17" fmla="*/ 4765590 w 6108357"/>
              <a:gd name="connsiteY17" fmla="*/ 65902 h 172994"/>
              <a:gd name="connsiteX18" fmla="*/ 6108357 w 6108357"/>
              <a:gd name="connsiteY18" fmla="*/ 65902 h 172994"/>
              <a:gd name="connsiteX19" fmla="*/ 6108357 w 6108357"/>
              <a:gd name="connsiteY19" fmla="*/ 172994 h 172994"/>
              <a:gd name="connsiteX20" fmla="*/ 4765590 w 6108357"/>
              <a:gd name="connsiteY20" fmla="*/ 172994 h 172994"/>
              <a:gd name="connsiteX21" fmla="*/ 4765590 w 6108357"/>
              <a:gd name="connsiteY21" fmla="*/ 144162 h 172994"/>
              <a:gd name="connsiteX22" fmla="*/ 4572000 w 6108357"/>
              <a:gd name="connsiteY22" fmla="*/ 144162 h 172994"/>
              <a:gd name="connsiteX23" fmla="*/ 4572000 w 6108357"/>
              <a:gd name="connsiteY23" fmla="*/ 140043 h 172994"/>
              <a:gd name="connsiteX24" fmla="*/ 4411363 w 6108357"/>
              <a:gd name="connsiteY24" fmla="*/ 140043 h 172994"/>
              <a:gd name="connsiteX25" fmla="*/ 4411363 w 6108357"/>
              <a:gd name="connsiteY25" fmla="*/ 119448 h 172994"/>
              <a:gd name="connsiteX26" fmla="*/ 4073611 w 6108357"/>
              <a:gd name="connsiteY26" fmla="*/ 119448 h 172994"/>
              <a:gd name="connsiteX27" fmla="*/ 4073611 w 6108357"/>
              <a:gd name="connsiteY27" fmla="*/ 115329 h 172994"/>
              <a:gd name="connsiteX28" fmla="*/ 3805882 w 6108357"/>
              <a:gd name="connsiteY28" fmla="*/ 115329 h 172994"/>
              <a:gd name="connsiteX29" fmla="*/ 3805882 w 6108357"/>
              <a:gd name="connsiteY29" fmla="*/ 98854 h 172994"/>
              <a:gd name="connsiteX30" fmla="*/ 3233352 w 6108357"/>
              <a:gd name="connsiteY30" fmla="*/ 98854 h 172994"/>
              <a:gd name="connsiteX31" fmla="*/ 3233352 w 6108357"/>
              <a:gd name="connsiteY31" fmla="*/ 90616 h 172994"/>
              <a:gd name="connsiteX32" fmla="*/ 3019168 w 6108357"/>
              <a:gd name="connsiteY32" fmla="*/ 90616 h 172994"/>
              <a:gd name="connsiteX33" fmla="*/ 3019168 w 6108357"/>
              <a:gd name="connsiteY33" fmla="*/ 86497 h 172994"/>
              <a:gd name="connsiteX34" fmla="*/ 2603157 w 6108357"/>
              <a:gd name="connsiteY34" fmla="*/ 86497 h 172994"/>
              <a:gd name="connsiteX35" fmla="*/ 2603157 w 6108357"/>
              <a:gd name="connsiteY35" fmla="*/ 82378 h 172994"/>
              <a:gd name="connsiteX36" fmla="*/ 2497438 w 6108357"/>
              <a:gd name="connsiteY36" fmla="*/ 82378 h 172994"/>
              <a:gd name="connsiteX37" fmla="*/ 2537255 w 6108357"/>
              <a:gd name="connsiteY37" fmla="*/ 86497 h 172994"/>
              <a:gd name="connsiteX38" fmla="*/ 2347784 w 6108357"/>
              <a:gd name="connsiteY38" fmla="*/ 86497 h 172994"/>
              <a:gd name="connsiteX39" fmla="*/ 2347784 w 6108357"/>
              <a:gd name="connsiteY39" fmla="*/ 73805 h 172994"/>
              <a:gd name="connsiteX40" fmla="*/ 2284043 w 6108357"/>
              <a:gd name="connsiteY40" fmla="*/ 76252 h 172994"/>
              <a:gd name="connsiteX41" fmla="*/ 2281187 w 6108357"/>
              <a:gd name="connsiteY41" fmla="*/ 61966 h 172994"/>
              <a:gd name="connsiteX42" fmla="*/ 2101165 w 6108357"/>
              <a:gd name="connsiteY42" fmla="*/ 59106 h 172994"/>
              <a:gd name="connsiteX43" fmla="*/ 2101164 w 6108357"/>
              <a:gd name="connsiteY43" fmla="*/ 44820 h 172994"/>
              <a:gd name="connsiteX44" fmla="*/ 238051 w 6108357"/>
              <a:gd name="connsiteY44" fmla="*/ 8237 h 172994"/>
              <a:gd name="connsiteX45" fmla="*/ 0 w 6108357"/>
              <a:gd name="connsiteY45" fmla="*/ 8237 h 172994"/>
              <a:gd name="connsiteX46" fmla="*/ 8097 w 6108357"/>
              <a:gd name="connsiteY46" fmla="*/ 140 h 172994"/>
              <a:gd name="connsiteX47" fmla="*/ 4119 w 6108357"/>
              <a:gd name="connsiteY47" fmla="*/ 0 h 172994"/>
              <a:gd name="connsiteX0" fmla="*/ 4119 w 6108357"/>
              <a:gd name="connsiteY0" fmla="*/ 0 h 172994"/>
              <a:gd name="connsiteX1" fmla="*/ 8237 w 6108357"/>
              <a:gd name="connsiteY1" fmla="*/ 0 h 172994"/>
              <a:gd name="connsiteX2" fmla="*/ 1701114 w 6108357"/>
              <a:gd name="connsiteY2" fmla="*/ 0 h 172994"/>
              <a:gd name="connsiteX3" fmla="*/ 1709352 w 6108357"/>
              <a:gd name="connsiteY3" fmla="*/ 0 h 172994"/>
              <a:gd name="connsiteX4" fmla="*/ 1709352 w 6108357"/>
              <a:gd name="connsiteY4" fmla="*/ 852 h 172994"/>
              <a:gd name="connsiteX5" fmla="*/ 1900190 w 6108357"/>
              <a:gd name="connsiteY5" fmla="*/ 20594 h 172994"/>
              <a:gd name="connsiteX6" fmla="*/ 2269525 w 6108357"/>
              <a:gd name="connsiteY6" fmla="*/ 20594 h 172994"/>
              <a:gd name="connsiteX7" fmla="*/ 2998573 w 6108357"/>
              <a:gd name="connsiteY7" fmla="*/ 20594 h 172994"/>
              <a:gd name="connsiteX8" fmla="*/ 3002692 w 6108357"/>
              <a:gd name="connsiteY8" fmla="*/ 24713 h 172994"/>
              <a:gd name="connsiteX9" fmla="*/ 3229233 w 6108357"/>
              <a:gd name="connsiteY9" fmla="*/ 24713 h 172994"/>
              <a:gd name="connsiteX10" fmla="*/ 3229233 w 6108357"/>
              <a:gd name="connsiteY10" fmla="*/ 37070 h 172994"/>
              <a:gd name="connsiteX11" fmla="*/ 4069492 w 6108357"/>
              <a:gd name="connsiteY11" fmla="*/ 37070 h 172994"/>
              <a:gd name="connsiteX12" fmla="*/ 4069492 w 6108357"/>
              <a:gd name="connsiteY12" fmla="*/ 45308 h 172994"/>
              <a:gd name="connsiteX13" fmla="*/ 4411363 w 6108357"/>
              <a:gd name="connsiteY13" fmla="*/ 45308 h 172994"/>
              <a:gd name="connsiteX14" fmla="*/ 4539049 w 6108357"/>
              <a:gd name="connsiteY14" fmla="*/ 45308 h 172994"/>
              <a:gd name="connsiteX15" fmla="*/ 4539049 w 6108357"/>
              <a:gd name="connsiteY15" fmla="*/ 57664 h 172994"/>
              <a:gd name="connsiteX16" fmla="*/ 4765590 w 6108357"/>
              <a:gd name="connsiteY16" fmla="*/ 57664 h 172994"/>
              <a:gd name="connsiteX17" fmla="*/ 4765590 w 6108357"/>
              <a:gd name="connsiteY17" fmla="*/ 65902 h 172994"/>
              <a:gd name="connsiteX18" fmla="*/ 6108357 w 6108357"/>
              <a:gd name="connsiteY18" fmla="*/ 65902 h 172994"/>
              <a:gd name="connsiteX19" fmla="*/ 6108357 w 6108357"/>
              <a:gd name="connsiteY19" fmla="*/ 172994 h 172994"/>
              <a:gd name="connsiteX20" fmla="*/ 4765590 w 6108357"/>
              <a:gd name="connsiteY20" fmla="*/ 172994 h 172994"/>
              <a:gd name="connsiteX21" fmla="*/ 4765590 w 6108357"/>
              <a:gd name="connsiteY21" fmla="*/ 144162 h 172994"/>
              <a:gd name="connsiteX22" fmla="*/ 4572000 w 6108357"/>
              <a:gd name="connsiteY22" fmla="*/ 144162 h 172994"/>
              <a:gd name="connsiteX23" fmla="*/ 4572000 w 6108357"/>
              <a:gd name="connsiteY23" fmla="*/ 140043 h 172994"/>
              <a:gd name="connsiteX24" fmla="*/ 4411363 w 6108357"/>
              <a:gd name="connsiteY24" fmla="*/ 140043 h 172994"/>
              <a:gd name="connsiteX25" fmla="*/ 4411363 w 6108357"/>
              <a:gd name="connsiteY25" fmla="*/ 119448 h 172994"/>
              <a:gd name="connsiteX26" fmla="*/ 4073611 w 6108357"/>
              <a:gd name="connsiteY26" fmla="*/ 119448 h 172994"/>
              <a:gd name="connsiteX27" fmla="*/ 4073611 w 6108357"/>
              <a:gd name="connsiteY27" fmla="*/ 115329 h 172994"/>
              <a:gd name="connsiteX28" fmla="*/ 3805882 w 6108357"/>
              <a:gd name="connsiteY28" fmla="*/ 115329 h 172994"/>
              <a:gd name="connsiteX29" fmla="*/ 3805882 w 6108357"/>
              <a:gd name="connsiteY29" fmla="*/ 98854 h 172994"/>
              <a:gd name="connsiteX30" fmla="*/ 3233352 w 6108357"/>
              <a:gd name="connsiteY30" fmla="*/ 98854 h 172994"/>
              <a:gd name="connsiteX31" fmla="*/ 3233352 w 6108357"/>
              <a:gd name="connsiteY31" fmla="*/ 90616 h 172994"/>
              <a:gd name="connsiteX32" fmla="*/ 3019168 w 6108357"/>
              <a:gd name="connsiteY32" fmla="*/ 90616 h 172994"/>
              <a:gd name="connsiteX33" fmla="*/ 3019168 w 6108357"/>
              <a:gd name="connsiteY33" fmla="*/ 86497 h 172994"/>
              <a:gd name="connsiteX34" fmla="*/ 2603157 w 6108357"/>
              <a:gd name="connsiteY34" fmla="*/ 86497 h 172994"/>
              <a:gd name="connsiteX35" fmla="*/ 2603157 w 6108357"/>
              <a:gd name="connsiteY35" fmla="*/ 82378 h 172994"/>
              <a:gd name="connsiteX36" fmla="*/ 2497438 w 6108357"/>
              <a:gd name="connsiteY36" fmla="*/ 82378 h 172994"/>
              <a:gd name="connsiteX37" fmla="*/ 2537255 w 6108357"/>
              <a:gd name="connsiteY37" fmla="*/ 86497 h 172994"/>
              <a:gd name="connsiteX38" fmla="*/ 2347784 w 6108357"/>
              <a:gd name="connsiteY38" fmla="*/ 86497 h 172994"/>
              <a:gd name="connsiteX39" fmla="*/ 2347784 w 6108357"/>
              <a:gd name="connsiteY39" fmla="*/ 73805 h 172994"/>
              <a:gd name="connsiteX40" fmla="*/ 2284043 w 6108357"/>
              <a:gd name="connsiteY40" fmla="*/ 76252 h 172994"/>
              <a:gd name="connsiteX41" fmla="*/ 2281187 w 6108357"/>
              <a:gd name="connsiteY41" fmla="*/ 61966 h 172994"/>
              <a:gd name="connsiteX42" fmla="*/ 2101165 w 6108357"/>
              <a:gd name="connsiteY42" fmla="*/ 59106 h 172994"/>
              <a:gd name="connsiteX43" fmla="*/ 2101164 w 6108357"/>
              <a:gd name="connsiteY43" fmla="*/ 44820 h 172994"/>
              <a:gd name="connsiteX44" fmla="*/ 1958289 w 6108357"/>
              <a:gd name="connsiteY44" fmla="*/ 36247 h 172994"/>
              <a:gd name="connsiteX45" fmla="*/ 238051 w 6108357"/>
              <a:gd name="connsiteY45" fmla="*/ 8237 h 172994"/>
              <a:gd name="connsiteX46" fmla="*/ 0 w 6108357"/>
              <a:gd name="connsiteY46" fmla="*/ 8237 h 172994"/>
              <a:gd name="connsiteX47" fmla="*/ 8097 w 6108357"/>
              <a:gd name="connsiteY47" fmla="*/ 140 h 172994"/>
              <a:gd name="connsiteX48" fmla="*/ 4119 w 6108357"/>
              <a:gd name="connsiteY48" fmla="*/ 0 h 172994"/>
              <a:gd name="connsiteX0" fmla="*/ 4119 w 6108357"/>
              <a:gd name="connsiteY0" fmla="*/ 60908 h 233902"/>
              <a:gd name="connsiteX1" fmla="*/ 8237 w 6108357"/>
              <a:gd name="connsiteY1" fmla="*/ 60908 h 233902"/>
              <a:gd name="connsiteX2" fmla="*/ 1701114 w 6108357"/>
              <a:gd name="connsiteY2" fmla="*/ 60908 h 233902"/>
              <a:gd name="connsiteX3" fmla="*/ 1709352 w 6108357"/>
              <a:gd name="connsiteY3" fmla="*/ 60908 h 233902"/>
              <a:gd name="connsiteX4" fmla="*/ 1709352 w 6108357"/>
              <a:gd name="connsiteY4" fmla="*/ 61760 h 233902"/>
              <a:gd name="connsiteX5" fmla="*/ 1900190 w 6108357"/>
              <a:gd name="connsiteY5" fmla="*/ 81502 h 233902"/>
              <a:gd name="connsiteX6" fmla="*/ 2269525 w 6108357"/>
              <a:gd name="connsiteY6" fmla="*/ 81502 h 233902"/>
              <a:gd name="connsiteX7" fmla="*/ 2998573 w 6108357"/>
              <a:gd name="connsiteY7" fmla="*/ 81502 h 233902"/>
              <a:gd name="connsiteX8" fmla="*/ 3002692 w 6108357"/>
              <a:gd name="connsiteY8" fmla="*/ 85621 h 233902"/>
              <a:gd name="connsiteX9" fmla="*/ 3229233 w 6108357"/>
              <a:gd name="connsiteY9" fmla="*/ 85621 h 233902"/>
              <a:gd name="connsiteX10" fmla="*/ 3229233 w 6108357"/>
              <a:gd name="connsiteY10" fmla="*/ 97978 h 233902"/>
              <a:gd name="connsiteX11" fmla="*/ 4069492 w 6108357"/>
              <a:gd name="connsiteY11" fmla="*/ 97978 h 233902"/>
              <a:gd name="connsiteX12" fmla="*/ 4069492 w 6108357"/>
              <a:gd name="connsiteY12" fmla="*/ 106216 h 233902"/>
              <a:gd name="connsiteX13" fmla="*/ 4411363 w 6108357"/>
              <a:gd name="connsiteY13" fmla="*/ 106216 h 233902"/>
              <a:gd name="connsiteX14" fmla="*/ 4539049 w 6108357"/>
              <a:gd name="connsiteY14" fmla="*/ 106216 h 233902"/>
              <a:gd name="connsiteX15" fmla="*/ 4539049 w 6108357"/>
              <a:gd name="connsiteY15" fmla="*/ 118572 h 233902"/>
              <a:gd name="connsiteX16" fmla="*/ 4765590 w 6108357"/>
              <a:gd name="connsiteY16" fmla="*/ 118572 h 233902"/>
              <a:gd name="connsiteX17" fmla="*/ 4765590 w 6108357"/>
              <a:gd name="connsiteY17" fmla="*/ 126810 h 233902"/>
              <a:gd name="connsiteX18" fmla="*/ 6108357 w 6108357"/>
              <a:gd name="connsiteY18" fmla="*/ 126810 h 233902"/>
              <a:gd name="connsiteX19" fmla="*/ 6108357 w 6108357"/>
              <a:gd name="connsiteY19" fmla="*/ 233902 h 233902"/>
              <a:gd name="connsiteX20" fmla="*/ 4765590 w 6108357"/>
              <a:gd name="connsiteY20" fmla="*/ 233902 h 233902"/>
              <a:gd name="connsiteX21" fmla="*/ 4765590 w 6108357"/>
              <a:gd name="connsiteY21" fmla="*/ 205070 h 233902"/>
              <a:gd name="connsiteX22" fmla="*/ 4572000 w 6108357"/>
              <a:gd name="connsiteY22" fmla="*/ 205070 h 233902"/>
              <a:gd name="connsiteX23" fmla="*/ 4572000 w 6108357"/>
              <a:gd name="connsiteY23" fmla="*/ 200951 h 233902"/>
              <a:gd name="connsiteX24" fmla="*/ 4411363 w 6108357"/>
              <a:gd name="connsiteY24" fmla="*/ 200951 h 233902"/>
              <a:gd name="connsiteX25" fmla="*/ 4411363 w 6108357"/>
              <a:gd name="connsiteY25" fmla="*/ 180356 h 233902"/>
              <a:gd name="connsiteX26" fmla="*/ 4073611 w 6108357"/>
              <a:gd name="connsiteY26" fmla="*/ 180356 h 233902"/>
              <a:gd name="connsiteX27" fmla="*/ 4073611 w 6108357"/>
              <a:gd name="connsiteY27" fmla="*/ 176237 h 233902"/>
              <a:gd name="connsiteX28" fmla="*/ 3805882 w 6108357"/>
              <a:gd name="connsiteY28" fmla="*/ 176237 h 233902"/>
              <a:gd name="connsiteX29" fmla="*/ 3805882 w 6108357"/>
              <a:gd name="connsiteY29" fmla="*/ 159762 h 233902"/>
              <a:gd name="connsiteX30" fmla="*/ 3233352 w 6108357"/>
              <a:gd name="connsiteY30" fmla="*/ 159762 h 233902"/>
              <a:gd name="connsiteX31" fmla="*/ 3233352 w 6108357"/>
              <a:gd name="connsiteY31" fmla="*/ 151524 h 233902"/>
              <a:gd name="connsiteX32" fmla="*/ 3019168 w 6108357"/>
              <a:gd name="connsiteY32" fmla="*/ 151524 h 233902"/>
              <a:gd name="connsiteX33" fmla="*/ 3019168 w 6108357"/>
              <a:gd name="connsiteY33" fmla="*/ 147405 h 233902"/>
              <a:gd name="connsiteX34" fmla="*/ 2603157 w 6108357"/>
              <a:gd name="connsiteY34" fmla="*/ 147405 h 233902"/>
              <a:gd name="connsiteX35" fmla="*/ 2603157 w 6108357"/>
              <a:gd name="connsiteY35" fmla="*/ 143286 h 233902"/>
              <a:gd name="connsiteX36" fmla="*/ 2497438 w 6108357"/>
              <a:gd name="connsiteY36" fmla="*/ 143286 h 233902"/>
              <a:gd name="connsiteX37" fmla="*/ 2537255 w 6108357"/>
              <a:gd name="connsiteY37" fmla="*/ 147405 h 233902"/>
              <a:gd name="connsiteX38" fmla="*/ 2347784 w 6108357"/>
              <a:gd name="connsiteY38" fmla="*/ 147405 h 233902"/>
              <a:gd name="connsiteX39" fmla="*/ 2347784 w 6108357"/>
              <a:gd name="connsiteY39" fmla="*/ 134713 h 233902"/>
              <a:gd name="connsiteX40" fmla="*/ 2284043 w 6108357"/>
              <a:gd name="connsiteY40" fmla="*/ 137160 h 233902"/>
              <a:gd name="connsiteX41" fmla="*/ 2281187 w 6108357"/>
              <a:gd name="connsiteY41" fmla="*/ 122874 h 233902"/>
              <a:gd name="connsiteX42" fmla="*/ 2101165 w 6108357"/>
              <a:gd name="connsiteY42" fmla="*/ 120014 h 233902"/>
              <a:gd name="connsiteX43" fmla="*/ 2101164 w 6108357"/>
              <a:gd name="connsiteY43" fmla="*/ 105728 h 233902"/>
              <a:gd name="connsiteX44" fmla="*/ 2089734 w 6108357"/>
              <a:gd name="connsiteY44" fmla="*/ 0 h 233902"/>
              <a:gd name="connsiteX45" fmla="*/ 238051 w 6108357"/>
              <a:gd name="connsiteY45" fmla="*/ 69145 h 233902"/>
              <a:gd name="connsiteX46" fmla="*/ 0 w 6108357"/>
              <a:gd name="connsiteY46" fmla="*/ 69145 h 233902"/>
              <a:gd name="connsiteX47" fmla="*/ 8097 w 6108357"/>
              <a:gd name="connsiteY47" fmla="*/ 61048 h 233902"/>
              <a:gd name="connsiteX48" fmla="*/ 4119 w 6108357"/>
              <a:gd name="connsiteY48" fmla="*/ 60908 h 233902"/>
              <a:gd name="connsiteX0" fmla="*/ 4119 w 6108357"/>
              <a:gd name="connsiteY0" fmla="*/ 0 h 172994"/>
              <a:gd name="connsiteX1" fmla="*/ 8237 w 6108357"/>
              <a:gd name="connsiteY1" fmla="*/ 0 h 172994"/>
              <a:gd name="connsiteX2" fmla="*/ 1701114 w 6108357"/>
              <a:gd name="connsiteY2" fmla="*/ 0 h 172994"/>
              <a:gd name="connsiteX3" fmla="*/ 1709352 w 6108357"/>
              <a:gd name="connsiteY3" fmla="*/ 0 h 172994"/>
              <a:gd name="connsiteX4" fmla="*/ 1709352 w 6108357"/>
              <a:gd name="connsiteY4" fmla="*/ 852 h 172994"/>
              <a:gd name="connsiteX5" fmla="*/ 1900190 w 6108357"/>
              <a:gd name="connsiteY5" fmla="*/ 20594 h 172994"/>
              <a:gd name="connsiteX6" fmla="*/ 2269525 w 6108357"/>
              <a:gd name="connsiteY6" fmla="*/ 20594 h 172994"/>
              <a:gd name="connsiteX7" fmla="*/ 2998573 w 6108357"/>
              <a:gd name="connsiteY7" fmla="*/ 20594 h 172994"/>
              <a:gd name="connsiteX8" fmla="*/ 3002692 w 6108357"/>
              <a:gd name="connsiteY8" fmla="*/ 24713 h 172994"/>
              <a:gd name="connsiteX9" fmla="*/ 3229233 w 6108357"/>
              <a:gd name="connsiteY9" fmla="*/ 24713 h 172994"/>
              <a:gd name="connsiteX10" fmla="*/ 3229233 w 6108357"/>
              <a:gd name="connsiteY10" fmla="*/ 37070 h 172994"/>
              <a:gd name="connsiteX11" fmla="*/ 4069492 w 6108357"/>
              <a:gd name="connsiteY11" fmla="*/ 37070 h 172994"/>
              <a:gd name="connsiteX12" fmla="*/ 4069492 w 6108357"/>
              <a:gd name="connsiteY12" fmla="*/ 45308 h 172994"/>
              <a:gd name="connsiteX13" fmla="*/ 4411363 w 6108357"/>
              <a:gd name="connsiteY13" fmla="*/ 45308 h 172994"/>
              <a:gd name="connsiteX14" fmla="*/ 4539049 w 6108357"/>
              <a:gd name="connsiteY14" fmla="*/ 45308 h 172994"/>
              <a:gd name="connsiteX15" fmla="*/ 4539049 w 6108357"/>
              <a:gd name="connsiteY15" fmla="*/ 57664 h 172994"/>
              <a:gd name="connsiteX16" fmla="*/ 4765590 w 6108357"/>
              <a:gd name="connsiteY16" fmla="*/ 57664 h 172994"/>
              <a:gd name="connsiteX17" fmla="*/ 4765590 w 6108357"/>
              <a:gd name="connsiteY17" fmla="*/ 65902 h 172994"/>
              <a:gd name="connsiteX18" fmla="*/ 6108357 w 6108357"/>
              <a:gd name="connsiteY18" fmla="*/ 65902 h 172994"/>
              <a:gd name="connsiteX19" fmla="*/ 6108357 w 6108357"/>
              <a:gd name="connsiteY19" fmla="*/ 172994 h 172994"/>
              <a:gd name="connsiteX20" fmla="*/ 4765590 w 6108357"/>
              <a:gd name="connsiteY20" fmla="*/ 172994 h 172994"/>
              <a:gd name="connsiteX21" fmla="*/ 4765590 w 6108357"/>
              <a:gd name="connsiteY21" fmla="*/ 144162 h 172994"/>
              <a:gd name="connsiteX22" fmla="*/ 4572000 w 6108357"/>
              <a:gd name="connsiteY22" fmla="*/ 144162 h 172994"/>
              <a:gd name="connsiteX23" fmla="*/ 4572000 w 6108357"/>
              <a:gd name="connsiteY23" fmla="*/ 140043 h 172994"/>
              <a:gd name="connsiteX24" fmla="*/ 4411363 w 6108357"/>
              <a:gd name="connsiteY24" fmla="*/ 140043 h 172994"/>
              <a:gd name="connsiteX25" fmla="*/ 4411363 w 6108357"/>
              <a:gd name="connsiteY25" fmla="*/ 119448 h 172994"/>
              <a:gd name="connsiteX26" fmla="*/ 4073611 w 6108357"/>
              <a:gd name="connsiteY26" fmla="*/ 119448 h 172994"/>
              <a:gd name="connsiteX27" fmla="*/ 4073611 w 6108357"/>
              <a:gd name="connsiteY27" fmla="*/ 115329 h 172994"/>
              <a:gd name="connsiteX28" fmla="*/ 3805882 w 6108357"/>
              <a:gd name="connsiteY28" fmla="*/ 115329 h 172994"/>
              <a:gd name="connsiteX29" fmla="*/ 3805882 w 6108357"/>
              <a:gd name="connsiteY29" fmla="*/ 98854 h 172994"/>
              <a:gd name="connsiteX30" fmla="*/ 3233352 w 6108357"/>
              <a:gd name="connsiteY30" fmla="*/ 98854 h 172994"/>
              <a:gd name="connsiteX31" fmla="*/ 3233352 w 6108357"/>
              <a:gd name="connsiteY31" fmla="*/ 90616 h 172994"/>
              <a:gd name="connsiteX32" fmla="*/ 3019168 w 6108357"/>
              <a:gd name="connsiteY32" fmla="*/ 90616 h 172994"/>
              <a:gd name="connsiteX33" fmla="*/ 3019168 w 6108357"/>
              <a:gd name="connsiteY33" fmla="*/ 86497 h 172994"/>
              <a:gd name="connsiteX34" fmla="*/ 2603157 w 6108357"/>
              <a:gd name="connsiteY34" fmla="*/ 86497 h 172994"/>
              <a:gd name="connsiteX35" fmla="*/ 2603157 w 6108357"/>
              <a:gd name="connsiteY35" fmla="*/ 82378 h 172994"/>
              <a:gd name="connsiteX36" fmla="*/ 2497438 w 6108357"/>
              <a:gd name="connsiteY36" fmla="*/ 82378 h 172994"/>
              <a:gd name="connsiteX37" fmla="*/ 2537255 w 6108357"/>
              <a:gd name="connsiteY37" fmla="*/ 86497 h 172994"/>
              <a:gd name="connsiteX38" fmla="*/ 2347784 w 6108357"/>
              <a:gd name="connsiteY38" fmla="*/ 86497 h 172994"/>
              <a:gd name="connsiteX39" fmla="*/ 2347784 w 6108357"/>
              <a:gd name="connsiteY39" fmla="*/ 73805 h 172994"/>
              <a:gd name="connsiteX40" fmla="*/ 2284043 w 6108357"/>
              <a:gd name="connsiteY40" fmla="*/ 76252 h 172994"/>
              <a:gd name="connsiteX41" fmla="*/ 2281187 w 6108357"/>
              <a:gd name="connsiteY41" fmla="*/ 61966 h 172994"/>
              <a:gd name="connsiteX42" fmla="*/ 2101165 w 6108357"/>
              <a:gd name="connsiteY42" fmla="*/ 59106 h 172994"/>
              <a:gd name="connsiteX43" fmla="*/ 2101164 w 6108357"/>
              <a:gd name="connsiteY43" fmla="*/ 44820 h 172994"/>
              <a:gd name="connsiteX44" fmla="*/ 2049729 w 6108357"/>
              <a:gd name="connsiteY44" fmla="*/ 56250 h 172994"/>
              <a:gd name="connsiteX45" fmla="*/ 238051 w 6108357"/>
              <a:gd name="connsiteY45" fmla="*/ 8237 h 172994"/>
              <a:gd name="connsiteX46" fmla="*/ 0 w 6108357"/>
              <a:gd name="connsiteY46" fmla="*/ 8237 h 172994"/>
              <a:gd name="connsiteX47" fmla="*/ 8097 w 6108357"/>
              <a:gd name="connsiteY47" fmla="*/ 140 h 172994"/>
              <a:gd name="connsiteX48" fmla="*/ 4119 w 6108357"/>
              <a:gd name="connsiteY48" fmla="*/ 0 h 172994"/>
              <a:gd name="connsiteX0" fmla="*/ 4119 w 6108357"/>
              <a:gd name="connsiteY0" fmla="*/ 0 h 172994"/>
              <a:gd name="connsiteX1" fmla="*/ 8237 w 6108357"/>
              <a:gd name="connsiteY1" fmla="*/ 0 h 172994"/>
              <a:gd name="connsiteX2" fmla="*/ 1701114 w 6108357"/>
              <a:gd name="connsiteY2" fmla="*/ 0 h 172994"/>
              <a:gd name="connsiteX3" fmla="*/ 1709352 w 6108357"/>
              <a:gd name="connsiteY3" fmla="*/ 0 h 172994"/>
              <a:gd name="connsiteX4" fmla="*/ 1709352 w 6108357"/>
              <a:gd name="connsiteY4" fmla="*/ 852 h 172994"/>
              <a:gd name="connsiteX5" fmla="*/ 1900190 w 6108357"/>
              <a:gd name="connsiteY5" fmla="*/ 20594 h 172994"/>
              <a:gd name="connsiteX6" fmla="*/ 2269525 w 6108357"/>
              <a:gd name="connsiteY6" fmla="*/ 20594 h 172994"/>
              <a:gd name="connsiteX7" fmla="*/ 2998573 w 6108357"/>
              <a:gd name="connsiteY7" fmla="*/ 20594 h 172994"/>
              <a:gd name="connsiteX8" fmla="*/ 3002692 w 6108357"/>
              <a:gd name="connsiteY8" fmla="*/ 24713 h 172994"/>
              <a:gd name="connsiteX9" fmla="*/ 3229233 w 6108357"/>
              <a:gd name="connsiteY9" fmla="*/ 24713 h 172994"/>
              <a:gd name="connsiteX10" fmla="*/ 3229233 w 6108357"/>
              <a:gd name="connsiteY10" fmla="*/ 37070 h 172994"/>
              <a:gd name="connsiteX11" fmla="*/ 4069492 w 6108357"/>
              <a:gd name="connsiteY11" fmla="*/ 37070 h 172994"/>
              <a:gd name="connsiteX12" fmla="*/ 4069492 w 6108357"/>
              <a:gd name="connsiteY12" fmla="*/ 45308 h 172994"/>
              <a:gd name="connsiteX13" fmla="*/ 4411363 w 6108357"/>
              <a:gd name="connsiteY13" fmla="*/ 45308 h 172994"/>
              <a:gd name="connsiteX14" fmla="*/ 4539049 w 6108357"/>
              <a:gd name="connsiteY14" fmla="*/ 45308 h 172994"/>
              <a:gd name="connsiteX15" fmla="*/ 4539049 w 6108357"/>
              <a:gd name="connsiteY15" fmla="*/ 57664 h 172994"/>
              <a:gd name="connsiteX16" fmla="*/ 4765590 w 6108357"/>
              <a:gd name="connsiteY16" fmla="*/ 57664 h 172994"/>
              <a:gd name="connsiteX17" fmla="*/ 4765590 w 6108357"/>
              <a:gd name="connsiteY17" fmla="*/ 65902 h 172994"/>
              <a:gd name="connsiteX18" fmla="*/ 6108357 w 6108357"/>
              <a:gd name="connsiteY18" fmla="*/ 65902 h 172994"/>
              <a:gd name="connsiteX19" fmla="*/ 6108357 w 6108357"/>
              <a:gd name="connsiteY19" fmla="*/ 172994 h 172994"/>
              <a:gd name="connsiteX20" fmla="*/ 4765590 w 6108357"/>
              <a:gd name="connsiteY20" fmla="*/ 172994 h 172994"/>
              <a:gd name="connsiteX21" fmla="*/ 4765590 w 6108357"/>
              <a:gd name="connsiteY21" fmla="*/ 144162 h 172994"/>
              <a:gd name="connsiteX22" fmla="*/ 4572000 w 6108357"/>
              <a:gd name="connsiteY22" fmla="*/ 144162 h 172994"/>
              <a:gd name="connsiteX23" fmla="*/ 4572000 w 6108357"/>
              <a:gd name="connsiteY23" fmla="*/ 140043 h 172994"/>
              <a:gd name="connsiteX24" fmla="*/ 4411363 w 6108357"/>
              <a:gd name="connsiteY24" fmla="*/ 140043 h 172994"/>
              <a:gd name="connsiteX25" fmla="*/ 4411363 w 6108357"/>
              <a:gd name="connsiteY25" fmla="*/ 119448 h 172994"/>
              <a:gd name="connsiteX26" fmla="*/ 4073611 w 6108357"/>
              <a:gd name="connsiteY26" fmla="*/ 119448 h 172994"/>
              <a:gd name="connsiteX27" fmla="*/ 4073611 w 6108357"/>
              <a:gd name="connsiteY27" fmla="*/ 115329 h 172994"/>
              <a:gd name="connsiteX28" fmla="*/ 3805882 w 6108357"/>
              <a:gd name="connsiteY28" fmla="*/ 115329 h 172994"/>
              <a:gd name="connsiteX29" fmla="*/ 3805882 w 6108357"/>
              <a:gd name="connsiteY29" fmla="*/ 98854 h 172994"/>
              <a:gd name="connsiteX30" fmla="*/ 3233352 w 6108357"/>
              <a:gd name="connsiteY30" fmla="*/ 98854 h 172994"/>
              <a:gd name="connsiteX31" fmla="*/ 3233352 w 6108357"/>
              <a:gd name="connsiteY31" fmla="*/ 90616 h 172994"/>
              <a:gd name="connsiteX32" fmla="*/ 3019168 w 6108357"/>
              <a:gd name="connsiteY32" fmla="*/ 90616 h 172994"/>
              <a:gd name="connsiteX33" fmla="*/ 3019168 w 6108357"/>
              <a:gd name="connsiteY33" fmla="*/ 86497 h 172994"/>
              <a:gd name="connsiteX34" fmla="*/ 2603157 w 6108357"/>
              <a:gd name="connsiteY34" fmla="*/ 86497 h 172994"/>
              <a:gd name="connsiteX35" fmla="*/ 2603157 w 6108357"/>
              <a:gd name="connsiteY35" fmla="*/ 82378 h 172994"/>
              <a:gd name="connsiteX36" fmla="*/ 2497438 w 6108357"/>
              <a:gd name="connsiteY36" fmla="*/ 82378 h 172994"/>
              <a:gd name="connsiteX37" fmla="*/ 2537255 w 6108357"/>
              <a:gd name="connsiteY37" fmla="*/ 86497 h 172994"/>
              <a:gd name="connsiteX38" fmla="*/ 2347784 w 6108357"/>
              <a:gd name="connsiteY38" fmla="*/ 86497 h 172994"/>
              <a:gd name="connsiteX39" fmla="*/ 2347784 w 6108357"/>
              <a:gd name="connsiteY39" fmla="*/ 73805 h 172994"/>
              <a:gd name="connsiteX40" fmla="*/ 2284043 w 6108357"/>
              <a:gd name="connsiteY40" fmla="*/ 76252 h 172994"/>
              <a:gd name="connsiteX41" fmla="*/ 2281187 w 6108357"/>
              <a:gd name="connsiteY41" fmla="*/ 61966 h 172994"/>
              <a:gd name="connsiteX42" fmla="*/ 2101165 w 6108357"/>
              <a:gd name="connsiteY42" fmla="*/ 59106 h 172994"/>
              <a:gd name="connsiteX43" fmla="*/ 2101164 w 6108357"/>
              <a:gd name="connsiteY43" fmla="*/ 44820 h 172994"/>
              <a:gd name="connsiteX44" fmla="*/ 2049729 w 6108357"/>
              <a:gd name="connsiteY44" fmla="*/ 56250 h 172994"/>
              <a:gd name="connsiteX45" fmla="*/ 1998294 w 6108357"/>
              <a:gd name="connsiteY45" fmla="*/ 53392 h 172994"/>
              <a:gd name="connsiteX46" fmla="*/ 238051 w 6108357"/>
              <a:gd name="connsiteY46" fmla="*/ 8237 h 172994"/>
              <a:gd name="connsiteX47" fmla="*/ 0 w 6108357"/>
              <a:gd name="connsiteY47" fmla="*/ 8237 h 172994"/>
              <a:gd name="connsiteX48" fmla="*/ 8097 w 6108357"/>
              <a:gd name="connsiteY48" fmla="*/ 140 h 172994"/>
              <a:gd name="connsiteX49" fmla="*/ 4119 w 6108357"/>
              <a:gd name="connsiteY49" fmla="*/ 0 h 172994"/>
              <a:gd name="connsiteX0" fmla="*/ 4119 w 6108357"/>
              <a:gd name="connsiteY0" fmla="*/ 0 h 172994"/>
              <a:gd name="connsiteX1" fmla="*/ 8237 w 6108357"/>
              <a:gd name="connsiteY1" fmla="*/ 0 h 172994"/>
              <a:gd name="connsiteX2" fmla="*/ 1701114 w 6108357"/>
              <a:gd name="connsiteY2" fmla="*/ 0 h 172994"/>
              <a:gd name="connsiteX3" fmla="*/ 1709352 w 6108357"/>
              <a:gd name="connsiteY3" fmla="*/ 0 h 172994"/>
              <a:gd name="connsiteX4" fmla="*/ 1709352 w 6108357"/>
              <a:gd name="connsiteY4" fmla="*/ 852 h 172994"/>
              <a:gd name="connsiteX5" fmla="*/ 1900190 w 6108357"/>
              <a:gd name="connsiteY5" fmla="*/ 20594 h 172994"/>
              <a:gd name="connsiteX6" fmla="*/ 2269525 w 6108357"/>
              <a:gd name="connsiteY6" fmla="*/ 20594 h 172994"/>
              <a:gd name="connsiteX7" fmla="*/ 2998573 w 6108357"/>
              <a:gd name="connsiteY7" fmla="*/ 20594 h 172994"/>
              <a:gd name="connsiteX8" fmla="*/ 3002692 w 6108357"/>
              <a:gd name="connsiteY8" fmla="*/ 24713 h 172994"/>
              <a:gd name="connsiteX9" fmla="*/ 3229233 w 6108357"/>
              <a:gd name="connsiteY9" fmla="*/ 24713 h 172994"/>
              <a:gd name="connsiteX10" fmla="*/ 3229233 w 6108357"/>
              <a:gd name="connsiteY10" fmla="*/ 37070 h 172994"/>
              <a:gd name="connsiteX11" fmla="*/ 4069492 w 6108357"/>
              <a:gd name="connsiteY11" fmla="*/ 37070 h 172994"/>
              <a:gd name="connsiteX12" fmla="*/ 4069492 w 6108357"/>
              <a:gd name="connsiteY12" fmla="*/ 45308 h 172994"/>
              <a:gd name="connsiteX13" fmla="*/ 4411363 w 6108357"/>
              <a:gd name="connsiteY13" fmla="*/ 45308 h 172994"/>
              <a:gd name="connsiteX14" fmla="*/ 4539049 w 6108357"/>
              <a:gd name="connsiteY14" fmla="*/ 45308 h 172994"/>
              <a:gd name="connsiteX15" fmla="*/ 4539049 w 6108357"/>
              <a:gd name="connsiteY15" fmla="*/ 57664 h 172994"/>
              <a:gd name="connsiteX16" fmla="*/ 4765590 w 6108357"/>
              <a:gd name="connsiteY16" fmla="*/ 57664 h 172994"/>
              <a:gd name="connsiteX17" fmla="*/ 4765590 w 6108357"/>
              <a:gd name="connsiteY17" fmla="*/ 65902 h 172994"/>
              <a:gd name="connsiteX18" fmla="*/ 6108357 w 6108357"/>
              <a:gd name="connsiteY18" fmla="*/ 65902 h 172994"/>
              <a:gd name="connsiteX19" fmla="*/ 6108357 w 6108357"/>
              <a:gd name="connsiteY19" fmla="*/ 172994 h 172994"/>
              <a:gd name="connsiteX20" fmla="*/ 4765590 w 6108357"/>
              <a:gd name="connsiteY20" fmla="*/ 172994 h 172994"/>
              <a:gd name="connsiteX21" fmla="*/ 4765590 w 6108357"/>
              <a:gd name="connsiteY21" fmla="*/ 144162 h 172994"/>
              <a:gd name="connsiteX22" fmla="*/ 4572000 w 6108357"/>
              <a:gd name="connsiteY22" fmla="*/ 144162 h 172994"/>
              <a:gd name="connsiteX23" fmla="*/ 4572000 w 6108357"/>
              <a:gd name="connsiteY23" fmla="*/ 140043 h 172994"/>
              <a:gd name="connsiteX24" fmla="*/ 4411363 w 6108357"/>
              <a:gd name="connsiteY24" fmla="*/ 140043 h 172994"/>
              <a:gd name="connsiteX25" fmla="*/ 4411363 w 6108357"/>
              <a:gd name="connsiteY25" fmla="*/ 119448 h 172994"/>
              <a:gd name="connsiteX26" fmla="*/ 4073611 w 6108357"/>
              <a:gd name="connsiteY26" fmla="*/ 119448 h 172994"/>
              <a:gd name="connsiteX27" fmla="*/ 4073611 w 6108357"/>
              <a:gd name="connsiteY27" fmla="*/ 115329 h 172994"/>
              <a:gd name="connsiteX28" fmla="*/ 3805882 w 6108357"/>
              <a:gd name="connsiteY28" fmla="*/ 115329 h 172994"/>
              <a:gd name="connsiteX29" fmla="*/ 3805882 w 6108357"/>
              <a:gd name="connsiteY29" fmla="*/ 98854 h 172994"/>
              <a:gd name="connsiteX30" fmla="*/ 3233352 w 6108357"/>
              <a:gd name="connsiteY30" fmla="*/ 98854 h 172994"/>
              <a:gd name="connsiteX31" fmla="*/ 3233352 w 6108357"/>
              <a:gd name="connsiteY31" fmla="*/ 90616 h 172994"/>
              <a:gd name="connsiteX32" fmla="*/ 3019168 w 6108357"/>
              <a:gd name="connsiteY32" fmla="*/ 90616 h 172994"/>
              <a:gd name="connsiteX33" fmla="*/ 3019168 w 6108357"/>
              <a:gd name="connsiteY33" fmla="*/ 86497 h 172994"/>
              <a:gd name="connsiteX34" fmla="*/ 2603157 w 6108357"/>
              <a:gd name="connsiteY34" fmla="*/ 86497 h 172994"/>
              <a:gd name="connsiteX35" fmla="*/ 2603157 w 6108357"/>
              <a:gd name="connsiteY35" fmla="*/ 82378 h 172994"/>
              <a:gd name="connsiteX36" fmla="*/ 2497438 w 6108357"/>
              <a:gd name="connsiteY36" fmla="*/ 82378 h 172994"/>
              <a:gd name="connsiteX37" fmla="*/ 2537255 w 6108357"/>
              <a:gd name="connsiteY37" fmla="*/ 86497 h 172994"/>
              <a:gd name="connsiteX38" fmla="*/ 2347784 w 6108357"/>
              <a:gd name="connsiteY38" fmla="*/ 86497 h 172994"/>
              <a:gd name="connsiteX39" fmla="*/ 2347784 w 6108357"/>
              <a:gd name="connsiteY39" fmla="*/ 73805 h 172994"/>
              <a:gd name="connsiteX40" fmla="*/ 2284043 w 6108357"/>
              <a:gd name="connsiteY40" fmla="*/ 76252 h 172994"/>
              <a:gd name="connsiteX41" fmla="*/ 2281187 w 6108357"/>
              <a:gd name="connsiteY41" fmla="*/ 61966 h 172994"/>
              <a:gd name="connsiteX42" fmla="*/ 2101165 w 6108357"/>
              <a:gd name="connsiteY42" fmla="*/ 59106 h 172994"/>
              <a:gd name="connsiteX43" fmla="*/ 2101164 w 6108357"/>
              <a:gd name="connsiteY43" fmla="*/ 44820 h 172994"/>
              <a:gd name="connsiteX44" fmla="*/ 2049729 w 6108357"/>
              <a:gd name="connsiteY44" fmla="*/ 47678 h 172994"/>
              <a:gd name="connsiteX45" fmla="*/ 1998294 w 6108357"/>
              <a:gd name="connsiteY45" fmla="*/ 53392 h 172994"/>
              <a:gd name="connsiteX46" fmla="*/ 238051 w 6108357"/>
              <a:gd name="connsiteY46" fmla="*/ 8237 h 172994"/>
              <a:gd name="connsiteX47" fmla="*/ 0 w 6108357"/>
              <a:gd name="connsiteY47" fmla="*/ 8237 h 172994"/>
              <a:gd name="connsiteX48" fmla="*/ 8097 w 6108357"/>
              <a:gd name="connsiteY48" fmla="*/ 140 h 172994"/>
              <a:gd name="connsiteX49" fmla="*/ 4119 w 6108357"/>
              <a:gd name="connsiteY49" fmla="*/ 0 h 172994"/>
              <a:gd name="connsiteX0" fmla="*/ 4119 w 6108357"/>
              <a:gd name="connsiteY0" fmla="*/ 0 h 172994"/>
              <a:gd name="connsiteX1" fmla="*/ 8237 w 6108357"/>
              <a:gd name="connsiteY1" fmla="*/ 0 h 172994"/>
              <a:gd name="connsiteX2" fmla="*/ 1701114 w 6108357"/>
              <a:gd name="connsiteY2" fmla="*/ 0 h 172994"/>
              <a:gd name="connsiteX3" fmla="*/ 1709352 w 6108357"/>
              <a:gd name="connsiteY3" fmla="*/ 0 h 172994"/>
              <a:gd name="connsiteX4" fmla="*/ 1709352 w 6108357"/>
              <a:gd name="connsiteY4" fmla="*/ 852 h 172994"/>
              <a:gd name="connsiteX5" fmla="*/ 1900190 w 6108357"/>
              <a:gd name="connsiteY5" fmla="*/ 20594 h 172994"/>
              <a:gd name="connsiteX6" fmla="*/ 2269525 w 6108357"/>
              <a:gd name="connsiteY6" fmla="*/ 20594 h 172994"/>
              <a:gd name="connsiteX7" fmla="*/ 2998573 w 6108357"/>
              <a:gd name="connsiteY7" fmla="*/ 20594 h 172994"/>
              <a:gd name="connsiteX8" fmla="*/ 3002692 w 6108357"/>
              <a:gd name="connsiteY8" fmla="*/ 24713 h 172994"/>
              <a:gd name="connsiteX9" fmla="*/ 3229233 w 6108357"/>
              <a:gd name="connsiteY9" fmla="*/ 24713 h 172994"/>
              <a:gd name="connsiteX10" fmla="*/ 3229233 w 6108357"/>
              <a:gd name="connsiteY10" fmla="*/ 37070 h 172994"/>
              <a:gd name="connsiteX11" fmla="*/ 4069492 w 6108357"/>
              <a:gd name="connsiteY11" fmla="*/ 37070 h 172994"/>
              <a:gd name="connsiteX12" fmla="*/ 4069492 w 6108357"/>
              <a:gd name="connsiteY12" fmla="*/ 45308 h 172994"/>
              <a:gd name="connsiteX13" fmla="*/ 4411363 w 6108357"/>
              <a:gd name="connsiteY13" fmla="*/ 45308 h 172994"/>
              <a:gd name="connsiteX14" fmla="*/ 4539049 w 6108357"/>
              <a:gd name="connsiteY14" fmla="*/ 45308 h 172994"/>
              <a:gd name="connsiteX15" fmla="*/ 4539049 w 6108357"/>
              <a:gd name="connsiteY15" fmla="*/ 57664 h 172994"/>
              <a:gd name="connsiteX16" fmla="*/ 4765590 w 6108357"/>
              <a:gd name="connsiteY16" fmla="*/ 57664 h 172994"/>
              <a:gd name="connsiteX17" fmla="*/ 4765590 w 6108357"/>
              <a:gd name="connsiteY17" fmla="*/ 65902 h 172994"/>
              <a:gd name="connsiteX18" fmla="*/ 6108357 w 6108357"/>
              <a:gd name="connsiteY18" fmla="*/ 65902 h 172994"/>
              <a:gd name="connsiteX19" fmla="*/ 6108357 w 6108357"/>
              <a:gd name="connsiteY19" fmla="*/ 172994 h 172994"/>
              <a:gd name="connsiteX20" fmla="*/ 4765590 w 6108357"/>
              <a:gd name="connsiteY20" fmla="*/ 172994 h 172994"/>
              <a:gd name="connsiteX21" fmla="*/ 4765590 w 6108357"/>
              <a:gd name="connsiteY21" fmla="*/ 144162 h 172994"/>
              <a:gd name="connsiteX22" fmla="*/ 4572000 w 6108357"/>
              <a:gd name="connsiteY22" fmla="*/ 144162 h 172994"/>
              <a:gd name="connsiteX23" fmla="*/ 4572000 w 6108357"/>
              <a:gd name="connsiteY23" fmla="*/ 140043 h 172994"/>
              <a:gd name="connsiteX24" fmla="*/ 4411363 w 6108357"/>
              <a:gd name="connsiteY24" fmla="*/ 140043 h 172994"/>
              <a:gd name="connsiteX25" fmla="*/ 4411363 w 6108357"/>
              <a:gd name="connsiteY25" fmla="*/ 119448 h 172994"/>
              <a:gd name="connsiteX26" fmla="*/ 4073611 w 6108357"/>
              <a:gd name="connsiteY26" fmla="*/ 119448 h 172994"/>
              <a:gd name="connsiteX27" fmla="*/ 4073611 w 6108357"/>
              <a:gd name="connsiteY27" fmla="*/ 115329 h 172994"/>
              <a:gd name="connsiteX28" fmla="*/ 3805882 w 6108357"/>
              <a:gd name="connsiteY28" fmla="*/ 115329 h 172994"/>
              <a:gd name="connsiteX29" fmla="*/ 3805882 w 6108357"/>
              <a:gd name="connsiteY29" fmla="*/ 98854 h 172994"/>
              <a:gd name="connsiteX30" fmla="*/ 3233352 w 6108357"/>
              <a:gd name="connsiteY30" fmla="*/ 98854 h 172994"/>
              <a:gd name="connsiteX31" fmla="*/ 3233352 w 6108357"/>
              <a:gd name="connsiteY31" fmla="*/ 90616 h 172994"/>
              <a:gd name="connsiteX32" fmla="*/ 3019168 w 6108357"/>
              <a:gd name="connsiteY32" fmla="*/ 90616 h 172994"/>
              <a:gd name="connsiteX33" fmla="*/ 3019168 w 6108357"/>
              <a:gd name="connsiteY33" fmla="*/ 86497 h 172994"/>
              <a:gd name="connsiteX34" fmla="*/ 2603157 w 6108357"/>
              <a:gd name="connsiteY34" fmla="*/ 86497 h 172994"/>
              <a:gd name="connsiteX35" fmla="*/ 2603157 w 6108357"/>
              <a:gd name="connsiteY35" fmla="*/ 82378 h 172994"/>
              <a:gd name="connsiteX36" fmla="*/ 2497438 w 6108357"/>
              <a:gd name="connsiteY36" fmla="*/ 82378 h 172994"/>
              <a:gd name="connsiteX37" fmla="*/ 2537255 w 6108357"/>
              <a:gd name="connsiteY37" fmla="*/ 86497 h 172994"/>
              <a:gd name="connsiteX38" fmla="*/ 2347784 w 6108357"/>
              <a:gd name="connsiteY38" fmla="*/ 86497 h 172994"/>
              <a:gd name="connsiteX39" fmla="*/ 2347784 w 6108357"/>
              <a:gd name="connsiteY39" fmla="*/ 73805 h 172994"/>
              <a:gd name="connsiteX40" fmla="*/ 2284043 w 6108357"/>
              <a:gd name="connsiteY40" fmla="*/ 76252 h 172994"/>
              <a:gd name="connsiteX41" fmla="*/ 2281187 w 6108357"/>
              <a:gd name="connsiteY41" fmla="*/ 61966 h 172994"/>
              <a:gd name="connsiteX42" fmla="*/ 2101165 w 6108357"/>
              <a:gd name="connsiteY42" fmla="*/ 59106 h 172994"/>
              <a:gd name="connsiteX43" fmla="*/ 2101164 w 6108357"/>
              <a:gd name="connsiteY43" fmla="*/ 44820 h 172994"/>
              <a:gd name="connsiteX44" fmla="*/ 2049729 w 6108357"/>
              <a:gd name="connsiteY44" fmla="*/ 47678 h 172994"/>
              <a:gd name="connsiteX45" fmla="*/ 2044014 w 6108357"/>
              <a:gd name="connsiteY45" fmla="*/ 27674 h 172994"/>
              <a:gd name="connsiteX46" fmla="*/ 238051 w 6108357"/>
              <a:gd name="connsiteY46" fmla="*/ 8237 h 172994"/>
              <a:gd name="connsiteX47" fmla="*/ 0 w 6108357"/>
              <a:gd name="connsiteY47" fmla="*/ 8237 h 172994"/>
              <a:gd name="connsiteX48" fmla="*/ 8097 w 6108357"/>
              <a:gd name="connsiteY48" fmla="*/ 140 h 172994"/>
              <a:gd name="connsiteX49" fmla="*/ 4119 w 6108357"/>
              <a:gd name="connsiteY49" fmla="*/ 0 h 172994"/>
              <a:gd name="connsiteX0" fmla="*/ 4119 w 6108357"/>
              <a:gd name="connsiteY0" fmla="*/ 0 h 172994"/>
              <a:gd name="connsiteX1" fmla="*/ 8237 w 6108357"/>
              <a:gd name="connsiteY1" fmla="*/ 0 h 172994"/>
              <a:gd name="connsiteX2" fmla="*/ 1701114 w 6108357"/>
              <a:gd name="connsiteY2" fmla="*/ 0 h 172994"/>
              <a:gd name="connsiteX3" fmla="*/ 1709352 w 6108357"/>
              <a:gd name="connsiteY3" fmla="*/ 0 h 172994"/>
              <a:gd name="connsiteX4" fmla="*/ 1709352 w 6108357"/>
              <a:gd name="connsiteY4" fmla="*/ 852 h 172994"/>
              <a:gd name="connsiteX5" fmla="*/ 1900190 w 6108357"/>
              <a:gd name="connsiteY5" fmla="*/ 20594 h 172994"/>
              <a:gd name="connsiteX6" fmla="*/ 2269525 w 6108357"/>
              <a:gd name="connsiteY6" fmla="*/ 20594 h 172994"/>
              <a:gd name="connsiteX7" fmla="*/ 2998573 w 6108357"/>
              <a:gd name="connsiteY7" fmla="*/ 20594 h 172994"/>
              <a:gd name="connsiteX8" fmla="*/ 3002692 w 6108357"/>
              <a:gd name="connsiteY8" fmla="*/ 24713 h 172994"/>
              <a:gd name="connsiteX9" fmla="*/ 3229233 w 6108357"/>
              <a:gd name="connsiteY9" fmla="*/ 24713 h 172994"/>
              <a:gd name="connsiteX10" fmla="*/ 3229233 w 6108357"/>
              <a:gd name="connsiteY10" fmla="*/ 37070 h 172994"/>
              <a:gd name="connsiteX11" fmla="*/ 4069492 w 6108357"/>
              <a:gd name="connsiteY11" fmla="*/ 37070 h 172994"/>
              <a:gd name="connsiteX12" fmla="*/ 4069492 w 6108357"/>
              <a:gd name="connsiteY12" fmla="*/ 45308 h 172994"/>
              <a:gd name="connsiteX13" fmla="*/ 4411363 w 6108357"/>
              <a:gd name="connsiteY13" fmla="*/ 45308 h 172994"/>
              <a:gd name="connsiteX14" fmla="*/ 4539049 w 6108357"/>
              <a:gd name="connsiteY14" fmla="*/ 45308 h 172994"/>
              <a:gd name="connsiteX15" fmla="*/ 4539049 w 6108357"/>
              <a:gd name="connsiteY15" fmla="*/ 57664 h 172994"/>
              <a:gd name="connsiteX16" fmla="*/ 4765590 w 6108357"/>
              <a:gd name="connsiteY16" fmla="*/ 57664 h 172994"/>
              <a:gd name="connsiteX17" fmla="*/ 4765590 w 6108357"/>
              <a:gd name="connsiteY17" fmla="*/ 65902 h 172994"/>
              <a:gd name="connsiteX18" fmla="*/ 6108357 w 6108357"/>
              <a:gd name="connsiteY18" fmla="*/ 65902 h 172994"/>
              <a:gd name="connsiteX19" fmla="*/ 6108357 w 6108357"/>
              <a:gd name="connsiteY19" fmla="*/ 172994 h 172994"/>
              <a:gd name="connsiteX20" fmla="*/ 4765590 w 6108357"/>
              <a:gd name="connsiteY20" fmla="*/ 172994 h 172994"/>
              <a:gd name="connsiteX21" fmla="*/ 4765590 w 6108357"/>
              <a:gd name="connsiteY21" fmla="*/ 144162 h 172994"/>
              <a:gd name="connsiteX22" fmla="*/ 4572000 w 6108357"/>
              <a:gd name="connsiteY22" fmla="*/ 144162 h 172994"/>
              <a:gd name="connsiteX23" fmla="*/ 4572000 w 6108357"/>
              <a:gd name="connsiteY23" fmla="*/ 140043 h 172994"/>
              <a:gd name="connsiteX24" fmla="*/ 4411363 w 6108357"/>
              <a:gd name="connsiteY24" fmla="*/ 140043 h 172994"/>
              <a:gd name="connsiteX25" fmla="*/ 4411363 w 6108357"/>
              <a:gd name="connsiteY25" fmla="*/ 119448 h 172994"/>
              <a:gd name="connsiteX26" fmla="*/ 4073611 w 6108357"/>
              <a:gd name="connsiteY26" fmla="*/ 119448 h 172994"/>
              <a:gd name="connsiteX27" fmla="*/ 4073611 w 6108357"/>
              <a:gd name="connsiteY27" fmla="*/ 115329 h 172994"/>
              <a:gd name="connsiteX28" fmla="*/ 3805882 w 6108357"/>
              <a:gd name="connsiteY28" fmla="*/ 115329 h 172994"/>
              <a:gd name="connsiteX29" fmla="*/ 3805882 w 6108357"/>
              <a:gd name="connsiteY29" fmla="*/ 98854 h 172994"/>
              <a:gd name="connsiteX30" fmla="*/ 3233352 w 6108357"/>
              <a:gd name="connsiteY30" fmla="*/ 98854 h 172994"/>
              <a:gd name="connsiteX31" fmla="*/ 3233352 w 6108357"/>
              <a:gd name="connsiteY31" fmla="*/ 90616 h 172994"/>
              <a:gd name="connsiteX32" fmla="*/ 3019168 w 6108357"/>
              <a:gd name="connsiteY32" fmla="*/ 90616 h 172994"/>
              <a:gd name="connsiteX33" fmla="*/ 3019168 w 6108357"/>
              <a:gd name="connsiteY33" fmla="*/ 86497 h 172994"/>
              <a:gd name="connsiteX34" fmla="*/ 2603157 w 6108357"/>
              <a:gd name="connsiteY34" fmla="*/ 86497 h 172994"/>
              <a:gd name="connsiteX35" fmla="*/ 2603157 w 6108357"/>
              <a:gd name="connsiteY35" fmla="*/ 82378 h 172994"/>
              <a:gd name="connsiteX36" fmla="*/ 2497438 w 6108357"/>
              <a:gd name="connsiteY36" fmla="*/ 82378 h 172994"/>
              <a:gd name="connsiteX37" fmla="*/ 2537255 w 6108357"/>
              <a:gd name="connsiteY37" fmla="*/ 86497 h 172994"/>
              <a:gd name="connsiteX38" fmla="*/ 2347784 w 6108357"/>
              <a:gd name="connsiteY38" fmla="*/ 86497 h 172994"/>
              <a:gd name="connsiteX39" fmla="*/ 2347784 w 6108357"/>
              <a:gd name="connsiteY39" fmla="*/ 73805 h 172994"/>
              <a:gd name="connsiteX40" fmla="*/ 2284043 w 6108357"/>
              <a:gd name="connsiteY40" fmla="*/ 76252 h 172994"/>
              <a:gd name="connsiteX41" fmla="*/ 2281187 w 6108357"/>
              <a:gd name="connsiteY41" fmla="*/ 61966 h 172994"/>
              <a:gd name="connsiteX42" fmla="*/ 2101165 w 6108357"/>
              <a:gd name="connsiteY42" fmla="*/ 59106 h 172994"/>
              <a:gd name="connsiteX43" fmla="*/ 2101164 w 6108357"/>
              <a:gd name="connsiteY43" fmla="*/ 44820 h 172994"/>
              <a:gd name="connsiteX44" fmla="*/ 2049729 w 6108357"/>
              <a:gd name="connsiteY44" fmla="*/ 47678 h 172994"/>
              <a:gd name="connsiteX45" fmla="*/ 2044014 w 6108357"/>
              <a:gd name="connsiteY45" fmla="*/ 27674 h 172994"/>
              <a:gd name="connsiteX46" fmla="*/ 238051 w 6108357"/>
              <a:gd name="connsiteY46" fmla="*/ 8237 h 172994"/>
              <a:gd name="connsiteX47" fmla="*/ 0 w 6108357"/>
              <a:gd name="connsiteY47" fmla="*/ 8237 h 172994"/>
              <a:gd name="connsiteX48" fmla="*/ 8097 w 6108357"/>
              <a:gd name="connsiteY48" fmla="*/ 140 h 172994"/>
              <a:gd name="connsiteX49" fmla="*/ 4119 w 6108357"/>
              <a:gd name="connsiteY49" fmla="*/ 0 h 172994"/>
              <a:gd name="connsiteX0" fmla="*/ 4119 w 6108357"/>
              <a:gd name="connsiteY0" fmla="*/ 0 h 172994"/>
              <a:gd name="connsiteX1" fmla="*/ 8237 w 6108357"/>
              <a:gd name="connsiteY1" fmla="*/ 0 h 172994"/>
              <a:gd name="connsiteX2" fmla="*/ 1701114 w 6108357"/>
              <a:gd name="connsiteY2" fmla="*/ 0 h 172994"/>
              <a:gd name="connsiteX3" fmla="*/ 1709352 w 6108357"/>
              <a:gd name="connsiteY3" fmla="*/ 0 h 172994"/>
              <a:gd name="connsiteX4" fmla="*/ 1709352 w 6108357"/>
              <a:gd name="connsiteY4" fmla="*/ 852 h 172994"/>
              <a:gd name="connsiteX5" fmla="*/ 1900190 w 6108357"/>
              <a:gd name="connsiteY5" fmla="*/ 20594 h 172994"/>
              <a:gd name="connsiteX6" fmla="*/ 2269525 w 6108357"/>
              <a:gd name="connsiteY6" fmla="*/ 20594 h 172994"/>
              <a:gd name="connsiteX7" fmla="*/ 2998573 w 6108357"/>
              <a:gd name="connsiteY7" fmla="*/ 20594 h 172994"/>
              <a:gd name="connsiteX8" fmla="*/ 3002692 w 6108357"/>
              <a:gd name="connsiteY8" fmla="*/ 24713 h 172994"/>
              <a:gd name="connsiteX9" fmla="*/ 3229233 w 6108357"/>
              <a:gd name="connsiteY9" fmla="*/ 24713 h 172994"/>
              <a:gd name="connsiteX10" fmla="*/ 3229233 w 6108357"/>
              <a:gd name="connsiteY10" fmla="*/ 37070 h 172994"/>
              <a:gd name="connsiteX11" fmla="*/ 4069492 w 6108357"/>
              <a:gd name="connsiteY11" fmla="*/ 37070 h 172994"/>
              <a:gd name="connsiteX12" fmla="*/ 4069492 w 6108357"/>
              <a:gd name="connsiteY12" fmla="*/ 45308 h 172994"/>
              <a:gd name="connsiteX13" fmla="*/ 4411363 w 6108357"/>
              <a:gd name="connsiteY13" fmla="*/ 45308 h 172994"/>
              <a:gd name="connsiteX14" fmla="*/ 4539049 w 6108357"/>
              <a:gd name="connsiteY14" fmla="*/ 45308 h 172994"/>
              <a:gd name="connsiteX15" fmla="*/ 4539049 w 6108357"/>
              <a:gd name="connsiteY15" fmla="*/ 57664 h 172994"/>
              <a:gd name="connsiteX16" fmla="*/ 4765590 w 6108357"/>
              <a:gd name="connsiteY16" fmla="*/ 57664 h 172994"/>
              <a:gd name="connsiteX17" fmla="*/ 4765590 w 6108357"/>
              <a:gd name="connsiteY17" fmla="*/ 65902 h 172994"/>
              <a:gd name="connsiteX18" fmla="*/ 6108357 w 6108357"/>
              <a:gd name="connsiteY18" fmla="*/ 65902 h 172994"/>
              <a:gd name="connsiteX19" fmla="*/ 6108357 w 6108357"/>
              <a:gd name="connsiteY19" fmla="*/ 172994 h 172994"/>
              <a:gd name="connsiteX20" fmla="*/ 4765590 w 6108357"/>
              <a:gd name="connsiteY20" fmla="*/ 172994 h 172994"/>
              <a:gd name="connsiteX21" fmla="*/ 4765590 w 6108357"/>
              <a:gd name="connsiteY21" fmla="*/ 144162 h 172994"/>
              <a:gd name="connsiteX22" fmla="*/ 4572000 w 6108357"/>
              <a:gd name="connsiteY22" fmla="*/ 144162 h 172994"/>
              <a:gd name="connsiteX23" fmla="*/ 4572000 w 6108357"/>
              <a:gd name="connsiteY23" fmla="*/ 140043 h 172994"/>
              <a:gd name="connsiteX24" fmla="*/ 4411363 w 6108357"/>
              <a:gd name="connsiteY24" fmla="*/ 140043 h 172994"/>
              <a:gd name="connsiteX25" fmla="*/ 4411363 w 6108357"/>
              <a:gd name="connsiteY25" fmla="*/ 119448 h 172994"/>
              <a:gd name="connsiteX26" fmla="*/ 4073611 w 6108357"/>
              <a:gd name="connsiteY26" fmla="*/ 119448 h 172994"/>
              <a:gd name="connsiteX27" fmla="*/ 4073611 w 6108357"/>
              <a:gd name="connsiteY27" fmla="*/ 115329 h 172994"/>
              <a:gd name="connsiteX28" fmla="*/ 3805882 w 6108357"/>
              <a:gd name="connsiteY28" fmla="*/ 115329 h 172994"/>
              <a:gd name="connsiteX29" fmla="*/ 3805882 w 6108357"/>
              <a:gd name="connsiteY29" fmla="*/ 98854 h 172994"/>
              <a:gd name="connsiteX30" fmla="*/ 3233352 w 6108357"/>
              <a:gd name="connsiteY30" fmla="*/ 98854 h 172994"/>
              <a:gd name="connsiteX31" fmla="*/ 3233352 w 6108357"/>
              <a:gd name="connsiteY31" fmla="*/ 90616 h 172994"/>
              <a:gd name="connsiteX32" fmla="*/ 3019168 w 6108357"/>
              <a:gd name="connsiteY32" fmla="*/ 90616 h 172994"/>
              <a:gd name="connsiteX33" fmla="*/ 3019168 w 6108357"/>
              <a:gd name="connsiteY33" fmla="*/ 86497 h 172994"/>
              <a:gd name="connsiteX34" fmla="*/ 2603157 w 6108357"/>
              <a:gd name="connsiteY34" fmla="*/ 86497 h 172994"/>
              <a:gd name="connsiteX35" fmla="*/ 2603157 w 6108357"/>
              <a:gd name="connsiteY35" fmla="*/ 82378 h 172994"/>
              <a:gd name="connsiteX36" fmla="*/ 2497438 w 6108357"/>
              <a:gd name="connsiteY36" fmla="*/ 82378 h 172994"/>
              <a:gd name="connsiteX37" fmla="*/ 2537255 w 6108357"/>
              <a:gd name="connsiteY37" fmla="*/ 86497 h 172994"/>
              <a:gd name="connsiteX38" fmla="*/ 2347784 w 6108357"/>
              <a:gd name="connsiteY38" fmla="*/ 86497 h 172994"/>
              <a:gd name="connsiteX39" fmla="*/ 2347784 w 6108357"/>
              <a:gd name="connsiteY39" fmla="*/ 73805 h 172994"/>
              <a:gd name="connsiteX40" fmla="*/ 2284043 w 6108357"/>
              <a:gd name="connsiteY40" fmla="*/ 76252 h 172994"/>
              <a:gd name="connsiteX41" fmla="*/ 2281187 w 6108357"/>
              <a:gd name="connsiteY41" fmla="*/ 61966 h 172994"/>
              <a:gd name="connsiteX42" fmla="*/ 2101165 w 6108357"/>
              <a:gd name="connsiteY42" fmla="*/ 59106 h 172994"/>
              <a:gd name="connsiteX43" fmla="*/ 2101164 w 6108357"/>
              <a:gd name="connsiteY43" fmla="*/ 44820 h 172994"/>
              <a:gd name="connsiteX44" fmla="*/ 2049729 w 6108357"/>
              <a:gd name="connsiteY44" fmla="*/ 47678 h 172994"/>
              <a:gd name="connsiteX45" fmla="*/ 2055444 w 6108357"/>
              <a:gd name="connsiteY45" fmla="*/ 30531 h 172994"/>
              <a:gd name="connsiteX46" fmla="*/ 238051 w 6108357"/>
              <a:gd name="connsiteY46" fmla="*/ 8237 h 172994"/>
              <a:gd name="connsiteX47" fmla="*/ 0 w 6108357"/>
              <a:gd name="connsiteY47" fmla="*/ 8237 h 172994"/>
              <a:gd name="connsiteX48" fmla="*/ 8097 w 6108357"/>
              <a:gd name="connsiteY48" fmla="*/ 140 h 172994"/>
              <a:gd name="connsiteX49" fmla="*/ 4119 w 6108357"/>
              <a:gd name="connsiteY49" fmla="*/ 0 h 172994"/>
              <a:gd name="connsiteX0" fmla="*/ 4119 w 6108357"/>
              <a:gd name="connsiteY0" fmla="*/ 0 h 172994"/>
              <a:gd name="connsiteX1" fmla="*/ 8237 w 6108357"/>
              <a:gd name="connsiteY1" fmla="*/ 0 h 172994"/>
              <a:gd name="connsiteX2" fmla="*/ 1701114 w 6108357"/>
              <a:gd name="connsiteY2" fmla="*/ 0 h 172994"/>
              <a:gd name="connsiteX3" fmla="*/ 1709352 w 6108357"/>
              <a:gd name="connsiteY3" fmla="*/ 0 h 172994"/>
              <a:gd name="connsiteX4" fmla="*/ 1709352 w 6108357"/>
              <a:gd name="connsiteY4" fmla="*/ 852 h 172994"/>
              <a:gd name="connsiteX5" fmla="*/ 1900190 w 6108357"/>
              <a:gd name="connsiteY5" fmla="*/ 20594 h 172994"/>
              <a:gd name="connsiteX6" fmla="*/ 2269525 w 6108357"/>
              <a:gd name="connsiteY6" fmla="*/ 20594 h 172994"/>
              <a:gd name="connsiteX7" fmla="*/ 2998573 w 6108357"/>
              <a:gd name="connsiteY7" fmla="*/ 20594 h 172994"/>
              <a:gd name="connsiteX8" fmla="*/ 3002692 w 6108357"/>
              <a:gd name="connsiteY8" fmla="*/ 24713 h 172994"/>
              <a:gd name="connsiteX9" fmla="*/ 3229233 w 6108357"/>
              <a:gd name="connsiteY9" fmla="*/ 24713 h 172994"/>
              <a:gd name="connsiteX10" fmla="*/ 3229233 w 6108357"/>
              <a:gd name="connsiteY10" fmla="*/ 37070 h 172994"/>
              <a:gd name="connsiteX11" fmla="*/ 4069492 w 6108357"/>
              <a:gd name="connsiteY11" fmla="*/ 37070 h 172994"/>
              <a:gd name="connsiteX12" fmla="*/ 4069492 w 6108357"/>
              <a:gd name="connsiteY12" fmla="*/ 45308 h 172994"/>
              <a:gd name="connsiteX13" fmla="*/ 4411363 w 6108357"/>
              <a:gd name="connsiteY13" fmla="*/ 45308 h 172994"/>
              <a:gd name="connsiteX14" fmla="*/ 4539049 w 6108357"/>
              <a:gd name="connsiteY14" fmla="*/ 45308 h 172994"/>
              <a:gd name="connsiteX15" fmla="*/ 4539049 w 6108357"/>
              <a:gd name="connsiteY15" fmla="*/ 57664 h 172994"/>
              <a:gd name="connsiteX16" fmla="*/ 4765590 w 6108357"/>
              <a:gd name="connsiteY16" fmla="*/ 57664 h 172994"/>
              <a:gd name="connsiteX17" fmla="*/ 4765590 w 6108357"/>
              <a:gd name="connsiteY17" fmla="*/ 65902 h 172994"/>
              <a:gd name="connsiteX18" fmla="*/ 6108357 w 6108357"/>
              <a:gd name="connsiteY18" fmla="*/ 65902 h 172994"/>
              <a:gd name="connsiteX19" fmla="*/ 6108357 w 6108357"/>
              <a:gd name="connsiteY19" fmla="*/ 172994 h 172994"/>
              <a:gd name="connsiteX20" fmla="*/ 4765590 w 6108357"/>
              <a:gd name="connsiteY20" fmla="*/ 172994 h 172994"/>
              <a:gd name="connsiteX21" fmla="*/ 4765590 w 6108357"/>
              <a:gd name="connsiteY21" fmla="*/ 144162 h 172994"/>
              <a:gd name="connsiteX22" fmla="*/ 4572000 w 6108357"/>
              <a:gd name="connsiteY22" fmla="*/ 144162 h 172994"/>
              <a:gd name="connsiteX23" fmla="*/ 4572000 w 6108357"/>
              <a:gd name="connsiteY23" fmla="*/ 140043 h 172994"/>
              <a:gd name="connsiteX24" fmla="*/ 4411363 w 6108357"/>
              <a:gd name="connsiteY24" fmla="*/ 140043 h 172994"/>
              <a:gd name="connsiteX25" fmla="*/ 4411363 w 6108357"/>
              <a:gd name="connsiteY25" fmla="*/ 119448 h 172994"/>
              <a:gd name="connsiteX26" fmla="*/ 4073611 w 6108357"/>
              <a:gd name="connsiteY26" fmla="*/ 119448 h 172994"/>
              <a:gd name="connsiteX27" fmla="*/ 4073611 w 6108357"/>
              <a:gd name="connsiteY27" fmla="*/ 115329 h 172994"/>
              <a:gd name="connsiteX28" fmla="*/ 3805882 w 6108357"/>
              <a:gd name="connsiteY28" fmla="*/ 115329 h 172994"/>
              <a:gd name="connsiteX29" fmla="*/ 3805882 w 6108357"/>
              <a:gd name="connsiteY29" fmla="*/ 98854 h 172994"/>
              <a:gd name="connsiteX30" fmla="*/ 3233352 w 6108357"/>
              <a:gd name="connsiteY30" fmla="*/ 98854 h 172994"/>
              <a:gd name="connsiteX31" fmla="*/ 3233352 w 6108357"/>
              <a:gd name="connsiteY31" fmla="*/ 90616 h 172994"/>
              <a:gd name="connsiteX32" fmla="*/ 3019168 w 6108357"/>
              <a:gd name="connsiteY32" fmla="*/ 90616 h 172994"/>
              <a:gd name="connsiteX33" fmla="*/ 3019168 w 6108357"/>
              <a:gd name="connsiteY33" fmla="*/ 86497 h 172994"/>
              <a:gd name="connsiteX34" fmla="*/ 2603157 w 6108357"/>
              <a:gd name="connsiteY34" fmla="*/ 86497 h 172994"/>
              <a:gd name="connsiteX35" fmla="*/ 2603157 w 6108357"/>
              <a:gd name="connsiteY35" fmla="*/ 82378 h 172994"/>
              <a:gd name="connsiteX36" fmla="*/ 2497438 w 6108357"/>
              <a:gd name="connsiteY36" fmla="*/ 82378 h 172994"/>
              <a:gd name="connsiteX37" fmla="*/ 2537255 w 6108357"/>
              <a:gd name="connsiteY37" fmla="*/ 86497 h 172994"/>
              <a:gd name="connsiteX38" fmla="*/ 2347784 w 6108357"/>
              <a:gd name="connsiteY38" fmla="*/ 86497 h 172994"/>
              <a:gd name="connsiteX39" fmla="*/ 2347784 w 6108357"/>
              <a:gd name="connsiteY39" fmla="*/ 73805 h 172994"/>
              <a:gd name="connsiteX40" fmla="*/ 2284043 w 6108357"/>
              <a:gd name="connsiteY40" fmla="*/ 76252 h 172994"/>
              <a:gd name="connsiteX41" fmla="*/ 2281187 w 6108357"/>
              <a:gd name="connsiteY41" fmla="*/ 61966 h 172994"/>
              <a:gd name="connsiteX42" fmla="*/ 2101165 w 6108357"/>
              <a:gd name="connsiteY42" fmla="*/ 59106 h 172994"/>
              <a:gd name="connsiteX43" fmla="*/ 2101164 w 6108357"/>
              <a:gd name="connsiteY43" fmla="*/ 44820 h 172994"/>
              <a:gd name="connsiteX44" fmla="*/ 2049729 w 6108357"/>
              <a:gd name="connsiteY44" fmla="*/ 47678 h 172994"/>
              <a:gd name="connsiteX45" fmla="*/ 2058301 w 6108357"/>
              <a:gd name="connsiteY45" fmla="*/ 33389 h 172994"/>
              <a:gd name="connsiteX46" fmla="*/ 238051 w 6108357"/>
              <a:gd name="connsiteY46" fmla="*/ 8237 h 172994"/>
              <a:gd name="connsiteX47" fmla="*/ 0 w 6108357"/>
              <a:gd name="connsiteY47" fmla="*/ 8237 h 172994"/>
              <a:gd name="connsiteX48" fmla="*/ 8097 w 6108357"/>
              <a:gd name="connsiteY48" fmla="*/ 140 h 172994"/>
              <a:gd name="connsiteX49" fmla="*/ 4119 w 6108357"/>
              <a:gd name="connsiteY49" fmla="*/ 0 h 172994"/>
              <a:gd name="connsiteX0" fmla="*/ 4119 w 6108357"/>
              <a:gd name="connsiteY0" fmla="*/ 96303 h 269297"/>
              <a:gd name="connsiteX1" fmla="*/ 8237 w 6108357"/>
              <a:gd name="connsiteY1" fmla="*/ 96303 h 269297"/>
              <a:gd name="connsiteX2" fmla="*/ 1701114 w 6108357"/>
              <a:gd name="connsiteY2" fmla="*/ 96303 h 269297"/>
              <a:gd name="connsiteX3" fmla="*/ 1709352 w 6108357"/>
              <a:gd name="connsiteY3" fmla="*/ 96303 h 269297"/>
              <a:gd name="connsiteX4" fmla="*/ 1766502 w 6108357"/>
              <a:gd name="connsiteY4" fmla="*/ 0 h 269297"/>
              <a:gd name="connsiteX5" fmla="*/ 1900190 w 6108357"/>
              <a:gd name="connsiteY5" fmla="*/ 116897 h 269297"/>
              <a:gd name="connsiteX6" fmla="*/ 2269525 w 6108357"/>
              <a:gd name="connsiteY6" fmla="*/ 116897 h 269297"/>
              <a:gd name="connsiteX7" fmla="*/ 2998573 w 6108357"/>
              <a:gd name="connsiteY7" fmla="*/ 116897 h 269297"/>
              <a:gd name="connsiteX8" fmla="*/ 3002692 w 6108357"/>
              <a:gd name="connsiteY8" fmla="*/ 121016 h 269297"/>
              <a:gd name="connsiteX9" fmla="*/ 3229233 w 6108357"/>
              <a:gd name="connsiteY9" fmla="*/ 121016 h 269297"/>
              <a:gd name="connsiteX10" fmla="*/ 3229233 w 6108357"/>
              <a:gd name="connsiteY10" fmla="*/ 133373 h 269297"/>
              <a:gd name="connsiteX11" fmla="*/ 4069492 w 6108357"/>
              <a:gd name="connsiteY11" fmla="*/ 133373 h 269297"/>
              <a:gd name="connsiteX12" fmla="*/ 4069492 w 6108357"/>
              <a:gd name="connsiteY12" fmla="*/ 141611 h 269297"/>
              <a:gd name="connsiteX13" fmla="*/ 4411363 w 6108357"/>
              <a:gd name="connsiteY13" fmla="*/ 141611 h 269297"/>
              <a:gd name="connsiteX14" fmla="*/ 4539049 w 6108357"/>
              <a:gd name="connsiteY14" fmla="*/ 141611 h 269297"/>
              <a:gd name="connsiteX15" fmla="*/ 4539049 w 6108357"/>
              <a:gd name="connsiteY15" fmla="*/ 153967 h 269297"/>
              <a:gd name="connsiteX16" fmla="*/ 4765590 w 6108357"/>
              <a:gd name="connsiteY16" fmla="*/ 153967 h 269297"/>
              <a:gd name="connsiteX17" fmla="*/ 4765590 w 6108357"/>
              <a:gd name="connsiteY17" fmla="*/ 162205 h 269297"/>
              <a:gd name="connsiteX18" fmla="*/ 6108357 w 6108357"/>
              <a:gd name="connsiteY18" fmla="*/ 162205 h 269297"/>
              <a:gd name="connsiteX19" fmla="*/ 6108357 w 6108357"/>
              <a:gd name="connsiteY19" fmla="*/ 269297 h 269297"/>
              <a:gd name="connsiteX20" fmla="*/ 4765590 w 6108357"/>
              <a:gd name="connsiteY20" fmla="*/ 269297 h 269297"/>
              <a:gd name="connsiteX21" fmla="*/ 4765590 w 6108357"/>
              <a:gd name="connsiteY21" fmla="*/ 240465 h 269297"/>
              <a:gd name="connsiteX22" fmla="*/ 4572000 w 6108357"/>
              <a:gd name="connsiteY22" fmla="*/ 240465 h 269297"/>
              <a:gd name="connsiteX23" fmla="*/ 4572000 w 6108357"/>
              <a:gd name="connsiteY23" fmla="*/ 236346 h 269297"/>
              <a:gd name="connsiteX24" fmla="*/ 4411363 w 6108357"/>
              <a:gd name="connsiteY24" fmla="*/ 236346 h 269297"/>
              <a:gd name="connsiteX25" fmla="*/ 4411363 w 6108357"/>
              <a:gd name="connsiteY25" fmla="*/ 215751 h 269297"/>
              <a:gd name="connsiteX26" fmla="*/ 4073611 w 6108357"/>
              <a:gd name="connsiteY26" fmla="*/ 215751 h 269297"/>
              <a:gd name="connsiteX27" fmla="*/ 4073611 w 6108357"/>
              <a:gd name="connsiteY27" fmla="*/ 211632 h 269297"/>
              <a:gd name="connsiteX28" fmla="*/ 3805882 w 6108357"/>
              <a:gd name="connsiteY28" fmla="*/ 211632 h 269297"/>
              <a:gd name="connsiteX29" fmla="*/ 3805882 w 6108357"/>
              <a:gd name="connsiteY29" fmla="*/ 195157 h 269297"/>
              <a:gd name="connsiteX30" fmla="*/ 3233352 w 6108357"/>
              <a:gd name="connsiteY30" fmla="*/ 195157 h 269297"/>
              <a:gd name="connsiteX31" fmla="*/ 3233352 w 6108357"/>
              <a:gd name="connsiteY31" fmla="*/ 186919 h 269297"/>
              <a:gd name="connsiteX32" fmla="*/ 3019168 w 6108357"/>
              <a:gd name="connsiteY32" fmla="*/ 186919 h 269297"/>
              <a:gd name="connsiteX33" fmla="*/ 3019168 w 6108357"/>
              <a:gd name="connsiteY33" fmla="*/ 182800 h 269297"/>
              <a:gd name="connsiteX34" fmla="*/ 2603157 w 6108357"/>
              <a:gd name="connsiteY34" fmla="*/ 182800 h 269297"/>
              <a:gd name="connsiteX35" fmla="*/ 2603157 w 6108357"/>
              <a:gd name="connsiteY35" fmla="*/ 178681 h 269297"/>
              <a:gd name="connsiteX36" fmla="*/ 2497438 w 6108357"/>
              <a:gd name="connsiteY36" fmla="*/ 178681 h 269297"/>
              <a:gd name="connsiteX37" fmla="*/ 2537255 w 6108357"/>
              <a:gd name="connsiteY37" fmla="*/ 182800 h 269297"/>
              <a:gd name="connsiteX38" fmla="*/ 2347784 w 6108357"/>
              <a:gd name="connsiteY38" fmla="*/ 182800 h 269297"/>
              <a:gd name="connsiteX39" fmla="*/ 2347784 w 6108357"/>
              <a:gd name="connsiteY39" fmla="*/ 170108 h 269297"/>
              <a:gd name="connsiteX40" fmla="*/ 2284043 w 6108357"/>
              <a:gd name="connsiteY40" fmla="*/ 172555 h 269297"/>
              <a:gd name="connsiteX41" fmla="*/ 2281187 w 6108357"/>
              <a:gd name="connsiteY41" fmla="*/ 158269 h 269297"/>
              <a:gd name="connsiteX42" fmla="*/ 2101165 w 6108357"/>
              <a:gd name="connsiteY42" fmla="*/ 155409 h 269297"/>
              <a:gd name="connsiteX43" fmla="*/ 2101164 w 6108357"/>
              <a:gd name="connsiteY43" fmla="*/ 141123 h 269297"/>
              <a:gd name="connsiteX44" fmla="*/ 2049729 w 6108357"/>
              <a:gd name="connsiteY44" fmla="*/ 143981 h 269297"/>
              <a:gd name="connsiteX45" fmla="*/ 2058301 w 6108357"/>
              <a:gd name="connsiteY45" fmla="*/ 129692 h 269297"/>
              <a:gd name="connsiteX46" fmla="*/ 238051 w 6108357"/>
              <a:gd name="connsiteY46" fmla="*/ 104540 h 269297"/>
              <a:gd name="connsiteX47" fmla="*/ 0 w 6108357"/>
              <a:gd name="connsiteY47" fmla="*/ 104540 h 269297"/>
              <a:gd name="connsiteX48" fmla="*/ 8097 w 6108357"/>
              <a:gd name="connsiteY48" fmla="*/ 96443 h 269297"/>
              <a:gd name="connsiteX49" fmla="*/ 4119 w 6108357"/>
              <a:gd name="connsiteY49" fmla="*/ 96303 h 269297"/>
              <a:gd name="connsiteX0" fmla="*/ 4119 w 6108357"/>
              <a:gd name="connsiteY0" fmla="*/ 0 h 172994"/>
              <a:gd name="connsiteX1" fmla="*/ 8237 w 6108357"/>
              <a:gd name="connsiteY1" fmla="*/ 0 h 172994"/>
              <a:gd name="connsiteX2" fmla="*/ 1701114 w 6108357"/>
              <a:gd name="connsiteY2" fmla="*/ 0 h 172994"/>
              <a:gd name="connsiteX3" fmla="*/ 1709352 w 6108357"/>
              <a:gd name="connsiteY3" fmla="*/ 0 h 172994"/>
              <a:gd name="connsiteX4" fmla="*/ 1706494 w 6108357"/>
              <a:gd name="connsiteY4" fmla="*/ 17997 h 172994"/>
              <a:gd name="connsiteX5" fmla="*/ 1900190 w 6108357"/>
              <a:gd name="connsiteY5" fmla="*/ 20594 h 172994"/>
              <a:gd name="connsiteX6" fmla="*/ 2269525 w 6108357"/>
              <a:gd name="connsiteY6" fmla="*/ 20594 h 172994"/>
              <a:gd name="connsiteX7" fmla="*/ 2998573 w 6108357"/>
              <a:gd name="connsiteY7" fmla="*/ 20594 h 172994"/>
              <a:gd name="connsiteX8" fmla="*/ 3002692 w 6108357"/>
              <a:gd name="connsiteY8" fmla="*/ 24713 h 172994"/>
              <a:gd name="connsiteX9" fmla="*/ 3229233 w 6108357"/>
              <a:gd name="connsiteY9" fmla="*/ 24713 h 172994"/>
              <a:gd name="connsiteX10" fmla="*/ 3229233 w 6108357"/>
              <a:gd name="connsiteY10" fmla="*/ 37070 h 172994"/>
              <a:gd name="connsiteX11" fmla="*/ 4069492 w 6108357"/>
              <a:gd name="connsiteY11" fmla="*/ 37070 h 172994"/>
              <a:gd name="connsiteX12" fmla="*/ 4069492 w 6108357"/>
              <a:gd name="connsiteY12" fmla="*/ 45308 h 172994"/>
              <a:gd name="connsiteX13" fmla="*/ 4411363 w 6108357"/>
              <a:gd name="connsiteY13" fmla="*/ 45308 h 172994"/>
              <a:gd name="connsiteX14" fmla="*/ 4539049 w 6108357"/>
              <a:gd name="connsiteY14" fmla="*/ 45308 h 172994"/>
              <a:gd name="connsiteX15" fmla="*/ 4539049 w 6108357"/>
              <a:gd name="connsiteY15" fmla="*/ 57664 h 172994"/>
              <a:gd name="connsiteX16" fmla="*/ 4765590 w 6108357"/>
              <a:gd name="connsiteY16" fmla="*/ 57664 h 172994"/>
              <a:gd name="connsiteX17" fmla="*/ 4765590 w 6108357"/>
              <a:gd name="connsiteY17" fmla="*/ 65902 h 172994"/>
              <a:gd name="connsiteX18" fmla="*/ 6108357 w 6108357"/>
              <a:gd name="connsiteY18" fmla="*/ 65902 h 172994"/>
              <a:gd name="connsiteX19" fmla="*/ 6108357 w 6108357"/>
              <a:gd name="connsiteY19" fmla="*/ 172994 h 172994"/>
              <a:gd name="connsiteX20" fmla="*/ 4765590 w 6108357"/>
              <a:gd name="connsiteY20" fmla="*/ 172994 h 172994"/>
              <a:gd name="connsiteX21" fmla="*/ 4765590 w 6108357"/>
              <a:gd name="connsiteY21" fmla="*/ 144162 h 172994"/>
              <a:gd name="connsiteX22" fmla="*/ 4572000 w 6108357"/>
              <a:gd name="connsiteY22" fmla="*/ 144162 h 172994"/>
              <a:gd name="connsiteX23" fmla="*/ 4572000 w 6108357"/>
              <a:gd name="connsiteY23" fmla="*/ 140043 h 172994"/>
              <a:gd name="connsiteX24" fmla="*/ 4411363 w 6108357"/>
              <a:gd name="connsiteY24" fmla="*/ 140043 h 172994"/>
              <a:gd name="connsiteX25" fmla="*/ 4411363 w 6108357"/>
              <a:gd name="connsiteY25" fmla="*/ 119448 h 172994"/>
              <a:gd name="connsiteX26" fmla="*/ 4073611 w 6108357"/>
              <a:gd name="connsiteY26" fmla="*/ 119448 h 172994"/>
              <a:gd name="connsiteX27" fmla="*/ 4073611 w 6108357"/>
              <a:gd name="connsiteY27" fmla="*/ 115329 h 172994"/>
              <a:gd name="connsiteX28" fmla="*/ 3805882 w 6108357"/>
              <a:gd name="connsiteY28" fmla="*/ 115329 h 172994"/>
              <a:gd name="connsiteX29" fmla="*/ 3805882 w 6108357"/>
              <a:gd name="connsiteY29" fmla="*/ 98854 h 172994"/>
              <a:gd name="connsiteX30" fmla="*/ 3233352 w 6108357"/>
              <a:gd name="connsiteY30" fmla="*/ 98854 h 172994"/>
              <a:gd name="connsiteX31" fmla="*/ 3233352 w 6108357"/>
              <a:gd name="connsiteY31" fmla="*/ 90616 h 172994"/>
              <a:gd name="connsiteX32" fmla="*/ 3019168 w 6108357"/>
              <a:gd name="connsiteY32" fmla="*/ 90616 h 172994"/>
              <a:gd name="connsiteX33" fmla="*/ 3019168 w 6108357"/>
              <a:gd name="connsiteY33" fmla="*/ 86497 h 172994"/>
              <a:gd name="connsiteX34" fmla="*/ 2603157 w 6108357"/>
              <a:gd name="connsiteY34" fmla="*/ 86497 h 172994"/>
              <a:gd name="connsiteX35" fmla="*/ 2603157 w 6108357"/>
              <a:gd name="connsiteY35" fmla="*/ 82378 h 172994"/>
              <a:gd name="connsiteX36" fmla="*/ 2497438 w 6108357"/>
              <a:gd name="connsiteY36" fmla="*/ 82378 h 172994"/>
              <a:gd name="connsiteX37" fmla="*/ 2537255 w 6108357"/>
              <a:gd name="connsiteY37" fmla="*/ 86497 h 172994"/>
              <a:gd name="connsiteX38" fmla="*/ 2347784 w 6108357"/>
              <a:gd name="connsiteY38" fmla="*/ 86497 h 172994"/>
              <a:gd name="connsiteX39" fmla="*/ 2347784 w 6108357"/>
              <a:gd name="connsiteY39" fmla="*/ 73805 h 172994"/>
              <a:gd name="connsiteX40" fmla="*/ 2284043 w 6108357"/>
              <a:gd name="connsiteY40" fmla="*/ 76252 h 172994"/>
              <a:gd name="connsiteX41" fmla="*/ 2281187 w 6108357"/>
              <a:gd name="connsiteY41" fmla="*/ 61966 h 172994"/>
              <a:gd name="connsiteX42" fmla="*/ 2101165 w 6108357"/>
              <a:gd name="connsiteY42" fmla="*/ 59106 h 172994"/>
              <a:gd name="connsiteX43" fmla="*/ 2101164 w 6108357"/>
              <a:gd name="connsiteY43" fmla="*/ 44820 h 172994"/>
              <a:gd name="connsiteX44" fmla="*/ 2049729 w 6108357"/>
              <a:gd name="connsiteY44" fmla="*/ 47678 h 172994"/>
              <a:gd name="connsiteX45" fmla="*/ 2058301 w 6108357"/>
              <a:gd name="connsiteY45" fmla="*/ 33389 h 172994"/>
              <a:gd name="connsiteX46" fmla="*/ 238051 w 6108357"/>
              <a:gd name="connsiteY46" fmla="*/ 8237 h 172994"/>
              <a:gd name="connsiteX47" fmla="*/ 0 w 6108357"/>
              <a:gd name="connsiteY47" fmla="*/ 8237 h 172994"/>
              <a:gd name="connsiteX48" fmla="*/ 8097 w 6108357"/>
              <a:gd name="connsiteY48" fmla="*/ 140 h 172994"/>
              <a:gd name="connsiteX49" fmla="*/ 4119 w 6108357"/>
              <a:gd name="connsiteY49" fmla="*/ 0 h 172994"/>
              <a:gd name="connsiteX0" fmla="*/ 4119 w 6108357"/>
              <a:gd name="connsiteY0" fmla="*/ 0 h 172994"/>
              <a:gd name="connsiteX1" fmla="*/ 8237 w 6108357"/>
              <a:gd name="connsiteY1" fmla="*/ 0 h 172994"/>
              <a:gd name="connsiteX2" fmla="*/ 1701114 w 6108357"/>
              <a:gd name="connsiteY2" fmla="*/ 0 h 172994"/>
              <a:gd name="connsiteX3" fmla="*/ 1709352 w 6108357"/>
              <a:gd name="connsiteY3" fmla="*/ 0 h 172994"/>
              <a:gd name="connsiteX4" fmla="*/ 1706494 w 6108357"/>
              <a:gd name="connsiteY4" fmla="*/ 17997 h 172994"/>
              <a:gd name="connsiteX5" fmla="*/ 1900190 w 6108357"/>
              <a:gd name="connsiteY5" fmla="*/ 20594 h 172994"/>
              <a:gd name="connsiteX6" fmla="*/ 2269525 w 6108357"/>
              <a:gd name="connsiteY6" fmla="*/ 20594 h 172994"/>
              <a:gd name="connsiteX7" fmla="*/ 2998573 w 6108357"/>
              <a:gd name="connsiteY7" fmla="*/ 20594 h 172994"/>
              <a:gd name="connsiteX8" fmla="*/ 3002692 w 6108357"/>
              <a:gd name="connsiteY8" fmla="*/ 24713 h 172994"/>
              <a:gd name="connsiteX9" fmla="*/ 3229233 w 6108357"/>
              <a:gd name="connsiteY9" fmla="*/ 24713 h 172994"/>
              <a:gd name="connsiteX10" fmla="*/ 3229233 w 6108357"/>
              <a:gd name="connsiteY10" fmla="*/ 37070 h 172994"/>
              <a:gd name="connsiteX11" fmla="*/ 4069492 w 6108357"/>
              <a:gd name="connsiteY11" fmla="*/ 37070 h 172994"/>
              <a:gd name="connsiteX12" fmla="*/ 4069492 w 6108357"/>
              <a:gd name="connsiteY12" fmla="*/ 45308 h 172994"/>
              <a:gd name="connsiteX13" fmla="*/ 4411363 w 6108357"/>
              <a:gd name="connsiteY13" fmla="*/ 45308 h 172994"/>
              <a:gd name="connsiteX14" fmla="*/ 4539049 w 6108357"/>
              <a:gd name="connsiteY14" fmla="*/ 45308 h 172994"/>
              <a:gd name="connsiteX15" fmla="*/ 4539049 w 6108357"/>
              <a:gd name="connsiteY15" fmla="*/ 57664 h 172994"/>
              <a:gd name="connsiteX16" fmla="*/ 4765590 w 6108357"/>
              <a:gd name="connsiteY16" fmla="*/ 57664 h 172994"/>
              <a:gd name="connsiteX17" fmla="*/ 4765590 w 6108357"/>
              <a:gd name="connsiteY17" fmla="*/ 65902 h 172994"/>
              <a:gd name="connsiteX18" fmla="*/ 6108357 w 6108357"/>
              <a:gd name="connsiteY18" fmla="*/ 65902 h 172994"/>
              <a:gd name="connsiteX19" fmla="*/ 6108357 w 6108357"/>
              <a:gd name="connsiteY19" fmla="*/ 172994 h 172994"/>
              <a:gd name="connsiteX20" fmla="*/ 4765590 w 6108357"/>
              <a:gd name="connsiteY20" fmla="*/ 172994 h 172994"/>
              <a:gd name="connsiteX21" fmla="*/ 4765590 w 6108357"/>
              <a:gd name="connsiteY21" fmla="*/ 144162 h 172994"/>
              <a:gd name="connsiteX22" fmla="*/ 4572000 w 6108357"/>
              <a:gd name="connsiteY22" fmla="*/ 144162 h 172994"/>
              <a:gd name="connsiteX23" fmla="*/ 4572000 w 6108357"/>
              <a:gd name="connsiteY23" fmla="*/ 140043 h 172994"/>
              <a:gd name="connsiteX24" fmla="*/ 4411363 w 6108357"/>
              <a:gd name="connsiteY24" fmla="*/ 140043 h 172994"/>
              <a:gd name="connsiteX25" fmla="*/ 4411363 w 6108357"/>
              <a:gd name="connsiteY25" fmla="*/ 119448 h 172994"/>
              <a:gd name="connsiteX26" fmla="*/ 4073611 w 6108357"/>
              <a:gd name="connsiteY26" fmla="*/ 119448 h 172994"/>
              <a:gd name="connsiteX27" fmla="*/ 4073611 w 6108357"/>
              <a:gd name="connsiteY27" fmla="*/ 115329 h 172994"/>
              <a:gd name="connsiteX28" fmla="*/ 3805882 w 6108357"/>
              <a:gd name="connsiteY28" fmla="*/ 115329 h 172994"/>
              <a:gd name="connsiteX29" fmla="*/ 3805882 w 6108357"/>
              <a:gd name="connsiteY29" fmla="*/ 98854 h 172994"/>
              <a:gd name="connsiteX30" fmla="*/ 3233352 w 6108357"/>
              <a:gd name="connsiteY30" fmla="*/ 98854 h 172994"/>
              <a:gd name="connsiteX31" fmla="*/ 3233352 w 6108357"/>
              <a:gd name="connsiteY31" fmla="*/ 90616 h 172994"/>
              <a:gd name="connsiteX32" fmla="*/ 3019168 w 6108357"/>
              <a:gd name="connsiteY32" fmla="*/ 90616 h 172994"/>
              <a:gd name="connsiteX33" fmla="*/ 3019168 w 6108357"/>
              <a:gd name="connsiteY33" fmla="*/ 86497 h 172994"/>
              <a:gd name="connsiteX34" fmla="*/ 2603157 w 6108357"/>
              <a:gd name="connsiteY34" fmla="*/ 86497 h 172994"/>
              <a:gd name="connsiteX35" fmla="*/ 2603157 w 6108357"/>
              <a:gd name="connsiteY35" fmla="*/ 82378 h 172994"/>
              <a:gd name="connsiteX36" fmla="*/ 2497438 w 6108357"/>
              <a:gd name="connsiteY36" fmla="*/ 82378 h 172994"/>
              <a:gd name="connsiteX37" fmla="*/ 2537255 w 6108357"/>
              <a:gd name="connsiteY37" fmla="*/ 86497 h 172994"/>
              <a:gd name="connsiteX38" fmla="*/ 2347784 w 6108357"/>
              <a:gd name="connsiteY38" fmla="*/ 86497 h 172994"/>
              <a:gd name="connsiteX39" fmla="*/ 2347784 w 6108357"/>
              <a:gd name="connsiteY39" fmla="*/ 73805 h 172994"/>
              <a:gd name="connsiteX40" fmla="*/ 2284043 w 6108357"/>
              <a:gd name="connsiteY40" fmla="*/ 76252 h 172994"/>
              <a:gd name="connsiteX41" fmla="*/ 2281187 w 6108357"/>
              <a:gd name="connsiteY41" fmla="*/ 61966 h 172994"/>
              <a:gd name="connsiteX42" fmla="*/ 2101165 w 6108357"/>
              <a:gd name="connsiteY42" fmla="*/ 59106 h 172994"/>
              <a:gd name="connsiteX43" fmla="*/ 2101164 w 6108357"/>
              <a:gd name="connsiteY43" fmla="*/ 44820 h 172994"/>
              <a:gd name="connsiteX44" fmla="*/ 2064017 w 6108357"/>
              <a:gd name="connsiteY44" fmla="*/ 47678 h 172994"/>
              <a:gd name="connsiteX45" fmla="*/ 2058301 w 6108357"/>
              <a:gd name="connsiteY45" fmla="*/ 33389 h 172994"/>
              <a:gd name="connsiteX46" fmla="*/ 238051 w 6108357"/>
              <a:gd name="connsiteY46" fmla="*/ 8237 h 172994"/>
              <a:gd name="connsiteX47" fmla="*/ 0 w 6108357"/>
              <a:gd name="connsiteY47" fmla="*/ 8237 h 172994"/>
              <a:gd name="connsiteX48" fmla="*/ 8097 w 6108357"/>
              <a:gd name="connsiteY48" fmla="*/ 140 h 172994"/>
              <a:gd name="connsiteX49" fmla="*/ 4119 w 6108357"/>
              <a:gd name="connsiteY49" fmla="*/ 0 h 172994"/>
              <a:gd name="connsiteX0" fmla="*/ 4119 w 6108357"/>
              <a:gd name="connsiteY0" fmla="*/ 0 h 172994"/>
              <a:gd name="connsiteX1" fmla="*/ 8237 w 6108357"/>
              <a:gd name="connsiteY1" fmla="*/ 0 h 172994"/>
              <a:gd name="connsiteX2" fmla="*/ 1701114 w 6108357"/>
              <a:gd name="connsiteY2" fmla="*/ 0 h 172994"/>
              <a:gd name="connsiteX3" fmla="*/ 1709352 w 6108357"/>
              <a:gd name="connsiteY3" fmla="*/ 0 h 172994"/>
              <a:gd name="connsiteX4" fmla="*/ 1706494 w 6108357"/>
              <a:gd name="connsiteY4" fmla="*/ 17997 h 172994"/>
              <a:gd name="connsiteX5" fmla="*/ 1900190 w 6108357"/>
              <a:gd name="connsiteY5" fmla="*/ 20594 h 172994"/>
              <a:gd name="connsiteX6" fmla="*/ 2269525 w 6108357"/>
              <a:gd name="connsiteY6" fmla="*/ 20594 h 172994"/>
              <a:gd name="connsiteX7" fmla="*/ 2998573 w 6108357"/>
              <a:gd name="connsiteY7" fmla="*/ 20594 h 172994"/>
              <a:gd name="connsiteX8" fmla="*/ 3002692 w 6108357"/>
              <a:gd name="connsiteY8" fmla="*/ 24713 h 172994"/>
              <a:gd name="connsiteX9" fmla="*/ 3229233 w 6108357"/>
              <a:gd name="connsiteY9" fmla="*/ 24713 h 172994"/>
              <a:gd name="connsiteX10" fmla="*/ 3229233 w 6108357"/>
              <a:gd name="connsiteY10" fmla="*/ 37070 h 172994"/>
              <a:gd name="connsiteX11" fmla="*/ 4069492 w 6108357"/>
              <a:gd name="connsiteY11" fmla="*/ 37070 h 172994"/>
              <a:gd name="connsiteX12" fmla="*/ 4069492 w 6108357"/>
              <a:gd name="connsiteY12" fmla="*/ 45308 h 172994"/>
              <a:gd name="connsiteX13" fmla="*/ 4411363 w 6108357"/>
              <a:gd name="connsiteY13" fmla="*/ 45308 h 172994"/>
              <a:gd name="connsiteX14" fmla="*/ 4539049 w 6108357"/>
              <a:gd name="connsiteY14" fmla="*/ 45308 h 172994"/>
              <a:gd name="connsiteX15" fmla="*/ 4539049 w 6108357"/>
              <a:gd name="connsiteY15" fmla="*/ 57664 h 172994"/>
              <a:gd name="connsiteX16" fmla="*/ 4765590 w 6108357"/>
              <a:gd name="connsiteY16" fmla="*/ 57664 h 172994"/>
              <a:gd name="connsiteX17" fmla="*/ 4765590 w 6108357"/>
              <a:gd name="connsiteY17" fmla="*/ 65902 h 172994"/>
              <a:gd name="connsiteX18" fmla="*/ 6108357 w 6108357"/>
              <a:gd name="connsiteY18" fmla="*/ 65902 h 172994"/>
              <a:gd name="connsiteX19" fmla="*/ 6108357 w 6108357"/>
              <a:gd name="connsiteY19" fmla="*/ 172994 h 172994"/>
              <a:gd name="connsiteX20" fmla="*/ 4765590 w 6108357"/>
              <a:gd name="connsiteY20" fmla="*/ 172994 h 172994"/>
              <a:gd name="connsiteX21" fmla="*/ 4765590 w 6108357"/>
              <a:gd name="connsiteY21" fmla="*/ 144162 h 172994"/>
              <a:gd name="connsiteX22" fmla="*/ 4572000 w 6108357"/>
              <a:gd name="connsiteY22" fmla="*/ 144162 h 172994"/>
              <a:gd name="connsiteX23" fmla="*/ 4572000 w 6108357"/>
              <a:gd name="connsiteY23" fmla="*/ 140043 h 172994"/>
              <a:gd name="connsiteX24" fmla="*/ 4411363 w 6108357"/>
              <a:gd name="connsiteY24" fmla="*/ 140043 h 172994"/>
              <a:gd name="connsiteX25" fmla="*/ 4411363 w 6108357"/>
              <a:gd name="connsiteY25" fmla="*/ 119448 h 172994"/>
              <a:gd name="connsiteX26" fmla="*/ 4073611 w 6108357"/>
              <a:gd name="connsiteY26" fmla="*/ 119448 h 172994"/>
              <a:gd name="connsiteX27" fmla="*/ 4073611 w 6108357"/>
              <a:gd name="connsiteY27" fmla="*/ 115329 h 172994"/>
              <a:gd name="connsiteX28" fmla="*/ 3805882 w 6108357"/>
              <a:gd name="connsiteY28" fmla="*/ 115329 h 172994"/>
              <a:gd name="connsiteX29" fmla="*/ 3805882 w 6108357"/>
              <a:gd name="connsiteY29" fmla="*/ 98854 h 172994"/>
              <a:gd name="connsiteX30" fmla="*/ 3233352 w 6108357"/>
              <a:gd name="connsiteY30" fmla="*/ 98854 h 172994"/>
              <a:gd name="connsiteX31" fmla="*/ 3233352 w 6108357"/>
              <a:gd name="connsiteY31" fmla="*/ 90616 h 172994"/>
              <a:gd name="connsiteX32" fmla="*/ 3019168 w 6108357"/>
              <a:gd name="connsiteY32" fmla="*/ 90616 h 172994"/>
              <a:gd name="connsiteX33" fmla="*/ 3019168 w 6108357"/>
              <a:gd name="connsiteY33" fmla="*/ 86497 h 172994"/>
              <a:gd name="connsiteX34" fmla="*/ 2603157 w 6108357"/>
              <a:gd name="connsiteY34" fmla="*/ 86497 h 172994"/>
              <a:gd name="connsiteX35" fmla="*/ 2603157 w 6108357"/>
              <a:gd name="connsiteY35" fmla="*/ 82378 h 172994"/>
              <a:gd name="connsiteX36" fmla="*/ 2497438 w 6108357"/>
              <a:gd name="connsiteY36" fmla="*/ 82378 h 172994"/>
              <a:gd name="connsiteX37" fmla="*/ 2537255 w 6108357"/>
              <a:gd name="connsiteY37" fmla="*/ 86497 h 172994"/>
              <a:gd name="connsiteX38" fmla="*/ 2347784 w 6108357"/>
              <a:gd name="connsiteY38" fmla="*/ 86497 h 172994"/>
              <a:gd name="connsiteX39" fmla="*/ 2347784 w 6108357"/>
              <a:gd name="connsiteY39" fmla="*/ 73805 h 172994"/>
              <a:gd name="connsiteX40" fmla="*/ 2284043 w 6108357"/>
              <a:gd name="connsiteY40" fmla="*/ 76252 h 172994"/>
              <a:gd name="connsiteX41" fmla="*/ 2281187 w 6108357"/>
              <a:gd name="connsiteY41" fmla="*/ 61966 h 172994"/>
              <a:gd name="connsiteX42" fmla="*/ 2101165 w 6108357"/>
              <a:gd name="connsiteY42" fmla="*/ 59106 h 172994"/>
              <a:gd name="connsiteX43" fmla="*/ 2101164 w 6108357"/>
              <a:gd name="connsiteY43" fmla="*/ 44820 h 172994"/>
              <a:gd name="connsiteX44" fmla="*/ 2064017 w 6108357"/>
              <a:gd name="connsiteY44" fmla="*/ 47678 h 172994"/>
              <a:gd name="connsiteX45" fmla="*/ 2052586 w 6108357"/>
              <a:gd name="connsiteY45" fmla="*/ 33389 h 172994"/>
              <a:gd name="connsiteX46" fmla="*/ 238051 w 6108357"/>
              <a:gd name="connsiteY46" fmla="*/ 8237 h 172994"/>
              <a:gd name="connsiteX47" fmla="*/ 0 w 6108357"/>
              <a:gd name="connsiteY47" fmla="*/ 8237 h 172994"/>
              <a:gd name="connsiteX48" fmla="*/ 8097 w 6108357"/>
              <a:gd name="connsiteY48" fmla="*/ 140 h 172994"/>
              <a:gd name="connsiteX49" fmla="*/ 4119 w 6108357"/>
              <a:gd name="connsiteY49" fmla="*/ 0 h 172994"/>
              <a:gd name="connsiteX0" fmla="*/ 4119 w 6108357"/>
              <a:gd name="connsiteY0" fmla="*/ 0 h 172994"/>
              <a:gd name="connsiteX1" fmla="*/ 8237 w 6108357"/>
              <a:gd name="connsiteY1" fmla="*/ 0 h 172994"/>
              <a:gd name="connsiteX2" fmla="*/ 1701114 w 6108357"/>
              <a:gd name="connsiteY2" fmla="*/ 0 h 172994"/>
              <a:gd name="connsiteX3" fmla="*/ 1709352 w 6108357"/>
              <a:gd name="connsiteY3" fmla="*/ 0 h 172994"/>
              <a:gd name="connsiteX4" fmla="*/ 1706494 w 6108357"/>
              <a:gd name="connsiteY4" fmla="*/ 17997 h 172994"/>
              <a:gd name="connsiteX5" fmla="*/ 1900190 w 6108357"/>
              <a:gd name="connsiteY5" fmla="*/ 20594 h 172994"/>
              <a:gd name="connsiteX6" fmla="*/ 2269525 w 6108357"/>
              <a:gd name="connsiteY6" fmla="*/ 20594 h 172994"/>
              <a:gd name="connsiteX7" fmla="*/ 2998573 w 6108357"/>
              <a:gd name="connsiteY7" fmla="*/ 20594 h 172994"/>
              <a:gd name="connsiteX8" fmla="*/ 3002692 w 6108357"/>
              <a:gd name="connsiteY8" fmla="*/ 24713 h 172994"/>
              <a:gd name="connsiteX9" fmla="*/ 3229233 w 6108357"/>
              <a:gd name="connsiteY9" fmla="*/ 24713 h 172994"/>
              <a:gd name="connsiteX10" fmla="*/ 3229233 w 6108357"/>
              <a:gd name="connsiteY10" fmla="*/ 37070 h 172994"/>
              <a:gd name="connsiteX11" fmla="*/ 4069492 w 6108357"/>
              <a:gd name="connsiteY11" fmla="*/ 37070 h 172994"/>
              <a:gd name="connsiteX12" fmla="*/ 4069492 w 6108357"/>
              <a:gd name="connsiteY12" fmla="*/ 45308 h 172994"/>
              <a:gd name="connsiteX13" fmla="*/ 4411363 w 6108357"/>
              <a:gd name="connsiteY13" fmla="*/ 45308 h 172994"/>
              <a:gd name="connsiteX14" fmla="*/ 4539049 w 6108357"/>
              <a:gd name="connsiteY14" fmla="*/ 45308 h 172994"/>
              <a:gd name="connsiteX15" fmla="*/ 4539049 w 6108357"/>
              <a:gd name="connsiteY15" fmla="*/ 57664 h 172994"/>
              <a:gd name="connsiteX16" fmla="*/ 4765590 w 6108357"/>
              <a:gd name="connsiteY16" fmla="*/ 57664 h 172994"/>
              <a:gd name="connsiteX17" fmla="*/ 4765590 w 6108357"/>
              <a:gd name="connsiteY17" fmla="*/ 65902 h 172994"/>
              <a:gd name="connsiteX18" fmla="*/ 6108357 w 6108357"/>
              <a:gd name="connsiteY18" fmla="*/ 65902 h 172994"/>
              <a:gd name="connsiteX19" fmla="*/ 6108357 w 6108357"/>
              <a:gd name="connsiteY19" fmla="*/ 172994 h 172994"/>
              <a:gd name="connsiteX20" fmla="*/ 4765590 w 6108357"/>
              <a:gd name="connsiteY20" fmla="*/ 172994 h 172994"/>
              <a:gd name="connsiteX21" fmla="*/ 4765590 w 6108357"/>
              <a:gd name="connsiteY21" fmla="*/ 144162 h 172994"/>
              <a:gd name="connsiteX22" fmla="*/ 4572000 w 6108357"/>
              <a:gd name="connsiteY22" fmla="*/ 144162 h 172994"/>
              <a:gd name="connsiteX23" fmla="*/ 4572000 w 6108357"/>
              <a:gd name="connsiteY23" fmla="*/ 140043 h 172994"/>
              <a:gd name="connsiteX24" fmla="*/ 4411363 w 6108357"/>
              <a:gd name="connsiteY24" fmla="*/ 140043 h 172994"/>
              <a:gd name="connsiteX25" fmla="*/ 4411363 w 6108357"/>
              <a:gd name="connsiteY25" fmla="*/ 119448 h 172994"/>
              <a:gd name="connsiteX26" fmla="*/ 4073611 w 6108357"/>
              <a:gd name="connsiteY26" fmla="*/ 119448 h 172994"/>
              <a:gd name="connsiteX27" fmla="*/ 4073611 w 6108357"/>
              <a:gd name="connsiteY27" fmla="*/ 115329 h 172994"/>
              <a:gd name="connsiteX28" fmla="*/ 3805882 w 6108357"/>
              <a:gd name="connsiteY28" fmla="*/ 115329 h 172994"/>
              <a:gd name="connsiteX29" fmla="*/ 3805882 w 6108357"/>
              <a:gd name="connsiteY29" fmla="*/ 98854 h 172994"/>
              <a:gd name="connsiteX30" fmla="*/ 3233352 w 6108357"/>
              <a:gd name="connsiteY30" fmla="*/ 98854 h 172994"/>
              <a:gd name="connsiteX31" fmla="*/ 3233352 w 6108357"/>
              <a:gd name="connsiteY31" fmla="*/ 90616 h 172994"/>
              <a:gd name="connsiteX32" fmla="*/ 3019168 w 6108357"/>
              <a:gd name="connsiteY32" fmla="*/ 90616 h 172994"/>
              <a:gd name="connsiteX33" fmla="*/ 3019168 w 6108357"/>
              <a:gd name="connsiteY33" fmla="*/ 86497 h 172994"/>
              <a:gd name="connsiteX34" fmla="*/ 2603157 w 6108357"/>
              <a:gd name="connsiteY34" fmla="*/ 86497 h 172994"/>
              <a:gd name="connsiteX35" fmla="*/ 2603157 w 6108357"/>
              <a:gd name="connsiteY35" fmla="*/ 82378 h 172994"/>
              <a:gd name="connsiteX36" fmla="*/ 2497438 w 6108357"/>
              <a:gd name="connsiteY36" fmla="*/ 82378 h 172994"/>
              <a:gd name="connsiteX37" fmla="*/ 2537255 w 6108357"/>
              <a:gd name="connsiteY37" fmla="*/ 86497 h 172994"/>
              <a:gd name="connsiteX38" fmla="*/ 2347784 w 6108357"/>
              <a:gd name="connsiteY38" fmla="*/ 86497 h 172994"/>
              <a:gd name="connsiteX39" fmla="*/ 2347784 w 6108357"/>
              <a:gd name="connsiteY39" fmla="*/ 73805 h 172994"/>
              <a:gd name="connsiteX40" fmla="*/ 2284043 w 6108357"/>
              <a:gd name="connsiteY40" fmla="*/ 76252 h 172994"/>
              <a:gd name="connsiteX41" fmla="*/ 2281187 w 6108357"/>
              <a:gd name="connsiteY41" fmla="*/ 61966 h 172994"/>
              <a:gd name="connsiteX42" fmla="*/ 2101165 w 6108357"/>
              <a:gd name="connsiteY42" fmla="*/ 59106 h 172994"/>
              <a:gd name="connsiteX43" fmla="*/ 2101164 w 6108357"/>
              <a:gd name="connsiteY43" fmla="*/ 44820 h 172994"/>
              <a:gd name="connsiteX44" fmla="*/ 2064017 w 6108357"/>
              <a:gd name="connsiteY44" fmla="*/ 47678 h 172994"/>
              <a:gd name="connsiteX45" fmla="*/ 2066873 w 6108357"/>
              <a:gd name="connsiteY45" fmla="*/ 33389 h 172994"/>
              <a:gd name="connsiteX46" fmla="*/ 238051 w 6108357"/>
              <a:gd name="connsiteY46" fmla="*/ 8237 h 172994"/>
              <a:gd name="connsiteX47" fmla="*/ 0 w 6108357"/>
              <a:gd name="connsiteY47" fmla="*/ 8237 h 172994"/>
              <a:gd name="connsiteX48" fmla="*/ 8097 w 6108357"/>
              <a:gd name="connsiteY48" fmla="*/ 140 h 172994"/>
              <a:gd name="connsiteX49" fmla="*/ 4119 w 6108357"/>
              <a:gd name="connsiteY49" fmla="*/ 0 h 172994"/>
              <a:gd name="connsiteX0" fmla="*/ 4119 w 6108357"/>
              <a:gd name="connsiteY0" fmla="*/ 0 h 172994"/>
              <a:gd name="connsiteX1" fmla="*/ 8237 w 6108357"/>
              <a:gd name="connsiteY1" fmla="*/ 0 h 172994"/>
              <a:gd name="connsiteX2" fmla="*/ 1701114 w 6108357"/>
              <a:gd name="connsiteY2" fmla="*/ 0 h 172994"/>
              <a:gd name="connsiteX3" fmla="*/ 1709352 w 6108357"/>
              <a:gd name="connsiteY3" fmla="*/ 0 h 172994"/>
              <a:gd name="connsiteX4" fmla="*/ 1706494 w 6108357"/>
              <a:gd name="connsiteY4" fmla="*/ 17997 h 172994"/>
              <a:gd name="connsiteX5" fmla="*/ 1900190 w 6108357"/>
              <a:gd name="connsiteY5" fmla="*/ 20594 h 172994"/>
              <a:gd name="connsiteX6" fmla="*/ 2269525 w 6108357"/>
              <a:gd name="connsiteY6" fmla="*/ 20594 h 172994"/>
              <a:gd name="connsiteX7" fmla="*/ 2998573 w 6108357"/>
              <a:gd name="connsiteY7" fmla="*/ 20594 h 172994"/>
              <a:gd name="connsiteX8" fmla="*/ 3002692 w 6108357"/>
              <a:gd name="connsiteY8" fmla="*/ 24713 h 172994"/>
              <a:gd name="connsiteX9" fmla="*/ 3229233 w 6108357"/>
              <a:gd name="connsiteY9" fmla="*/ 24713 h 172994"/>
              <a:gd name="connsiteX10" fmla="*/ 3229233 w 6108357"/>
              <a:gd name="connsiteY10" fmla="*/ 37070 h 172994"/>
              <a:gd name="connsiteX11" fmla="*/ 4069492 w 6108357"/>
              <a:gd name="connsiteY11" fmla="*/ 37070 h 172994"/>
              <a:gd name="connsiteX12" fmla="*/ 4069492 w 6108357"/>
              <a:gd name="connsiteY12" fmla="*/ 45308 h 172994"/>
              <a:gd name="connsiteX13" fmla="*/ 4411363 w 6108357"/>
              <a:gd name="connsiteY13" fmla="*/ 45308 h 172994"/>
              <a:gd name="connsiteX14" fmla="*/ 4539049 w 6108357"/>
              <a:gd name="connsiteY14" fmla="*/ 45308 h 172994"/>
              <a:gd name="connsiteX15" fmla="*/ 4539049 w 6108357"/>
              <a:gd name="connsiteY15" fmla="*/ 57664 h 172994"/>
              <a:gd name="connsiteX16" fmla="*/ 4765590 w 6108357"/>
              <a:gd name="connsiteY16" fmla="*/ 57664 h 172994"/>
              <a:gd name="connsiteX17" fmla="*/ 4765590 w 6108357"/>
              <a:gd name="connsiteY17" fmla="*/ 65902 h 172994"/>
              <a:gd name="connsiteX18" fmla="*/ 6108357 w 6108357"/>
              <a:gd name="connsiteY18" fmla="*/ 65902 h 172994"/>
              <a:gd name="connsiteX19" fmla="*/ 6108357 w 6108357"/>
              <a:gd name="connsiteY19" fmla="*/ 172994 h 172994"/>
              <a:gd name="connsiteX20" fmla="*/ 4765590 w 6108357"/>
              <a:gd name="connsiteY20" fmla="*/ 172994 h 172994"/>
              <a:gd name="connsiteX21" fmla="*/ 4765590 w 6108357"/>
              <a:gd name="connsiteY21" fmla="*/ 144162 h 172994"/>
              <a:gd name="connsiteX22" fmla="*/ 4572000 w 6108357"/>
              <a:gd name="connsiteY22" fmla="*/ 144162 h 172994"/>
              <a:gd name="connsiteX23" fmla="*/ 4572000 w 6108357"/>
              <a:gd name="connsiteY23" fmla="*/ 140043 h 172994"/>
              <a:gd name="connsiteX24" fmla="*/ 4411363 w 6108357"/>
              <a:gd name="connsiteY24" fmla="*/ 140043 h 172994"/>
              <a:gd name="connsiteX25" fmla="*/ 4411363 w 6108357"/>
              <a:gd name="connsiteY25" fmla="*/ 119448 h 172994"/>
              <a:gd name="connsiteX26" fmla="*/ 4073611 w 6108357"/>
              <a:gd name="connsiteY26" fmla="*/ 119448 h 172994"/>
              <a:gd name="connsiteX27" fmla="*/ 4073611 w 6108357"/>
              <a:gd name="connsiteY27" fmla="*/ 115329 h 172994"/>
              <a:gd name="connsiteX28" fmla="*/ 3805882 w 6108357"/>
              <a:gd name="connsiteY28" fmla="*/ 115329 h 172994"/>
              <a:gd name="connsiteX29" fmla="*/ 3805882 w 6108357"/>
              <a:gd name="connsiteY29" fmla="*/ 98854 h 172994"/>
              <a:gd name="connsiteX30" fmla="*/ 3233352 w 6108357"/>
              <a:gd name="connsiteY30" fmla="*/ 98854 h 172994"/>
              <a:gd name="connsiteX31" fmla="*/ 3233352 w 6108357"/>
              <a:gd name="connsiteY31" fmla="*/ 90616 h 172994"/>
              <a:gd name="connsiteX32" fmla="*/ 3019168 w 6108357"/>
              <a:gd name="connsiteY32" fmla="*/ 90616 h 172994"/>
              <a:gd name="connsiteX33" fmla="*/ 3019168 w 6108357"/>
              <a:gd name="connsiteY33" fmla="*/ 86497 h 172994"/>
              <a:gd name="connsiteX34" fmla="*/ 2603157 w 6108357"/>
              <a:gd name="connsiteY34" fmla="*/ 86497 h 172994"/>
              <a:gd name="connsiteX35" fmla="*/ 2603157 w 6108357"/>
              <a:gd name="connsiteY35" fmla="*/ 82378 h 172994"/>
              <a:gd name="connsiteX36" fmla="*/ 2497438 w 6108357"/>
              <a:gd name="connsiteY36" fmla="*/ 82378 h 172994"/>
              <a:gd name="connsiteX37" fmla="*/ 2537255 w 6108357"/>
              <a:gd name="connsiteY37" fmla="*/ 86497 h 172994"/>
              <a:gd name="connsiteX38" fmla="*/ 2347784 w 6108357"/>
              <a:gd name="connsiteY38" fmla="*/ 86497 h 172994"/>
              <a:gd name="connsiteX39" fmla="*/ 2347784 w 6108357"/>
              <a:gd name="connsiteY39" fmla="*/ 73805 h 172994"/>
              <a:gd name="connsiteX40" fmla="*/ 2284043 w 6108357"/>
              <a:gd name="connsiteY40" fmla="*/ 76252 h 172994"/>
              <a:gd name="connsiteX41" fmla="*/ 2281187 w 6108357"/>
              <a:gd name="connsiteY41" fmla="*/ 61966 h 172994"/>
              <a:gd name="connsiteX42" fmla="*/ 2101165 w 6108357"/>
              <a:gd name="connsiteY42" fmla="*/ 59106 h 172994"/>
              <a:gd name="connsiteX43" fmla="*/ 2101164 w 6108357"/>
              <a:gd name="connsiteY43" fmla="*/ 44820 h 172994"/>
              <a:gd name="connsiteX44" fmla="*/ 2064017 w 6108357"/>
              <a:gd name="connsiteY44" fmla="*/ 47678 h 172994"/>
              <a:gd name="connsiteX45" fmla="*/ 2064016 w 6108357"/>
              <a:gd name="connsiteY45" fmla="*/ 33389 h 172994"/>
              <a:gd name="connsiteX46" fmla="*/ 238051 w 6108357"/>
              <a:gd name="connsiteY46" fmla="*/ 8237 h 172994"/>
              <a:gd name="connsiteX47" fmla="*/ 0 w 6108357"/>
              <a:gd name="connsiteY47" fmla="*/ 8237 h 172994"/>
              <a:gd name="connsiteX48" fmla="*/ 8097 w 6108357"/>
              <a:gd name="connsiteY48" fmla="*/ 140 h 172994"/>
              <a:gd name="connsiteX49" fmla="*/ 4119 w 6108357"/>
              <a:gd name="connsiteY49" fmla="*/ 0 h 172994"/>
              <a:gd name="connsiteX0" fmla="*/ 4119 w 6108357"/>
              <a:gd name="connsiteY0" fmla="*/ 0 h 172994"/>
              <a:gd name="connsiteX1" fmla="*/ 8237 w 6108357"/>
              <a:gd name="connsiteY1" fmla="*/ 0 h 172994"/>
              <a:gd name="connsiteX2" fmla="*/ 1701114 w 6108357"/>
              <a:gd name="connsiteY2" fmla="*/ 0 h 172994"/>
              <a:gd name="connsiteX3" fmla="*/ 1709352 w 6108357"/>
              <a:gd name="connsiteY3" fmla="*/ 0 h 172994"/>
              <a:gd name="connsiteX4" fmla="*/ 1706494 w 6108357"/>
              <a:gd name="connsiteY4" fmla="*/ 17997 h 172994"/>
              <a:gd name="connsiteX5" fmla="*/ 1900190 w 6108357"/>
              <a:gd name="connsiteY5" fmla="*/ 20594 h 172994"/>
              <a:gd name="connsiteX6" fmla="*/ 2269525 w 6108357"/>
              <a:gd name="connsiteY6" fmla="*/ 20594 h 172994"/>
              <a:gd name="connsiteX7" fmla="*/ 2998573 w 6108357"/>
              <a:gd name="connsiteY7" fmla="*/ 20594 h 172994"/>
              <a:gd name="connsiteX8" fmla="*/ 3002692 w 6108357"/>
              <a:gd name="connsiteY8" fmla="*/ 24713 h 172994"/>
              <a:gd name="connsiteX9" fmla="*/ 3229233 w 6108357"/>
              <a:gd name="connsiteY9" fmla="*/ 24713 h 172994"/>
              <a:gd name="connsiteX10" fmla="*/ 3229233 w 6108357"/>
              <a:gd name="connsiteY10" fmla="*/ 37070 h 172994"/>
              <a:gd name="connsiteX11" fmla="*/ 4069492 w 6108357"/>
              <a:gd name="connsiteY11" fmla="*/ 37070 h 172994"/>
              <a:gd name="connsiteX12" fmla="*/ 4069492 w 6108357"/>
              <a:gd name="connsiteY12" fmla="*/ 45308 h 172994"/>
              <a:gd name="connsiteX13" fmla="*/ 4411363 w 6108357"/>
              <a:gd name="connsiteY13" fmla="*/ 45308 h 172994"/>
              <a:gd name="connsiteX14" fmla="*/ 4539049 w 6108357"/>
              <a:gd name="connsiteY14" fmla="*/ 45308 h 172994"/>
              <a:gd name="connsiteX15" fmla="*/ 4539049 w 6108357"/>
              <a:gd name="connsiteY15" fmla="*/ 57664 h 172994"/>
              <a:gd name="connsiteX16" fmla="*/ 4765590 w 6108357"/>
              <a:gd name="connsiteY16" fmla="*/ 57664 h 172994"/>
              <a:gd name="connsiteX17" fmla="*/ 4765590 w 6108357"/>
              <a:gd name="connsiteY17" fmla="*/ 65902 h 172994"/>
              <a:gd name="connsiteX18" fmla="*/ 6108357 w 6108357"/>
              <a:gd name="connsiteY18" fmla="*/ 65902 h 172994"/>
              <a:gd name="connsiteX19" fmla="*/ 6108357 w 6108357"/>
              <a:gd name="connsiteY19" fmla="*/ 172994 h 172994"/>
              <a:gd name="connsiteX20" fmla="*/ 4765590 w 6108357"/>
              <a:gd name="connsiteY20" fmla="*/ 172994 h 172994"/>
              <a:gd name="connsiteX21" fmla="*/ 4765590 w 6108357"/>
              <a:gd name="connsiteY21" fmla="*/ 144162 h 172994"/>
              <a:gd name="connsiteX22" fmla="*/ 4572000 w 6108357"/>
              <a:gd name="connsiteY22" fmla="*/ 144162 h 172994"/>
              <a:gd name="connsiteX23" fmla="*/ 4572000 w 6108357"/>
              <a:gd name="connsiteY23" fmla="*/ 140043 h 172994"/>
              <a:gd name="connsiteX24" fmla="*/ 4411363 w 6108357"/>
              <a:gd name="connsiteY24" fmla="*/ 140043 h 172994"/>
              <a:gd name="connsiteX25" fmla="*/ 4411363 w 6108357"/>
              <a:gd name="connsiteY25" fmla="*/ 119448 h 172994"/>
              <a:gd name="connsiteX26" fmla="*/ 4073611 w 6108357"/>
              <a:gd name="connsiteY26" fmla="*/ 119448 h 172994"/>
              <a:gd name="connsiteX27" fmla="*/ 4073611 w 6108357"/>
              <a:gd name="connsiteY27" fmla="*/ 115329 h 172994"/>
              <a:gd name="connsiteX28" fmla="*/ 3805882 w 6108357"/>
              <a:gd name="connsiteY28" fmla="*/ 115329 h 172994"/>
              <a:gd name="connsiteX29" fmla="*/ 3805882 w 6108357"/>
              <a:gd name="connsiteY29" fmla="*/ 98854 h 172994"/>
              <a:gd name="connsiteX30" fmla="*/ 3233352 w 6108357"/>
              <a:gd name="connsiteY30" fmla="*/ 98854 h 172994"/>
              <a:gd name="connsiteX31" fmla="*/ 3233352 w 6108357"/>
              <a:gd name="connsiteY31" fmla="*/ 90616 h 172994"/>
              <a:gd name="connsiteX32" fmla="*/ 3019168 w 6108357"/>
              <a:gd name="connsiteY32" fmla="*/ 90616 h 172994"/>
              <a:gd name="connsiteX33" fmla="*/ 3019168 w 6108357"/>
              <a:gd name="connsiteY33" fmla="*/ 86497 h 172994"/>
              <a:gd name="connsiteX34" fmla="*/ 2603157 w 6108357"/>
              <a:gd name="connsiteY34" fmla="*/ 86497 h 172994"/>
              <a:gd name="connsiteX35" fmla="*/ 2603157 w 6108357"/>
              <a:gd name="connsiteY35" fmla="*/ 82378 h 172994"/>
              <a:gd name="connsiteX36" fmla="*/ 2497438 w 6108357"/>
              <a:gd name="connsiteY36" fmla="*/ 82378 h 172994"/>
              <a:gd name="connsiteX37" fmla="*/ 2537255 w 6108357"/>
              <a:gd name="connsiteY37" fmla="*/ 86497 h 172994"/>
              <a:gd name="connsiteX38" fmla="*/ 2347784 w 6108357"/>
              <a:gd name="connsiteY38" fmla="*/ 86497 h 172994"/>
              <a:gd name="connsiteX39" fmla="*/ 2347784 w 6108357"/>
              <a:gd name="connsiteY39" fmla="*/ 73805 h 172994"/>
              <a:gd name="connsiteX40" fmla="*/ 2284043 w 6108357"/>
              <a:gd name="connsiteY40" fmla="*/ 76252 h 172994"/>
              <a:gd name="connsiteX41" fmla="*/ 2281187 w 6108357"/>
              <a:gd name="connsiteY41" fmla="*/ 61966 h 172994"/>
              <a:gd name="connsiteX42" fmla="*/ 2101165 w 6108357"/>
              <a:gd name="connsiteY42" fmla="*/ 59106 h 172994"/>
              <a:gd name="connsiteX43" fmla="*/ 2101164 w 6108357"/>
              <a:gd name="connsiteY43" fmla="*/ 44820 h 172994"/>
              <a:gd name="connsiteX44" fmla="*/ 2064017 w 6108357"/>
              <a:gd name="connsiteY44" fmla="*/ 47678 h 172994"/>
              <a:gd name="connsiteX45" fmla="*/ 2064016 w 6108357"/>
              <a:gd name="connsiteY45" fmla="*/ 33389 h 172994"/>
              <a:gd name="connsiteX46" fmla="*/ 238051 w 6108357"/>
              <a:gd name="connsiteY46" fmla="*/ 8237 h 172994"/>
              <a:gd name="connsiteX47" fmla="*/ 0 w 6108357"/>
              <a:gd name="connsiteY47" fmla="*/ 8237 h 172994"/>
              <a:gd name="connsiteX48" fmla="*/ 8097 w 6108357"/>
              <a:gd name="connsiteY48" fmla="*/ 140 h 172994"/>
              <a:gd name="connsiteX49" fmla="*/ 4119 w 6108357"/>
              <a:gd name="connsiteY49" fmla="*/ 0 h 172994"/>
              <a:gd name="connsiteX0" fmla="*/ 4119 w 6108357"/>
              <a:gd name="connsiteY0" fmla="*/ 0 h 172994"/>
              <a:gd name="connsiteX1" fmla="*/ 8237 w 6108357"/>
              <a:gd name="connsiteY1" fmla="*/ 0 h 172994"/>
              <a:gd name="connsiteX2" fmla="*/ 1701114 w 6108357"/>
              <a:gd name="connsiteY2" fmla="*/ 0 h 172994"/>
              <a:gd name="connsiteX3" fmla="*/ 1709352 w 6108357"/>
              <a:gd name="connsiteY3" fmla="*/ 0 h 172994"/>
              <a:gd name="connsiteX4" fmla="*/ 1706494 w 6108357"/>
              <a:gd name="connsiteY4" fmla="*/ 17997 h 172994"/>
              <a:gd name="connsiteX5" fmla="*/ 1900190 w 6108357"/>
              <a:gd name="connsiteY5" fmla="*/ 20594 h 172994"/>
              <a:gd name="connsiteX6" fmla="*/ 2269525 w 6108357"/>
              <a:gd name="connsiteY6" fmla="*/ 20594 h 172994"/>
              <a:gd name="connsiteX7" fmla="*/ 2998573 w 6108357"/>
              <a:gd name="connsiteY7" fmla="*/ 20594 h 172994"/>
              <a:gd name="connsiteX8" fmla="*/ 3002692 w 6108357"/>
              <a:gd name="connsiteY8" fmla="*/ 24713 h 172994"/>
              <a:gd name="connsiteX9" fmla="*/ 3229233 w 6108357"/>
              <a:gd name="connsiteY9" fmla="*/ 24713 h 172994"/>
              <a:gd name="connsiteX10" fmla="*/ 3229233 w 6108357"/>
              <a:gd name="connsiteY10" fmla="*/ 37070 h 172994"/>
              <a:gd name="connsiteX11" fmla="*/ 4069492 w 6108357"/>
              <a:gd name="connsiteY11" fmla="*/ 37070 h 172994"/>
              <a:gd name="connsiteX12" fmla="*/ 4069492 w 6108357"/>
              <a:gd name="connsiteY12" fmla="*/ 45308 h 172994"/>
              <a:gd name="connsiteX13" fmla="*/ 4411363 w 6108357"/>
              <a:gd name="connsiteY13" fmla="*/ 45308 h 172994"/>
              <a:gd name="connsiteX14" fmla="*/ 4539049 w 6108357"/>
              <a:gd name="connsiteY14" fmla="*/ 45308 h 172994"/>
              <a:gd name="connsiteX15" fmla="*/ 4539049 w 6108357"/>
              <a:gd name="connsiteY15" fmla="*/ 57664 h 172994"/>
              <a:gd name="connsiteX16" fmla="*/ 4765590 w 6108357"/>
              <a:gd name="connsiteY16" fmla="*/ 57664 h 172994"/>
              <a:gd name="connsiteX17" fmla="*/ 4765590 w 6108357"/>
              <a:gd name="connsiteY17" fmla="*/ 65902 h 172994"/>
              <a:gd name="connsiteX18" fmla="*/ 6108357 w 6108357"/>
              <a:gd name="connsiteY18" fmla="*/ 65902 h 172994"/>
              <a:gd name="connsiteX19" fmla="*/ 6108357 w 6108357"/>
              <a:gd name="connsiteY19" fmla="*/ 172994 h 172994"/>
              <a:gd name="connsiteX20" fmla="*/ 4765590 w 6108357"/>
              <a:gd name="connsiteY20" fmla="*/ 172994 h 172994"/>
              <a:gd name="connsiteX21" fmla="*/ 4765590 w 6108357"/>
              <a:gd name="connsiteY21" fmla="*/ 144162 h 172994"/>
              <a:gd name="connsiteX22" fmla="*/ 4572000 w 6108357"/>
              <a:gd name="connsiteY22" fmla="*/ 144162 h 172994"/>
              <a:gd name="connsiteX23" fmla="*/ 4572000 w 6108357"/>
              <a:gd name="connsiteY23" fmla="*/ 140043 h 172994"/>
              <a:gd name="connsiteX24" fmla="*/ 4411363 w 6108357"/>
              <a:gd name="connsiteY24" fmla="*/ 140043 h 172994"/>
              <a:gd name="connsiteX25" fmla="*/ 4411363 w 6108357"/>
              <a:gd name="connsiteY25" fmla="*/ 119448 h 172994"/>
              <a:gd name="connsiteX26" fmla="*/ 4073611 w 6108357"/>
              <a:gd name="connsiteY26" fmla="*/ 119448 h 172994"/>
              <a:gd name="connsiteX27" fmla="*/ 4073611 w 6108357"/>
              <a:gd name="connsiteY27" fmla="*/ 115329 h 172994"/>
              <a:gd name="connsiteX28" fmla="*/ 3805882 w 6108357"/>
              <a:gd name="connsiteY28" fmla="*/ 115329 h 172994"/>
              <a:gd name="connsiteX29" fmla="*/ 3805882 w 6108357"/>
              <a:gd name="connsiteY29" fmla="*/ 98854 h 172994"/>
              <a:gd name="connsiteX30" fmla="*/ 3233352 w 6108357"/>
              <a:gd name="connsiteY30" fmla="*/ 98854 h 172994"/>
              <a:gd name="connsiteX31" fmla="*/ 3233352 w 6108357"/>
              <a:gd name="connsiteY31" fmla="*/ 90616 h 172994"/>
              <a:gd name="connsiteX32" fmla="*/ 3019168 w 6108357"/>
              <a:gd name="connsiteY32" fmla="*/ 90616 h 172994"/>
              <a:gd name="connsiteX33" fmla="*/ 3019168 w 6108357"/>
              <a:gd name="connsiteY33" fmla="*/ 86497 h 172994"/>
              <a:gd name="connsiteX34" fmla="*/ 2603157 w 6108357"/>
              <a:gd name="connsiteY34" fmla="*/ 86497 h 172994"/>
              <a:gd name="connsiteX35" fmla="*/ 2603157 w 6108357"/>
              <a:gd name="connsiteY35" fmla="*/ 82378 h 172994"/>
              <a:gd name="connsiteX36" fmla="*/ 2497438 w 6108357"/>
              <a:gd name="connsiteY36" fmla="*/ 82378 h 172994"/>
              <a:gd name="connsiteX37" fmla="*/ 2537255 w 6108357"/>
              <a:gd name="connsiteY37" fmla="*/ 86497 h 172994"/>
              <a:gd name="connsiteX38" fmla="*/ 2347784 w 6108357"/>
              <a:gd name="connsiteY38" fmla="*/ 86497 h 172994"/>
              <a:gd name="connsiteX39" fmla="*/ 2347784 w 6108357"/>
              <a:gd name="connsiteY39" fmla="*/ 73805 h 172994"/>
              <a:gd name="connsiteX40" fmla="*/ 2284043 w 6108357"/>
              <a:gd name="connsiteY40" fmla="*/ 76252 h 172994"/>
              <a:gd name="connsiteX41" fmla="*/ 2281187 w 6108357"/>
              <a:gd name="connsiteY41" fmla="*/ 61966 h 172994"/>
              <a:gd name="connsiteX42" fmla="*/ 2101165 w 6108357"/>
              <a:gd name="connsiteY42" fmla="*/ 59106 h 172994"/>
              <a:gd name="connsiteX43" fmla="*/ 2101164 w 6108357"/>
              <a:gd name="connsiteY43" fmla="*/ 44820 h 172994"/>
              <a:gd name="connsiteX44" fmla="*/ 2064017 w 6108357"/>
              <a:gd name="connsiteY44" fmla="*/ 47678 h 172994"/>
              <a:gd name="connsiteX45" fmla="*/ 2064016 w 6108357"/>
              <a:gd name="connsiteY45" fmla="*/ 33389 h 172994"/>
              <a:gd name="connsiteX46" fmla="*/ 238051 w 6108357"/>
              <a:gd name="connsiteY46" fmla="*/ 8237 h 172994"/>
              <a:gd name="connsiteX47" fmla="*/ 0 w 6108357"/>
              <a:gd name="connsiteY47" fmla="*/ 8237 h 172994"/>
              <a:gd name="connsiteX48" fmla="*/ 8097 w 6108357"/>
              <a:gd name="connsiteY48" fmla="*/ 140 h 172994"/>
              <a:gd name="connsiteX49" fmla="*/ 4119 w 6108357"/>
              <a:gd name="connsiteY49" fmla="*/ 0 h 172994"/>
              <a:gd name="connsiteX0" fmla="*/ 4119 w 6108357"/>
              <a:gd name="connsiteY0" fmla="*/ 0 h 172994"/>
              <a:gd name="connsiteX1" fmla="*/ 8237 w 6108357"/>
              <a:gd name="connsiteY1" fmla="*/ 0 h 172994"/>
              <a:gd name="connsiteX2" fmla="*/ 1701114 w 6108357"/>
              <a:gd name="connsiteY2" fmla="*/ 0 h 172994"/>
              <a:gd name="connsiteX3" fmla="*/ 1709352 w 6108357"/>
              <a:gd name="connsiteY3" fmla="*/ 0 h 172994"/>
              <a:gd name="connsiteX4" fmla="*/ 1706494 w 6108357"/>
              <a:gd name="connsiteY4" fmla="*/ 17997 h 172994"/>
              <a:gd name="connsiteX5" fmla="*/ 1900190 w 6108357"/>
              <a:gd name="connsiteY5" fmla="*/ 20594 h 172994"/>
              <a:gd name="connsiteX6" fmla="*/ 2269525 w 6108357"/>
              <a:gd name="connsiteY6" fmla="*/ 20594 h 172994"/>
              <a:gd name="connsiteX7" fmla="*/ 2998573 w 6108357"/>
              <a:gd name="connsiteY7" fmla="*/ 20594 h 172994"/>
              <a:gd name="connsiteX8" fmla="*/ 3002692 w 6108357"/>
              <a:gd name="connsiteY8" fmla="*/ 24713 h 172994"/>
              <a:gd name="connsiteX9" fmla="*/ 3229233 w 6108357"/>
              <a:gd name="connsiteY9" fmla="*/ 24713 h 172994"/>
              <a:gd name="connsiteX10" fmla="*/ 3229233 w 6108357"/>
              <a:gd name="connsiteY10" fmla="*/ 37070 h 172994"/>
              <a:gd name="connsiteX11" fmla="*/ 4069492 w 6108357"/>
              <a:gd name="connsiteY11" fmla="*/ 37070 h 172994"/>
              <a:gd name="connsiteX12" fmla="*/ 4069492 w 6108357"/>
              <a:gd name="connsiteY12" fmla="*/ 45308 h 172994"/>
              <a:gd name="connsiteX13" fmla="*/ 4411363 w 6108357"/>
              <a:gd name="connsiteY13" fmla="*/ 45308 h 172994"/>
              <a:gd name="connsiteX14" fmla="*/ 4539049 w 6108357"/>
              <a:gd name="connsiteY14" fmla="*/ 45308 h 172994"/>
              <a:gd name="connsiteX15" fmla="*/ 4539049 w 6108357"/>
              <a:gd name="connsiteY15" fmla="*/ 57664 h 172994"/>
              <a:gd name="connsiteX16" fmla="*/ 4765590 w 6108357"/>
              <a:gd name="connsiteY16" fmla="*/ 57664 h 172994"/>
              <a:gd name="connsiteX17" fmla="*/ 4765590 w 6108357"/>
              <a:gd name="connsiteY17" fmla="*/ 65902 h 172994"/>
              <a:gd name="connsiteX18" fmla="*/ 6108357 w 6108357"/>
              <a:gd name="connsiteY18" fmla="*/ 65902 h 172994"/>
              <a:gd name="connsiteX19" fmla="*/ 6108357 w 6108357"/>
              <a:gd name="connsiteY19" fmla="*/ 172994 h 172994"/>
              <a:gd name="connsiteX20" fmla="*/ 4765590 w 6108357"/>
              <a:gd name="connsiteY20" fmla="*/ 172994 h 172994"/>
              <a:gd name="connsiteX21" fmla="*/ 4765590 w 6108357"/>
              <a:gd name="connsiteY21" fmla="*/ 144162 h 172994"/>
              <a:gd name="connsiteX22" fmla="*/ 4572000 w 6108357"/>
              <a:gd name="connsiteY22" fmla="*/ 144162 h 172994"/>
              <a:gd name="connsiteX23" fmla="*/ 4572000 w 6108357"/>
              <a:gd name="connsiteY23" fmla="*/ 140043 h 172994"/>
              <a:gd name="connsiteX24" fmla="*/ 4411363 w 6108357"/>
              <a:gd name="connsiteY24" fmla="*/ 140043 h 172994"/>
              <a:gd name="connsiteX25" fmla="*/ 4411363 w 6108357"/>
              <a:gd name="connsiteY25" fmla="*/ 119448 h 172994"/>
              <a:gd name="connsiteX26" fmla="*/ 4073611 w 6108357"/>
              <a:gd name="connsiteY26" fmla="*/ 119448 h 172994"/>
              <a:gd name="connsiteX27" fmla="*/ 4073611 w 6108357"/>
              <a:gd name="connsiteY27" fmla="*/ 115329 h 172994"/>
              <a:gd name="connsiteX28" fmla="*/ 3805882 w 6108357"/>
              <a:gd name="connsiteY28" fmla="*/ 115329 h 172994"/>
              <a:gd name="connsiteX29" fmla="*/ 3805882 w 6108357"/>
              <a:gd name="connsiteY29" fmla="*/ 98854 h 172994"/>
              <a:gd name="connsiteX30" fmla="*/ 3233352 w 6108357"/>
              <a:gd name="connsiteY30" fmla="*/ 98854 h 172994"/>
              <a:gd name="connsiteX31" fmla="*/ 3233352 w 6108357"/>
              <a:gd name="connsiteY31" fmla="*/ 90616 h 172994"/>
              <a:gd name="connsiteX32" fmla="*/ 3019168 w 6108357"/>
              <a:gd name="connsiteY32" fmla="*/ 90616 h 172994"/>
              <a:gd name="connsiteX33" fmla="*/ 3019168 w 6108357"/>
              <a:gd name="connsiteY33" fmla="*/ 86497 h 172994"/>
              <a:gd name="connsiteX34" fmla="*/ 2603157 w 6108357"/>
              <a:gd name="connsiteY34" fmla="*/ 86497 h 172994"/>
              <a:gd name="connsiteX35" fmla="*/ 2603157 w 6108357"/>
              <a:gd name="connsiteY35" fmla="*/ 82378 h 172994"/>
              <a:gd name="connsiteX36" fmla="*/ 2497438 w 6108357"/>
              <a:gd name="connsiteY36" fmla="*/ 82378 h 172994"/>
              <a:gd name="connsiteX37" fmla="*/ 2537255 w 6108357"/>
              <a:gd name="connsiteY37" fmla="*/ 86497 h 172994"/>
              <a:gd name="connsiteX38" fmla="*/ 2347784 w 6108357"/>
              <a:gd name="connsiteY38" fmla="*/ 86497 h 172994"/>
              <a:gd name="connsiteX39" fmla="*/ 2347784 w 6108357"/>
              <a:gd name="connsiteY39" fmla="*/ 73805 h 172994"/>
              <a:gd name="connsiteX40" fmla="*/ 2278328 w 6108357"/>
              <a:gd name="connsiteY40" fmla="*/ 73394 h 172994"/>
              <a:gd name="connsiteX41" fmla="*/ 2281187 w 6108357"/>
              <a:gd name="connsiteY41" fmla="*/ 61966 h 172994"/>
              <a:gd name="connsiteX42" fmla="*/ 2101165 w 6108357"/>
              <a:gd name="connsiteY42" fmla="*/ 59106 h 172994"/>
              <a:gd name="connsiteX43" fmla="*/ 2101164 w 6108357"/>
              <a:gd name="connsiteY43" fmla="*/ 44820 h 172994"/>
              <a:gd name="connsiteX44" fmla="*/ 2064017 w 6108357"/>
              <a:gd name="connsiteY44" fmla="*/ 47678 h 172994"/>
              <a:gd name="connsiteX45" fmla="*/ 2064016 w 6108357"/>
              <a:gd name="connsiteY45" fmla="*/ 33389 h 172994"/>
              <a:gd name="connsiteX46" fmla="*/ 238051 w 6108357"/>
              <a:gd name="connsiteY46" fmla="*/ 8237 h 172994"/>
              <a:gd name="connsiteX47" fmla="*/ 0 w 6108357"/>
              <a:gd name="connsiteY47" fmla="*/ 8237 h 172994"/>
              <a:gd name="connsiteX48" fmla="*/ 8097 w 6108357"/>
              <a:gd name="connsiteY48" fmla="*/ 140 h 172994"/>
              <a:gd name="connsiteX49" fmla="*/ 4119 w 6108357"/>
              <a:gd name="connsiteY49" fmla="*/ 0 h 172994"/>
              <a:gd name="connsiteX0" fmla="*/ 4119 w 6108357"/>
              <a:gd name="connsiteY0" fmla="*/ 0 h 172994"/>
              <a:gd name="connsiteX1" fmla="*/ 8237 w 6108357"/>
              <a:gd name="connsiteY1" fmla="*/ 0 h 172994"/>
              <a:gd name="connsiteX2" fmla="*/ 1701114 w 6108357"/>
              <a:gd name="connsiteY2" fmla="*/ 0 h 172994"/>
              <a:gd name="connsiteX3" fmla="*/ 1709352 w 6108357"/>
              <a:gd name="connsiteY3" fmla="*/ 0 h 172994"/>
              <a:gd name="connsiteX4" fmla="*/ 1706494 w 6108357"/>
              <a:gd name="connsiteY4" fmla="*/ 17997 h 172994"/>
              <a:gd name="connsiteX5" fmla="*/ 1900190 w 6108357"/>
              <a:gd name="connsiteY5" fmla="*/ 20594 h 172994"/>
              <a:gd name="connsiteX6" fmla="*/ 2269525 w 6108357"/>
              <a:gd name="connsiteY6" fmla="*/ 20594 h 172994"/>
              <a:gd name="connsiteX7" fmla="*/ 2998573 w 6108357"/>
              <a:gd name="connsiteY7" fmla="*/ 20594 h 172994"/>
              <a:gd name="connsiteX8" fmla="*/ 3002692 w 6108357"/>
              <a:gd name="connsiteY8" fmla="*/ 24713 h 172994"/>
              <a:gd name="connsiteX9" fmla="*/ 3229233 w 6108357"/>
              <a:gd name="connsiteY9" fmla="*/ 24713 h 172994"/>
              <a:gd name="connsiteX10" fmla="*/ 3229233 w 6108357"/>
              <a:gd name="connsiteY10" fmla="*/ 37070 h 172994"/>
              <a:gd name="connsiteX11" fmla="*/ 4069492 w 6108357"/>
              <a:gd name="connsiteY11" fmla="*/ 37070 h 172994"/>
              <a:gd name="connsiteX12" fmla="*/ 4069492 w 6108357"/>
              <a:gd name="connsiteY12" fmla="*/ 45308 h 172994"/>
              <a:gd name="connsiteX13" fmla="*/ 4411363 w 6108357"/>
              <a:gd name="connsiteY13" fmla="*/ 45308 h 172994"/>
              <a:gd name="connsiteX14" fmla="*/ 4539049 w 6108357"/>
              <a:gd name="connsiteY14" fmla="*/ 45308 h 172994"/>
              <a:gd name="connsiteX15" fmla="*/ 4539049 w 6108357"/>
              <a:gd name="connsiteY15" fmla="*/ 57664 h 172994"/>
              <a:gd name="connsiteX16" fmla="*/ 4765590 w 6108357"/>
              <a:gd name="connsiteY16" fmla="*/ 57664 h 172994"/>
              <a:gd name="connsiteX17" fmla="*/ 4765590 w 6108357"/>
              <a:gd name="connsiteY17" fmla="*/ 65902 h 172994"/>
              <a:gd name="connsiteX18" fmla="*/ 6108357 w 6108357"/>
              <a:gd name="connsiteY18" fmla="*/ 65902 h 172994"/>
              <a:gd name="connsiteX19" fmla="*/ 6108357 w 6108357"/>
              <a:gd name="connsiteY19" fmla="*/ 172994 h 172994"/>
              <a:gd name="connsiteX20" fmla="*/ 4765590 w 6108357"/>
              <a:gd name="connsiteY20" fmla="*/ 172994 h 172994"/>
              <a:gd name="connsiteX21" fmla="*/ 4765590 w 6108357"/>
              <a:gd name="connsiteY21" fmla="*/ 144162 h 172994"/>
              <a:gd name="connsiteX22" fmla="*/ 4572000 w 6108357"/>
              <a:gd name="connsiteY22" fmla="*/ 144162 h 172994"/>
              <a:gd name="connsiteX23" fmla="*/ 4572000 w 6108357"/>
              <a:gd name="connsiteY23" fmla="*/ 140043 h 172994"/>
              <a:gd name="connsiteX24" fmla="*/ 4411363 w 6108357"/>
              <a:gd name="connsiteY24" fmla="*/ 140043 h 172994"/>
              <a:gd name="connsiteX25" fmla="*/ 4411363 w 6108357"/>
              <a:gd name="connsiteY25" fmla="*/ 119448 h 172994"/>
              <a:gd name="connsiteX26" fmla="*/ 4073611 w 6108357"/>
              <a:gd name="connsiteY26" fmla="*/ 119448 h 172994"/>
              <a:gd name="connsiteX27" fmla="*/ 4073611 w 6108357"/>
              <a:gd name="connsiteY27" fmla="*/ 115329 h 172994"/>
              <a:gd name="connsiteX28" fmla="*/ 3805882 w 6108357"/>
              <a:gd name="connsiteY28" fmla="*/ 115329 h 172994"/>
              <a:gd name="connsiteX29" fmla="*/ 3805882 w 6108357"/>
              <a:gd name="connsiteY29" fmla="*/ 98854 h 172994"/>
              <a:gd name="connsiteX30" fmla="*/ 3233352 w 6108357"/>
              <a:gd name="connsiteY30" fmla="*/ 98854 h 172994"/>
              <a:gd name="connsiteX31" fmla="*/ 3233352 w 6108357"/>
              <a:gd name="connsiteY31" fmla="*/ 90616 h 172994"/>
              <a:gd name="connsiteX32" fmla="*/ 3019168 w 6108357"/>
              <a:gd name="connsiteY32" fmla="*/ 90616 h 172994"/>
              <a:gd name="connsiteX33" fmla="*/ 3019168 w 6108357"/>
              <a:gd name="connsiteY33" fmla="*/ 86497 h 172994"/>
              <a:gd name="connsiteX34" fmla="*/ 2603157 w 6108357"/>
              <a:gd name="connsiteY34" fmla="*/ 86497 h 172994"/>
              <a:gd name="connsiteX35" fmla="*/ 2603157 w 6108357"/>
              <a:gd name="connsiteY35" fmla="*/ 82378 h 172994"/>
              <a:gd name="connsiteX36" fmla="*/ 2497438 w 6108357"/>
              <a:gd name="connsiteY36" fmla="*/ 82378 h 172994"/>
              <a:gd name="connsiteX37" fmla="*/ 2537255 w 6108357"/>
              <a:gd name="connsiteY37" fmla="*/ 86497 h 172994"/>
              <a:gd name="connsiteX38" fmla="*/ 2347784 w 6108357"/>
              <a:gd name="connsiteY38" fmla="*/ 86497 h 172994"/>
              <a:gd name="connsiteX39" fmla="*/ 2347784 w 6108357"/>
              <a:gd name="connsiteY39" fmla="*/ 73805 h 172994"/>
              <a:gd name="connsiteX40" fmla="*/ 2278328 w 6108357"/>
              <a:gd name="connsiteY40" fmla="*/ 73394 h 172994"/>
              <a:gd name="connsiteX41" fmla="*/ 2281187 w 6108357"/>
              <a:gd name="connsiteY41" fmla="*/ 61966 h 172994"/>
              <a:gd name="connsiteX42" fmla="*/ 2101165 w 6108357"/>
              <a:gd name="connsiteY42" fmla="*/ 59106 h 172994"/>
              <a:gd name="connsiteX43" fmla="*/ 2101164 w 6108357"/>
              <a:gd name="connsiteY43" fmla="*/ 44820 h 172994"/>
              <a:gd name="connsiteX44" fmla="*/ 2064017 w 6108357"/>
              <a:gd name="connsiteY44" fmla="*/ 47678 h 172994"/>
              <a:gd name="connsiteX45" fmla="*/ 2064016 w 6108357"/>
              <a:gd name="connsiteY45" fmla="*/ 33389 h 172994"/>
              <a:gd name="connsiteX46" fmla="*/ 238051 w 6108357"/>
              <a:gd name="connsiteY46" fmla="*/ 8237 h 172994"/>
              <a:gd name="connsiteX47" fmla="*/ 0 w 6108357"/>
              <a:gd name="connsiteY47" fmla="*/ 8237 h 172994"/>
              <a:gd name="connsiteX48" fmla="*/ 8097 w 6108357"/>
              <a:gd name="connsiteY48" fmla="*/ 140 h 172994"/>
              <a:gd name="connsiteX49" fmla="*/ 4119 w 6108357"/>
              <a:gd name="connsiteY49" fmla="*/ 0 h 172994"/>
              <a:gd name="connsiteX0" fmla="*/ 4119 w 6108357"/>
              <a:gd name="connsiteY0" fmla="*/ 0 h 172994"/>
              <a:gd name="connsiteX1" fmla="*/ 8237 w 6108357"/>
              <a:gd name="connsiteY1" fmla="*/ 0 h 172994"/>
              <a:gd name="connsiteX2" fmla="*/ 1701114 w 6108357"/>
              <a:gd name="connsiteY2" fmla="*/ 0 h 172994"/>
              <a:gd name="connsiteX3" fmla="*/ 1709352 w 6108357"/>
              <a:gd name="connsiteY3" fmla="*/ 0 h 172994"/>
              <a:gd name="connsiteX4" fmla="*/ 1706494 w 6108357"/>
              <a:gd name="connsiteY4" fmla="*/ 10623 h 172994"/>
              <a:gd name="connsiteX5" fmla="*/ 1900190 w 6108357"/>
              <a:gd name="connsiteY5" fmla="*/ 20594 h 172994"/>
              <a:gd name="connsiteX6" fmla="*/ 2269525 w 6108357"/>
              <a:gd name="connsiteY6" fmla="*/ 20594 h 172994"/>
              <a:gd name="connsiteX7" fmla="*/ 2998573 w 6108357"/>
              <a:gd name="connsiteY7" fmla="*/ 20594 h 172994"/>
              <a:gd name="connsiteX8" fmla="*/ 3002692 w 6108357"/>
              <a:gd name="connsiteY8" fmla="*/ 24713 h 172994"/>
              <a:gd name="connsiteX9" fmla="*/ 3229233 w 6108357"/>
              <a:gd name="connsiteY9" fmla="*/ 24713 h 172994"/>
              <a:gd name="connsiteX10" fmla="*/ 3229233 w 6108357"/>
              <a:gd name="connsiteY10" fmla="*/ 37070 h 172994"/>
              <a:gd name="connsiteX11" fmla="*/ 4069492 w 6108357"/>
              <a:gd name="connsiteY11" fmla="*/ 37070 h 172994"/>
              <a:gd name="connsiteX12" fmla="*/ 4069492 w 6108357"/>
              <a:gd name="connsiteY12" fmla="*/ 45308 h 172994"/>
              <a:gd name="connsiteX13" fmla="*/ 4411363 w 6108357"/>
              <a:gd name="connsiteY13" fmla="*/ 45308 h 172994"/>
              <a:gd name="connsiteX14" fmla="*/ 4539049 w 6108357"/>
              <a:gd name="connsiteY14" fmla="*/ 45308 h 172994"/>
              <a:gd name="connsiteX15" fmla="*/ 4539049 w 6108357"/>
              <a:gd name="connsiteY15" fmla="*/ 57664 h 172994"/>
              <a:gd name="connsiteX16" fmla="*/ 4765590 w 6108357"/>
              <a:gd name="connsiteY16" fmla="*/ 57664 h 172994"/>
              <a:gd name="connsiteX17" fmla="*/ 4765590 w 6108357"/>
              <a:gd name="connsiteY17" fmla="*/ 65902 h 172994"/>
              <a:gd name="connsiteX18" fmla="*/ 6108357 w 6108357"/>
              <a:gd name="connsiteY18" fmla="*/ 65902 h 172994"/>
              <a:gd name="connsiteX19" fmla="*/ 6108357 w 6108357"/>
              <a:gd name="connsiteY19" fmla="*/ 172994 h 172994"/>
              <a:gd name="connsiteX20" fmla="*/ 4765590 w 6108357"/>
              <a:gd name="connsiteY20" fmla="*/ 172994 h 172994"/>
              <a:gd name="connsiteX21" fmla="*/ 4765590 w 6108357"/>
              <a:gd name="connsiteY21" fmla="*/ 144162 h 172994"/>
              <a:gd name="connsiteX22" fmla="*/ 4572000 w 6108357"/>
              <a:gd name="connsiteY22" fmla="*/ 144162 h 172994"/>
              <a:gd name="connsiteX23" fmla="*/ 4572000 w 6108357"/>
              <a:gd name="connsiteY23" fmla="*/ 140043 h 172994"/>
              <a:gd name="connsiteX24" fmla="*/ 4411363 w 6108357"/>
              <a:gd name="connsiteY24" fmla="*/ 140043 h 172994"/>
              <a:gd name="connsiteX25" fmla="*/ 4411363 w 6108357"/>
              <a:gd name="connsiteY25" fmla="*/ 119448 h 172994"/>
              <a:gd name="connsiteX26" fmla="*/ 4073611 w 6108357"/>
              <a:gd name="connsiteY26" fmla="*/ 119448 h 172994"/>
              <a:gd name="connsiteX27" fmla="*/ 4073611 w 6108357"/>
              <a:gd name="connsiteY27" fmla="*/ 115329 h 172994"/>
              <a:gd name="connsiteX28" fmla="*/ 3805882 w 6108357"/>
              <a:gd name="connsiteY28" fmla="*/ 115329 h 172994"/>
              <a:gd name="connsiteX29" fmla="*/ 3805882 w 6108357"/>
              <a:gd name="connsiteY29" fmla="*/ 98854 h 172994"/>
              <a:gd name="connsiteX30" fmla="*/ 3233352 w 6108357"/>
              <a:gd name="connsiteY30" fmla="*/ 98854 h 172994"/>
              <a:gd name="connsiteX31" fmla="*/ 3233352 w 6108357"/>
              <a:gd name="connsiteY31" fmla="*/ 90616 h 172994"/>
              <a:gd name="connsiteX32" fmla="*/ 3019168 w 6108357"/>
              <a:gd name="connsiteY32" fmla="*/ 90616 h 172994"/>
              <a:gd name="connsiteX33" fmla="*/ 3019168 w 6108357"/>
              <a:gd name="connsiteY33" fmla="*/ 86497 h 172994"/>
              <a:gd name="connsiteX34" fmla="*/ 2603157 w 6108357"/>
              <a:gd name="connsiteY34" fmla="*/ 86497 h 172994"/>
              <a:gd name="connsiteX35" fmla="*/ 2603157 w 6108357"/>
              <a:gd name="connsiteY35" fmla="*/ 82378 h 172994"/>
              <a:gd name="connsiteX36" fmla="*/ 2497438 w 6108357"/>
              <a:gd name="connsiteY36" fmla="*/ 82378 h 172994"/>
              <a:gd name="connsiteX37" fmla="*/ 2537255 w 6108357"/>
              <a:gd name="connsiteY37" fmla="*/ 86497 h 172994"/>
              <a:gd name="connsiteX38" fmla="*/ 2347784 w 6108357"/>
              <a:gd name="connsiteY38" fmla="*/ 86497 h 172994"/>
              <a:gd name="connsiteX39" fmla="*/ 2347784 w 6108357"/>
              <a:gd name="connsiteY39" fmla="*/ 73805 h 172994"/>
              <a:gd name="connsiteX40" fmla="*/ 2278328 w 6108357"/>
              <a:gd name="connsiteY40" fmla="*/ 73394 h 172994"/>
              <a:gd name="connsiteX41" fmla="*/ 2281187 w 6108357"/>
              <a:gd name="connsiteY41" fmla="*/ 61966 h 172994"/>
              <a:gd name="connsiteX42" fmla="*/ 2101165 w 6108357"/>
              <a:gd name="connsiteY42" fmla="*/ 59106 h 172994"/>
              <a:gd name="connsiteX43" fmla="*/ 2101164 w 6108357"/>
              <a:gd name="connsiteY43" fmla="*/ 44820 h 172994"/>
              <a:gd name="connsiteX44" fmla="*/ 2064017 w 6108357"/>
              <a:gd name="connsiteY44" fmla="*/ 47678 h 172994"/>
              <a:gd name="connsiteX45" fmla="*/ 2064016 w 6108357"/>
              <a:gd name="connsiteY45" fmla="*/ 33389 h 172994"/>
              <a:gd name="connsiteX46" fmla="*/ 238051 w 6108357"/>
              <a:gd name="connsiteY46" fmla="*/ 8237 h 172994"/>
              <a:gd name="connsiteX47" fmla="*/ 0 w 6108357"/>
              <a:gd name="connsiteY47" fmla="*/ 8237 h 172994"/>
              <a:gd name="connsiteX48" fmla="*/ 8097 w 6108357"/>
              <a:gd name="connsiteY48" fmla="*/ 140 h 172994"/>
              <a:gd name="connsiteX49" fmla="*/ 4119 w 6108357"/>
              <a:gd name="connsiteY49" fmla="*/ 0 h 172994"/>
              <a:gd name="connsiteX0" fmla="*/ 4119 w 6108357"/>
              <a:gd name="connsiteY0" fmla="*/ 0 h 172994"/>
              <a:gd name="connsiteX1" fmla="*/ 8237 w 6108357"/>
              <a:gd name="connsiteY1" fmla="*/ 0 h 172994"/>
              <a:gd name="connsiteX2" fmla="*/ 1701114 w 6108357"/>
              <a:gd name="connsiteY2" fmla="*/ 0 h 172994"/>
              <a:gd name="connsiteX3" fmla="*/ 1709352 w 6108357"/>
              <a:gd name="connsiteY3" fmla="*/ 0 h 172994"/>
              <a:gd name="connsiteX4" fmla="*/ 1706494 w 6108357"/>
              <a:gd name="connsiteY4" fmla="*/ 10623 h 172994"/>
              <a:gd name="connsiteX5" fmla="*/ 1905106 w 6108357"/>
              <a:gd name="connsiteY5" fmla="*/ 10762 h 172994"/>
              <a:gd name="connsiteX6" fmla="*/ 2269525 w 6108357"/>
              <a:gd name="connsiteY6" fmla="*/ 20594 h 172994"/>
              <a:gd name="connsiteX7" fmla="*/ 2998573 w 6108357"/>
              <a:gd name="connsiteY7" fmla="*/ 20594 h 172994"/>
              <a:gd name="connsiteX8" fmla="*/ 3002692 w 6108357"/>
              <a:gd name="connsiteY8" fmla="*/ 24713 h 172994"/>
              <a:gd name="connsiteX9" fmla="*/ 3229233 w 6108357"/>
              <a:gd name="connsiteY9" fmla="*/ 24713 h 172994"/>
              <a:gd name="connsiteX10" fmla="*/ 3229233 w 6108357"/>
              <a:gd name="connsiteY10" fmla="*/ 37070 h 172994"/>
              <a:gd name="connsiteX11" fmla="*/ 4069492 w 6108357"/>
              <a:gd name="connsiteY11" fmla="*/ 37070 h 172994"/>
              <a:gd name="connsiteX12" fmla="*/ 4069492 w 6108357"/>
              <a:gd name="connsiteY12" fmla="*/ 45308 h 172994"/>
              <a:gd name="connsiteX13" fmla="*/ 4411363 w 6108357"/>
              <a:gd name="connsiteY13" fmla="*/ 45308 h 172994"/>
              <a:gd name="connsiteX14" fmla="*/ 4539049 w 6108357"/>
              <a:gd name="connsiteY14" fmla="*/ 45308 h 172994"/>
              <a:gd name="connsiteX15" fmla="*/ 4539049 w 6108357"/>
              <a:gd name="connsiteY15" fmla="*/ 57664 h 172994"/>
              <a:gd name="connsiteX16" fmla="*/ 4765590 w 6108357"/>
              <a:gd name="connsiteY16" fmla="*/ 57664 h 172994"/>
              <a:gd name="connsiteX17" fmla="*/ 4765590 w 6108357"/>
              <a:gd name="connsiteY17" fmla="*/ 65902 h 172994"/>
              <a:gd name="connsiteX18" fmla="*/ 6108357 w 6108357"/>
              <a:gd name="connsiteY18" fmla="*/ 65902 h 172994"/>
              <a:gd name="connsiteX19" fmla="*/ 6108357 w 6108357"/>
              <a:gd name="connsiteY19" fmla="*/ 172994 h 172994"/>
              <a:gd name="connsiteX20" fmla="*/ 4765590 w 6108357"/>
              <a:gd name="connsiteY20" fmla="*/ 172994 h 172994"/>
              <a:gd name="connsiteX21" fmla="*/ 4765590 w 6108357"/>
              <a:gd name="connsiteY21" fmla="*/ 144162 h 172994"/>
              <a:gd name="connsiteX22" fmla="*/ 4572000 w 6108357"/>
              <a:gd name="connsiteY22" fmla="*/ 144162 h 172994"/>
              <a:gd name="connsiteX23" fmla="*/ 4572000 w 6108357"/>
              <a:gd name="connsiteY23" fmla="*/ 140043 h 172994"/>
              <a:gd name="connsiteX24" fmla="*/ 4411363 w 6108357"/>
              <a:gd name="connsiteY24" fmla="*/ 140043 h 172994"/>
              <a:gd name="connsiteX25" fmla="*/ 4411363 w 6108357"/>
              <a:gd name="connsiteY25" fmla="*/ 119448 h 172994"/>
              <a:gd name="connsiteX26" fmla="*/ 4073611 w 6108357"/>
              <a:gd name="connsiteY26" fmla="*/ 119448 h 172994"/>
              <a:gd name="connsiteX27" fmla="*/ 4073611 w 6108357"/>
              <a:gd name="connsiteY27" fmla="*/ 115329 h 172994"/>
              <a:gd name="connsiteX28" fmla="*/ 3805882 w 6108357"/>
              <a:gd name="connsiteY28" fmla="*/ 115329 h 172994"/>
              <a:gd name="connsiteX29" fmla="*/ 3805882 w 6108357"/>
              <a:gd name="connsiteY29" fmla="*/ 98854 h 172994"/>
              <a:gd name="connsiteX30" fmla="*/ 3233352 w 6108357"/>
              <a:gd name="connsiteY30" fmla="*/ 98854 h 172994"/>
              <a:gd name="connsiteX31" fmla="*/ 3233352 w 6108357"/>
              <a:gd name="connsiteY31" fmla="*/ 90616 h 172994"/>
              <a:gd name="connsiteX32" fmla="*/ 3019168 w 6108357"/>
              <a:gd name="connsiteY32" fmla="*/ 90616 h 172994"/>
              <a:gd name="connsiteX33" fmla="*/ 3019168 w 6108357"/>
              <a:gd name="connsiteY33" fmla="*/ 86497 h 172994"/>
              <a:gd name="connsiteX34" fmla="*/ 2603157 w 6108357"/>
              <a:gd name="connsiteY34" fmla="*/ 86497 h 172994"/>
              <a:gd name="connsiteX35" fmla="*/ 2603157 w 6108357"/>
              <a:gd name="connsiteY35" fmla="*/ 82378 h 172994"/>
              <a:gd name="connsiteX36" fmla="*/ 2497438 w 6108357"/>
              <a:gd name="connsiteY36" fmla="*/ 82378 h 172994"/>
              <a:gd name="connsiteX37" fmla="*/ 2537255 w 6108357"/>
              <a:gd name="connsiteY37" fmla="*/ 86497 h 172994"/>
              <a:gd name="connsiteX38" fmla="*/ 2347784 w 6108357"/>
              <a:gd name="connsiteY38" fmla="*/ 86497 h 172994"/>
              <a:gd name="connsiteX39" fmla="*/ 2347784 w 6108357"/>
              <a:gd name="connsiteY39" fmla="*/ 73805 h 172994"/>
              <a:gd name="connsiteX40" fmla="*/ 2278328 w 6108357"/>
              <a:gd name="connsiteY40" fmla="*/ 73394 h 172994"/>
              <a:gd name="connsiteX41" fmla="*/ 2281187 w 6108357"/>
              <a:gd name="connsiteY41" fmla="*/ 61966 h 172994"/>
              <a:gd name="connsiteX42" fmla="*/ 2101165 w 6108357"/>
              <a:gd name="connsiteY42" fmla="*/ 59106 h 172994"/>
              <a:gd name="connsiteX43" fmla="*/ 2101164 w 6108357"/>
              <a:gd name="connsiteY43" fmla="*/ 44820 h 172994"/>
              <a:gd name="connsiteX44" fmla="*/ 2064017 w 6108357"/>
              <a:gd name="connsiteY44" fmla="*/ 47678 h 172994"/>
              <a:gd name="connsiteX45" fmla="*/ 2064016 w 6108357"/>
              <a:gd name="connsiteY45" fmla="*/ 33389 h 172994"/>
              <a:gd name="connsiteX46" fmla="*/ 238051 w 6108357"/>
              <a:gd name="connsiteY46" fmla="*/ 8237 h 172994"/>
              <a:gd name="connsiteX47" fmla="*/ 0 w 6108357"/>
              <a:gd name="connsiteY47" fmla="*/ 8237 h 172994"/>
              <a:gd name="connsiteX48" fmla="*/ 8097 w 6108357"/>
              <a:gd name="connsiteY48" fmla="*/ 140 h 172994"/>
              <a:gd name="connsiteX49" fmla="*/ 4119 w 6108357"/>
              <a:gd name="connsiteY49" fmla="*/ 0 h 172994"/>
              <a:gd name="connsiteX0" fmla="*/ 4119 w 6108357"/>
              <a:gd name="connsiteY0" fmla="*/ 0 h 172994"/>
              <a:gd name="connsiteX1" fmla="*/ 8237 w 6108357"/>
              <a:gd name="connsiteY1" fmla="*/ 0 h 172994"/>
              <a:gd name="connsiteX2" fmla="*/ 1701114 w 6108357"/>
              <a:gd name="connsiteY2" fmla="*/ 0 h 172994"/>
              <a:gd name="connsiteX3" fmla="*/ 1709352 w 6108357"/>
              <a:gd name="connsiteY3" fmla="*/ 0 h 172994"/>
              <a:gd name="connsiteX4" fmla="*/ 1706494 w 6108357"/>
              <a:gd name="connsiteY4" fmla="*/ 10623 h 172994"/>
              <a:gd name="connsiteX5" fmla="*/ 1905106 w 6108357"/>
              <a:gd name="connsiteY5" fmla="*/ 10762 h 172994"/>
              <a:gd name="connsiteX6" fmla="*/ 2338351 w 6108357"/>
              <a:gd name="connsiteY6" fmla="*/ 13220 h 172994"/>
              <a:gd name="connsiteX7" fmla="*/ 2998573 w 6108357"/>
              <a:gd name="connsiteY7" fmla="*/ 20594 h 172994"/>
              <a:gd name="connsiteX8" fmla="*/ 3002692 w 6108357"/>
              <a:gd name="connsiteY8" fmla="*/ 24713 h 172994"/>
              <a:gd name="connsiteX9" fmla="*/ 3229233 w 6108357"/>
              <a:gd name="connsiteY9" fmla="*/ 24713 h 172994"/>
              <a:gd name="connsiteX10" fmla="*/ 3229233 w 6108357"/>
              <a:gd name="connsiteY10" fmla="*/ 37070 h 172994"/>
              <a:gd name="connsiteX11" fmla="*/ 4069492 w 6108357"/>
              <a:gd name="connsiteY11" fmla="*/ 37070 h 172994"/>
              <a:gd name="connsiteX12" fmla="*/ 4069492 w 6108357"/>
              <a:gd name="connsiteY12" fmla="*/ 45308 h 172994"/>
              <a:gd name="connsiteX13" fmla="*/ 4411363 w 6108357"/>
              <a:gd name="connsiteY13" fmla="*/ 45308 h 172994"/>
              <a:gd name="connsiteX14" fmla="*/ 4539049 w 6108357"/>
              <a:gd name="connsiteY14" fmla="*/ 45308 h 172994"/>
              <a:gd name="connsiteX15" fmla="*/ 4539049 w 6108357"/>
              <a:gd name="connsiteY15" fmla="*/ 57664 h 172994"/>
              <a:gd name="connsiteX16" fmla="*/ 4765590 w 6108357"/>
              <a:gd name="connsiteY16" fmla="*/ 57664 h 172994"/>
              <a:gd name="connsiteX17" fmla="*/ 4765590 w 6108357"/>
              <a:gd name="connsiteY17" fmla="*/ 65902 h 172994"/>
              <a:gd name="connsiteX18" fmla="*/ 6108357 w 6108357"/>
              <a:gd name="connsiteY18" fmla="*/ 65902 h 172994"/>
              <a:gd name="connsiteX19" fmla="*/ 6108357 w 6108357"/>
              <a:gd name="connsiteY19" fmla="*/ 172994 h 172994"/>
              <a:gd name="connsiteX20" fmla="*/ 4765590 w 6108357"/>
              <a:gd name="connsiteY20" fmla="*/ 172994 h 172994"/>
              <a:gd name="connsiteX21" fmla="*/ 4765590 w 6108357"/>
              <a:gd name="connsiteY21" fmla="*/ 144162 h 172994"/>
              <a:gd name="connsiteX22" fmla="*/ 4572000 w 6108357"/>
              <a:gd name="connsiteY22" fmla="*/ 144162 h 172994"/>
              <a:gd name="connsiteX23" fmla="*/ 4572000 w 6108357"/>
              <a:gd name="connsiteY23" fmla="*/ 140043 h 172994"/>
              <a:gd name="connsiteX24" fmla="*/ 4411363 w 6108357"/>
              <a:gd name="connsiteY24" fmla="*/ 140043 h 172994"/>
              <a:gd name="connsiteX25" fmla="*/ 4411363 w 6108357"/>
              <a:gd name="connsiteY25" fmla="*/ 119448 h 172994"/>
              <a:gd name="connsiteX26" fmla="*/ 4073611 w 6108357"/>
              <a:gd name="connsiteY26" fmla="*/ 119448 h 172994"/>
              <a:gd name="connsiteX27" fmla="*/ 4073611 w 6108357"/>
              <a:gd name="connsiteY27" fmla="*/ 115329 h 172994"/>
              <a:gd name="connsiteX28" fmla="*/ 3805882 w 6108357"/>
              <a:gd name="connsiteY28" fmla="*/ 115329 h 172994"/>
              <a:gd name="connsiteX29" fmla="*/ 3805882 w 6108357"/>
              <a:gd name="connsiteY29" fmla="*/ 98854 h 172994"/>
              <a:gd name="connsiteX30" fmla="*/ 3233352 w 6108357"/>
              <a:gd name="connsiteY30" fmla="*/ 98854 h 172994"/>
              <a:gd name="connsiteX31" fmla="*/ 3233352 w 6108357"/>
              <a:gd name="connsiteY31" fmla="*/ 90616 h 172994"/>
              <a:gd name="connsiteX32" fmla="*/ 3019168 w 6108357"/>
              <a:gd name="connsiteY32" fmla="*/ 90616 h 172994"/>
              <a:gd name="connsiteX33" fmla="*/ 3019168 w 6108357"/>
              <a:gd name="connsiteY33" fmla="*/ 86497 h 172994"/>
              <a:gd name="connsiteX34" fmla="*/ 2603157 w 6108357"/>
              <a:gd name="connsiteY34" fmla="*/ 86497 h 172994"/>
              <a:gd name="connsiteX35" fmla="*/ 2603157 w 6108357"/>
              <a:gd name="connsiteY35" fmla="*/ 82378 h 172994"/>
              <a:gd name="connsiteX36" fmla="*/ 2497438 w 6108357"/>
              <a:gd name="connsiteY36" fmla="*/ 82378 h 172994"/>
              <a:gd name="connsiteX37" fmla="*/ 2537255 w 6108357"/>
              <a:gd name="connsiteY37" fmla="*/ 86497 h 172994"/>
              <a:gd name="connsiteX38" fmla="*/ 2347784 w 6108357"/>
              <a:gd name="connsiteY38" fmla="*/ 86497 h 172994"/>
              <a:gd name="connsiteX39" fmla="*/ 2347784 w 6108357"/>
              <a:gd name="connsiteY39" fmla="*/ 73805 h 172994"/>
              <a:gd name="connsiteX40" fmla="*/ 2278328 w 6108357"/>
              <a:gd name="connsiteY40" fmla="*/ 73394 h 172994"/>
              <a:gd name="connsiteX41" fmla="*/ 2281187 w 6108357"/>
              <a:gd name="connsiteY41" fmla="*/ 61966 h 172994"/>
              <a:gd name="connsiteX42" fmla="*/ 2101165 w 6108357"/>
              <a:gd name="connsiteY42" fmla="*/ 59106 h 172994"/>
              <a:gd name="connsiteX43" fmla="*/ 2101164 w 6108357"/>
              <a:gd name="connsiteY43" fmla="*/ 44820 h 172994"/>
              <a:gd name="connsiteX44" fmla="*/ 2064017 w 6108357"/>
              <a:gd name="connsiteY44" fmla="*/ 47678 h 172994"/>
              <a:gd name="connsiteX45" fmla="*/ 2064016 w 6108357"/>
              <a:gd name="connsiteY45" fmla="*/ 33389 h 172994"/>
              <a:gd name="connsiteX46" fmla="*/ 238051 w 6108357"/>
              <a:gd name="connsiteY46" fmla="*/ 8237 h 172994"/>
              <a:gd name="connsiteX47" fmla="*/ 0 w 6108357"/>
              <a:gd name="connsiteY47" fmla="*/ 8237 h 172994"/>
              <a:gd name="connsiteX48" fmla="*/ 8097 w 6108357"/>
              <a:gd name="connsiteY48" fmla="*/ 140 h 172994"/>
              <a:gd name="connsiteX49" fmla="*/ 4119 w 6108357"/>
              <a:gd name="connsiteY49" fmla="*/ 0 h 172994"/>
              <a:gd name="connsiteX0" fmla="*/ 4119 w 6108357"/>
              <a:gd name="connsiteY0" fmla="*/ 0 h 172994"/>
              <a:gd name="connsiteX1" fmla="*/ 8237 w 6108357"/>
              <a:gd name="connsiteY1" fmla="*/ 0 h 172994"/>
              <a:gd name="connsiteX2" fmla="*/ 1701114 w 6108357"/>
              <a:gd name="connsiteY2" fmla="*/ 0 h 172994"/>
              <a:gd name="connsiteX3" fmla="*/ 1709352 w 6108357"/>
              <a:gd name="connsiteY3" fmla="*/ 0 h 172994"/>
              <a:gd name="connsiteX4" fmla="*/ 1708952 w 6108357"/>
              <a:gd name="connsiteY4" fmla="*/ 5707 h 172994"/>
              <a:gd name="connsiteX5" fmla="*/ 1905106 w 6108357"/>
              <a:gd name="connsiteY5" fmla="*/ 10762 h 172994"/>
              <a:gd name="connsiteX6" fmla="*/ 2338351 w 6108357"/>
              <a:gd name="connsiteY6" fmla="*/ 13220 h 172994"/>
              <a:gd name="connsiteX7" fmla="*/ 2998573 w 6108357"/>
              <a:gd name="connsiteY7" fmla="*/ 20594 h 172994"/>
              <a:gd name="connsiteX8" fmla="*/ 3002692 w 6108357"/>
              <a:gd name="connsiteY8" fmla="*/ 24713 h 172994"/>
              <a:gd name="connsiteX9" fmla="*/ 3229233 w 6108357"/>
              <a:gd name="connsiteY9" fmla="*/ 24713 h 172994"/>
              <a:gd name="connsiteX10" fmla="*/ 3229233 w 6108357"/>
              <a:gd name="connsiteY10" fmla="*/ 37070 h 172994"/>
              <a:gd name="connsiteX11" fmla="*/ 4069492 w 6108357"/>
              <a:gd name="connsiteY11" fmla="*/ 37070 h 172994"/>
              <a:gd name="connsiteX12" fmla="*/ 4069492 w 6108357"/>
              <a:gd name="connsiteY12" fmla="*/ 45308 h 172994"/>
              <a:gd name="connsiteX13" fmla="*/ 4411363 w 6108357"/>
              <a:gd name="connsiteY13" fmla="*/ 45308 h 172994"/>
              <a:gd name="connsiteX14" fmla="*/ 4539049 w 6108357"/>
              <a:gd name="connsiteY14" fmla="*/ 45308 h 172994"/>
              <a:gd name="connsiteX15" fmla="*/ 4539049 w 6108357"/>
              <a:gd name="connsiteY15" fmla="*/ 57664 h 172994"/>
              <a:gd name="connsiteX16" fmla="*/ 4765590 w 6108357"/>
              <a:gd name="connsiteY16" fmla="*/ 57664 h 172994"/>
              <a:gd name="connsiteX17" fmla="*/ 4765590 w 6108357"/>
              <a:gd name="connsiteY17" fmla="*/ 65902 h 172994"/>
              <a:gd name="connsiteX18" fmla="*/ 6108357 w 6108357"/>
              <a:gd name="connsiteY18" fmla="*/ 65902 h 172994"/>
              <a:gd name="connsiteX19" fmla="*/ 6108357 w 6108357"/>
              <a:gd name="connsiteY19" fmla="*/ 172994 h 172994"/>
              <a:gd name="connsiteX20" fmla="*/ 4765590 w 6108357"/>
              <a:gd name="connsiteY20" fmla="*/ 172994 h 172994"/>
              <a:gd name="connsiteX21" fmla="*/ 4765590 w 6108357"/>
              <a:gd name="connsiteY21" fmla="*/ 144162 h 172994"/>
              <a:gd name="connsiteX22" fmla="*/ 4572000 w 6108357"/>
              <a:gd name="connsiteY22" fmla="*/ 144162 h 172994"/>
              <a:gd name="connsiteX23" fmla="*/ 4572000 w 6108357"/>
              <a:gd name="connsiteY23" fmla="*/ 140043 h 172994"/>
              <a:gd name="connsiteX24" fmla="*/ 4411363 w 6108357"/>
              <a:gd name="connsiteY24" fmla="*/ 140043 h 172994"/>
              <a:gd name="connsiteX25" fmla="*/ 4411363 w 6108357"/>
              <a:gd name="connsiteY25" fmla="*/ 119448 h 172994"/>
              <a:gd name="connsiteX26" fmla="*/ 4073611 w 6108357"/>
              <a:gd name="connsiteY26" fmla="*/ 119448 h 172994"/>
              <a:gd name="connsiteX27" fmla="*/ 4073611 w 6108357"/>
              <a:gd name="connsiteY27" fmla="*/ 115329 h 172994"/>
              <a:gd name="connsiteX28" fmla="*/ 3805882 w 6108357"/>
              <a:gd name="connsiteY28" fmla="*/ 115329 h 172994"/>
              <a:gd name="connsiteX29" fmla="*/ 3805882 w 6108357"/>
              <a:gd name="connsiteY29" fmla="*/ 98854 h 172994"/>
              <a:gd name="connsiteX30" fmla="*/ 3233352 w 6108357"/>
              <a:gd name="connsiteY30" fmla="*/ 98854 h 172994"/>
              <a:gd name="connsiteX31" fmla="*/ 3233352 w 6108357"/>
              <a:gd name="connsiteY31" fmla="*/ 90616 h 172994"/>
              <a:gd name="connsiteX32" fmla="*/ 3019168 w 6108357"/>
              <a:gd name="connsiteY32" fmla="*/ 90616 h 172994"/>
              <a:gd name="connsiteX33" fmla="*/ 3019168 w 6108357"/>
              <a:gd name="connsiteY33" fmla="*/ 86497 h 172994"/>
              <a:gd name="connsiteX34" fmla="*/ 2603157 w 6108357"/>
              <a:gd name="connsiteY34" fmla="*/ 86497 h 172994"/>
              <a:gd name="connsiteX35" fmla="*/ 2603157 w 6108357"/>
              <a:gd name="connsiteY35" fmla="*/ 82378 h 172994"/>
              <a:gd name="connsiteX36" fmla="*/ 2497438 w 6108357"/>
              <a:gd name="connsiteY36" fmla="*/ 82378 h 172994"/>
              <a:gd name="connsiteX37" fmla="*/ 2537255 w 6108357"/>
              <a:gd name="connsiteY37" fmla="*/ 86497 h 172994"/>
              <a:gd name="connsiteX38" fmla="*/ 2347784 w 6108357"/>
              <a:gd name="connsiteY38" fmla="*/ 86497 h 172994"/>
              <a:gd name="connsiteX39" fmla="*/ 2347784 w 6108357"/>
              <a:gd name="connsiteY39" fmla="*/ 73805 h 172994"/>
              <a:gd name="connsiteX40" fmla="*/ 2278328 w 6108357"/>
              <a:gd name="connsiteY40" fmla="*/ 73394 h 172994"/>
              <a:gd name="connsiteX41" fmla="*/ 2281187 w 6108357"/>
              <a:gd name="connsiteY41" fmla="*/ 61966 h 172994"/>
              <a:gd name="connsiteX42" fmla="*/ 2101165 w 6108357"/>
              <a:gd name="connsiteY42" fmla="*/ 59106 h 172994"/>
              <a:gd name="connsiteX43" fmla="*/ 2101164 w 6108357"/>
              <a:gd name="connsiteY43" fmla="*/ 44820 h 172994"/>
              <a:gd name="connsiteX44" fmla="*/ 2064017 w 6108357"/>
              <a:gd name="connsiteY44" fmla="*/ 47678 h 172994"/>
              <a:gd name="connsiteX45" fmla="*/ 2064016 w 6108357"/>
              <a:gd name="connsiteY45" fmla="*/ 33389 h 172994"/>
              <a:gd name="connsiteX46" fmla="*/ 238051 w 6108357"/>
              <a:gd name="connsiteY46" fmla="*/ 8237 h 172994"/>
              <a:gd name="connsiteX47" fmla="*/ 0 w 6108357"/>
              <a:gd name="connsiteY47" fmla="*/ 8237 h 172994"/>
              <a:gd name="connsiteX48" fmla="*/ 8097 w 6108357"/>
              <a:gd name="connsiteY48" fmla="*/ 140 h 172994"/>
              <a:gd name="connsiteX49" fmla="*/ 4119 w 6108357"/>
              <a:gd name="connsiteY49" fmla="*/ 0 h 172994"/>
              <a:gd name="connsiteX0" fmla="*/ 4119 w 6108357"/>
              <a:gd name="connsiteY0" fmla="*/ 0 h 172994"/>
              <a:gd name="connsiteX1" fmla="*/ 8237 w 6108357"/>
              <a:gd name="connsiteY1" fmla="*/ 0 h 172994"/>
              <a:gd name="connsiteX2" fmla="*/ 1701114 w 6108357"/>
              <a:gd name="connsiteY2" fmla="*/ 0 h 172994"/>
              <a:gd name="connsiteX3" fmla="*/ 1709352 w 6108357"/>
              <a:gd name="connsiteY3" fmla="*/ 0 h 172994"/>
              <a:gd name="connsiteX4" fmla="*/ 1708952 w 6108357"/>
              <a:gd name="connsiteY4" fmla="*/ 5707 h 172994"/>
              <a:gd name="connsiteX5" fmla="*/ 2330352 w 6108357"/>
              <a:gd name="connsiteY5" fmla="*/ 929 h 172994"/>
              <a:gd name="connsiteX6" fmla="*/ 2338351 w 6108357"/>
              <a:gd name="connsiteY6" fmla="*/ 13220 h 172994"/>
              <a:gd name="connsiteX7" fmla="*/ 2998573 w 6108357"/>
              <a:gd name="connsiteY7" fmla="*/ 20594 h 172994"/>
              <a:gd name="connsiteX8" fmla="*/ 3002692 w 6108357"/>
              <a:gd name="connsiteY8" fmla="*/ 24713 h 172994"/>
              <a:gd name="connsiteX9" fmla="*/ 3229233 w 6108357"/>
              <a:gd name="connsiteY9" fmla="*/ 24713 h 172994"/>
              <a:gd name="connsiteX10" fmla="*/ 3229233 w 6108357"/>
              <a:gd name="connsiteY10" fmla="*/ 37070 h 172994"/>
              <a:gd name="connsiteX11" fmla="*/ 4069492 w 6108357"/>
              <a:gd name="connsiteY11" fmla="*/ 37070 h 172994"/>
              <a:gd name="connsiteX12" fmla="*/ 4069492 w 6108357"/>
              <a:gd name="connsiteY12" fmla="*/ 45308 h 172994"/>
              <a:gd name="connsiteX13" fmla="*/ 4411363 w 6108357"/>
              <a:gd name="connsiteY13" fmla="*/ 45308 h 172994"/>
              <a:gd name="connsiteX14" fmla="*/ 4539049 w 6108357"/>
              <a:gd name="connsiteY14" fmla="*/ 45308 h 172994"/>
              <a:gd name="connsiteX15" fmla="*/ 4539049 w 6108357"/>
              <a:gd name="connsiteY15" fmla="*/ 57664 h 172994"/>
              <a:gd name="connsiteX16" fmla="*/ 4765590 w 6108357"/>
              <a:gd name="connsiteY16" fmla="*/ 57664 h 172994"/>
              <a:gd name="connsiteX17" fmla="*/ 4765590 w 6108357"/>
              <a:gd name="connsiteY17" fmla="*/ 65902 h 172994"/>
              <a:gd name="connsiteX18" fmla="*/ 6108357 w 6108357"/>
              <a:gd name="connsiteY18" fmla="*/ 65902 h 172994"/>
              <a:gd name="connsiteX19" fmla="*/ 6108357 w 6108357"/>
              <a:gd name="connsiteY19" fmla="*/ 172994 h 172994"/>
              <a:gd name="connsiteX20" fmla="*/ 4765590 w 6108357"/>
              <a:gd name="connsiteY20" fmla="*/ 172994 h 172994"/>
              <a:gd name="connsiteX21" fmla="*/ 4765590 w 6108357"/>
              <a:gd name="connsiteY21" fmla="*/ 144162 h 172994"/>
              <a:gd name="connsiteX22" fmla="*/ 4572000 w 6108357"/>
              <a:gd name="connsiteY22" fmla="*/ 144162 h 172994"/>
              <a:gd name="connsiteX23" fmla="*/ 4572000 w 6108357"/>
              <a:gd name="connsiteY23" fmla="*/ 140043 h 172994"/>
              <a:gd name="connsiteX24" fmla="*/ 4411363 w 6108357"/>
              <a:gd name="connsiteY24" fmla="*/ 140043 h 172994"/>
              <a:gd name="connsiteX25" fmla="*/ 4411363 w 6108357"/>
              <a:gd name="connsiteY25" fmla="*/ 119448 h 172994"/>
              <a:gd name="connsiteX26" fmla="*/ 4073611 w 6108357"/>
              <a:gd name="connsiteY26" fmla="*/ 119448 h 172994"/>
              <a:gd name="connsiteX27" fmla="*/ 4073611 w 6108357"/>
              <a:gd name="connsiteY27" fmla="*/ 115329 h 172994"/>
              <a:gd name="connsiteX28" fmla="*/ 3805882 w 6108357"/>
              <a:gd name="connsiteY28" fmla="*/ 115329 h 172994"/>
              <a:gd name="connsiteX29" fmla="*/ 3805882 w 6108357"/>
              <a:gd name="connsiteY29" fmla="*/ 98854 h 172994"/>
              <a:gd name="connsiteX30" fmla="*/ 3233352 w 6108357"/>
              <a:gd name="connsiteY30" fmla="*/ 98854 h 172994"/>
              <a:gd name="connsiteX31" fmla="*/ 3233352 w 6108357"/>
              <a:gd name="connsiteY31" fmla="*/ 90616 h 172994"/>
              <a:gd name="connsiteX32" fmla="*/ 3019168 w 6108357"/>
              <a:gd name="connsiteY32" fmla="*/ 90616 h 172994"/>
              <a:gd name="connsiteX33" fmla="*/ 3019168 w 6108357"/>
              <a:gd name="connsiteY33" fmla="*/ 86497 h 172994"/>
              <a:gd name="connsiteX34" fmla="*/ 2603157 w 6108357"/>
              <a:gd name="connsiteY34" fmla="*/ 86497 h 172994"/>
              <a:gd name="connsiteX35" fmla="*/ 2603157 w 6108357"/>
              <a:gd name="connsiteY35" fmla="*/ 82378 h 172994"/>
              <a:gd name="connsiteX36" fmla="*/ 2497438 w 6108357"/>
              <a:gd name="connsiteY36" fmla="*/ 82378 h 172994"/>
              <a:gd name="connsiteX37" fmla="*/ 2537255 w 6108357"/>
              <a:gd name="connsiteY37" fmla="*/ 86497 h 172994"/>
              <a:gd name="connsiteX38" fmla="*/ 2347784 w 6108357"/>
              <a:gd name="connsiteY38" fmla="*/ 86497 h 172994"/>
              <a:gd name="connsiteX39" fmla="*/ 2347784 w 6108357"/>
              <a:gd name="connsiteY39" fmla="*/ 73805 h 172994"/>
              <a:gd name="connsiteX40" fmla="*/ 2278328 w 6108357"/>
              <a:gd name="connsiteY40" fmla="*/ 73394 h 172994"/>
              <a:gd name="connsiteX41" fmla="*/ 2281187 w 6108357"/>
              <a:gd name="connsiteY41" fmla="*/ 61966 h 172994"/>
              <a:gd name="connsiteX42" fmla="*/ 2101165 w 6108357"/>
              <a:gd name="connsiteY42" fmla="*/ 59106 h 172994"/>
              <a:gd name="connsiteX43" fmla="*/ 2101164 w 6108357"/>
              <a:gd name="connsiteY43" fmla="*/ 44820 h 172994"/>
              <a:gd name="connsiteX44" fmla="*/ 2064017 w 6108357"/>
              <a:gd name="connsiteY44" fmla="*/ 47678 h 172994"/>
              <a:gd name="connsiteX45" fmla="*/ 2064016 w 6108357"/>
              <a:gd name="connsiteY45" fmla="*/ 33389 h 172994"/>
              <a:gd name="connsiteX46" fmla="*/ 238051 w 6108357"/>
              <a:gd name="connsiteY46" fmla="*/ 8237 h 172994"/>
              <a:gd name="connsiteX47" fmla="*/ 0 w 6108357"/>
              <a:gd name="connsiteY47" fmla="*/ 8237 h 172994"/>
              <a:gd name="connsiteX48" fmla="*/ 8097 w 6108357"/>
              <a:gd name="connsiteY48" fmla="*/ 140 h 172994"/>
              <a:gd name="connsiteX49" fmla="*/ 4119 w 6108357"/>
              <a:gd name="connsiteY49" fmla="*/ 0 h 172994"/>
              <a:gd name="connsiteX0" fmla="*/ 4119 w 6108357"/>
              <a:gd name="connsiteY0" fmla="*/ 0 h 172994"/>
              <a:gd name="connsiteX1" fmla="*/ 8237 w 6108357"/>
              <a:gd name="connsiteY1" fmla="*/ 0 h 172994"/>
              <a:gd name="connsiteX2" fmla="*/ 1701114 w 6108357"/>
              <a:gd name="connsiteY2" fmla="*/ 0 h 172994"/>
              <a:gd name="connsiteX3" fmla="*/ 1709352 w 6108357"/>
              <a:gd name="connsiteY3" fmla="*/ 0 h 172994"/>
              <a:gd name="connsiteX4" fmla="*/ 1708952 w 6108357"/>
              <a:gd name="connsiteY4" fmla="*/ 5707 h 172994"/>
              <a:gd name="connsiteX5" fmla="*/ 2330352 w 6108357"/>
              <a:gd name="connsiteY5" fmla="*/ 929 h 172994"/>
              <a:gd name="connsiteX6" fmla="*/ 2333435 w 6108357"/>
              <a:gd name="connsiteY6" fmla="*/ 27968 h 172994"/>
              <a:gd name="connsiteX7" fmla="*/ 2998573 w 6108357"/>
              <a:gd name="connsiteY7" fmla="*/ 20594 h 172994"/>
              <a:gd name="connsiteX8" fmla="*/ 3002692 w 6108357"/>
              <a:gd name="connsiteY8" fmla="*/ 24713 h 172994"/>
              <a:gd name="connsiteX9" fmla="*/ 3229233 w 6108357"/>
              <a:gd name="connsiteY9" fmla="*/ 24713 h 172994"/>
              <a:gd name="connsiteX10" fmla="*/ 3229233 w 6108357"/>
              <a:gd name="connsiteY10" fmla="*/ 37070 h 172994"/>
              <a:gd name="connsiteX11" fmla="*/ 4069492 w 6108357"/>
              <a:gd name="connsiteY11" fmla="*/ 37070 h 172994"/>
              <a:gd name="connsiteX12" fmla="*/ 4069492 w 6108357"/>
              <a:gd name="connsiteY12" fmla="*/ 45308 h 172994"/>
              <a:gd name="connsiteX13" fmla="*/ 4411363 w 6108357"/>
              <a:gd name="connsiteY13" fmla="*/ 45308 h 172994"/>
              <a:gd name="connsiteX14" fmla="*/ 4539049 w 6108357"/>
              <a:gd name="connsiteY14" fmla="*/ 45308 h 172994"/>
              <a:gd name="connsiteX15" fmla="*/ 4539049 w 6108357"/>
              <a:gd name="connsiteY15" fmla="*/ 57664 h 172994"/>
              <a:gd name="connsiteX16" fmla="*/ 4765590 w 6108357"/>
              <a:gd name="connsiteY16" fmla="*/ 57664 h 172994"/>
              <a:gd name="connsiteX17" fmla="*/ 4765590 w 6108357"/>
              <a:gd name="connsiteY17" fmla="*/ 65902 h 172994"/>
              <a:gd name="connsiteX18" fmla="*/ 6108357 w 6108357"/>
              <a:gd name="connsiteY18" fmla="*/ 65902 h 172994"/>
              <a:gd name="connsiteX19" fmla="*/ 6108357 w 6108357"/>
              <a:gd name="connsiteY19" fmla="*/ 172994 h 172994"/>
              <a:gd name="connsiteX20" fmla="*/ 4765590 w 6108357"/>
              <a:gd name="connsiteY20" fmla="*/ 172994 h 172994"/>
              <a:gd name="connsiteX21" fmla="*/ 4765590 w 6108357"/>
              <a:gd name="connsiteY21" fmla="*/ 144162 h 172994"/>
              <a:gd name="connsiteX22" fmla="*/ 4572000 w 6108357"/>
              <a:gd name="connsiteY22" fmla="*/ 144162 h 172994"/>
              <a:gd name="connsiteX23" fmla="*/ 4572000 w 6108357"/>
              <a:gd name="connsiteY23" fmla="*/ 140043 h 172994"/>
              <a:gd name="connsiteX24" fmla="*/ 4411363 w 6108357"/>
              <a:gd name="connsiteY24" fmla="*/ 140043 h 172994"/>
              <a:gd name="connsiteX25" fmla="*/ 4411363 w 6108357"/>
              <a:gd name="connsiteY25" fmla="*/ 119448 h 172994"/>
              <a:gd name="connsiteX26" fmla="*/ 4073611 w 6108357"/>
              <a:gd name="connsiteY26" fmla="*/ 119448 h 172994"/>
              <a:gd name="connsiteX27" fmla="*/ 4073611 w 6108357"/>
              <a:gd name="connsiteY27" fmla="*/ 115329 h 172994"/>
              <a:gd name="connsiteX28" fmla="*/ 3805882 w 6108357"/>
              <a:gd name="connsiteY28" fmla="*/ 115329 h 172994"/>
              <a:gd name="connsiteX29" fmla="*/ 3805882 w 6108357"/>
              <a:gd name="connsiteY29" fmla="*/ 98854 h 172994"/>
              <a:gd name="connsiteX30" fmla="*/ 3233352 w 6108357"/>
              <a:gd name="connsiteY30" fmla="*/ 98854 h 172994"/>
              <a:gd name="connsiteX31" fmla="*/ 3233352 w 6108357"/>
              <a:gd name="connsiteY31" fmla="*/ 90616 h 172994"/>
              <a:gd name="connsiteX32" fmla="*/ 3019168 w 6108357"/>
              <a:gd name="connsiteY32" fmla="*/ 90616 h 172994"/>
              <a:gd name="connsiteX33" fmla="*/ 3019168 w 6108357"/>
              <a:gd name="connsiteY33" fmla="*/ 86497 h 172994"/>
              <a:gd name="connsiteX34" fmla="*/ 2603157 w 6108357"/>
              <a:gd name="connsiteY34" fmla="*/ 86497 h 172994"/>
              <a:gd name="connsiteX35" fmla="*/ 2603157 w 6108357"/>
              <a:gd name="connsiteY35" fmla="*/ 82378 h 172994"/>
              <a:gd name="connsiteX36" fmla="*/ 2497438 w 6108357"/>
              <a:gd name="connsiteY36" fmla="*/ 82378 h 172994"/>
              <a:gd name="connsiteX37" fmla="*/ 2537255 w 6108357"/>
              <a:gd name="connsiteY37" fmla="*/ 86497 h 172994"/>
              <a:gd name="connsiteX38" fmla="*/ 2347784 w 6108357"/>
              <a:gd name="connsiteY38" fmla="*/ 86497 h 172994"/>
              <a:gd name="connsiteX39" fmla="*/ 2347784 w 6108357"/>
              <a:gd name="connsiteY39" fmla="*/ 73805 h 172994"/>
              <a:gd name="connsiteX40" fmla="*/ 2278328 w 6108357"/>
              <a:gd name="connsiteY40" fmla="*/ 73394 h 172994"/>
              <a:gd name="connsiteX41" fmla="*/ 2281187 w 6108357"/>
              <a:gd name="connsiteY41" fmla="*/ 61966 h 172994"/>
              <a:gd name="connsiteX42" fmla="*/ 2101165 w 6108357"/>
              <a:gd name="connsiteY42" fmla="*/ 59106 h 172994"/>
              <a:gd name="connsiteX43" fmla="*/ 2101164 w 6108357"/>
              <a:gd name="connsiteY43" fmla="*/ 44820 h 172994"/>
              <a:gd name="connsiteX44" fmla="*/ 2064017 w 6108357"/>
              <a:gd name="connsiteY44" fmla="*/ 47678 h 172994"/>
              <a:gd name="connsiteX45" fmla="*/ 2064016 w 6108357"/>
              <a:gd name="connsiteY45" fmla="*/ 33389 h 172994"/>
              <a:gd name="connsiteX46" fmla="*/ 238051 w 6108357"/>
              <a:gd name="connsiteY46" fmla="*/ 8237 h 172994"/>
              <a:gd name="connsiteX47" fmla="*/ 0 w 6108357"/>
              <a:gd name="connsiteY47" fmla="*/ 8237 h 172994"/>
              <a:gd name="connsiteX48" fmla="*/ 8097 w 6108357"/>
              <a:gd name="connsiteY48" fmla="*/ 140 h 172994"/>
              <a:gd name="connsiteX49" fmla="*/ 4119 w 6108357"/>
              <a:gd name="connsiteY49" fmla="*/ 0 h 172994"/>
              <a:gd name="connsiteX0" fmla="*/ 4119 w 6108357"/>
              <a:gd name="connsiteY0" fmla="*/ 0 h 172994"/>
              <a:gd name="connsiteX1" fmla="*/ 8237 w 6108357"/>
              <a:gd name="connsiteY1" fmla="*/ 0 h 172994"/>
              <a:gd name="connsiteX2" fmla="*/ 1701114 w 6108357"/>
              <a:gd name="connsiteY2" fmla="*/ 0 h 172994"/>
              <a:gd name="connsiteX3" fmla="*/ 1709352 w 6108357"/>
              <a:gd name="connsiteY3" fmla="*/ 0 h 172994"/>
              <a:gd name="connsiteX4" fmla="*/ 1708952 w 6108357"/>
              <a:gd name="connsiteY4" fmla="*/ 5707 h 172994"/>
              <a:gd name="connsiteX5" fmla="*/ 2330352 w 6108357"/>
              <a:gd name="connsiteY5" fmla="*/ 929 h 172994"/>
              <a:gd name="connsiteX6" fmla="*/ 2335893 w 6108357"/>
              <a:gd name="connsiteY6" fmla="*/ 18136 h 172994"/>
              <a:gd name="connsiteX7" fmla="*/ 2998573 w 6108357"/>
              <a:gd name="connsiteY7" fmla="*/ 20594 h 172994"/>
              <a:gd name="connsiteX8" fmla="*/ 3002692 w 6108357"/>
              <a:gd name="connsiteY8" fmla="*/ 24713 h 172994"/>
              <a:gd name="connsiteX9" fmla="*/ 3229233 w 6108357"/>
              <a:gd name="connsiteY9" fmla="*/ 24713 h 172994"/>
              <a:gd name="connsiteX10" fmla="*/ 3229233 w 6108357"/>
              <a:gd name="connsiteY10" fmla="*/ 37070 h 172994"/>
              <a:gd name="connsiteX11" fmla="*/ 4069492 w 6108357"/>
              <a:gd name="connsiteY11" fmla="*/ 37070 h 172994"/>
              <a:gd name="connsiteX12" fmla="*/ 4069492 w 6108357"/>
              <a:gd name="connsiteY12" fmla="*/ 45308 h 172994"/>
              <a:gd name="connsiteX13" fmla="*/ 4411363 w 6108357"/>
              <a:gd name="connsiteY13" fmla="*/ 45308 h 172994"/>
              <a:gd name="connsiteX14" fmla="*/ 4539049 w 6108357"/>
              <a:gd name="connsiteY14" fmla="*/ 45308 h 172994"/>
              <a:gd name="connsiteX15" fmla="*/ 4539049 w 6108357"/>
              <a:gd name="connsiteY15" fmla="*/ 57664 h 172994"/>
              <a:gd name="connsiteX16" fmla="*/ 4765590 w 6108357"/>
              <a:gd name="connsiteY16" fmla="*/ 57664 h 172994"/>
              <a:gd name="connsiteX17" fmla="*/ 4765590 w 6108357"/>
              <a:gd name="connsiteY17" fmla="*/ 65902 h 172994"/>
              <a:gd name="connsiteX18" fmla="*/ 6108357 w 6108357"/>
              <a:gd name="connsiteY18" fmla="*/ 65902 h 172994"/>
              <a:gd name="connsiteX19" fmla="*/ 6108357 w 6108357"/>
              <a:gd name="connsiteY19" fmla="*/ 172994 h 172994"/>
              <a:gd name="connsiteX20" fmla="*/ 4765590 w 6108357"/>
              <a:gd name="connsiteY20" fmla="*/ 172994 h 172994"/>
              <a:gd name="connsiteX21" fmla="*/ 4765590 w 6108357"/>
              <a:gd name="connsiteY21" fmla="*/ 144162 h 172994"/>
              <a:gd name="connsiteX22" fmla="*/ 4572000 w 6108357"/>
              <a:gd name="connsiteY22" fmla="*/ 144162 h 172994"/>
              <a:gd name="connsiteX23" fmla="*/ 4572000 w 6108357"/>
              <a:gd name="connsiteY23" fmla="*/ 140043 h 172994"/>
              <a:gd name="connsiteX24" fmla="*/ 4411363 w 6108357"/>
              <a:gd name="connsiteY24" fmla="*/ 140043 h 172994"/>
              <a:gd name="connsiteX25" fmla="*/ 4411363 w 6108357"/>
              <a:gd name="connsiteY25" fmla="*/ 119448 h 172994"/>
              <a:gd name="connsiteX26" fmla="*/ 4073611 w 6108357"/>
              <a:gd name="connsiteY26" fmla="*/ 119448 h 172994"/>
              <a:gd name="connsiteX27" fmla="*/ 4073611 w 6108357"/>
              <a:gd name="connsiteY27" fmla="*/ 115329 h 172994"/>
              <a:gd name="connsiteX28" fmla="*/ 3805882 w 6108357"/>
              <a:gd name="connsiteY28" fmla="*/ 115329 h 172994"/>
              <a:gd name="connsiteX29" fmla="*/ 3805882 w 6108357"/>
              <a:gd name="connsiteY29" fmla="*/ 98854 h 172994"/>
              <a:gd name="connsiteX30" fmla="*/ 3233352 w 6108357"/>
              <a:gd name="connsiteY30" fmla="*/ 98854 h 172994"/>
              <a:gd name="connsiteX31" fmla="*/ 3233352 w 6108357"/>
              <a:gd name="connsiteY31" fmla="*/ 90616 h 172994"/>
              <a:gd name="connsiteX32" fmla="*/ 3019168 w 6108357"/>
              <a:gd name="connsiteY32" fmla="*/ 90616 h 172994"/>
              <a:gd name="connsiteX33" fmla="*/ 3019168 w 6108357"/>
              <a:gd name="connsiteY33" fmla="*/ 86497 h 172994"/>
              <a:gd name="connsiteX34" fmla="*/ 2603157 w 6108357"/>
              <a:gd name="connsiteY34" fmla="*/ 86497 h 172994"/>
              <a:gd name="connsiteX35" fmla="*/ 2603157 w 6108357"/>
              <a:gd name="connsiteY35" fmla="*/ 82378 h 172994"/>
              <a:gd name="connsiteX36" fmla="*/ 2497438 w 6108357"/>
              <a:gd name="connsiteY36" fmla="*/ 82378 h 172994"/>
              <a:gd name="connsiteX37" fmla="*/ 2537255 w 6108357"/>
              <a:gd name="connsiteY37" fmla="*/ 86497 h 172994"/>
              <a:gd name="connsiteX38" fmla="*/ 2347784 w 6108357"/>
              <a:gd name="connsiteY38" fmla="*/ 86497 h 172994"/>
              <a:gd name="connsiteX39" fmla="*/ 2347784 w 6108357"/>
              <a:gd name="connsiteY39" fmla="*/ 73805 h 172994"/>
              <a:gd name="connsiteX40" fmla="*/ 2278328 w 6108357"/>
              <a:gd name="connsiteY40" fmla="*/ 73394 h 172994"/>
              <a:gd name="connsiteX41" fmla="*/ 2281187 w 6108357"/>
              <a:gd name="connsiteY41" fmla="*/ 61966 h 172994"/>
              <a:gd name="connsiteX42" fmla="*/ 2101165 w 6108357"/>
              <a:gd name="connsiteY42" fmla="*/ 59106 h 172994"/>
              <a:gd name="connsiteX43" fmla="*/ 2101164 w 6108357"/>
              <a:gd name="connsiteY43" fmla="*/ 44820 h 172994"/>
              <a:gd name="connsiteX44" fmla="*/ 2064017 w 6108357"/>
              <a:gd name="connsiteY44" fmla="*/ 47678 h 172994"/>
              <a:gd name="connsiteX45" fmla="*/ 2064016 w 6108357"/>
              <a:gd name="connsiteY45" fmla="*/ 33389 h 172994"/>
              <a:gd name="connsiteX46" fmla="*/ 238051 w 6108357"/>
              <a:gd name="connsiteY46" fmla="*/ 8237 h 172994"/>
              <a:gd name="connsiteX47" fmla="*/ 0 w 6108357"/>
              <a:gd name="connsiteY47" fmla="*/ 8237 h 172994"/>
              <a:gd name="connsiteX48" fmla="*/ 8097 w 6108357"/>
              <a:gd name="connsiteY48" fmla="*/ 140 h 172994"/>
              <a:gd name="connsiteX49" fmla="*/ 4119 w 6108357"/>
              <a:gd name="connsiteY49" fmla="*/ 0 h 172994"/>
              <a:gd name="connsiteX0" fmla="*/ 4119 w 6108357"/>
              <a:gd name="connsiteY0" fmla="*/ 0 h 172994"/>
              <a:gd name="connsiteX1" fmla="*/ 8237 w 6108357"/>
              <a:gd name="connsiteY1" fmla="*/ 0 h 172994"/>
              <a:gd name="connsiteX2" fmla="*/ 1701114 w 6108357"/>
              <a:gd name="connsiteY2" fmla="*/ 0 h 172994"/>
              <a:gd name="connsiteX3" fmla="*/ 1709352 w 6108357"/>
              <a:gd name="connsiteY3" fmla="*/ 0 h 172994"/>
              <a:gd name="connsiteX4" fmla="*/ 1708952 w 6108357"/>
              <a:gd name="connsiteY4" fmla="*/ 5707 h 172994"/>
              <a:gd name="connsiteX5" fmla="*/ 2330352 w 6108357"/>
              <a:gd name="connsiteY5" fmla="*/ 8304 h 172994"/>
              <a:gd name="connsiteX6" fmla="*/ 2335893 w 6108357"/>
              <a:gd name="connsiteY6" fmla="*/ 18136 h 172994"/>
              <a:gd name="connsiteX7" fmla="*/ 2998573 w 6108357"/>
              <a:gd name="connsiteY7" fmla="*/ 20594 h 172994"/>
              <a:gd name="connsiteX8" fmla="*/ 3002692 w 6108357"/>
              <a:gd name="connsiteY8" fmla="*/ 24713 h 172994"/>
              <a:gd name="connsiteX9" fmla="*/ 3229233 w 6108357"/>
              <a:gd name="connsiteY9" fmla="*/ 24713 h 172994"/>
              <a:gd name="connsiteX10" fmla="*/ 3229233 w 6108357"/>
              <a:gd name="connsiteY10" fmla="*/ 37070 h 172994"/>
              <a:gd name="connsiteX11" fmla="*/ 4069492 w 6108357"/>
              <a:gd name="connsiteY11" fmla="*/ 37070 h 172994"/>
              <a:gd name="connsiteX12" fmla="*/ 4069492 w 6108357"/>
              <a:gd name="connsiteY12" fmla="*/ 45308 h 172994"/>
              <a:gd name="connsiteX13" fmla="*/ 4411363 w 6108357"/>
              <a:gd name="connsiteY13" fmla="*/ 45308 h 172994"/>
              <a:gd name="connsiteX14" fmla="*/ 4539049 w 6108357"/>
              <a:gd name="connsiteY14" fmla="*/ 45308 h 172994"/>
              <a:gd name="connsiteX15" fmla="*/ 4539049 w 6108357"/>
              <a:gd name="connsiteY15" fmla="*/ 57664 h 172994"/>
              <a:gd name="connsiteX16" fmla="*/ 4765590 w 6108357"/>
              <a:gd name="connsiteY16" fmla="*/ 57664 h 172994"/>
              <a:gd name="connsiteX17" fmla="*/ 4765590 w 6108357"/>
              <a:gd name="connsiteY17" fmla="*/ 65902 h 172994"/>
              <a:gd name="connsiteX18" fmla="*/ 6108357 w 6108357"/>
              <a:gd name="connsiteY18" fmla="*/ 65902 h 172994"/>
              <a:gd name="connsiteX19" fmla="*/ 6108357 w 6108357"/>
              <a:gd name="connsiteY19" fmla="*/ 172994 h 172994"/>
              <a:gd name="connsiteX20" fmla="*/ 4765590 w 6108357"/>
              <a:gd name="connsiteY20" fmla="*/ 172994 h 172994"/>
              <a:gd name="connsiteX21" fmla="*/ 4765590 w 6108357"/>
              <a:gd name="connsiteY21" fmla="*/ 144162 h 172994"/>
              <a:gd name="connsiteX22" fmla="*/ 4572000 w 6108357"/>
              <a:gd name="connsiteY22" fmla="*/ 144162 h 172994"/>
              <a:gd name="connsiteX23" fmla="*/ 4572000 w 6108357"/>
              <a:gd name="connsiteY23" fmla="*/ 140043 h 172994"/>
              <a:gd name="connsiteX24" fmla="*/ 4411363 w 6108357"/>
              <a:gd name="connsiteY24" fmla="*/ 140043 h 172994"/>
              <a:gd name="connsiteX25" fmla="*/ 4411363 w 6108357"/>
              <a:gd name="connsiteY25" fmla="*/ 119448 h 172994"/>
              <a:gd name="connsiteX26" fmla="*/ 4073611 w 6108357"/>
              <a:gd name="connsiteY26" fmla="*/ 119448 h 172994"/>
              <a:gd name="connsiteX27" fmla="*/ 4073611 w 6108357"/>
              <a:gd name="connsiteY27" fmla="*/ 115329 h 172994"/>
              <a:gd name="connsiteX28" fmla="*/ 3805882 w 6108357"/>
              <a:gd name="connsiteY28" fmla="*/ 115329 h 172994"/>
              <a:gd name="connsiteX29" fmla="*/ 3805882 w 6108357"/>
              <a:gd name="connsiteY29" fmla="*/ 98854 h 172994"/>
              <a:gd name="connsiteX30" fmla="*/ 3233352 w 6108357"/>
              <a:gd name="connsiteY30" fmla="*/ 98854 h 172994"/>
              <a:gd name="connsiteX31" fmla="*/ 3233352 w 6108357"/>
              <a:gd name="connsiteY31" fmla="*/ 90616 h 172994"/>
              <a:gd name="connsiteX32" fmla="*/ 3019168 w 6108357"/>
              <a:gd name="connsiteY32" fmla="*/ 90616 h 172994"/>
              <a:gd name="connsiteX33" fmla="*/ 3019168 w 6108357"/>
              <a:gd name="connsiteY33" fmla="*/ 86497 h 172994"/>
              <a:gd name="connsiteX34" fmla="*/ 2603157 w 6108357"/>
              <a:gd name="connsiteY34" fmla="*/ 86497 h 172994"/>
              <a:gd name="connsiteX35" fmla="*/ 2603157 w 6108357"/>
              <a:gd name="connsiteY35" fmla="*/ 82378 h 172994"/>
              <a:gd name="connsiteX36" fmla="*/ 2497438 w 6108357"/>
              <a:gd name="connsiteY36" fmla="*/ 82378 h 172994"/>
              <a:gd name="connsiteX37" fmla="*/ 2537255 w 6108357"/>
              <a:gd name="connsiteY37" fmla="*/ 86497 h 172994"/>
              <a:gd name="connsiteX38" fmla="*/ 2347784 w 6108357"/>
              <a:gd name="connsiteY38" fmla="*/ 86497 h 172994"/>
              <a:gd name="connsiteX39" fmla="*/ 2347784 w 6108357"/>
              <a:gd name="connsiteY39" fmla="*/ 73805 h 172994"/>
              <a:gd name="connsiteX40" fmla="*/ 2278328 w 6108357"/>
              <a:gd name="connsiteY40" fmla="*/ 73394 h 172994"/>
              <a:gd name="connsiteX41" fmla="*/ 2281187 w 6108357"/>
              <a:gd name="connsiteY41" fmla="*/ 61966 h 172994"/>
              <a:gd name="connsiteX42" fmla="*/ 2101165 w 6108357"/>
              <a:gd name="connsiteY42" fmla="*/ 59106 h 172994"/>
              <a:gd name="connsiteX43" fmla="*/ 2101164 w 6108357"/>
              <a:gd name="connsiteY43" fmla="*/ 44820 h 172994"/>
              <a:gd name="connsiteX44" fmla="*/ 2064017 w 6108357"/>
              <a:gd name="connsiteY44" fmla="*/ 47678 h 172994"/>
              <a:gd name="connsiteX45" fmla="*/ 2064016 w 6108357"/>
              <a:gd name="connsiteY45" fmla="*/ 33389 h 172994"/>
              <a:gd name="connsiteX46" fmla="*/ 238051 w 6108357"/>
              <a:gd name="connsiteY46" fmla="*/ 8237 h 172994"/>
              <a:gd name="connsiteX47" fmla="*/ 0 w 6108357"/>
              <a:gd name="connsiteY47" fmla="*/ 8237 h 172994"/>
              <a:gd name="connsiteX48" fmla="*/ 8097 w 6108357"/>
              <a:gd name="connsiteY48" fmla="*/ 140 h 172994"/>
              <a:gd name="connsiteX49" fmla="*/ 4119 w 6108357"/>
              <a:gd name="connsiteY49" fmla="*/ 0 h 172994"/>
              <a:gd name="connsiteX0" fmla="*/ 4119 w 6108357"/>
              <a:gd name="connsiteY0" fmla="*/ 0 h 172994"/>
              <a:gd name="connsiteX1" fmla="*/ 8237 w 6108357"/>
              <a:gd name="connsiteY1" fmla="*/ 0 h 172994"/>
              <a:gd name="connsiteX2" fmla="*/ 1701114 w 6108357"/>
              <a:gd name="connsiteY2" fmla="*/ 0 h 172994"/>
              <a:gd name="connsiteX3" fmla="*/ 1709352 w 6108357"/>
              <a:gd name="connsiteY3" fmla="*/ 0 h 172994"/>
              <a:gd name="connsiteX4" fmla="*/ 1708952 w 6108357"/>
              <a:gd name="connsiteY4" fmla="*/ 5707 h 172994"/>
              <a:gd name="connsiteX5" fmla="*/ 2330352 w 6108357"/>
              <a:gd name="connsiteY5" fmla="*/ 8304 h 172994"/>
              <a:gd name="connsiteX6" fmla="*/ 2335893 w 6108357"/>
              <a:gd name="connsiteY6" fmla="*/ 18136 h 172994"/>
              <a:gd name="connsiteX7" fmla="*/ 2998573 w 6108357"/>
              <a:gd name="connsiteY7" fmla="*/ 20594 h 172994"/>
              <a:gd name="connsiteX8" fmla="*/ 3002692 w 6108357"/>
              <a:gd name="connsiteY8" fmla="*/ 24713 h 172994"/>
              <a:gd name="connsiteX9" fmla="*/ 3229233 w 6108357"/>
              <a:gd name="connsiteY9" fmla="*/ 24713 h 172994"/>
              <a:gd name="connsiteX10" fmla="*/ 3229233 w 6108357"/>
              <a:gd name="connsiteY10" fmla="*/ 37070 h 172994"/>
              <a:gd name="connsiteX11" fmla="*/ 4069492 w 6108357"/>
              <a:gd name="connsiteY11" fmla="*/ 37070 h 172994"/>
              <a:gd name="connsiteX12" fmla="*/ 4069492 w 6108357"/>
              <a:gd name="connsiteY12" fmla="*/ 45308 h 172994"/>
              <a:gd name="connsiteX13" fmla="*/ 4411363 w 6108357"/>
              <a:gd name="connsiteY13" fmla="*/ 45308 h 172994"/>
              <a:gd name="connsiteX14" fmla="*/ 4539049 w 6108357"/>
              <a:gd name="connsiteY14" fmla="*/ 45308 h 172994"/>
              <a:gd name="connsiteX15" fmla="*/ 4539049 w 6108357"/>
              <a:gd name="connsiteY15" fmla="*/ 57664 h 172994"/>
              <a:gd name="connsiteX16" fmla="*/ 4765590 w 6108357"/>
              <a:gd name="connsiteY16" fmla="*/ 57664 h 172994"/>
              <a:gd name="connsiteX17" fmla="*/ 4765590 w 6108357"/>
              <a:gd name="connsiteY17" fmla="*/ 65902 h 172994"/>
              <a:gd name="connsiteX18" fmla="*/ 6108357 w 6108357"/>
              <a:gd name="connsiteY18" fmla="*/ 65902 h 172994"/>
              <a:gd name="connsiteX19" fmla="*/ 6108357 w 6108357"/>
              <a:gd name="connsiteY19" fmla="*/ 172994 h 172994"/>
              <a:gd name="connsiteX20" fmla="*/ 4765590 w 6108357"/>
              <a:gd name="connsiteY20" fmla="*/ 172994 h 172994"/>
              <a:gd name="connsiteX21" fmla="*/ 4765590 w 6108357"/>
              <a:gd name="connsiteY21" fmla="*/ 144162 h 172994"/>
              <a:gd name="connsiteX22" fmla="*/ 4572000 w 6108357"/>
              <a:gd name="connsiteY22" fmla="*/ 144162 h 172994"/>
              <a:gd name="connsiteX23" fmla="*/ 4572000 w 6108357"/>
              <a:gd name="connsiteY23" fmla="*/ 140043 h 172994"/>
              <a:gd name="connsiteX24" fmla="*/ 4411363 w 6108357"/>
              <a:gd name="connsiteY24" fmla="*/ 140043 h 172994"/>
              <a:gd name="connsiteX25" fmla="*/ 4411363 w 6108357"/>
              <a:gd name="connsiteY25" fmla="*/ 119448 h 172994"/>
              <a:gd name="connsiteX26" fmla="*/ 4073611 w 6108357"/>
              <a:gd name="connsiteY26" fmla="*/ 119448 h 172994"/>
              <a:gd name="connsiteX27" fmla="*/ 4073611 w 6108357"/>
              <a:gd name="connsiteY27" fmla="*/ 115329 h 172994"/>
              <a:gd name="connsiteX28" fmla="*/ 3805882 w 6108357"/>
              <a:gd name="connsiteY28" fmla="*/ 115329 h 172994"/>
              <a:gd name="connsiteX29" fmla="*/ 3805882 w 6108357"/>
              <a:gd name="connsiteY29" fmla="*/ 98854 h 172994"/>
              <a:gd name="connsiteX30" fmla="*/ 3233352 w 6108357"/>
              <a:gd name="connsiteY30" fmla="*/ 98854 h 172994"/>
              <a:gd name="connsiteX31" fmla="*/ 3233352 w 6108357"/>
              <a:gd name="connsiteY31" fmla="*/ 90616 h 172994"/>
              <a:gd name="connsiteX32" fmla="*/ 3019168 w 6108357"/>
              <a:gd name="connsiteY32" fmla="*/ 90616 h 172994"/>
              <a:gd name="connsiteX33" fmla="*/ 3019168 w 6108357"/>
              <a:gd name="connsiteY33" fmla="*/ 86497 h 172994"/>
              <a:gd name="connsiteX34" fmla="*/ 2603157 w 6108357"/>
              <a:gd name="connsiteY34" fmla="*/ 86497 h 172994"/>
              <a:gd name="connsiteX35" fmla="*/ 2603157 w 6108357"/>
              <a:gd name="connsiteY35" fmla="*/ 82378 h 172994"/>
              <a:gd name="connsiteX36" fmla="*/ 2497438 w 6108357"/>
              <a:gd name="connsiteY36" fmla="*/ 82378 h 172994"/>
              <a:gd name="connsiteX37" fmla="*/ 2537255 w 6108357"/>
              <a:gd name="connsiteY37" fmla="*/ 86497 h 172994"/>
              <a:gd name="connsiteX38" fmla="*/ 2347784 w 6108357"/>
              <a:gd name="connsiteY38" fmla="*/ 86497 h 172994"/>
              <a:gd name="connsiteX39" fmla="*/ 2347784 w 6108357"/>
              <a:gd name="connsiteY39" fmla="*/ 73805 h 172994"/>
              <a:gd name="connsiteX40" fmla="*/ 2278328 w 6108357"/>
              <a:gd name="connsiteY40" fmla="*/ 73394 h 172994"/>
              <a:gd name="connsiteX41" fmla="*/ 2281187 w 6108357"/>
              <a:gd name="connsiteY41" fmla="*/ 61966 h 172994"/>
              <a:gd name="connsiteX42" fmla="*/ 2101165 w 6108357"/>
              <a:gd name="connsiteY42" fmla="*/ 59106 h 172994"/>
              <a:gd name="connsiteX43" fmla="*/ 2101164 w 6108357"/>
              <a:gd name="connsiteY43" fmla="*/ 44820 h 172994"/>
              <a:gd name="connsiteX44" fmla="*/ 2064017 w 6108357"/>
              <a:gd name="connsiteY44" fmla="*/ 47678 h 172994"/>
              <a:gd name="connsiteX45" fmla="*/ 2064016 w 6108357"/>
              <a:gd name="connsiteY45" fmla="*/ 33389 h 172994"/>
              <a:gd name="connsiteX46" fmla="*/ 238051 w 6108357"/>
              <a:gd name="connsiteY46" fmla="*/ 8237 h 172994"/>
              <a:gd name="connsiteX47" fmla="*/ 0 w 6108357"/>
              <a:gd name="connsiteY47" fmla="*/ 8237 h 172994"/>
              <a:gd name="connsiteX48" fmla="*/ 8097 w 6108357"/>
              <a:gd name="connsiteY48" fmla="*/ 140 h 172994"/>
              <a:gd name="connsiteX49" fmla="*/ 4119 w 6108357"/>
              <a:gd name="connsiteY49" fmla="*/ 0 h 172994"/>
              <a:gd name="connsiteX0" fmla="*/ 4119 w 6108357"/>
              <a:gd name="connsiteY0" fmla="*/ 0 h 172994"/>
              <a:gd name="connsiteX1" fmla="*/ 8237 w 6108357"/>
              <a:gd name="connsiteY1" fmla="*/ 0 h 172994"/>
              <a:gd name="connsiteX2" fmla="*/ 1701114 w 6108357"/>
              <a:gd name="connsiteY2" fmla="*/ 0 h 172994"/>
              <a:gd name="connsiteX3" fmla="*/ 1709352 w 6108357"/>
              <a:gd name="connsiteY3" fmla="*/ 0 h 172994"/>
              <a:gd name="connsiteX4" fmla="*/ 1708952 w 6108357"/>
              <a:gd name="connsiteY4" fmla="*/ 5707 h 172994"/>
              <a:gd name="connsiteX5" fmla="*/ 2330352 w 6108357"/>
              <a:gd name="connsiteY5" fmla="*/ 8304 h 172994"/>
              <a:gd name="connsiteX6" fmla="*/ 2335893 w 6108357"/>
              <a:gd name="connsiteY6" fmla="*/ 18136 h 172994"/>
              <a:gd name="connsiteX7" fmla="*/ 2998573 w 6108357"/>
              <a:gd name="connsiteY7" fmla="*/ 20594 h 172994"/>
              <a:gd name="connsiteX8" fmla="*/ 3002692 w 6108357"/>
              <a:gd name="connsiteY8" fmla="*/ 24713 h 172994"/>
              <a:gd name="connsiteX9" fmla="*/ 3229233 w 6108357"/>
              <a:gd name="connsiteY9" fmla="*/ 24713 h 172994"/>
              <a:gd name="connsiteX10" fmla="*/ 3229233 w 6108357"/>
              <a:gd name="connsiteY10" fmla="*/ 37070 h 172994"/>
              <a:gd name="connsiteX11" fmla="*/ 4069492 w 6108357"/>
              <a:gd name="connsiteY11" fmla="*/ 37070 h 172994"/>
              <a:gd name="connsiteX12" fmla="*/ 4069492 w 6108357"/>
              <a:gd name="connsiteY12" fmla="*/ 45308 h 172994"/>
              <a:gd name="connsiteX13" fmla="*/ 4411363 w 6108357"/>
              <a:gd name="connsiteY13" fmla="*/ 45308 h 172994"/>
              <a:gd name="connsiteX14" fmla="*/ 4539049 w 6108357"/>
              <a:gd name="connsiteY14" fmla="*/ 45308 h 172994"/>
              <a:gd name="connsiteX15" fmla="*/ 4539049 w 6108357"/>
              <a:gd name="connsiteY15" fmla="*/ 57664 h 172994"/>
              <a:gd name="connsiteX16" fmla="*/ 4765590 w 6108357"/>
              <a:gd name="connsiteY16" fmla="*/ 57664 h 172994"/>
              <a:gd name="connsiteX17" fmla="*/ 4765590 w 6108357"/>
              <a:gd name="connsiteY17" fmla="*/ 65902 h 172994"/>
              <a:gd name="connsiteX18" fmla="*/ 6108357 w 6108357"/>
              <a:gd name="connsiteY18" fmla="*/ 65902 h 172994"/>
              <a:gd name="connsiteX19" fmla="*/ 6108357 w 6108357"/>
              <a:gd name="connsiteY19" fmla="*/ 172994 h 172994"/>
              <a:gd name="connsiteX20" fmla="*/ 4765590 w 6108357"/>
              <a:gd name="connsiteY20" fmla="*/ 172994 h 172994"/>
              <a:gd name="connsiteX21" fmla="*/ 4765590 w 6108357"/>
              <a:gd name="connsiteY21" fmla="*/ 144162 h 172994"/>
              <a:gd name="connsiteX22" fmla="*/ 4572000 w 6108357"/>
              <a:gd name="connsiteY22" fmla="*/ 144162 h 172994"/>
              <a:gd name="connsiteX23" fmla="*/ 4572000 w 6108357"/>
              <a:gd name="connsiteY23" fmla="*/ 140043 h 172994"/>
              <a:gd name="connsiteX24" fmla="*/ 4411363 w 6108357"/>
              <a:gd name="connsiteY24" fmla="*/ 140043 h 172994"/>
              <a:gd name="connsiteX25" fmla="*/ 4411363 w 6108357"/>
              <a:gd name="connsiteY25" fmla="*/ 119448 h 172994"/>
              <a:gd name="connsiteX26" fmla="*/ 4073611 w 6108357"/>
              <a:gd name="connsiteY26" fmla="*/ 119448 h 172994"/>
              <a:gd name="connsiteX27" fmla="*/ 4073611 w 6108357"/>
              <a:gd name="connsiteY27" fmla="*/ 115329 h 172994"/>
              <a:gd name="connsiteX28" fmla="*/ 3805882 w 6108357"/>
              <a:gd name="connsiteY28" fmla="*/ 115329 h 172994"/>
              <a:gd name="connsiteX29" fmla="*/ 3805882 w 6108357"/>
              <a:gd name="connsiteY29" fmla="*/ 98854 h 172994"/>
              <a:gd name="connsiteX30" fmla="*/ 3233352 w 6108357"/>
              <a:gd name="connsiteY30" fmla="*/ 98854 h 172994"/>
              <a:gd name="connsiteX31" fmla="*/ 3233352 w 6108357"/>
              <a:gd name="connsiteY31" fmla="*/ 90616 h 172994"/>
              <a:gd name="connsiteX32" fmla="*/ 3019168 w 6108357"/>
              <a:gd name="connsiteY32" fmla="*/ 90616 h 172994"/>
              <a:gd name="connsiteX33" fmla="*/ 3019168 w 6108357"/>
              <a:gd name="connsiteY33" fmla="*/ 86497 h 172994"/>
              <a:gd name="connsiteX34" fmla="*/ 2603157 w 6108357"/>
              <a:gd name="connsiteY34" fmla="*/ 86497 h 172994"/>
              <a:gd name="connsiteX35" fmla="*/ 2603157 w 6108357"/>
              <a:gd name="connsiteY35" fmla="*/ 82378 h 172994"/>
              <a:gd name="connsiteX36" fmla="*/ 2497438 w 6108357"/>
              <a:gd name="connsiteY36" fmla="*/ 82378 h 172994"/>
              <a:gd name="connsiteX37" fmla="*/ 2537255 w 6108357"/>
              <a:gd name="connsiteY37" fmla="*/ 86497 h 172994"/>
              <a:gd name="connsiteX38" fmla="*/ 2347784 w 6108357"/>
              <a:gd name="connsiteY38" fmla="*/ 86497 h 172994"/>
              <a:gd name="connsiteX39" fmla="*/ 2347784 w 6108357"/>
              <a:gd name="connsiteY39" fmla="*/ 73805 h 172994"/>
              <a:gd name="connsiteX40" fmla="*/ 2278328 w 6108357"/>
              <a:gd name="connsiteY40" fmla="*/ 73394 h 172994"/>
              <a:gd name="connsiteX41" fmla="*/ 2281187 w 6108357"/>
              <a:gd name="connsiteY41" fmla="*/ 61966 h 172994"/>
              <a:gd name="connsiteX42" fmla="*/ 2101165 w 6108357"/>
              <a:gd name="connsiteY42" fmla="*/ 59106 h 172994"/>
              <a:gd name="connsiteX43" fmla="*/ 2101164 w 6108357"/>
              <a:gd name="connsiteY43" fmla="*/ 44820 h 172994"/>
              <a:gd name="connsiteX44" fmla="*/ 2064017 w 6108357"/>
              <a:gd name="connsiteY44" fmla="*/ 47678 h 172994"/>
              <a:gd name="connsiteX45" fmla="*/ 2064016 w 6108357"/>
              <a:gd name="connsiteY45" fmla="*/ 33389 h 172994"/>
              <a:gd name="connsiteX46" fmla="*/ 238051 w 6108357"/>
              <a:gd name="connsiteY46" fmla="*/ 8237 h 172994"/>
              <a:gd name="connsiteX47" fmla="*/ 0 w 6108357"/>
              <a:gd name="connsiteY47" fmla="*/ 8237 h 172994"/>
              <a:gd name="connsiteX48" fmla="*/ 8097 w 6108357"/>
              <a:gd name="connsiteY48" fmla="*/ 140 h 172994"/>
              <a:gd name="connsiteX49" fmla="*/ 4119 w 6108357"/>
              <a:gd name="connsiteY49" fmla="*/ 0 h 172994"/>
              <a:gd name="connsiteX0" fmla="*/ 4119 w 6108357"/>
              <a:gd name="connsiteY0" fmla="*/ 0 h 172994"/>
              <a:gd name="connsiteX1" fmla="*/ 8237 w 6108357"/>
              <a:gd name="connsiteY1" fmla="*/ 0 h 172994"/>
              <a:gd name="connsiteX2" fmla="*/ 1701114 w 6108357"/>
              <a:gd name="connsiteY2" fmla="*/ 0 h 172994"/>
              <a:gd name="connsiteX3" fmla="*/ 1709352 w 6108357"/>
              <a:gd name="connsiteY3" fmla="*/ 0 h 172994"/>
              <a:gd name="connsiteX4" fmla="*/ 1708952 w 6108357"/>
              <a:gd name="connsiteY4" fmla="*/ 5707 h 172994"/>
              <a:gd name="connsiteX5" fmla="*/ 2330352 w 6108357"/>
              <a:gd name="connsiteY5" fmla="*/ 8304 h 172994"/>
              <a:gd name="connsiteX6" fmla="*/ 2335893 w 6108357"/>
              <a:gd name="connsiteY6" fmla="*/ 18136 h 172994"/>
              <a:gd name="connsiteX7" fmla="*/ 2998573 w 6108357"/>
              <a:gd name="connsiteY7" fmla="*/ 20594 h 172994"/>
              <a:gd name="connsiteX8" fmla="*/ 3002692 w 6108357"/>
              <a:gd name="connsiteY8" fmla="*/ 24713 h 172994"/>
              <a:gd name="connsiteX9" fmla="*/ 3229233 w 6108357"/>
              <a:gd name="connsiteY9" fmla="*/ 24713 h 172994"/>
              <a:gd name="connsiteX10" fmla="*/ 3229233 w 6108357"/>
              <a:gd name="connsiteY10" fmla="*/ 37070 h 172994"/>
              <a:gd name="connsiteX11" fmla="*/ 4069492 w 6108357"/>
              <a:gd name="connsiteY11" fmla="*/ 37070 h 172994"/>
              <a:gd name="connsiteX12" fmla="*/ 4069492 w 6108357"/>
              <a:gd name="connsiteY12" fmla="*/ 45308 h 172994"/>
              <a:gd name="connsiteX13" fmla="*/ 4411363 w 6108357"/>
              <a:gd name="connsiteY13" fmla="*/ 45308 h 172994"/>
              <a:gd name="connsiteX14" fmla="*/ 4539049 w 6108357"/>
              <a:gd name="connsiteY14" fmla="*/ 45308 h 172994"/>
              <a:gd name="connsiteX15" fmla="*/ 4539049 w 6108357"/>
              <a:gd name="connsiteY15" fmla="*/ 57664 h 172994"/>
              <a:gd name="connsiteX16" fmla="*/ 4765590 w 6108357"/>
              <a:gd name="connsiteY16" fmla="*/ 57664 h 172994"/>
              <a:gd name="connsiteX17" fmla="*/ 4765590 w 6108357"/>
              <a:gd name="connsiteY17" fmla="*/ 65902 h 172994"/>
              <a:gd name="connsiteX18" fmla="*/ 6108357 w 6108357"/>
              <a:gd name="connsiteY18" fmla="*/ 65902 h 172994"/>
              <a:gd name="connsiteX19" fmla="*/ 6108357 w 6108357"/>
              <a:gd name="connsiteY19" fmla="*/ 172994 h 172994"/>
              <a:gd name="connsiteX20" fmla="*/ 4765590 w 6108357"/>
              <a:gd name="connsiteY20" fmla="*/ 172994 h 172994"/>
              <a:gd name="connsiteX21" fmla="*/ 4765590 w 6108357"/>
              <a:gd name="connsiteY21" fmla="*/ 144162 h 172994"/>
              <a:gd name="connsiteX22" fmla="*/ 4572000 w 6108357"/>
              <a:gd name="connsiteY22" fmla="*/ 144162 h 172994"/>
              <a:gd name="connsiteX23" fmla="*/ 4572000 w 6108357"/>
              <a:gd name="connsiteY23" fmla="*/ 140043 h 172994"/>
              <a:gd name="connsiteX24" fmla="*/ 4411363 w 6108357"/>
              <a:gd name="connsiteY24" fmla="*/ 140043 h 172994"/>
              <a:gd name="connsiteX25" fmla="*/ 4411363 w 6108357"/>
              <a:gd name="connsiteY25" fmla="*/ 119448 h 172994"/>
              <a:gd name="connsiteX26" fmla="*/ 4073611 w 6108357"/>
              <a:gd name="connsiteY26" fmla="*/ 119448 h 172994"/>
              <a:gd name="connsiteX27" fmla="*/ 4073611 w 6108357"/>
              <a:gd name="connsiteY27" fmla="*/ 115329 h 172994"/>
              <a:gd name="connsiteX28" fmla="*/ 3805882 w 6108357"/>
              <a:gd name="connsiteY28" fmla="*/ 115329 h 172994"/>
              <a:gd name="connsiteX29" fmla="*/ 3805882 w 6108357"/>
              <a:gd name="connsiteY29" fmla="*/ 98854 h 172994"/>
              <a:gd name="connsiteX30" fmla="*/ 3233352 w 6108357"/>
              <a:gd name="connsiteY30" fmla="*/ 98854 h 172994"/>
              <a:gd name="connsiteX31" fmla="*/ 3233352 w 6108357"/>
              <a:gd name="connsiteY31" fmla="*/ 90616 h 172994"/>
              <a:gd name="connsiteX32" fmla="*/ 3019168 w 6108357"/>
              <a:gd name="connsiteY32" fmla="*/ 90616 h 172994"/>
              <a:gd name="connsiteX33" fmla="*/ 3019168 w 6108357"/>
              <a:gd name="connsiteY33" fmla="*/ 86497 h 172994"/>
              <a:gd name="connsiteX34" fmla="*/ 2603157 w 6108357"/>
              <a:gd name="connsiteY34" fmla="*/ 86497 h 172994"/>
              <a:gd name="connsiteX35" fmla="*/ 2603157 w 6108357"/>
              <a:gd name="connsiteY35" fmla="*/ 82378 h 172994"/>
              <a:gd name="connsiteX36" fmla="*/ 2497438 w 6108357"/>
              <a:gd name="connsiteY36" fmla="*/ 82378 h 172994"/>
              <a:gd name="connsiteX37" fmla="*/ 2537255 w 6108357"/>
              <a:gd name="connsiteY37" fmla="*/ 86497 h 172994"/>
              <a:gd name="connsiteX38" fmla="*/ 2347784 w 6108357"/>
              <a:gd name="connsiteY38" fmla="*/ 86497 h 172994"/>
              <a:gd name="connsiteX39" fmla="*/ 2347784 w 6108357"/>
              <a:gd name="connsiteY39" fmla="*/ 73805 h 172994"/>
              <a:gd name="connsiteX40" fmla="*/ 2278328 w 6108357"/>
              <a:gd name="connsiteY40" fmla="*/ 73394 h 172994"/>
              <a:gd name="connsiteX41" fmla="*/ 2281187 w 6108357"/>
              <a:gd name="connsiteY41" fmla="*/ 61966 h 172994"/>
              <a:gd name="connsiteX42" fmla="*/ 2101165 w 6108357"/>
              <a:gd name="connsiteY42" fmla="*/ 59106 h 172994"/>
              <a:gd name="connsiteX43" fmla="*/ 2101164 w 6108357"/>
              <a:gd name="connsiteY43" fmla="*/ 44820 h 172994"/>
              <a:gd name="connsiteX44" fmla="*/ 2064017 w 6108357"/>
              <a:gd name="connsiteY44" fmla="*/ 47678 h 172994"/>
              <a:gd name="connsiteX45" fmla="*/ 2064016 w 6108357"/>
              <a:gd name="connsiteY45" fmla="*/ 33389 h 172994"/>
              <a:gd name="connsiteX46" fmla="*/ 1725695 w 6108357"/>
              <a:gd name="connsiteY46" fmla="*/ 29364 h 172994"/>
              <a:gd name="connsiteX47" fmla="*/ 238051 w 6108357"/>
              <a:gd name="connsiteY47" fmla="*/ 8237 h 172994"/>
              <a:gd name="connsiteX48" fmla="*/ 0 w 6108357"/>
              <a:gd name="connsiteY48" fmla="*/ 8237 h 172994"/>
              <a:gd name="connsiteX49" fmla="*/ 8097 w 6108357"/>
              <a:gd name="connsiteY49" fmla="*/ 140 h 172994"/>
              <a:gd name="connsiteX50" fmla="*/ 4119 w 6108357"/>
              <a:gd name="connsiteY50" fmla="*/ 0 h 172994"/>
              <a:gd name="connsiteX0" fmla="*/ 4119 w 6108357"/>
              <a:gd name="connsiteY0" fmla="*/ 0 h 172994"/>
              <a:gd name="connsiteX1" fmla="*/ 8237 w 6108357"/>
              <a:gd name="connsiteY1" fmla="*/ 0 h 172994"/>
              <a:gd name="connsiteX2" fmla="*/ 1701114 w 6108357"/>
              <a:gd name="connsiteY2" fmla="*/ 0 h 172994"/>
              <a:gd name="connsiteX3" fmla="*/ 1709352 w 6108357"/>
              <a:gd name="connsiteY3" fmla="*/ 0 h 172994"/>
              <a:gd name="connsiteX4" fmla="*/ 1708952 w 6108357"/>
              <a:gd name="connsiteY4" fmla="*/ 5707 h 172994"/>
              <a:gd name="connsiteX5" fmla="*/ 2330352 w 6108357"/>
              <a:gd name="connsiteY5" fmla="*/ 8304 h 172994"/>
              <a:gd name="connsiteX6" fmla="*/ 2335893 w 6108357"/>
              <a:gd name="connsiteY6" fmla="*/ 18136 h 172994"/>
              <a:gd name="connsiteX7" fmla="*/ 2998573 w 6108357"/>
              <a:gd name="connsiteY7" fmla="*/ 20594 h 172994"/>
              <a:gd name="connsiteX8" fmla="*/ 3002692 w 6108357"/>
              <a:gd name="connsiteY8" fmla="*/ 24713 h 172994"/>
              <a:gd name="connsiteX9" fmla="*/ 3229233 w 6108357"/>
              <a:gd name="connsiteY9" fmla="*/ 24713 h 172994"/>
              <a:gd name="connsiteX10" fmla="*/ 3229233 w 6108357"/>
              <a:gd name="connsiteY10" fmla="*/ 37070 h 172994"/>
              <a:gd name="connsiteX11" fmla="*/ 4069492 w 6108357"/>
              <a:gd name="connsiteY11" fmla="*/ 37070 h 172994"/>
              <a:gd name="connsiteX12" fmla="*/ 4069492 w 6108357"/>
              <a:gd name="connsiteY12" fmla="*/ 45308 h 172994"/>
              <a:gd name="connsiteX13" fmla="*/ 4411363 w 6108357"/>
              <a:gd name="connsiteY13" fmla="*/ 45308 h 172994"/>
              <a:gd name="connsiteX14" fmla="*/ 4539049 w 6108357"/>
              <a:gd name="connsiteY14" fmla="*/ 45308 h 172994"/>
              <a:gd name="connsiteX15" fmla="*/ 4539049 w 6108357"/>
              <a:gd name="connsiteY15" fmla="*/ 57664 h 172994"/>
              <a:gd name="connsiteX16" fmla="*/ 4765590 w 6108357"/>
              <a:gd name="connsiteY16" fmla="*/ 57664 h 172994"/>
              <a:gd name="connsiteX17" fmla="*/ 4765590 w 6108357"/>
              <a:gd name="connsiteY17" fmla="*/ 65902 h 172994"/>
              <a:gd name="connsiteX18" fmla="*/ 6108357 w 6108357"/>
              <a:gd name="connsiteY18" fmla="*/ 65902 h 172994"/>
              <a:gd name="connsiteX19" fmla="*/ 6108357 w 6108357"/>
              <a:gd name="connsiteY19" fmla="*/ 172994 h 172994"/>
              <a:gd name="connsiteX20" fmla="*/ 4765590 w 6108357"/>
              <a:gd name="connsiteY20" fmla="*/ 172994 h 172994"/>
              <a:gd name="connsiteX21" fmla="*/ 4765590 w 6108357"/>
              <a:gd name="connsiteY21" fmla="*/ 144162 h 172994"/>
              <a:gd name="connsiteX22" fmla="*/ 4572000 w 6108357"/>
              <a:gd name="connsiteY22" fmla="*/ 144162 h 172994"/>
              <a:gd name="connsiteX23" fmla="*/ 4572000 w 6108357"/>
              <a:gd name="connsiteY23" fmla="*/ 140043 h 172994"/>
              <a:gd name="connsiteX24" fmla="*/ 4411363 w 6108357"/>
              <a:gd name="connsiteY24" fmla="*/ 140043 h 172994"/>
              <a:gd name="connsiteX25" fmla="*/ 4411363 w 6108357"/>
              <a:gd name="connsiteY25" fmla="*/ 119448 h 172994"/>
              <a:gd name="connsiteX26" fmla="*/ 4073611 w 6108357"/>
              <a:gd name="connsiteY26" fmla="*/ 119448 h 172994"/>
              <a:gd name="connsiteX27" fmla="*/ 4073611 w 6108357"/>
              <a:gd name="connsiteY27" fmla="*/ 115329 h 172994"/>
              <a:gd name="connsiteX28" fmla="*/ 3805882 w 6108357"/>
              <a:gd name="connsiteY28" fmla="*/ 115329 h 172994"/>
              <a:gd name="connsiteX29" fmla="*/ 3805882 w 6108357"/>
              <a:gd name="connsiteY29" fmla="*/ 98854 h 172994"/>
              <a:gd name="connsiteX30" fmla="*/ 3233352 w 6108357"/>
              <a:gd name="connsiteY30" fmla="*/ 98854 h 172994"/>
              <a:gd name="connsiteX31" fmla="*/ 3233352 w 6108357"/>
              <a:gd name="connsiteY31" fmla="*/ 90616 h 172994"/>
              <a:gd name="connsiteX32" fmla="*/ 3019168 w 6108357"/>
              <a:gd name="connsiteY32" fmla="*/ 90616 h 172994"/>
              <a:gd name="connsiteX33" fmla="*/ 3019168 w 6108357"/>
              <a:gd name="connsiteY33" fmla="*/ 86497 h 172994"/>
              <a:gd name="connsiteX34" fmla="*/ 2603157 w 6108357"/>
              <a:gd name="connsiteY34" fmla="*/ 86497 h 172994"/>
              <a:gd name="connsiteX35" fmla="*/ 2603157 w 6108357"/>
              <a:gd name="connsiteY35" fmla="*/ 82378 h 172994"/>
              <a:gd name="connsiteX36" fmla="*/ 2497438 w 6108357"/>
              <a:gd name="connsiteY36" fmla="*/ 82378 h 172994"/>
              <a:gd name="connsiteX37" fmla="*/ 2537255 w 6108357"/>
              <a:gd name="connsiteY37" fmla="*/ 86497 h 172994"/>
              <a:gd name="connsiteX38" fmla="*/ 2347784 w 6108357"/>
              <a:gd name="connsiteY38" fmla="*/ 86497 h 172994"/>
              <a:gd name="connsiteX39" fmla="*/ 2347784 w 6108357"/>
              <a:gd name="connsiteY39" fmla="*/ 73805 h 172994"/>
              <a:gd name="connsiteX40" fmla="*/ 2278328 w 6108357"/>
              <a:gd name="connsiteY40" fmla="*/ 73394 h 172994"/>
              <a:gd name="connsiteX41" fmla="*/ 2281187 w 6108357"/>
              <a:gd name="connsiteY41" fmla="*/ 61966 h 172994"/>
              <a:gd name="connsiteX42" fmla="*/ 2101165 w 6108357"/>
              <a:gd name="connsiteY42" fmla="*/ 59106 h 172994"/>
              <a:gd name="connsiteX43" fmla="*/ 2101164 w 6108357"/>
              <a:gd name="connsiteY43" fmla="*/ 44820 h 172994"/>
              <a:gd name="connsiteX44" fmla="*/ 2064017 w 6108357"/>
              <a:gd name="connsiteY44" fmla="*/ 47678 h 172994"/>
              <a:gd name="connsiteX45" fmla="*/ 2064016 w 6108357"/>
              <a:gd name="connsiteY45" fmla="*/ 33389 h 172994"/>
              <a:gd name="connsiteX46" fmla="*/ 1718321 w 6108357"/>
              <a:gd name="connsiteY46" fmla="*/ 31822 h 172994"/>
              <a:gd name="connsiteX47" fmla="*/ 238051 w 6108357"/>
              <a:gd name="connsiteY47" fmla="*/ 8237 h 172994"/>
              <a:gd name="connsiteX48" fmla="*/ 0 w 6108357"/>
              <a:gd name="connsiteY48" fmla="*/ 8237 h 172994"/>
              <a:gd name="connsiteX49" fmla="*/ 8097 w 6108357"/>
              <a:gd name="connsiteY49" fmla="*/ 140 h 172994"/>
              <a:gd name="connsiteX50" fmla="*/ 4119 w 6108357"/>
              <a:gd name="connsiteY50" fmla="*/ 0 h 172994"/>
              <a:gd name="connsiteX0" fmla="*/ 4119 w 6108357"/>
              <a:gd name="connsiteY0" fmla="*/ 0 h 172994"/>
              <a:gd name="connsiteX1" fmla="*/ 8237 w 6108357"/>
              <a:gd name="connsiteY1" fmla="*/ 0 h 172994"/>
              <a:gd name="connsiteX2" fmla="*/ 1701114 w 6108357"/>
              <a:gd name="connsiteY2" fmla="*/ 0 h 172994"/>
              <a:gd name="connsiteX3" fmla="*/ 1709352 w 6108357"/>
              <a:gd name="connsiteY3" fmla="*/ 0 h 172994"/>
              <a:gd name="connsiteX4" fmla="*/ 1708952 w 6108357"/>
              <a:gd name="connsiteY4" fmla="*/ 5707 h 172994"/>
              <a:gd name="connsiteX5" fmla="*/ 2330352 w 6108357"/>
              <a:gd name="connsiteY5" fmla="*/ 8304 h 172994"/>
              <a:gd name="connsiteX6" fmla="*/ 2335893 w 6108357"/>
              <a:gd name="connsiteY6" fmla="*/ 18136 h 172994"/>
              <a:gd name="connsiteX7" fmla="*/ 2998573 w 6108357"/>
              <a:gd name="connsiteY7" fmla="*/ 20594 h 172994"/>
              <a:gd name="connsiteX8" fmla="*/ 3002692 w 6108357"/>
              <a:gd name="connsiteY8" fmla="*/ 24713 h 172994"/>
              <a:gd name="connsiteX9" fmla="*/ 3229233 w 6108357"/>
              <a:gd name="connsiteY9" fmla="*/ 24713 h 172994"/>
              <a:gd name="connsiteX10" fmla="*/ 3229233 w 6108357"/>
              <a:gd name="connsiteY10" fmla="*/ 37070 h 172994"/>
              <a:gd name="connsiteX11" fmla="*/ 4069492 w 6108357"/>
              <a:gd name="connsiteY11" fmla="*/ 37070 h 172994"/>
              <a:gd name="connsiteX12" fmla="*/ 4069492 w 6108357"/>
              <a:gd name="connsiteY12" fmla="*/ 45308 h 172994"/>
              <a:gd name="connsiteX13" fmla="*/ 4411363 w 6108357"/>
              <a:gd name="connsiteY13" fmla="*/ 45308 h 172994"/>
              <a:gd name="connsiteX14" fmla="*/ 4539049 w 6108357"/>
              <a:gd name="connsiteY14" fmla="*/ 45308 h 172994"/>
              <a:gd name="connsiteX15" fmla="*/ 4539049 w 6108357"/>
              <a:gd name="connsiteY15" fmla="*/ 57664 h 172994"/>
              <a:gd name="connsiteX16" fmla="*/ 4765590 w 6108357"/>
              <a:gd name="connsiteY16" fmla="*/ 57664 h 172994"/>
              <a:gd name="connsiteX17" fmla="*/ 4765590 w 6108357"/>
              <a:gd name="connsiteY17" fmla="*/ 65902 h 172994"/>
              <a:gd name="connsiteX18" fmla="*/ 6108357 w 6108357"/>
              <a:gd name="connsiteY18" fmla="*/ 65902 h 172994"/>
              <a:gd name="connsiteX19" fmla="*/ 6108357 w 6108357"/>
              <a:gd name="connsiteY19" fmla="*/ 172994 h 172994"/>
              <a:gd name="connsiteX20" fmla="*/ 4765590 w 6108357"/>
              <a:gd name="connsiteY20" fmla="*/ 172994 h 172994"/>
              <a:gd name="connsiteX21" fmla="*/ 4765590 w 6108357"/>
              <a:gd name="connsiteY21" fmla="*/ 144162 h 172994"/>
              <a:gd name="connsiteX22" fmla="*/ 4572000 w 6108357"/>
              <a:gd name="connsiteY22" fmla="*/ 144162 h 172994"/>
              <a:gd name="connsiteX23" fmla="*/ 4572000 w 6108357"/>
              <a:gd name="connsiteY23" fmla="*/ 140043 h 172994"/>
              <a:gd name="connsiteX24" fmla="*/ 4411363 w 6108357"/>
              <a:gd name="connsiteY24" fmla="*/ 140043 h 172994"/>
              <a:gd name="connsiteX25" fmla="*/ 4411363 w 6108357"/>
              <a:gd name="connsiteY25" fmla="*/ 119448 h 172994"/>
              <a:gd name="connsiteX26" fmla="*/ 4073611 w 6108357"/>
              <a:gd name="connsiteY26" fmla="*/ 119448 h 172994"/>
              <a:gd name="connsiteX27" fmla="*/ 4073611 w 6108357"/>
              <a:gd name="connsiteY27" fmla="*/ 115329 h 172994"/>
              <a:gd name="connsiteX28" fmla="*/ 3805882 w 6108357"/>
              <a:gd name="connsiteY28" fmla="*/ 115329 h 172994"/>
              <a:gd name="connsiteX29" fmla="*/ 3805882 w 6108357"/>
              <a:gd name="connsiteY29" fmla="*/ 98854 h 172994"/>
              <a:gd name="connsiteX30" fmla="*/ 3233352 w 6108357"/>
              <a:gd name="connsiteY30" fmla="*/ 98854 h 172994"/>
              <a:gd name="connsiteX31" fmla="*/ 3233352 w 6108357"/>
              <a:gd name="connsiteY31" fmla="*/ 90616 h 172994"/>
              <a:gd name="connsiteX32" fmla="*/ 3019168 w 6108357"/>
              <a:gd name="connsiteY32" fmla="*/ 90616 h 172994"/>
              <a:gd name="connsiteX33" fmla="*/ 3019168 w 6108357"/>
              <a:gd name="connsiteY33" fmla="*/ 86497 h 172994"/>
              <a:gd name="connsiteX34" fmla="*/ 2603157 w 6108357"/>
              <a:gd name="connsiteY34" fmla="*/ 86497 h 172994"/>
              <a:gd name="connsiteX35" fmla="*/ 2603157 w 6108357"/>
              <a:gd name="connsiteY35" fmla="*/ 82378 h 172994"/>
              <a:gd name="connsiteX36" fmla="*/ 2497438 w 6108357"/>
              <a:gd name="connsiteY36" fmla="*/ 82378 h 172994"/>
              <a:gd name="connsiteX37" fmla="*/ 2537255 w 6108357"/>
              <a:gd name="connsiteY37" fmla="*/ 86497 h 172994"/>
              <a:gd name="connsiteX38" fmla="*/ 2347784 w 6108357"/>
              <a:gd name="connsiteY38" fmla="*/ 86497 h 172994"/>
              <a:gd name="connsiteX39" fmla="*/ 2347784 w 6108357"/>
              <a:gd name="connsiteY39" fmla="*/ 73805 h 172994"/>
              <a:gd name="connsiteX40" fmla="*/ 2278328 w 6108357"/>
              <a:gd name="connsiteY40" fmla="*/ 73394 h 172994"/>
              <a:gd name="connsiteX41" fmla="*/ 2281187 w 6108357"/>
              <a:gd name="connsiteY41" fmla="*/ 61966 h 172994"/>
              <a:gd name="connsiteX42" fmla="*/ 2101165 w 6108357"/>
              <a:gd name="connsiteY42" fmla="*/ 59106 h 172994"/>
              <a:gd name="connsiteX43" fmla="*/ 2101164 w 6108357"/>
              <a:gd name="connsiteY43" fmla="*/ 44820 h 172994"/>
              <a:gd name="connsiteX44" fmla="*/ 2064017 w 6108357"/>
              <a:gd name="connsiteY44" fmla="*/ 47678 h 172994"/>
              <a:gd name="connsiteX45" fmla="*/ 2064016 w 6108357"/>
              <a:gd name="connsiteY45" fmla="*/ 33389 h 172994"/>
              <a:gd name="connsiteX46" fmla="*/ 1718321 w 6108357"/>
              <a:gd name="connsiteY46" fmla="*/ 31822 h 172994"/>
              <a:gd name="connsiteX47" fmla="*/ 1706030 w 6108357"/>
              <a:gd name="connsiteY47" fmla="*/ 24448 h 172994"/>
              <a:gd name="connsiteX48" fmla="*/ 238051 w 6108357"/>
              <a:gd name="connsiteY48" fmla="*/ 8237 h 172994"/>
              <a:gd name="connsiteX49" fmla="*/ 0 w 6108357"/>
              <a:gd name="connsiteY49" fmla="*/ 8237 h 172994"/>
              <a:gd name="connsiteX50" fmla="*/ 8097 w 6108357"/>
              <a:gd name="connsiteY50" fmla="*/ 140 h 172994"/>
              <a:gd name="connsiteX51" fmla="*/ 4119 w 6108357"/>
              <a:gd name="connsiteY51" fmla="*/ 0 h 172994"/>
              <a:gd name="connsiteX0" fmla="*/ 4119 w 6108357"/>
              <a:gd name="connsiteY0" fmla="*/ 0 h 172994"/>
              <a:gd name="connsiteX1" fmla="*/ 8237 w 6108357"/>
              <a:gd name="connsiteY1" fmla="*/ 0 h 172994"/>
              <a:gd name="connsiteX2" fmla="*/ 1701114 w 6108357"/>
              <a:gd name="connsiteY2" fmla="*/ 0 h 172994"/>
              <a:gd name="connsiteX3" fmla="*/ 1709352 w 6108357"/>
              <a:gd name="connsiteY3" fmla="*/ 0 h 172994"/>
              <a:gd name="connsiteX4" fmla="*/ 1708952 w 6108357"/>
              <a:gd name="connsiteY4" fmla="*/ 5707 h 172994"/>
              <a:gd name="connsiteX5" fmla="*/ 2330352 w 6108357"/>
              <a:gd name="connsiteY5" fmla="*/ 8304 h 172994"/>
              <a:gd name="connsiteX6" fmla="*/ 2335893 w 6108357"/>
              <a:gd name="connsiteY6" fmla="*/ 18136 h 172994"/>
              <a:gd name="connsiteX7" fmla="*/ 2998573 w 6108357"/>
              <a:gd name="connsiteY7" fmla="*/ 20594 h 172994"/>
              <a:gd name="connsiteX8" fmla="*/ 3002692 w 6108357"/>
              <a:gd name="connsiteY8" fmla="*/ 24713 h 172994"/>
              <a:gd name="connsiteX9" fmla="*/ 3229233 w 6108357"/>
              <a:gd name="connsiteY9" fmla="*/ 24713 h 172994"/>
              <a:gd name="connsiteX10" fmla="*/ 3229233 w 6108357"/>
              <a:gd name="connsiteY10" fmla="*/ 37070 h 172994"/>
              <a:gd name="connsiteX11" fmla="*/ 4069492 w 6108357"/>
              <a:gd name="connsiteY11" fmla="*/ 37070 h 172994"/>
              <a:gd name="connsiteX12" fmla="*/ 4069492 w 6108357"/>
              <a:gd name="connsiteY12" fmla="*/ 45308 h 172994"/>
              <a:gd name="connsiteX13" fmla="*/ 4411363 w 6108357"/>
              <a:gd name="connsiteY13" fmla="*/ 45308 h 172994"/>
              <a:gd name="connsiteX14" fmla="*/ 4539049 w 6108357"/>
              <a:gd name="connsiteY14" fmla="*/ 45308 h 172994"/>
              <a:gd name="connsiteX15" fmla="*/ 4539049 w 6108357"/>
              <a:gd name="connsiteY15" fmla="*/ 57664 h 172994"/>
              <a:gd name="connsiteX16" fmla="*/ 4765590 w 6108357"/>
              <a:gd name="connsiteY16" fmla="*/ 57664 h 172994"/>
              <a:gd name="connsiteX17" fmla="*/ 4765590 w 6108357"/>
              <a:gd name="connsiteY17" fmla="*/ 65902 h 172994"/>
              <a:gd name="connsiteX18" fmla="*/ 6108357 w 6108357"/>
              <a:gd name="connsiteY18" fmla="*/ 65902 h 172994"/>
              <a:gd name="connsiteX19" fmla="*/ 6108357 w 6108357"/>
              <a:gd name="connsiteY19" fmla="*/ 172994 h 172994"/>
              <a:gd name="connsiteX20" fmla="*/ 4765590 w 6108357"/>
              <a:gd name="connsiteY20" fmla="*/ 172994 h 172994"/>
              <a:gd name="connsiteX21" fmla="*/ 4765590 w 6108357"/>
              <a:gd name="connsiteY21" fmla="*/ 144162 h 172994"/>
              <a:gd name="connsiteX22" fmla="*/ 4572000 w 6108357"/>
              <a:gd name="connsiteY22" fmla="*/ 144162 h 172994"/>
              <a:gd name="connsiteX23" fmla="*/ 4572000 w 6108357"/>
              <a:gd name="connsiteY23" fmla="*/ 140043 h 172994"/>
              <a:gd name="connsiteX24" fmla="*/ 4411363 w 6108357"/>
              <a:gd name="connsiteY24" fmla="*/ 140043 h 172994"/>
              <a:gd name="connsiteX25" fmla="*/ 4411363 w 6108357"/>
              <a:gd name="connsiteY25" fmla="*/ 119448 h 172994"/>
              <a:gd name="connsiteX26" fmla="*/ 4073611 w 6108357"/>
              <a:gd name="connsiteY26" fmla="*/ 119448 h 172994"/>
              <a:gd name="connsiteX27" fmla="*/ 4073611 w 6108357"/>
              <a:gd name="connsiteY27" fmla="*/ 115329 h 172994"/>
              <a:gd name="connsiteX28" fmla="*/ 3805882 w 6108357"/>
              <a:gd name="connsiteY28" fmla="*/ 115329 h 172994"/>
              <a:gd name="connsiteX29" fmla="*/ 3805882 w 6108357"/>
              <a:gd name="connsiteY29" fmla="*/ 98854 h 172994"/>
              <a:gd name="connsiteX30" fmla="*/ 3233352 w 6108357"/>
              <a:gd name="connsiteY30" fmla="*/ 98854 h 172994"/>
              <a:gd name="connsiteX31" fmla="*/ 3233352 w 6108357"/>
              <a:gd name="connsiteY31" fmla="*/ 90616 h 172994"/>
              <a:gd name="connsiteX32" fmla="*/ 3019168 w 6108357"/>
              <a:gd name="connsiteY32" fmla="*/ 90616 h 172994"/>
              <a:gd name="connsiteX33" fmla="*/ 3019168 w 6108357"/>
              <a:gd name="connsiteY33" fmla="*/ 86497 h 172994"/>
              <a:gd name="connsiteX34" fmla="*/ 2603157 w 6108357"/>
              <a:gd name="connsiteY34" fmla="*/ 86497 h 172994"/>
              <a:gd name="connsiteX35" fmla="*/ 2603157 w 6108357"/>
              <a:gd name="connsiteY35" fmla="*/ 82378 h 172994"/>
              <a:gd name="connsiteX36" fmla="*/ 2497438 w 6108357"/>
              <a:gd name="connsiteY36" fmla="*/ 82378 h 172994"/>
              <a:gd name="connsiteX37" fmla="*/ 2537255 w 6108357"/>
              <a:gd name="connsiteY37" fmla="*/ 86497 h 172994"/>
              <a:gd name="connsiteX38" fmla="*/ 2347784 w 6108357"/>
              <a:gd name="connsiteY38" fmla="*/ 86497 h 172994"/>
              <a:gd name="connsiteX39" fmla="*/ 2347784 w 6108357"/>
              <a:gd name="connsiteY39" fmla="*/ 73805 h 172994"/>
              <a:gd name="connsiteX40" fmla="*/ 2278328 w 6108357"/>
              <a:gd name="connsiteY40" fmla="*/ 73394 h 172994"/>
              <a:gd name="connsiteX41" fmla="*/ 2281187 w 6108357"/>
              <a:gd name="connsiteY41" fmla="*/ 61966 h 172994"/>
              <a:gd name="connsiteX42" fmla="*/ 2101165 w 6108357"/>
              <a:gd name="connsiteY42" fmla="*/ 59106 h 172994"/>
              <a:gd name="connsiteX43" fmla="*/ 2101164 w 6108357"/>
              <a:gd name="connsiteY43" fmla="*/ 44820 h 172994"/>
              <a:gd name="connsiteX44" fmla="*/ 2064017 w 6108357"/>
              <a:gd name="connsiteY44" fmla="*/ 47678 h 172994"/>
              <a:gd name="connsiteX45" fmla="*/ 2064016 w 6108357"/>
              <a:gd name="connsiteY45" fmla="*/ 33389 h 172994"/>
              <a:gd name="connsiteX46" fmla="*/ 1718321 w 6108357"/>
              <a:gd name="connsiteY46" fmla="*/ 31822 h 172994"/>
              <a:gd name="connsiteX47" fmla="*/ 1706030 w 6108357"/>
              <a:gd name="connsiteY47" fmla="*/ 46571 h 172994"/>
              <a:gd name="connsiteX48" fmla="*/ 238051 w 6108357"/>
              <a:gd name="connsiteY48" fmla="*/ 8237 h 172994"/>
              <a:gd name="connsiteX49" fmla="*/ 0 w 6108357"/>
              <a:gd name="connsiteY49" fmla="*/ 8237 h 172994"/>
              <a:gd name="connsiteX50" fmla="*/ 8097 w 6108357"/>
              <a:gd name="connsiteY50" fmla="*/ 140 h 172994"/>
              <a:gd name="connsiteX51" fmla="*/ 4119 w 6108357"/>
              <a:gd name="connsiteY51" fmla="*/ 0 h 172994"/>
              <a:gd name="connsiteX0" fmla="*/ 4119 w 6108357"/>
              <a:gd name="connsiteY0" fmla="*/ 0 h 172994"/>
              <a:gd name="connsiteX1" fmla="*/ 8237 w 6108357"/>
              <a:gd name="connsiteY1" fmla="*/ 0 h 172994"/>
              <a:gd name="connsiteX2" fmla="*/ 1701114 w 6108357"/>
              <a:gd name="connsiteY2" fmla="*/ 0 h 172994"/>
              <a:gd name="connsiteX3" fmla="*/ 1709352 w 6108357"/>
              <a:gd name="connsiteY3" fmla="*/ 0 h 172994"/>
              <a:gd name="connsiteX4" fmla="*/ 1708952 w 6108357"/>
              <a:gd name="connsiteY4" fmla="*/ 5707 h 172994"/>
              <a:gd name="connsiteX5" fmla="*/ 2330352 w 6108357"/>
              <a:gd name="connsiteY5" fmla="*/ 8304 h 172994"/>
              <a:gd name="connsiteX6" fmla="*/ 2335893 w 6108357"/>
              <a:gd name="connsiteY6" fmla="*/ 18136 h 172994"/>
              <a:gd name="connsiteX7" fmla="*/ 2998573 w 6108357"/>
              <a:gd name="connsiteY7" fmla="*/ 20594 h 172994"/>
              <a:gd name="connsiteX8" fmla="*/ 3002692 w 6108357"/>
              <a:gd name="connsiteY8" fmla="*/ 24713 h 172994"/>
              <a:gd name="connsiteX9" fmla="*/ 3229233 w 6108357"/>
              <a:gd name="connsiteY9" fmla="*/ 24713 h 172994"/>
              <a:gd name="connsiteX10" fmla="*/ 3229233 w 6108357"/>
              <a:gd name="connsiteY10" fmla="*/ 37070 h 172994"/>
              <a:gd name="connsiteX11" fmla="*/ 4069492 w 6108357"/>
              <a:gd name="connsiteY11" fmla="*/ 37070 h 172994"/>
              <a:gd name="connsiteX12" fmla="*/ 4069492 w 6108357"/>
              <a:gd name="connsiteY12" fmla="*/ 45308 h 172994"/>
              <a:gd name="connsiteX13" fmla="*/ 4411363 w 6108357"/>
              <a:gd name="connsiteY13" fmla="*/ 45308 h 172994"/>
              <a:gd name="connsiteX14" fmla="*/ 4539049 w 6108357"/>
              <a:gd name="connsiteY14" fmla="*/ 45308 h 172994"/>
              <a:gd name="connsiteX15" fmla="*/ 4539049 w 6108357"/>
              <a:gd name="connsiteY15" fmla="*/ 57664 h 172994"/>
              <a:gd name="connsiteX16" fmla="*/ 4765590 w 6108357"/>
              <a:gd name="connsiteY16" fmla="*/ 57664 h 172994"/>
              <a:gd name="connsiteX17" fmla="*/ 4765590 w 6108357"/>
              <a:gd name="connsiteY17" fmla="*/ 65902 h 172994"/>
              <a:gd name="connsiteX18" fmla="*/ 6108357 w 6108357"/>
              <a:gd name="connsiteY18" fmla="*/ 65902 h 172994"/>
              <a:gd name="connsiteX19" fmla="*/ 6108357 w 6108357"/>
              <a:gd name="connsiteY19" fmla="*/ 172994 h 172994"/>
              <a:gd name="connsiteX20" fmla="*/ 4765590 w 6108357"/>
              <a:gd name="connsiteY20" fmla="*/ 172994 h 172994"/>
              <a:gd name="connsiteX21" fmla="*/ 4765590 w 6108357"/>
              <a:gd name="connsiteY21" fmla="*/ 144162 h 172994"/>
              <a:gd name="connsiteX22" fmla="*/ 4572000 w 6108357"/>
              <a:gd name="connsiteY22" fmla="*/ 144162 h 172994"/>
              <a:gd name="connsiteX23" fmla="*/ 4572000 w 6108357"/>
              <a:gd name="connsiteY23" fmla="*/ 140043 h 172994"/>
              <a:gd name="connsiteX24" fmla="*/ 4411363 w 6108357"/>
              <a:gd name="connsiteY24" fmla="*/ 140043 h 172994"/>
              <a:gd name="connsiteX25" fmla="*/ 4411363 w 6108357"/>
              <a:gd name="connsiteY25" fmla="*/ 119448 h 172994"/>
              <a:gd name="connsiteX26" fmla="*/ 4073611 w 6108357"/>
              <a:gd name="connsiteY26" fmla="*/ 119448 h 172994"/>
              <a:gd name="connsiteX27" fmla="*/ 4073611 w 6108357"/>
              <a:gd name="connsiteY27" fmla="*/ 115329 h 172994"/>
              <a:gd name="connsiteX28" fmla="*/ 3805882 w 6108357"/>
              <a:gd name="connsiteY28" fmla="*/ 115329 h 172994"/>
              <a:gd name="connsiteX29" fmla="*/ 3805882 w 6108357"/>
              <a:gd name="connsiteY29" fmla="*/ 98854 h 172994"/>
              <a:gd name="connsiteX30" fmla="*/ 3233352 w 6108357"/>
              <a:gd name="connsiteY30" fmla="*/ 98854 h 172994"/>
              <a:gd name="connsiteX31" fmla="*/ 3233352 w 6108357"/>
              <a:gd name="connsiteY31" fmla="*/ 90616 h 172994"/>
              <a:gd name="connsiteX32" fmla="*/ 3019168 w 6108357"/>
              <a:gd name="connsiteY32" fmla="*/ 90616 h 172994"/>
              <a:gd name="connsiteX33" fmla="*/ 3019168 w 6108357"/>
              <a:gd name="connsiteY33" fmla="*/ 86497 h 172994"/>
              <a:gd name="connsiteX34" fmla="*/ 2603157 w 6108357"/>
              <a:gd name="connsiteY34" fmla="*/ 86497 h 172994"/>
              <a:gd name="connsiteX35" fmla="*/ 2603157 w 6108357"/>
              <a:gd name="connsiteY35" fmla="*/ 82378 h 172994"/>
              <a:gd name="connsiteX36" fmla="*/ 2497438 w 6108357"/>
              <a:gd name="connsiteY36" fmla="*/ 82378 h 172994"/>
              <a:gd name="connsiteX37" fmla="*/ 2537255 w 6108357"/>
              <a:gd name="connsiteY37" fmla="*/ 86497 h 172994"/>
              <a:gd name="connsiteX38" fmla="*/ 2347784 w 6108357"/>
              <a:gd name="connsiteY38" fmla="*/ 86497 h 172994"/>
              <a:gd name="connsiteX39" fmla="*/ 2347784 w 6108357"/>
              <a:gd name="connsiteY39" fmla="*/ 73805 h 172994"/>
              <a:gd name="connsiteX40" fmla="*/ 2278328 w 6108357"/>
              <a:gd name="connsiteY40" fmla="*/ 73394 h 172994"/>
              <a:gd name="connsiteX41" fmla="*/ 2281187 w 6108357"/>
              <a:gd name="connsiteY41" fmla="*/ 61966 h 172994"/>
              <a:gd name="connsiteX42" fmla="*/ 2101165 w 6108357"/>
              <a:gd name="connsiteY42" fmla="*/ 59106 h 172994"/>
              <a:gd name="connsiteX43" fmla="*/ 2101164 w 6108357"/>
              <a:gd name="connsiteY43" fmla="*/ 44820 h 172994"/>
              <a:gd name="connsiteX44" fmla="*/ 2064017 w 6108357"/>
              <a:gd name="connsiteY44" fmla="*/ 47678 h 172994"/>
              <a:gd name="connsiteX45" fmla="*/ 2064016 w 6108357"/>
              <a:gd name="connsiteY45" fmla="*/ 33389 h 172994"/>
              <a:gd name="connsiteX46" fmla="*/ 1718321 w 6108357"/>
              <a:gd name="connsiteY46" fmla="*/ 31822 h 172994"/>
              <a:gd name="connsiteX47" fmla="*/ 1706030 w 6108357"/>
              <a:gd name="connsiteY47" fmla="*/ 26906 h 172994"/>
              <a:gd name="connsiteX48" fmla="*/ 238051 w 6108357"/>
              <a:gd name="connsiteY48" fmla="*/ 8237 h 172994"/>
              <a:gd name="connsiteX49" fmla="*/ 0 w 6108357"/>
              <a:gd name="connsiteY49" fmla="*/ 8237 h 172994"/>
              <a:gd name="connsiteX50" fmla="*/ 8097 w 6108357"/>
              <a:gd name="connsiteY50" fmla="*/ 140 h 172994"/>
              <a:gd name="connsiteX51" fmla="*/ 4119 w 6108357"/>
              <a:gd name="connsiteY51" fmla="*/ 0 h 172994"/>
              <a:gd name="connsiteX0" fmla="*/ 4119 w 6108357"/>
              <a:gd name="connsiteY0" fmla="*/ 0 h 172994"/>
              <a:gd name="connsiteX1" fmla="*/ 8237 w 6108357"/>
              <a:gd name="connsiteY1" fmla="*/ 0 h 172994"/>
              <a:gd name="connsiteX2" fmla="*/ 1701114 w 6108357"/>
              <a:gd name="connsiteY2" fmla="*/ 0 h 172994"/>
              <a:gd name="connsiteX3" fmla="*/ 1709352 w 6108357"/>
              <a:gd name="connsiteY3" fmla="*/ 0 h 172994"/>
              <a:gd name="connsiteX4" fmla="*/ 1708952 w 6108357"/>
              <a:gd name="connsiteY4" fmla="*/ 5707 h 172994"/>
              <a:gd name="connsiteX5" fmla="*/ 2330352 w 6108357"/>
              <a:gd name="connsiteY5" fmla="*/ 8304 h 172994"/>
              <a:gd name="connsiteX6" fmla="*/ 2335893 w 6108357"/>
              <a:gd name="connsiteY6" fmla="*/ 18136 h 172994"/>
              <a:gd name="connsiteX7" fmla="*/ 2998573 w 6108357"/>
              <a:gd name="connsiteY7" fmla="*/ 20594 h 172994"/>
              <a:gd name="connsiteX8" fmla="*/ 3002692 w 6108357"/>
              <a:gd name="connsiteY8" fmla="*/ 24713 h 172994"/>
              <a:gd name="connsiteX9" fmla="*/ 3229233 w 6108357"/>
              <a:gd name="connsiteY9" fmla="*/ 24713 h 172994"/>
              <a:gd name="connsiteX10" fmla="*/ 3229233 w 6108357"/>
              <a:gd name="connsiteY10" fmla="*/ 37070 h 172994"/>
              <a:gd name="connsiteX11" fmla="*/ 4069492 w 6108357"/>
              <a:gd name="connsiteY11" fmla="*/ 37070 h 172994"/>
              <a:gd name="connsiteX12" fmla="*/ 4069492 w 6108357"/>
              <a:gd name="connsiteY12" fmla="*/ 45308 h 172994"/>
              <a:gd name="connsiteX13" fmla="*/ 4411363 w 6108357"/>
              <a:gd name="connsiteY13" fmla="*/ 45308 h 172994"/>
              <a:gd name="connsiteX14" fmla="*/ 4539049 w 6108357"/>
              <a:gd name="connsiteY14" fmla="*/ 45308 h 172994"/>
              <a:gd name="connsiteX15" fmla="*/ 4539049 w 6108357"/>
              <a:gd name="connsiteY15" fmla="*/ 57664 h 172994"/>
              <a:gd name="connsiteX16" fmla="*/ 4765590 w 6108357"/>
              <a:gd name="connsiteY16" fmla="*/ 57664 h 172994"/>
              <a:gd name="connsiteX17" fmla="*/ 4765590 w 6108357"/>
              <a:gd name="connsiteY17" fmla="*/ 65902 h 172994"/>
              <a:gd name="connsiteX18" fmla="*/ 6108357 w 6108357"/>
              <a:gd name="connsiteY18" fmla="*/ 65902 h 172994"/>
              <a:gd name="connsiteX19" fmla="*/ 6108357 w 6108357"/>
              <a:gd name="connsiteY19" fmla="*/ 172994 h 172994"/>
              <a:gd name="connsiteX20" fmla="*/ 4765590 w 6108357"/>
              <a:gd name="connsiteY20" fmla="*/ 172994 h 172994"/>
              <a:gd name="connsiteX21" fmla="*/ 4765590 w 6108357"/>
              <a:gd name="connsiteY21" fmla="*/ 144162 h 172994"/>
              <a:gd name="connsiteX22" fmla="*/ 4572000 w 6108357"/>
              <a:gd name="connsiteY22" fmla="*/ 144162 h 172994"/>
              <a:gd name="connsiteX23" fmla="*/ 4572000 w 6108357"/>
              <a:gd name="connsiteY23" fmla="*/ 140043 h 172994"/>
              <a:gd name="connsiteX24" fmla="*/ 4411363 w 6108357"/>
              <a:gd name="connsiteY24" fmla="*/ 140043 h 172994"/>
              <a:gd name="connsiteX25" fmla="*/ 4411363 w 6108357"/>
              <a:gd name="connsiteY25" fmla="*/ 119448 h 172994"/>
              <a:gd name="connsiteX26" fmla="*/ 4073611 w 6108357"/>
              <a:gd name="connsiteY26" fmla="*/ 119448 h 172994"/>
              <a:gd name="connsiteX27" fmla="*/ 4073611 w 6108357"/>
              <a:gd name="connsiteY27" fmla="*/ 115329 h 172994"/>
              <a:gd name="connsiteX28" fmla="*/ 3805882 w 6108357"/>
              <a:gd name="connsiteY28" fmla="*/ 115329 h 172994"/>
              <a:gd name="connsiteX29" fmla="*/ 3805882 w 6108357"/>
              <a:gd name="connsiteY29" fmla="*/ 98854 h 172994"/>
              <a:gd name="connsiteX30" fmla="*/ 3233352 w 6108357"/>
              <a:gd name="connsiteY30" fmla="*/ 98854 h 172994"/>
              <a:gd name="connsiteX31" fmla="*/ 3233352 w 6108357"/>
              <a:gd name="connsiteY31" fmla="*/ 90616 h 172994"/>
              <a:gd name="connsiteX32" fmla="*/ 3019168 w 6108357"/>
              <a:gd name="connsiteY32" fmla="*/ 90616 h 172994"/>
              <a:gd name="connsiteX33" fmla="*/ 3019168 w 6108357"/>
              <a:gd name="connsiteY33" fmla="*/ 86497 h 172994"/>
              <a:gd name="connsiteX34" fmla="*/ 2603157 w 6108357"/>
              <a:gd name="connsiteY34" fmla="*/ 86497 h 172994"/>
              <a:gd name="connsiteX35" fmla="*/ 2603157 w 6108357"/>
              <a:gd name="connsiteY35" fmla="*/ 82378 h 172994"/>
              <a:gd name="connsiteX36" fmla="*/ 2497438 w 6108357"/>
              <a:gd name="connsiteY36" fmla="*/ 82378 h 172994"/>
              <a:gd name="connsiteX37" fmla="*/ 2537255 w 6108357"/>
              <a:gd name="connsiteY37" fmla="*/ 86497 h 172994"/>
              <a:gd name="connsiteX38" fmla="*/ 2347784 w 6108357"/>
              <a:gd name="connsiteY38" fmla="*/ 86497 h 172994"/>
              <a:gd name="connsiteX39" fmla="*/ 2347784 w 6108357"/>
              <a:gd name="connsiteY39" fmla="*/ 73805 h 172994"/>
              <a:gd name="connsiteX40" fmla="*/ 2278328 w 6108357"/>
              <a:gd name="connsiteY40" fmla="*/ 73394 h 172994"/>
              <a:gd name="connsiteX41" fmla="*/ 2281187 w 6108357"/>
              <a:gd name="connsiteY41" fmla="*/ 61966 h 172994"/>
              <a:gd name="connsiteX42" fmla="*/ 2101165 w 6108357"/>
              <a:gd name="connsiteY42" fmla="*/ 59106 h 172994"/>
              <a:gd name="connsiteX43" fmla="*/ 2101164 w 6108357"/>
              <a:gd name="connsiteY43" fmla="*/ 44820 h 172994"/>
              <a:gd name="connsiteX44" fmla="*/ 2064017 w 6108357"/>
              <a:gd name="connsiteY44" fmla="*/ 47678 h 172994"/>
              <a:gd name="connsiteX45" fmla="*/ 2064016 w 6108357"/>
              <a:gd name="connsiteY45" fmla="*/ 33389 h 172994"/>
              <a:gd name="connsiteX46" fmla="*/ 1718321 w 6108357"/>
              <a:gd name="connsiteY46" fmla="*/ 31822 h 172994"/>
              <a:gd name="connsiteX47" fmla="*/ 1696198 w 6108357"/>
              <a:gd name="connsiteY47" fmla="*/ 34280 h 172994"/>
              <a:gd name="connsiteX48" fmla="*/ 238051 w 6108357"/>
              <a:gd name="connsiteY48" fmla="*/ 8237 h 172994"/>
              <a:gd name="connsiteX49" fmla="*/ 0 w 6108357"/>
              <a:gd name="connsiteY49" fmla="*/ 8237 h 172994"/>
              <a:gd name="connsiteX50" fmla="*/ 8097 w 6108357"/>
              <a:gd name="connsiteY50" fmla="*/ 140 h 172994"/>
              <a:gd name="connsiteX51" fmla="*/ 4119 w 6108357"/>
              <a:gd name="connsiteY51" fmla="*/ 0 h 172994"/>
              <a:gd name="connsiteX0" fmla="*/ 4119 w 6108357"/>
              <a:gd name="connsiteY0" fmla="*/ 0 h 172994"/>
              <a:gd name="connsiteX1" fmla="*/ 8237 w 6108357"/>
              <a:gd name="connsiteY1" fmla="*/ 0 h 172994"/>
              <a:gd name="connsiteX2" fmla="*/ 1701114 w 6108357"/>
              <a:gd name="connsiteY2" fmla="*/ 0 h 172994"/>
              <a:gd name="connsiteX3" fmla="*/ 1709352 w 6108357"/>
              <a:gd name="connsiteY3" fmla="*/ 0 h 172994"/>
              <a:gd name="connsiteX4" fmla="*/ 1708952 w 6108357"/>
              <a:gd name="connsiteY4" fmla="*/ 5707 h 172994"/>
              <a:gd name="connsiteX5" fmla="*/ 2330352 w 6108357"/>
              <a:gd name="connsiteY5" fmla="*/ 8304 h 172994"/>
              <a:gd name="connsiteX6" fmla="*/ 2335893 w 6108357"/>
              <a:gd name="connsiteY6" fmla="*/ 18136 h 172994"/>
              <a:gd name="connsiteX7" fmla="*/ 2998573 w 6108357"/>
              <a:gd name="connsiteY7" fmla="*/ 20594 h 172994"/>
              <a:gd name="connsiteX8" fmla="*/ 3002692 w 6108357"/>
              <a:gd name="connsiteY8" fmla="*/ 24713 h 172994"/>
              <a:gd name="connsiteX9" fmla="*/ 3229233 w 6108357"/>
              <a:gd name="connsiteY9" fmla="*/ 24713 h 172994"/>
              <a:gd name="connsiteX10" fmla="*/ 3229233 w 6108357"/>
              <a:gd name="connsiteY10" fmla="*/ 37070 h 172994"/>
              <a:gd name="connsiteX11" fmla="*/ 4069492 w 6108357"/>
              <a:gd name="connsiteY11" fmla="*/ 37070 h 172994"/>
              <a:gd name="connsiteX12" fmla="*/ 4069492 w 6108357"/>
              <a:gd name="connsiteY12" fmla="*/ 45308 h 172994"/>
              <a:gd name="connsiteX13" fmla="*/ 4411363 w 6108357"/>
              <a:gd name="connsiteY13" fmla="*/ 45308 h 172994"/>
              <a:gd name="connsiteX14" fmla="*/ 4539049 w 6108357"/>
              <a:gd name="connsiteY14" fmla="*/ 45308 h 172994"/>
              <a:gd name="connsiteX15" fmla="*/ 4539049 w 6108357"/>
              <a:gd name="connsiteY15" fmla="*/ 57664 h 172994"/>
              <a:gd name="connsiteX16" fmla="*/ 4765590 w 6108357"/>
              <a:gd name="connsiteY16" fmla="*/ 57664 h 172994"/>
              <a:gd name="connsiteX17" fmla="*/ 4765590 w 6108357"/>
              <a:gd name="connsiteY17" fmla="*/ 65902 h 172994"/>
              <a:gd name="connsiteX18" fmla="*/ 6108357 w 6108357"/>
              <a:gd name="connsiteY18" fmla="*/ 65902 h 172994"/>
              <a:gd name="connsiteX19" fmla="*/ 6108357 w 6108357"/>
              <a:gd name="connsiteY19" fmla="*/ 172994 h 172994"/>
              <a:gd name="connsiteX20" fmla="*/ 4765590 w 6108357"/>
              <a:gd name="connsiteY20" fmla="*/ 172994 h 172994"/>
              <a:gd name="connsiteX21" fmla="*/ 4765590 w 6108357"/>
              <a:gd name="connsiteY21" fmla="*/ 144162 h 172994"/>
              <a:gd name="connsiteX22" fmla="*/ 4572000 w 6108357"/>
              <a:gd name="connsiteY22" fmla="*/ 144162 h 172994"/>
              <a:gd name="connsiteX23" fmla="*/ 4572000 w 6108357"/>
              <a:gd name="connsiteY23" fmla="*/ 140043 h 172994"/>
              <a:gd name="connsiteX24" fmla="*/ 4411363 w 6108357"/>
              <a:gd name="connsiteY24" fmla="*/ 140043 h 172994"/>
              <a:gd name="connsiteX25" fmla="*/ 4411363 w 6108357"/>
              <a:gd name="connsiteY25" fmla="*/ 119448 h 172994"/>
              <a:gd name="connsiteX26" fmla="*/ 4073611 w 6108357"/>
              <a:gd name="connsiteY26" fmla="*/ 119448 h 172994"/>
              <a:gd name="connsiteX27" fmla="*/ 4073611 w 6108357"/>
              <a:gd name="connsiteY27" fmla="*/ 115329 h 172994"/>
              <a:gd name="connsiteX28" fmla="*/ 3805882 w 6108357"/>
              <a:gd name="connsiteY28" fmla="*/ 115329 h 172994"/>
              <a:gd name="connsiteX29" fmla="*/ 3805882 w 6108357"/>
              <a:gd name="connsiteY29" fmla="*/ 98854 h 172994"/>
              <a:gd name="connsiteX30" fmla="*/ 3233352 w 6108357"/>
              <a:gd name="connsiteY30" fmla="*/ 98854 h 172994"/>
              <a:gd name="connsiteX31" fmla="*/ 3233352 w 6108357"/>
              <a:gd name="connsiteY31" fmla="*/ 90616 h 172994"/>
              <a:gd name="connsiteX32" fmla="*/ 3019168 w 6108357"/>
              <a:gd name="connsiteY32" fmla="*/ 90616 h 172994"/>
              <a:gd name="connsiteX33" fmla="*/ 3019168 w 6108357"/>
              <a:gd name="connsiteY33" fmla="*/ 86497 h 172994"/>
              <a:gd name="connsiteX34" fmla="*/ 2603157 w 6108357"/>
              <a:gd name="connsiteY34" fmla="*/ 86497 h 172994"/>
              <a:gd name="connsiteX35" fmla="*/ 2603157 w 6108357"/>
              <a:gd name="connsiteY35" fmla="*/ 82378 h 172994"/>
              <a:gd name="connsiteX36" fmla="*/ 2497438 w 6108357"/>
              <a:gd name="connsiteY36" fmla="*/ 82378 h 172994"/>
              <a:gd name="connsiteX37" fmla="*/ 2537255 w 6108357"/>
              <a:gd name="connsiteY37" fmla="*/ 86497 h 172994"/>
              <a:gd name="connsiteX38" fmla="*/ 2347784 w 6108357"/>
              <a:gd name="connsiteY38" fmla="*/ 86497 h 172994"/>
              <a:gd name="connsiteX39" fmla="*/ 2347784 w 6108357"/>
              <a:gd name="connsiteY39" fmla="*/ 73805 h 172994"/>
              <a:gd name="connsiteX40" fmla="*/ 2278328 w 6108357"/>
              <a:gd name="connsiteY40" fmla="*/ 73394 h 172994"/>
              <a:gd name="connsiteX41" fmla="*/ 2281187 w 6108357"/>
              <a:gd name="connsiteY41" fmla="*/ 61966 h 172994"/>
              <a:gd name="connsiteX42" fmla="*/ 2101165 w 6108357"/>
              <a:gd name="connsiteY42" fmla="*/ 59106 h 172994"/>
              <a:gd name="connsiteX43" fmla="*/ 2101164 w 6108357"/>
              <a:gd name="connsiteY43" fmla="*/ 44820 h 172994"/>
              <a:gd name="connsiteX44" fmla="*/ 2064017 w 6108357"/>
              <a:gd name="connsiteY44" fmla="*/ 47678 h 172994"/>
              <a:gd name="connsiteX45" fmla="*/ 2064016 w 6108357"/>
              <a:gd name="connsiteY45" fmla="*/ 33389 h 172994"/>
              <a:gd name="connsiteX46" fmla="*/ 1718321 w 6108357"/>
              <a:gd name="connsiteY46" fmla="*/ 31822 h 172994"/>
              <a:gd name="connsiteX47" fmla="*/ 1659327 w 6108357"/>
              <a:gd name="connsiteY47" fmla="*/ 12157 h 172994"/>
              <a:gd name="connsiteX48" fmla="*/ 238051 w 6108357"/>
              <a:gd name="connsiteY48" fmla="*/ 8237 h 172994"/>
              <a:gd name="connsiteX49" fmla="*/ 0 w 6108357"/>
              <a:gd name="connsiteY49" fmla="*/ 8237 h 172994"/>
              <a:gd name="connsiteX50" fmla="*/ 8097 w 6108357"/>
              <a:gd name="connsiteY50" fmla="*/ 140 h 172994"/>
              <a:gd name="connsiteX51" fmla="*/ 4119 w 6108357"/>
              <a:gd name="connsiteY51" fmla="*/ 0 h 172994"/>
              <a:gd name="connsiteX0" fmla="*/ 4119 w 6108357"/>
              <a:gd name="connsiteY0" fmla="*/ 2590 h 175584"/>
              <a:gd name="connsiteX1" fmla="*/ 8237 w 6108357"/>
              <a:gd name="connsiteY1" fmla="*/ 2590 h 175584"/>
              <a:gd name="connsiteX2" fmla="*/ 1701114 w 6108357"/>
              <a:gd name="connsiteY2" fmla="*/ 2590 h 175584"/>
              <a:gd name="connsiteX3" fmla="*/ 1709352 w 6108357"/>
              <a:gd name="connsiteY3" fmla="*/ 2590 h 175584"/>
              <a:gd name="connsiteX4" fmla="*/ 1708952 w 6108357"/>
              <a:gd name="connsiteY4" fmla="*/ 8297 h 175584"/>
              <a:gd name="connsiteX5" fmla="*/ 2330352 w 6108357"/>
              <a:gd name="connsiteY5" fmla="*/ 10894 h 175584"/>
              <a:gd name="connsiteX6" fmla="*/ 2335893 w 6108357"/>
              <a:gd name="connsiteY6" fmla="*/ 20726 h 175584"/>
              <a:gd name="connsiteX7" fmla="*/ 2998573 w 6108357"/>
              <a:gd name="connsiteY7" fmla="*/ 23184 h 175584"/>
              <a:gd name="connsiteX8" fmla="*/ 3002692 w 6108357"/>
              <a:gd name="connsiteY8" fmla="*/ 27303 h 175584"/>
              <a:gd name="connsiteX9" fmla="*/ 3229233 w 6108357"/>
              <a:gd name="connsiteY9" fmla="*/ 27303 h 175584"/>
              <a:gd name="connsiteX10" fmla="*/ 3229233 w 6108357"/>
              <a:gd name="connsiteY10" fmla="*/ 39660 h 175584"/>
              <a:gd name="connsiteX11" fmla="*/ 4069492 w 6108357"/>
              <a:gd name="connsiteY11" fmla="*/ 39660 h 175584"/>
              <a:gd name="connsiteX12" fmla="*/ 4069492 w 6108357"/>
              <a:gd name="connsiteY12" fmla="*/ 47898 h 175584"/>
              <a:gd name="connsiteX13" fmla="*/ 4411363 w 6108357"/>
              <a:gd name="connsiteY13" fmla="*/ 47898 h 175584"/>
              <a:gd name="connsiteX14" fmla="*/ 4539049 w 6108357"/>
              <a:gd name="connsiteY14" fmla="*/ 47898 h 175584"/>
              <a:gd name="connsiteX15" fmla="*/ 4539049 w 6108357"/>
              <a:gd name="connsiteY15" fmla="*/ 60254 h 175584"/>
              <a:gd name="connsiteX16" fmla="*/ 4765590 w 6108357"/>
              <a:gd name="connsiteY16" fmla="*/ 60254 h 175584"/>
              <a:gd name="connsiteX17" fmla="*/ 4765590 w 6108357"/>
              <a:gd name="connsiteY17" fmla="*/ 68492 h 175584"/>
              <a:gd name="connsiteX18" fmla="*/ 6108357 w 6108357"/>
              <a:gd name="connsiteY18" fmla="*/ 68492 h 175584"/>
              <a:gd name="connsiteX19" fmla="*/ 6108357 w 6108357"/>
              <a:gd name="connsiteY19" fmla="*/ 175584 h 175584"/>
              <a:gd name="connsiteX20" fmla="*/ 4765590 w 6108357"/>
              <a:gd name="connsiteY20" fmla="*/ 175584 h 175584"/>
              <a:gd name="connsiteX21" fmla="*/ 4765590 w 6108357"/>
              <a:gd name="connsiteY21" fmla="*/ 146752 h 175584"/>
              <a:gd name="connsiteX22" fmla="*/ 4572000 w 6108357"/>
              <a:gd name="connsiteY22" fmla="*/ 146752 h 175584"/>
              <a:gd name="connsiteX23" fmla="*/ 4572000 w 6108357"/>
              <a:gd name="connsiteY23" fmla="*/ 142633 h 175584"/>
              <a:gd name="connsiteX24" fmla="*/ 4411363 w 6108357"/>
              <a:gd name="connsiteY24" fmla="*/ 142633 h 175584"/>
              <a:gd name="connsiteX25" fmla="*/ 4411363 w 6108357"/>
              <a:gd name="connsiteY25" fmla="*/ 122038 h 175584"/>
              <a:gd name="connsiteX26" fmla="*/ 4073611 w 6108357"/>
              <a:gd name="connsiteY26" fmla="*/ 122038 h 175584"/>
              <a:gd name="connsiteX27" fmla="*/ 4073611 w 6108357"/>
              <a:gd name="connsiteY27" fmla="*/ 117919 h 175584"/>
              <a:gd name="connsiteX28" fmla="*/ 3805882 w 6108357"/>
              <a:gd name="connsiteY28" fmla="*/ 117919 h 175584"/>
              <a:gd name="connsiteX29" fmla="*/ 3805882 w 6108357"/>
              <a:gd name="connsiteY29" fmla="*/ 101444 h 175584"/>
              <a:gd name="connsiteX30" fmla="*/ 3233352 w 6108357"/>
              <a:gd name="connsiteY30" fmla="*/ 101444 h 175584"/>
              <a:gd name="connsiteX31" fmla="*/ 3233352 w 6108357"/>
              <a:gd name="connsiteY31" fmla="*/ 93206 h 175584"/>
              <a:gd name="connsiteX32" fmla="*/ 3019168 w 6108357"/>
              <a:gd name="connsiteY32" fmla="*/ 93206 h 175584"/>
              <a:gd name="connsiteX33" fmla="*/ 3019168 w 6108357"/>
              <a:gd name="connsiteY33" fmla="*/ 89087 h 175584"/>
              <a:gd name="connsiteX34" fmla="*/ 2603157 w 6108357"/>
              <a:gd name="connsiteY34" fmla="*/ 89087 h 175584"/>
              <a:gd name="connsiteX35" fmla="*/ 2603157 w 6108357"/>
              <a:gd name="connsiteY35" fmla="*/ 84968 h 175584"/>
              <a:gd name="connsiteX36" fmla="*/ 2497438 w 6108357"/>
              <a:gd name="connsiteY36" fmla="*/ 84968 h 175584"/>
              <a:gd name="connsiteX37" fmla="*/ 2537255 w 6108357"/>
              <a:gd name="connsiteY37" fmla="*/ 89087 h 175584"/>
              <a:gd name="connsiteX38" fmla="*/ 2347784 w 6108357"/>
              <a:gd name="connsiteY38" fmla="*/ 89087 h 175584"/>
              <a:gd name="connsiteX39" fmla="*/ 2347784 w 6108357"/>
              <a:gd name="connsiteY39" fmla="*/ 76395 h 175584"/>
              <a:gd name="connsiteX40" fmla="*/ 2278328 w 6108357"/>
              <a:gd name="connsiteY40" fmla="*/ 75984 h 175584"/>
              <a:gd name="connsiteX41" fmla="*/ 2281187 w 6108357"/>
              <a:gd name="connsiteY41" fmla="*/ 64556 h 175584"/>
              <a:gd name="connsiteX42" fmla="*/ 2101165 w 6108357"/>
              <a:gd name="connsiteY42" fmla="*/ 61696 h 175584"/>
              <a:gd name="connsiteX43" fmla="*/ 2101164 w 6108357"/>
              <a:gd name="connsiteY43" fmla="*/ 47410 h 175584"/>
              <a:gd name="connsiteX44" fmla="*/ 2064017 w 6108357"/>
              <a:gd name="connsiteY44" fmla="*/ 50268 h 175584"/>
              <a:gd name="connsiteX45" fmla="*/ 2064016 w 6108357"/>
              <a:gd name="connsiteY45" fmla="*/ 35979 h 175584"/>
              <a:gd name="connsiteX46" fmla="*/ 1774857 w 6108357"/>
              <a:gd name="connsiteY46" fmla="*/ 0 h 175584"/>
              <a:gd name="connsiteX47" fmla="*/ 1659327 w 6108357"/>
              <a:gd name="connsiteY47" fmla="*/ 14747 h 175584"/>
              <a:gd name="connsiteX48" fmla="*/ 238051 w 6108357"/>
              <a:gd name="connsiteY48" fmla="*/ 10827 h 175584"/>
              <a:gd name="connsiteX49" fmla="*/ 0 w 6108357"/>
              <a:gd name="connsiteY49" fmla="*/ 10827 h 175584"/>
              <a:gd name="connsiteX50" fmla="*/ 8097 w 6108357"/>
              <a:gd name="connsiteY50" fmla="*/ 2730 h 175584"/>
              <a:gd name="connsiteX51" fmla="*/ 4119 w 6108357"/>
              <a:gd name="connsiteY51" fmla="*/ 2590 h 175584"/>
              <a:gd name="connsiteX0" fmla="*/ 4119 w 6108357"/>
              <a:gd name="connsiteY0" fmla="*/ 0 h 172994"/>
              <a:gd name="connsiteX1" fmla="*/ 8237 w 6108357"/>
              <a:gd name="connsiteY1" fmla="*/ 0 h 172994"/>
              <a:gd name="connsiteX2" fmla="*/ 1701114 w 6108357"/>
              <a:gd name="connsiteY2" fmla="*/ 0 h 172994"/>
              <a:gd name="connsiteX3" fmla="*/ 1709352 w 6108357"/>
              <a:gd name="connsiteY3" fmla="*/ 0 h 172994"/>
              <a:gd name="connsiteX4" fmla="*/ 1708952 w 6108357"/>
              <a:gd name="connsiteY4" fmla="*/ 5707 h 172994"/>
              <a:gd name="connsiteX5" fmla="*/ 2330352 w 6108357"/>
              <a:gd name="connsiteY5" fmla="*/ 8304 h 172994"/>
              <a:gd name="connsiteX6" fmla="*/ 2335893 w 6108357"/>
              <a:gd name="connsiteY6" fmla="*/ 18136 h 172994"/>
              <a:gd name="connsiteX7" fmla="*/ 2998573 w 6108357"/>
              <a:gd name="connsiteY7" fmla="*/ 20594 h 172994"/>
              <a:gd name="connsiteX8" fmla="*/ 3002692 w 6108357"/>
              <a:gd name="connsiteY8" fmla="*/ 24713 h 172994"/>
              <a:gd name="connsiteX9" fmla="*/ 3229233 w 6108357"/>
              <a:gd name="connsiteY9" fmla="*/ 24713 h 172994"/>
              <a:gd name="connsiteX10" fmla="*/ 3229233 w 6108357"/>
              <a:gd name="connsiteY10" fmla="*/ 37070 h 172994"/>
              <a:gd name="connsiteX11" fmla="*/ 4069492 w 6108357"/>
              <a:gd name="connsiteY11" fmla="*/ 37070 h 172994"/>
              <a:gd name="connsiteX12" fmla="*/ 4069492 w 6108357"/>
              <a:gd name="connsiteY12" fmla="*/ 45308 h 172994"/>
              <a:gd name="connsiteX13" fmla="*/ 4411363 w 6108357"/>
              <a:gd name="connsiteY13" fmla="*/ 45308 h 172994"/>
              <a:gd name="connsiteX14" fmla="*/ 4539049 w 6108357"/>
              <a:gd name="connsiteY14" fmla="*/ 45308 h 172994"/>
              <a:gd name="connsiteX15" fmla="*/ 4539049 w 6108357"/>
              <a:gd name="connsiteY15" fmla="*/ 57664 h 172994"/>
              <a:gd name="connsiteX16" fmla="*/ 4765590 w 6108357"/>
              <a:gd name="connsiteY16" fmla="*/ 57664 h 172994"/>
              <a:gd name="connsiteX17" fmla="*/ 4765590 w 6108357"/>
              <a:gd name="connsiteY17" fmla="*/ 65902 h 172994"/>
              <a:gd name="connsiteX18" fmla="*/ 6108357 w 6108357"/>
              <a:gd name="connsiteY18" fmla="*/ 65902 h 172994"/>
              <a:gd name="connsiteX19" fmla="*/ 6108357 w 6108357"/>
              <a:gd name="connsiteY19" fmla="*/ 172994 h 172994"/>
              <a:gd name="connsiteX20" fmla="*/ 4765590 w 6108357"/>
              <a:gd name="connsiteY20" fmla="*/ 172994 h 172994"/>
              <a:gd name="connsiteX21" fmla="*/ 4765590 w 6108357"/>
              <a:gd name="connsiteY21" fmla="*/ 144162 h 172994"/>
              <a:gd name="connsiteX22" fmla="*/ 4572000 w 6108357"/>
              <a:gd name="connsiteY22" fmla="*/ 144162 h 172994"/>
              <a:gd name="connsiteX23" fmla="*/ 4572000 w 6108357"/>
              <a:gd name="connsiteY23" fmla="*/ 140043 h 172994"/>
              <a:gd name="connsiteX24" fmla="*/ 4411363 w 6108357"/>
              <a:gd name="connsiteY24" fmla="*/ 140043 h 172994"/>
              <a:gd name="connsiteX25" fmla="*/ 4411363 w 6108357"/>
              <a:gd name="connsiteY25" fmla="*/ 119448 h 172994"/>
              <a:gd name="connsiteX26" fmla="*/ 4073611 w 6108357"/>
              <a:gd name="connsiteY26" fmla="*/ 119448 h 172994"/>
              <a:gd name="connsiteX27" fmla="*/ 4073611 w 6108357"/>
              <a:gd name="connsiteY27" fmla="*/ 115329 h 172994"/>
              <a:gd name="connsiteX28" fmla="*/ 3805882 w 6108357"/>
              <a:gd name="connsiteY28" fmla="*/ 115329 h 172994"/>
              <a:gd name="connsiteX29" fmla="*/ 3805882 w 6108357"/>
              <a:gd name="connsiteY29" fmla="*/ 98854 h 172994"/>
              <a:gd name="connsiteX30" fmla="*/ 3233352 w 6108357"/>
              <a:gd name="connsiteY30" fmla="*/ 98854 h 172994"/>
              <a:gd name="connsiteX31" fmla="*/ 3233352 w 6108357"/>
              <a:gd name="connsiteY31" fmla="*/ 90616 h 172994"/>
              <a:gd name="connsiteX32" fmla="*/ 3019168 w 6108357"/>
              <a:gd name="connsiteY32" fmla="*/ 90616 h 172994"/>
              <a:gd name="connsiteX33" fmla="*/ 3019168 w 6108357"/>
              <a:gd name="connsiteY33" fmla="*/ 86497 h 172994"/>
              <a:gd name="connsiteX34" fmla="*/ 2603157 w 6108357"/>
              <a:gd name="connsiteY34" fmla="*/ 86497 h 172994"/>
              <a:gd name="connsiteX35" fmla="*/ 2603157 w 6108357"/>
              <a:gd name="connsiteY35" fmla="*/ 82378 h 172994"/>
              <a:gd name="connsiteX36" fmla="*/ 2497438 w 6108357"/>
              <a:gd name="connsiteY36" fmla="*/ 82378 h 172994"/>
              <a:gd name="connsiteX37" fmla="*/ 2537255 w 6108357"/>
              <a:gd name="connsiteY37" fmla="*/ 86497 h 172994"/>
              <a:gd name="connsiteX38" fmla="*/ 2347784 w 6108357"/>
              <a:gd name="connsiteY38" fmla="*/ 86497 h 172994"/>
              <a:gd name="connsiteX39" fmla="*/ 2347784 w 6108357"/>
              <a:gd name="connsiteY39" fmla="*/ 73805 h 172994"/>
              <a:gd name="connsiteX40" fmla="*/ 2278328 w 6108357"/>
              <a:gd name="connsiteY40" fmla="*/ 73394 h 172994"/>
              <a:gd name="connsiteX41" fmla="*/ 2281187 w 6108357"/>
              <a:gd name="connsiteY41" fmla="*/ 61966 h 172994"/>
              <a:gd name="connsiteX42" fmla="*/ 2101165 w 6108357"/>
              <a:gd name="connsiteY42" fmla="*/ 59106 h 172994"/>
              <a:gd name="connsiteX43" fmla="*/ 2101164 w 6108357"/>
              <a:gd name="connsiteY43" fmla="*/ 44820 h 172994"/>
              <a:gd name="connsiteX44" fmla="*/ 2064017 w 6108357"/>
              <a:gd name="connsiteY44" fmla="*/ 47678 h 172994"/>
              <a:gd name="connsiteX45" fmla="*/ 2064016 w 6108357"/>
              <a:gd name="connsiteY45" fmla="*/ 33389 h 172994"/>
              <a:gd name="connsiteX46" fmla="*/ 1718321 w 6108357"/>
              <a:gd name="connsiteY46" fmla="*/ 46571 h 172994"/>
              <a:gd name="connsiteX47" fmla="*/ 1659327 w 6108357"/>
              <a:gd name="connsiteY47" fmla="*/ 12157 h 172994"/>
              <a:gd name="connsiteX48" fmla="*/ 238051 w 6108357"/>
              <a:gd name="connsiteY48" fmla="*/ 8237 h 172994"/>
              <a:gd name="connsiteX49" fmla="*/ 0 w 6108357"/>
              <a:gd name="connsiteY49" fmla="*/ 8237 h 172994"/>
              <a:gd name="connsiteX50" fmla="*/ 8097 w 6108357"/>
              <a:gd name="connsiteY50" fmla="*/ 140 h 172994"/>
              <a:gd name="connsiteX51" fmla="*/ 4119 w 6108357"/>
              <a:gd name="connsiteY51" fmla="*/ 0 h 172994"/>
              <a:gd name="connsiteX0" fmla="*/ 4119 w 6108357"/>
              <a:gd name="connsiteY0" fmla="*/ 0 h 172994"/>
              <a:gd name="connsiteX1" fmla="*/ 8237 w 6108357"/>
              <a:gd name="connsiteY1" fmla="*/ 0 h 172994"/>
              <a:gd name="connsiteX2" fmla="*/ 1701114 w 6108357"/>
              <a:gd name="connsiteY2" fmla="*/ 0 h 172994"/>
              <a:gd name="connsiteX3" fmla="*/ 1709352 w 6108357"/>
              <a:gd name="connsiteY3" fmla="*/ 0 h 172994"/>
              <a:gd name="connsiteX4" fmla="*/ 1708952 w 6108357"/>
              <a:gd name="connsiteY4" fmla="*/ 5707 h 172994"/>
              <a:gd name="connsiteX5" fmla="*/ 2330352 w 6108357"/>
              <a:gd name="connsiteY5" fmla="*/ 8304 h 172994"/>
              <a:gd name="connsiteX6" fmla="*/ 2335893 w 6108357"/>
              <a:gd name="connsiteY6" fmla="*/ 18136 h 172994"/>
              <a:gd name="connsiteX7" fmla="*/ 2998573 w 6108357"/>
              <a:gd name="connsiteY7" fmla="*/ 20594 h 172994"/>
              <a:gd name="connsiteX8" fmla="*/ 3002692 w 6108357"/>
              <a:gd name="connsiteY8" fmla="*/ 24713 h 172994"/>
              <a:gd name="connsiteX9" fmla="*/ 3229233 w 6108357"/>
              <a:gd name="connsiteY9" fmla="*/ 24713 h 172994"/>
              <a:gd name="connsiteX10" fmla="*/ 3229233 w 6108357"/>
              <a:gd name="connsiteY10" fmla="*/ 37070 h 172994"/>
              <a:gd name="connsiteX11" fmla="*/ 4069492 w 6108357"/>
              <a:gd name="connsiteY11" fmla="*/ 37070 h 172994"/>
              <a:gd name="connsiteX12" fmla="*/ 4069492 w 6108357"/>
              <a:gd name="connsiteY12" fmla="*/ 45308 h 172994"/>
              <a:gd name="connsiteX13" fmla="*/ 4411363 w 6108357"/>
              <a:gd name="connsiteY13" fmla="*/ 45308 h 172994"/>
              <a:gd name="connsiteX14" fmla="*/ 4539049 w 6108357"/>
              <a:gd name="connsiteY14" fmla="*/ 45308 h 172994"/>
              <a:gd name="connsiteX15" fmla="*/ 4539049 w 6108357"/>
              <a:gd name="connsiteY15" fmla="*/ 57664 h 172994"/>
              <a:gd name="connsiteX16" fmla="*/ 4765590 w 6108357"/>
              <a:gd name="connsiteY16" fmla="*/ 57664 h 172994"/>
              <a:gd name="connsiteX17" fmla="*/ 4765590 w 6108357"/>
              <a:gd name="connsiteY17" fmla="*/ 65902 h 172994"/>
              <a:gd name="connsiteX18" fmla="*/ 6108357 w 6108357"/>
              <a:gd name="connsiteY18" fmla="*/ 65902 h 172994"/>
              <a:gd name="connsiteX19" fmla="*/ 6108357 w 6108357"/>
              <a:gd name="connsiteY19" fmla="*/ 172994 h 172994"/>
              <a:gd name="connsiteX20" fmla="*/ 4765590 w 6108357"/>
              <a:gd name="connsiteY20" fmla="*/ 172994 h 172994"/>
              <a:gd name="connsiteX21" fmla="*/ 4765590 w 6108357"/>
              <a:gd name="connsiteY21" fmla="*/ 144162 h 172994"/>
              <a:gd name="connsiteX22" fmla="*/ 4572000 w 6108357"/>
              <a:gd name="connsiteY22" fmla="*/ 144162 h 172994"/>
              <a:gd name="connsiteX23" fmla="*/ 4572000 w 6108357"/>
              <a:gd name="connsiteY23" fmla="*/ 140043 h 172994"/>
              <a:gd name="connsiteX24" fmla="*/ 4411363 w 6108357"/>
              <a:gd name="connsiteY24" fmla="*/ 140043 h 172994"/>
              <a:gd name="connsiteX25" fmla="*/ 4411363 w 6108357"/>
              <a:gd name="connsiteY25" fmla="*/ 119448 h 172994"/>
              <a:gd name="connsiteX26" fmla="*/ 4073611 w 6108357"/>
              <a:gd name="connsiteY26" fmla="*/ 119448 h 172994"/>
              <a:gd name="connsiteX27" fmla="*/ 4073611 w 6108357"/>
              <a:gd name="connsiteY27" fmla="*/ 115329 h 172994"/>
              <a:gd name="connsiteX28" fmla="*/ 3805882 w 6108357"/>
              <a:gd name="connsiteY28" fmla="*/ 115329 h 172994"/>
              <a:gd name="connsiteX29" fmla="*/ 3805882 w 6108357"/>
              <a:gd name="connsiteY29" fmla="*/ 98854 h 172994"/>
              <a:gd name="connsiteX30" fmla="*/ 3233352 w 6108357"/>
              <a:gd name="connsiteY30" fmla="*/ 98854 h 172994"/>
              <a:gd name="connsiteX31" fmla="*/ 3233352 w 6108357"/>
              <a:gd name="connsiteY31" fmla="*/ 90616 h 172994"/>
              <a:gd name="connsiteX32" fmla="*/ 3019168 w 6108357"/>
              <a:gd name="connsiteY32" fmla="*/ 90616 h 172994"/>
              <a:gd name="connsiteX33" fmla="*/ 3019168 w 6108357"/>
              <a:gd name="connsiteY33" fmla="*/ 86497 h 172994"/>
              <a:gd name="connsiteX34" fmla="*/ 2603157 w 6108357"/>
              <a:gd name="connsiteY34" fmla="*/ 86497 h 172994"/>
              <a:gd name="connsiteX35" fmla="*/ 2603157 w 6108357"/>
              <a:gd name="connsiteY35" fmla="*/ 82378 h 172994"/>
              <a:gd name="connsiteX36" fmla="*/ 2497438 w 6108357"/>
              <a:gd name="connsiteY36" fmla="*/ 82378 h 172994"/>
              <a:gd name="connsiteX37" fmla="*/ 2537255 w 6108357"/>
              <a:gd name="connsiteY37" fmla="*/ 86497 h 172994"/>
              <a:gd name="connsiteX38" fmla="*/ 2347784 w 6108357"/>
              <a:gd name="connsiteY38" fmla="*/ 86497 h 172994"/>
              <a:gd name="connsiteX39" fmla="*/ 2347784 w 6108357"/>
              <a:gd name="connsiteY39" fmla="*/ 73805 h 172994"/>
              <a:gd name="connsiteX40" fmla="*/ 2278328 w 6108357"/>
              <a:gd name="connsiteY40" fmla="*/ 73394 h 172994"/>
              <a:gd name="connsiteX41" fmla="*/ 2281187 w 6108357"/>
              <a:gd name="connsiteY41" fmla="*/ 61966 h 172994"/>
              <a:gd name="connsiteX42" fmla="*/ 2101165 w 6108357"/>
              <a:gd name="connsiteY42" fmla="*/ 59106 h 172994"/>
              <a:gd name="connsiteX43" fmla="*/ 2101164 w 6108357"/>
              <a:gd name="connsiteY43" fmla="*/ 44820 h 172994"/>
              <a:gd name="connsiteX44" fmla="*/ 2064017 w 6108357"/>
              <a:gd name="connsiteY44" fmla="*/ 47678 h 172994"/>
              <a:gd name="connsiteX45" fmla="*/ 2064016 w 6108357"/>
              <a:gd name="connsiteY45" fmla="*/ 33389 h 172994"/>
              <a:gd name="connsiteX46" fmla="*/ 1718321 w 6108357"/>
              <a:gd name="connsiteY46" fmla="*/ 46571 h 172994"/>
              <a:gd name="connsiteX47" fmla="*/ 1720778 w 6108357"/>
              <a:gd name="connsiteY47" fmla="*/ 24448 h 172994"/>
              <a:gd name="connsiteX48" fmla="*/ 238051 w 6108357"/>
              <a:gd name="connsiteY48" fmla="*/ 8237 h 172994"/>
              <a:gd name="connsiteX49" fmla="*/ 0 w 6108357"/>
              <a:gd name="connsiteY49" fmla="*/ 8237 h 172994"/>
              <a:gd name="connsiteX50" fmla="*/ 8097 w 6108357"/>
              <a:gd name="connsiteY50" fmla="*/ 140 h 172994"/>
              <a:gd name="connsiteX51" fmla="*/ 4119 w 6108357"/>
              <a:gd name="connsiteY51" fmla="*/ 0 h 172994"/>
              <a:gd name="connsiteX0" fmla="*/ 4119 w 6108357"/>
              <a:gd name="connsiteY0" fmla="*/ 0 h 172994"/>
              <a:gd name="connsiteX1" fmla="*/ 8237 w 6108357"/>
              <a:gd name="connsiteY1" fmla="*/ 0 h 172994"/>
              <a:gd name="connsiteX2" fmla="*/ 1701114 w 6108357"/>
              <a:gd name="connsiteY2" fmla="*/ 0 h 172994"/>
              <a:gd name="connsiteX3" fmla="*/ 1709352 w 6108357"/>
              <a:gd name="connsiteY3" fmla="*/ 0 h 172994"/>
              <a:gd name="connsiteX4" fmla="*/ 1708952 w 6108357"/>
              <a:gd name="connsiteY4" fmla="*/ 5707 h 172994"/>
              <a:gd name="connsiteX5" fmla="*/ 2330352 w 6108357"/>
              <a:gd name="connsiteY5" fmla="*/ 8304 h 172994"/>
              <a:gd name="connsiteX6" fmla="*/ 2335893 w 6108357"/>
              <a:gd name="connsiteY6" fmla="*/ 18136 h 172994"/>
              <a:gd name="connsiteX7" fmla="*/ 2998573 w 6108357"/>
              <a:gd name="connsiteY7" fmla="*/ 20594 h 172994"/>
              <a:gd name="connsiteX8" fmla="*/ 3002692 w 6108357"/>
              <a:gd name="connsiteY8" fmla="*/ 24713 h 172994"/>
              <a:gd name="connsiteX9" fmla="*/ 3229233 w 6108357"/>
              <a:gd name="connsiteY9" fmla="*/ 24713 h 172994"/>
              <a:gd name="connsiteX10" fmla="*/ 3229233 w 6108357"/>
              <a:gd name="connsiteY10" fmla="*/ 37070 h 172994"/>
              <a:gd name="connsiteX11" fmla="*/ 4069492 w 6108357"/>
              <a:gd name="connsiteY11" fmla="*/ 37070 h 172994"/>
              <a:gd name="connsiteX12" fmla="*/ 4069492 w 6108357"/>
              <a:gd name="connsiteY12" fmla="*/ 45308 h 172994"/>
              <a:gd name="connsiteX13" fmla="*/ 4411363 w 6108357"/>
              <a:gd name="connsiteY13" fmla="*/ 45308 h 172994"/>
              <a:gd name="connsiteX14" fmla="*/ 4539049 w 6108357"/>
              <a:gd name="connsiteY14" fmla="*/ 45308 h 172994"/>
              <a:gd name="connsiteX15" fmla="*/ 4539049 w 6108357"/>
              <a:gd name="connsiteY15" fmla="*/ 57664 h 172994"/>
              <a:gd name="connsiteX16" fmla="*/ 4765590 w 6108357"/>
              <a:gd name="connsiteY16" fmla="*/ 57664 h 172994"/>
              <a:gd name="connsiteX17" fmla="*/ 4765590 w 6108357"/>
              <a:gd name="connsiteY17" fmla="*/ 65902 h 172994"/>
              <a:gd name="connsiteX18" fmla="*/ 6108357 w 6108357"/>
              <a:gd name="connsiteY18" fmla="*/ 65902 h 172994"/>
              <a:gd name="connsiteX19" fmla="*/ 6108357 w 6108357"/>
              <a:gd name="connsiteY19" fmla="*/ 172994 h 172994"/>
              <a:gd name="connsiteX20" fmla="*/ 4765590 w 6108357"/>
              <a:gd name="connsiteY20" fmla="*/ 172994 h 172994"/>
              <a:gd name="connsiteX21" fmla="*/ 4765590 w 6108357"/>
              <a:gd name="connsiteY21" fmla="*/ 144162 h 172994"/>
              <a:gd name="connsiteX22" fmla="*/ 4572000 w 6108357"/>
              <a:gd name="connsiteY22" fmla="*/ 144162 h 172994"/>
              <a:gd name="connsiteX23" fmla="*/ 4572000 w 6108357"/>
              <a:gd name="connsiteY23" fmla="*/ 140043 h 172994"/>
              <a:gd name="connsiteX24" fmla="*/ 4411363 w 6108357"/>
              <a:gd name="connsiteY24" fmla="*/ 140043 h 172994"/>
              <a:gd name="connsiteX25" fmla="*/ 4411363 w 6108357"/>
              <a:gd name="connsiteY25" fmla="*/ 119448 h 172994"/>
              <a:gd name="connsiteX26" fmla="*/ 4073611 w 6108357"/>
              <a:gd name="connsiteY26" fmla="*/ 119448 h 172994"/>
              <a:gd name="connsiteX27" fmla="*/ 4073611 w 6108357"/>
              <a:gd name="connsiteY27" fmla="*/ 115329 h 172994"/>
              <a:gd name="connsiteX28" fmla="*/ 3805882 w 6108357"/>
              <a:gd name="connsiteY28" fmla="*/ 115329 h 172994"/>
              <a:gd name="connsiteX29" fmla="*/ 3805882 w 6108357"/>
              <a:gd name="connsiteY29" fmla="*/ 98854 h 172994"/>
              <a:gd name="connsiteX30" fmla="*/ 3233352 w 6108357"/>
              <a:gd name="connsiteY30" fmla="*/ 98854 h 172994"/>
              <a:gd name="connsiteX31" fmla="*/ 3233352 w 6108357"/>
              <a:gd name="connsiteY31" fmla="*/ 90616 h 172994"/>
              <a:gd name="connsiteX32" fmla="*/ 3019168 w 6108357"/>
              <a:gd name="connsiteY32" fmla="*/ 90616 h 172994"/>
              <a:gd name="connsiteX33" fmla="*/ 3019168 w 6108357"/>
              <a:gd name="connsiteY33" fmla="*/ 86497 h 172994"/>
              <a:gd name="connsiteX34" fmla="*/ 2603157 w 6108357"/>
              <a:gd name="connsiteY34" fmla="*/ 86497 h 172994"/>
              <a:gd name="connsiteX35" fmla="*/ 2603157 w 6108357"/>
              <a:gd name="connsiteY35" fmla="*/ 82378 h 172994"/>
              <a:gd name="connsiteX36" fmla="*/ 2497438 w 6108357"/>
              <a:gd name="connsiteY36" fmla="*/ 82378 h 172994"/>
              <a:gd name="connsiteX37" fmla="*/ 2537255 w 6108357"/>
              <a:gd name="connsiteY37" fmla="*/ 86497 h 172994"/>
              <a:gd name="connsiteX38" fmla="*/ 2347784 w 6108357"/>
              <a:gd name="connsiteY38" fmla="*/ 86497 h 172994"/>
              <a:gd name="connsiteX39" fmla="*/ 2347784 w 6108357"/>
              <a:gd name="connsiteY39" fmla="*/ 73805 h 172994"/>
              <a:gd name="connsiteX40" fmla="*/ 2278328 w 6108357"/>
              <a:gd name="connsiteY40" fmla="*/ 73394 h 172994"/>
              <a:gd name="connsiteX41" fmla="*/ 2281187 w 6108357"/>
              <a:gd name="connsiteY41" fmla="*/ 61966 h 172994"/>
              <a:gd name="connsiteX42" fmla="*/ 2101165 w 6108357"/>
              <a:gd name="connsiteY42" fmla="*/ 59106 h 172994"/>
              <a:gd name="connsiteX43" fmla="*/ 2101164 w 6108357"/>
              <a:gd name="connsiteY43" fmla="*/ 44820 h 172994"/>
              <a:gd name="connsiteX44" fmla="*/ 2064017 w 6108357"/>
              <a:gd name="connsiteY44" fmla="*/ 47678 h 172994"/>
              <a:gd name="connsiteX45" fmla="*/ 2064016 w 6108357"/>
              <a:gd name="connsiteY45" fmla="*/ 33389 h 172994"/>
              <a:gd name="connsiteX46" fmla="*/ 1718321 w 6108357"/>
              <a:gd name="connsiteY46" fmla="*/ 46571 h 172994"/>
              <a:gd name="connsiteX47" fmla="*/ 1718320 w 6108357"/>
              <a:gd name="connsiteY47" fmla="*/ 24448 h 172994"/>
              <a:gd name="connsiteX48" fmla="*/ 238051 w 6108357"/>
              <a:gd name="connsiteY48" fmla="*/ 8237 h 172994"/>
              <a:gd name="connsiteX49" fmla="*/ 0 w 6108357"/>
              <a:gd name="connsiteY49" fmla="*/ 8237 h 172994"/>
              <a:gd name="connsiteX50" fmla="*/ 8097 w 6108357"/>
              <a:gd name="connsiteY50" fmla="*/ 140 h 172994"/>
              <a:gd name="connsiteX51" fmla="*/ 4119 w 6108357"/>
              <a:gd name="connsiteY51" fmla="*/ 0 h 172994"/>
              <a:gd name="connsiteX0" fmla="*/ 4119 w 6108357"/>
              <a:gd name="connsiteY0" fmla="*/ 0 h 172994"/>
              <a:gd name="connsiteX1" fmla="*/ 8237 w 6108357"/>
              <a:gd name="connsiteY1" fmla="*/ 0 h 172994"/>
              <a:gd name="connsiteX2" fmla="*/ 1701114 w 6108357"/>
              <a:gd name="connsiteY2" fmla="*/ 0 h 172994"/>
              <a:gd name="connsiteX3" fmla="*/ 1709352 w 6108357"/>
              <a:gd name="connsiteY3" fmla="*/ 0 h 172994"/>
              <a:gd name="connsiteX4" fmla="*/ 1708952 w 6108357"/>
              <a:gd name="connsiteY4" fmla="*/ 5707 h 172994"/>
              <a:gd name="connsiteX5" fmla="*/ 2330352 w 6108357"/>
              <a:gd name="connsiteY5" fmla="*/ 8304 h 172994"/>
              <a:gd name="connsiteX6" fmla="*/ 2335893 w 6108357"/>
              <a:gd name="connsiteY6" fmla="*/ 18136 h 172994"/>
              <a:gd name="connsiteX7" fmla="*/ 2998573 w 6108357"/>
              <a:gd name="connsiteY7" fmla="*/ 20594 h 172994"/>
              <a:gd name="connsiteX8" fmla="*/ 3002692 w 6108357"/>
              <a:gd name="connsiteY8" fmla="*/ 24713 h 172994"/>
              <a:gd name="connsiteX9" fmla="*/ 3229233 w 6108357"/>
              <a:gd name="connsiteY9" fmla="*/ 24713 h 172994"/>
              <a:gd name="connsiteX10" fmla="*/ 3229233 w 6108357"/>
              <a:gd name="connsiteY10" fmla="*/ 37070 h 172994"/>
              <a:gd name="connsiteX11" fmla="*/ 4069492 w 6108357"/>
              <a:gd name="connsiteY11" fmla="*/ 37070 h 172994"/>
              <a:gd name="connsiteX12" fmla="*/ 4069492 w 6108357"/>
              <a:gd name="connsiteY12" fmla="*/ 45308 h 172994"/>
              <a:gd name="connsiteX13" fmla="*/ 4411363 w 6108357"/>
              <a:gd name="connsiteY13" fmla="*/ 45308 h 172994"/>
              <a:gd name="connsiteX14" fmla="*/ 4539049 w 6108357"/>
              <a:gd name="connsiteY14" fmla="*/ 45308 h 172994"/>
              <a:gd name="connsiteX15" fmla="*/ 4539049 w 6108357"/>
              <a:gd name="connsiteY15" fmla="*/ 57664 h 172994"/>
              <a:gd name="connsiteX16" fmla="*/ 4765590 w 6108357"/>
              <a:gd name="connsiteY16" fmla="*/ 57664 h 172994"/>
              <a:gd name="connsiteX17" fmla="*/ 4765590 w 6108357"/>
              <a:gd name="connsiteY17" fmla="*/ 65902 h 172994"/>
              <a:gd name="connsiteX18" fmla="*/ 6108357 w 6108357"/>
              <a:gd name="connsiteY18" fmla="*/ 65902 h 172994"/>
              <a:gd name="connsiteX19" fmla="*/ 6108357 w 6108357"/>
              <a:gd name="connsiteY19" fmla="*/ 172994 h 172994"/>
              <a:gd name="connsiteX20" fmla="*/ 4765590 w 6108357"/>
              <a:gd name="connsiteY20" fmla="*/ 172994 h 172994"/>
              <a:gd name="connsiteX21" fmla="*/ 4765590 w 6108357"/>
              <a:gd name="connsiteY21" fmla="*/ 144162 h 172994"/>
              <a:gd name="connsiteX22" fmla="*/ 4572000 w 6108357"/>
              <a:gd name="connsiteY22" fmla="*/ 144162 h 172994"/>
              <a:gd name="connsiteX23" fmla="*/ 4572000 w 6108357"/>
              <a:gd name="connsiteY23" fmla="*/ 140043 h 172994"/>
              <a:gd name="connsiteX24" fmla="*/ 4411363 w 6108357"/>
              <a:gd name="connsiteY24" fmla="*/ 140043 h 172994"/>
              <a:gd name="connsiteX25" fmla="*/ 4411363 w 6108357"/>
              <a:gd name="connsiteY25" fmla="*/ 119448 h 172994"/>
              <a:gd name="connsiteX26" fmla="*/ 4073611 w 6108357"/>
              <a:gd name="connsiteY26" fmla="*/ 119448 h 172994"/>
              <a:gd name="connsiteX27" fmla="*/ 4073611 w 6108357"/>
              <a:gd name="connsiteY27" fmla="*/ 115329 h 172994"/>
              <a:gd name="connsiteX28" fmla="*/ 3805882 w 6108357"/>
              <a:gd name="connsiteY28" fmla="*/ 115329 h 172994"/>
              <a:gd name="connsiteX29" fmla="*/ 3805882 w 6108357"/>
              <a:gd name="connsiteY29" fmla="*/ 98854 h 172994"/>
              <a:gd name="connsiteX30" fmla="*/ 3233352 w 6108357"/>
              <a:gd name="connsiteY30" fmla="*/ 98854 h 172994"/>
              <a:gd name="connsiteX31" fmla="*/ 3233352 w 6108357"/>
              <a:gd name="connsiteY31" fmla="*/ 90616 h 172994"/>
              <a:gd name="connsiteX32" fmla="*/ 3019168 w 6108357"/>
              <a:gd name="connsiteY32" fmla="*/ 90616 h 172994"/>
              <a:gd name="connsiteX33" fmla="*/ 3019168 w 6108357"/>
              <a:gd name="connsiteY33" fmla="*/ 86497 h 172994"/>
              <a:gd name="connsiteX34" fmla="*/ 2603157 w 6108357"/>
              <a:gd name="connsiteY34" fmla="*/ 86497 h 172994"/>
              <a:gd name="connsiteX35" fmla="*/ 2603157 w 6108357"/>
              <a:gd name="connsiteY35" fmla="*/ 82378 h 172994"/>
              <a:gd name="connsiteX36" fmla="*/ 2497438 w 6108357"/>
              <a:gd name="connsiteY36" fmla="*/ 82378 h 172994"/>
              <a:gd name="connsiteX37" fmla="*/ 2537255 w 6108357"/>
              <a:gd name="connsiteY37" fmla="*/ 86497 h 172994"/>
              <a:gd name="connsiteX38" fmla="*/ 2347784 w 6108357"/>
              <a:gd name="connsiteY38" fmla="*/ 86497 h 172994"/>
              <a:gd name="connsiteX39" fmla="*/ 2347784 w 6108357"/>
              <a:gd name="connsiteY39" fmla="*/ 73805 h 172994"/>
              <a:gd name="connsiteX40" fmla="*/ 2278328 w 6108357"/>
              <a:gd name="connsiteY40" fmla="*/ 73394 h 172994"/>
              <a:gd name="connsiteX41" fmla="*/ 2281187 w 6108357"/>
              <a:gd name="connsiteY41" fmla="*/ 61966 h 172994"/>
              <a:gd name="connsiteX42" fmla="*/ 2101165 w 6108357"/>
              <a:gd name="connsiteY42" fmla="*/ 59106 h 172994"/>
              <a:gd name="connsiteX43" fmla="*/ 2101164 w 6108357"/>
              <a:gd name="connsiteY43" fmla="*/ 44820 h 172994"/>
              <a:gd name="connsiteX44" fmla="*/ 2064017 w 6108357"/>
              <a:gd name="connsiteY44" fmla="*/ 47678 h 172994"/>
              <a:gd name="connsiteX45" fmla="*/ 2064016 w 6108357"/>
              <a:gd name="connsiteY45" fmla="*/ 33389 h 172994"/>
              <a:gd name="connsiteX46" fmla="*/ 1718321 w 6108357"/>
              <a:gd name="connsiteY46" fmla="*/ 41655 h 172994"/>
              <a:gd name="connsiteX47" fmla="*/ 1718320 w 6108357"/>
              <a:gd name="connsiteY47" fmla="*/ 24448 h 172994"/>
              <a:gd name="connsiteX48" fmla="*/ 238051 w 6108357"/>
              <a:gd name="connsiteY48" fmla="*/ 8237 h 172994"/>
              <a:gd name="connsiteX49" fmla="*/ 0 w 6108357"/>
              <a:gd name="connsiteY49" fmla="*/ 8237 h 172994"/>
              <a:gd name="connsiteX50" fmla="*/ 8097 w 6108357"/>
              <a:gd name="connsiteY50" fmla="*/ 140 h 172994"/>
              <a:gd name="connsiteX51" fmla="*/ 4119 w 6108357"/>
              <a:gd name="connsiteY51" fmla="*/ 0 h 172994"/>
              <a:gd name="connsiteX0" fmla="*/ 4119 w 6108357"/>
              <a:gd name="connsiteY0" fmla="*/ 0 h 172994"/>
              <a:gd name="connsiteX1" fmla="*/ 8237 w 6108357"/>
              <a:gd name="connsiteY1" fmla="*/ 0 h 172994"/>
              <a:gd name="connsiteX2" fmla="*/ 1701114 w 6108357"/>
              <a:gd name="connsiteY2" fmla="*/ 0 h 172994"/>
              <a:gd name="connsiteX3" fmla="*/ 1709352 w 6108357"/>
              <a:gd name="connsiteY3" fmla="*/ 0 h 172994"/>
              <a:gd name="connsiteX4" fmla="*/ 1708952 w 6108357"/>
              <a:gd name="connsiteY4" fmla="*/ 5707 h 172994"/>
              <a:gd name="connsiteX5" fmla="*/ 2330352 w 6108357"/>
              <a:gd name="connsiteY5" fmla="*/ 8304 h 172994"/>
              <a:gd name="connsiteX6" fmla="*/ 2335893 w 6108357"/>
              <a:gd name="connsiteY6" fmla="*/ 18136 h 172994"/>
              <a:gd name="connsiteX7" fmla="*/ 2998573 w 6108357"/>
              <a:gd name="connsiteY7" fmla="*/ 20594 h 172994"/>
              <a:gd name="connsiteX8" fmla="*/ 3002692 w 6108357"/>
              <a:gd name="connsiteY8" fmla="*/ 24713 h 172994"/>
              <a:gd name="connsiteX9" fmla="*/ 3229233 w 6108357"/>
              <a:gd name="connsiteY9" fmla="*/ 24713 h 172994"/>
              <a:gd name="connsiteX10" fmla="*/ 3229233 w 6108357"/>
              <a:gd name="connsiteY10" fmla="*/ 37070 h 172994"/>
              <a:gd name="connsiteX11" fmla="*/ 4069492 w 6108357"/>
              <a:gd name="connsiteY11" fmla="*/ 37070 h 172994"/>
              <a:gd name="connsiteX12" fmla="*/ 4069492 w 6108357"/>
              <a:gd name="connsiteY12" fmla="*/ 45308 h 172994"/>
              <a:gd name="connsiteX13" fmla="*/ 4411363 w 6108357"/>
              <a:gd name="connsiteY13" fmla="*/ 45308 h 172994"/>
              <a:gd name="connsiteX14" fmla="*/ 4539049 w 6108357"/>
              <a:gd name="connsiteY14" fmla="*/ 45308 h 172994"/>
              <a:gd name="connsiteX15" fmla="*/ 4539049 w 6108357"/>
              <a:gd name="connsiteY15" fmla="*/ 57664 h 172994"/>
              <a:gd name="connsiteX16" fmla="*/ 4765590 w 6108357"/>
              <a:gd name="connsiteY16" fmla="*/ 57664 h 172994"/>
              <a:gd name="connsiteX17" fmla="*/ 4765590 w 6108357"/>
              <a:gd name="connsiteY17" fmla="*/ 65902 h 172994"/>
              <a:gd name="connsiteX18" fmla="*/ 6108357 w 6108357"/>
              <a:gd name="connsiteY18" fmla="*/ 65902 h 172994"/>
              <a:gd name="connsiteX19" fmla="*/ 6108357 w 6108357"/>
              <a:gd name="connsiteY19" fmla="*/ 172994 h 172994"/>
              <a:gd name="connsiteX20" fmla="*/ 4765590 w 6108357"/>
              <a:gd name="connsiteY20" fmla="*/ 172994 h 172994"/>
              <a:gd name="connsiteX21" fmla="*/ 4765590 w 6108357"/>
              <a:gd name="connsiteY21" fmla="*/ 144162 h 172994"/>
              <a:gd name="connsiteX22" fmla="*/ 4572000 w 6108357"/>
              <a:gd name="connsiteY22" fmla="*/ 144162 h 172994"/>
              <a:gd name="connsiteX23" fmla="*/ 4572000 w 6108357"/>
              <a:gd name="connsiteY23" fmla="*/ 140043 h 172994"/>
              <a:gd name="connsiteX24" fmla="*/ 4411363 w 6108357"/>
              <a:gd name="connsiteY24" fmla="*/ 140043 h 172994"/>
              <a:gd name="connsiteX25" fmla="*/ 4411363 w 6108357"/>
              <a:gd name="connsiteY25" fmla="*/ 119448 h 172994"/>
              <a:gd name="connsiteX26" fmla="*/ 4073611 w 6108357"/>
              <a:gd name="connsiteY26" fmla="*/ 119448 h 172994"/>
              <a:gd name="connsiteX27" fmla="*/ 4073611 w 6108357"/>
              <a:gd name="connsiteY27" fmla="*/ 115329 h 172994"/>
              <a:gd name="connsiteX28" fmla="*/ 3805882 w 6108357"/>
              <a:gd name="connsiteY28" fmla="*/ 115329 h 172994"/>
              <a:gd name="connsiteX29" fmla="*/ 3805882 w 6108357"/>
              <a:gd name="connsiteY29" fmla="*/ 98854 h 172994"/>
              <a:gd name="connsiteX30" fmla="*/ 3233352 w 6108357"/>
              <a:gd name="connsiteY30" fmla="*/ 98854 h 172994"/>
              <a:gd name="connsiteX31" fmla="*/ 3233352 w 6108357"/>
              <a:gd name="connsiteY31" fmla="*/ 90616 h 172994"/>
              <a:gd name="connsiteX32" fmla="*/ 3019168 w 6108357"/>
              <a:gd name="connsiteY32" fmla="*/ 90616 h 172994"/>
              <a:gd name="connsiteX33" fmla="*/ 3019168 w 6108357"/>
              <a:gd name="connsiteY33" fmla="*/ 86497 h 172994"/>
              <a:gd name="connsiteX34" fmla="*/ 2603157 w 6108357"/>
              <a:gd name="connsiteY34" fmla="*/ 86497 h 172994"/>
              <a:gd name="connsiteX35" fmla="*/ 2603157 w 6108357"/>
              <a:gd name="connsiteY35" fmla="*/ 82378 h 172994"/>
              <a:gd name="connsiteX36" fmla="*/ 2497438 w 6108357"/>
              <a:gd name="connsiteY36" fmla="*/ 82378 h 172994"/>
              <a:gd name="connsiteX37" fmla="*/ 2537255 w 6108357"/>
              <a:gd name="connsiteY37" fmla="*/ 86497 h 172994"/>
              <a:gd name="connsiteX38" fmla="*/ 2347784 w 6108357"/>
              <a:gd name="connsiteY38" fmla="*/ 86497 h 172994"/>
              <a:gd name="connsiteX39" fmla="*/ 2347784 w 6108357"/>
              <a:gd name="connsiteY39" fmla="*/ 73805 h 172994"/>
              <a:gd name="connsiteX40" fmla="*/ 2278328 w 6108357"/>
              <a:gd name="connsiteY40" fmla="*/ 73394 h 172994"/>
              <a:gd name="connsiteX41" fmla="*/ 2281187 w 6108357"/>
              <a:gd name="connsiteY41" fmla="*/ 61966 h 172994"/>
              <a:gd name="connsiteX42" fmla="*/ 2101165 w 6108357"/>
              <a:gd name="connsiteY42" fmla="*/ 59106 h 172994"/>
              <a:gd name="connsiteX43" fmla="*/ 2101164 w 6108357"/>
              <a:gd name="connsiteY43" fmla="*/ 44820 h 172994"/>
              <a:gd name="connsiteX44" fmla="*/ 2064017 w 6108357"/>
              <a:gd name="connsiteY44" fmla="*/ 47678 h 172994"/>
              <a:gd name="connsiteX45" fmla="*/ 2064016 w 6108357"/>
              <a:gd name="connsiteY45" fmla="*/ 40764 h 172994"/>
              <a:gd name="connsiteX46" fmla="*/ 1718321 w 6108357"/>
              <a:gd name="connsiteY46" fmla="*/ 41655 h 172994"/>
              <a:gd name="connsiteX47" fmla="*/ 1718320 w 6108357"/>
              <a:gd name="connsiteY47" fmla="*/ 24448 h 172994"/>
              <a:gd name="connsiteX48" fmla="*/ 238051 w 6108357"/>
              <a:gd name="connsiteY48" fmla="*/ 8237 h 172994"/>
              <a:gd name="connsiteX49" fmla="*/ 0 w 6108357"/>
              <a:gd name="connsiteY49" fmla="*/ 8237 h 172994"/>
              <a:gd name="connsiteX50" fmla="*/ 8097 w 6108357"/>
              <a:gd name="connsiteY50" fmla="*/ 140 h 172994"/>
              <a:gd name="connsiteX51" fmla="*/ 4119 w 6108357"/>
              <a:gd name="connsiteY51" fmla="*/ 0 h 17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108357" h="172994">
                <a:moveTo>
                  <a:pt x="4119" y="0"/>
                </a:moveTo>
                <a:lnTo>
                  <a:pt x="8237" y="0"/>
                </a:lnTo>
                <a:lnTo>
                  <a:pt x="1701114" y="0"/>
                </a:lnTo>
                <a:lnTo>
                  <a:pt x="1709352" y="0"/>
                </a:lnTo>
                <a:cubicBezTo>
                  <a:pt x="1709219" y="1902"/>
                  <a:pt x="1709085" y="3805"/>
                  <a:pt x="1708952" y="5707"/>
                </a:cubicBezTo>
                <a:lnTo>
                  <a:pt x="2330352" y="8304"/>
                </a:lnTo>
                <a:lnTo>
                  <a:pt x="2335893" y="18136"/>
                </a:lnTo>
                <a:lnTo>
                  <a:pt x="2998573" y="20594"/>
                </a:lnTo>
                <a:lnTo>
                  <a:pt x="3002692" y="24713"/>
                </a:lnTo>
                <a:lnTo>
                  <a:pt x="3229233" y="24713"/>
                </a:lnTo>
                <a:lnTo>
                  <a:pt x="3229233" y="37070"/>
                </a:lnTo>
                <a:lnTo>
                  <a:pt x="4069492" y="37070"/>
                </a:lnTo>
                <a:lnTo>
                  <a:pt x="4069492" y="45308"/>
                </a:lnTo>
                <a:lnTo>
                  <a:pt x="4411363" y="45308"/>
                </a:lnTo>
                <a:lnTo>
                  <a:pt x="4539049" y="45308"/>
                </a:lnTo>
                <a:lnTo>
                  <a:pt x="4539049" y="57664"/>
                </a:lnTo>
                <a:lnTo>
                  <a:pt x="4765590" y="57664"/>
                </a:lnTo>
                <a:lnTo>
                  <a:pt x="4765590" y="65902"/>
                </a:lnTo>
                <a:lnTo>
                  <a:pt x="6108357" y="65902"/>
                </a:lnTo>
                <a:lnTo>
                  <a:pt x="6108357" y="172994"/>
                </a:lnTo>
                <a:lnTo>
                  <a:pt x="4765590" y="172994"/>
                </a:lnTo>
                <a:lnTo>
                  <a:pt x="4765590" y="144162"/>
                </a:lnTo>
                <a:lnTo>
                  <a:pt x="4572000" y="144162"/>
                </a:lnTo>
                <a:lnTo>
                  <a:pt x="4572000" y="140043"/>
                </a:lnTo>
                <a:lnTo>
                  <a:pt x="4411363" y="140043"/>
                </a:lnTo>
                <a:lnTo>
                  <a:pt x="4411363" y="119448"/>
                </a:lnTo>
                <a:lnTo>
                  <a:pt x="4073611" y="119448"/>
                </a:lnTo>
                <a:lnTo>
                  <a:pt x="4073611" y="115329"/>
                </a:lnTo>
                <a:lnTo>
                  <a:pt x="3805882" y="115329"/>
                </a:lnTo>
                <a:lnTo>
                  <a:pt x="3805882" y="98854"/>
                </a:lnTo>
                <a:lnTo>
                  <a:pt x="3233352" y="98854"/>
                </a:lnTo>
                <a:lnTo>
                  <a:pt x="3233352" y="90616"/>
                </a:lnTo>
                <a:lnTo>
                  <a:pt x="3019168" y="90616"/>
                </a:lnTo>
                <a:lnTo>
                  <a:pt x="3019168" y="86497"/>
                </a:lnTo>
                <a:lnTo>
                  <a:pt x="2603157" y="86497"/>
                </a:lnTo>
                <a:lnTo>
                  <a:pt x="2603157" y="82378"/>
                </a:lnTo>
                <a:lnTo>
                  <a:pt x="2497438" y="82378"/>
                </a:lnTo>
                <a:lnTo>
                  <a:pt x="2537255" y="86497"/>
                </a:lnTo>
                <a:lnTo>
                  <a:pt x="2347784" y="86497"/>
                </a:lnTo>
                <a:lnTo>
                  <a:pt x="2347784" y="73805"/>
                </a:lnTo>
                <a:lnTo>
                  <a:pt x="2278328" y="73394"/>
                </a:lnTo>
                <a:lnTo>
                  <a:pt x="2281187" y="61966"/>
                </a:lnTo>
                <a:lnTo>
                  <a:pt x="2101165" y="59106"/>
                </a:lnTo>
                <a:cubicBezTo>
                  <a:pt x="2101165" y="54344"/>
                  <a:pt x="2101164" y="51963"/>
                  <a:pt x="2101164" y="44820"/>
                </a:cubicBezTo>
                <a:lnTo>
                  <a:pt x="2064017" y="47678"/>
                </a:lnTo>
                <a:cubicBezTo>
                  <a:pt x="2064016" y="40533"/>
                  <a:pt x="2064016" y="45527"/>
                  <a:pt x="2064016" y="40764"/>
                </a:cubicBezTo>
                <a:lnTo>
                  <a:pt x="1718321" y="41655"/>
                </a:lnTo>
                <a:cubicBezTo>
                  <a:pt x="1718321" y="34281"/>
                  <a:pt x="1718320" y="31822"/>
                  <a:pt x="1718320" y="24448"/>
                </a:cubicBezTo>
                <a:lnTo>
                  <a:pt x="238051" y="8237"/>
                </a:lnTo>
                <a:lnTo>
                  <a:pt x="0" y="8237"/>
                </a:lnTo>
                <a:lnTo>
                  <a:pt x="8097" y="140"/>
                </a:lnTo>
                <a:lnTo>
                  <a:pt x="4119" y="0"/>
                </a:lnTo>
                <a:close/>
              </a:path>
            </a:pathLst>
          </a:custGeom>
          <a:solidFill>
            <a:srgbClr val="4DA1BB">
              <a:lumMod val="20000"/>
              <a:lumOff val="80000"/>
            </a:srgbClr>
          </a:solidFill>
          <a:ln w="28575">
            <a:solidFill>
              <a:srgbClr val="4DA1BB">
                <a:lumMod val="20000"/>
                <a:lumOff val="80000"/>
              </a:srgbClr>
            </a:solidFill>
            <a:miter lim="800000"/>
            <a:headEnd/>
            <a:tailEnd/>
          </a:ln>
        </p:spPr>
        <p:txBody>
          <a:bodyPr wrap="square" rtlCol="0" anchor="ctr">
            <a:noAutofit/>
          </a:bodyPr>
          <a:lstStyle/>
          <a:p>
            <a:pPr marL="0" marR="0" lvl="0" indent="0" algn="ctr" defTabSz="685800" eaLnBrk="0" fontAlgn="auto" latinLnBrk="0" hangingPunct="0">
              <a:lnSpc>
                <a:spcPct val="100000"/>
              </a:lnSpc>
              <a:spcBef>
                <a:spcPts val="0"/>
              </a:spcBef>
              <a:spcAft>
                <a:spcPts val="0"/>
              </a:spcAft>
              <a:buClrTx/>
              <a:buSzTx/>
              <a:buFontTx/>
              <a:buNone/>
              <a:tabLst/>
              <a:defRPr/>
            </a:pPr>
            <a:endParaRPr kumimoji="0" lang="en-US" sz="135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30BB4300-2FEA-F542-AA14-CD10E8F7F941}"/>
              </a:ext>
            </a:extLst>
          </p:cNvPr>
          <p:cNvSpPr txBox="1">
            <a:spLocks noChangeArrowheads="1"/>
          </p:cNvSpPr>
          <p:nvPr/>
        </p:nvSpPr>
        <p:spPr bwMode="auto">
          <a:xfrm>
            <a:off x="457319" y="178761"/>
            <a:ext cx="8154333" cy="82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7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2700" b="1">
                <a:solidFill>
                  <a:schemeClr val="tx2"/>
                </a:solidFill>
                <a:latin typeface="Arial" charset="0"/>
              </a:defRPr>
            </a:lvl2pPr>
            <a:lvl3pPr algn="l" rtl="0" eaLnBrk="1" fontAlgn="base" hangingPunct="1">
              <a:spcBef>
                <a:spcPct val="0"/>
              </a:spcBef>
              <a:spcAft>
                <a:spcPct val="0"/>
              </a:spcAft>
              <a:defRPr sz="2700" b="1">
                <a:solidFill>
                  <a:schemeClr val="tx2"/>
                </a:solidFill>
                <a:latin typeface="Arial" charset="0"/>
              </a:defRPr>
            </a:lvl3pPr>
            <a:lvl4pPr algn="l" rtl="0" eaLnBrk="1" fontAlgn="base" hangingPunct="1">
              <a:spcBef>
                <a:spcPct val="0"/>
              </a:spcBef>
              <a:spcAft>
                <a:spcPct val="0"/>
              </a:spcAft>
              <a:defRPr sz="2700" b="1">
                <a:solidFill>
                  <a:schemeClr val="tx2"/>
                </a:solidFill>
                <a:latin typeface="Arial" charset="0"/>
              </a:defRPr>
            </a:lvl4pPr>
            <a:lvl5pPr algn="l" rtl="0" eaLnBrk="1" fontAlgn="base" hangingPunct="1">
              <a:spcBef>
                <a:spcPct val="0"/>
              </a:spcBef>
              <a:spcAft>
                <a:spcPct val="0"/>
              </a:spcAft>
              <a:defRPr sz="2700" b="1">
                <a:solidFill>
                  <a:schemeClr val="tx2"/>
                </a:solidFill>
                <a:latin typeface="Arial" charset="0"/>
              </a:defRPr>
            </a:lvl5pPr>
            <a:lvl6pPr marL="342900" algn="l" rtl="0" eaLnBrk="1" fontAlgn="base" hangingPunct="1">
              <a:spcBef>
                <a:spcPct val="0"/>
              </a:spcBef>
              <a:spcAft>
                <a:spcPct val="0"/>
              </a:spcAft>
              <a:defRPr sz="2625" b="1">
                <a:solidFill>
                  <a:schemeClr val="tx2"/>
                </a:solidFill>
                <a:latin typeface="Arial" charset="0"/>
              </a:defRPr>
            </a:lvl6pPr>
            <a:lvl7pPr marL="685800" algn="l" rtl="0" eaLnBrk="1" fontAlgn="base" hangingPunct="1">
              <a:spcBef>
                <a:spcPct val="0"/>
              </a:spcBef>
              <a:spcAft>
                <a:spcPct val="0"/>
              </a:spcAft>
              <a:defRPr sz="2625" b="1">
                <a:solidFill>
                  <a:schemeClr val="tx2"/>
                </a:solidFill>
                <a:latin typeface="Arial" charset="0"/>
              </a:defRPr>
            </a:lvl7pPr>
            <a:lvl8pPr marL="1028700" algn="l" rtl="0" eaLnBrk="1" fontAlgn="base" hangingPunct="1">
              <a:spcBef>
                <a:spcPct val="0"/>
              </a:spcBef>
              <a:spcAft>
                <a:spcPct val="0"/>
              </a:spcAft>
              <a:defRPr sz="2625" b="1">
                <a:solidFill>
                  <a:schemeClr val="tx2"/>
                </a:solidFill>
                <a:latin typeface="Arial" charset="0"/>
              </a:defRPr>
            </a:lvl8pPr>
            <a:lvl9pPr marL="1371600" algn="l" rtl="0" eaLnBrk="1" fontAlgn="base" hangingPunct="1">
              <a:spcBef>
                <a:spcPct val="0"/>
              </a:spcBef>
              <a:spcAft>
                <a:spcPct val="0"/>
              </a:spcAft>
              <a:defRPr sz="2625"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700" b="1" i="0" u="none" strike="noStrike" kern="0" cap="none" spc="0" normalizeH="0" baseline="0" noProof="0">
                <a:ln>
                  <a:noFill/>
                </a:ln>
                <a:solidFill>
                  <a:srgbClr val="455560"/>
                </a:solidFill>
                <a:effectLst/>
                <a:uLnTx/>
                <a:uFillTx/>
                <a:latin typeface="Calibri" panose="020F0502020204030204" pitchFamily="34" charset="0"/>
                <a:ea typeface="+mj-ea"/>
                <a:cs typeface="+mj-cs"/>
              </a:rPr>
              <a:t>PHERGain</a:t>
            </a:r>
            <a:r>
              <a:rPr kumimoji="0" lang="en-US" sz="2700" b="1" i="0" u="none" strike="noStrike" kern="0" cap="none" spc="0" normalizeH="0" baseline="0" noProof="0">
                <a:ln>
                  <a:noFill/>
                </a:ln>
                <a:solidFill>
                  <a:srgbClr val="455560"/>
                </a:solidFill>
                <a:effectLst/>
                <a:uLnTx/>
                <a:uFillTx/>
                <a:latin typeface="Calibri" panose="020F0502020204030204" pitchFamily="34" charset="0"/>
                <a:ea typeface="+mj-ea"/>
                <a:cs typeface="+mj-cs"/>
              </a:rPr>
              <a:t>: 3-Yr iDFS in Group B (Primary Endpoint)</a:t>
            </a:r>
            <a:endParaRPr kumimoji="0" lang="en-US" altLang="en-US" sz="2700" b="1" i="0" u="none" strike="noStrike" kern="0" cap="none" spc="0" normalizeH="0" baseline="0" noProof="0" dirty="0">
              <a:ln>
                <a:noFill/>
              </a:ln>
              <a:solidFill>
                <a:srgbClr val="455560"/>
              </a:solidFill>
              <a:effectLst/>
              <a:uLnTx/>
              <a:uFillTx/>
              <a:latin typeface="Calibri" panose="020F0502020204030204" pitchFamily="34" charset="0"/>
              <a:ea typeface="+mj-ea"/>
              <a:cs typeface="+mj-cs"/>
            </a:endParaRPr>
          </a:p>
        </p:txBody>
      </p:sp>
      <p:sp>
        <p:nvSpPr>
          <p:cNvPr id="5" name="Rectangle 3">
            <a:extLst>
              <a:ext uri="{FF2B5EF4-FFF2-40B4-BE49-F238E27FC236}">
                <a16:creationId xmlns:a16="http://schemas.microsoft.com/office/drawing/2014/main" id="{5CAD29DD-6E0D-404E-8FEB-05FBA317F31D}"/>
              </a:ext>
            </a:extLst>
          </p:cNvPr>
          <p:cNvSpPr txBox="1">
            <a:spLocks noChangeArrowheads="1"/>
          </p:cNvSpPr>
          <p:nvPr/>
        </p:nvSpPr>
        <p:spPr bwMode="auto">
          <a:xfrm>
            <a:off x="5854128" y="3668043"/>
            <a:ext cx="2889823" cy="951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lnSpc>
                <a:spcPct val="90000"/>
              </a:lnSpc>
              <a:spcBef>
                <a:spcPts val="750"/>
              </a:spcBef>
              <a:spcAft>
                <a:spcPts val="525"/>
              </a:spcAft>
              <a:buClr>
                <a:schemeClr val="bg1"/>
              </a:buClr>
              <a:buFont typeface="Wingdings" panose="05000000000000000000" pitchFamily="2" charset="2"/>
              <a:buChar char="§"/>
              <a:defRPr sz="2100">
                <a:solidFill>
                  <a:schemeClr val="bg1"/>
                </a:solidFill>
                <a:latin typeface="Calibri" panose="020F0502020204030204" pitchFamily="34" charset="0"/>
                <a:ea typeface="+mn-ea"/>
                <a:cs typeface="+mn-cs"/>
              </a:defRPr>
            </a:lvl1pPr>
            <a:lvl2pPr marL="557213" indent="-214313" algn="l" rtl="0" eaLnBrk="1" fontAlgn="base" hangingPunct="1">
              <a:lnSpc>
                <a:spcPct val="90000"/>
              </a:lnSpc>
              <a:spcBef>
                <a:spcPts val="750"/>
              </a:spcBef>
              <a:spcAft>
                <a:spcPts val="525"/>
              </a:spcAft>
              <a:buClr>
                <a:schemeClr val="bg1"/>
              </a:buClr>
              <a:buFont typeface="Arial" panose="020B0604020202020204" pitchFamily="34" charset="0"/>
              <a:buChar char="‒"/>
              <a:defRPr sz="1950">
                <a:solidFill>
                  <a:schemeClr val="bg1"/>
                </a:solidFill>
                <a:latin typeface="Calibri" panose="020F0502020204030204" pitchFamily="34" charset="0"/>
              </a:defRPr>
            </a:lvl2pPr>
            <a:lvl3pPr marL="857250" indent="-171450" algn="l" rtl="0" eaLnBrk="1" fontAlgn="base" hangingPunct="1">
              <a:lnSpc>
                <a:spcPct val="90000"/>
              </a:lnSpc>
              <a:spcBef>
                <a:spcPts val="750"/>
              </a:spcBef>
              <a:spcAft>
                <a:spcPts val="525"/>
              </a:spcAft>
              <a:buClr>
                <a:schemeClr val="bg1"/>
              </a:buClr>
              <a:buFont typeface="Arial" panose="020B0604020202020204" pitchFamily="34" charset="0"/>
              <a:buChar char="‒"/>
              <a:defRPr sz="1800">
                <a:solidFill>
                  <a:schemeClr val="bg1"/>
                </a:solidFill>
                <a:latin typeface="Calibri" panose="020F0502020204030204" pitchFamily="34" charset="0"/>
              </a:defRPr>
            </a:lvl3pPr>
            <a:lvl4pPr marL="1200150" indent="-171450" algn="l" rtl="0" eaLnBrk="1" fontAlgn="base" hangingPunct="1">
              <a:lnSpc>
                <a:spcPct val="90000"/>
              </a:lnSpc>
              <a:spcBef>
                <a:spcPts val="750"/>
              </a:spcBef>
              <a:spcAft>
                <a:spcPts val="525"/>
              </a:spcAft>
              <a:buClr>
                <a:schemeClr val="bg1"/>
              </a:buClr>
              <a:buFont typeface="Arial" panose="020B0604020202020204" pitchFamily="34" charset="0"/>
              <a:buChar char="‒"/>
              <a:defRPr sz="1650">
                <a:solidFill>
                  <a:schemeClr val="bg1"/>
                </a:solidFill>
                <a:latin typeface="Calibri" panose="020F0502020204030204" pitchFamily="34" charset="0"/>
              </a:defRPr>
            </a:lvl4pPr>
            <a:lvl5pPr marL="1543050" indent="-171450" algn="l" rtl="0" eaLnBrk="1" fontAlgn="base" hangingPunct="1">
              <a:lnSpc>
                <a:spcPct val="90000"/>
              </a:lnSpc>
              <a:spcBef>
                <a:spcPts val="750"/>
              </a:spcBef>
              <a:spcAft>
                <a:spcPts val="525"/>
              </a:spcAft>
              <a:buClr>
                <a:schemeClr val="bg1"/>
              </a:buClr>
              <a:buFont typeface="Arial" panose="020B0604020202020204" pitchFamily="34" charset="0"/>
              <a:buChar char="‒"/>
              <a:defRPr sz="1500">
                <a:solidFill>
                  <a:schemeClr val="bg1"/>
                </a:solidFill>
                <a:latin typeface="Calibri" panose="020F0502020204030204" pitchFamily="34" charset="0"/>
              </a:defRPr>
            </a:lvl5pPr>
            <a:lvl6pPr marL="18859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6pPr>
            <a:lvl7pPr marL="22288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7pPr>
            <a:lvl8pPr marL="25717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8pPr>
            <a:lvl9pPr marL="29146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9pPr>
          </a:lstStyle>
          <a:p>
            <a:pPr marL="257175" marR="0" lvl="0" indent="-257175" algn="l" defTabSz="914400" rtl="0" eaLnBrk="1" fontAlgn="base" latinLnBrk="0" hangingPunct="1">
              <a:lnSpc>
                <a:spcPct val="90000"/>
              </a:lnSpc>
              <a:spcBef>
                <a:spcPts val="750"/>
              </a:spcBef>
              <a:spcAft>
                <a:spcPts val="525"/>
              </a:spcAft>
              <a:buClr>
                <a:srgbClr val="000000"/>
              </a:buClr>
              <a:buSzTx/>
              <a:buFont typeface="Wingdings" panose="05000000000000000000" pitchFamily="2" charset="2"/>
              <a:buChar char="§"/>
              <a:tabLst/>
              <a:defRPr/>
            </a:pPr>
            <a:r>
              <a:rPr kumimoji="0" lang="en-US" altLang="en-US" sz="1350" b="0" i="0" u="none" strike="noStrike" kern="0" cap="none" spc="0" normalizeH="0" baseline="0" noProof="0">
                <a:ln>
                  <a:noFill/>
                </a:ln>
                <a:solidFill>
                  <a:srgbClr val="000000"/>
                </a:solidFill>
                <a:effectLst/>
                <a:uLnTx/>
                <a:uFillTx/>
                <a:latin typeface="Calibri" panose="020F0502020204030204" pitchFamily="34" charset="0"/>
                <a:ea typeface="+mn-ea"/>
                <a:cs typeface="+mn-cs"/>
              </a:rPr>
              <a:t>Coprimary endpoint met given that ≤15 patients in group B had iDFS events at Yr 3</a:t>
            </a:r>
            <a:endParaRPr kumimoji="0" lang="en-US" altLang="en-US" sz="1350" b="0" i="0" u="none" strike="noStrike" kern="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6" name="Text Box 11">
            <a:extLst>
              <a:ext uri="{FF2B5EF4-FFF2-40B4-BE49-F238E27FC236}">
                <a16:creationId xmlns:a16="http://schemas.microsoft.com/office/drawing/2014/main" id="{11D94537-500C-074E-808E-744DD0496C5D}"/>
              </a:ext>
            </a:extLst>
          </p:cNvPr>
          <p:cNvSpPr txBox="1">
            <a:spLocks noChangeArrowheads="1"/>
          </p:cNvSpPr>
          <p:nvPr/>
        </p:nvSpPr>
        <p:spPr bwMode="auto">
          <a:xfrm>
            <a:off x="3667998" y="4654168"/>
            <a:ext cx="600789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defTabSz="685800">
              <a:lnSpc>
                <a:spcPct val="100000"/>
              </a:lnSpc>
              <a:spcBef>
                <a:spcPct val="0"/>
              </a:spcBef>
              <a:spcAft>
                <a:spcPct val="0"/>
              </a:spcAft>
              <a:buClrTx/>
              <a:buFont typeface="Wingdings" panose="05000000000000000000" pitchFamily="2" charset="2"/>
              <a:buNone/>
            </a:pPr>
            <a:r>
              <a:rPr lang="en-US" altLang="en-US" sz="900" dirty="0">
                <a:solidFill>
                  <a:srgbClr val="455560"/>
                </a:solidFill>
                <a:latin typeface="Calibri" panose="020F0502020204030204" pitchFamily="34" charset="0"/>
                <a:cs typeface="Arial" panose="020B0604020202020204" pitchFamily="34" charset="0"/>
              </a:rPr>
              <a:t>Cortes. ASCO 2023. Abstr LBA506. Reproduced with permission.</a:t>
            </a:r>
          </a:p>
        </p:txBody>
      </p:sp>
      <p:sp>
        <p:nvSpPr>
          <p:cNvPr id="7" name="CuadroTexto 9">
            <a:extLst>
              <a:ext uri="{FF2B5EF4-FFF2-40B4-BE49-F238E27FC236}">
                <a16:creationId xmlns:a16="http://schemas.microsoft.com/office/drawing/2014/main" id="{9E5FDCCC-F6B9-F049-9276-7721E7E9EA47}"/>
              </a:ext>
            </a:extLst>
          </p:cNvPr>
          <p:cNvSpPr txBox="1"/>
          <p:nvPr/>
        </p:nvSpPr>
        <p:spPr>
          <a:xfrm>
            <a:off x="2332187" y="1113269"/>
            <a:ext cx="982514" cy="300082"/>
          </a:xfrm>
          <a:prstGeom prst="rect">
            <a:avLst/>
          </a:prstGeom>
          <a:noFill/>
        </p:spPr>
        <p:txBody>
          <a:bodyPr wrap="square">
            <a:spAutoFit/>
          </a:bodyPr>
          <a:lstStyle/>
          <a:p>
            <a:pPr algn="ctr" defTabSz="685800" eaLnBrk="0" hangingPunct="0"/>
            <a:r>
              <a:rPr lang="en-US" sz="1350" b="1" dirty="0">
                <a:solidFill>
                  <a:srgbClr val="000000"/>
                </a:solidFill>
                <a:latin typeface="Calibri"/>
                <a:cs typeface="Arial" panose="020B0604020202020204" pitchFamily="34" charset="0"/>
              </a:rPr>
              <a:t>iDFS</a:t>
            </a:r>
            <a:endParaRPr lang="es-ES" sz="1350" b="1" dirty="0">
              <a:solidFill>
                <a:srgbClr val="000000"/>
              </a:solidFill>
              <a:latin typeface="Calibri"/>
              <a:cs typeface="Arial" panose="020B0604020202020204" pitchFamily="34" charset="0"/>
            </a:endParaRPr>
          </a:p>
        </p:txBody>
      </p:sp>
      <p:graphicFrame>
        <p:nvGraphicFramePr>
          <p:cNvPr id="8" name="Group 3">
            <a:extLst>
              <a:ext uri="{FF2B5EF4-FFF2-40B4-BE49-F238E27FC236}">
                <a16:creationId xmlns:a16="http://schemas.microsoft.com/office/drawing/2014/main" id="{4DB2CCCB-24CB-684B-A46B-EA1887C5E232}"/>
              </a:ext>
            </a:extLst>
          </p:cNvPr>
          <p:cNvGraphicFramePr>
            <a:graphicFrameLocks/>
          </p:cNvGraphicFramePr>
          <p:nvPr/>
        </p:nvGraphicFramePr>
        <p:xfrm>
          <a:off x="5668340" y="1202531"/>
          <a:ext cx="3150620" cy="2514624"/>
        </p:xfrm>
        <a:graphic>
          <a:graphicData uri="http://schemas.openxmlformats.org/drawingml/2006/table">
            <a:tbl>
              <a:tblPr/>
              <a:tblGrid>
                <a:gridCol w="2194560">
                  <a:extLst>
                    <a:ext uri="{9D8B030D-6E8A-4147-A177-3AD203B41FA5}">
                      <a16:colId xmlns:a16="http://schemas.microsoft.com/office/drawing/2014/main" val="20000"/>
                    </a:ext>
                  </a:extLst>
                </a:gridCol>
                <a:gridCol w="956060">
                  <a:extLst>
                    <a:ext uri="{9D8B030D-6E8A-4147-A177-3AD203B41FA5}">
                      <a16:colId xmlns:a16="http://schemas.microsoft.com/office/drawing/2014/main" val="20002"/>
                    </a:ext>
                  </a:extLst>
                </a:gridCol>
              </a:tblGrid>
              <a:tr h="434352">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GB" sz="1200" b="1" i="0" u="none" strike="noStrike" cap="none" normalizeH="0" baseline="0" dirty="0">
                          <a:ln>
                            <a:noFill/>
                          </a:ln>
                          <a:solidFill>
                            <a:schemeClr val="tx1"/>
                          </a:solidFill>
                          <a:effectLst/>
                          <a:latin typeface="Calibri" panose="020F0502020204030204" pitchFamily="34" charset="0"/>
                        </a:rPr>
                        <a:t>3-Yr iDFS, n (%)</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1" i="0" u="none" strike="noStrike" cap="none" normalizeH="0" baseline="0" dirty="0">
                          <a:ln>
                            <a:noFill/>
                          </a:ln>
                          <a:solidFill>
                            <a:schemeClr val="tx1"/>
                          </a:solidFill>
                          <a:effectLst/>
                          <a:latin typeface="Calibri" panose="020F0502020204030204" pitchFamily="34" charset="0"/>
                        </a:rPr>
                        <a:t>Group B  </a:t>
                      </a:r>
                      <a:br>
                        <a:rPr kumimoji="0" lang="en-US" sz="1200" b="1" i="0" u="none" strike="noStrike" cap="none" normalizeH="0" baseline="0" dirty="0">
                          <a:ln>
                            <a:noFill/>
                          </a:ln>
                          <a:solidFill>
                            <a:schemeClr val="tx1"/>
                          </a:solidFill>
                          <a:effectLst/>
                          <a:latin typeface="Calibri" panose="020F0502020204030204" pitchFamily="34" charset="0"/>
                        </a:rPr>
                      </a:br>
                      <a:r>
                        <a:rPr kumimoji="0" lang="en-US" sz="1200" b="1" i="0" u="none" strike="noStrike" cap="none" normalizeH="0" baseline="0" dirty="0">
                          <a:ln>
                            <a:noFill/>
                          </a:ln>
                          <a:solidFill>
                            <a:schemeClr val="tx1"/>
                          </a:solidFill>
                          <a:effectLst/>
                          <a:latin typeface="Calibri" panose="020F0502020204030204" pitchFamily="34" charset="0"/>
                        </a:rPr>
                        <a:t>(n = 267)</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extLst>
                  <a:ext uri="{0D108BD9-81ED-4DB2-BD59-A6C34878D82A}">
                    <a16:rowId xmlns:a16="http://schemas.microsoft.com/office/drawing/2014/main" val="10001"/>
                  </a:ext>
                </a:extLst>
              </a:tr>
              <a:tr h="1897392">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iDFS events</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Relapse</a:t>
                      </a:r>
                    </a:p>
                    <a:p>
                      <a:pPr marL="630237" marR="0" lvl="1" indent="-285750" algn="l" defTabSz="914400" rtl="0" eaLnBrk="1" fontAlgn="base" latinLnBrk="0" hangingPunct="1">
                        <a:lnSpc>
                          <a:spcPct val="100000"/>
                        </a:lnSpc>
                        <a:spcBef>
                          <a:spcPct val="0"/>
                        </a:spcBef>
                        <a:spcAft>
                          <a:spcPct val="0"/>
                        </a:spcAft>
                        <a:buClr>
                          <a:srgbClr val="000000"/>
                        </a:buClr>
                        <a:buSzPct val="120000"/>
                        <a:buFont typeface="Arial" panose="020B0604020202020204" pitchFamily="34" charset="0"/>
                        <a:buChar char="‒"/>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Ipsilateral invasive BC recurrence</a:t>
                      </a:r>
                    </a:p>
                    <a:p>
                      <a:pPr marL="630237" marR="0" lvl="1" indent="-285750" algn="l" defTabSz="914400" rtl="0" eaLnBrk="1" fontAlgn="base" latinLnBrk="0" hangingPunct="1">
                        <a:lnSpc>
                          <a:spcPct val="100000"/>
                        </a:lnSpc>
                        <a:spcBef>
                          <a:spcPct val="0"/>
                        </a:spcBef>
                        <a:spcAft>
                          <a:spcPct val="0"/>
                        </a:spcAft>
                        <a:buClr>
                          <a:srgbClr val="000000"/>
                        </a:buClr>
                        <a:buSzPct val="120000"/>
                        <a:buFont typeface="Arial" panose="020B0604020202020204" pitchFamily="34" charset="0"/>
                        <a:buChar char="‒"/>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Regional invasive BC recurrence</a:t>
                      </a:r>
                    </a:p>
                    <a:p>
                      <a:pPr marL="630237" marR="0" lvl="1" indent="-285750" algn="l" defTabSz="914400" rtl="0" eaLnBrk="1" fontAlgn="base" latinLnBrk="0" hangingPunct="1">
                        <a:lnSpc>
                          <a:spcPct val="100000"/>
                        </a:lnSpc>
                        <a:spcBef>
                          <a:spcPct val="0"/>
                        </a:spcBef>
                        <a:spcAft>
                          <a:spcPct val="0"/>
                        </a:spcAft>
                        <a:buClr>
                          <a:srgbClr val="000000"/>
                        </a:buClr>
                        <a:buSzPct val="120000"/>
                        <a:buFont typeface="Arial" panose="020B0604020202020204" pitchFamily="34" charset="0"/>
                        <a:buChar char="‒"/>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Contralateral invasive BC</a:t>
                      </a:r>
                    </a:p>
                    <a:p>
                      <a:pPr marL="630237" marR="0" lvl="1" indent="-285750" algn="l" defTabSz="914400" rtl="0" eaLnBrk="1" fontAlgn="base" latinLnBrk="0" hangingPunct="1">
                        <a:lnSpc>
                          <a:spcPct val="100000"/>
                        </a:lnSpc>
                        <a:spcBef>
                          <a:spcPct val="0"/>
                        </a:spcBef>
                        <a:spcAft>
                          <a:spcPct val="0"/>
                        </a:spcAft>
                        <a:buClr>
                          <a:srgbClr val="000000"/>
                        </a:buClr>
                        <a:buSzPct val="120000"/>
                        <a:buFont typeface="Arial" panose="020B0604020202020204" pitchFamily="34" charset="0"/>
                        <a:buChar char="‒"/>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Distant recurrence</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Nonrelated death without recurrence</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12 (4.5)</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11 (4.1)</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200" b="0" i="0" u="none" strike="noStrike" cap="none" normalizeH="0" baseline="0" dirty="0">
                        <a:ln>
                          <a:noFill/>
                        </a:ln>
                        <a:solidFill>
                          <a:schemeClr val="bg2">
                            <a:lumMod val="10000"/>
                          </a:schemeClr>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1 (0.4)</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200" b="0" i="0" u="none" strike="noStrike" cap="none" normalizeH="0" baseline="0" dirty="0">
                        <a:ln>
                          <a:noFill/>
                        </a:ln>
                        <a:solidFill>
                          <a:schemeClr val="bg2">
                            <a:lumMod val="10000"/>
                          </a:schemeClr>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2 (0.8)</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0 (0)</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8 (3.0)</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200" b="0" i="0" u="none" strike="noStrike" cap="none" normalizeH="0" baseline="0" dirty="0">
                        <a:ln>
                          <a:noFill/>
                        </a:ln>
                        <a:solidFill>
                          <a:schemeClr val="bg2">
                            <a:lumMod val="10000"/>
                          </a:schemeClr>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1 (0.4)</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extLst>
                  <a:ext uri="{0D108BD9-81ED-4DB2-BD59-A6C34878D82A}">
                    <a16:rowId xmlns:a16="http://schemas.microsoft.com/office/drawing/2014/main" val="10002"/>
                  </a:ext>
                </a:extLst>
              </a:tr>
            </a:tbl>
          </a:graphicData>
        </a:graphic>
      </p:graphicFrame>
      <p:sp>
        <p:nvSpPr>
          <p:cNvPr id="9" name="Freeform: Shape 1">
            <a:extLst>
              <a:ext uri="{FF2B5EF4-FFF2-40B4-BE49-F238E27FC236}">
                <a16:creationId xmlns:a16="http://schemas.microsoft.com/office/drawing/2014/main" id="{8CAD3973-105D-DD44-87BA-BFC5A025EE1B}"/>
              </a:ext>
            </a:extLst>
          </p:cNvPr>
          <p:cNvSpPr/>
          <p:nvPr/>
        </p:nvSpPr>
        <p:spPr bwMode="auto">
          <a:xfrm>
            <a:off x="783772" y="1626446"/>
            <a:ext cx="4582048" cy="1413050"/>
          </a:xfrm>
          <a:custGeom>
            <a:avLst/>
            <a:gdLst>
              <a:gd name="connsiteX0" fmla="*/ 0 w 6109397"/>
              <a:gd name="connsiteY0" fmla="*/ 0 h 1884066"/>
              <a:gd name="connsiteX1" fmla="*/ 0 w 6109397"/>
              <a:gd name="connsiteY1" fmla="*/ 1884066 h 1884066"/>
              <a:gd name="connsiteX2" fmla="*/ 6109397 w 6109397"/>
              <a:gd name="connsiteY2" fmla="*/ 1884066 h 1884066"/>
            </a:gdLst>
            <a:ahLst/>
            <a:cxnLst>
              <a:cxn ang="0">
                <a:pos x="connsiteX0" y="connsiteY0"/>
              </a:cxn>
              <a:cxn ang="0">
                <a:pos x="connsiteX1" y="connsiteY1"/>
              </a:cxn>
              <a:cxn ang="0">
                <a:pos x="connsiteX2" y="connsiteY2"/>
              </a:cxn>
            </a:cxnLst>
            <a:rect l="l" t="t" r="r" b="b"/>
            <a:pathLst>
              <a:path w="6109397" h="1884066">
                <a:moveTo>
                  <a:pt x="0" y="0"/>
                </a:moveTo>
                <a:lnTo>
                  <a:pt x="0" y="1884066"/>
                </a:lnTo>
                <a:lnTo>
                  <a:pt x="6109397" y="1884066"/>
                </a:lnTo>
              </a:path>
            </a:pathLst>
          </a:custGeom>
          <a:noFill/>
          <a:ln w="28575">
            <a:solidFill>
              <a:srgbClr val="000000"/>
            </a:solidFill>
            <a:miter lim="800000"/>
            <a:headEnd/>
            <a:tailEnd/>
          </a:ln>
        </p:spPr>
        <p:txBody>
          <a:bodyPr rtlCol="0" anchor="ctr"/>
          <a:lstStyle/>
          <a:p>
            <a:pPr marL="0" marR="0" lvl="0" indent="0" algn="ctr" defTabSz="685800" eaLnBrk="0" fontAlgn="auto" latinLnBrk="0" hangingPunct="0">
              <a:lnSpc>
                <a:spcPct val="100000"/>
              </a:lnSpc>
              <a:spcBef>
                <a:spcPts val="0"/>
              </a:spcBef>
              <a:spcAft>
                <a:spcPts val="0"/>
              </a:spcAft>
              <a:buClrTx/>
              <a:buSzTx/>
              <a:buFontTx/>
              <a:buNone/>
              <a:tabLst/>
              <a:defRPr/>
            </a:pPr>
            <a:endParaRPr kumimoji="0" lang="en-US" sz="135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7D9F3727-4552-C245-BF99-6187B9F0997E}"/>
              </a:ext>
            </a:extLst>
          </p:cNvPr>
          <p:cNvGrpSpPr/>
          <p:nvPr/>
        </p:nvGrpSpPr>
        <p:grpSpPr>
          <a:xfrm>
            <a:off x="723482" y="1626447"/>
            <a:ext cx="60290" cy="1411793"/>
            <a:chOff x="964642" y="2165420"/>
            <a:chExt cx="80387" cy="1882391"/>
          </a:xfrm>
        </p:grpSpPr>
        <p:cxnSp>
          <p:nvCxnSpPr>
            <p:cNvPr id="11" name="Straight Connector 10">
              <a:extLst>
                <a:ext uri="{FF2B5EF4-FFF2-40B4-BE49-F238E27FC236}">
                  <a16:creationId xmlns:a16="http://schemas.microsoft.com/office/drawing/2014/main" id="{CC382A1E-5247-9642-B69B-F2A83123F646}"/>
                </a:ext>
              </a:extLst>
            </p:cNvPr>
            <p:cNvCxnSpPr>
              <a:cxnSpLocks/>
            </p:cNvCxnSpPr>
            <p:nvPr/>
          </p:nvCxnSpPr>
          <p:spPr bwMode="auto">
            <a:xfrm>
              <a:off x="964642" y="2165420"/>
              <a:ext cx="80387" cy="0"/>
            </a:xfrm>
            <a:prstGeom prst="line">
              <a:avLst/>
            </a:prstGeom>
            <a:noFill/>
            <a:ln w="28575" cap="flat" cmpd="sng" algn="ctr">
              <a:solidFill>
                <a:srgbClr val="000000"/>
              </a:solidFill>
              <a:prstDash val="solid"/>
              <a:round/>
              <a:headEnd type="none" w="med" len="med"/>
              <a:tailEnd type="none" w="med" len="med"/>
            </a:ln>
            <a:effectLst/>
          </p:spPr>
        </p:cxnSp>
        <p:cxnSp>
          <p:nvCxnSpPr>
            <p:cNvPr id="12" name="Straight Connector 11">
              <a:extLst>
                <a:ext uri="{FF2B5EF4-FFF2-40B4-BE49-F238E27FC236}">
                  <a16:creationId xmlns:a16="http://schemas.microsoft.com/office/drawing/2014/main" id="{2CFE5D1F-A9FC-C543-B1E0-9FB066AF7573}"/>
                </a:ext>
              </a:extLst>
            </p:cNvPr>
            <p:cNvCxnSpPr>
              <a:cxnSpLocks/>
            </p:cNvCxnSpPr>
            <p:nvPr/>
          </p:nvCxnSpPr>
          <p:spPr bwMode="auto">
            <a:xfrm>
              <a:off x="964642" y="2541898"/>
              <a:ext cx="80387" cy="0"/>
            </a:xfrm>
            <a:prstGeom prst="line">
              <a:avLst/>
            </a:prstGeom>
            <a:noFill/>
            <a:ln w="28575" cap="flat" cmpd="sng" algn="ctr">
              <a:solidFill>
                <a:srgbClr val="000000"/>
              </a:solidFill>
              <a:prstDash val="solid"/>
              <a:round/>
              <a:headEnd type="none" w="med" len="med"/>
              <a:tailEnd type="none" w="med" len="med"/>
            </a:ln>
            <a:effectLst/>
          </p:spPr>
        </p:cxnSp>
        <p:cxnSp>
          <p:nvCxnSpPr>
            <p:cNvPr id="13" name="Straight Connector 12">
              <a:extLst>
                <a:ext uri="{FF2B5EF4-FFF2-40B4-BE49-F238E27FC236}">
                  <a16:creationId xmlns:a16="http://schemas.microsoft.com/office/drawing/2014/main" id="{0F3A7750-1AA9-A14E-8B9E-54ECD49165A8}"/>
                </a:ext>
              </a:extLst>
            </p:cNvPr>
            <p:cNvCxnSpPr>
              <a:cxnSpLocks/>
            </p:cNvCxnSpPr>
            <p:nvPr/>
          </p:nvCxnSpPr>
          <p:spPr bwMode="auto">
            <a:xfrm>
              <a:off x="964642" y="2918376"/>
              <a:ext cx="80387" cy="0"/>
            </a:xfrm>
            <a:prstGeom prst="line">
              <a:avLst/>
            </a:prstGeom>
            <a:noFill/>
            <a:ln w="28575" cap="flat" cmpd="sng" algn="ctr">
              <a:solidFill>
                <a:srgbClr val="000000"/>
              </a:solidFill>
              <a:prstDash val="solid"/>
              <a:round/>
              <a:headEnd type="none" w="med" len="med"/>
              <a:tailEnd type="none" w="med" len="med"/>
            </a:ln>
            <a:effectLst/>
          </p:spPr>
        </p:cxnSp>
        <p:cxnSp>
          <p:nvCxnSpPr>
            <p:cNvPr id="14" name="Straight Connector 13">
              <a:extLst>
                <a:ext uri="{FF2B5EF4-FFF2-40B4-BE49-F238E27FC236}">
                  <a16:creationId xmlns:a16="http://schemas.microsoft.com/office/drawing/2014/main" id="{84184BF7-B10C-C847-BF2F-F239A7576351}"/>
                </a:ext>
              </a:extLst>
            </p:cNvPr>
            <p:cNvCxnSpPr>
              <a:cxnSpLocks/>
            </p:cNvCxnSpPr>
            <p:nvPr/>
          </p:nvCxnSpPr>
          <p:spPr bwMode="auto">
            <a:xfrm>
              <a:off x="964642" y="3294854"/>
              <a:ext cx="80387" cy="0"/>
            </a:xfrm>
            <a:prstGeom prst="line">
              <a:avLst/>
            </a:prstGeom>
            <a:noFill/>
            <a:ln w="28575" cap="flat" cmpd="sng" algn="ctr">
              <a:solidFill>
                <a:srgbClr val="000000"/>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EBD3CA8F-4769-4E45-A03D-4EEE95103ED9}"/>
                </a:ext>
              </a:extLst>
            </p:cNvPr>
            <p:cNvCxnSpPr>
              <a:cxnSpLocks/>
            </p:cNvCxnSpPr>
            <p:nvPr/>
          </p:nvCxnSpPr>
          <p:spPr bwMode="auto">
            <a:xfrm>
              <a:off x="964642" y="3671332"/>
              <a:ext cx="80387" cy="0"/>
            </a:xfrm>
            <a:prstGeom prst="line">
              <a:avLst/>
            </a:prstGeom>
            <a:noFill/>
            <a:ln w="28575" cap="flat" cmpd="sng" algn="ctr">
              <a:solidFill>
                <a:srgbClr val="000000"/>
              </a:solidFill>
              <a:prstDash val="solid"/>
              <a:round/>
              <a:headEnd type="none" w="med" len="med"/>
              <a:tailEnd type="none" w="med" len="med"/>
            </a:ln>
            <a:effectLst/>
          </p:spPr>
        </p:cxnSp>
        <p:cxnSp>
          <p:nvCxnSpPr>
            <p:cNvPr id="16" name="Straight Connector 15">
              <a:extLst>
                <a:ext uri="{FF2B5EF4-FFF2-40B4-BE49-F238E27FC236}">
                  <a16:creationId xmlns:a16="http://schemas.microsoft.com/office/drawing/2014/main" id="{2013AADF-342E-BC40-B0E1-75AAB36CCA32}"/>
                </a:ext>
              </a:extLst>
            </p:cNvPr>
            <p:cNvCxnSpPr>
              <a:cxnSpLocks/>
            </p:cNvCxnSpPr>
            <p:nvPr/>
          </p:nvCxnSpPr>
          <p:spPr bwMode="auto">
            <a:xfrm>
              <a:off x="964642" y="4047811"/>
              <a:ext cx="80387" cy="0"/>
            </a:xfrm>
            <a:prstGeom prst="line">
              <a:avLst/>
            </a:prstGeom>
            <a:noFill/>
            <a:ln w="28575" cap="flat" cmpd="sng" algn="ctr">
              <a:solidFill>
                <a:srgbClr val="000000"/>
              </a:solidFill>
              <a:prstDash val="solid"/>
              <a:round/>
              <a:headEnd type="none" w="med" len="med"/>
              <a:tailEnd type="none" w="med" len="med"/>
            </a:ln>
            <a:effectLst/>
          </p:spPr>
        </p:cxnSp>
      </p:grpSp>
      <p:grpSp>
        <p:nvGrpSpPr>
          <p:cNvPr id="17" name="Group 16">
            <a:extLst>
              <a:ext uri="{FF2B5EF4-FFF2-40B4-BE49-F238E27FC236}">
                <a16:creationId xmlns:a16="http://schemas.microsoft.com/office/drawing/2014/main" id="{0A2E555C-01A0-4B4B-BE25-27FA4B5DE45E}"/>
              </a:ext>
            </a:extLst>
          </p:cNvPr>
          <p:cNvGrpSpPr/>
          <p:nvPr/>
        </p:nvGrpSpPr>
        <p:grpSpPr>
          <a:xfrm>
            <a:off x="783772" y="3033558"/>
            <a:ext cx="4506434" cy="63716"/>
            <a:chOff x="1045029" y="4041570"/>
            <a:chExt cx="6008579" cy="84954"/>
          </a:xfrm>
        </p:grpSpPr>
        <p:grpSp>
          <p:nvGrpSpPr>
            <p:cNvPr id="18" name="Group 17">
              <a:extLst>
                <a:ext uri="{FF2B5EF4-FFF2-40B4-BE49-F238E27FC236}">
                  <a16:creationId xmlns:a16="http://schemas.microsoft.com/office/drawing/2014/main" id="{7FDF922A-09BE-D349-9361-EFD5F213EC8D}"/>
                </a:ext>
              </a:extLst>
            </p:cNvPr>
            <p:cNvGrpSpPr/>
            <p:nvPr/>
          </p:nvGrpSpPr>
          <p:grpSpPr>
            <a:xfrm rot="5400000">
              <a:off x="1946031" y="3145135"/>
              <a:ext cx="80387" cy="1882391"/>
              <a:chOff x="964642" y="2165420"/>
              <a:chExt cx="80387" cy="1882391"/>
            </a:xfrm>
          </p:grpSpPr>
          <p:cxnSp>
            <p:nvCxnSpPr>
              <p:cNvPr id="32" name="Straight Connector 31">
                <a:extLst>
                  <a:ext uri="{FF2B5EF4-FFF2-40B4-BE49-F238E27FC236}">
                    <a16:creationId xmlns:a16="http://schemas.microsoft.com/office/drawing/2014/main" id="{8EFBE6F9-7E34-C148-9E0E-34E43AB1E068}"/>
                  </a:ext>
                </a:extLst>
              </p:cNvPr>
              <p:cNvCxnSpPr>
                <a:cxnSpLocks/>
              </p:cNvCxnSpPr>
              <p:nvPr/>
            </p:nvCxnSpPr>
            <p:spPr bwMode="auto">
              <a:xfrm>
                <a:off x="964642" y="2165420"/>
                <a:ext cx="80387" cy="0"/>
              </a:xfrm>
              <a:prstGeom prst="line">
                <a:avLst/>
              </a:prstGeom>
              <a:noFill/>
              <a:ln w="28575" cap="flat" cmpd="sng" algn="ctr">
                <a:solidFill>
                  <a:srgbClr val="000000"/>
                </a:solidFill>
                <a:prstDash val="solid"/>
                <a:round/>
                <a:headEnd type="none" w="med" len="med"/>
                <a:tailEnd type="none" w="med" len="med"/>
              </a:ln>
              <a:effectLst/>
            </p:spPr>
          </p:cxnSp>
          <p:cxnSp>
            <p:nvCxnSpPr>
              <p:cNvPr id="33" name="Straight Connector 32">
                <a:extLst>
                  <a:ext uri="{FF2B5EF4-FFF2-40B4-BE49-F238E27FC236}">
                    <a16:creationId xmlns:a16="http://schemas.microsoft.com/office/drawing/2014/main" id="{56609D8D-80F8-234B-89EA-1568598193B1}"/>
                  </a:ext>
                </a:extLst>
              </p:cNvPr>
              <p:cNvCxnSpPr>
                <a:cxnSpLocks/>
              </p:cNvCxnSpPr>
              <p:nvPr/>
            </p:nvCxnSpPr>
            <p:spPr bwMode="auto">
              <a:xfrm>
                <a:off x="964642" y="2541898"/>
                <a:ext cx="80387" cy="0"/>
              </a:xfrm>
              <a:prstGeom prst="line">
                <a:avLst/>
              </a:prstGeom>
              <a:noFill/>
              <a:ln w="28575" cap="flat" cmpd="sng" algn="ctr">
                <a:solidFill>
                  <a:srgbClr val="000000"/>
                </a:solidFill>
                <a:prstDash val="solid"/>
                <a:round/>
                <a:headEnd type="none" w="med" len="med"/>
                <a:tailEnd type="none" w="med" len="med"/>
              </a:ln>
              <a:effectLst/>
            </p:spPr>
          </p:cxnSp>
          <p:cxnSp>
            <p:nvCxnSpPr>
              <p:cNvPr id="34" name="Straight Connector 33">
                <a:extLst>
                  <a:ext uri="{FF2B5EF4-FFF2-40B4-BE49-F238E27FC236}">
                    <a16:creationId xmlns:a16="http://schemas.microsoft.com/office/drawing/2014/main" id="{417106FE-5D8D-2141-BF7F-4535CE1697C3}"/>
                  </a:ext>
                </a:extLst>
              </p:cNvPr>
              <p:cNvCxnSpPr>
                <a:cxnSpLocks/>
              </p:cNvCxnSpPr>
              <p:nvPr/>
            </p:nvCxnSpPr>
            <p:spPr bwMode="auto">
              <a:xfrm>
                <a:off x="964642" y="2918376"/>
                <a:ext cx="80387" cy="0"/>
              </a:xfrm>
              <a:prstGeom prst="line">
                <a:avLst/>
              </a:prstGeom>
              <a:noFill/>
              <a:ln w="28575" cap="flat" cmpd="sng" algn="ctr">
                <a:solidFill>
                  <a:srgbClr val="000000"/>
                </a:solidFill>
                <a:prstDash val="solid"/>
                <a:round/>
                <a:headEnd type="none" w="med" len="med"/>
                <a:tailEnd type="none" w="med" len="med"/>
              </a:ln>
              <a:effectLst/>
            </p:spPr>
          </p:cxnSp>
          <p:cxnSp>
            <p:nvCxnSpPr>
              <p:cNvPr id="35" name="Straight Connector 34">
                <a:extLst>
                  <a:ext uri="{FF2B5EF4-FFF2-40B4-BE49-F238E27FC236}">
                    <a16:creationId xmlns:a16="http://schemas.microsoft.com/office/drawing/2014/main" id="{17A6151F-EED4-0749-A82C-9A5AEBEED407}"/>
                  </a:ext>
                </a:extLst>
              </p:cNvPr>
              <p:cNvCxnSpPr>
                <a:cxnSpLocks/>
              </p:cNvCxnSpPr>
              <p:nvPr/>
            </p:nvCxnSpPr>
            <p:spPr bwMode="auto">
              <a:xfrm>
                <a:off x="964642" y="3294854"/>
                <a:ext cx="80387" cy="0"/>
              </a:xfrm>
              <a:prstGeom prst="line">
                <a:avLst/>
              </a:prstGeom>
              <a:noFill/>
              <a:ln w="28575" cap="flat" cmpd="sng" algn="ctr">
                <a:solidFill>
                  <a:srgbClr val="000000"/>
                </a:solidFill>
                <a:prstDash val="solid"/>
                <a:round/>
                <a:headEnd type="none" w="med" len="med"/>
                <a:tailEnd type="none" w="med" len="med"/>
              </a:ln>
              <a:effectLst/>
            </p:spPr>
          </p:cxnSp>
          <p:cxnSp>
            <p:nvCxnSpPr>
              <p:cNvPr id="36" name="Straight Connector 35">
                <a:extLst>
                  <a:ext uri="{FF2B5EF4-FFF2-40B4-BE49-F238E27FC236}">
                    <a16:creationId xmlns:a16="http://schemas.microsoft.com/office/drawing/2014/main" id="{75EDD50E-E213-E746-9BD0-FDE7753AC47A}"/>
                  </a:ext>
                </a:extLst>
              </p:cNvPr>
              <p:cNvCxnSpPr>
                <a:cxnSpLocks/>
              </p:cNvCxnSpPr>
              <p:nvPr/>
            </p:nvCxnSpPr>
            <p:spPr bwMode="auto">
              <a:xfrm>
                <a:off x="964642" y="3671332"/>
                <a:ext cx="80387" cy="0"/>
              </a:xfrm>
              <a:prstGeom prst="line">
                <a:avLst/>
              </a:prstGeom>
              <a:noFill/>
              <a:ln w="28575" cap="flat" cmpd="sng" algn="ctr">
                <a:solidFill>
                  <a:srgbClr val="000000"/>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111654AE-5BE2-5345-A386-758DB16AF803}"/>
                  </a:ext>
                </a:extLst>
              </p:cNvPr>
              <p:cNvCxnSpPr>
                <a:cxnSpLocks/>
              </p:cNvCxnSpPr>
              <p:nvPr/>
            </p:nvCxnSpPr>
            <p:spPr bwMode="auto">
              <a:xfrm>
                <a:off x="964642" y="4047811"/>
                <a:ext cx="80387" cy="0"/>
              </a:xfrm>
              <a:prstGeom prst="line">
                <a:avLst/>
              </a:prstGeom>
              <a:noFill/>
              <a:ln w="28575" cap="flat" cmpd="sng" algn="ctr">
                <a:solidFill>
                  <a:srgbClr val="000000"/>
                </a:solidFill>
                <a:prstDash val="solid"/>
                <a:round/>
                <a:headEnd type="none" w="med" len="med"/>
                <a:tailEnd type="none" w="med" len="med"/>
              </a:ln>
              <a:effectLst/>
            </p:spPr>
          </p:cxnSp>
        </p:grpSp>
        <p:grpSp>
          <p:nvGrpSpPr>
            <p:cNvPr id="19" name="Group 18">
              <a:extLst>
                <a:ext uri="{FF2B5EF4-FFF2-40B4-BE49-F238E27FC236}">
                  <a16:creationId xmlns:a16="http://schemas.microsoft.com/office/drawing/2014/main" id="{A43DB701-DAA3-C947-8CB4-87A3B1241078}"/>
                </a:ext>
              </a:extLst>
            </p:cNvPr>
            <p:cNvGrpSpPr/>
            <p:nvPr/>
          </p:nvGrpSpPr>
          <p:grpSpPr>
            <a:xfrm rot="5400000">
              <a:off x="4194852" y="3145135"/>
              <a:ext cx="80387" cy="1882391"/>
              <a:chOff x="964642" y="2165420"/>
              <a:chExt cx="80387" cy="1882391"/>
            </a:xfrm>
          </p:grpSpPr>
          <p:cxnSp>
            <p:nvCxnSpPr>
              <p:cNvPr id="26" name="Straight Connector 25">
                <a:extLst>
                  <a:ext uri="{FF2B5EF4-FFF2-40B4-BE49-F238E27FC236}">
                    <a16:creationId xmlns:a16="http://schemas.microsoft.com/office/drawing/2014/main" id="{F89E1604-E46D-3949-B837-88CAA65C8501}"/>
                  </a:ext>
                </a:extLst>
              </p:cNvPr>
              <p:cNvCxnSpPr>
                <a:cxnSpLocks/>
              </p:cNvCxnSpPr>
              <p:nvPr/>
            </p:nvCxnSpPr>
            <p:spPr bwMode="auto">
              <a:xfrm>
                <a:off x="964642" y="2165420"/>
                <a:ext cx="80387" cy="0"/>
              </a:xfrm>
              <a:prstGeom prst="line">
                <a:avLst/>
              </a:prstGeom>
              <a:noFill/>
              <a:ln w="28575" cap="flat" cmpd="sng" algn="ctr">
                <a:solidFill>
                  <a:srgbClr val="000000"/>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BD1AF7E4-0BEA-D64E-AAB3-F0BC95E9B104}"/>
                  </a:ext>
                </a:extLst>
              </p:cNvPr>
              <p:cNvCxnSpPr>
                <a:cxnSpLocks/>
              </p:cNvCxnSpPr>
              <p:nvPr/>
            </p:nvCxnSpPr>
            <p:spPr bwMode="auto">
              <a:xfrm>
                <a:off x="964642" y="2541898"/>
                <a:ext cx="80387" cy="0"/>
              </a:xfrm>
              <a:prstGeom prst="line">
                <a:avLst/>
              </a:prstGeom>
              <a:noFill/>
              <a:ln w="28575" cap="flat" cmpd="sng" algn="ctr">
                <a:solidFill>
                  <a:srgbClr val="000000"/>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495DE592-62B3-824B-A11E-D1CBCE37B11D}"/>
                  </a:ext>
                </a:extLst>
              </p:cNvPr>
              <p:cNvCxnSpPr>
                <a:cxnSpLocks/>
              </p:cNvCxnSpPr>
              <p:nvPr/>
            </p:nvCxnSpPr>
            <p:spPr bwMode="auto">
              <a:xfrm>
                <a:off x="964642" y="2918376"/>
                <a:ext cx="80387" cy="0"/>
              </a:xfrm>
              <a:prstGeom prst="line">
                <a:avLst/>
              </a:prstGeom>
              <a:noFill/>
              <a:ln w="28575" cap="flat" cmpd="sng" algn="ctr">
                <a:solidFill>
                  <a:srgbClr val="000000"/>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48E76403-6854-8E4C-B663-4B84165E6A8C}"/>
                  </a:ext>
                </a:extLst>
              </p:cNvPr>
              <p:cNvCxnSpPr>
                <a:cxnSpLocks/>
              </p:cNvCxnSpPr>
              <p:nvPr/>
            </p:nvCxnSpPr>
            <p:spPr bwMode="auto">
              <a:xfrm>
                <a:off x="964642" y="3294854"/>
                <a:ext cx="80387" cy="0"/>
              </a:xfrm>
              <a:prstGeom prst="line">
                <a:avLst/>
              </a:prstGeom>
              <a:noFill/>
              <a:ln w="28575" cap="flat" cmpd="sng" algn="ctr">
                <a:solidFill>
                  <a:srgbClr val="000000"/>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16D1F07C-E0DF-A845-AD61-42001DD911BB}"/>
                  </a:ext>
                </a:extLst>
              </p:cNvPr>
              <p:cNvCxnSpPr>
                <a:cxnSpLocks/>
              </p:cNvCxnSpPr>
              <p:nvPr/>
            </p:nvCxnSpPr>
            <p:spPr bwMode="auto">
              <a:xfrm>
                <a:off x="964642" y="3671332"/>
                <a:ext cx="80387" cy="0"/>
              </a:xfrm>
              <a:prstGeom prst="line">
                <a:avLst/>
              </a:prstGeom>
              <a:noFill/>
              <a:ln w="28575" cap="flat" cmpd="sng" algn="ctr">
                <a:solidFill>
                  <a:srgbClr val="000000"/>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AB045610-CCD7-3B4A-93C5-8A3F4E3BB15E}"/>
                  </a:ext>
                </a:extLst>
              </p:cNvPr>
              <p:cNvCxnSpPr>
                <a:cxnSpLocks/>
              </p:cNvCxnSpPr>
              <p:nvPr/>
            </p:nvCxnSpPr>
            <p:spPr bwMode="auto">
              <a:xfrm>
                <a:off x="964642" y="4047811"/>
                <a:ext cx="80387" cy="0"/>
              </a:xfrm>
              <a:prstGeom prst="line">
                <a:avLst/>
              </a:prstGeom>
              <a:noFill/>
              <a:ln w="28575" cap="flat" cmpd="sng" algn="ctr">
                <a:solidFill>
                  <a:srgbClr val="000000"/>
                </a:solidFill>
                <a:prstDash val="solid"/>
                <a:round/>
                <a:headEnd type="none" w="med" len="med"/>
                <a:tailEnd type="none" w="med" len="med"/>
              </a:ln>
              <a:effectLst/>
            </p:spPr>
          </p:cxnSp>
        </p:grpSp>
        <p:grpSp>
          <p:nvGrpSpPr>
            <p:cNvPr id="20" name="Group 19">
              <a:extLst>
                <a:ext uri="{FF2B5EF4-FFF2-40B4-BE49-F238E27FC236}">
                  <a16:creationId xmlns:a16="http://schemas.microsoft.com/office/drawing/2014/main" id="{F6691401-D37C-3040-9208-AE4C55315E83}"/>
                </a:ext>
              </a:extLst>
            </p:cNvPr>
            <p:cNvGrpSpPr/>
            <p:nvPr/>
          </p:nvGrpSpPr>
          <p:grpSpPr>
            <a:xfrm rot="5400000">
              <a:off x="6260458" y="3328807"/>
              <a:ext cx="80387" cy="1505913"/>
              <a:chOff x="964642" y="2541898"/>
              <a:chExt cx="80387" cy="1505913"/>
            </a:xfrm>
          </p:grpSpPr>
          <p:cxnSp>
            <p:nvCxnSpPr>
              <p:cNvPr id="21" name="Straight Connector 20">
                <a:extLst>
                  <a:ext uri="{FF2B5EF4-FFF2-40B4-BE49-F238E27FC236}">
                    <a16:creationId xmlns:a16="http://schemas.microsoft.com/office/drawing/2014/main" id="{B6E73227-F623-EB4C-B5C1-2B62BA14A6F9}"/>
                  </a:ext>
                </a:extLst>
              </p:cNvPr>
              <p:cNvCxnSpPr>
                <a:cxnSpLocks/>
              </p:cNvCxnSpPr>
              <p:nvPr/>
            </p:nvCxnSpPr>
            <p:spPr bwMode="auto">
              <a:xfrm>
                <a:off x="964642" y="2541898"/>
                <a:ext cx="80387" cy="0"/>
              </a:xfrm>
              <a:prstGeom prst="line">
                <a:avLst/>
              </a:prstGeom>
              <a:noFill/>
              <a:ln w="28575" cap="flat" cmpd="sng" algn="ctr">
                <a:solidFill>
                  <a:srgbClr val="000000"/>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09F00A74-EA46-F741-8A22-AF565455463E}"/>
                  </a:ext>
                </a:extLst>
              </p:cNvPr>
              <p:cNvCxnSpPr>
                <a:cxnSpLocks/>
              </p:cNvCxnSpPr>
              <p:nvPr/>
            </p:nvCxnSpPr>
            <p:spPr bwMode="auto">
              <a:xfrm>
                <a:off x="964642" y="2918376"/>
                <a:ext cx="80387" cy="0"/>
              </a:xfrm>
              <a:prstGeom prst="line">
                <a:avLst/>
              </a:prstGeom>
              <a:noFill/>
              <a:ln w="28575" cap="flat" cmpd="sng" algn="ctr">
                <a:solidFill>
                  <a:srgbClr val="000000"/>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7E05FCA2-8B5C-594E-A2E1-769A0963002A}"/>
                  </a:ext>
                </a:extLst>
              </p:cNvPr>
              <p:cNvCxnSpPr>
                <a:cxnSpLocks/>
              </p:cNvCxnSpPr>
              <p:nvPr/>
            </p:nvCxnSpPr>
            <p:spPr bwMode="auto">
              <a:xfrm>
                <a:off x="964642" y="3294854"/>
                <a:ext cx="80387" cy="0"/>
              </a:xfrm>
              <a:prstGeom prst="line">
                <a:avLst/>
              </a:prstGeom>
              <a:noFill/>
              <a:ln w="28575" cap="flat" cmpd="sng" algn="ctr">
                <a:solidFill>
                  <a:srgbClr val="000000"/>
                </a:solidFill>
                <a:prstDash val="solid"/>
                <a:round/>
                <a:headEnd type="none" w="med" len="med"/>
                <a:tailEnd type="none" w="med" len="med"/>
              </a:ln>
              <a:effectLst/>
            </p:spPr>
          </p:cxnSp>
          <p:cxnSp>
            <p:nvCxnSpPr>
              <p:cNvPr id="24" name="Straight Connector 23">
                <a:extLst>
                  <a:ext uri="{FF2B5EF4-FFF2-40B4-BE49-F238E27FC236}">
                    <a16:creationId xmlns:a16="http://schemas.microsoft.com/office/drawing/2014/main" id="{FAD61076-DD48-664E-92D4-745D91BDBD78}"/>
                  </a:ext>
                </a:extLst>
              </p:cNvPr>
              <p:cNvCxnSpPr>
                <a:cxnSpLocks/>
              </p:cNvCxnSpPr>
              <p:nvPr/>
            </p:nvCxnSpPr>
            <p:spPr bwMode="auto">
              <a:xfrm>
                <a:off x="964642" y="3671332"/>
                <a:ext cx="80387" cy="0"/>
              </a:xfrm>
              <a:prstGeom prst="line">
                <a:avLst/>
              </a:prstGeom>
              <a:noFill/>
              <a:ln w="28575" cap="flat" cmpd="sng" algn="ctr">
                <a:solidFill>
                  <a:srgbClr val="000000"/>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1C22D390-AB01-F54E-B70C-D490769B55BE}"/>
                  </a:ext>
                </a:extLst>
              </p:cNvPr>
              <p:cNvCxnSpPr>
                <a:cxnSpLocks/>
              </p:cNvCxnSpPr>
              <p:nvPr/>
            </p:nvCxnSpPr>
            <p:spPr bwMode="auto">
              <a:xfrm>
                <a:off x="964642" y="4047811"/>
                <a:ext cx="80387" cy="0"/>
              </a:xfrm>
              <a:prstGeom prst="line">
                <a:avLst/>
              </a:prstGeom>
              <a:noFill/>
              <a:ln w="28575" cap="flat" cmpd="sng" algn="ctr">
                <a:solidFill>
                  <a:srgbClr val="000000"/>
                </a:solidFill>
                <a:prstDash val="solid"/>
                <a:round/>
                <a:headEnd type="none" w="med" len="med"/>
                <a:tailEnd type="none" w="med" len="med"/>
              </a:ln>
              <a:effectLst/>
            </p:spPr>
          </p:cxnSp>
        </p:grpSp>
      </p:grpSp>
      <p:grpSp>
        <p:nvGrpSpPr>
          <p:cNvPr id="38" name="Group 37">
            <a:extLst>
              <a:ext uri="{FF2B5EF4-FFF2-40B4-BE49-F238E27FC236}">
                <a16:creationId xmlns:a16="http://schemas.microsoft.com/office/drawing/2014/main" id="{6A74F3C7-0632-D840-A6EF-D39632DAEF87}"/>
              </a:ext>
            </a:extLst>
          </p:cNvPr>
          <p:cNvGrpSpPr/>
          <p:nvPr/>
        </p:nvGrpSpPr>
        <p:grpSpPr>
          <a:xfrm>
            <a:off x="340209" y="1490796"/>
            <a:ext cx="441679" cy="1696113"/>
            <a:chOff x="7381962" y="2171303"/>
            <a:chExt cx="588905" cy="3512098"/>
          </a:xfrm>
          <a:noFill/>
        </p:grpSpPr>
        <p:sp>
          <p:nvSpPr>
            <p:cNvPr id="39" name="TextBox 38">
              <a:extLst>
                <a:ext uri="{FF2B5EF4-FFF2-40B4-BE49-F238E27FC236}">
                  <a16:creationId xmlns:a16="http://schemas.microsoft.com/office/drawing/2014/main" id="{2ACE579B-D5AE-FA49-9CD5-8B7E6345329F}"/>
                </a:ext>
              </a:extLst>
            </p:cNvPr>
            <p:cNvSpPr txBox="1"/>
            <p:nvPr/>
          </p:nvSpPr>
          <p:spPr bwMode="auto">
            <a:xfrm>
              <a:off x="7381962" y="2171303"/>
              <a:ext cx="560410" cy="573575"/>
            </a:xfrm>
            <a:prstGeom prst="rect">
              <a:avLst/>
            </a:prstGeom>
            <a:grpFill/>
            <a:ln>
              <a:noFill/>
            </a:ln>
          </p:spPr>
          <p:txBody>
            <a:bodyPr wrap="none" rtlCol="0">
              <a:spAutoFit/>
            </a:bodyPr>
            <a:lstStyle/>
            <a:p>
              <a:pPr algn="r" defTabSz="685800" eaLnBrk="0" hangingPunct="0">
                <a:spcBef>
                  <a:spcPct val="50000"/>
                </a:spcBef>
              </a:pPr>
              <a:r>
                <a:rPr lang="en-US" sz="1200" dirty="0">
                  <a:solidFill>
                    <a:srgbClr val="000000"/>
                  </a:solidFill>
                  <a:latin typeface="Calibri" panose="020F0502020204030204" pitchFamily="34" charset="0"/>
                  <a:cs typeface="Arial" panose="020B0604020202020204" pitchFamily="34" charset="0"/>
                </a:rPr>
                <a:t>100</a:t>
              </a:r>
            </a:p>
          </p:txBody>
        </p:sp>
        <p:sp>
          <p:nvSpPr>
            <p:cNvPr id="40" name="TextBox 39">
              <a:extLst>
                <a:ext uri="{FF2B5EF4-FFF2-40B4-BE49-F238E27FC236}">
                  <a16:creationId xmlns:a16="http://schemas.microsoft.com/office/drawing/2014/main" id="{0BCE1B2E-D035-3840-90F5-2E8FA9A02F20}"/>
                </a:ext>
              </a:extLst>
            </p:cNvPr>
            <p:cNvSpPr txBox="1"/>
            <p:nvPr/>
          </p:nvSpPr>
          <p:spPr bwMode="auto">
            <a:xfrm>
              <a:off x="7486693" y="2762642"/>
              <a:ext cx="455680" cy="573575"/>
            </a:xfrm>
            <a:prstGeom prst="rect">
              <a:avLst/>
            </a:prstGeom>
            <a:grpFill/>
            <a:ln>
              <a:noFill/>
            </a:ln>
          </p:spPr>
          <p:txBody>
            <a:bodyPr wrap="none" rtlCol="0">
              <a:spAutoFit/>
            </a:bodyPr>
            <a:lstStyle/>
            <a:p>
              <a:pPr algn="r" defTabSz="685800" eaLnBrk="0" hangingPunct="0">
                <a:spcBef>
                  <a:spcPct val="50000"/>
                </a:spcBef>
              </a:pPr>
              <a:r>
                <a:rPr lang="en-US" sz="1200" dirty="0">
                  <a:solidFill>
                    <a:srgbClr val="000000"/>
                  </a:solidFill>
                  <a:latin typeface="Calibri" panose="020F0502020204030204" pitchFamily="34" charset="0"/>
                  <a:cs typeface="Arial" panose="020B0604020202020204" pitchFamily="34" charset="0"/>
                </a:rPr>
                <a:t>80</a:t>
              </a:r>
            </a:p>
          </p:txBody>
        </p:sp>
        <p:sp>
          <p:nvSpPr>
            <p:cNvPr id="41" name="TextBox 40">
              <a:extLst>
                <a:ext uri="{FF2B5EF4-FFF2-40B4-BE49-F238E27FC236}">
                  <a16:creationId xmlns:a16="http://schemas.microsoft.com/office/drawing/2014/main" id="{016121E9-FB78-6E41-A6F8-896ACEDE9B7E}"/>
                </a:ext>
              </a:extLst>
            </p:cNvPr>
            <p:cNvSpPr txBox="1"/>
            <p:nvPr/>
          </p:nvSpPr>
          <p:spPr bwMode="auto">
            <a:xfrm>
              <a:off x="7412834" y="3346053"/>
              <a:ext cx="535724" cy="573575"/>
            </a:xfrm>
            <a:prstGeom prst="rect">
              <a:avLst/>
            </a:prstGeom>
            <a:grpFill/>
            <a:ln>
              <a:noFill/>
            </a:ln>
          </p:spPr>
          <p:txBody>
            <a:bodyPr wrap="square" rtlCol="0">
              <a:spAutoFit/>
            </a:bodyPr>
            <a:lstStyle/>
            <a:p>
              <a:pPr algn="r" defTabSz="685800" eaLnBrk="0" hangingPunct="0">
                <a:spcBef>
                  <a:spcPct val="50000"/>
                </a:spcBef>
              </a:pPr>
              <a:r>
                <a:rPr lang="en-US" sz="1200" dirty="0">
                  <a:solidFill>
                    <a:srgbClr val="000000"/>
                  </a:solidFill>
                  <a:latin typeface="Calibri" panose="020F0502020204030204" pitchFamily="34" charset="0"/>
                  <a:cs typeface="Arial" panose="020B0604020202020204" pitchFamily="34" charset="0"/>
                </a:rPr>
                <a:t>60</a:t>
              </a:r>
            </a:p>
          </p:txBody>
        </p:sp>
        <p:sp>
          <p:nvSpPr>
            <p:cNvPr id="42" name="TextBox 41">
              <a:extLst>
                <a:ext uri="{FF2B5EF4-FFF2-40B4-BE49-F238E27FC236}">
                  <a16:creationId xmlns:a16="http://schemas.microsoft.com/office/drawing/2014/main" id="{5CF6BBF7-D94E-274E-84C4-C333828569A1}"/>
                </a:ext>
              </a:extLst>
            </p:cNvPr>
            <p:cNvSpPr txBox="1"/>
            <p:nvPr/>
          </p:nvSpPr>
          <p:spPr bwMode="auto">
            <a:xfrm>
              <a:off x="7529854" y="3937392"/>
              <a:ext cx="418704" cy="955958"/>
            </a:xfrm>
            <a:prstGeom prst="rect">
              <a:avLst/>
            </a:prstGeom>
            <a:grpFill/>
            <a:ln>
              <a:noFill/>
            </a:ln>
          </p:spPr>
          <p:txBody>
            <a:bodyPr wrap="square" rtlCol="0">
              <a:spAutoFit/>
            </a:bodyPr>
            <a:lstStyle/>
            <a:p>
              <a:pPr algn="r" defTabSz="685800" eaLnBrk="0" hangingPunct="0">
                <a:spcBef>
                  <a:spcPct val="50000"/>
                </a:spcBef>
              </a:pPr>
              <a:r>
                <a:rPr lang="en-US" sz="1200" dirty="0">
                  <a:solidFill>
                    <a:srgbClr val="000000"/>
                  </a:solidFill>
                  <a:latin typeface="Calibri" panose="020F0502020204030204" pitchFamily="34" charset="0"/>
                  <a:cs typeface="Arial" panose="020B0604020202020204" pitchFamily="34" charset="0"/>
                </a:rPr>
                <a:t>40</a:t>
              </a:r>
            </a:p>
          </p:txBody>
        </p:sp>
        <p:sp>
          <p:nvSpPr>
            <p:cNvPr id="43" name="TextBox 42">
              <a:extLst>
                <a:ext uri="{FF2B5EF4-FFF2-40B4-BE49-F238E27FC236}">
                  <a16:creationId xmlns:a16="http://schemas.microsoft.com/office/drawing/2014/main" id="{8507E136-8707-9649-B418-6FDB84E105EF}"/>
                </a:ext>
              </a:extLst>
            </p:cNvPr>
            <p:cNvSpPr txBox="1"/>
            <p:nvPr/>
          </p:nvSpPr>
          <p:spPr bwMode="auto">
            <a:xfrm>
              <a:off x="7435143" y="4518487"/>
              <a:ext cx="535724" cy="573575"/>
            </a:xfrm>
            <a:prstGeom prst="rect">
              <a:avLst/>
            </a:prstGeom>
            <a:grpFill/>
            <a:ln>
              <a:noFill/>
            </a:ln>
          </p:spPr>
          <p:txBody>
            <a:bodyPr wrap="square" rtlCol="0">
              <a:spAutoFit/>
            </a:bodyPr>
            <a:lstStyle/>
            <a:p>
              <a:pPr algn="r" defTabSz="685800" eaLnBrk="0" hangingPunct="0">
                <a:spcBef>
                  <a:spcPct val="50000"/>
                </a:spcBef>
              </a:pPr>
              <a:r>
                <a:rPr lang="en-US" sz="1200" dirty="0">
                  <a:solidFill>
                    <a:srgbClr val="000000"/>
                  </a:solidFill>
                  <a:latin typeface="Calibri" panose="020F0502020204030204" pitchFamily="34" charset="0"/>
                  <a:cs typeface="Arial" panose="020B0604020202020204" pitchFamily="34" charset="0"/>
                </a:rPr>
                <a:t>20</a:t>
              </a:r>
            </a:p>
          </p:txBody>
        </p:sp>
        <p:sp>
          <p:nvSpPr>
            <p:cNvPr id="44" name="TextBox 43">
              <a:extLst>
                <a:ext uri="{FF2B5EF4-FFF2-40B4-BE49-F238E27FC236}">
                  <a16:creationId xmlns:a16="http://schemas.microsoft.com/office/drawing/2014/main" id="{937801B1-20FB-6342-99C5-DFBEE0489C1E}"/>
                </a:ext>
              </a:extLst>
            </p:cNvPr>
            <p:cNvSpPr txBox="1"/>
            <p:nvPr/>
          </p:nvSpPr>
          <p:spPr bwMode="auto">
            <a:xfrm>
              <a:off x="7552163" y="5109826"/>
              <a:ext cx="418704" cy="573575"/>
            </a:xfrm>
            <a:prstGeom prst="rect">
              <a:avLst/>
            </a:prstGeom>
            <a:grpFill/>
            <a:ln>
              <a:noFill/>
            </a:ln>
          </p:spPr>
          <p:txBody>
            <a:bodyPr wrap="square" rtlCol="0">
              <a:spAutoFit/>
            </a:bodyPr>
            <a:lstStyle/>
            <a:p>
              <a:pPr algn="r" defTabSz="685800" eaLnBrk="0" hangingPunct="0">
                <a:spcBef>
                  <a:spcPct val="50000"/>
                </a:spcBef>
              </a:pPr>
              <a:r>
                <a:rPr lang="en-US" sz="1200" dirty="0">
                  <a:solidFill>
                    <a:srgbClr val="000000"/>
                  </a:solidFill>
                  <a:latin typeface="Calibri" panose="020F0502020204030204" pitchFamily="34" charset="0"/>
                  <a:cs typeface="Arial" panose="020B0604020202020204" pitchFamily="34" charset="0"/>
                </a:rPr>
                <a:t>0</a:t>
              </a:r>
            </a:p>
          </p:txBody>
        </p:sp>
      </p:grpSp>
      <p:sp>
        <p:nvSpPr>
          <p:cNvPr id="45" name="CuadroTexto 7">
            <a:extLst>
              <a:ext uri="{FF2B5EF4-FFF2-40B4-BE49-F238E27FC236}">
                <a16:creationId xmlns:a16="http://schemas.microsoft.com/office/drawing/2014/main" id="{4759D416-17DE-CD45-A8C2-706EEA5B20C1}"/>
              </a:ext>
            </a:extLst>
          </p:cNvPr>
          <p:cNvSpPr txBox="1"/>
          <p:nvPr/>
        </p:nvSpPr>
        <p:spPr>
          <a:xfrm rot="16200000">
            <a:off x="-710762" y="2229904"/>
            <a:ext cx="2086982" cy="276999"/>
          </a:xfrm>
          <a:prstGeom prst="rect">
            <a:avLst/>
          </a:prstGeom>
          <a:noFill/>
        </p:spPr>
        <p:txBody>
          <a:bodyPr wrap="none" rtlCol="0">
            <a:spAutoFit/>
          </a:bodyPr>
          <a:lstStyle/>
          <a:p>
            <a:pPr defTabSz="685800" eaLnBrk="0" hangingPunct="0"/>
            <a:r>
              <a:rPr lang="en-GB" sz="1200" b="1" dirty="0">
                <a:solidFill>
                  <a:srgbClr val="000000"/>
                </a:solidFill>
                <a:latin typeface="Calibri"/>
                <a:cs typeface="Arial" panose="020B0604020202020204" pitchFamily="34" charset="0"/>
              </a:rPr>
              <a:t>Invasive Disease-Free Survival</a:t>
            </a:r>
          </a:p>
        </p:txBody>
      </p:sp>
      <p:sp>
        <p:nvSpPr>
          <p:cNvPr id="46" name="CuadroTexto 7">
            <a:extLst>
              <a:ext uri="{FF2B5EF4-FFF2-40B4-BE49-F238E27FC236}">
                <a16:creationId xmlns:a16="http://schemas.microsoft.com/office/drawing/2014/main" id="{F411CA70-5A2F-C74D-B473-3A6498342256}"/>
              </a:ext>
            </a:extLst>
          </p:cNvPr>
          <p:cNvSpPr txBox="1"/>
          <p:nvPr/>
        </p:nvSpPr>
        <p:spPr>
          <a:xfrm>
            <a:off x="2156000" y="3263433"/>
            <a:ext cx="1741632" cy="276999"/>
          </a:xfrm>
          <a:prstGeom prst="rect">
            <a:avLst/>
          </a:prstGeom>
          <a:noFill/>
        </p:spPr>
        <p:txBody>
          <a:bodyPr wrap="none" rtlCol="0">
            <a:spAutoFit/>
          </a:bodyPr>
          <a:lstStyle/>
          <a:p>
            <a:pPr algn="ctr" defTabSz="685800" eaLnBrk="0" hangingPunct="0"/>
            <a:r>
              <a:rPr lang="en-GB" sz="1200" b="1" dirty="0">
                <a:solidFill>
                  <a:srgbClr val="000000"/>
                </a:solidFill>
                <a:latin typeface="Calibri"/>
                <a:cs typeface="Arial" panose="020B0604020202020204" pitchFamily="34" charset="0"/>
              </a:rPr>
              <a:t>Time Since Surgery (Mo)</a:t>
            </a:r>
          </a:p>
        </p:txBody>
      </p:sp>
      <p:sp>
        <p:nvSpPr>
          <p:cNvPr id="47" name="TextBox 46">
            <a:extLst>
              <a:ext uri="{FF2B5EF4-FFF2-40B4-BE49-F238E27FC236}">
                <a16:creationId xmlns:a16="http://schemas.microsoft.com/office/drawing/2014/main" id="{90E937B3-1692-B647-B1A5-F77BC1D2146B}"/>
              </a:ext>
            </a:extLst>
          </p:cNvPr>
          <p:cNvSpPr txBox="1"/>
          <p:nvPr/>
        </p:nvSpPr>
        <p:spPr bwMode="auto">
          <a:xfrm>
            <a:off x="624874" y="3041479"/>
            <a:ext cx="314028" cy="276999"/>
          </a:xfrm>
          <a:prstGeom prst="rect">
            <a:avLst/>
          </a:prstGeom>
          <a:noFill/>
          <a:ln>
            <a:noFill/>
          </a:ln>
        </p:spPr>
        <p:txBody>
          <a:bodyPr wrap="square" rtlCol="0">
            <a:spAutoFit/>
          </a:bodyPr>
          <a:lstStyle/>
          <a:p>
            <a:pPr algn="ctr" defTabSz="685800" eaLnBrk="0" hangingPunct="0">
              <a:spcBef>
                <a:spcPct val="50000"/>
              </a:spcBef>
            </a:pPr>
            <a:r>
              <a:rPr lang="en-US" sz="1200" dirty="0">
                <a:solidFill>
                  <a:srgbClr val="000000"/>
                </a:solidFill>
                <a:latin typeface="Calibri" panose="020F0502020204030204" pitchFamily="34" charset="0"/>
                <a:cs typeface="Arial" panose="020B0604020202020204" pitchFamily="34" charset="0"/>
              </a:rPr>
              <a:t>0</a:t>
            </a:r>
          </a:p>
        </p:txBody>
      </p:sp>
      <p:sp>
        <p:nvSpPr>
          <p:cNvPr id="48" name="TextBox 47">
            <a:extLst>
              <a:ext uri="{FF2B5EF4-FFF2-40B4-BE49-F238E27FC236}">
                <a16:creationId xmlns:a16="http://schemas.microsoft.com/office/drawing/2014/main" id="{B63F8D34-CF9C-4D4E-A746-D40AE80D11FB}"/>
              </a:ext>
            </a:extLst>
          </p:cNvPr>
          <p:cNvSpPr txBox="1"/>
          <p:nvPr/>
        </p:nvSpPr>
        <p:spPr bwMode="auto">
          <a:xfrm>
            <a:off x="907957" y="3041479"/>
            <a:ext cx="314028" cy="276999"/>
          </a:xfrm>
          <a:prstGeom prst="rect">
            <a:avLst/>
          </a:prstGeom>
          <a:noFill/>
          <a:ln>
            <a:noFill/>
          </a:ln>
        </p:spPr>
        <p:txBody>
          <a:bodyPr wrap="square" rtlCol="0">
            <a:spAutoFit/>
          </a:bodyPr>
          <a:lstStyle/>
          <a:p>
            <a:pPr algn="ctr" defTabSz="685800" eaLnBrk="0" hangingPunct="0">
              <a:spcBef>
                <a:spcPct val="50000"/>
              </a:spcBef>
            </a:pPr>
            <a:r>
              <a:rPr lang="en-US" sz="1200" dirty="0">
                <a:solidFill>
                  <a:srgbClr val="000000"/>
                </a:solidFill>
                <a:latin typeface="Calibri" panose="020F0502020204030204" pitchFamily="34" charset="0"/>
                <a:cs typeface="Arial" panose="020B0604020202020204" pitchFamily="34" charset="0"/>
              </a:rPr>
              <a:t>3</a:t>
            </a:r>
          </a:p>
        </p:txBody>
      </p:sp>
      <p:sp>
        <p:nvSpPr>
          <p:cNvPr id="49" name="TextBox 48">
            <a:extLst>
              <a:ext uri="{FF2B5EF4-FFF2-40B4-BE49-F238E27FC236}">
                <a16:creationId xmlns:a16="http://schemas.microsoft.com/office/drawing/2014/main" id="{7A6598BD-F3A4-244D-B190-036F79DD18D0}"/>
              </a:ext>
            </a:extLst>
          </p:cNvPr>
          <p:cNvSpPr txBox="1"/>
          <p:nvPr/>
        </p:nvSpPr>
        <p:spPr bwMode="auto">
          <a:xfrm>
            <a:off x="1189336" y="3041479"/>
            <a:ext cx="314028" cy="276999"/>
          </a:xfrm>
          <a:prstGeom prst="rect">
            <a:avLst/>
          </a:prstGeom>
          <a:noFill/>
          <a:ln>
            <a:noFill/>
          </a:ln>
        </p:spPr>
        <p:txBody>
          <a:bodyPr wrap="square" rtlCol="0">
            <a:spAutoFit/>
          </a:bodyPr>
          <a:lstStyle/>
          <a:p>
            <a:pPr algn="ctr" defTabSz="685800" eaLnBrk="0" hangingPunct="0">
              <a:spcBef>
                <a:spcPct val="50000"/>
              </a:spcBef>
            </a:pPr>
            <a:r>
              <a:rPr lang="en-US" sz="1200" dirty="0">
                <a:solidFill>
                  <a:srgbClr val="000000"/>
                </a:solidFill>
                <a:latin typeface="Calibri" panose="020F0502020204030204" pitchFamily="34" charset="0"/>
                <a:cs typeface="Arial" panose="020B0604020202020204" pitchFamily="34" charset="0"/>
              </a:rPr>
              <a:t>6</a:t>
            </a:r>
          </a:p>
        </p:txBody>
      </p:sp>
      <p:sp>
        <p:nvSpPr>
          <p:cNvPr id="50" name="TextBox 49">
            <a:extLst>
              <a:ext uri="{FF2B5EF4-FFF2-40B4-BE49-F238E27FC236}">
                <a16:creationId xmlns:a16="http://schemas.microsoft.com/office/drawing/2014/main" id="{DCB40B8B-F3E9-4A4B-90DF-F3E303490AE1}"/>
              </a:ext>
            </a:extLst>
          </p:cNvPr>
          <p:cNvSpPr txBox="1"/>
          <p:nvPr/>
        </p:nvSpPr>
        <p:spPr bwMode="auto">
          <a:xfrm>
            <a:off x="1472419" y="3041479"/>
            <a:ext cx="314028" cy="276999"/>
          </a:xfrm>
          <a:prstGeom prst="rect">
            <a:avLst/>
          </a:prstGeom>
          <a:noFill/>
          <a:ln>
            <a:noFill/>
          </a:ln>
        </p:spPr>
        <p:txBody>
          <a:bodyPr wrap="square" rtlCol="0">
            <a:spAutoFit/>
          </a:bodyPr>
          <a:lstStyle/>
          <a:p>
            <a:pPr algn="ctr" defTabSz="685800" eaLnBrk="0" hangingPunct="0">
              <a:spcBef>
                <a:spcPct val="50000"/>
              </a:spcBef>
            </a:pPr>
            <a:r>
              <a:rPr lang="en-US" sz="1200" dirty="0">
                <a:solidFill>
                  <a:srgbClr val="000000"/>
                </a:solidFill>
                <a:latin typeface="Calibri" panose="020F0502020204030204" pitchFamily="34" charset="0"/>
                <a:cs typeface="Arial" panose="020B0604020202020204" pitchFamily="34" charset="0"/>
              </a:rPr>
              <a:t>9</a:t>
            </a:r>
          </a:p>
        </p:txBody>
      </p:sp>
      <p:sp>
        <p:nvSpPr>
          <p:cNvPr id="51" name="TextBox 50">
            <a:extLst>
              <a:ext uri="{FF2B5EF4-FFF2-40B4-BE49-F238E27FC236}">
                <a16:creationId xmlns:a16="http://schemas.microsoft.com/office/drawing/2014/main" id="{6C83149A-26B7-4649-9A22-49DB9809ADBF}"/>
              </a:ext>
            </a:extLst>
          </p:cNvPr>
          <p:cNvSpPr txBox="1"/>
          <p:nvPr/>
        </p:nvSpPr>
        <p:spPr bwMode="auto">
          <a:xfrm>
            <a:off x="1751955" y="3041479"/>
            <a:ext cx="314028" cy="461665"/>
          </a:xfrm>
          <a:prstGeom prst="rect">
            <a:avLst/>
          </a:prstGeom>
          <a:noFill/>
          <a:ln>
            <a:noFill/>
          </a:ln>
        </p:spPr>
        <p:txBody>
          <a:bodyPr wrap="square" rtlCol="0">
            <a:spAutoFit/>
          </a:bodyPr>
          <a:lstStyle/>
          <a:p>
            <a:pPr algn="ctr" defTabSz="685800" eaLnBrk="0" hangingPunct="0">
              <a:spcBef>
                <a:spcPct val="50000"/>
              </a:spcBef>
            </a:pPr>
            <a:r>
              <a:rPr lang="en-US" sz="1200" dirty="0">
                <a:solidFill>
                  <a:srgbClr val="000000"/>
                </a:solidFill>
                <a:latin typeface="Calibri" panose="020F0502020204030204" pitchFamily="34" charset="0"/>
                <a:cs typeface="Arial" panose="020B0604020202020204" pitchFamily="34" charset="0"/>
              </a:rPr>
              <a:t>12</a:t>
            </a:r>
          </a:p>
        </p:txBody>
      </p:sp>
      <p:sp>
        <p:nvSpPr>
          <p:cNvPr id="52" name="TextBox 51">
            <a:extLst>
              <a:ext uri="{FF2B5EF4-FFF2-40B4-BE49-F238E27FC236}">
                <a16:creationId xmlns:a16="http://schemas.microsoft.com/office/drawing/2014/main" id="{4BF62AD6-AE68-F848-A0E8-D206EF41C299}"/>
              </a:ext>
            </a:extLst>
          </p:cNvPr>
          <p:cNvSpPr txBox="1"/>
          <p:nvPr/>
        </p:nvSpPr>
        <p:spPr bwMode="auto">
          <a:xfrm>
            <a:off x="2035038" y="3041479"/>
            <a:ext cx="314028" cy="461665"/>
          </a:xfrm>
          <a:prstGeom prst="rect">
            <a:avLst/>
          </a:prstGeom>
          <a:noFill/>
          <a:ln>
            <a:noFill/>
          </a:ln>
        </p:spPr>
        <p:txBody>
          <a:bodyPr wrap="square" rtlCol="0">
            <a:spAutoFit/>
          </a:bodyPr>
          <a:lstStyle/>
          <a:p>
            <a:pPr algn="ctr" defTabSz="685800" eaLnBrk="0" hangingPunct="0">
              <a:spcBef>
                <a:spcPct val="50000"/>
              </a:spcBef>
            </a:pPr>
            <a:r>
              <a:rPr lang="en-US" sz="1200" dirty="0">
                <a:solidFill>
                  <a:srgbClr val="000000"/>
                </a:solidFill>
                <a:latin typeface="Calibri" panose="020F0502020204030204" pitchFamily="34" charset="0"/>
                <a:cs typeface="Arial" panose="020B0604020202020204" pitchFamily="34" charset="0"/>
              </a:rPr>
              <a:t>15</a:t>
            </a:r>
          </a:p>
        </p:txBody>
      </p:sp>
      <p:sp>
        <p:nvSpPr>
          <p:cNvPr id="53" name="TextBox 52">
            <a:extLst>
              <a:ext uri="{FF2B5EF4-FFF2-40B4-BE49-F238E27FC236}">
                <a16:creationId xmlns:a16="http://schemas.microsoft.com/office/drawing/2014/main" id="{779BE997-0DBC-C641-8AE6-05AAA2F87189}"/>
              </a:ext>
            </a:extLst>
          </p:cNvPr>
          <p:cNvSpPr txBox="1"/>
          <p:nvPr/>
        </p:nvSpPr>
        <p:spPr bwMode="auto">
          <a:xfrm>
            <a:off x="2316417" y="3041479"/>
            <a:ext cx="314028" cy="461665"/>
          </a:xfrm>
          <a:prstGeom prst="rect">
            <a:avLst/>
          </a:prstGeom>
          <a:noFill/>
          <a:ln>
            <a:noFill/>
          </a:ln>
        </p:spPr>
        <p:txBody>
          <a:bodyPr wrap="square" rtlCol="0">
            <a:spAutoFit/>
          </a:bodyPr>
          <a:lstStyle/>
          <a:p>
            <a:pPr algn="ctr" defTabSz="685800" eaLnBrk="0" hangingPunct="0">
              <a:spcBef>
                <a:spcPct val="50000"/>
              </a:spcBef>
            </a:pPr>
            <a:r>
              <a:rPr lang="en-US" sz="1200" dirty="0">
                <a:solidFill>
                  <a:srgbClr val="000000"/>
                </a:solidFill>
                <a:latin typeface="Calibri" panose="020F0502020204030204" pitchFamily="34" charset="0"/>
                <a:cs typeface="Arial" panose="020B0604020202020204" pitchFamily="34" charset="0"/>
              </a:rPr>
              <a:t>18</a:t>
            </a:r>
          </a:p>
        </p:txBody>
      </p:sp>
      <p:sp>
        <p:nvSpPr>
          <p:cNvPr id="54" name="TextBox 53">
            <a:extLst>
              <a:ext uri="{FF2B5EF4-FFF2-40B4-BE49-F238E27FC236}">
                <a16:creationId xmlns:a16="http://schemas.microsoft.com/office/drawing/2014/main" id="{CB0A9EA7-5320-2B4B-A6A5-07BF427C50E3}"/>
              </a:ext>
            </a:extLst>
          </p:cNvPr>
          <p:cNvSpPr txBox="1"/>
          <p:nvPr/>
        </p:nvSpPr>
        <p:spPr bwMode="auto">
          <a:xfrm>
            <a:off x="2599500" y="3041479"/>
            <a:ext cx="314028" cy="461665"/>
          </a:xfrm>
          <a:prstGeom prst="rect">
            <a:avLst/>
          </a:prstGeom>
          <a:noFill/>
          <a:ln>
            <a:noFill/>
          </a:ln>
        </p:spPr>
        <p:txBody>
          <a:bodyPr wrap="square" rtlCol="0">
            <a:spAutoFit/>
          </a:bodyPr>
          <a:lstStyle/>
          <a:p>
            <a:pPr algn="ctr" defTabSz="685800" eaLnBrk="0" hangingPunct="0">
              <a:spcBef>
                <a:spcPct val="50000"/>
              </a:spcBef>
            </a:pPr>
            <a:r>
              <a:rPr lang="en-US" sz="1200" dirty="0">
                <a:solidFill>
                  <a:srgbClr val="000000"/>
                </a:solidFill>
                <a:latin typeface="Calibri" panose="020F0502020204030204" pitchFamily="34" charset="0"/>
                <a:cs typeface="Arial" panose="020B0604020202020204" pitchFamily="34" charset="0"/>
              </a:rPr>
              <a:t>21</a:t>
            </a:r>
          </a:p>
        </p:txBody>
      </p:sp>
      <p:sp>
        <p:nvSpPr>
          <p:cNvPr id="55" name="TextBox 54">
            <a:extLst>
              <a:ext uri="{FF2B5EF4-FFF2-40B4-BE49-F238E27FC236}">
                <a16:creationId xmlns:a16="http://schemas.microsoft.com/office/drawing/2014/main" id="{DDD79D30-5128-D248-A405-F9F4DEBCFD00}"/>
              </a:ext>
            </a:extLst>
          </p:cNvPr>
          <p:cNvSpPr txBox="1"/>
          <p:nvPr/>
        </p:nvSpPr>
        <p:spPr bwMode="auto">
          <a:xfrm>
            <a:off x="2875049" y="3041479"/>
            <a:ext cx="314028" cy="461665"/>
          </a:xfrm>
          <a:prstGeom prst="rect">
            <a:avLst/>
          </a:prstGeom>
          <a:noFill/>
          <a:ln>
            <a:noFill/>
          </a:ln>
        </p:spPr>
        <p:txBody>
          <a:bodyPr wrap="square" rtlCol="0">
            <a:spAutoFit/>
          </a:bodyPr>
          <a:lstStyle/>
          <a:p>
            <a:pPr algn="ctr" defTabSz="685800" eaLnBrk="0" hangingPunct="0">
              <a:spcBef>
                <a:spcPct val="50000"/>
              </a:spcBef>
            </a:pPr>
            <a:r>
              <a:rPr lang="en-US" sz="1200" dirty="0">
                <a:solidFill>
                  <a:srgbClr val="000000"/>
                </a:solidFill>
                <a:latin typeface="Calibri" panose="020F0502020204030204" pitchFamily="34" charset="0"/>
                <a:cs typeface="Arial" panose="020B0604020202020204" pitchFamily="34" charset="0"/>
              </a:rPr>
              <a:t>24</a:t>
            </a:r>
          </a:p>
        </p:txBody>
      </p:sp>
      <p:sp>
        <p:nvSpPr>
          <p:cNvPr id="56" name="TextBox 55">
            <a:extLst>
              <a:ext uri="{FF2B5EF4-FFF2-40B4-BE49-F238E27FC236}">
                <a16:creationId xmlns:a16="http://schemas.microsoft.com/office/drawing/2014/main" id="{3663E080-971D-DE4D-A399-A969E85C539E}"/>
              </a:ext>
            </a:extLst>
          </p:cNvPr>
          <p:cNvSpPr txBox="1"/>
          <p:nvPr/>
        </p:nvSpPr>
        <p:spPr bwMode="auto">
          <a:xfrm>
            <a:off x="3158132" y="3041479"/>
            <a:ext cx="314028" cy="461665"/>
          </a:xfrm>
          <a:prstGeom prst="rect">
            <a:avLst/>
          </a:prstGeom>
          <a:noFill/>
          <a:ln>
            <a:noFill/>
          </a:ln>
        </p:spPr>
        <p:txBody>
          <a:bodyPr wrap="square" rtlCol="0">
            <a:spAutoFit/>
          </a:bodyPr>
          <a:lstStyle/>
          <a:p>
            <a:pPr algn="ctr" defTabSz="685800" eaLnBrk="0" hangingPunct="0">
              <a:spcBef>
                <a:spcPct val="50000"/>
              </a:spcBef>
            </a:pPr>
            <a:r>
              <a:rPr lang="en-US" sz="1200" dirty="0">
                <a:solidFill>
                  <a:srgbClr val="000000"/>
                </a:solidFill>
                <a:latin typeface="Calibri" panose="020F0502020204030204" pitchFamily="34" charset="0"/>
                <a:cs typeface="Arial" panose="020B0604020202020204" pitchFamily="34" charset="0"/>
              </a:rPr>
              <a:t>27</a:t>
            </a:r>
          </a:p>
        </p:txBody>
      </p:sp>
      <p:sp>
        <p:nvSpPr>
          <p:cNvPr id="57" name="TextBox 56">
            <a:extLst>
              <a:ext uri="{FF2B5EF4-FFF2-40B4-BE49-F238E27FC236}">
                <a16:creationId xmlns:a16="http://schemas.microsoft.com/office/drawing/2014/main" id="{947C9E73-2F50-E541-A81F-70A8E2E0AF72}"/>
              </a:ext>
            </a:extLst>
          </p:cNvPr>
          <p:cNvSpPr txBox="1"/>
          <p:nvPr/>
        </p:nvSpPr>
        <p:spPr bwMode="auto">
          <a:xfrm>
            <a:off x="3439511" y="3041479"/>
            <a:ext cx="314028" cy="461665"/>
          </a:xfrm>
          <a:prstGeom prst="rect">
            <a:avLst/>
          </a:prstGeom>
          <a:noFill/>
          <a:ln>
            <a:noFill/>
          </a:ln>
        </p:spPr>
        <p:txBody>
          <a:bodyPr wrap="square" rtlCol="0">
            <a:spAutoFit/>
          </a:bodyPr>
          <a:lstStyle/>
          <a:p>
            <a:pPr algn="ctr" defTabSz="685800" eaLnBrk="0" hangingPunct="0">
              <a:spcBef>
                <a:spcPct val="50000"/>
              </a:spcBef>
            </a:pPr>
            <a:r>
              <a:rPr lang="en-US" sz="1200" dirty="0">
                <a:solidFill>
                  <a:srgbClr val="000000"/>
                </a:solidFill>
                <a:latin typeface="Calibri" panose="020F0502020204030204" pitchFamily="34" charset="0"/>
                <a:cs typeface="Arial" panose="020B0604020202020204" pitchFamily="34" charset="0"/>
              </a:rPr>
              <a:t>30</a:t>
            </a:r>
          </a:p>
        </p:txBody>
      </p:sp>
      <p:sp>
        <p:nvSpPr>
          <p:cNvPr id="58" name="TextBox 57">
            <a:extLst>
              <a:ext uri="{FF2B5EF4-FFF2-40B4-BE49-F238E27FC236}">
                <a16:creationId xmlns:a16="http://schemas.microsoft.com/office/drawing/2014/main" id="{ACC5770D-A104-EE4F-AF8C-AB9DBD78B5CA}"/>
              </a:ext>
            </a:extLst>
          </p:cNvPr>
          <p:cNvSpPr txBox="1"/>
          <p:nvPr/>
        </p:nvSpPr>
        <p:spPr bwMode="auto">
          <a:xfrm>
            <a:off x="3722594" y="3041479"/>
            <a:ext cx="314028" cy="461665"/>
          </a:xfrm>
          <a:prstGeom prst="rect">
            <a:avLst/>
          </a:prstGeom>
          <a:noFill/>
          <a:ln>
            <a:noFill/>
          </a:ln>
        </p:spPr>
        <p:txBody>
          <a:bodyPr wrap="square" rtlCol="0">
            <a:spAutoFit/>
          </a:bodyPr>
          <a:lstStyle/>
          <a:p>
            <a:pPr algn="ctr" defTabSz="685800" eaLnBrk="0" hangingPunct="0">
              <a:spcBef>
                <a:spcPct val="50000"/>
              </a:spcBef>
            </a:pPr>
            <a:r>
              <a:rPr lang="en-US" sz="1200" dirty="0">
                <a:solidFill>
                  <a:srgbClr val="000000"/>
                </a:solidFill>
                <a:latin typeface="Calibri" panose="020F0502020204030204" pitchFamily="34" charset="0"/>
                <a:cs typeface="Arial" panose="020B0604020202020204" pitchFamily="34" charset="0"/>
              </a:rPr>
              <a:t>33</a:t>
            </a:r>
          </a:p>
        </p:txBody>
      </p:sp>
      <p:sp>
        <p:nvSpPr>
          <p:cNvPr id="59" name="TextBox 58">
            <a:extLst>
              <a:ext uri="{FF2B5EF4-FFF2-40B4-BE49-F238E27FC236}">
                <a16:creationId xmlns:a16="http://schemas.microsoft.com/office/drawing/2014/main" id="{996FD923-536C-0F45-B477-F38CC12EBF6A}"/>
              </a:ext>
            </a:extLst>
          </p:cNvPr>
          <p:cNvSpPr txBox="1"/>
          <p:nvPr/>
        </p:nvSpPr>
        <p:spPr bwMode="auto">
          <a:xfrm>
            <a:off x="4002131" y="3041479"/>
            <a:ext cx="314028" cy="461665"/>
          </a:xfrm>
          <a:prstGeom prst="rect">
            <a:avLst/>
          </a:prstGeom>
          <a:noFill/>
          <a:ln>
            <a:noFill/>
          </a:ln>
        </p:spPr>
        <p:txBody>
          <a:bodyPr wrap="square" rtlCol="0">
            <a:spAutoFit/>
          </a:bodyPr>
          <a:lstStyle/>
          <a:p>
            <a:pPr algn="ctr" defTabSz="685800" eaLnBrk="0" hangingPunct="0">
              <a:spcBef>
                <a:spcPct val="50000"/>
              </a:spcBef>
            </a:pPr>
            <a:r>
              <a:rPr lang="en-US" sz="1200" dirty="0">
                <a:solidFill>
                  <a:srgbClr val="000000"/>
                </a:solidFill>
                <a:latin typeface="Calibri" panose="020F0502020204030204" pitchFamily="34" charset="0"/>
                <a:cs typeface="Arial" panose="020B0604020202020204" pitchFamily="34" charset="0"/>
              </a:rPr>
              <a:t>36</a:t>
            </a:r>
          </a:p>
        </p:txBody>
      </p:sp>
      <p:sp>
        <p:nvSpPr>
          <p:cNvPr id="60" name="TextBox 59">
            <a:extLst>
              <a:ext uri="{FF2B5EF4-FFF2-40B4-BE49-F238E27FC236}">
                <a16:creationId xmlns:a16="http://schemas.microsoft.com/office/drawing/2014/main" id="{F57E9C4C-D07A-7346-A584-7C2D0E7FF063}"/>
              </a:ext>
            </a:extLst>
          </p:cNvPr>
          <p:cNvSpPr txBox="1"/>
          <p:nvPr/>
        </p:nvSpPr>
        <p:spPr bwMode="auto">
          <a:xfrm>
            <a:off x="4285214" y="3041479"/>
            <a:ext cx="314028" cy="461665"/>
          </a:xfrm>
          <a:prstGeom prst="rect">
            <a:avLst/>
          </a:prstGeom>
          <a:noFill/>
          <a:ln>
            <a:noFill/>
          </a:ln>
        </p:spPr>
        <p:txBody>
          <a:bodyPr wrap="square" rtlCol="0">
            <a:spAutoFit/>
          </a:bodyPr>
          <a:lstStyle/>
          <a:p>
            <a:pPr algn="ctr" defTabSz="685800" eaLnBrk="0" hangingPunct="0">
              <a:spcBef>
                <a:spcPct val="50000"/>
              </a:spcBef>
            </a:pPr>
            <a:r>
              <a:rPr lang="en-US" sz="1200" dirty="0">
                <a:solidFill>
                  <a:srgbClr val="000000"/>
                </a:solidFill>
                <a:latin typeface="Calibri" panose="020F0502020204030204" pitchFamily="34" charset="0"/>
                <a:cs typeface="Arial" panose="020B0604020202020204" pitchFamily="34" charset="0"/>
              </a:rPr>
              <a:t>39</a:t>
            </a:r>
          </a:p>
        </p:txBody>
      </p:sp>
      <p:sp>
        <p:nvSpPr>
          <p:cNvPr id="61" name="TextBox 60">
            <a:extLst>
              <a:ext uri="{FF2B5EF4-FFF2-40B4-BE49-F238E27FC236}">
                <a16:creationId xmlns:a16="http://schemas.microsoft.com/office/drawing/2014/main" id="{6EF6E9CE-19E6-0744-A603-87F0CC5B40C3}"/>
              </a:ext>
            </a:extLst>
          </p:cNvPr>
          <p:cNvSpPr txBox="1"/>
          <p:nvPr/>
        </p:nvSpPr>
        <p:spPr bwMode="auto">
          <a:xfrm>
            <a:off x="4566593" y="3041479"/>
            <a:ext cx="314028" cy="461665"/>
          </a:xfrm>
          <a:prstGeom prst="rect">
            <a:avLst/>
          </a:prstGeom>
          <a:noFill/>
          <a:ln>
            <a:noFill/>
          </a:ln>
        </p:spPr>
        <p:txBody>
          <a:bodyPr wrap="square" rtlCol="0">
            <a:spAutoFit/>
          </a:bodyPr>
          <a:lstStyle/>
          <a:p>
            <a:pPr algn="ctr" defTabSz="685800" eaLnBrk="0" hangingPunct="0">
              <a:spcBef>
                <a:spcPct val="50000"/>
              </a:spcBef>
            </a:pPr>
            <a:r>
              <a:rPr lang="en-US" sz="1200" dirty="0">
                <a:solidFill>
                  <a:srgbClr val="000000"/>
                </a:solidFill>
                <a:latin typeface="Calibri" panose="020F0502020204030204" pitchFamily="34" charset="0"/>
                <a:cs typeface="Arial" panose="020B0604020202020204" pitchFamily="34" charset="0"/>
              </a:rPr>
              <a:t>42</a:t>
            </a:r>
          </a:p>
        </p:txBody>
      </p:sp>
      <p:sp>
        <p:nvSpPr>
          <p:cNvPr id="62" name="TextBox 61">
            <a:extLst>
              <a:ext uri="{FF2B5EF4-FFF2-40B4-BE49-F238E27FC236}">
                <a16:creationId xmlns:a16="http://schemas.microsoft.com/office/drawing/2014/main" id="{5A6D5E8B-DFAC-D84D-97F1-CC76E66CC2CB}"/>
              </a:ext>
            </a:extLst>
          </p:cNvPr>
          <p:cNvSpPr txBox="1"/>
          <p:nvPr/>
        </p:nvSpPr>
        <p:spPr bwMode="auto">
          <a:xfrm>
            <a:off x="4849676" y="3041479"/>
            <a:ext cx="314028" cy="461665"/>
          </a:xfrm>
          <a:prstGeom prst="rect">
            <a:avLst/>
          </a:prstGeom>
          <a:noFill/>
          <a:ln>
            <a:noFill/>
          </a:ln>
        </p:spPr>
        <p:txBody>
          <a:bodyPr wrap="square" rtlCol="0">
            <a:spAutoFit/>
          </a:bodyPr>
          <a:lstStyle/>
          <a:p>
            <a:pPr algn="ctr" defTabSz="685800" eaLnBrk="0" hangingPunct="0">
              <a:spcBef>
                <a:spcPct val="50000"/>
              </a:spcBef>
            </a:pPr>
            <a:r>
              <a:rPr lang="en-US" sz="1200" dirty="0">
                <a:solidFill>
                  <a:srgbClr val="000000"/>
                </a:solidFill>
                <a:latin typeface="Calibri" panose="020F0502020204030204" pitchFamily="34" charset="0"/>
                <a:cs typeface="Arial" panose="020B0604020202020204" pitchFamily="34" charset="0"/>
              </a:rPr>
              <a:t>45</a:t>
            </a:r>
          </a:p>
        </p:txBody>
      </p:sp>
      <p:sp>
        <p:nvSpPr>
          <p:cNvPr id="63" name="TextBox 62">
            <a:extLst>
              <a:ext uri="{FF2B5EF4-FFF2-40B4-BE49-F238E27FC236}">
                <a16:creationId xmlns:a16="http://schemas.microsoft.com/office/drawing/2014/main" id="{7EBB373F-E365-8F47-86DE-2D465A5A61DE}"/>
              </a:ext>
            </a:extLst>
          </p:cNvPr>
          <p:cNvSpPr txBox="1"/>
          <p:nvPr/>
        </p:nvSpPr>
        <p:spPr bwMode="auto">
          <a:xfrm>
            <a:off x="5136438" y="3041479"/>
            <a:ext cx="314028" cy="461665"/>
          </a:xfrm>
          <a:prstGeom prst="rect">
            <a:avLst/>
          </a:prstGeom>
          <a:noFill/>
          <a:ln>
            <a:noFill/>
          </a:ln>
        </p:spPr>
        <p:txBody>
          <a:bodyPr wrap="square" rtlCol="0">
            <a:spAutoFit/>
          </a:bodyPr>
          <a:lstStyle/>
          <a:p>
            <a:pPr algn="ctr" defTabSz="685800" eaLnBrk="0" hangingPunct="0">
              <a:spcBef>
                <a:spcPct val="50000"/>
              </a:spcBef>
            </a:pPr>
            <a:r>
              <a:rPr lang="en-US" sz="1200" dirty="0">
                <a:solidFill>
                  <a:srgbClr val="000000"/>
                </a:solidFill>
                <a:latin typeface="Calibri" panose="020F0502020204030204" pitchFamily="34" charset="0"/>
                <a:cs typeface="Arial" panose="020B0604020202020204" pitchFamily="34" charset="0"/>
              </a:rPr>
              <a:t>48</a:t>
            </a:r>
          </a:p>
        </p:txBody>
      </p:sp>
      <p:sp>
        <p:nvSpPr>
          <p:cNvPr id="64" name="TextBox 63">
            <a:extLst>
              <a:ext uri="{FF2B5EF4-FFF2-40B4-BE49-F238E27FC236}">
                <a16:creationId xmlns:a16="http://schemas.microsoft.com/office/drawing/2014/main" id="{1D6648D0-97B1-4B4C-94E6-F06891ED46A0}"/>
              </a:ext>
            </a:extLst>
          </p:cNvPr>
          <p:cNvSpPr txBox="1"/>
          <p:nvPr/>
        </p:nvSpPr>
        <p:spPr bwMode="auto">
          <a:xfrm>
            <a:off x="640644" y="3497287"/>
            <a:ext cx="362358" cy="415498"/>
          </a:xfrm>
          <a:prstGeom prst="rect">
            <a:avLst/>
          </a:prstGeom>
          <a:noFill/>
          <a:ln>
            <a:noFill/>
          </a:ln>
        </p:spPr>
        <p:txBody>
          <a:bodyPr wrap="square" rtlCol="0">
            <a:spAutoFit/>
          </a:bodyPr>
          <a:lstStyle/>
          <a:p>
            <a:pPr algn="ctr" defTabSz="685800" eaLnBrk="0" hangingPunct="0">
              <a:spcBef>
                <a:spcPct val="50000"/>
              </a:spcBef>
            </a:pPr>
            <a:r>
              <a:rPr lang="en-US" sz="1050" dirty="0">
                <a:solidFill>
                  <a:srgbClr val="000000"/>
                </a:solidFill>
                <a:latin typeface="Calibri" panose="020F0502020204030204" pitchFamily="34" charset="0"/>
                <a:cs typeface="Arial" panose="020B0604020202020204" pitchFamily="34" charset="0"/>
              </a:rPr>
              <a:t>267</a:t>
            </a:r>
          </a:p>
        </p:txBody>
      </p:sp>
      <p:sp>
        <p:nvSpPr>
          <p:cNvPr id="65" name="TextBox 64">
            <a:extLst>
              <a:ext uri="{FF2B5EF4-FFF2-40B4-BE49-F238E27FC236}">
                <a16:creationId xmlns:a16="http://schemas.microsoft.com/office/drawing/2014/main" id="{2825A879-5DEA-D249-AD03-A94FB1676CD8}"/>
              </a:ext>
            </a:extLst>
          </p:cNvPr>
          <p:cNvSpPr txBox="1"/>
          <p:nvPr/>
        </p:nvSpPr>
        <p:spPr bwMode="auto">
          <a:xfrm>
            <a:off x="897351" y="3497287"/>
            <a:ext cx="362358" cy="415498"/>
          </a:xfrm>
          <a:prstGeom prst="rect">
            <a:avLst/>
          </a:prstGeom>
          <a:noFill/>
          <a:ln>
            <a:noFill/>
          </a:ln>
        </p:spPr>
        <p:txBody>
          <a:bodyPr wrap="square" rtlCol="0">
            <a:spAutoFit/>
          </a:bodyPr>
          <a:lstStyle/>
          <a:p>
            <a:pPr algn="ctr" defTabSz="685800" eaLnBrk="0" hangingPunct="0">
              <a:spcBef>
                <a:spcPct val="50000"/>
              </a:spcBef>
            </a:pPr>
            <a:r>
              <a:rPr lang="en-US" sz="1050" dirty="0">
                <a:solidFill>
                  <a:srgbClr val="000000"/>
                </a:solidFill>
                <a:latin typeface="Calibri" panose="020F0502020204030204" pitchFamily="34" charset="0"/>
                <a:cs typeface="Arial" panose="020B0604020202020204" pitchFamily="34" charset="0"/>
              </a:rPr>
              <a:t>264</a:t>
            </a:r>
          </a:p>
        </p:txBody>
      </p:sp>
      <p:sp>
        <p:nvSpPr>
          <p:cNvPr id="66" name="TextBox 65">
            <a:extLst>
              <a:ext uri="{FF2B5EF4-FFF2-40B4-BE49-F238E27FC236}">
                <a16:creationId xmlns:a16="http://schemas.microsoft.com/office/drawing/2014/main" id="{3B8CA177-AB0B-784D-B1F1-30E43507E5B1}"/>
              </a:ext>
            </a:extLst>
          </p:cNvPr>
          <p:cNvSpPr txBox="1"/>
          <p:nvPr/>
        </p:nvSpPr>
        <p:spPr bwMode="auto">
          <a:xfrm>
            <a:off x="1182498" y="3497287"/>
            <a:ext cx="360515" cy="415498"/>
          </a:xfrm>
          <a:prstGeom prst="rect">
            <a:avLst/>
          </a:prstGeom>
          <a:noFill/>
          <a:ln>
            <a:noFill/>
          </a:ln>
        </p:spPr>
        <p:txBody>
          <a:bodyPr wrap="square" rtlCol="0">
            <a:spAutoFit/>
          </a:bodyPr>
          <a:lstStyle/>
          <a:p>
            <a:pPr algn="ctr" defTabSz="685800" eaLnBrk="0" hangingPunct="0">
              <a:spcBef>
                <a:spcPct val="50000"/>
              </a:spcBef>
            </a:pPr>
            <a:r>
              <a:rPr lang="en-US" sz="1050" dirty="0">
                <a:solidFill>
                  <a:srgbClr val="000000"/>
                </a:solidFill>
                <a:latin typeface="Calibri" panose="020F0502020204030204" pitchFamily="34" charset="0"/>
                <a:cs typeface="Arial" panose="020B0604020202020204" pitchFamily="34" charset="0"/>
              </a:rPr>
              <a:t>263</a:t>
            </a:r>
          </a:p>
        </p:txBody>
      </p:sp>
      <p:sp>
        <p:nvSpPr>
          <p:cNvPr id="67" name="TextBox 66">
            <a:extLst>
              <a:ext uri="{FF2B5EF4-FFF2-40B4-BE49-F238E27FC236}">
                <a16:creationId xmlns:a16="http://schemas.microsoft.com/office/drawing/2014/main" id="{5B0D5179-0FA5-8840-B610-707BCFC7A5C3}"/>
              </a:ext>
            </a:extLst>
          </p:cNvPr>
          <p:cNvSpPr txBox="1"/>
          <p:nvPr/>
        </p:nvSpPr>
        <p:spPr bwMode="auto">
          <a:xfrm>
            <a:off x="1427668" y="3497287"/>
            <a:ext cx="389621" cy="253916"/>
          </a:xfrm>
          <a:prstGeom prst="rect">
            <a:avLst/>
          </a:prstGeom>
          <a:noFill/>
          <a:ln>
            <a:noFill/>
          </a:ln>
        </p:spPr>
        <p:txBody>
          <a:bodyPr wrap="square" rtlCol="0">
            <a:spAutoFit/>
          </a:bodyPr>
          <a:lstStyle/>
          <a:p>
            <a:pPr algn="ctr" defTabSz="685800" eaLnBrk="0" hangingPunct="0">
              <a:spcBef>
                <a:spcPct val="50000"/>
              </a:spcBef>
            </a:pPr>
            <a:r>
              <a:rPr lang="en-US" sz="1050" dirty="0">
                <a:solidFill>
                  <a:srgbClr val="000000"/>
                </a:solidFill>
                <a:latin typeface="Calibri" panose="020F0502020204030204" pitchFamily="34" charset="0"/>
                <a:cs typeface="Arial" panose="020B0604020202020204" pitchFamily="34" charset="0"/>
              </a:rPr>
              <a:t>262</a:t>
            </a:r>
          </a:p>
        </p:txBody>
      </p:sp>
      <p:sp>
        <p:nvSpPr>
          <p:cNvPr id="68" name="TextBox 67">
            <a:extLst>
              <a:ext uri="{FF2B5EF4-FFF2-40B4-BE49-F238E27FC236}">
                <a16:creationId xmlns:a16="http://schemas.microsoft.com/office/drawing/2014/main" id="{C4470E0C-F340-B349-9384-504447E7203E}"/>
              </a:ext>
            </a:extLst>
          </p:cNvPr>
          <p:cNvSpPr txBox="1"/>
          <p:nvPr/>
        </p:nvSpPr>
        <p:spPr bwMode="auto">
          <a:xfrm>
            <a:off x="1745117" y="3497287"/>
            <a:ext cx="369715" cy="415498"/>
          </a:xfrm>
          <a:prstGeom prst="rect">
            <a:avLst/>
          </a:prstGeom>
          <a:noFill/>
          <a:ln>
            <a:noFill/>
          </a:ln>
        </p:spPr>
        <p:txBody>
          <a:bodyPr wrap="square" rtlCol="0">
            <a:spAutoFit/>
          </a:bodyPr>
          <a:lstStyle/>
          <a:p>
            <a:pPr algn="ctr" defTabSz="685800" eaLnBrk="0" hangingPunct="0">
              <a:spcBef>
                <a:spcPct val="50000"/>
              </a:spcBef>
            </a:pPr>
            <a:r>
              <a:rPr lang="en-US" sz="1050" dirty="0">
                <a:solidFill>
                  <a:srgbClr val="000000"/>
                </a:solidFill>
                <a:latin typeface="Calibri" panose="020F0502020204030204" pitchFamily="34" charset="0"/>
                <a:cs typeface="Arial" panose="020B0604020202020204" pitchFamily="34" charset="0"/>
              </a:rPr>
              <a:t>261</a:t>
            </a:r>
          </a:p>
        </p:txBody>
      </p:sp>
      <p:sp>
        <p:nvSpPr>
          <p:cNvPr id="69" name="TextBox 68">
            <a:extLst>
              <a:ext uri="{FF2B5EF4-FFF2-40B4-BE49-F238E27FC236}">
                <a16:creationId xmlns:a16="http://schemas.microsoft.com/office/drawing/2014/main" id="{8486DC11-56BA-A540-B41B-577D5626C640}"/>
              </a:ext>
            </a:extLst>
          </p:cNvPr>
          <p:cNvSpPr txBox="1"/>
          <p:nvPr/>
        </p:nvSpPr>
        <p:spPr bwMode="auto">
          <a:xfrm>
            <a:off x="2028200" y="3497287"/>
            <a:ext cx="360515" cy="415498"/>
          </a:xfrm>
          <a:prstGeom prst="rect">
            <a:avLst/>
          </a:prstGeom>
          <a:noFill/>
          <a:ln>
            <a:noFill/>
          </a:ln>
        </p:spPr>
        <p:txBody>
          <a:bodyPr wrap="square" rtlCol="0">
            <a:spAutoFit/>
          </a:bodyPr>
          <a:lstStyle/>
          <a:p>
            <a:pPr algn="ctr" defTabSz="685800" eaLnBrk="0" hangingPunct="0">
              <a:spcBef>
                <a:spcPct val="50000"/>
              </a:spcBef>
            </a:pPr>
            <a:r>
              <a:rPr lang="en-US" sz="1050" dirty="0">
                <a:solidFill>
                  <a:srgbClr val="000000"/>
                </a:solidFill>
                <a:latin typeface="Calibri" panose="020F0502020204030204" pitchFamily="34" charset="0"/>
                <a:cs typeface="Arial" panose="020B0604020202020204" pitchFamily="34" charset="0"/>
              </a:rPr>
              <a:t>259</a:t>
            </a:r>
          </a:p>
        </p:txBody>
      </p:sp>
      <p:sp>
        <p:nvSpPr>
          <p:cNvPr id="70" name="TextBox 69">
            <a:extLst>
              <a:ext uri="{FF2B5EF4-FFF2-40B4-BE49-F238E27FC236}">
                <a16:creationId xmlns:a16="http://schemas.microsoft.com/office/drawing/2014/main" id="{96FD762F-C7CD-FD43-83B0-03ADAE642A6F}"/>
              </a:ext>
            </a:extLst>
          </p:cNvPr>
          <p:cNvSpPr txBox="1"/>
          <p:nvPr/>
        </p:nvSpPr>
        <p:spPr bwMode="auto">
          <a:xfrm>
            <a:off x="2317115" y="3497287"/>
            <a:ext cx="356528" cy="415498"/>
          </a:xfrm>
          <a:prstGeom prst="rect">
            <a:avLst/>
          </a:prstGeom>
          <a:noFill/>
          <a:ln>
            <a:noFill/>
          </a:ln>
        </p:spPr>
        <p:txBody>
          <a:bodyPr wrap="square" rtlCol="0">
            <a:spAutoFit/>
          </a:bodyPr>
          <a:lstStyle/>
          <a:p>
            <a:pPr algn="ctr" defTabSz="685800" eaLnBrk="0" hangingPunct="0">
              <a:spcBef>
                <a:spcPct val="50000"/>
              </a:spcBef>
            </a:pPr>
            <a:r>
              <a:rPr lang="en-US" sz="1050" dirty="0">
                <a:solidFill>
                  <a:srgbClr val="000000"/>
                </a:solidFill>
                <a:latin typeface="Calibri" panose="020F0502020204030204" pitchFamily="34" charset="0"/>
                <a:cs typeface="Arial" panose="020B0604020202020204" pitchFamily="34" charset="0"/>
              </a:rPr>
              <a:t>256</a:t>
            </a:r>
          </a:p>
        </p:txBody>
      </p:sp>
      <p:sp>
        <p:nvSpPr>
          <p:cNvPr id="71" name="TextBox 70">
            <a:extLst>
              <a:ext uri="{FF2B5EF4-FFF2-40B4-BE49-F238E27FC236}">
                <a16:creationId xmlns:a16="http://schemas.microsoft.com/office/drawing/2014/main" id="{466740D9-319B-B24E-9F03-807CF3D16158}"/>
              </a:ext>
            </a:extLst>
          </p:cNvPr>
          <p:cNvSpPr txBox="1"/>
          <p:nvPr/>
        </p:nvSpPr>
        <p:spPr bwMode="auto">
          <a:xfrm>
            <a:off x="2596430" y="3497287"/>
            <a:ext cx="356528" cy="415498"/>
          </a:xfrm>
          <a:prstGeom prst="rect">
            <a:avLst/>
          </a:prstGeom>
          <a:noFill/>
          <a:ln>
            <a:noFill/>
          </a:ln>
        </p:spPr>
        <p:txBody>
          <a:bodyPr wrap="square" rtlCol="0">
            <a:spAutoFit/>
          </a:bodyPr>
          <a:lstStyle/>
          <a:p>
            <a:pPr algn="ctr" defTabSz="685800" eaLnBrk="0" hangingPunct="0">
              <a:spcBef>
                <a:spcPct val="50000"/>
              </a:spcBef>
            </a:pPr>
            <a:r>
              <a:rPr lang="en-US" sz="1050" dirty="0">
                <a:solidFill>
                  <a:srgbClr val="000000"/>
                </a:solidFill>
                <a:latin typeface="Calibri" panose="020F0502020204030204" pitchFamily="34" charset="0"/>
                <a:cs typeface="Arial" panose="020B0604020202020204" pitchFamily="34" charset="0"/>
              </a:rPr>
              <a:t>251</a:t>
            </a:r>
          </a:p>
        </p:txBody>
      </p:sp>
      <p:sp>
        <p:nvSpPr>
          <p:cNvPr id="72" name="TextBox 71">
            <a:extLst>
              <a:ext uri="{FF2B5EF4-FFF2-40B4-BE49-F238E27FC236}">
                <a16:creationId xmlns:a16="http://schemas.microsoft.com/office/drawing/2014/main" id="{9F1B5D6E-5394-1346-A962-566B309931C3}"/>
              </a:ext>
            </a:extLst>
          </p:cNvPr>
          <p:cNvSpPr txBox="1"/>
          <p:nvPr/>
        </p:nvSpPr>
        <p:spPr bwMode="auto">
          <a:xfrm>
            <a:off x="2868211" y="3497287"/>
            <a:ext cx="369715" cy="415498"/>
          </a:xfrm>
          <a:prstGeom prst="rect">
            <a:avLst/>
          </a:prstGeom>
          <a:noFill/>
          <a:ln>
            <a:noFill/>
          </a:ln>
        </p:spPr>
        <p:txBody>
          <a:bodyPr wrap="square" rtlCol="0">
            <a:spAutoFit/>
          </a:bodyPr>
          <a:lstStyle/>
          <a:p>
            <a:pPr algn="ctr" defTabSz="685800" eaLnBrk="0" hangingPunct="0">
              <a:spcBef>
                <a:spcPct val="50000"/>
              </a:spcBef>
            </a:pPr>
            <a:r>
              <a:rPr lang="en-US" sz="1050" dirty="0">
                <a:solidFill>
                  <a:srgbClr val="000000"/>
                </a:solidFill>
                <a:latin typeface="Calibri" panose="020F0502020204030204" pitchFamily="34" charset="0"/>
                <a:cs typeface="Arial" panose="020B0604020202020204" pitchFamily="34" charset="0"/>
              </a:rPr>
              <a:t>251</a:t>
            </a:r>
          </a:p>
        </p:txBody>
      </p:sp>
      <p:sp>
        <p:nvSpPr>
          <p:cNvPr id="73" name="TextBox 72">
            <a:extLst>
              <a:ext uri="{FF2B5EF4-FFF2-40B4-BE49-F238E27FC236}">
                <a16:creationId xmlns:a16="http://schemas.microsoft.com/office/drawing/2014/main" id="{FBC0C376-4DDC-3446-99CD-A70F83BE9DA9}"/>
              </a:ext>
            </a:extLst>
          </p:cNvPr>
          <p:cNvSpPr txBox="1"/>
          <p:nvPr/>
        </p:nvSpPr>
        <p:spPr bwMode="auto">
          <a:xfrm>
            <a:off x="3113614" y="3497287"/>
            <a:ext cx="416951" cy="253916"/>
          </a:xfrm>
          <a:prstGeom prst="rect">
            <a:avLst/>
          </a:prstGeom>
          <a:noFill/>
          <a:ln>
            <a:noFill/>
          </a:ln>
        </p:spPr>
        <p:txBody>
          <a:bodyPr wrap="square" rtlCol="0">
            <a:spAutoFit/>
          </a:bodyPr>
          <a:lstStyle/>
          <a:p>
            <a:pPr algn="ctr" defTabSz="685800" eaLnBrk="0" hangingPunct="0">
              <a:spcBef>
                <a:spcPct val="50000"/>
              </a:spcBef>
            </a:pPr>
            <a:r>
              <a:rPr lang="en-US" sz="1050" dirty="0">
                <a:solidFill>
                  <a:srgbClr val="000000"/>
                </a:solidFill>
                <a:latin typeface="Calibri" panose="020F0502020204030204" pitchFamily="34" charset="0"/>
                <a:cs typeface="Arial" panose="020B0604020202020204" pitchFamily="34" charset="0"/>
              </a:rPr>
              <a:t>249</a:t>
            </a:r>
          </a:p>
        </p:txBody>
      </p:sp>
      <p:sp>
        <p:nvSpPr>
          <p:cNvPr id="74" name="TextBox 73">
            <a:extLst>
              <a:ext uri="{FF2B5EF4-FFF2-40B4-BE49-F238E27FC236}">
                <a16:creationId xmlns:a16="http://schemas.microsoft.com/office/drawing/2014/main" id="{79F5DAB5-3DC0-B143-915A-F5B17AB66480}"/>
              </a:ext>
            </a:extLst>
          </p:cNvPr>
          <p:cNvSpPr txBox="1"/>
          <p:nvPr/>
        </p:nvSpPr>
        <p:spPr bwMode="auto">
          <a:xfrm>
            <a:off x="3394993" y="3497287"/>
            <a:ext cx="416951" cy="253916"/>
          </a:xfrm>
          <a:prstGeom prst="rect">
            <a:avLst/>
          </a:prstGeom>
          <a:noFill/>
          <a:ln>
            <a:noFill/>
          </a:ln>
        </p:spPr>
        <p:txBody>
          <a:bodyPr wrap="square" rtlCol="0">
            <a:spAutoFit/>
          </a:bodyPr>
          <a:lstStyle/>
          <a:p>
            <a:pPr algn="ctr" defTabSz="685800" eaLnBrk="0" hangingPunct="0">
              <a:spcBef>
                <a:spcPct val="50000"/>
              </a:spcBef>
            </a:pPr>
            <a:r>
              <a:rPr lang="en-US" sz="1050" dirty="0">
                <a:solidFill>
                  <a:srgbClr val="000000"/>
                </a:solidFill>
                <a:latin typeface="Calibri" panose="020F0502020204030204" pitchFamily="34" charset="0"/>
                <a:cs typeface="Arial" panose="020B0604020202020204" pitchFamily="34" charset="0"/>
              </a:rPr>
              <a:t>249</a:t>
            </a:r>
          </a:p>
        </p:txBody>
      </p:sp>
      <p:sp>
        <p:nvSpPr>
          <p:cNvPr id="75" name="TextBox 74">
            <a:extLst>
              <a:ext uri="{FF2B5EF4-FFF2-40B4-BE49-F238E27FC236}">
                <a16:creationId xmlns:a16="http://schemas.microsoft.com/office/drawing/2014/main" id="{818A4C3F-89EC-F340-8C6B-B2E4C8B7526B}"/>
              </a:ext>
            </a:extLst>
          </p:cNvPr>
          <p:cNvSpPr txBox="1"/>
          <p:nvPr/>
        </p:nvSpPr>
        <p:spPr bwMode="auto">
          <a:xfrm>
            <a:off x="3678076" y="3497287"/>
            <a:ext cx="416951" cy="253916"/>
          </a:xfrm>
          <a:prstGeom prst="rect">
            <a:avLst/>
          </a:prstGeom>
          <a:noFill/>
          <a:ln>
            <a:noFill/>
          </a:ln>
        </p:spPr>
        <p:txBody>
          <a:bodyPr wrap="square" rtlCol="0">
            <a:spAutoFit/>
          </a:bodyPr>
          <a:lstStyle/>
          <a:p>
            <a:pPr algn="ctr" defTabSz="685800" eaLnBrk="0" hangingPunct="0">
              <a:spcBef>
                <a:spcPct val="50000"/>
              </a:spcBef>
            </a:pPr>
            <a:r>
              <a:rPr lang="en-US" sz="1050" dirty="0">
                <a:solidFill>
                  <a:srgbClr val="000000"/>
                </a:solidFill>
                <a:latin typeface="Calibri" panose="020F0502020204030204" pitchFamily="34" charset="0"/>
                <a:cs typeface="Arial" panose="020B0604020202020204" pitchFamily="34" charset="0"/>
              </a:rPr>
              <a:t>245</a:t>
            </a:r>
          </a:p>
        </p:txBody>
      </p:sp>
      <p:sp>
        <p:nvSpPr>
          <p:cNvPr id="76" name="TextBox 75">
            <a:extLst>
              <a:ext uri="{FF2B5EF4-FFF2-40B4-BE49-F238E27FC236}">
                <a16:creationId xmlns:a16="http://schemas.microsoft.com/office/drawing/2014/main" id="{1D92E036-102D-B845-BF15-ED8FFB11957A}"/>
              </a:ext>
            </a:extLst>
          </p:cNvPr>
          <p:cNvSpPr txBox="1"/>
          <p:nvPr/>
        </p:nvSpPr>
        <p:spPr bwMode="auto">
          <a:xfrm>
            <a:off x="3957612" y="3497287"/>
            <a:ext cx="416951" cy="253916"/>
          </a:xfrm>
          <a:prstGeom prst="rect">
            <a:avLst/>
          </a:prstGeom>
          <a:noFill/>
          <a:ln>
            <a:noFill/>
          </a:ln>
        </p:spPr>
        <p:txBody>
          <a:bodyPr wrap="square" rtlCol="0">
            <a:spAutoFit/>
          </a:bodyPr>
          <a:lstStyle/>
          <a:p>
            <a:pPr algn="ctr" defTabSz="685800" eaLnBrk="0" hangingPunct="0">
              <a:spcBef>
                <a:spcPct val="50000"/>
              </a:spcBef>
            </a:pPr>
            <a:r>
              <a:rPr lang="en-US" sz="1050" dirty="0">
                <a:solidFill>
                  <a:srgbClr val="000000"/>
                </a:solidFill>
                <a:latin typeface="Calibri" panose="020F0502020204030204" pitchFamily="34" charset="0"/>
                <a:cs typeface="Arial" panose="020B0604020202020204" pitchFamily="34" charset="0"/>
              </a:rPr>
              <a:t>232</a:t>
            </a:r>
          </a:p>
        </p:txBody>
      </p:sp>
      <p:sp>
        <p:nvSpPr>
          <p:cNvPr id="77" name="TextBox 76">
            <a:extLst>
              <a:ext uri="{FF2B5EF4-FFF2-40B4-BE49-F238E27FC236}">
                <a16:creationId xmlns:a16="http://schemas.microsoft.com/office/drawing/2014/main" id="{660AF5E8-2CFA-A54C-ACE8-86CACF6FA738}"/>
              </a:ext>
            </a:extLst>
          </p:cNvPr>
          <p:cNvSpPr txBox="1"/>
          <p:nvPr/>
        </p:nvSpPr>
        <p:spPr bwMode="auto">
          <a:xfrm>
            <a:off x="4240695" y="3497287"/>
            <a:ext cx="416951" cy="253916"/>
          </a:xfrm>
          <a:prstGeom prst="rect">
            <a:avLst/>
          </a:prstGeom>
          <a:noFill/>
          <a:ln>
            <a:noFill/>
          </a:ln>
        </p:spPr>
        <p:txBody>
          <a:bodyPr wrap="square" rtlCol="0">
            <a:spAutoFit/>
          </a:bodyPr>
          <a:lstStyle/>
          <a:p>
            <a:pPr algn="ctr" defTabSz="685800" eaLnBrk="0" hangingPunct="0">
              <a:spcBef>
                <a:spcPct val="50000"/>
              </a:spcBef>
            </a:pPr>
            <a:r>
              <a:rPr lang="en-US" sz="1050" dirty="0">
                <a:solidFill>
                  <a:srgbClr val="000000"/>
                </a:solidFill>
                <a:latin typeface="Calibri" panose="020F0502020204030204" pitchFamily="34" charset="0"/>
                <a:cs typeface="Arial" panose="020B0604020202020204" pitchFamily="34" charset="0"/>
              </a:rPr>
              <a:t>62</a:t>
            </a:r>
          </a:p>
        </p:txBody>
      </p:sp>
      <p:sp>
        <p:nvSpPr>
          <p:cNvPr id="78" name="TextBox 77">
            <a:extLst>
              <a:ext uri="{FF2B5EF4-FFF2-40B4-BE49-F238E27FC236}">
                <a16:creationId xmlns:a16="http://schemas.microsoft.com/office/drawing/2014/main" id="{9919987C-A0BE-5640-86DF-193CD42BF372}"/>
              </a:ext>
            </a:extLst>
          </p:cNvPr>
          <p:cNvSpPr txBox="1"/>
          <p:nvPr/>
        </p:nvSpPr>
        <p:spPr bwMode="auto">
          <a:xfrm>
            <a:off x="4522074" y="3497287"/>
            <a:ext cx="416951" cy="253916"/>
          </a:xfrm>
          <a:prstGeom prst="rect">
            <a:avLst/>
          </a:prstGeom>
          <a:noFill/>
          <a:ln>
            <a:noFill/>
          </a:ln>
        </p:spPr>
        <p:txBody>
          <a:bodyPr wrap="square" rtlCol="0">
            <a:spAutoFit/>
          </a:bodyPr>
          <a:lstStyle/>
          <a:p>
            <a:pPr algn="ctr" defTabSz="685800" eaLnBrk="0" hangingPunct="0">
              <a:spcBef>
                <a:spcPct val="50000"/>
              </a:spcBef>
            </a:pPr>
            <a:r>
              <a:rPr lang="en-US" sz="1050" dirty="0">
                <a:solidFill>
                  <a:srgbClr val="000000"/>
                </a:solidFill>
                <a:latin typeface="Calibri" panose="020F0502020204030204" pitchFamily="34" charset="0"/>
                <a:cs typeface="Arial" panose="020B0604020202020204" pitchFamily="34" charset="0"/>
              </a:rPr>
              <a:t>31</a:t>
            </a:r>
          </a:p>
        </p:txBody>
      </p:sp>
      <p:sp>
        <p:nvSpPr>
          <p:cNvPr id="79" name="TextBox 78">
            <a:extLst>
              <a:ext uri="{FF2B5EF4-FFF2-40B4-BE49-F238E27FC236}">
                <a16:creationId xmlns:a16="http://schemas.microsoft.com/office/drawing/2014/main" id="{57B261F3-6F5A-3D4B-B466-7BB534998203}"/>
              </a:ext>
            </a:extLst>
          </p:cNvPr>
          <p:cNvSpPr txBox="1"/>
          <p:nvPr/>
        </p:nvSpPr>
        <p:spPr bwMode="auto">
          <a:xfrm>
            <a:off x="4805157" y="3497287"/>
            <a:ext cx="416951" cy="253916"/>
          </a:xfrm>
          <a:prstGeom prst="rect">
            <a:avLst/>
          </a:prstGeom>
          <a:noFill/>
          <a:ln>
            <a:noFill/>
          </a:ln>
        </p:spPr>
        <p:txBody>
          <a:bodyPr wrap="square" rtlCol="0">
            <a:spAutoFit/>
          </a:bodyPr>
          <a:lstStyle/>
          <a:p>
            <a:pPr algn="ctr" defTabSz="685800" eaLnBrk="0" hangingPunct="0">
              <a:spcBef>
                <a:spcPct val="50000"/>
              </a:spcBef>
            </a:pPr>
            <a:r>
              <a:rPr lang="en-US" sz="1050" dirty="0">
                <a:solidFill>
                  <a:srgbClr val="000000"/>
                </a:solidFill>
                <a:latin typeface="Calibri" panose="020F0502020204030204" pitchFamily="34" charset="0"/>
                <a:cs typeface="Arial" panose="020B0604020202020204" pitchFamily="34" charset="0"/>
              </a:rPr>
              <a:t>11</a:t>
            </a:r>
          </a:p>
        </p:txBody>
      </p:sp>
      <p:sp>
        <p:nvSpPr>
          <p:cNvPr id="80" name="TextBox 79">
            <a:extLst>
              <a:ext uri="{FF2B5EF4-FFF2-40B4-BE49-F238E27FC236}">
                <a16:creationId xmlns:a16="http://schemas.microsoft.com/office/drawing/2014/main" id="{5310DCBB-9B5E-024B-91EF-90764079B544}"/>
              </a:ext>
            </a:extLst>
          </p:cNvPr>
          <p:cNvSpPr txBox="1"/>
          <p:nvPr/>
        </p:nvSpPr>
        <p:spPr bwMode="auto">
          <a:xfrm>
            <a:off x="5076847" y="3497287"/>
            <a:ext cx="416951" cy="253916"/>
          </a:xfrm>
          <a:prstGeom prst="rect">
            <a:avLst/>
          </a:prstGeom>
          <a:noFill/>
          <a:ln>
            <a:noFill/>
          </a:ln>
        </p:spPr>
        <p:txBody>
          <a:bodyPr wrap="square" rtlCol="0">
            <a:spAutoFit/>
          </a:bodyPr>
          <a:lstStyle/>
          <a:p>
            <a:pPr algn="ctr" defTabSz="685800" eaLnBrk="0" hangingPunct="0">
              <a:spcBef>
                <a:spcPct val="50000"/>
              </a:spcBef>
            </a:pPr>
            <a:r>
              <a:rPr lang="en-US" sz="1050" dirty="0">
                <a:solidFill>
                  <a:srgbClr val="000000"/>
                </a:solidFill>
                <a:latin typeface="Calibri" panose="020F0502020204030204" pitchFamily="34" charset="0"/>
                <a:cs typeface="Arial" panose="020B0604020202020204" pitchFamily="34" charset="0"/>
              </a:rPr>
              <a:t>6</a:t>
            </a:r>
          </a:p>
        </p:txBody>
      </p:sp>
      <p:sp>
        <p:nvSpPr>
          <p:cNvPr id="81" name="TextBox 80">
            <a:extLst>
              <a:ext uri="{FF2B5EF4-FFF2-40B4-BE49-F238E27FC236}">
                <a16:creationId xmlns:a16="http://schemas.microsoft.com/office/drawing/2014/main" id="{1CAD37C7-5762-3C4D-994B-83D4561B2A0A}"/>
              </a:ext>
            </a:extLst>
          </p:cNvPr>
          <p:cNvSpPr txBox="1"/>
          <p:nvPr/>
        </p:nvSpPr>
        <p:spPr bwMode="auto">
          <a:xfrm>
            <a:off x="1548755" y="1913906"/>
            <a:ext cx="1327608"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85800" eaLnBrk="0" hangingPunct="0">
              <a:spcBef>
                <a:spcPts val="0"/>
              </a:spcBef>
            </a:pPr>
            <a:r>
              <a:rPr lang="en-US" sz="1050" dirty="0">
                <a:solidFill>
                  <a:srgbClr val="000000"/>
                </a:solidFill>
                <a:latin typeface="Calibri" panose="020F0502020204030204" pitchFamily="34" charset="0"/>
                <a:cs typeface="Arial" panose="020B0604020202020204" pitchFamily="34" charset="0"/>
              </a:rPr>
              <a:t>3-yr iDFS rate: 95.4%</a:t>
            </a:r>
          </a:p>
          <a:p>
            <a:pPr algn="ctr" defTabSz="685800" eaLnBrk="0" hangingPunct="0">
              <a:spcBef>
                <a:spcPts val="0"/>
              </a:spcBef>
            </a:pPr>
            <a:r>
              <a:rPr lang="en-US" sz="1050" dirty="0">
                <a:solidFill>
                  <a:srgbClr val="000000"/>
                </a:solidFill>
                <a:latin typeface="Calibri" panose="020F0502020204030204" pitchFamily="34" charset="0"/>
                <a:cs typeface="Arial" panose="020B0604020202020204" pitchFamily="34" charset="0"/>
              </a:rPr>
              <a:t>(95% CI: 92.8-98%)</a:t>
            </a:r>
          </a:p>
          <a:p>
            <a:pPr algn="ctr" defTabSz="685800" eaLnBrk="0" hangingPunct="0">
              <a:spcBef>
                <a:spcPts val="0"/>
              </a:spcBef>
            </a:pPr>
            <a:r>
              <a:rPr lang="en-US" sz="1050" dirty="0">
                <a:solidFill>
                  <a:srgbClr val="000000"/>
                </a:solidFill>
                <a:latin typeface="Calibri" panose="020F0502020204030204" pitchFamily="34" charset="0"/>
                <a:cs typeface="Arial" panose="020B0604020202020204" pitchFamily="34" charset="0"/>
              </a:rPr>
              <a:t>Events: 12/267</a:t>
            </a:r>
          </a:p>
        </p:txBody>
      </p:sp>
      <p:sp>
        <p:nvSpPr>
          <p:cNvPr id="82" name="TextBox 81">
            <a:extLst>
              <a:ext uri="{FF2B5EF4-FFF2-40B4-BE49-F238E27FC236}">
                <a16:creationId xmlns:a16="http://schemas.microsoft.com/office/drawing/2014/main" id="{952B63A3-3F3C-274D-84FA-A09938703946}"/>
              </a:ext>
            </a:extLst>
          </p:cNvPr>
          <p:cNvSpPr txBox="1"/>
          <p:nvPr/>
        </p:nvSpPr>
        <p:spPr bwMode="auto">
          <a:xfrm>
            <a:off x="777690" y="2457695"/>
            <a:ext cx="337624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85800" eaLnBrk="0" hangingPunct="0">
              <a:spcBef>
                <a:spcPts val="0"/>
              </a:spcBef>
            </a:pPr>
            <a:r>
              <a:rPr lang="en-US" sz="1050" dirty="0">
                <a:solidFill>
                  <a:srgbClr val="000000"/>
                </a:solidFill>
                <a:latin typeface="Calibri" panose="020F0502020204030204" pitchFamily="34" charset="0"/>
                <a:cs typeface="Arial" panose="020B0604020202020204" pitchFamily="34" charset="0"/>
              </a:rPr>
              <a:t>Treatment group B meets the second co-primary endpoint</a:t>
            </a:r>
          </a:p>
          <a:p>
            <a:pPr algn="ctr" defTabSz="685800" eaLnBrk="0" hangingPunct="0">
              <a:spcBef>
                <a:spcPts val="0"/>
              </a:spcBef>
            </a:pPr>
            <a:r>
              <a:rPr lang="en-US" sz="1050" dirty="0">
                <a:solidFill>
                  <a:srgbClr val="000000"/>
                </a:solidFill>
                <a:latin typeface="Calibri" panose="020F0502020204030204" pitchFamily="34" charset="0"/>
                <a:cs typeface="Arial" panose="020B0604020202020204" pitchFamily="34" charset="0"/>
              </a:rPr>
              <a:t>With ≤15 patients with iDFS events (</a:t>
            </a:r>
            <a:r>
              <a:rPr lang="en-US" sz="1050" i="1" dirty="0">
                <a:solidFill>
                  <a:srgbClr val="000000"/>
                </a:solidFill>
                <a:latin typeface="Calibri" panose="020F0502020204030204" pitchFamily="34" charset="0"/>
                <a:cs typeface="Arial" panose="020B0604020202020204" pitchFamily="34" charset="0"/>
              </a:rPr>
              <a:t>P</a:t>
            </a:r>
            <a:r>
              <a:rPr lang="en-US" sz="1050" dirty="0">
                <a:solidFill>
                  <a:srgbClr val="000000"/>
                </a:solidFill>
                <a:latin typeface="Calibri" panose="020F0502020204030204" pitchFamily="34" charset="0"/>
                <a:cs typeface="Arial" panose="020B0604020202020204" pitchFamily="34" charset="0"/>
              </a:rPr>
              <a:t> &lt;.001)</a:t>
            </a:r>
          </a:p>
        </p:txBody>
      </p:sp>
      <p:cxnSp>
        <p:nvCxnSpPr>
          <p:cNvPr id="83" name="Straight Connector 82">
            <a:extLst>
              <a:ext uri="{FF2B5EF4-FFF2-40B4-BE49-F238E27FC236}">
                <a16:creationId xmlns:a16="http://schemas.microsoft.com/office/drawing/2014/main" id="{3DBBF836-3B8D-9D48-9E21-71BB2D9C14D6}"/>
              </a:ext>
            </a:extLst>
          </p:cNvPr>
          <p:cNvCxnSpPr/>
          <p:nvPr/>
        </p:nvCxnSpPr>
        <p:spPr bwMode="auto">
          <a:xfrm flipV="1">
            <a:off x="4159145" y="1608453"/>
            <a:ext cx="0" cy="1419263"/>
          </a:xfrm>
          <a:prstGeom prst="line">
            <a:avLst/>
          </a:prstGeom>
          <a:noFill/>
          <a:ln w="28575" cap="flat" cmpd="sng" algn="ctr">
            <a:solidFill>
              <a:srgbClr val="CDCDCF"/>
            </a:solidFill>
            <a:prstDash val="sysDash"/>
            <a:round/>
            <a:headEnd type="none" w="med" len="med"/>
            <a:tailEnd type="none" w="med" len="med"/>
          </a:ln>
          <a:effectLst/>
        </p:spPr>
      </p:cxnSp>
      <p:sp>
        <p:nvSpPr>
          <p:cNvPr id="84" name="Freeform: Shape 9238">
            <a:extLst>
              <a:ext uri="{FF2B5EF4-FFF2-40B4-BE49-F238E27FC236}">
                <a16:creationId xmlns:a16="http://schemas.microsoft.com/office/drawing/2014/main" id="{F8683603-653A-A945-B37B-7B440E6641DB}"/>
              </a:ext>
            </a:extLst>
          </p:cNvPr>
          <p:cNvSpPr/>
          <p:nvPr/>
        </p:nvSpPr>
        <p:spPr bwMode="auto">
          <a:xfrm>
            <a:off x="775387" y="1627294"/>
            <a:ext cx="4587446" cy="80319"/>
          </a:xfrm>
          <a:custGeom>
            <a:avLst/>
            <a:gdLst>
              <a:gd name="connsiteX0" fmla="*/ 0 w 6116594"/>
              <a:gd name="connsiteY0" fmla="*/ 0 h 107092"/>
              <a:gd name="connsiteX1" fmla="*/ 296562 w 6116594"/>
              <a:gd name="connsiteY1" fmla="*/ 0 h 107092"/>
              <a:gd name="connsiteX2" fmla="*/ 300681 w 6116594"/>
              <a:gd name="connsiteY2" fmla="*/ 4119 h 107092"/>
              <a:gd name="connsiteX3" fmla="*/ 1725827 w 6116594"/>
              <a:gd name="connsiteY3" fmla="*/ 4119 h 107092"/>
              <a:gd name="connsiteX4" fmla="*/ 1725827 w 6116594"/>
              <a:gd name="connsiteY4" fmla="*/ 8238 h 107092"/>
              <a:gd name="connsiteX5" fmla="*/ 2051221 w 6116594"/>
              <a:gd name="connsiteY5" fmla="*/ 8238 h 107092"/>
              <a:gd name="connsiteX6" fmla="*/ 2063578 w 6116594"/>
              <a:gd name="connsiteY6" fmla="*/ 8238 h 107092"/>
              <a:gd name="connsiteX7" fmla="*/ 2117124 w 6116594"/>
              <a:gd name="connsiteY7" fmla="*/ 8238 h 107092"/>
              <a:gd name="connsiteX8" fmla="*/ 2117124 w 6116594"/>
              <a:gd name="connsiteY8" fmla="*/ 24714 h 107092"/>
              <a:gd name="connsiteX9" fmla="*/ 2277762 w 6116594"/>
              <a:gd name="connsiteY9" fmla="*/ 24714 h 107092"/>
              <a:gd name="connsiteX10" fmla="*/ 2277762 w 6116594"/>
              <a:gd name="connsiteY10" fmla="*/ 28833 h 107092"/>
              <a:gd name="connsiteX11" fmla="*/ 2343665 w 6116594"/>
              <a:gd name="connsiteY11" fmla="*/ 28833 h 107092"/>
              <a:gd name="connsiteX12" fmla="*/ 2343665 w 6116594"/>
              <a:gd name="connsiteY12" fmla="*/ 37071 h 107092"/>
              <a:gd name="connsiteX13" fmla="*/ 2607275 w 6116594"/>
              <a:gd name="connsiteY13" fmla="*/ 37071 h 107092"/>
              <a:gd name="connsiteX14" fmla="*/ 2607275 w 6116594"/>
              <a:gd name="connsiteY14" fmla="*/ 57665 h 107092"/>
              <a:gd name="connsiteX15" fmla="*/ 3006810 w 6116594"/>
              <a:gd name="connsiteY15" fmla="*/ 57665 h 107092"/>
              <a:gd name="connsiteX16" fmla="*/ 3006810 w 6116594"/>
              <a:gd name="connsiteY16" fmla="*/ 57665 h 107092"/>
              <a:gd name="connsiteX17" fmla="*/ 3237470 w 6116594"/>
              <a:gd name="connsiteY17" fmla="*/ 57665 h 107092"/>
              <a:gd name="connsiteX18" fmla="*/ 3237470 w 6116594"/>
              <a:gd name="connsiteY18" fmla="*/ 61784 h 107092"/>
              <a:gd name="connsiteX19" fmla="*/ 3810000 w 6116594"/>
              <a:gd name="connsiteY19" fmla="*/ 61784 h 107092"/>
              <a:gd name="connsiteX20" fmla="*/ 3810000 w 6116594"/>
              <a:gd name="connsiteY20" fmla="*/ 74141 h 107092"/>
              <a:gd name="connsiteX21" fmla="*/ 4061254 w 6116594"/>
              <a:gd name="connsiteY21" fmla="*/ 74141 h 107092"/>
              <a:gd name="connsiteX22" fmla="*/ 4061254 w 6116594"/>
              <a:gd name="connsiteY22" fmla="*/ 90617 h 107092"/>
              <a:gd name="connsiteX23" fmla="*/ 4423719 w 6116594"/>
              <a:gd name="connsiteY23" fmla="*/ 90617 h 107092"/>
              <a:gd name="connsiteX24" fmla="*/ 4423719 w 6116594"/>
              <a:gd name="connsiteY24" fmla="*/ 94735 h 107092"/>
              <a:gd name="connsiteX25" fmla="*/ 4777946 w 6116594"/>
              <a:gd name="connsiteY25" fmla="*/ 94735 h 107092"/>
              <a:gd name="connsiteX26" fmla="*/ 4777946 w 6116594"/>
              <a:gd name="connsiteY26" fmla="*/ 107092 h 107092"/>
              <a:gd name="connsiteX27" fmla="*/ 6116594 w 6116594"/>
              <a:gd name="connsiteY27" fmla="*/ 107092 h 107092"/>
              <a:gd name="connsiteX0" fmla="*/ 0 w 6116594"/>
              <a:gd name="connsiteY0" fmla="*/ 0 h 107092"/>
              <a:gd name="connsiteX1" fmla="*/ 296562 w 6116594"/>
              <a:gd name="connsiteY1" fmla="*/ 0 h 107092"/>
              <a:gd name="connsiteX2" fmla="*/ 300681 w 6116594"/>
              <a:gd name="connsiteY2" fmla="*/ 4119 h 107092"/>
              <a:gd name="connsiteX3" fmla="*/ 1725827 w 6116594"/>
              <a:gd name="connsiteY3" fmla="*/ 4119 h 107092"/>
              <a:gd name="connsiteX4" fmla="*/ 1725827 w 6116594"/>
              <a:gd name="connsiteY4" fmla="*/ 8238 h 107092"/>
              <a:gd name="connsiteX5" fmla="*/ 2051221 w 6116594"/>
              <a:gd name="connsiteY5" fmla="*/ 8238 h 107092"/>
              <a:gd name="connsiteX6" fmla="*/ 2063578 w 6116594"/>
              <a:gd name="connsiteY6" fmla="*/ 8238 h 107092"/>
              <a:gd name="connsiteX7" fmla="*/ 2117124 w 6116594"/>
              <a:gd name="connsiteY7" fmla="*/ 8238 h 107092"/>
              <a:gd name="connsiteX8" fmla="*/ 2117124 w 6116594"/>
              <a:gd name="connsiteY8" fmla="*/ 24714 h 107092"/>
              <a:gd name="connsiteX9" fmla="*/ 2277762 w 6116594"/>
              <a:gd name="connsiteY9" fmla="*/ 24714 h 107092"/>
              <a:gd name="connsiteX10" fmla="*/ 2277762 w 6116594"/>
              <a:gd name="connsiteY10" fmla="*/ 28833 h 107092"/>
              <a:gd name="connsiteX11" fmla="*/ 2343665 w 6116594"/>
              <a:gd name="connsiteY11" fmla="*/ 28833 h 107092"/>
              <a:gd name="connsiteX12" fmla="*/ 2343665 w 6116594"/>
              <a:gd name="connsiteY12" fmla="*/ 37071 h 107092"/>
              <a:gd name="connsiteX13" fmla="*/ 2607275 w 6116594"/>
              <a:gd name="connsiteY13" fmla="*/ 37071 h 107092"/>
              <a:gd name="connsiteX14" fmla="*/ 2607275 w 6116594"/>
              <a:gd name="connsiteY14" fmla="*/ 57665 h 107092"/>
              <a:gd name="connsiteX15" fmla="*/ 3006810 w 6116594"/>
              <a:gd name="connsiteY15" fmla="*/ 57665 h 107092"/>
              <a:gd name="connsiteX16" fmla="*/ 3006810 w 6116594"/>
              <a:gd name="connsiteY16" fmla="*/ 57665 h 107092"/>
              <a:gd name="connsiteX17" fmla="*/ 3237470 w 6116594"/>
              <a:gd name="connsiteY17" fmla="*/ 57665 h 107092"/>
              <a:gd name="connsiteX18" fmla="*/ 3237470 w 6116594"/>
              <a:gd name="connsiteY18" fmla="*/ 61784 h 107092"/>
              <a:gd name="connsiteX19" fmla="*/ 3810000 w 6116594"/>
              <a:gd name="connsiteY19" fmla="*/ 61784 h 107092"/>
              <a:gd name="connsiteX20" fmla="*/ 3810000 w 6116594"/>
              <a:gd name="connsiteY20" fmla="*/ 74141 h 107092"/>
              <a:gd name="connsiteX21" fmla="*/ 4061254 w 6116594"/>
              <a:gd name="connsiteY21" fmla="*/ 74141 h 107092"/>
              <a:gd name="connsiteX22" fmla="*/ 4061254 w 6116594"/>
              <a:gd name="connsiteY22" fmla="*/ 82379 h 107092"/>
              <a:gd name="connsiteX23" fmla="*/ 4423719 w 6116594"/>
              <a:gd name="connsiteY23" fmla="*/ 90617 h 107092"/>
              <a:gd name="connsiteX24" fmla="*/ 4423719 w 6116594"/>
              <a:gd name="connsiteY24" fmla="*/ 94735 h 107092"/>
              <a:gd name="connsiteX25" fmla="*/ 4777946 w 6116594"/>
              <a:gd name="connsiteY25" fmla="*/ 94735 h 107092"/>
              <a:gd name="connsiteX26" fmla="*/ 4777946 w 6116594"/>
              <a:gd name="connsiteY26" fmla="*/ 107092 h 107092"/>
              <a:gd name="connsiteX27" fmla="*/ 6116594 w 6116594"/>
              <a:gd name="connsiteY27" fmla="*/ 107092 h 107092"/>
              <a:gd name="connsiteX0" fmla="*/ 0 w 6116594"/>
              <a:gd name="connsiteY0" fmla="*/ 0 h 107092"/>
              <a:gd name="connsiteX1" fmla="*/ 296562 w 6116594"/>
              <a:gd name="connsiteY1" fmla="*/ 0 h 107092"/>
              <a:gd name="connsiteX2" fmla="*/ 300681 w 6116594"/>
              <a:gd name="connsiteY2" fmla="*/ 4119 h 107092"/>
              <a:gd name="connsiteX3" fmla="*/ 1725827 w 6116594"/>
              <a:gd name="connsiteY3" fmla="*/ 4119 h 107092"/>
              <a:gd name="connsiteX4" fmla="*/ 1725827 w 6116594"/>
              <a:gd name="connsiteY4" fmla="*/ 8238 h 107092"/>
              <a:gd name="connsiteX5" fmla="*/ 2051221 w 6116594"/>
              <a:gd name="connsiteY5" fmla="*/ 8238 h 107092"/>
              <a:gd name="connsiteX6" fmla="*/ 2063578 w 6116594"/>
              <a:gd name="connsiteY6" fmla="*/ 8238 h 107092"/>
              <a:gd name="connsiteX7" fmla="*/ 2117124 w 6116594"/>
              <a:gd name="connsiteY7" fmla="*/ 8238 h 107092"/>
              <a:gd name="connsiteX8" fmla="*/ 2117124 w 6116594"/>
              <a:gd name="connsiteY8" fmla="*/ 24714 h 107092"/>
              <a:gd name="connsiteX9" fmla="*/ 2277762 w 6116594"/>
              <a:gd name="connsiteY9" fmla="*/ 24714 h 107092"/>
              <a:gd name="connsiteX10" fmla="*/ 2277762 w 6116594"/>
              <a:gd name="connsiteY10" fmla="*/ 28833 h 107092"/>
              <a:gd name="connsiteX11" fmla="*/ 2343665 w 6116594"/>
              <a:gd name="connsiteY11" fmla="*/ 28833 h 107092"/>
              <a:gd name="connsiteX12" fmla="*/ 2343665 w 6116594"/>
              <a:gd name="connsiteY12" fmla="*/ 37071 h 107092"/>
              <a:gd name="connsiteX13" fmla="*/ 2607275 w 6116594"/>
              <a:gd name="connsiteY13" fmla="*/ 37071 h 107092"/>
              <a:gd name="connsiteX14" fmla="*/ 2607275 w 6116594"/>
              <a:gd name="connsiteY14" fmla="*/ 57665 h 107092"/>
              <a:gd name="connsiteX15" fmla="*/ 3006810 w 6116594"/>
              <a:gd name="connsiteY15" fmla="*/ 57665 h 107092"/>
              <a:gd name="connsiteX16" fmla="*/ 3006810 w 6116594"/>
              <a:gd name="connsiteY16" fmla="*/ 57665 h 107092"/>
              <a:gd name="connsiteX17" fmla="*/ 3237470 w 6116594"/>
              <a:gd name="connsiteY17" fmla="*/ 57665 h 107092"/>
              <a:gd name="connsiteX18" fmla="*/ 3237470 w 6116594"/>
              <a:gd name="connsiteY18" fmla="*/ 61784 h 107092"/>
              <a:gd name="connsiteX19" fmla="*/ 3810000 w 6116594"/>
              <a:gd name="connsiteY19" fmla="*/ 61784 h 107092"/>
              <a:gd name="connsiteX20" fmla="*/ 3810000 w 6116594"/>
              <a:gd name="connsiteY20" fmla="*/ 74141 h 107092"/>
              <a:gd name="connsiteX21" fmla="*/ 4061254 w 6116594"/>
              <a:gd name="connsiteY21" fmla="*/ 74141 h 107092"/>
              <a:gd name="connsiteX22" fmla="*/ 4061254 w 6116594"/>
              <a:gd name="connsiteY22" fmla="*/ 82379 h 107092"/>
              <a:gd name="connsiteX23" fmla="*/ 4423719 w 6116594"/>
              <a:gd name="connsiteY23" fmla="*/ 90617 h 107092"/>
              <a:gd name="connsiteX24" fmla="*/ 4423719 w 6116594"/>
              <a:gd name="connsiteY24" fmla="*/ 102973 h 107092"/>
              <a:gd name="connsiteX25" fmla="*/ 4777946 w 6116594"/>
              <a:gd name="connsiteY25" fmla="*/ 94735 h 107092"/>
              <a:gd name="connsiteX26" fmla="*/ 4777946 w 6116594"/>
              <a:gd name="connsiteY26" fmla="*/ 107092 h 107092"/>
              <a:gd name="connsiteX27" fmla="*/ 6116594 w 6116594"/>
              <a:gd name="connsiteY27" fmla="*/ 107092 h 107092"/>
              <a:gd name="connsiteX0" fmla="*/ 0 w 6116594"/>
              <a:gd name="connsiteY0" fmla="*/ 0 h 115330"/>
              <a:gd name="connsiteX1" fmla="*/ 296562 w 6116594"/>
              <a:gd name="connsiteY1" fmla="*/ 0 h 115330"/>
              <a:gd name="connsiteX2" fmla="*/ 300681 w 6116594"/>
              <a:gd name="connsiteY2" fmla="*/ 4119 h 115330"/>
              <a:gd name="connsiteX3" fmla="*/ 1725827 w 6116594"/>
              <a:gd name="connsiteY3" fmla="*/ 4119 h 115330"/>
              <a:gd name="connsiteX4" fmla="*/ 1725827 w 6116594"/>
              <a:gd name="connsiteY4" fmla="*/ 8238 h 115330"/>
              <a:gd name="connsiteX5" fmla="*/ 2051221 w 6116594"/>
              <a:gd name="connsiteY5" fmla="*/ 8238 h 115330"/>
              <a:gd name="connsiteX6" fmla="*/ 2063578 w 6116594"/>
              <a:gd name="connsiteY6" fmla="*/ 8238 h 115330"/>
              <a:gd name="connsiteX7" fmla="*/ 2117124 w 6116594"/>
              <a:gd name="connsiteY7" fmla="*/ 8238 h 115330"/>
              <a:gd name="connsiteX8" fmla="*/ 2117124 w 6116594"/>
              <a:gd name="connsiteY8" fmla="*/ 24714 h 115330"/>
              <a:gd name="connsiteX9" fmla="*/ 2277762 w 6116594"/>
              <a:gd name="connsiteY9" fmla="*/ 24714 h 115330"/>
              <a:gd name="connsiteX10" fmla="*/ 2277762 w 6116594"/>
              <a:gd name="connsiteY10" fmla="*/ 28833 h 115330"/>
              <a:gd name="connsiteX11" fmla="*/ 2343665 w 6116594"/>
              <a:gd name="connsiteY11" fmla="*/ 28833 h 115330"/>
              <a:gd name="connsiteX12" fmla="*/ 2343665 w 6116594"/>
              <a:gd name="connsiteY12" fmla="*/ 37071 h 115330"/>
              <a:gd name="connsiteX13" fmla="*/ 2607275 w 6116594"/>
              <a:gd name="connsiteY13" fmla="*/ 37071 h 115330"/>
              <a:gd name="connsiteX14" fmla="*/ 2607275 w 6116594"/>
              <a:gd name="connsiteY14" fmla="*/ 57665 h 115330"/>
              <a:gd name="connsiteX15" fmla="*/ 3006810 w 6116594"/>
              <a:gd name="connsiteY15" fmla="*/ 57665 h 115330"/>
              <a:gd name="connsiteX16" fmla="*/ 3006810 w 6116594"/>
              <a:gd name="connsiteY16" fmla="*/ 57665 h 115330"/>
              <a:gd name="connsiteX17" fmla="*/ 3237470 w 6116594"/>
              <a:gd name="connsiteY17" fmla="*/ 57665 h 115330"/>
              <a:gd name="connsiteX18" fmla="*/ 3237470 w 6116594"/>
              <a:gd name="connsiteY18" fmla="*/ 61784 h 115330"/>
              <a:gd name="connsiteX19" fmla="*/ 3810000 w 6116594"/>
              <a:gd name="connsiteY19" fmla="*/ 61784 h 115330"/>
              <a:gd name="connsiteX20" fmla="*/ 3810000 w 6116594"/>
              <a:gd name="connsiteY20" fmla="*/ 74141 h 115330"/>
              <a:gd name="connsiteX21" fmla="*/ 4061254 w 6116594"/>
              <a:gd name="connsiteY21" fmla="*/ 74141 h 115330"/>
              <a:gd name="connsiteX22" fmla="*/ 4061254 w 6116594"/>
              <a:gd name="connsiteY22" fmla="*/ 82379 h 115330"/>
              <a:gd name="connsiteX23" fmla="*/ 4423719 w 6116594"/>
              <a:gd name="connsiteY23" fmla="*/ 90617 h 115330"/>
              <a:gd name="connsiteX24" fmla="*/ 4423719 w 6116594"/>
              <a:gd name="connsiteY24" fmla="*/ 115330 h 115330"/>
              <a:gd name="connsiteX25" fmla="*/ 4777946 w 6116594"/>
              <a:gd name="connsiteY25" fmla="*/ 94735 h 115330"/>
              <a:gd name="connsiteX26" fmla="*/ 4777946 w 6116594"/>
              <a:gd name="connsiteY26" fmla="*/ 107092 h 115330"/>
              <a:gd name="connsiteX27" fmla="*/ 6116594 w 6116594"/>
              <a:gd name="connsiteY27" fmla="*/ 107092 h 115330"/>
              <a:gd name="connsiteX0" fmla="*/ 0 w 6116594"/>
              <a:gd name="connsiteY0" fmla="*/ 0 h 115330"/>
              <a:gd name="connsiteX1" fmla="*/ 296562 w 6116594"/>
              <a:gd name="connsiteY1" fmla="*/ 0 h 115330"/>
              <a:gd name="connsiteX2" fmla="*/ 300681 w 6116594"/>
              <a:gd name="connsiteY2" fmla="*/ 4119 h 115330"/>
              <a:gd name="connsiteX3" fmla="*/ 1725827 w 6116594"/>
              <a:gd name="connsiteY3" fmla="*/ 4119 h 115330"/>
              <a:gd name="connsiteX4" fmla="*/ 1725827 w 6116594"/>
              <a:gd name="connsiteY4" fmla="*/ 8238 h 115330"/>
              <a:gd name="connsiteX5" fmla="*/ 2051221 w 6116594"/>
              <a:gd name="connsiteY5" fmla="*/ 8238 h 115330"/>
              <a:gd name="connsiteX6" fmla="*/ 2063578 w 6116594"/>
              <a:gd name="connsiteY6" fmla="*/ 8238 h 115330"/>
              <a:gd name="connsiteX7" fmla="*/ 2117124 w 6116594"/>
              <a:gd name="connsiteY7" fmla="*/ 8238 h 115330"/>
              <a:gd name="connsiteX8" fmla="*/ 2117124 w 6116594"/>
              <a:gd name="connsiteY8" fmla="*/ 24714 h 115330"/>
              <a:gd name="connsiteX9" fmla="*/ 2277762 w 6116594"/>
              <a:gd name="connsiteY9" fmla="*/ 24714 h 115330"/>
              <a:gd name="connsiteX10" fmla="*/ 2277762 w 6116594"/>
              <a:gd name="connsiteY10" fmla="*/ 28833 h 115330"/>
              <a:gd name="connsiteX11" fmla="*/ 2343665 w 6116594"/>
              <a:gd name="connsiteY11" fmla="*/ 28833 h 115330"/>
              <a:gd name="connsiteX12" fmla="*/ 2343665 w 6116594"/>
              <a:gd name="connsiteY12" fmla="*/ 37071 h 115330"/>
              <a:gd name="connsiteX13" fmla="*/ 2607275 w 6116594"/>
              <a:gd name="connsiteY13" fmla="*/ 37071 h 115330"/>
              <a:gd name="connsiteX14" fmla="*/ 2607275 w 6116594"/>
              <a:gd name="connsiteY14" fmla="*/ 57665 h 115330"/>
              <a:gd name="connsiteX15" fmla="*/ 3006810 w 6116594"/>
              <a:gd name="connsiteY15" fmla="*/ 57665 h 115330"/>
              <a:gd name="connsiteX16" fmla="*/ 3006810 w 6116594"/>
              <a:gd name="connsiteY16" fmla="*/ 57665 h 115330"/>
              <a:gd name="connsiteX17" fmla="*/ 3237470 w 6116594"/>
              <a:gd name="connsiteY17" fmla="*/ 57665 h 115330"/>
              <a:gd name="connsiteX18" fmla="*/ 3237470 w 6116594"/>
              <a:gd name="connsiteY18" fmla="*/ 61784 h 115330"/>
              <a:gd name="connsiteX19" fmla="*/ 3810000 w 6116594"/>
              <a:gd name="connsiteY19" fmla="*/ 61784 h 115330"/>
              <a:gd name="connsiteX20" fmla="*/ 3810000 w 6116594"/>
              <a:gd name="connsiteY20" fmla="*/ 74141 h 115330"/>
              <a:gd name="connsiteX21" fmla="*/ 4061254 w 6116594"/>
              <a:gd name="connsiteY21" fmla="*/ 74141 h 115330"/>
              <a:gd name="connsiteX22" fmla="*/ 4061254 w 6116594"/>
              <a:gd name="connsiteY22" fmla="*/ 82379 h 115330"/>
              <a:gd name="connsiteX23" fmla="*/ 4423719 w 6116594"/>
              <a:gd name="connsiteY23" fmla="*/ 82379 h 115330"/>
              <a:gd name="connsiteX24" fmla="*/ 4423719 w 6116594"/>
              <a:gd name="connsiteY24" fmla="*/ 115330 h 115330"/>
              <a:gd name="connsiteX25" fmla="*/ 4777946 w 6116594"/>
              <a:gd name="connsiteY25" fmla="*/ 94735 h 115330"/>
              <a:gd name="connsiteX26" fmla="*/ 4777946 w 6116594"/>
              <a:gd name="connsiteY26" fmla="*/ 107092 h 115330"/>
              <a:gd name="connsiteX27" fmla="*/ 6116594 w 6116594"/>
              <a:gd name="connsiteY27" fmla="*/ 107092 h 115330"/>
              <a:gd name="connsiteX0" fmla="*/ 0 w 6116594"/>
              <a:gd name="connsiteY0" fmla="*/ 0 h 115330"/>
              <a:gd name="connsiteX1" fmla="*/ 296562 w 6116594"/>
              <a:gd name="connsiteY1" fmla="*/ 0 h 115330"/>
              <a:gd name="connsiteX2" fmla="*/ 300681 w 6116594"/>
              <a:gd name="connsiteY2" fmla="*/ 4119 h 115330"/>
              <a:gd name="connsiteX3" fmla="*/ 1725827 w 6116594"/>
              <a:gd name="connsiteY3" fmla="*/ 4119 h 115330"/>
              <a:gd name="connsiteX4" fmla="*/ 1725827 w 6116594"/>
              <a:gd name="connsiteY4" fmla="*/ 8238 h 115330"/>
              <a:gd name="connsiteX5" fmla="*/ 2051221 w 6116594"/>
              <a:gd name="connsiteY5" fmla="*/ 8238 h 115330"/>
              <a:gd name="connsiteX6" fmla="*/ 2063578 w 6116594"/>
              <a:gd name="connsiteY6" fmla="*/ 8238 h 115330"/>
              <a:gd name="connsiteX7" fmla="*/ 2117124 w 6116594"/>
              <a:gd name="connsiteY7" fmla="*/ 8238 h 115330"/>
              <a:gd name="connsiteX8" fmla="*/ 2117124 w 6116594"/>
              <a:gd name="connsiteY8" fmla="*/ 24714 h 115330"/>
              <a:gd name="connsiteX9" fmla="*/ 2277762 w 6116594"/>
              <a:gd name="connsiteY9" fmla="*/ 24714 h 115330"/>
              <a:gd name="connsiteX10" fmla="*/ 2277762 w 6116594"/>
              <a:gd name="connsiteY10" fmla="*/ 28833 h 115330"/>
              <a:gd name="connsiteX11" fmla="*/ 2343665 w 6116594"/>
              <a:gd name="connsiteY11" fmla="*/ 28833 h 115330"/>
              <a:gd name="connsiteX12" fmla="*/ 2343665 w 6116594"/>
              <a:gd name="connsiteY12" fmla="*/ 37071 h 115330"/>
              <a:gd name="connsiteX13" fmla="*/ 2607275 w 6116594"/>
              <a:gd name="connsiteY13" fmla="*/ 37071 h 115330"/>
              <a:gd name="connsiteX14" fmla="*/ 2607275 w 6116594"/>
              <a:gd name="connsiteY14" fmla="*/ 57665 h 115330"/>
              <a:gd name="connsiteX15" fmla="*/ 3006810 w 6116594"/>
              <a:gd name="connsiteY15" fmla="*/ 57665 h 115330"/>
              <a:gd name="connsiteX16" fmla="*/ 3006810 w 6116594"/>
              <a:gd name="connsiteY16" fmla="*/ 57665 h 115330"/>
              <a:gd name="connsiteX17" fmla="*/ 3237470 w 6116594"/>
              <a:gd name="connsiteY17" fmla="*/ 57665 h 115330"/>
              <a:gd name="connsiteX18" fmla="*/ 3237470 w 6116594"/>
              <a:gd name="connsiteY18" fmla="*/ 61784 h 115330"/>
              <a:gd name="connsiteX19" fmla="*/ 3810000 w 6116594"/>
              <a:gd name="connsiteY19" fmla="*/ 61784 h 115330"/>
              <a:gd name="connsiteX20" fmla="*/ 3810000 w 6116594"/>
              <a:gd name="connsiteY20" fmla="*/ 74141 h 115330"/>
              <a:gd name="connsiteX21" fmla="*/ 4061254 w 6116594"/>
              <a:gd name="connsiteY21" fmla="*/ 74141 h 115330"/>
              <a:gd name="connsiteX22" fmla="*/ 4061254 w 6116594"/>
              <a:gd name="connsiteY22" fmla="*/ 82379 h 115330"/>
              <a:gd name="connsiteX23" fmla="*/ 4423719 w 6116594"/>
              <a:gd name="connsiteY23" fmla="*/ 82379 h 115330"/>
              <a:gd name="connsiteX24" fmla="*/ 4423719 w 6116594"/>
              <a:gd name="connsiteY24" fmla="*/ 115330 h 115330"/>
              <a:gd name="connsiteX25" fmla="*/ 4777946 w 6116594"/>
              <a:gd name="connsiteY25" fmla="*/ 94735 h 115330"/>
              <a:gd name="connsiteX26" fmla="*/ 4777946 w 6116594"/>
              <a:gd name="connsiteY26" fmla="*/ 107092 h 115330"/>
              <a:gd name="connsiteX27" fmla="*/ 6116594 w 6116594"/>
              <a:gd name="connsiteY27" fmla="*/ 107092 h 115330"/>
              <a:gd name="connsiteX0" fmla="*/ 0 w 6116594"/>
              <a:gd name="connsiteY0" fmla="*/ 0 h 115330"/>
              <a:gd name="connsiteX1" fmla="*/ 296562 w 6116594"/>
              <a:gd name="connsiteY1" fmla="*/ 0 h 115330"/>
              <a:gd name="connsiteX2" fmla="*/ 300681 w 6116594"/>
              <a:gd name="connsiteY2" fmla="*/ 4119 h 115330"/>
              <a:gd name="connsiteX3" fmla="*/ 1725827 w 6116594"/>
              <a:gd name="connsiteY3" fmla="*/ 4119 h 115330"/>
              <a:gd name="connsiteX4" fmla="*/ 1725827 w 6116594"/>
              <a:gd name="connsiteY4" fmla="*/ 8238 h 115330"/>
              <a:gd name="connsiteX5" fmla="*/ 2051221 w 6116594"/>
              <a:gd name="connsiteY5" fmla="*/ 8238 h 115330"/>
              <a:gd name="connsiteX6" fmla="*/ 2063578 w 6116594"/>
              <a:gd name="connsiteY6" fmla="*/ 8238 h 115330"/>
              <a:gd name="connsiteX7" fmla="*/ 2117124 w 6116594"/>
              <a:gd name="connsiteY7" fmla="*/ 8238 h 115330"/>
              <a:gd name="connsiteX8" fmla="*/ 2117124 w 6116594"/>
              <a:gd name="connsiteY8" fmla="*/ 24714 h 115330"/>
              <a:gd name="connsiteX9" fmla="*/ 2277762 w 6116594"/>
              <a:gd name="connsiteY9" fmla="*/ 24714 h 115330"/>
              <a:gd name="connsiteX10" fmla="*/ 2277762 w 6116594"/>
              <a:gd name="connsiteY10" fmla="*/ 28833 h 115330"/>
              <a:gd name="connsiteX11" fmla="*/ 2343665 w 6116594"/>
              <a:gd name="connsiteY11" fmla="*/ 28833 h 115330"/>
              <a:gd name="connsiteX12" fmla="*/ 2343665 w 6116594"/>
              <a:gd name="connsiteY12" fmla="*/ 37071 h 115330"/>
              <a:gd name="connsiteX13" fmla="*/ 2607275 w 6116594"/>
              <a:gd name="connsiteY13" fmla="*/ 37071 h 115330"/>
              <a:gd name="connsiteX14" fmla="*/ 2607275 w 6116594"/>
              <a:gd name="connsiteY14" fmla="*/ 57665 h 115330"/>
              <a:gd name="connsiteX15" fmla="*/ 3006810 w 6116594"/>
              <a:gd name="connsiteY15" fmla="*/ 57665 h 115330"/>
              <a:gd name="connsiteX16" fmla="*/ 3006810 w 6116594"/>
              <a:gd name="connsiteY16" fmla="*/ 57665 h 115330"/>
              <a:gd name="connsiteX17" fmla="*/ 3237470 w 6116594"/>
              <a:gd name="connsiteY17" fmla="*/ 57665 h 115330"/>
              <a:gd name="connsiteX18" fmla="*/ 3237470 w 6116594"/>
              <a:gd name="connsiteY18" fmla="*/ 61784 h 115330"/>
              <a:gd name="connsiteX19" fmla="*/ 3810000 w 6116594"/>
              <a:gd name="connsiteY19" fmla="*/ 61784 h 115330"/>
              <a:gd name="connsiteX20" fmla="*/ 3810000 w 6116594"/>
              <a:gd name="connsiteY20" fmla="*/ 74141 h 115330"/>
              <a:gd name="connsiteX21" fmla="*/ 4061254 w 6116594"/>
              <a:gd name="connsiteY21" fmla="*/ 74141 h 115330"/>
              <a:gd name="connsiteX22" fmla="*/ 4061254 w 6116594"/>
              <a:gd name="connsiteY22" fmla="*/ 82379 h 115330"/>
              <a:gd name="connsiteX23" fmla="*/ 4423719 w 6116594"/>
              <a:gd name="connsiteY23" fmla="*/ 82379 h 115330"/>
              <a:gd name="connsiteX24" fmla="*/ 4423719 w 6116594"/>
              <a:gd name="connsiteY24" fmla="*/ 115330 h 115330"/>
              <a:gd name="connsiteX25" fmla="*/ 4777946 w 6116594"/>
              <a:gd name="connsiteY25" fmla="*/ 94735 h 115330"/>
              <a:gd name="connsiteX26" fmla="*/ 4777946 w 6116594"/>
              <a:gd name="connsiteY26" fmla="*/ 107092 h 115330"/>
              <a:gd name="connsiteX27" fmla="*/ 6116594 w 6116594"/>
              <a:gd name="connsiteY27" fmla="*/ 107092 h 115330"/>
              <a:gd name="connsiteX0" fmla="*/ 0 w 6116594"/>
              <a:gd name="connsiteY0" fmla="*/ 0 h 107092"/>
              <a:gd name="connsiteX1" fmla="*/ 296562 w 6116594"/>
              <a:gd name="connsiteY1" fmla="*/ 0 h 107092"/>
              <a:gd name="connsiteX2" fmla="*/ 300681 w 6116594"/>
              <a:gd name="connsiteY2" fmla="*/ 4119 h 107092"/>
              <a:gd name="connsiteX3" fmla="*/ 1725827 w 6116594"/>
              <a:gd name="connsiteY3" fmla="*/ 4119 h 107092"/>
              <a:gd name="connsiteX4" fmla="*/ 1725827 w 6116594"/>
              <a:gd name="connsiteY4" fmla="*/ 8238 h 107092"/>
              <a:gd name="connsiteX5" fmla="*/ 2051221 w 6116594"/>
              <a:gd name="connsiteY5" fmla="*/ 8238 h 107092"/>
              <a:gd name="connsiteX6" fmla="*/ 2063578 w 6116594"/>
              <a:gd name="connsiteY6" fmla="*/ 8238 h 107092"/>
              <a:gd name="connsiteX7" fmla="*/ 2117124 w 6116594"/>
              <a:gd name="connsiteY7" fmla="*/ 8238 h 107092"/>
              <a:gd name="connsiteX8" fmla="*/ 2117124 w 6116594"/>
              <a:gd name="connsiteY8" fmla="*/ 24714 h 107092"/>
              <a:gd name="connsiteX9" fmla="*/ 2277762 w 6116594"/>
              <a:gd name="connsiteY9" fmla="*/ 24714 h 107092"/>
              <a:gd name="connsiteX10" fmla="*/ 2277762 w 6116594"/>
              <a:gd name="connsiteY10" fmla="*/ 28833 h 107092"/>
              <a:gd name="connsiteX11" fmla="*/ 2343665 w 6116594"/>
              <a:gd name="connsiteY11" fmla="*/ 28833 h 107092"/>
              <a:gd name="connsiteX12" fmla="*/ 2343665 w 6116594"/>
              <a:gd name="connsiteY12" fmla="*/ 37071 h 107092"/>
              <a:gd name="connsiteX13" fmla="*/ 2607275 w 6116594"/>
              <a:gd name="connsiteY13" fmla="*/ 37071 h 107092"/>
              <a:gd name="connsiteX14" fmla="*/ 2607275 w 6116594"/>
              <a:gd name="connsiteY14" fmla="*/ 57665 h 107092"/>
              <a:gd name="connsiteX15" fmla="*/ 3006810 w 6116594"/>
              <a:gd name="connsiteY15" fmla="*/ 57665 h 107092"/>
              <a:gd name="connsiteX16" fmla="*/ 3006810 w 6116594"/>
              <a:gd name="connsiteY16" fmla="*/ 57665 h 107092"/>
              <a:gd name="connsiteX17" fmla="*/ 3237470 w 6116594"/>
              <a:gd name="connsiteY17" fmla="*/ 57665 h 107092"/>
              <a:gd name="connsiteX18" fmla="*/ 3237470 w 6116594"/>
              <a:gd name="connsiteY18" fmla="*/ 61784 h 107092"/>
              <a:gd name="connsiteX19" fmla="*/ 3810000 w 6116594"/>
              <a:gd name="connsiteY19" fmla="*/ 61784 h 107092"/>
              <a:gd name="connsiteX20" fmla="*/ 3810000 w 6116594"/>
              <a:gd name="connsiteY20" fmla="*/ 74141 h 107092"/>
              <a:gd name="connsiteX21" fmla="*/ 4061254 w 6116594"/>
              <a:gd name="connsiteY21" fmla="*/ 74141 h 107092"/>
              <a:gd name="connsiteX22" fmla="*/ 4061254 w 6116594"/>
              <a:gd name="connsiteY22" fmla="*/ 82379 h 107092"/>
              <a:gd name="connsiteX23" fmla="*/ 4423719 w 6116594"/>
              <a:gd name="connsiteY23" fmla="*/ 82379 h 107092"/>
              <a:gd name="connsiteX24" fmla="*/ 4423719 w 6116594"/>
              <a:gd name="connsiteY24" fmla="*/ 102973 h 107092"/>
              <a:gd name="connsiteX25" fmla="*/ 4777946 w 6116594"/>
              <a:gd name="connsiteY25" fmla="*/ 94735 h 107092"/>
              <a:gd name="connsiteX26" fmla="*/ 4777946 w 6116594"/>
              <a:gd name="connsiteY26" fmla="*/ 107092 h 107092"/>
              <a:gd name="connsiteX27" fmla="*/ 6116594 w 6116594"/>
              <a:gd name="connsiteY27" fmla="*/ 107092 h 107092"/>
              <a:gd name="connsiteX0" fmla="*/ 0 w 6116594"/>
              <a:gd name="connsiteY0" fmla="*/ 0 h 107092"/>
              <a:gd name="connsiteX1" fmla="*/ 296562 w 6116594"/>
              <a:gd name="connsiteY1" fmla="*/ 0 h 107092"/>
              <a:gd name="connsiteX2" fmla="*/ 300681 w 6116594"/>
              <a:gd name="connsiteY2" fmla="*/ 4119 h 107092"/>
              <a:gd name="connsiteX3" fmla="*/ 1725827 w 6116594"/>
              <a:gd name="connsiteY3" fmla="*/ 4119 h 107092"/>
              <a:gd name="connsiteX4" fmla="*/ 1725827 w 6116594"/>
              <a:gd name="connsiteY4" fmla="*/ 8238 h 107092"/>
              <a:gd name="connsiteX5" fmla="*/ 2051221 w 6116594"/>
              <a:gd name="connsiteY5" fmla="*/ 8238 h 107092"/>
              <a:gd name="connsiteX6" fmla="*/ 2063578 w 6116594"/>
              <a:gd name="connsiteY6" fmla="*/ 8238 h 107092"/>
              <a:gd name="connsiteX7" fmla="*/ 2117124 w 6116594"/>
              <a:gd name="connsiteY7" fmla="*/ 8238 h 107092"/>
              <a:gd name="connsiteX8" fmla="*/ 2117124 w 6116594"/>
              <a:gd name="connsiteY8" fmla="*/ 24714 h 107092"/>
              <a:gd name="connsiteX9" fmla="*/ 2277762 w 6116594"/>
              <a:gd name="connsiteY9" fmla="*/ 24714 h 107092"/>
              <a:gd name="connsiteX10" fmla="*/ 2277762 w 6116594"/>
              <a:gd name="connsiteY10" fmla="*/ 28833 h 107092"/>
              <a:gd name="connsiteX11" fmla="*/ 2343665 w 6116594"/>
              <a:gd name="connsiteY11" fmla="*/ 28833 h 107092"/>
              <a:gd name="connsiteX12" fmla="*/ 2343665 w 6116594"/>
              <a:gd name="connsiteY12" fmla="*/ 37071 h 107092"/>
              <a:gd name="connsiteX13" fmla="*/ 2607275 w 6116594"/>
              <a:gd name="connsiteY13" fmla="*/ 37071 h 107092"/>
              <a:gd name="connsiteX14" fmla="*/ 2607275 w 6116594"/>
              <a:gd name="connsiteY14" fmla="*/ 57665 h 107092"/>
              <a:gd name="connsiteX15" fmla="*/ 3006810 w 6116594"/>
              <a:gd name="connsiteY15" fmla="*/ 57665 h 107092"/>
              <a:gd name="connsiteX16" fmla="*/ 3006810 w 6116594"/>
              <a:gd name="connsiteY16" fmla="*/ 57665 h 107092"/>
              <a:gd name="connsiteX17" fmla="*/ 3237470 w 6116594"/>
              <a:gd name="connsiteY17" fmla="*/ 57665 h 107092"/>
              <a:gd name="connsiteX18" fmla="*/ 3237470 w 6116594"/>
              <a:gd name="connsiteY18" fmla="*/ 61784 h 107092"/>
              <a:gd name="connsiteX19" fmla="*/ 3810000 w 6116594"/>
              <a:gd name="connsiteY19" fmla="*/ 61784 h 107092"/>
              <a:gd name="connsiteX20" fmla="*/ 3810000 w 6116594"/>
              <a:gd name="connsiteY20" fmla="*/ 74141 h 107092"/>
              <a:gd name="connsiteX21" fmla="*/ 4061254 w 6116594"/>
              <a:gd name="connsiteY21" fmla="*/ 74141 h 107092"/>
              <a:gd name="connsiteX22" fmla="*/ 4061254 w 6116594"/>
              <a:gd name="connsiteY22" fmla="*/ 82379 h 107092"/>
              <a:gd name="connsiteX23" fmla="*/ 4423719 w 6116594"/>
              <a:gd name="connsiteY23" fmla="*/ 82379 h 107092"/>
              <a:gd name="connsiteX24" fmla="*/ 4423719 w 6116594"/>
              <a:gd name="connsiteY24" fmla="*/ 94735 h 107092"/>
              <a:gd name="connsiteX25" fmla="*/ 4777946 w 6116594"/>
              <a:gd name="connsiteY25" fmla="*/ 94735 h 107092"/>
              <a:gd name="connsiteX26" fmla="*/ 4777946 w 6116594"/>
              <a:gd name="connsiteY26" fmla="*/ 107092 h 107092"/>
              <a:gd name="connsiteX27" fmla="*/ 6116594 w 6116594"/>
              <a:gd name="connsiteY27" fmla="*/ 107092 h 10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16594" h="107092">
                <a:moveTo>
                  <a:pt x="0" y="0"/>
                </a:moveTo>
                <a:lnTo>
                  <a:pt x="296562" y="0"/>
                </a:lnTo>
                <a:lnTo>
                  <a:pt x="300681" y="4119"/>
                </a:lnTo>
                <a:lnTo>
                  <a:pt x="1725827" y="4119"/>
                </a:lnTo>
                <a:lnTo>
                  <a:pt x="1725827" y="8238"/>
                </a:lnTo>
                <a:lnTo>
                  <a:pt x="2051221" y="8238"/>
                </a:lnTo>
                <a:lnTo>
                  <a:pt x="2063578" y="8238"/>
                </a:lnTo>
                <a:lnTo>
                  <a:pt x="2117124" y="8238"/>
                </a:lnTo>
                <a:lnTo>
                  <a:pt x="2117124" y="24714"/>
                </a:lnTo>
                <a:lnTo>
                  <a:pt x="2277762" y="24714"/>
                </a:lnTo>
                <a:lnTo>
                  <a:pt x="2277762" y="28833"/>
                </a:lnTo>
                <a:lnTo>
                  <a:pt x="2343665" y="28833"/>
                </a:lnTo>
                <a:lnTo>
                  <a:pt x="2343665" y="37071"/>
                </a:lnTo>
                <a:lnTo>
                  <a:pt x="2607275" y="37071"/>
                </a:lnTo>
                <a:lnTo>
                  <a:pt x="2607275" y="57665"/>
                </a:lnTo>
                <a:lnTo>
                  <a:pt x="3006810" y="57665"/>
                </a:lnTo>
                <a:lnTo>
                  <a:pt x="3006810" y="57665"/>
                </a:lnTo>
                <a:lnTo>
                  <a:pt x="3237470" y="57665"/>
                </a:lnTo>
                <a:lnTo>
                  <a:pt x="3237470" y="61784"/>
                </a:lnTo>
                <a:lnTo>
                  <a:pt x="3810000" y="61784"/>
                </a:lnTo>
                <a:lnTo>
                  <a:pt x="3810000" y="74141"/>
                </a:lnTo>
                <a:lnTo>
                  <a:pt x="4061254" y="74141"/>
                </a:lnTo>
                <a:lnTo>
                  <a:pt x="4061254" y="82379"/>
                </a:lnTo>
                <a:lnTo>
                  <a:pt x="4423719" y="82379"/>
                </a:lnTo>
                <a:lnTo>
                  <a:pt x="4423719" y="94735"/>
                </a:lnTo>
                <a:lnTo>
                  <a:pt x="4777946" y="94735"/>
                </a:lnTo>
                <a:lnTo>
                  <a:pt x="4777946" y="107092"/>
                </a:lnTo>
                <a:lnTo>
                  <a:pt x="6116594" y="107092"/>
                </a:lnTo>
              </a:path>
            </a:pathLst>
          </a:custGeom>
          <a:noFill/>
          <a:ln w="28575">
            <a:solidFill>
              <a:srgbClr val="015873"/>
            </a:solidFill>
            <a:miter lim="800000"/>
            <a:headEnd/>
            <a:tailEnd/>
          </a:ln>
        </p:spPr>
        <p:txBody>
          <a:bodyPr rtlCol="0" anchor="ctr"/>
          <a:lstStyle/>
          <a:p>
            <a:pPr marL="0" marR="0" lvl="0" indent="0" algn="ctr" defTabSz="685800" eaLnBrk="0" fontAlgn="auto" latinLnBrk="0" hangingPunct="0">
              <a:lnSpc>
                <a:spcPct val="100000"/>
              </a:lnSpc>
              <a:spcBef>
                <a:spcPts val="0"/>
              </a:spcBef>
              <a:spcAft>
                <a:spcPts val="0"/>
              </a:spcAft>
              <a:buClrTx/>
              <a:buSzTx/>
              <a:buFontTx/>
              <a:buNone/>
              <a:tabLst/>
              <a:defRPr/>
            </a:pPr>
            <a:endParaRPr kumimoji="0" lang="en-US" sz="135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85" name="Group 84">
            <a:extLst>
              <a:ext uri="{FF2B5EF4-FFF2-40B4-BE49-F238E27FC236}">
                <a16:creationId xmlns:a16="http://schemas.microsoft.com/office/drawing/2014/main" id="{5CA43DBB-EDFE-BA4F-A6F7-06E433124A58}"/>
              </a:ext>
            </a:extLst>
          </p:cNvPr>
          <p:cNvGrpSpPr/>
          <p:nvPr/>
        </p:nvGrpSpPr>
        <p:grpSpPr>
          <a:xfrm>
            <a:off x="784978" y="1585571"/>
            <a:ext cx="4313384" cy="163861"/>
            <a:chOff x="1046636" y="2110920"/>
            <a:chExt cx="5751179" cy="218481"/>
          </a:xfrm>
        </p:grpSpPr>
        <p:cxnSp>
          <p:nvCxnSpPr>
            <p:cNvPr id="86" name="Straight Connector 85">
              <a:extLst>
                <a:ext uri="{FF2B5EF4-FFF2-40B4-BE49-F238E27FC236}">
                  <a16:creationId xmlns:a16="http://schemas.microsoft.com/office/drawing/2014/main" id="{24DAF22F-8F19-4440-92C8-8F32CDF5B01D}"/>
                </a:ext>
              </a:extLst>
            </p:cNvPr>
            <p:cNvCxnSpPr/>
            <p:nvPr/>
          </p:nvCxnSpPr>
          <p:spPr bwMode="auto">
            <a:xfrm>
              <a:off x="1136821" y="2110920"/>
              <a:ext cx="0" cy="109000"/>
            </a:xfrm>
            <a:prstGeom prst="line">
              <a:avLst/>
            </a:prstGeom>
            <a:noFill/>
            <a:ln w="19050" cap="flat" cmpd="sng" algn="ctr">
              <a:solidFill>
                <a:srgbClr val="015873"/>
              </a:solidFill>
              <a:prstDash val="solid"/>
              <a:round/>
              <a:headEnd type="none" w="med" len="med"/>
              <a:tailEnd type="none" w="med" len="med"/>
            </a:ln>
            <a:effectLst/>
          </p:spPr>
        </p:cxnSp>
        <p:cxnSp>
          <p:nvCxnSpPr>
            <p:cNvPr id="87" name="Straight Connector 86">
              <a:extLst>
                <a:ext uri="{FF2B5EF4-FFF2-40B4-BE49-F238E27FC236}">
                  <a16:creationId xmlns:a16="http://schemas.microsoft.com/office/drawing/2014/main" id="{D317867C-5478-0E4D-951A-00B604756DA6}"/>
                </a:ext>
              </a:extLst>
            </p:cNvPr>
            <p:cNvCxnSpPr/>
            <p:nvPr/>
          </p:nvCxnSpPr>
          <p:spPr bwMode="auto">
            <a:xfrm>
              <a:off x="1046636" y="2110920"/>
              <a:ext cx="0" cy="109000"/>
            </a:xfrm>
            <a:prstGeom prst="line">
              <a:avLst/>
            </a:prstGeom>
            <a:noFill/>
            <a:ln w="19050" cap="flat" cmpd="sng" algn="ctr">
              <a:solidFill>
                <a:srgbClr val="015873"/>
              </a:solidFill>
              <a:prstDash val="solid"/>
              <a:round/>
              <a:headEnd type="none" w="med" len="med"/>
              <a:tailEnd type="none" w="med" len="med"/>
            </a:ln>
            <a:effectLst/>
          </p:spPr>
        </p:cxnSp>
        <p:cxnSp>
          <p:nvCxnSpPr>
            <p:cNvPr id="88" name="Straight Connector 87">
              <a:extLst>
                <a:ext uri="{FF2B5EF4-FFF2-40B4-BE49-F238E27FC236}">
                  <a16:creationId xmlns:a16="http://schemas.microsoft.com/office/drawing/2014/main" id="{7C094AAD-924C-394D-BDD5-5A4D42805B3B}"/>
                </a:ext>
              </a:extLst>
            </p:cNvPr>
            <p:cNvCxnSpPr/>
            <p:nvPr/>
          </p:nvCxnSpPr>
          <p:spPr bwMode="auto">
            <a:xfrm>
              <a:off x="1288940" y="2110920"/>
              <a:ext cx="0" cy="109000"/>
            </a:xfrm>
            <a:prstGeom prst="line">
              <a:avLst/>
            </a:prstGeom>
            <a:noFill/>
            <a:ln w="19050" cap="flat" cmpd="sng" algn="ctr">
              <a:solidFill>
                <a:srgbClr val="015873"/>
              </a:solidFill>
              <a:prstDash val="solid"/>
              <a:round/>
              <a:headEnd type="none" w="med" len="med"/>
              <a:tailEnd type="none" w="med" len="med"/>
            </a:ln>
            <a:effectLst/>
          </p:spPr>
        </p:cxnSp>
        <p:cxnSp>
          <p:nvCxnSpPr>
            <p:cNvPr id="89" name="Straight Connector 88">
              <a:extLst>
                <a:ext uri="{FF2B5EF4-FFF2-40B4-BE49-F238E27FC236}">
                  <a16:creationId xmlns:a16="http://schemas.microsoft.com/office/drawing/2014/main" id="{F7639543-4062-964E-A366-7B5F929D76E2}"/>
                </a:ext>
              </a:extLst>
            </p:cNvPr>
            <p:cNvCxnSpPr/>
            <p:nvPr/>
          </p:nvCxnSpPr>
          <p:spPr bwMode="auto">
            <a:xfrm>
              <a:off x="1679611" y="2118026"/>
              <a:ext cx="0" cy="109000"/>
            </a:xfrm>
            <a:prstGeom prst="line">
              <a:avLst/>
            </a:prstGeom>
            <a:noFill/>
            <a:ln w="19050" cap="flat" cmpd="sng" algn="ctr">
              <a:solidFill>
                <a:srgbClr val="015873"/>
              </a:solidFill>
              <a:prstDash val="solid"/>
              <a:round/>
              <a:headEnd type="none" w="med" len="med"/>
              <a:tailEnd type="none" w="med" len="med"/>
            </a:ln>
            <a:effectLst/>
          </p:spPr>
        </p:cxnSp>
        <p:cxnSp>
          <p:nvCxnSpPr>
            <p:cNvPr id="90" name="Straight Connector 89">
              <a:extLst>
                <a:ext uri="{FF2B5EF4-FFF2-40B4-BE49-F238E27FC236}">
                  <a16:creationId xmlns:a16="http://schemas.microsoft.com/office/drawing/2014/main" id="{56825CBC-EA3D-944D-BC4B-9338E7EB0D14}"/>
                </a:ext>
              </a:extLst>
            </p:cNvPr>
            <p:cNvCxnSpPr/>
            <p:nvPr/>
          </p:nvCxnSpPr>
          <p:spPr bwMode="auto">
            <a:xfrm>
              <a:off x="2059458" y="2118026"/>
              <a:ext cx="0" cy="109000"/>
            </a:xfrm>
            <a:prstGeom prst="line">
              <a:avLst/>
            </a:prstGeom>
            <a:noFill/>
            <a:ln w="19050" cap="flat" cmpd="sng" algn="ctr">
              <a:solidFill>
                <a:srgbClr val="015873"/>
              </a:solidFill>
              <a:prstDash val="solid"/>
              <a:round/>
              <a:headEnd type="none" w="med" len="med"/>
              <a:tailEnd type="none" w="med" len="med"/>
            </a:ln>
            <a:effectLst/>
          </p:spPr>
        </p:cxnSp>
        <p:cxnSp>
          <p:nvCxnSpPr>
            <p:cNvPr id="91" name="Straight Connector 90">
              <a:extLst>
                <a:ext uri="{FF2B5EF4-FFF2-40B4-BE49-F238E27FC236}">
                  <a16:creationId xmlns:a16="http://schemas.microsoft.com/office/drawing/2014/main" id="{E18D35D7-6F89-574A-99DB-B8F5D62148D7}"/>
                </a:ext>
              </a:extLst>
            </p:cNvPr>
            <p:cNvCxnSpPr/>
            <p:nvPr/>
          </p:nvCxnSpPr>
          <p:spPr bwMode="auto">
            <a:xfrm>
              <a:off x="2168457" y="2116895"/>
              <a:ext cx="0" cy="109000"/>
            </a:xfrm>
            <a:prstGeom prst="line">
              <a:avLst/>
            </a:prstGeom>
            <a:noFill/>
            <a:ln w="19050" cap="flat" cmpd="sng" algn="ctr">
              <a:solidFill>
                <a:srgbClr val="015873"/>
              </a:solidFill>
              <a:prstDash val="solid"/>
              <a:round/>
              <a:headEnd type="none" w="med" len="med"/>
              <a:tailEnd type="none" w="med" len="med"/>
            </a:ln>
            <a:effectLst/>
          </p:spPr>
        </p:cxnSp>
        <p:cxnSp>
          <p:nvCxnSpPr>
            <p:cNvPr id="92" name="Straight Connector 91">
              <a:extLst>
                <a:ext uri="{FF2B5EF4-FFF2-40B4-BE49-F238E27FC236}">
                  <a16:creationId xmlns:a16="http://schemas.microsoft.com/office/drawing/2014/main" id="{0BC7B102-2C7D-6E4E-9407-32940AF08F64}"/>
                </a:ext>
              </a:extLst>
            </p:cNvPr>
            <p:cNvCxnSpPr/>
            <p:nvPr/>
          </p:nvCxnSpPr>
          <p:spPr bwMode="auto">
            <a:xfrm>
              <a:off x="2696028" y="2119158"/>
              <a:ext cx="0" cy="109000"/>
            </a:xfrm>
            <a:prstGeom prst="line">
              <a:avLst/>
            </a:prstGeom>
            <a:noFill/>
            <a:ln w="19050" cap="flat" cmpd="sng" algn="ctr">
              <a:solidFill>
                <a:srgbClr val="015873"/>
              </a:solidFill>
              <a:prstDash val="solid"/>
              <a:round/>
              <a:headEnd type="none" w="med" len="med"/>
              <a:tailEnd type="none" w="med" len="med"/>
            </a:ln>
            <a:effectLst/>
          </p:spPr>
        </p:cxnSp>
        <p:cxnSp>
          <p:nvCxnSpPr>
            <p:cNvPr id="93" name="Straight Connector 92">
              <a:extLst>
                <a:ext uri="{FF2B5EF4-FFF2-40B4-BE49-F238E27FC236}">
                  <a16:creationId xmlns:a16="http://schemas.microsoft.com/office/drawing/2014/main" id="{1202AB67-CADD-BA4F-AE26-C3E9AC05A753}"/>
                </a:ext>
              </a:extLst>
            </p:cNvPr>
            <p:cNvCxnSpPr/>
            <p:nvPr/>
          </p:nvCxnSpPr>
          <p:spPr bwMode="auto">
            <a:xfrm>
              <a:off x="3176715" y="2138682"/>
              <a:ext cx="0" cy="109000"/>
            </a:xfrm>
            <a:prstGeom prst="line">
              <a:avLst/>
            </a:prstGeom>
            <a:noFill/>
            <a:ln w="19050" cap="flat" cmpd="sng" algn="ctr">
              <a:solidFill>
                <a:srgbClr val="015873"/>
              </a:solidFill>
              <a:prstDash val="solid"/>
              <a:round/>
              <a:headEnd type="none" w="med" len="med"/>
              <a:tailEnd type="none" w="med" len="med"/>
            </a:ln>
            <a:effectLst/>
          </p:spPr>
        </p:cxnSp>
        <p:cxnSp>
          <p:nvCxnSpPr>
            <p:cNvPr id="94" name="Straight Connector 93">
              <a:extLst>
                <a:ext uri="{FF2B5EF4-FFF2-40B4-BE49-F238E27FC236}">
                  <a16:creationId xmlns:a16="http://schemas.microsoft.com/office/drawing/2014/main" id="{6BF79B6B-8650-834C-AC2B-F1674AE7804C}"/>
                </a:ext>
              </a:extLst>
            </p:cNvPr>
            <p:cNvCxnSpPr/>
            <p:nvPr/>
          </p:nvCxnSpPr>
          <p:spPr bwMode="auto">
            <a:xfrm>
              <a:off x="3552500" y="2152170"/>
              <a:ext cx="0" cy="109000"/>
            </a:xfrm>
            <a:prstGeom prst="line">
              <a:avLst/>
            </a:prstGeom>
            <a:noFill/>
            <a:ln w="19050" cap="flat" cmpd="sng" algn="ctr">
              <a:solidFill>
                <a:srgbClr val="015873"/>
              </a:solidFill>
              <a:prstDash val="solid"/>
              <a:round/>
              <a:headEnd type="none" w="med" len="med"/>
              <a:tailEnd type="none" w="med" len="med"/>
            </a:ln>
            <a:effectLst/>
          </p:spPr>
        </p:cxnSp>
        <p:cxnSp>
          <p:nvCxnSpPr>
            <p:cNvPr id="95" name="Straight Connector 94">
              <a:extLst>
                <a:ext uri="{FF2B5EF4-FFF2-40B4-BE49-F238E27FC236}">
                  <a16:creationId xmlns:a16="http://schemas.microsoft.com/office/drawing/2014/main" id="{B100ADBA-342D-8547-99F6-F563B0183AAD}"/>
                </a:ext>
              </a:extLst>
            </p:cNvPr>
            <p:cNvCxnSpPr/>
            <p:nvPr/>
          </p:nvCxnSpPr>
          <p:spPr bwMode="auto">
            <a:xfrm>
              <a:off x="3633915" y="2156289"/>
              <a:ext cx="0" cy="109000"/>
            </a:xfrm>
            <a:prstGeom prst="line">
              <a:avLst/>
            </a:prstGeom>
            <a:noFill/>
            <a:ln w="19050" cap="flat" cmpd="sng" algn="ctr">
              <a:solidFill>
                <a:srgbClr val="015873"/>
              </a:solidFill>
              <a:prstDash val="solid"/>
              <a:round/>
              <a:headEnd type="none" w="med" len="med"/>
              <a:tailEnd type="none" w="med" len="med"/>
            </a:ln>
            <a:effectLst/>
          </p:spPr>
        </p:cxnSp>
        <p:cxnSp>
          <p:nvCxnSpPr>
            <p:cNvPr id="96" name="Straight Connector 95">
              <a:extLst>
                <a:ext uri="{FF2B5EF4-FFF2-40B4-BE49-F238E27FC236}">
                  <a16:creationId xmlns:a16="http://schemas.microsoft.com/office/drawing/2014/main" id="{B5C3DDB9-5BD9-5C49-874C-E715DABA0537}"/>
                </a:ext>
              </a:extLst>
            </p:cNvPr>
            <p:cNvCxnSpPr/>
            <p:nvPr/>
          </p:nvCxnSpPr>
          <p:spPr bwMode="auto">
            <a:xfrm>
              <a:off x="4913367" y="2184944"/>
              <a:ext cx="0" cy="109000"/>
            </a:xfrm>
            <a:prstGeom prst="line">
              <a:avLst/>
            </a:prstGeom>
            <a:noFill/>
            <a:ln w="19050" cap="flat" cmpd="sng" algn="ctr">
              <a:solidFill>
                <a:srgbClr val="015873"/>
              </a:solidFill>
              <a:prstDash val="solid"/>
              <a:round/>
              <a:headEnd type="none" w="med" len="med"/>
              <a:tailEnd type="none" w="med" len="med"/>
            </a:ln>
            <a:effectLst/>
          </p:spPr>
        </p:cxnSp>
        <p:cxnSp>
          <p:nvCxnSpPr>
            <p:cNvPr id="97" name="Straight Connector 96">
              <a:extLst>
                <a:ext uri="{FF2B5EF4-FFF2-40B4-BE49-F238E27FC236}">
                  <a16:creationId xmlns:a16="http://schemas.microsoft.com/office/drawing/2014/main" id="{CB3AA1EF-E6DE-3146-9DCD-3B931B3BFF92}"/>
                </a:ext>
              </a:extLst>
            </p:cNvPr>
            <p:cNvCxnSpPr/>
            <p:nvPr/>
          </p:nvCxnSpPr>
          <p:spPr bwMode="auto">
            <a:xfrm>
              <a:off x="5034580" y="2183990"/>
              <a:ext cx="0" cy="109000"/>
            </a:xfrm>
            <a:prstGeom prst="line">
              <a:avLst/>
            </a:prstGeom>
            <a:noFill/>
            <a:ln w="19050" cap="flat" cmpd="sng" algn="ctr">
              <a:solidFill>
                <a:srgbClr val="015873"/>
              </a:solidFill>
              <a:prstDash val="solid"/>
              <a:round/>
              <a:headEnd type="none" w="med" len="med"/>
              <a:tailEnd type="none" w="med" len="med"/>
            </a:ln>
            <a:effectLst/>
          </p:spPr>
        </p:cxnSp>
        <p:cxnSp>
          <p:nvCxnSpPr>
            <p:cNvPr id="98" name="Straight Connector 97">
              <a:extLst>
                <a:ext uri="{FF2B5EF4-FFF2-40B4-BE49-F238E27FC236}">
                  <a16:creationId xmlns:a16="http://schemas.microsoft.com/office/drawing/2014/main" id="{2D87FBF4-C977-6D42-8648-FCCB22DC22D1}"/>
                </a:ext>
              </a:extLst>
            </p:cNvPr>
            <p:cNvCxnSpPr>
              <a:cxnSpLocks/>
            </p:cNvCxnSpPr>
            <p:nvPr/>
          </p:nvCxnSpPr>
          <p:spPr bwMode="auto">
            <a:xfrm>
              <a:off x="5564048" y="2208009"/>
              <a:ext cx="0" cy="109000"/>
            </a:xfrm>
            <a:prstGeom prst="line">
              <a:avLst/>
            </a:prstGeom>
            <a:noFill/>
            <a:ln w="76200" cap="flat" cmpd="sng" algn="ctr">
              <a:solidFill>
                <a:srgbClr val="015873"/>
              </a:solidFill>
              <a:prstDash val="solid"/>
              <a:round/>
              <a:headEnd type="none" w="med" len="med"/>
              <a:tailEnd type="none" w="med" len="med"/>
            </a:ln>
            <a:effectLst/>
          </p:spPr>
        </p:cxnSp>
        <p:cxnSp>
          <p:nvCxnSpPr>
            <p:cNvPr id="99" name="Straight Connector 98">
              <a:extLst>
                <a:ext uri="{FF2B5EF4-FFF2-40B4-BE49-F238E27FC236}">
                  <a16:creationId xmlns:a16="http://schemas.microsoft.com/office/drawing/2014/main" id="{E1FE90FC-65F2-754F-84F6-8F5E9776C119}"/>
                </a:ext>
              </a:extLst>
            </p:cNvPr>
            <p:cNvCxnSpPr>
              <a:cxnSpLocks/>
            </p:cNvCxnSpPr>
            <p:nvPr/>
          </p:nvCxnSpPr>
          <p:spPr bwMode="auto">
            <a:xfrm>
              <a:off x="5617188" y="2208009"/>
              <a:ext cx="0" cy="109000"/>
            </a:xfrm>
            <a:prstGeom prst="line">
              <a:avLst/>
            </a:prstGeom>
            <a:noFill/>
            <a:ln w="19050" cap="flat" cmpd="sng" algn="ctr">
              <a:solidFill>
                <a:srgbClr val="015873"/>
              </a:solidFill>
              <a:prstDash val="solid"/>
              <a:round/>
              <a:headEnd type="none" w="med" len="med"/>
              <a:tailEnd type="none" w="med" len="med"/>
            </a:ln>
            <a:effectLst/>
          </p:spPr>
        </p:cxnSp>
        <p:cxnSp>
          <p:nvCxnSpPr>
            <p:cNvPr id="100" name="Straight Connector 99">
              <a:extLst>
                <a:ext uri="{FF2B5EF4-FFF2-40B4-BE49-F238E27FC236}">
                  <a16:creationId xmlns:a16="http://schemas.microsoft.com/office/drawing/2014/main" id="{FFADABFD-31AA-4D4E-B09C-5509283BDD36}"/>
                </a:ext>
              </a:extLst>
            </p:cNvPr>
            <p:cNvCxnSpPr>
              <a:cxnSpLocks/>
            </p:cNvCxnSpPr>
            <p:nvPr/>
          </p:nvCxnSpPr>
          <p:spPr bwMode="auto">
            <a:xfrm>
              <a:off x="5640885" y="2208009"/>
              <a:ext cx="0" cy="109000"/>
            </a:xfrm>
            <a:prstGeom prst="line">
              <a:avLst/>
            </a:prstGeom>
            <a:noFill/>
            <a:ln w="19050" cap="flat" cmpd="sng" algn="ctr">
              <a:solidFill>
                <a:srgbClr val="015873"/>
              </a:solidFill>
              <a:prstDash val="solid"/>
              <a:round/>
              <a:headEnd type="none" w="med" len="med"/>
              <a:tailEnd type="none" w="med" len="med"/>
            </a:ln>
            <a:effectLst/>
          </p:spPr>
        </p:cxnSp>
        <p:cxnSp>
          <p:nvCxnSpPr>
            <p:cNvPr id="101" name="Straight Connector 100">
              <a:extLst>
                <a:ext uri="{FF2B5EF4-FFF2-40B4-BE49-F238E27FC236}">
                  <a16:creationId xmlns:a16="http://schemas.microsoft.com/office/drawing/2014/main" id="{C0EEFA63-A4B2-0641-9FE8-8A668B8B2390}"/>
                </a:ext>
              </a:extLst>
            </p:cNvPr>
            <p:cNvCxnSpPr>
              <a:cxnSpLocks/>
            </p:cNvCxnSpPr>
            <p:nvPr/>
          </p:nvCxnSpPr>
          <p:spPr bwMode="auto">
            <a:xfrm>
              <a:off x="5666616" y="2208009"/>
              <a:ext cx="0" cy="109000"/>
            </a:xfrm>
            <a:prstGeom prst="line">
              <a:avLst/>
            </a:prstGeom>
            <a:noFill/>
            <a:ln w="19050" cap="flat" cmpd="sng" algn="ctr">
              <a:solidFill>
                <a:srgbClr val="015873"/>
              </a:solidFill>
              <a:prstDash val="solid"/>
              <a:round/>
              <a:headEnd type="none" w="med" len="med"/>
              <a:tailEnd type="none" w="med" len="med"/>
            </a:ln>
            <a:effectLst/>
          </p:spPr>
        </p:cxnSp>
        <p:cxnSp>
          <p:nvCxnSpPr>
            <p:cNvPr id="102" name="Straight Connector 101">
              <a:extLst>
                <a:ext uri="{FF2B5EF4-FFF2-40B4-BE49-F238E27FC236}">
                  <a16:creationId xmlns:a16="http://schemas.microsoft.com/office/drawing/2014/main" id="{EB4A30B1-E76F-1B45-AA7F-E157D1882C99}"/>
                </a:ext>
              </a:extLst>
            </p:cNvPr>
            <p:cNvCxnSpPr>
              <a:cxnSpLocks/>
            </p:cNvCxnSpPr>
            <p:nvPr/>
          </p:nvCxnSpPr>
          <p:spPr bwMode="auto">
            <a:xfrm>
              <a:off x="5704363" y="2208009"/>
              <a:ext cx="0" cy="109000"/>
            </a:xfrm>
            <a:prstGeom prst="line">
              <a:avLst/>
            </a:prstGeom>
            <a:noFill/>
            <a:ln w="19050" cap="flat" cmpd="sng" algn="ctr">
              <a:solidFill>
                <a:srgbClr val="015873"/>
              </a:solidFill>
              <a:prstDash val="solid"/>
              <a:round/>
              <a:headEnd type="none" w="med" len="med"/>
              <a:tailEnd type="none" w="med" len="med"/>
            </a:ln>
            <a:effectLst/>
          </p:spPr>
        </p:cxnSp>
        <p:cxnSp>
          <p:nvCxnSpPr>
            <p:cNvPr id="103" name="Straight Connector 102">
              <a:extLst>
                <a:ext uri="{FF2B5EF4-FFF2-40B4-BE49-F238E27FC236}">
                  <a16:creationId xmlns:a16="http://schemas.microsoft.com/office/drawing/2014/main" id="{D4CFFC7E-1D3A-FA43-9786-9DD643DD9D14}"/>
                </a:ext>
              </a:extLst>
            </p:cNvPr>
            <p:cNvCxnSpPr>
              <a:cxnSpLocks/>
            </p:cNvCxnSpPr>
            <p:nvPr/>
          </p:nvCxnSpPr>
          <p:spPr bwMode="auto">
            <a:xfrm>
              <a:off x="5734213" y="2208009"/>
              <a:ext cx="0" cy="109000"/>
            </a:xfrm>
            <a:prstGeom prst="line">
              <a:avLst/>
            </a:prstGeom>
            <a:noFill/>
            <a:ln w="19050" cap="flat" cmpd="sng" algn="ctr">
              <a:solidFill>
                <a:srgbClr val="015873"/>
              </a:solidFill>
              <a:prstDash val="solid"/>
              <a:round/>
              <a:headEnd type="none" w="med" len="med"/>
              <a:tailEnd type="none" w="med" len="med"/>
            </a:ln>
            <a:effectLst/>
          </p:spPr>
        </p:cxnSp>
        <p:cxnSp>
          <p:nvCxnSpPr>
            <p:cNvPr id="104" name="Straight Connector 103">
              <a:extLst>
                <a:ext uri="{FF2B5EF4-FFF2-40B4-BE49-F238E27FC236}">
                  <a16:creationId xmlns:a16="http://schemas.microsoft.com/office/drawing/2014/main" id="{95309C79-2FB1-3D4E-B379-EBE6DC167231}"/>
                </a:ext>
              </a:extLst>
            </p:cNvPr>
            <p:cNvCxnSpPr>
              <a:cxnSpLocks/>
            </p:cNvCxnSpPr>
            <p:nvPr/>
          </p:nvCxnSpPr>
          <p:spPr bwMode="auto">
            <a:xfrm>
              <a:off x="5758997" y="2208009"/>
              <a:ext cx="0" cy="109000"/>
            </a:xfrm>
            <a:prstGeom prst="line">
              <a:avLst/>
            </a:prstGeom>
            <a:noFill/>
            <a:ln w="19050" cap="flat" cmpd="sng" algn="ctr">
              <a:solidFill>
                <a:srgbClr val="015873"/>
              </a:solidFill>
              <a:prstDash val="solid"/>
              <a:round/>
              <a:headEnd type="none" w="med" len="med"/>
              <a:tailEnd type="none" w="med" len="med"/>
            </a:ln>
            <a:effectLst/>
          </p:spPr>
        </p:cxnSp>
        <p:cxnSp>
          <p:nvCxnSpPr>
            <p:cNvPr id="105" name="Straight Connector 104">
              <a:extLst>
                <a:ext uri="{FF2B5EF4-FFF2-40B4-BE49-F238E27FC236}">
                  <a16:creationId xmlns:a16="http://schemas.microsoft.com/office/drawing/2014/main" id="{D2803536-7546-9C4D-AFE7-821B21415B28}"/>
                </a:ext>
              </a:extLst>
            </p:cNvPr>
            <p:cNvCxnSpPr>
              <a:cxnSpLocks/>
            </p:cNvCxnSpPr>
            <p:nvPr/>
          </p:nvCxnSpPr>
          <p:spPr bwMode="auto">
            <a:xfrm>
              <a:off x="5788190" y="2208009"/>
              <a:ext cx="0" cy="109000"/>
            </a:xfrm>
            <a:prstGeom prst="line">
              <a:avLst/>
            </a:prstGeom>
            <a:noFill/>
            <a:ln w="28575" cap="flat" cmpd="sng" algn="ctr">
              <a:solidFill>
                <a:srgbClr val="015873"/>
              </a:solidFill>
              <a:prstDash val="solid"/>
              <a:round/>
              <a:headEnd type="none" w="med" len="med"/>
              <a:tailEnd type="none" w="med" len="med"/>
            </a:ln>
            <a:effectLst/>
          </p:spPr>
        </p:cxnSp>
        <p:cxnSp>
          <p:nvCxnSpPr>
            <p:cNvPr id="106" name="Straight Connector 105">
              <a:extLst>
                <a:ext uri="{FF2B5EF4-FFF2-40B4-BE49-F238E27FC236}">
                  <a16:creationId xmlns:a16="http://schemas.microsoft.com/office/drawing/2014/main" id="{116E505C-1F6A-D048-9414-EB966A541CCF}"/>
                </a:ext>
              </a:extLst>
            </p:cNvPr>
            <p:cNvCxnSpPr>
              <a:cxnSpLocks/>
            </p:cNvCxnSpPr>
            <p:nvPr/>
          </p:nvCxnSpPr>
          <p:spPr bwMode="auto">
            <a:xfrm>
              <a:off x="5811138" y="2208009"/>
              <a:ext cx="0" cy="109000"/>
            </a:xfrm>
            <a:prstGeom prst="line">
              <a:avLst/>
            </a:prstGeom>
            <a:noFill/>
            <a:ln w="19050" cap="flat" cmpd="sng" algn="ctr">
              <a:solidFill>
                <a:srgbClr val="015873"/>
              </a:solidFill>
              <a:prstDash val="solid"/>
              <a:round/>
              <a:headEnd type="none" w="med" len="med"/>
              <a:tailEnd type="none" w="med" len="med"/>
            </a:ln>
            <a:effectLst/>
          </p:spPr>
        </p:cxnSp>
        <p:cxnSp>
          <p:nvCxnSpPr>
            <p:cNvPr id="107" name="Straight Connector 106">
              <a:extLst>
                <a:ext uri="{FF2B5EF4-FFF2-40B4-BE49-F238E27FC236}">
                  <a16:creationId xmlns:a16="http://schemas.microsoft.com/office/drawing/2014/main" id="{402EF351-7AE3-8B4E-B80A-33899FE8BB2F}"/>
                </a:ext>
              </a:extLst>
            </p:cNvPr>
            <p:cNvCxnSpPr>
              <a:cxnSpLocks/>
            </p:cNvCxnSpPr>
            <p:nvPr/>
          </p:nvCxnSpPr>
          <p:spPr bwMode="auto">
            <a:xfrm>
              <a:off x="6278246" y="2220401"/>
              <a:ext cx="0" cy="109000"/>
            </a:xfrm>
            <a:prstGeom prst="line">
              <a:avLst/>
            </a:prstGeom>
            <a:noFill/>
            <a:ln w="38100" cap="flat" cmpd="sng" algn="ctr">
              <a:solidFill>
                <a:srgbClr val="015873"/>
              </a:solidFill>
              <a:prstDash val="solid"/>
              <a:round/>
              <a:headEnd type="none" w="med" len="med"/>
              <a:tailEnd type="none" w="med" len="med"/>
            </a:ln>
            <a:effectLst/>
          </p:spPr>
        </p:cxnSp>
        <p:cxnSp>
          <p:nvCxnSpPr>
            <p:cNvPr id="108" name="Straight Connector 107">
              <a:extLst>
                <a:ext uri="{FF2B5EF4-FFF2-40B4-BE49-F238E27FC236}">
                  <a16:creationId xmlns:a16="http://schemas.microsoft.com/office/drawing/2014/main" id="{9DE0E917-5490-D14C-8300-51B5A08F4D1B}"/>
                </a:ext>
              </a:extLst>
            </p:cNvPr>
            <p:cNvCxnSpPr>
              <a:cxnSpLocks/>
            </p:cNvCxnSpPr>
            <p:nvPr/>
          </p:nvCxnSpPr>
          <p:spPr bwMode="auto">
            <a:xfrm>
              <a:off x="5880412" y="2220401"/>
              <a:ext cx="0" cy="109000"/>
            </a:xfrm>
            <a:prstGeom prst="line">
              <a:avLst/>
            </a:prstGeom>
            <a:noFill/>
            <a:ln w="19050" cap="flat" cmpd="sng" algn="ctr">
              <a:solidFill>
                <a:srgbClr val="015873"/>
              </a:solidFill>
              <a:prstDash val="solid"/>
              <a:round/>
              <a:headEnd type="none" w="med" len="med"/>
              <a:tailEnd type="none" w="med" len="med"/>
            </a:ln>
            <a:effectLst/>
          </p:spPr>
        </p:cxnSp>
        <p:cxnSp>
          <p:nvCxnSpPr>
            <p:cNvPr id="109" name="Straight Connector 108">
              <a:extLst>
                <a:ext uri="{FF2B5EF4-FFF2-40B4-BE49-F238E27FC236}">
                  <a16:creationId xmlns:a16="http://schemas.microsoft.com/office/drawing/2014/main" id="{DBB7F25B-B403-2A49-9EB8-3063081BCF40}"/>
                </a:ext>
              </a:extLst>
            </p:cNvPr>
            <p:cNvCxnSpPr>
              <a:cxnSpLocks/>
            </p:cNvCxnSpPr>
            <p:nvPr/>
          </p:nvCxnSpPr>
          <p:spPr bwMode="auto">
            <a:xfrm>
              <a:off x="5969650" y="2220401"/>
              <a:ext cx="0" cy="109000"/>
            </a:xfrm>
            <a:prstGeom prst="line">
              <a:avLst/>
            </a:prstGeom>
            <a:noFill/>
            <a:ln w="28575" cap="flat" cmpd="sng" algn="ctr">
              <a:solidFill>
                <a:srgbClr val="015873"/>
              </a:solidFill>
              <a:prstDash val="solid"/>
              <a:round/>
              <a:headEnd type="none" w="med" len="med"/>
              <a:tailEnd type="none" w="med" len="med"/>
            </a:ln>
            <a:effectLst/>
          </p:spPr>
        </p:cxnSp>
        <p:cxnSp>
          <p:nvCxnSpPr>
            <p:cNvPr id="110" name="Straight Connector 109">
              <a:extLst>
                <a:ext uri="{FF2B5EF4-FFF2-40B4-BE49-F238E27FC236}">
                  <a16:creationId xmlns:a16="http://schemas.microsoft.com/office/drawing/2014/main" id="{70F479CD-B5E1-204B-AD30-6CB5A2512D12}"/>
                </a:ext>
              </a:extLst>
            </p:cNvPr>
            <p:cNvCxnSpPr>
              <a:cxnSpLocks/>
            </p:cNvCxnSpPr>
            <p:nvPr/>
          </p:nvCxnSpPr>
          <p:spPr bwMode="auto">
            <a:xfrm>
              <a:off x="5938699" y="2220401"/>
              <a:ext cx="0" cy="109000"/>
            </a:xfrm>
            <a:prstGeom prst="line">
              <a:avLst/>
            </a:prstGeom>
            <a:noFill/>
            <a:ln w="19050" cap="flat" cmpd="sng" algn="ctr">
              <a:solidFill>
                <a:srgbClr val="015873"/>
              </a:solidFill>
              <a:prstDash val="solid"/>
              <a:round/>
              <a:headEnd type="none" w="med" len="med"/>
              <a:tailEnd type="none" w="med" len="med"/>
            </a:ln>
            <a:effectLst/>
          </p:spPr>
        </p:cxnSp>
        <p:cxnSp>
          <p:nvCxnSpPr>
            <p:cNvPr id="111" name="Straight Connector 110">
              <a:extLst>
                <a:ext uri="{FF2B5EF4-FFF2-40B4-BE49-F238E27FC236}">
                  <a16:creationId xmlns:a16="http://schemas.microsoft.com/office/drawing/2014/main" id="{DFBE8FAA-925D-0C40-9DD9-D985CCD4729A}"/>
                </a:ext>
              </a:extLst>
            </p:cNvPr>
            <p:cNvCxnSpPr>
              <a:cxnSpLocks/>
            </p:cNvCxnSpPr>
            <p:nvPr/>
          </p:nvCxnSpPr>
          <p:spPr bwMode="auto">
            <a:xfrm>
              <a:off x="6102401" y="2220401"/>
              <a:ext cx="0" cy="109000"/>
            </a:xfrm>
            <a:prstGeom prst="line">
              <a:avLst/>
            </a:prstGeom>
            <a:noFill/>
            <a:ln w="19050" cap="flat" cmpd="sng" algn="ctr">
              <a:solidFill>
                <a:srgbClr val="015873"/>
              </a:solidFill>
              <a:prstDash val="solid"/>
              <a:round/>
              <a:headEnd type="none" w="med" len="med"/>
              <a:tailEnd type="none" w="med" len="med"/>
            </a:ln>
            <a:effectLst/>
          </p:spPr>
        </p:cxnSp>
        <p:cxnSp>
          <p:nvCxnSpPr>
            <p:cNvPr id="112" name="Straight Connector 111">
              <a:extLst>
                <a:ext uri="{FF2B5EF4-FFF2-40B4-BE49-F238E27FC236}">
                  <a16:creationId xmlns:a16="http://schemas.microsoft.com/office/drawing/2014/main" id="{05FC28F1-A4A6-304E-8C5E-6C18F913137A}"/>
                </a:ext>
              </a:extLst>
            </p:cNvPr>
            <p:cNvCxnSpPr>
              <a:cxnSpLocks/>
            </p:cNvCxnSpPr>
            <p:nvPr/>
          </p:nvCxnSpPr>
          <p:spPr bwMode="auto">
            <a:xfrm>
              <a:off x="6027244" y="2220401"/>
              <a:ext cx="0" cy="109000"/>
            </a:xfrm>
            <a:prstGeom prst="line">
              <a:avLst/>
            </a:prstGeom>
            <a:noFill/>
            <a:ln w="19050" cap="flat" cmpd="sng" algn="ctr">
              <a:solidFill>
                <a:srgbClr val="015873"/>
              </a:solidFill>
              <a:prstDash val="solid"/>
              <a:round/>
              <a:headEnd type="none" w="med" len="med"/>
              <a:tailEnd type="none" w="med" len="med"/>
            </a:ln>
            <a:effectLst/>
          </p:spPr>
        </p:cxnSp>
        <p:cxnSp>
          <p:nvCxnSpPr>
            <p:cNvPr id="113" name="Straight Connector 112">
              <a:extLst>
                <a:ext uri="{FF2B5EF4-FFF2-40B4-BE49-F238E27FC236}">
                  <a16:creationId xmlns:a16="http://schemas.microsoft.com/office/drawing/2014/main" id="{311A0774-64FF-4844-9CF0-F6885D96537E}"/>
                </a:ext>
              </a:extLst>
            </p:cNvPr>
            <p:cNvCxnSpPr>
              <a:cxnSpLocks/>
            </p:cNvCxnSpPr>
            <p:nvPr/>
          </p:nvCxnSpPr>
          <p:spPr bwMode="auto">
            <a:xfrm>
              <a:off x="5998482" y="2220401"/>
              <a:ext cx="0" cy="109000"/>
            </a:xfrm>
            <a:prstGeom prst="line">
              <a:avLst/>
            </a:prstGeom>
            <a:noFill/>
            <a:ln w="19050" cap="flat" cmpd="sng" algn="ctr">
              <a:solidFill>
                <a:srgbClr val="015873"/>
              </a:solidFill>
              <a:prstDash val="solid"/>
              <a:round/>
              <a:headEnd type="none" w="med" len="med"/>
              <a:tailEnd type="none" w="med" len="med"/>
            </a:ln>
            <a:effectLst/>
          </p:spPr>
        </p:cxnSp>
        <p:cxnSp>
          <p:nvCxnSpPr>
            <p:cNvPr id="114" name="Straight Connector 113">
              <a:extLst>
                <a:ext uri="{FF2B5EF4-FFF2-40B4-BE49-F238E27FC236}">
                  <a16:creationId xmlns:a16="http://schemas.microsoft.com/office/drawing/2014/main" id="{F80C7985-A88F-294E-A95A-243EDC93C622}"/>
                </a:ext>
              </a:extLst>
            </p:cNvPr>
            <p:cNvCxnSpPr>
              <a:cxnSpLocks/>
            </p:cNvCxnSpPr>
            <p:nvPr/>
          </p:nvCxnSpPr>
          <p:spPr bwMode="auto">
            <a:xfrm>
              <a:off x="5845107" y="2220401"/>
              <a:ext cx="0" cy="109000"/>
            </a:xfrm>
            <a:prstGeom prst="line">
              <a:avLst/>
            </a:prstGeom>
            <a:noFill/>
            <a:ln w="28575" cap="flat" cmpd="sng" algn="ctr">
              <a:solidFill>
                <a:srgbClr val="015873"/>
              </a:solidFill>
              <a:prstDash val="solid"/>
              <a:round/>
              <a:headEnd type="none" w="med" len="med"/>
              <a:tailEnd type="none" w="med" len="med"/>
            </a:ln>
            <a:effectLst/>
          </p:spPr>
        </p:cxnSp>
        <p:cxnSp>
          <p:nvCxnSpPr>
            <p:cNvPr id="115" name="Straight Connector 114">
              <a:extLst>
                <a:ext uri="{FF2B5EF4-FFF2-40B4-BE49-F238E27FC236}">
                  <a16:creationId xmlns:a16="http://schemas.microsoft.com/office/drawing/2014/main" id="{1CE8AC9D-B6BD-1D45-8836-E95A2CBD19AA}"/>
                </a:ext>
              </a:extLst>
            </p:cNvPr>
            <p:cNvCxnSpPr>
              <a:cxnSpLocks/>
            </p:cNvCxnSpPr>
            <p:nvPr/>
          </p:nvCxnSpPr>
          <p:spPr bwMode="auto">
            <a:xfrm>
              <a:off x="5910226" y="2220401"/>
              <a:ext cx="0" cy="109000"/>
            </a:xfrm>
            <a:prstGeom prst="line">
              <a:avLst/>
            </a:prstGeom>
            <a:noFill/>
            <a:ln w="38100" cap="flat" cmpd="sng" algn="ctr">
              <a:solidFill>
                <a:srgbClr val="015873"/>
              </a:solidFill>
              <a:prstDash val="solid"/>
              <a:round/>
              <a:headEnd type="none" w="med" len="med"/>
              <a:tailEnd type="none" w="med" len="med"/>
            </a:ln>
            <a:effectLst/>
          </p:spPr>
        </p:cxnSp>
        <p:cxnSp>
          <p:nvCxnSpPr>
            <p:cNvPr id="116" name="Straight Connector 115">
              <a:extLst>
                <a:ext uri="{FF2B5EF4-FFF2-40B4-BE49-F238E27FC236}">
                  <a16:creationId xmlns:a16="http://schemas.microsoft.com/office/drawing/2014/main" id="{6189E5F8-6F10-F24B-B907-5E158392FCD8}"/>
                </a:ext>
              </a:extLst>
            </p:cNvPr>
            <p:cNvCxnSpPr>
              <a:cxnSpLocks/>
            </p:cNvCxnSpPr>
            <p:nvPr/>
          </p:nvCxnSpPr>
          <p:spPr bwMode="auto">
            <a:xfrm>
              <a:off x="6061066" y="2220401"/>
              <a:ext cx="0" cy="109000"/>
            </a:xfrm>
            <a:prstGeom prst="line">
              <a:avLst/>
            </a:prstGeom>
            <a:noFill/>
            <a:ln w="38100" cap="flat" cmpd="sng" algn="ctr">
              <a:solidFill>
                <a:srgbClr val="015873"/>
              </a:solidFill>
              <a:prstDash val="solid"/>
              <a:round/>
              <a:headEnd type="none" w="med" len="med"/>
              <a:tailEnd type="none" w="med" len="med"/>
            </a:ln>
            <a:effectLst/>
          </p:spPr>
        </p:cxnSp>
        <p:cxnSp>
          <p:nvCxnSpPr>
            <p:cNvPr id="117" name="Straight Connector 116">
              <a:extLst>
                <a:ext uri="{FF2B5EF4-FFF2-40B4-BE49-F238E27FC236}">
                  <a16:creationId xmlns:a16="http://schemas.microsoft.com/office/drawing/2014/main" id="{187276B4-D22A-5346-9719-E18E747AD5F2}"/>
                </a:ext>
              </a:extLst>
            </p:cNvPr>
            <p:cNvCxnSpPr>
              <a:cxnSpLocks/>
            </p:cNvCxnSpPr>
            <p:nvPr/>
          </p:nvCxnSpPr>
          <p:spPr bwMode="auto">
            <a:xfrm>
              <a:off x="6176541" y="2220401"/>
              <a:ext cx="0" cy="109000"/>
            </a:xfrm>
            <a:prstGeom prst="line">
              <a:avLst/>
            </a:prstGeom>
            <a:noFill/>
            <a:ln w="19050" cap="flat" cmpd="sng" algn="ctr">
              <a:solidFill>
                <a:srgbClr val="015873"/>
              </a:solidFill>
              <a:prstDash val="solid"/>
              <a:round/>
              <a:headEnd type="none" w="med" len="med"/>
              <a:tailEnd type="none" w="med" len="med"/>
            </a:ln>
            <a:effectLst/>
          </p:spPr>
        </p:cxnSp>
        <p:cxnSp>
          <p:nvCxnSpPr>
            <p:cNvPr id="118" name="Straight Connector 117">
              <a:extLst>
                <a:ext uri="{FF2B5EF4-FFF2-40B4-BE49-F238E27FC236}">
                  <a16:creationId xmlns:a16="http://schemas.microsoft.com/office/drawing/2014/main" id="{860376CF-A8E7-394E-8FF1-E62257DE724A}"/>
                </a:ext>
              </a:extLst>
            </p:cNvPr>
            <p:cNvCxnSpPr>
              <a:cxnSpLocks/>
            </p:cNvCxnSpPr>
            <p:nvPr/>
          </p:nvCxnSpPr>
          <p:spPr bwMode="auto">
            <a:xfrm>
              <a:off x="6337179" y="2220401"/>
              <a:ext cx="0" cy="109000"/>
            </a:xfrm>
            <a:prstGeom prst="line">
              <a:avLst/>
            </a:prstGeom>
            <a:noFill/>
            <a:ln w="28575" cap="flat" cmpd="sng" algn="ctr">
              <a:solidFill>
                <a:srgbClr val="015873"/>
              </a:solidFill>
              <a:prstDash val="solid"/>
              <a:round/>
              <a:headEnd type="none" w="med" len="med"/>
              <a:tailEnd type="none" w="med" len="med"/>
            </a:ln>
            <a:effectLst/>
          </p:spPr>
        </p:cxnSp>
        <p:cxnSp>
          <p:nvCxnSpPr>
            <p:cNvPr id="119" name="Straight Connector 118">
              <a:extLst>
                <a:ext uri="{FF2B5EF4-FFF2-40B4-BE49-F238E27FC236}">
                  <a16:creationId xmlns:a16="http://schemas.microsoft.com/office/drawing/2014/main" id="{96FC4229-5CAD-0C42-BA46-148F94186090}"/>
                </a:ext>
              </a:extLst>
            </p:cNvPr>
            <p:cNvCxnSpPr>
              <a:cxnSpLocks/>
            </p:cNvCxnSpPr>
            <p:nvPr/>
          </p:nvCxnSpPr>
          <p:spPr bwMode="auto">
            <a:xfrm>
              <a:off x="6372413" y="2220401"/>
              <a:ext cx="0" cy="109000"/>
            </a:xfrm>
            <a:prstGeom prst="line">
              <a:avLst/>
            </a:prstGeom>
            <a:noFill/>
            <a:ln w="19050" cap="flat" cmpd="sng" algn="ctr">
              <a:solidFill>
                <a:srgbClr val="015873"/>
              </a:solidFill>
              <a:prstDash val="solid"/>
              <a:round/>
              <a:headEnd type="none" w="med" len="med"/>
              <a:tailEnd type="none" w="med" len="med"/>
            </a:ln>
            <a:effectLst/>
          </p:spPr>
        </p:cxnSp>
        <p:cxnSp>
          <p:nvCxnSpPr>
            <p:cNvPr id="120" name="Straight Connector 119">
              <a:extLst>
                <a:ext uri="{FF2B5EF4-FFF2-40B4-BE49-F238E27FC236}">
                  <a16:creationId xmlns:a16="http://schemas.microsoft.com/office/drawing/2014/main" id="{3587FA35-12DA-924A-8D50-68B3A2F79D73}"/>
                </a:ext>
              </a:extLst>
            </p:cNvPr>
            <p:cNvCxnSpPr>
              <a:cxnSpLocks/>
            </p:cNvCxnSpPr>
            <p:nvPr/>
          </p:nvCxnSpPr>
          <p:spPr bwMode="auto">
            <a:xfrm>
              <a:off x="6539006" y="2220401"/>
              <a:ext cx="0" cy="109000"/>
            </a:xfrm>
            <a:prstGeom prst="line">
              <a:avLst/>
            </a:prstGeom>
            <a:noFill/>
            <a:ln w="19050" cap="flat" cmpd="sng" algn="ctr">
              <a:solidFill>
                <a:srgbClr val="015873"/>
              </a:solidFill>
              <a:prstDash val="solid"/>
              <a:round/>
              <a:headEnd type="none" w="med" len="med"/>
              <a:tailEnd type="none" w="med" len="med"/>
            </a:ln>
            <a:effectLst/>
          </p:spPr>
        </p:cxnSp>
        <p:cxnSp>
          <p:nvCxnSpPr>
            <p:cNvPr id="121" name="Straight Connector 120">
              <a:extLst>
                <a:ext uri="{FF2B5EF4-FFF2-40B4-BE49-F238E27FC236}">
                  <a16:creationId xmlns:a16="http://schemas.microsoft.com/office/drawing/2014/main" id="{A2643D77-2C0E-AA4D-A9D7-E324D5B307F9}"/>
                </a:ext>
              </a:extLst>
            </p:cNvPr>
            <p:cNvCxnSpPr>
              <a:cxnSpLocks/>
            </p:cNvCxnSpPr>
            <p:nvPr/>
          </p:nvCxnSpPr>
          <p:spPr bwMode="auto">
            <a:xfrm>
              <a:off x="6568890" y="2220401"/>
              <a:ext cx="0" cy="109000"/>
            </a:xfrm>
            <a:prstGeom prst="line">
              <a:avLst/>
            </a:prstGeom>
            <a:noFill/>
            <a:ln w="19050" cap="flat" cmpd="sng" algn="ctr">
              <a:solidFill>
                <a:srgbClr val="015873"/>
              </a:solidFill>
              <a:prstDash val="solid"/>
              <a:round/>
              <a:headEnd type="none" w="med" len="med"/>
              <a:tailEnd type="none" w="med" len="med"/>
            </a:ln>
            <a:effectLst/>
          </p:spPr>
        </p:cxnSp>
        <p:cxnSp>
          <p:nvCxnSpPr>
            <p:cNvPr id="122" name="Straight Connector 121">
              <a:extLst>
                <a:ext uri="{FF2B5EF4-FFF2-40B4-BE49-F238E27FC236}">
                  <a16:creationId xmlns:a16="http://schemas.microsoft.com/office/drawing/2014/main" id="{A41CCDFF-F624-E943-8BF3-5FA50E5D4F77}"/>
                </a:ext>
              </a:extLst>
            </p:cNvPr>
            <p:cNvCxnSpPr>
              <a:cxnSpLocks/>
            </p:cNvCxnSpPr>
            <p:nvPr/>
          </p:nvCxnSpPr>
          <p:spPr bwMode="auto">
            <a:xfrm>
              <a:off x="6466234" y="2220401"/>
              <a:ext cx="0" cy="109000"/>
            </a:xfrm>
            <a:prstGeom prst="line">
              <a:avLst/>
            </a:prstGeom>
            <a:noFill/>
            <a:ln w="38100" cap="flat" cmpd="sng" algn="ctr">
              <a:solidFill>
                <a:srgbClr val="015873"/>
              </a:solidFill>
              <a:prstDash val="solid"/>
              <a:round/>
              <a:headEnd type="none" w="med" len="med"/>
              <a:tailEnd type="none" w="med" len="med"/>
            </a:ln>
            <a:effectLst/>
          </p:spPr>
        </p:cxnSp>
        <p:cxnSp>
          <p:nvCxnSpPr>
            <p:cNvPr id="123" name="Straight Connector 122">
              <a:extLst>
                <a:ext uri="{FF2B5EF4-FFF2-40B4-BE49-F238E27FC236}">
                  <a16:creationId xmlns:a16="http://schemas.microsoft.com/office/drawing/2014/main" id="{D569CAD9-882B-9C45-8B24-4F6301E98781}"/>
                </a:ext>
              </a:extLst>
            </p:cNvPr>
            <p:cNvCxnSpPr>
              <a:cxnSpLocks/>
            </p:cNvCxnSpPr>
            <p:nvPr/>
          </p:nvCxnSpPr>
          <p:spPr bwMode="auto">
            <a:xfrm>
              <a:off x="6507494" y="2220401"/>
              <a:ext cx="0" cy="109000"/>
            </a:xfrm>
            <a:prstGeom prst="line">
              <a:avLst/>
            </a:prstGeom>
            <a:noFill/>
            <a:ln w="38100" cap="flat" cmpd="sng" algn="ctr">
              <a:solidFill>
                <a:srgbClr val="015873"/>
              </a:solidFill>
              <a:prstDash val="solid"/>
              <a:round/>
              <a:headEnd type="none" w="med" len="med"/>
              <a:tailEnd type="none" w="med" len="med"/>
            </a:ln>
            <a:effectLst/>
          </p:spPr>
        </p:cxnSp>
        <p:cxnSp>
          <p:nvCxnSpPr>
            <p:cNvPr id="124" name="Straight Connector 123">
              <a:extLst>
                <a:ext uri="{FF2B5EF4-FFF2-40B4-BE49-F238E27FC236}">
                  <a16:creationId xmlns:a16="http://schemas.microsoft.com/office/drawing/2014/main" id="{C5C514E9-1A4C-3947-9017-67C5985E50A6}"/>
                </a:ext>
              </a:extLst>
            </p:cNvPr>
            <p:cNvCxnSpPr>
              <a:cxnSpLocks/>
            </p:cNvCxnSpPr>
            <p:nvPr/>
          </p:nvCxnSpPr>
          <p:spPr bwMode="auto">
            <a:xfrm>
              <a:off x="6596937" y="2220401"/>
              <a:ext cx="0" cy="109000"/>
            </a:xfrm>
            <a:prstGeom prst="line">
              <a:avLst/>
            </a:prstGeom>
            <a:noFill/>
            <a:ln w="19050" cap="flat" cmpd="sng" algn="ctr">
              <a:solidFill>
                <a:srgbClr val="015873"/>
              </a:solidFill>
              <a:prstDash val="solid"/>
              <a:round/>
              <a:headEnd type="none" w="med" len="med"/>
              <a:tailEnd type="none" w="med" len="med"/>
            </a:ln>
            <a:effectLst/>
          </p:spPr>
        </p:cxnSp>
        <p:cxnSp>
          <p:nvCxnSpPr>
            <p:cNvPr id="125" name="Straight Connector 124">
              <a:extLst>
                <a:ext uri="{FF2B5EF4-FFF2-40B4-BE49-F238E27FC236}">
                  <a16:creationId xmlns:a16="http://schemas.microsoft.com/office/drawing/2014/main" id="{67C4663C-DF08-3845-99F4-09D327056706}"/>
                </a:ext>
              </a:extLst>
            </p:cNvPr>
            <p:cNvCxnSpPr>
              <a:cxnSpLocks/>
            </p:cNvCxnSpPr>
            <p:nvPr/>
          </p:nvCxnSpPr>
          <p:spPr bwMode="auto">
            <a:xfrm>
              <a:off x="6684842" y="2220401"/>
              <a:ext cx="0" cy="109000"/>
            </a:xfrm>
            <a:prstGeom prst="line">
              <a:avLst/>
            </a:prstGeom>
            <a:noFill/>
            <a:ln w="19050" cap="flat" cmpd="sng" algn="ctr">
              <a:solidFill>
                <a:srgbClr val="015873"/>
              </a:solidFill>
              <a:prstDash val="solid"/>
              <a:round/>
              <a:headEnd type="none" w="med" len="med"/>
              <a:tailEnd type="none" w="med" len="med"/>
            </a:ln>
            <a:effectLst/>
          </p:spPr>
        </p:cxnSp>
        <p:cxnSp>
          <p:nvCxnSpPr>
            <p:cNvPr id="126" name="Straight Connector 125">
              <a:extLst>
                <a:ext uri="{FF2B5EF4-FFF2-40B4-BE49-F238E27FC236}">
                  <a16:creationId xmlns:a16="http://schemas.microsoft.com/office/drawing/2014/main" id="{3283DAB4-7747-CA44-8DC1-7EA6AB9FA15F}"/>
                </a:ext>
              </a:extLst>
            </p:cNvPr>
            <p:cNvCxnSpPr>
              <a:cxnSpLocks/>
            </p:cNvCxnSpPr>
            <p:nvPr/>
          </p:nvCxnSpPr>
          <p:spPr bwMode="auto">
            <a:xfrm>
              <a:off x="6650474" y="2220401"/>
              <a:ext cx="0" cy="109000"/>
            </a:xfrm>
            <a:prstGeom prst="line">
              <a:avLst/>
            </a:prstGeom>
            <a:noFill/>
            <a:ln w="38100" cap="flat" cmpd="sng" algn="ctr">
              <a:solidFill>
                <a:srgbClr val="015873"/>
              </a:solidFill>
              <a:prstDash val="solid"/>
              <a:round/>
              <a:headEnd type="none" w="med" len="med"/>
              <a:tailEnd type="none" w="med" len="med"/>
            </a:ln>
            <a:effectLst/>
          </p:spPr>
        </p:cxnSp>
        <p:cxnSp>
          <p:nvCxnSpPr>
            <p:cNvPr id="127" name="Straight Connector 126">
              <a:extLst>
                <a:ext uri="{FF2B5EF4-FFF2-40B4-BE49-F238E27FC236}">
                  <a16:creationId xmlns:a16="http://schemas.microsoft.com/office/drawing/2014/main" id="{235BC9A5-C8F1-6140-BEF0-A12B809BC2B5}"/>
                </a:ext>
              </a:extLst>
            </p:cNvPr>
            <p:cNvCxnSpPr>
              <a:cxnSpLocks/>
            </p:cNvCxnSpPr>
            <p:nvPr/>
          </p:nvCxnSpPr>
          <p:spPr bwMode="auto">
            <a:xfrm>
              <a:off x="6736177" y="2220401"/>
              <a:ext cx="0" cy="109000"/>
            </a:xfrm>
            <a:prstGeom prst="line">
              <a:avLst/>
            </a:prstGeom>
            <a:noFill/>
            <a:ln w="19050" cap="flat" cmpd="sng" algn="ctr">
              <a:solidFill>
                <a:srgbClr val="015873"/>
              </a:solidFill>
              <a:prstDash val="solid"/>
              <a:round/>
              <a:headEnd type="none" w="med" len="med"/>
              <a:tailEnd type="none" w="med" len="med"/>
            </a:ln>
            <a:effectLst/>
          </p:spPr>
        </p:cxnSp>
        <p:cxnSp>
          <p:nvCxnSpPr>
            <p:cNvPr id="128" name="Straight Connector 127">
              <a:extLst>
                <a:ext uri="{FF2B5EF4-FFF2-40B4-BE49-F238E27FC236}">
                  <a16:creationId xmlns:a16="http://schemas.microsoft.com/office/drawing/2014/main" id="{C6BD7A16-48F8-AC40-BD2D-4E63FED958C2}"/>
                </a:ext>
              </a:extLst>
            </p:cNvPr>
            <p:cNvCxnSpPr>
              <a:cxnSpLocks/>
            </p:cNvCxnSpPr>
            <p:nvPr/>
          </p:nvCxnSpPr>
          <p:spPr bwMode="auto">
            <a:xfrm>
              <a:off x="6773085" y="2220401"/>
              <a:ext cx="0" cy="109000"/>
            </a:xfrm>
            <a:prstGeom prst="line">
              <a:avLst/>
            </a:prstGeom>
            <a:noFill/>
            <a:ln w="19050" cap="flat" cmpd="sng" algn="ctr">
              <a:solidFill>
                <a:srgbClr val="015873"/>
              </a:solidFill>
              <a:prstDash val="solid"/>
              <a:round/>
              <a:headEnd type="none" w="med" len="med"/>
              <a:tailEnd type="none" w="med" len="med"/>
            </a:ln>
            <a:effectLst/>
          </p:spPr>
        </p:cxnSp>
        <p:cxnSp>
          <p:nvCxnSpPr>
            <p:cNvPr id="129" name="Straight Connector 128">
              <a:extLst>
                <a:ext uri="{FF2B5EF4-FFF2-40B4-BE49-F238E27FC236}">
                  <a16:creationId xmlns:a16="http://schemas.microsoft.com/office/drawing/2014/main" id="{059FFDC7-EAEC-4841-886F-8CDA34AA9978}"/>
                </a:ext>
              </a:extLst>
            </p:cNvPr>
            <p:cNvCxnSpPr>
              <a:cxnSpLocks/>
            </p:cNvCxnSpPr>
            <p:nvPr/>
          </p:nvCxnSpPr>
          <p:spPr bwMode="auto">
            <a:xfrm>
              <a:off x="6797815" y="2220401"/>
              <a:ext cx="0" cy="109000"/>
            </a:xfrm>
            <a:prstGeom prst="line">
              <a:avLst/>
            </a:prstGeom>
            <a:noFill/>
            <a:ln w="19050" cap="flat" cmpd="sng" algn="ctr">
              <a:solidFill>
                <a:srgbClr val="015873"/>
              </a:solidFill>
              <a:prstDash val="solid"/>
              <a:round/>
              <a:headEnd type="none" w="med" len="med"/>
              <a:tailEnd type="none" w="med" len="med"/>
            </a:ln>
            <a:effectLst/>
          </p:spPr>
        </p:cxnSp>
      </p:grpSp>
      <p:sp>
        <p:nvSpPr>
          <p:cNvPr id="130" name="TextBox 129">
            <a:extLst>
              <a:ext uri="{FF2B5EF4-FFF2-40B4-BE49-F238E27FC236}">
                <a16:creationId xmlns:a16="http://schemas.microsoft.com/office/drawing/2014/main" id="{EAC9824E-BB6B-0B4C-805D-DA7BF1587D01}"/>
              </a:ext>
            </a:extLst>
          </p:cNvPr>
          <p:cNvSpPr txBox="1"/>
          <p:nvPr/>
        </p:nvSpPr>
        <p:spPr bwMode="auto">
          <a:xfrm>
            <a:off x="630515" y="3374359"/>
            <a:ext cx="783305" cy="253916"/>
          </a:xfrm>
          <a:prstGeom prst="rect">
            <a:avLst/>
          </a:prstGeom>
          <a:noFill/>
          <a:ln>
            <a:noFill/>
          </a:ln>
        </p:spPr>
        <p:txBody>
          <a:bodyPr wrap="square" rtlCol="0">
            <a:spAutoFit/>
          </a:bodyPr>
          <a:lstStyle/>
          <a:p>
            <a:pPr algn="ctr" defTabSz="685800" eaLnBrk="0" hangingPunct="0">
              <a:spcBef>
                <a:spcPct val="50000"/>
              </a:spcBef>
            </a:pPr>
            <a:r>
              <a:rPr lang="en-US" sz="1050" b="1" dirty="0">
                <a:solidFill>
                  <a:srgbClr val="000000"/>
                </a:solidFill>
                <a:latin typeface="Calibri" panose="020F0502020204030204" pitchFamily="34" charset="0"/>
                <a:cs typeface="Arial" panose="020B0604020202020204" pitchFamily="34" charset="0"/>
              </a:rPr>
              <a:t>No. at Risk</a:t>
            </a:r>
          </a:p>
        </p:txBody>
      </p:sp>
    </p:spTree>
    <p:extLst>
      <p:ext uri="{BB962C8B-B14F-4D97-AF65-F5344CB8AC3E}">
        <p14:creationId xmlns:p14="http://schemas.microsoft.com/office/powerpoint/2010/main" val="334146464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81815-0061-3A64-782F-9185E7E85B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07678C6-B5F5-724C-0CA2-8D3649C3D35F}"/>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945D4289-6EF9-4F18-4B76-23EC9CE8BC90}"/>
              </a:ext>
            </a:extLst>
          </p:cNvPr>
          <p:cNvPicPr>
            <a:picLocks noChangeAspect="1"/>
          </p:cNvPicPr>
          <p:nvPr/>
        </p:nvPicPr>
        <p:blipFill>
          <a:blip r:embed="rId2"/>
          <a:stretch>
            <a:fillRect/>
          </a:stretch>
        </p:blipFill>
        <p:spPr>
          <a:xfrm>
            <a:off x="2244533" y="1372870"/>
            <a:ext cx="4363792" cy="2985752"/>
          </a:xfrm>
          <a:prstGeom prst="rect">
            <a:avLst/>
          </a:prstGeom>
        </p:spPr>
      </p:pic>
      <p:pic>
        <p:nvPicPr>
          <p:cNvPr id="5" name="Picture 4">
            <a:extLst>
              <a:ext uri="{FF2B5EF4-FFF2-40B4-BE49-F238E27FC236}">
                <a16:creationId xmlns:a16="http://schemas.microsoft.com/office/drawing/2014/main" id="{0C228A0D-DB68-1D39-477C-0EE93CEAB9DC}"/>
              </a:ext>
            </a:extLst>
          </p:cNvPr>
          <p:cNvPicPr>
            <a:picLocks noChangeAspect="1"/>
          </p:cNvPicPr>
          <p:nvPr/>
        </p:nvPicPr>
        <p:blipFill>
          <a:blip r:embed="rId3"/>
          <a:stretch>
            <a:fillRect/>
          </a:stretch>
        </p:blipFill>
        <p:spPr>
          <a:xfrm>
            <a:off x="2244533" y="856805"/>
            <a:ext cx="4363792" cy="525055"/>
          </a:xfrm>
          <a:prstGeom prst="rect">
            <a:avLst/>
          </a:prstGeom>
        </p:spPr>
      </p:pic>
      <p:sp>
        <p:nvSpPr>
          <p:cNvPr id="6" name="Rectangle 5">
            <a:extLst>
              <a:ext uri="{FF2B5EF4-FFF2-40B4-BE49-F238E27FC236}">
                <a16:creationId xmlns:a16="http://schemas.microsoft.com/office/drawing/2014/main" id="{9E52520E-DE55-FB39-0917-32EA6D71FCEF}"/>
              </a:ext>
            </a:extLst>
          </p:cNvPr>
          <p:cNvSpPr/>
          <p:nvPr/>
        </p:nvSpPr>
        <p:spPr bwMode="auto">
          <a:xfrm>
            <a:off x="2244533" y="1767155"/>
            <a:ext cx="4363792" cy="205483"/>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8" name="Rectangle 7">
            <a:extLst>
              <a:ext uri="{FF2B5EF4-FFF2-40B4-BE49-F238E27FC236}">
                <a16:creationId xmlns:a16="http://schemas.microsoft.com/office/drawing/2014/main" id="{304C8E0E-6A73-C373-580D-54AD7DF5A175}"/>
              </a:ext>
            </a:extLst>
          </p:cNvPr>
          <p:cNvSpPr/>
          <p:nvPr/>
        </p:nvSpPr>
        <p:spPr bwMode="auto">
          <a:xfrm>
            <a:off x="5899079" y="1765443"/>
            <a:ext cx="709246" cy="205483"/>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1" name="Rectangle 10">
            <a:extLst>
              <a:ext uri="{FF2B5EF4-FFF2-40B4-BE49-F238E27FC236}">
                <a16:creationId xmlns:a16="http://schemas.microsoft.com/office/drawing/2014/main" id="{D9D8B84C-45A0-7F6D-D57A-A4CB9122895D}"/>
              </a:ext>
            </a:extLst>
          </p:cNvPr>
          <p:cNvSpPr/>
          <p:nvPr/>
        </p:nvSpPr>
        <p:spPr bwMode="auto">
          <a:xfrm>
            <a:off x="2242821" y="3745853"/>
            <a:ext cx="4363792" cy="205483"/>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2" name="Rectangle 11">
            <a:extLst>
              <a:ext uri="{FF2B5EF4-FFF2-40B4-BE49-F238E27FC236}">
                <a16:creationId xmlns:a16="http://schemas.microsoft.com/office/drawing/2014/main" id="{C2221272-A593-CD78-647E-343BD6DFC9EE}"/>
              </a:ext>
            </a:extLst>
          </p:cNvPr>
          <p:cNvSpPr/>
          <p:nvPr/>
        </p:nvSpPr>
        <p:spPr bwMode="auto">
          <a:xfrm>
            <a:off x="5897367" y="3744141"/>
            <a:ext cx="709246" cy="205483"/>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3764664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1" grpId="0" animBg="1"/>
      <p:bldP spid="12"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EE647-DD35-50F8-B575-F012281E4136}"/>
              </a:ext>
            </a:extLst>
          </p:cNvPr>
          <p:cNvSpPr>
            <a:spLocks noGrp="1"/>
          </p:cNvSpPr>
          <p:nvPr>
            <p:ph type="title"/>
          </p:nvPr>
        </p:nvSpPr>
        <p:spPr/>
        <p:txBody>
          <a:bodyPr/>
          <a:lstStyle/>
          <a:p>
            <a:r>
              <a:rPr lang="en-US" dirty="0"/>
              <a:t>At the national level, approach to elderly patients is not rational</a:t>
            </a:r>
          </a:p>
        </p:txBody>
      </p:sp>
      <p:sp>
        <p:nvSpPr>
          <p:cNvPr id="3" name="Content Placeholder 2">
            <a:extLst>
              <a:ext uri="{FF2B5EF4-FFF2-40B4-BE49-F238E27FC236}">
                <a16:creationId xmlns:a16="http://schemas.microsoft.com/office/drawing/2014/main" id="{AEF96D42-9DEF-3799-5B2E-C05F1C1B9C55}"/>
              </a:ext>
            </a:extLst>
          </p:cNvPr>
          <p:cNvSpPr>
            <a:spLocks noGrp="1"/>
          </p:cNvSpPr>
          <p:nvPr>
            <p:ph idx="1"/>
          </p:nvPr>
        </p:nvSpPr>
        <p:spPr/>
        <p:txBody>
          <a:bodyPr/>
          <a:lstStyle/>
          <a:p>
            <a:r>
              <a:rPr lang="en-US" dirty="0"/>
              <a:t>We are anchored to a dichotomization at age 70</a:t>
            </a:r>
          </a:p>
        </p:txBody>
      </p:sp>
    </p:spTree>
    <p:extLst>
      <p:ext uri="{BB962C8B-B14F-4D97-AF65-F5344CB8AC3E}">
        <p14:creationId xmlns:p14="http://schemas.microsoft.com/office/powerpoint/2010/main" val="102462723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89801-C388-C94F-B91A-857147290AA6}"/>
              </a:ext>
            </a:extLst>
          </p:cNvPr>
          <p:cNvSpPr>
            <a:spLocks noGrp="1"/>
          </p:cNvSpPr>
          <p:nvPr>
            <p:ph type="title"/>
          </p:nvPr>
        </p:nvSpPr>
        <p:spPr/>
        <p:txBody>
          <a:bodyPr/>
          <a:lstStyle/>
          <a:p>
            <a:r>
              <a:rPr lang="en-US" dirty="0"/>
              <a:t>Barrier: Cognitive biases</a:t>
            </a:r>
          </a:p>
        </p:txBody>
      </p:sp>
      <p:sp>
        <p:nvSpPr>
          <p:cNvPr id="3" name="Content Placeholder 2">
            <a:extLst>
              <a:ext uri="{FF2B5EF4-FFF2-40B4-BE49-F238E27FC236}">
                <a16:creationId xmlns:a16="http://schemas.microsoft.com/office/drawing/2014/main" id="{B2FAC87D-C469-A348-90ED-29CA92D35FB1}"/>
              </a:ext>
            </a:extLst>
          </p:cNvPr>
          <p:cNvSpPr>
            <a:spLocks noGrp="1"/>
          </p:cNvSpPr>
          <p:nvPr>
            <p:ph idx="1"/>
          </p:nvPr>
        </p:nvSpPr>
        <p:spPr>
          <a:xfrm>
            <a:off x="883506" y="724288"/>
            <a:ext cx="6922328" cy="369521"/>
          </a:xfrm>
        </p:spPr>
        <p:txBody>
          <a:bodyPr>
            <a:normAutofit fontScale="70000" lnSpcReduction="20000"/>
          </a:bodyPr>
          <a:lstStyle/>
          <a:p>
            <a:pPr lvl="1"/>
            <a:r>
              <a:rPr lang="en-US" dirty="0"/>
              <a:t>Leading image result for “Woman/man in her/his 60s” vs “in her/his 70s”</a:t>
            </a:r>
          </a:p>
        </p:txBody>
      </p:sp>
      <p:sp>
        <p:nvSpPr>
          <p:cNvPr id="4" name="TextBox 3">
            <a:extLst>
              <a:ext uri="{FF2B5EF4-FFF2-40B4-BE49-F238E27FC236}">
                <a16:creationId xmlns:a16="http://schemas.microsoft.com/office/drawing/2014/main" id="{4705AB54-F550-2044-AD13-00A1F73E046A}"/>
              </a:ext>
            </a:extLst>
          </p:cNvPr>
          <p:cNvSpPr txBox="1"/>
          <p:nvPr/>
        </p:nvSpPr>
        <p:spPr>
          <a:xfrm>
            <a:off x="6899617" y="3574483"/>
            <a:ext cx="2910017" cy="646331"/>
          </a:xfrm>
          <a:prstGeom prst="rect">
            <a:avLst/>
          </a:prstGeom>
          <a:noFill/>
        </p:spPr>
        <p:txBody>
          <a:bodyPr wrap="square" rtlCol="0">
            <a:spAutoFit/>
          </a:bodyPr>
          <a:lstStyle/>
          <a:p>
            <a:r>
              <a:rPr lang="en-US" sz="1800" dirty="0"/>
              <a:t>Google image/Stock photography</a:t>
            </a:r>
          </a:p>
        </p:txBody>
      </p:sp>
      <p:pic>
        <p:nvPicPr>
          <p:cNvPr id="6" name="Picture 5">
            <a:extLst>
              <a:ext uri="{FF2B5EF4-FFF2-40B4-BE49-F238E27FC236}">
                <a16:creationId xmlns:a16="http://schemas.microsoft.com/office/drawing/2014/main" id="{5748D802-66AF-BA47-97BD-DB786C5EFBCC}"/>
              </a:ext>
            </a:extLst>
          </p:cNvPr>
          <p:cNvPicPr>
            <a:picLocks noChangeAspect="1"/>
          </p:cNvPicPr>
          <p:nvPr/>
        </p:nvPicPr>
        <p:blipFill>
          <a:blip r:embed="rId3"/>
          <a:stretch>
            <a:fillRect/>
          </a:stretch>
        </p:blipFill>
        <p:spPr>
          <a:xfrm>
            <a:off x="5553211" y="1620016"/>
            <a:ext cx="851617" cy="1279544"/>
          </a:xfrm>
          <a:prstGeom prst="rect">
            <a:avLst/>
          </a:prstGeom>
        </p:spPr>
      </p:pic>
      <p:pic>
        <p:nvPicPr>
          <p:cNvPr id="7" name="Picture 6">
            <a:extLst>
              <a:ext uri="{FF2B5EF4-FFF2-40B4-BE49-F238E27FC236}">
                <a16:creationId xmlns:a16="http://schemas.microsoft.com/office/drawing/2014/main" id="{9645F538-4794-8042-9947-C5F13F8F4E43}"/>
              </a:ext>
            </a:extLst>
          </p:cNvPr>
          <p:cNvPicPr>
            <a:picLocks noChangeAspect="1"/>
          </p:cNvPicPr>
          <p:nvPr/>
        </p:nvPicPr>
        <p:blipFill>
          <a:blip r:embed="rId4"/>
          <a:stretch>
            <a:fillRect/>
          </a:stretch>
        </p:blipFill>
        <p:spPr>
          <a:xfrm>
            <a:off x="2099284" y="1552118"/>
            <a:ext cx="1168865" cy="1347442"/>
          </a:xfrm>
          <a:prstGeom prst="rect">
            <a:avLst/>
          </a:prstGeom>
        </p:spPr>
      </p:pic>
      <p:sp>
        <p:nvSpPr>
          <p:cNvPr id="8" name="TextBox 7">
            <a:extLst>
              <a:ext uri="{FF2B5EF4-FFF2-40B4-BE49-F238E27FC236}">
                <a16:creationId xmlns:a16="http://schemas.microsoft.com/office/drawing/2014/main" id="{E7A1C348-82C4-4D40-A986-3E24E120D27B}"/>
              </a:ext>
            </a:extLst>
          </p:cNvPr>
          <p:cNvSpPr txBox="1"/>
          <p:nvPr/>
        </p:nvSpPr>
        <p:spPr>
          <a:xfrm>
            <a:off x="2292824" y="1218413"/>
            <a:ext cx="650383" cy="369332"/>
          </a:xfrm>
          <a:prstGeom prst="rect">
            <a:avLst/>
          </a:prstGeom>
          <a:noFill/>
        </p:spPr>
        <p:txBody>
          <a:bodyPr wrap="square" rtlCol="0">
            <a:spAutoFit/>
          </a:bodyPr>
          <a:lstStyle/>
          <a:p>
            <a:r>
              <a:rPr lang="en-US" sz="1800" b="1" dirty="0"/>
              <a:t>60s</a:t>
            </a:r>
          </a:p>
        </p:txBody>
      </p:sp>
      <p:sp>
        <p:nvSpPr>
          <p:cNvPr id="9" name="TextBox 8">
            <a:extLst>
              <a:ext uri="{FF2B5EF4-FFF2-40B4-BE49-F238E27FC236}">
                <a16:creationId xmlns:a16="http://schemas.microsoft.com/office/drawing/2014/main" id="{469769A4-1A61-2A49-899B-4A9BADDB93FE}"/>
              </a:ext>
            </a:extLst>
          </p:cNvPr>
          <p:cNvSpPr txBox="1"/>
          <p:nvPr/>
        </p:nvSpPr>
        <p:spPr>
          <a:xfrm>
            <a:off x="5779978" y="1218413"/>
            <a:ext cx="624850" cy="369332"/>
          </a:xfrm>
          <a:prstGeom prst="rect">
            <a:avLst/>
          </a:prstGeom>
          <a:noFill/>
        </p:spPr>
        <p:txBody>
          <a:bodyPr wrap="square" rtlCol="0">
            <a:spAutoFit/>
          </a:bodyPr>
          <a:lstStyle/>
          <a:p>
            <a:r>
              <a:rPr lang="en-US" sz="1800" b="1" dirty="0"/>
              <a:t>70s</a:t>
            </a:r>
          </a:p>
        </p:txBody>
      </p:sp>
      <p:pic>
        <p:nvPicPr>
          <p:cNvPr id="10" name="Picture 9">
            <a:extLst>
              <a:ext uri="{FF2B5EF4-FFF2-40B4-BE49-F238E27FC236}">
                <a16:creationId xmlns:a16="http://schemas.microsoft.com/office/drawing/2014/main" id="{19F69878-2E73-C840-B2B1-364C13F6D869}"/>
              </a:ext>
            </a:extLst>
          </p:cNvPr>
          <p:cNvPicPr>
            <a:picLocks noChangeAspect="1"/>
          </p:cNvPicPr>
          <p:nvPr/>
        </p:nvPicPr>
        <p:blipFill>
          <a:blip r:embed="rId5"/>
          <a:stretch>
            <a:fillRect/>
          </a:stretch>
        </p:blipFill>
        <p:spPr>
          <a:xfrm>
            <a:off x="1772041" y="2956265"/>
            <a:ext cx="2014538" cy="1236436"/>
          </a:xfrm>
          <a:prstGeom prst="rect">
            <a:avLst/>
          </a:prstGeom>
        </p:spPr>
      </p:pic>
      <p:pic>
        <p:nvPicPr>
          <p:cNvPr id="11" name="Picture 10">
            <a:extLst>
              <a:ext uri="{FF2B5EF4-FFF2-40B4-BE49-F238E27FC236}">
                <a16:creationId xmlns:a16="http://schemas.microsoft.com/office/drawing/2014/main" id="{BA55C605-15BD-7948-8367-4269FBFFAEE0}"/>
              </a:ext>
            </a:extLst>
          </p:cNvPr>
          <p:cNvPicPr>
            <a:picLocks noChangeAspect="1"/>
          </p:cNvPicPr>
          <p:nvPr/>
        </p:nvPicPr>
        <p:blipFill>
          <a:blip r:embed="rId6"/>
          <a:stretch>
            <a:fillRect/>
          </a:stretch>
        </p:blipFill>
        <p:spPr>
          <a:xfrm>
            <a:off x="5288233" y="2943638"/>
            <a:ext cx="1564739" cy="1189832"/>
          </a:xfrm>
          <a:prstGeom prst="rect">
            <a:avLst/>
          </a:prstGeom>
        </p:spPr>
      </p:pic>
    </p:spTree>
    <p:extLst>
      <p:ext uri="{BB962C8B-B14F-4D97-AF65-F5344CB8AC3E}">
        <p14:creationId xmlns:p14="http://schemas.microsoft.com/office/powerpoint/2010/main" val="2045445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4CF53EF-0219-224E-AD59-80F9CDE523AF}"/>
              </a:ext>
            </a:extLst>
          </p:cNvPr>
          <p:cNvCxnSpPr/>
          <p:nvPr/>
        </p:nvCxnSpPr>
        <p:spPr>
          <a:xfrm>
            <a:off x="1458686" y="1646124"/>
            <a:ext cx="0" cy="2100943"/>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E951B09-0C95-E741-9C9C-51D23A1890E8}"/>
              </a:ext>
            </a:extLst>
          </p:cNvPr>
          <p:cNvCxnSpPr/>
          <p:nvPr/>
        </p:nvCxnSpPr>
        <p:spPr>
          <a:xfrm>
            <a:off x="1464276" y="3746479"/>
            <a:ext cx="4541108"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Arc 8">
            <a:extLst>
              <a:ext uri="{FF2B5EF4-FFF2-40B4-BE49-F238E27FC236}">
                <a16:creationId xmlns:a16="http://schemas.microsoft.com/office/drawing/2014/main" id="{CF38816D-14A7-2A4D-BB3A-27EB0B57B35E}"/>
              </a:ext>
            </a:extLst>
          </p:cNvPr>
          <p:cNvSpPr/>
          <p:nvPr/>
        </p:nvSpPr>
        <p:spPr>
          <a:xfrm>
            <a:off x="-3221196" y="2078318"/>
            <a:ext cx="9297353" cy="1058722"/>
          </a:xfrm>
          <a:prstGeom prst="arc">
            <a:avLst>
              <a:gd name="adj1" fmla="val 16200000"/>
              <a:gd name="adj2" fmla="val 21516968"/>
            </a:avLst>
          </a:prstGeom>
          <a:ln w="222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cxnSp>
        <p:nvCxnSpPr>
          <p:cNvPr id="11" name="Straight Connector 10">
            <a:extLst>
              <a:ext uri="{FF2B5EF4-FFF2-40B4-BE49-F238E27FC236}">
                <a16:creationId xmlns:a16="http://schemas.microsoft.com/office/drawing/2014/main" id="{7DD360B4-8F48-1749-95BE-36CF4F2DFF1A}"/>
              </a:ext>
            </a:extLst>
          </p:cNvPr>
          <p:cNvCxnSpPr>
            <a:cxnSpLocks/>
            <a:stCxn id="9" idx="0"/>
          </p:cNvCxnSpPr>
          <p:nvPr/>
        </p:nvCxnSpPr>
        <p:spPr>
          <a:xfrm>
            <a:off x="1427482" y="2078318"/>
            <a:ext cx="2474165" cy="1"/>
          </a:xfrm>
          <a:prstGeom prst="line">
            <a:avLst/>
          </a:prstGeom>
          <a:ln w="25400">
            <a:solidFill>
              <a:schemeClr val="accent2"/>
            </a:solidFill>
            <a:prstDash val="lgDashDot"/>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34237D34-D292-4644-B7F1-79C6FF68D196}"/>
              </a:ext>
            </a:extLst>
          </p:cNvPr>
          <p:cNvCxnSpPr>
            <a:cxnSpLocks/>
          </p:cNvCxnSpPr>
          <p:nvPr/>
        </p:nvCxnSpPr>
        <p:spPr>
          <a:xfrm>
            <a:off x="3901645" y="2356343"/>
            <a:ext cx="2103739" cy="143438"/>
          </a:xfrm>
          <a:prstGeom prst="line">
            <a:avLst/>
          </a:prstGeom>
          <a:ln w="25400">
            <a:solidFill>
              <a:schemeClr val="accent2"/>
            </a:solidFill>
            <a:prstDash val="lgDashDot"/>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21FA513E-A423-B348-8511-E234C7DFFFDA}"/>
              </a:ext>
            </a:extLst>
          </p:cNvPr>
          <p:cNvCxnSpPr>
            <a:cxnSpLocks/>
          </p:cNvCxnSpPr>
          <p:nvPr/>
        </p:nvCxnSpPr>
        <p:spPr>
          <a:xfrm>
            <a:off x="3901646" y="2078318"/>
            <a:ext cx="0" cy="278025"/>
          </a:xfrm>
          <a:prstGeom prst="line">
            <a:avLst/>
          </a:prstGeom>
          <a:ln w="25400">
            <a:solidFill>
              <a:schemeClr val="accent2"/>
            </a:solidFill>
            <a:prstDash val="lgDashDot"/>
          </a:ln>
        </p:spPr>
        <p:style>
          <a:lnRef idx="1">
            <a:schemeClr val="accent2"/>
          </a:lnRef>
          <a:fillRef idx="0">
            <a:schemeClr val="accent2"/>
          </a:fillRef>
          <a:effectRef idx="0">
            <a:schemeClr val="accent2"/>
          </a:effectRef>
          <a:fontRef idx="minor">
            <a:schemeClr val="tx1"/>
          </a:fontRef>
        </p:style>
      </p:cxnSp>
      <p:sp>
        <p:nvSpPr>
          <p:cNvPr id="18" name="TextBox 17">
            <a:extLst>
              <a:ext uri="{FF2B5EF4-FFF2-40B4-BE49-F238E27FC236}">
                <a16:creationId xmlns:a16="http://schemas.microsoft.com/office/drawing/2014/main" id="{90944FE4-5B80-B24F-B866-F62177205520}"/>
              </a:ext>
            </a:extLst>
          </p:cNvPr>
          <p:cNvSpPr txBox="1"/>
          <p:nvPr/>
        </p:nvSpPr>
        <p:spPr>
          <a:xfrm>
            <a:off x="694281" y="1382440"/>
            <a:ext cx="615553" cy="2383382"/>
          </a:xfrm>
          <a:prstGeom prst="rect">
            <a:avLst/>
          </a:prstGeom>
          <a:noFill/>
        </p:spPr>
        <p:txBody>
          <a:bodyPr vert="vert270" wrap="square" rtlCol="0">
            <a:spAutoFit/>
          </a:bodyPr>
          <a:lstStyle/>
          <a:p>
            <a:r>
              <a:rPr lang="en-US" sz="1400" dirty="0"/>
              <a:t>Rate of adjuvant therapy recommendation (%)</a:t>
            </a:r>
          </a:p>
        </p:txBody>
      </p:sp>
      <p:sp>
        <p:nvSpPr>
          <p:cNvPr id="19" name="TextBox 18">
            <a:extLst>
              <a:ext uri="{FF2B5EF4-FFF2-40B4-BE49-F238E27FC236}">
                <a16:creationId xmlns:a16="http://schemas.microsoft.com/office/drawing/2014/main" id="{AF897F0D-177A-1C40-90A5-DDECB39B0167}"/>
              </a:ext>
            </a:extLst>
          </p:cNvPr>
          <p:cNvSpPr txBox="1"/>
          <p:nvPr/>
        </p:nvSpPr>
        <p:spPr>
          <a:xfrm>
            <a:off x="2971908" y="3970926"/>
            <a:ext cx="2757174" cy="307777"/>
          </a:xfrm>
          <a:prstGeom prst="rect">
            <a:avLst/>
          </a:prstGeom>
          <a:noFill/>
        </p:spPr>
        <p:txBody>
          <a:bodyPr wrap="square" rtlCol="0">
            <a:spAutoFit/>
          </a:bodyPr>
          <a:lstStyle/>
          <a:p>
            <a:r>
              <a:rPr lang="en-US" sz="1400" dirty="0"/>
              <a:t>Age at diagnosis (years)</a:t>
            </a:r>
          </a:p>
        </p:txBody>
      </p:sp>
      <p:sp>
        <p:nvSpPr>
          <p:cNvPr id="20" name="TextBox 19">
            <a:extLst>
              <a:ext uri="{FF2B5EF4-FFF2-40B4-BE49-F238E27FC236}">
                <a16:creationId xmlns:a16="http://schemas.microsoft.com/office/drawing/2014/main" id="{C4E0B6ED-53A3-6640-A751-42DDDD12154E}"/>
              </a:ext>
            </a:extLst>
          </p:cNvPr>
          <p:cNvSpPr txBox="1"/>
          <p:nvPr/>
        </p:nvSpPr>
        <p:spPr>
          <a:xfrm>
            <a:off x="3722030" y="3702716"/>
            <a:ext cx="381000" cy="276999"/>
          </a:xfrm>
          <a:prstGeom prst="rect">
            <a:avLst/>
          </a:prstGeom>
          <a:noFill/>
        </p:spPr>
        <p:txBody>
          <a:bodyPr wrap="square" rtlCol="0">
            <a:spAutoFit/>
          </a:bodyPr>
          <a:lstStyle/>
          <a:p>
            <a:r>
              <a:rPr lang="en-US" sz="1200" dirty="0"/>
              <a:t>70</a:t>
            </a:r>
          </a:p>
        </p:txBody>
      </p:sp>
      <p:sp>
        <p:nvSpPr>
          <p:cNvPr id="21" name="TextBox 20">
            <a:extLst>
              <a:ext uri="{FF2B5EF4-FFF2-40B4-BE49-F238E27FC236}">
                <a16:creationId xmlns:a16="http://schemas.microsoft.com/office/drawing/2014/main" id="{8476C3E0-B55A-934B-8D76-E7CEA9AA3E29}"/>
              </a:ext>
            </a:extLst>
          </p:cNvPr>
          <p:cNvSpPr txBox="1"/>
          <p:nvPr/>
        </p:nvSpPr>
        <p:spPr>
          <a:xfrm>
            <a:off x="5820473" y="3702716"/>
            <a:ext cx="381000" cy="276999"/>
          </a:xfrm>
          <a:prstGeom prst="rect">
            <a:avLst/>
          </a:prstGeom>
          <a:noFill/>
        </p:spPr>
        <p:txBody>
          <a:bodyPr wrap="square" rtlCol="0">
            <a:spAutoFit/>
          </a:bodyPr>
          <a:lstStyle/>
          <a:p>
            <a:r>
              <a:rPr lang="en-US" sz="1200" dirty="0"/>
              <a:t>80</a:t>
            </a:r>
          </a:p>
        </p:txBody>
      </p:sp>
      <p:sp>
        <p:nvSpPr>
          <p:cNvPr id="22" name="TextBox 21">
            <a:extLst>
              <a:ext uri="{FF2B5EF4-FFF2-40B4-BE49-F238E27FC236}">
                <a16:creationId xmlns:a16="http://schemas.microsoft.com/office/drawing/2014/main" id="{129B1AE4-8D57-D74E-8EE9-E308A0333DE1}"/>
              </a:ext>
            </a:extLst>
          </p:cNvPr>
          <p:cNvSpPr txBox="1"/>
          <p:nvPr/>
        </p:nvSpPr>
        <p:spPr>
          <a:xfrm flipH="1">
            <a:off x="1393666" y="3632381"/>
            <a:ext cx="4541108" cy="369332"/>
          </a:xfrm>
          <a:prstGeom prst="rect">
            <a:avLst/>
          </a:prstGeom>
          <a:noFill/>
        </p:spPr>
        <p:txBody>
          <a:bodyPr wrap="square" rtlCol="0">
            <a:spAutoFit/>
          </a:bodyPr>
          <a:lstStyle/>
          <a:p>
            <a:r>
              <a:rPr lang="en-US" sz="1800" dirty="0"/>
              <a:t> </a:t>
            </a:r>
            <a:r>
              <a:rPr lang="en-US" sz="1200" dirty="0"/>
              <a:t>60</a:t>
            </a:r>
          </a:p>
        </p:txBody>
      </p:sp>
      <p:sp>
        <p:nvSpPr>
          <p:cNvPr id="23" name="TextBox 22">
            <a:extLst>
              <a:ext uri="{FF2B5EF4-FFF2-40B4-BE49-F238E27FC236}">
                <a16:creationId xmlns:a16="http://schemas.microsoft.com/office/drawing/2014/main" id="{9DE91087-6875-EC4D-9417-7EC37CED89E3}"/>
              </a:ext>
            </a:extLst>
          </p:cNvPr>
          <p:cNvSpPr txBox="1"/>
          <p:nvPr/>
        </p:nvSpPr>
        <p:spPr>
          <a:xfrm>
            <a:off x="1213015" y="1299875"/>
            <a:ext cx="369332" cy="692498"/>
          </a:xfrm>
          <a:prstGeom prst="rect">
            <a:avLst/>
          </a:prstGeom>
          <a:noFill/>
        </p:spPr>
        <p:txBody>
          <a:bodyPr vert="vert270" wrap="square" rtlCol="0">
            <a:spAutoFit/>
          </a:bodyPr>
          <a:lstStyle/>
          <a:p>
            <a:r>
              <a:rPr lang="en-US" sz="1200" dirty="0"/>
              <a:t>100</a:t>
            </a:r>
          </a:p>
        </p:txBody>
      </p:sp>
      <p:sp>
        <p:nvSpPr>
          <p:cNvPr id="24" name="TextBox 23">
            <a:extLst>
              <a:ext uri="{FF2B5EF4-FFF2-40B4-BE49-F238E27FC236}">
                <a16:creationId xmlns:a16="http://schemas.microsoft.com/office/drawing/2014/main" id="{CC9BFCC6-C4ED-A84C-99BE-876321A34A7A}"/>
              </a:ext>
            </a:extLst>
          </p:cNvPr>
          <p:cNvSpPr txBox="1"/>
          <p:nvPr/>
        </p:nvSpPr>
        <p:spPr>
          <a:xfrm>
            <a:off x="1207344" y="2227882"/>
            <a:ext cx="369332" cy="692498"/>
          </a:xfrm>
          <a:prstGeom prst="rect">
            <a:avLst/>
          </a:prstGeom>
          <a:noFill/>
        </p:spPr>
        <p:txBody>
          <a:bodyPr vert="vert270" wrap="square" rtlCol="0">
            <a:spAutoFit/>
          </a:bodyPr>
          <a:lstStyle/>
          <a:p>
            <a:r>
              <a:rPr lang="en-US" sz="1200" dirty="0"/>
              <a:t>50</a:t>
            </a:r>
          </a:p>
        </p:txBody>
      </p:sp>
      <p:sp>
        <p:nvSpPr>
          <p:cNvPr id="25" name="TextBox 24">
            <a:extLst>
              <a:ext uri="{FF2B5EF4-FFF2-40B4-BE49-F238E27FC236}">
                <a16:creationId xmlns:a16="http://schemas.microsoft.com/office/drawing/2014/main" id="{09233892-7E0E-6F43-BEC0-031DB2F80C49}"/>
              </a:ext>
            </a:extLst>
          </p:cNvPr>
          <p:cNvSpPr txBox="1"/>
          <p:nvPr/>
        </p:nvSpPr>
        <p:spPr>
          <a:xfrm>
            <a:off x="1209393" y="3054570"/>
            <a:ext cx="369332" cy="692498"/>
          </a:xfrm>
          <a:prstGeom prst="rect">
            <a:avLst/>
          </a:prstGeom>
          <a:noFill/>
        </p:spPr>
        <p:txBody>
          <a:bodyPr vert="vert270" wrap="square" rtlCol="0">
            <a:spAutoFit/>
          </a:bodyPr>
          <a:lstStyle/>
          <a:p>
            <a:r>
              <a:rPr lang="en-US" sz="1200" dirty="0"/>
              <a:t>0</a:t>
            </a:r>
          </a:p>
        </p:txBody>
      </p:sp>
      <p:cxnSp>
        <p:nvCxnSpPr>
          <p:cNvPr id="27" name="Straight Connector 26">
            <a:extLst>
              <a:ext uri="{FF2B5EF4-FFF2-40B4-BE49-F238E27FC236}">
                <a16:creationId xmlns:a16="http://schemas.microsoft.com/office/drawing/2014/main" id="{B19D1FCA-60B4-8441-AB32-DE779A5CA29E}"/>
              </a:ext>
            </a:extLst>
          </p:cNvPr>
          <p:cNvCxnSpPr/>
          <p:nvPr/>
        </p:nvCxnSpPr>
        <p:spPr>
          <a:xfrm>
            <a:off x="3225170" y="3109465"/>
            <a:ext cx="455324"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29A56EE-67E0-1541-9F69-9B36DAFE51EC}"/>
              </a:ext>
            </a:extLst>
          </p:cNvPr>
          <p:cNvCxnSpPr/>
          <p:nvPr/>
        </p:nvCxnSpPr>
        <p:spPr>
          <a:xfrm>
            <a:off x="3234049" y="3471232"/>
            <a:ext cx="455324" cy="0"/>
          </a:xfrm>
          <a:prstGeom prst="line">
            <a:avLst/>
          </a:prstGeom>
          <a:ln w="22225">
            <a:solidFill>
              <a:schemeClr val="accent2"/>
            </a:solidFill>
            <a:prstDash val="lgDashDot"/>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73D05B8-110D-D94A-AC1F-E0DBA8537616}"/>
              </a:ext>
            </a:extLst>
          </p:cNvPr>
          <p:cNvSpPr txBox="1"/>
          <p:nvPr/>
        </p:nvSpPr>
        <p:spPr>
          <a:xfrm>
            <a:off x="3722030" y="2996257"/>
            <a:ext cx="2474164" cy="415498"/>
          </a:xfrm>
          <a:prstGeom prst="rect">
            <a:avLst/>
          </a:prstGeom>
          <a:noFill/>
        </p:spPr>
        <p:txBody>
          <a:bodyPr wrap="square" rtlCol="0">
            <a:spAutoFit/>
          </a:bodyPr>
          <a:lstStyle/>
          <a:p>
            <a:r>
              <a:rPr lang="en-US" sz="1050" dirty="0"/>
              <a:t>Pattern of adjuvant therapy allocation without use of an age cutoff heuristic</a:t>
            </a:r>
          </a:p>
        </p:txBody>
      </p:sp>
      <p:sp>
        <p:nvSpPr>
          <p:cNvPr id="30" name="TextBox 29">
            <a:extLst>
              <a:ext uri="{FF2B5EF4-FFF2-40B4-BE49-F238E27FC236}">
                <a16:creationId xmlns:a16="http://schemas.microsoft.com/office/drawing/2014/main" id="{3D05B2EC-9A68-3747-A7B6-291C28633F6B}"/>
              </a:ext>
            </a:extLst>
          </p:cNvPr>
          <p:cNvSpPr txBox="1"/>
          <p:nvPr/>
        </p:nvSpPr>
        <p:spPr>
          <a:xfrm>
            <a:off x="3722030" y="3340337"/>
            <a:ext cx="2570834" cy="415498"/>
          </a:xfrm>
          <a:prstGeom prst="rect">
            <a:avLst/>
          </a:prstGeom>
          <a:noFill/>
        </p:spPr>
        <p:txBody>
          <a:bodyPr wrap="square" rtlCol="0">
            <a:spAutoFit/>
          </a:bodyPr>
          <a:lstStyle/>
          <a:p>
            <a:r>
              <a:rPr lang="en-US" sz="1050" dirty="0"/>
              <a:t>Pattern of adjuvant therapy allocation indicating use of an age cutoff heuristic</a:t>
            </a:r>
          </a:p>
        </p:txBody>
      </p:sp>
      <p:sp>
        <p:nvSpPr>
          <p:cNvPr id="31" name="TextBox 30">
            <a:extLst>
              <a:ext uri="{FF2B5EF4-FFF2-40B4-BE49-F238E27FC236}">
                <a16:creationId xmlns:a16="http://schemas.microsoft.com/office/drawing/2014/main" id="{C8E5B089-8028-3344-B226-840D1CC5DB7F}"/>
              </a:ext>
            </a:extLst>
          </p:cNvPr>
          <p:cNvSpPr txBox="1"/>
          <p:nvPr/>
        </p:nvSpPr>
        <p:spPr>
          <a:xfrm>
            <a:off x="1248279" y="611981"/>
            <a:ext cx="5065436" cy="646331"/>
          </a:xfrm>
          <a:prstGeom prst="rect">
            <a:avLst/>
          </a:prstGeom>
          <a:noFill/>
        </p:spPr>
        <p:txBody>
          <a:bodyPr wrap="square" rtlCol="0">
            <a:spAutoFit/>
          </a:bodyPr>
          <a:lstStyle/>
          <a:p>
            <a:r>
              <a:rPr lang="en-US" sz="1800" dirty="0"/>
              <a:t>Projected rate of adjuvant therapy recommendation by age at diagnosis</a:t>
            </a:r>
          </a:p>
        </p:txBody>
      </p:sp>
    </p:spTree>
    <p:extLst>
      <p:ext uri="{BB962C8B-B14F-4D97-AF65-F5344CB8AC3E}">
        <p14:creationId xmlns:p14="http://schemas.microsoft.com/office/powerpoint/2010/main" val="2256177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endParaRPr lang="en-US" dirty="0">
              <a:solidFill>
                <a:srgbClr val="002E51"/>
              </a:solidFill>
            </a:endParaRPr>
          </a:p>
        </p:txBody>
      </p:sp>
      <p:sp>
        <p:nvSpPr>
          <p:cNvPr id="3" name="Content Placeholder 2"/>
          <p:cNvSpPr>
            <a:spLocks noGrp="1"/>
          </p:cNvSpPr>
          <p:nvPr>
            <p:ph sz="half" idx="2"/>
          </p:nvPr>
        </p:nvSpPr>
        <p:spPr/>
        <p:txBody>
          <a:bodyPr/>
          <a:lstStyle/>
          <a:p>
            <a:endParaRPr lang="en-US" dirty="0">
              <a:solidFill>
                <a:srgbClr val="002E51"/>
              </a:solidFill>
            </a:endParaRPr>
          </a:p>
        </p:txBody>
      </p:sp>
      <p:sp>
        <p:nvSpPr>
          <p:cNvPr id="4" name="Title 3"/>
          <p:cNvSpPr>
            <a:spLocks noGrp="1"/>
          </p:cNvSpPr>
          <p:nvPr>
            <p:ph type="title"/>
          </p:nvPr>
        </p:nvSpPr>
        <p:spPr/>
        <p:txBody>
          <a:bodyPr/>
          <a:lstStyle/>
          <a:p>
            <a:endParaRPr lang="en-US" b="1" dirty="0">
              <a:solidFill>
                <a:srgbClr val="002E51"/>
              </a:solidFill>
            </a:endParaRPr>
          </a:p>
        </p:txBody>
      </p:sp>
      <p:pic>
        <p:nvPicPr>
          <p:cNvPr id="6" name="Picture 5">
            <a:extLst>
              <a:ext uri="{FF2B5EF4-FFF2-40B4-BE49-F238E27FC236}">
                <a16:creationId xmlns:a16="http://schemas.microsoft.com/office/drawing/2014/main" id="{F827CEBD-1AE6-A401-FA54-6E1AF8E54405}"/>
              </a:ext>
            </a:extLst>
          </p:cNvPr>
          <p:cNvPicPr>
            <a:picLocks noChangeAspect="1"/>
          </p:cNvPicPr>
          <p:nvPr/>
        </p:nvPicPr>
        <p:blipFill>
          <a:blip r:embed="rId2"/>
          <a:stretch>
            <a:fillRect/>
          </a:stretch>
        </p:blipFill>
        <p:spPr>
          <a:xfrm>
            <a:off x="1993032" y="1094423"/>
            <a:ext cx="4666185" cy="2885137"/>
          </a:xfrm>
          <a:prstGeom prst="rect">
            <a:avLst/>
          </a:prstGeom>
        </p:spPr>
      </p:pic>
    </p:spTree>
    <p:extLst>
      <p:ext uri="{BB962C8B-B14F-4D97-AF65-F5344CB8AC3E}">
        <p14:creationId xmlns:p14="http://schemas.microsoft.com/office/powerpoint/2010/main" val="91416462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1FB74C-C97E-AF37-7B99-D8938B1D2D4B}"/>
              </a:ext>
            </a:extLst>
          </p:cNvPr>
          <p:cNvSpPr>
            <a:spLocks noGrp="1"/>
          </p:cNvSpPr>
          <p:nvPr>
            <p:ph sz="half" idx="1"/>
          </p:nvPr>
        </p:nvSpPr>
        <p:spPr/>
        <p:txBody>
          <a:bodyPr/>
          <a:lstStyle/>
          <a:p>
            <a:endParaRPr lang="en-US"/>
          </a:p>
        </p:txBody>
      </p:sp>
      <p:sp>
        <p:nvSpPr>
          <p:cNvPr id="3" name="Content Placeholder 2">
            <a:extLst>
              <a:ext uri="{FF2B5EF4-FFF2-40B4-BE49-F238E27FC236}">
                <a16:creationId xmlns:a16="http://schemas.microsoft.com/office/drawing/2014/main" id="{E13C87A3-37FB-AD20-C539-B1564DE870C6}"/>
              </a:ext>
            </a:extLst>
          </p:cNvPr>
          <p:cNvSpPr>
            <a:spLocks noGrp="1"/>
          </p:cNvSpPr>
          <p:nvPr>
            <p:ph sz="half" idx="2"/>
          </p:nvPr>
        </p:nvSpPr>
        <p:spPr/>
        <p:txBody>
          <a:bodyPr/>
          <a:lstStyle/>
          <a:p>
            <a:endParaRPr lang="en-US"/>
          </a:p>
        </p:txBody>
      </p:sp>
      <p:sp>
        <p:nvSpPr>
          <p:cNvPr id="4" name="Title 3">
            <a:extLst>
              <a:ext uri="{FF2B5EF4-FFF2-40B4-BE49-F238E27FC236}">
                <a16:creationId xmlns:a16="http://schemas.microsoft.com/office/drawing/2014/main" id="{EBAA6B2A-0D94-C05A-2628-CE8978E6C112}"/>
              </a:ext>
            </a:extLst>
          </p:cNvPr>
          <p:cNvSpPr>
            <a:spLocks noGrp="1"/>
          </p:cNvSpPr>
          <p:nvPr>
            <p:ph type="title"/>
          </p:nvPr>
        </p:nvSpPr>
        <p:spPr/>
        <p:txBody>
          <a:bodyPr/>
          <a:lstStyle/>
          <a:p>
            <a:r>
              <a:rPr lang="en-US" sz="2800" dirty="0"/>
              <a:t>We do not appear to be factoring in age rationally in our decision making</a:t>
            </a:r>
          </a:p>
        </p:txBody>
      </p:sp>
      <p:pic>
        <p:nvPicPr>
          <p:cNvPr id="1026" name="Picture 2">
            <a:extLst>
              <a:ext uri="{FF2B5EF4-FFF2-40B4-BE49-F238E27FC236}">
                <a16:creationId xmlns:a16="http://schemas.microsoft.com/office/drawing/2014/main" id="{80667C67-A20F-DAEE-0B8E-AC64C2082E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5847" y="1285835"/>
            <a:ext cx="6472305" cy="3036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51585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87B988-FE8F-D68E-D01B-12DF7D846199}"/>
              </a:ext>
            </a:extLst>
          </p:cNvPr>
          <p:cNvSpPr>
            <a:spLocks noGrp="1"/>
          </p:cNvSpPr>
          <p:nvPr>
            <p:ph type="title"/>
          </p:nvPr>
        </p:nvSpPr>
        <p:spPr/>
        <p:txBody>
          <a:bodyPr/>
          <a:lstStyle/>
          <a:p>
            <a:endParaRPr lang="en-US"/>
          </a:p>
        </p:txBody>
      </p:sp>
      <p:pic>
        <p:nvPicPr>
          <p:cNvPr id="2050" name="Picture 2">
            <a:extLst>
              <a:ext uri="{FF2B5EF4-FFF2-40B4-BE49-F238E27FC236}">
                <a16:creationId xmlns:a16="http://schemas.microsoft.com/office/drawing/2014/main" id="{55A87A16-907F-999E-FE6B-0441706861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2782" y="1300246"/>
            <a:ext cx="5300869" cy="284645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3">
            <a:extLst>
              <a:ext uri="{FF2B5EF4-FFF2-40B4-BE49-F238E27FC236}">
                <a16:creationId xmlns:a16="http://schemas.microsoft.com/office/drawing/2014/main" id="{C4B79318-A717-C8A4-2531-A0DE4523747D}"/>
              </a:ext>
            </a:extLst>
          </p:cNvPr>
          <p:cNvSpPr txBox="1">
            <a:spLocks/>
          </p:cNvSpPr>
          <p:nvPr/>
        </p:nvSpPr>
        <p:spPr>
          <a:xfrm>
            <a:off x="0" y="147867"/>
            <a:ext cx="9144000" cy="695496"/>
          </a:xfrm>
          <a:prstGeom prst="rect">
            <a:avLst/>
          </a:prstGeom>
          <a:noFill/>
        </p:spPr>
        <p:txBody>
          <a:bodyPr/>
          <a:lstStyle>
            <a:lvl1pPr algn="ctr" rtl="0" eaLnBrk="1" fontAlgn="base" hangingPunct="1">
              <a:spcBef>
                <a:spcPct val="0"/>
              </a:spcBef>
              <a:spcAft>
                <a:spcPct val="0"/>
              </a:spcAft>
              <a:defRPr sz="3600" i="0">
                <a:solidFill>
                  <a:srgbClr val="003465"/>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800" kern="0" dirty="0"/>
              <a:t>We do not appear to be factoring in age rationally in our decision making</a:t>
            </a:r>
          </a:p>
        </p:txBody>
      </p:sp>
      <p:sp>
        <p:nvSpPr>
          <p:cNvPr id="6" name="TextBox 5">
            <a:extLst>
              <a:ext uri="{FF2B5EF4-FFF2-40B4-BE49-F238E27FC236}">
                <a16:creationId xmlns:a16="http://schemas.microsoft.com/office/drawing/2014/main" id="{BE928CE2-7F9F-0443-CC56-8A8C98E5A9E1}"/>
              </a:ext>
            </a:extLst>
          </p:cNvPr>
          <p:cNvSpPr txBox="1"/>
          <p:nvPr/>
        </p:nvSpPr>
        <p:spPr>
          <a:xfrm>
            <a:off x="5197678" y="4126300"/>
            <a:ext cx="4975022" cy="307777"/>
          </a:xfrm>
          <a:prstGeom prst="rect">
            <a:avLst/>
          </a:prstGeom>
          <a:noFill/>
        </p:spPr>
        <p:txBody>
          <a:bodyPr wrap="square">
            <a:spAutoFit/>
          </a:bodyPr>
          <a:lstStyle/>
          <a:p>
            <a:r>
              <a:rPr lang="en-US" sz="1400" b="0" i="0" dirty="0">
                <a:solidFill>
                  <a:srgbClr val="212121"/>
                </a:solidFill>
                <a:effectLst/>
                <a:latin typeface="BlinkMacSystemFont"/>
              </a:rPr>
              <a:t>Talcott WJ et al. IJROBP. 2023 Jul 15;116(4):747-756</a:t>
            </a:r>
            <a:endParaRPr lang="en-US" sz="1800" dirty="0">
              <a:latin typeface="Helvetica" pitchFamily="2" charset="0"/>
            </a:endParaRPr>
          </a:p>
        </p:txBody>
      </p:sp>
    </p:spTree>
    <p:extLst>
      <p:ext uri="{BB962C8B-B14F-4D97-AF65-F5344CB8AC3E}">
        <p14:creationId xmlns:p14="http://schemas.microsoft.com/office/powerpoint/2010/main" val="428887292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B7E95-42E9-86B8-F39E-89EE6664C8B9}"/>
              </a:ext>
            </a:extLst>
          </p:cNvPr>
          <p:cNvSpPr>
            <a:spLocks noGrp="1"/>
          </p:cNvSpPr>
          <p:nvPr>
            <p:ph type="title"/>
          </p:nvPr>
        </p:nvSpPr>
        <p:spPr/>
        <p:txBody>
          <a:bodyPr/>
          <a:lstStyle/>
          <a:p>
            <a:r>
              <a:rPr lang="en-US" dirty="0"/>
              <a:t>De-escalation in certain patients does not affect overall survival</a:t>
            </a:r>
          </a:p>
        </p:txBody>
      </p:sp>
      <p:sp>
        <p:nvSpPr>
          <p:cNvPr id="3" name="Content Placeholder 2">
            <a:extLst>
              <a:ext uri="{FF2B5EF4-FFF2-40B4-BE49-F238E27FC236}">
                <a16:creationId xmlns:a16="http://schemas.microsoft.com/office/drawing/2014/main" id="{2B25D774-DBE0-6B21-4CFE-FC481BE233A8}"/>
              </a:ext>
            </a:extLst>
          </p:cNvPr>
          <p:cNvSpPr>
            <a:spLocks noGrp="1"/>
          </p:cNvSpPr>
          <p:nvPr>
            <p:ph idx="1"/>
          </p:nvPr>
        </p:nvSpPr>
        <p:spPr/>
        <p:txBody>
          <a:bodyPr/>
          <a:lstStyle/>
          <a:p>
            <a:r>
              <a:rPr lang="en-US" dirty="0"/>
              <a:t>Especially for elderly patients, radiation therapy is not one-size-fits-all</a:t>
            </a:r>
          </a:p>
          <a:p>
            <a:r>
              <a:rPr lang="en-US" dirty="0"/>
              <a:t>Treatment can now be deescalated in a number of ways with data from prospective trials</a:t>
            </a:r>
          </a:p>
          <a:p>
            <a:pPr lvl="1"/>
            <a:r>
              <a:rPr lang="en-US" dirty="0"/>
              <a:t>Smaller treatment volume</a:t>
            </a:r>
          </a:p>
          <a:p>
            <a:pPr lvl="1"/>
            <a:r>
              <a:rPr lang="en-US" dirty="0"/>
              <a:t>Shorter courses</a:t>
            </a:r>
          </a:p>
          <a:p>
            <a:endParaRPr lang="en-US" dirty="0"/>
          </a:p>
        </p:txBody>
      </p:sp>
      <p:sp>
        <p:nvSpPr>
          <p:cNvPr id="8" name="Title 3">
            <a:extLst>
              <a:ext uri="{FF2B5EF4-FFF2-40B4-BE49-F238E27FC236}">
                <a16:creationId xmlns:a16="http://schemas.microsoft.com/office/drawing/2014/main" id="{DFCACC20-3771-3EE2-3B6E-6B088CAD1896}"/>
              </a:ext>
            </a:extLst>
          </p:cNvPr>
          <p:cNvSpPr txBox="1">
            <a:spLocks/>
          </p:cNvSpPr>
          <p:nvPr/>
        </p:nvSpPr>
        <p:spPr>
          <a:xfrm>
            <a:off x="0" y="127465"/>
            <a:ext cx="9144000" cy="695496"/>
          </a:xfr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800" kern="0" dirty="0">
                <a:solidFill>
                  <a:srgbClr val="003465"/>
                </a:solidFill>
              </a:rPr>
              <a:t>We can and should tailor treatment to older patients</a:t>
            </a:r>
          </a:p>
        </p:txBody>
      </p:sp>
    </p:spTree>
    <p:extLst>
      <p:ext uri="{BB962C8B-B14F-4D97-AF65-F5344CB8AC3E}">
        <p14:creationId xmlns:p14="http://schemas.microsoft.com/office/powerpoint/2010/main" val="338249373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9D194-5532-87E0-7948-FA6DC338AFEA}"/>
              </a:ext>
            </a:extLst>
          </p:cNvPr>
          <p:cNvSpPr>
            <a:spLocks noGrp="1"/>
          </p:cNvSpPr>
          <p:nvPr>
            <p:ph type="title"/>
          </p:nvPr>
        </p:nvSpPr>
        <p:spPr/>
        <p:txBody>
          <a:bodyPr/>
          <a:lstStyle/>
          <a:p>
            <a:endParaRPr lang="en-US" dirty="0">
              <a:solidFill>
                <a:srgbClr val="003465"/>
              </a:solidFill>
            </a:endParaRPr>
          </a:p>
        </p:txBody>
      </p:sp>
      <p:sp>
        <p:nvSpPr>
          <p:cNvPr id="3" name="Content Placeholder 2">
            <a:extLst>
              <a:ext uri="{FF2B5EF4-FFF2-40B4-BE49-F238E27FC236}">
                <a16:creationId xmlns:a16="http://schemas.microsoft.com/office/drawing/2014/main" id="{48312BA5-7E41-5566-AA81-964AEAE5394C}"/>
              </a:ext>
            </a:extLst>
          </p:cNvPr>
          <p:cNvSpPr>
            <a:spLocks noGrp="1"/>
          </p:cNvSpPr>
          <p:nvPr>
            <p:ph idx="1"/>
          </p:nvPr>
        </p:nvSpPr>
        <p:spPr/>
        <p:txBody>
          <a:bodyPr>
            <a:normAutofit fontScale="55000" lnSpcReduction="20000"/>
          </a:bodyPr>
          <a:lstStyle/>
          <a:p>
            <a:r>
              <a:rPr lang="en-US" dirty="0"/>
              <a:t>Partial breast</a:t>
            </a:r>
          </a:p>
          <a:p>
            <a:pPr lvl="1"/>
            <a:r>
              <a:rPr lang="en-US" b="1" dirty="0"/>
              <a:t>UK IMPORT LOW</a:t>
            </a:r>
          </a:p>
          <a:p>
            <a:pPr lvl="2"/>
            <a:r>
              <a:rPr lang="en-US" dirty="0"/>
              <a:t>40 </a:t>
            </a:r>
            <a:r>
              <a:rPr lang="en-US" dirty="0" err="1"/>
              <a:t>Gy</a:t>
            </a:r>
            <a:r>
              <a:rPr lang="en-US" dirty="0"/>
              <a:t> in 15 </a:t>
            </a:r>
            <a:r>
              <a:rPr lang="en-US" dirty="0" err="1"/>
              <a:t>fx</a:t>
            </a:r>
            <a:r>
              <a:rPr lang="en-US" dirty="0"/>
              <a:t> partial breast RT had equal LR and DR vs whole breast</a:t>
            </a:r>
          </a:p>
          <a:p>
            <a:r>
              <a:rPr lang="en-US" dirty="0"/>
              <a:t>5 fraction regimens</a:t>
            </a:r>
          </a:p>
          <a:p>
            <a:pPr lvl="1"/>
            <a:r>
              <a:rPr lang="en-US" dirty="0"/>
              <a:t>FAST</a:t>
            </a:r>
          </a:p>
          <a:p>
            <a:pPr lvl="1"/>
            <a:r>
              <a:rPr lang="en-US" b="1" dirty="0"/>
              <a:t>FAST FORWARD</a:t>
            </a:r>
          </a:p>
          <a:p>
            <a:r>
              <a:rPr lang="en-US" dirty="0"/>
              <a:t>Accelerated Partial Breast Irradiation (APBI)</a:t>
            </a:r>
          </a:p>
          <a:p>
            <a:pPr lvl="1"/>
            <a:r>
              <a:rPr lang="en-US" b="1" dirty="0"/>
              <a:t>RAPID</a:t>
            </a:r>
          </a:p>
          <a:p>
            <a:pPr lvl="2"/>
            <a:r>
              <a:rPr lang="en-US" dirty="0"/>
              <a:t>Identical LR</a:t>
            </a:r>
          </a:p>
          <a:p>
            <a:pPr lvl="2"/>
            <a:r>
              <a:rPr lang="en-US" dirty="0"/>
              <a:t>Lower acute toxicity with partial breast</a:t>
            </a:r>
          </a:p>
          <a:p>
            <a:pPr lvl="2"/>
            <a:r>
              <a:rPr lang="en-US" dirty="0"/>
              <a:t>Higher late toxicity with partial breast</a:t>
            </a:r>
          </a:p>
          <a:p>
            <a:pPr lvl="1"/>
            <a:r>
              <a:rPr lang="en-US" dirty="0"/>
              <a:t>NSABP B-39/RTOG 0413 (similar findings)</a:t>
            </a:r>
          </a:p>
          <a:p>
            <a:pPr lvl="1"/>
            <a:r>
              <a:rPr lang="en-US" b="1" dirty="0"/>
              <a:t>Florence trial</a:t>
            </a:r>
          </a:p>
          <a:p>
            <a:r>
              <a:rPr lang="en-US" dirty="0"/>
              <a:t>Simultaneous integrated boost</a:t>
            </a:r>
          </a:p>
          <a:p>
            <a:r>
              <a:rPr lang="en-US" dirty="0"/>
              <a:t>Genomic testing</a:t>
            </a:r>
          </a:p>
        </p:txBody>
      </p:sp>
      <p:sp>
        <p:nvSpPr>
          <p:cNvPr id="4" name="Title 3">
            <a:extLst>
              <a:ext uri="{FF2B5EF4-FFF2-40B4-BE49-F238E27FC236}">
                <a16:creationId xmlns:a16="http://schemas.microsoft.com/office/drawing/2014/main" id="{0736DD20-11EB-4E87-A57D-5EC3796A93FC}"/>
              </a:ext>
            </a:extLst>
          </p:cNvPr>
          <p:cNvSpPr txBox="1">
            <a:spLocks/>
          </p:cNvSpPr>
          <p:nvPr/>
        </p:nvSpPr>
        <p:spPr>
          <a:xfrm>
            <a:off x="0" y="147867"/>
            <a:ext cx="9144000" cy="695496"/>
          </a:xfrm>
          <a:prstGeom prst="rect">
            <a:avLst/>
          </a:prstGeom>
          <a:noFill/>
        </p:spPr>
        <p:txBody>
          <a:bodyPr/>
          <a:lstStyle>
            <a:lvl1pPr algn="ctr" rtl="0" eaLnBrk="1" fontAlgn="base" hangingPunct="1">
              <a:spcBef>
                <a:spcPct val="0"/>
              </a:spcBef>
              <a:spcAft>
                <a:spcPct val="0"/>
              </a:spcAft>
              <a:defRPr sz="3600" i="0">
                <a:solidFill>
                  <a:srgbClr val="003465"/>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800" kern="0" dirty="0"/>
              <a:t>We do not appear to be factoring in age rationally in our decision making</a:t>
            </a:r>
          </a:p>
        </p:txBody>
      </p:sp>
    </p:spTree>
    <p:extLst>
      <p:ext uri="{BB962C8B-B14F-4D97-AF65-F5344CB8AC3E}">
        <p14:creationId xmlns:p14="http://schemas.microsoft.com/office/powerpoint/2010/main" val="369519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fade">
                                      <p:cBhvr>
                                        <p:cTn id="41" dur="500"/>
                                        <p:tgtEl>
                                          <p:spTgt spid="3">
                                            <p:txEl>
                                              <p:pRg st="10" end="10"/>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
                                            <p:txEl>
                                              <p:pRg st="11" end="11"/>
                                            </p:txEl>
                                          </p:spTgt>
                                        </p:tgtEl>
                                        <p:attrNameLst>
                                          <p:attrName>style.visibility</p:attrName>
                                        </p:attrNameLst>
                                      </p:cBhvr>
                                      <p:to>
                                        <p:strVal val="visible"/>
                                      </p:to>
                                    </p:set>
                                    <p:animEffect transition="in" filter="fade">
                                      <p:cBhvr>
                                        <p:cTn id="44" dur="500"/>
                                        <p:tgtEl>
                                          <p:spTgt spid="3">
                                            <p:txEl>
                                              <p:pRg st="11" end="11"/>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animEffect transition="in" filter="fade">
                                      <p:cBhvr>
                                        <p:cTn id="47" dur="500"/>
                                        <p:tgtEl>
                                          <p:spTgt spid="3">
                                            <p:txEl>
                                              <p:pRg st="12" end="1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13" end="13"/>
                                            </p:txEl>
                                          </p:spTgt>
                                        </p:tgtEl>
                                        <p:attrNameLst>
                                          <p:attrName>style.visibility</p:attrName>
                                        </p:attrNameLst>
                                      </p:cBhvr>
                                      <p:to>
                                        <p:strVal val="visible"/>
                                      </p:to>
                                    </p:set>
                                    <p:animEffect transition="in" filter="fade">
                                      <p:cBhvr>
                                        <p:cTn id="52" dur="500"/>
                                        <p:tgtEl>
                                          <p:spTgt spid="3">
                                            <p:txEl>
                                              <p:pRg st="13" end="1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14" end="14"/>
                                            </p:txEl>
                                          </p:spTgt>
                                        </p:tgtEl>
                                        <p:attrNameLst>
                                          <p:attrName>style.visibility</p:attrName>
                                        </p:attrNameLst>
                                      </p:cBhvr>
                                      <p:to>
                                        <p:strVal val="visible"/>
                                      </p:to>
                                    </p:set>
                                    <p:animEffect transition="in" filter="fade">
                                      <p:cBhvr>
                                        <p:cTn id="57"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0E039-C0E2-2A2A-E665-91CA29ED82D3}"/>
              </a:ext>
            </a:extLst>
          </p:cNvPr>
          <p:cNvSpPr>
            <a:spLocks noGrp="1"/>
          </p:cNvSpPr>
          <p:nvPr>
            <p:ph type="title"/>
          </p:nvPr>
        </p:nvSpPr>
        <p:spPr/>
        <p:txBody>
          <a:bodyPr/>
          <a:lstStyle/>
          <a:p>
            <a:endParaRPr lang="en-US" dirty="0">
              <a:solidFill>
                <a:srgbClr val="00B050"/>
              </a:solidFill>
            </a:endParaRPr>
          </a:p>
        </p:txBody>
      </p:sp>
      <p:sp>
        <p:nvSpPr>
          <p:cNvPr id="3" name="Content Placeholder 2">
            <a:extLst>
              <a:ext uri="{FF2B5EF4-FFF2-40B4-BE49-F238E27FC236}">
                <a16:creationId xmlns:a16="http://schemas.microsoft.com/office/drawing/2014/main" id="{6499882E-0CE7-6054-56B2-2271A7FA6047}"/>
              </a:ext>
            </a:extLst>
          </p:cNvPr>
          <p:cNvSpPr>
            <a:spLocks noGrp="1"/>
          </p:cNvSpPr>
          <p:nvPr>
            <p:ph idx="1"/>
          </p:nvPr>
        </p:nvSpPr>
        <p:spPr>
          <a:xfrm>
            <a:off x="628650" y="3387800"/>
            <a:ext cx="7886700" cy="1247303"/>
          </a:xfrm>
        </p:spPr>
        <p:txBody>
          <a:bodyPr/>
          <a:lstStyle/>
          <a:p>
            <a:endParaRPr lang="en-US" dirty="0"/>
          </a:p>
        </p:txBody>
      </p:sp>
      <p:pic>
        <p:nvPicPr>
          <p:cNvPr id="4" name="Picture 3">
            <a:extLst>
              <a:ext uri="{FF2B5EF4-FFF2-40B4-BE49-F238E27FC236}">
                <a16:creationId xmlns:a16="http://schemas.microsoft.com/office/drawing/2014/main" id="{D601FF94-6A13-F779-0262-3AD20832F832}"/>
              </a:ext>
            </a:extLst>
          </p:cNvPr>
          <p:cNvPicPr>
            <a:picLocks noChangeAspect="1"/>
          </p:cNvPicPr>
          <p:nvPr/>
        </p:nvPicPr>
        <p:blipFill>
          <a:blip r:embed="rId2"/>
          <a:stretch>
            <a:fillRect/>
          </a:stretch>
        </p:blipFill>
        <p:spPr>
          <a:xfrm>
            <a:off x="628650" y="730695"/>
            <a:ext cx="5829300" cy="1771403"/>
          </a:xfrm>
          <a:prstGeom prst="rect">
            <a:avLst/>
          </a:prstGeom>
        </p:spPr>
      </p:pic>
      <p:pic>
        <p:nvPicPr>
          <p:cNvPr id="5" name="Picture 4">
            <a:extLst>
              <a:ext uri="{FF2B5EF4-FFF2-40B4-BE49-F238E27FC236}">
                <a16:creationId xmlns:a16="http://schemas.microsoft.com/office/drawing/2014/main" id="{3F8495AB-733F-B76B-31B6-D119011D96E5}"/>
              </a:ext>
            </a:extLst>
          </p:cNvPr>
          <p:cNvPicPr>
            <a:picLocks noChangeAspect="1"/>
          </p:cNvPicPr>
          <p:nvPr/>
        </p:nvPicPr>
        <p:blipFill>
          <a:blip r:embed="rId3"/>
          <a:stretch>
            <a:fillRect/>
          </a:stretch>
        </p:blipFill>
        <p:spPr>
          <a:xfrm>
            <a:off x="6358715" y="975492"/>
            <a:ext cx="1381125" cy="800100"/>
          </a:xfrm>
          <a:prstGeom prst="rect">
            <a:avLst/>
          </a:prstGeom>
        </p:spPr>
      </p:pic>
      <p:pic>
        <p:nvPicPr>
          <p:cNvPr id="10" name="Picture 9">
            <a:extLst>
              <a:ext uri="{FF2B5EF4-FFF2-40B4-BE49-F238E27FC236}">
                <a16:creationId xmlns:a16="http://schemas.microsoft.com/office/drawing/2014/main" id="{05A1B1F4-2478-D568-66B0-D947A7C9C976}"/>
              </a:ext>
            </a:extLst>
          </p:cNvPr>
          <p:cNvPicPr>
            <a:picLocks noChangeAspect="1"/>
          </p:cNvPicPr>
          <p:nvPr/>
        </p:nvPicPr>
        <p:blipFill>
          <a:blip r:embed="rId4"/>
          <a:stretch>
            <a:fillRect/>
          </a:stretch>
        </p:blipFill>
        <p:spPr>
          <a:xfrm>
            <a:off x="1615363" y="3100684"/>
            <a:ext cx="5970425" cy="1157816"/>
          </a:xfrm>
          <a:prstGeom prst="rect">
            <a:avLst/>
          </a:prstGeom>
        </p:spPr>
      </p:pic>
      <p:pic>
        <p:nvPicPr>
          <p:cNvPr id="11" name="Picture 10">
            <a:extLst>
              <a:ext uri="{FF2B5EF4-FFF2-40B4-BE49-F238E27FC236}">
                <a16:creationId xmlns:a16="http://schemas.microsoft.com/office/drawing/2014/main" id="{903F143C-77D1-5F50-3C04-65A39FCF2D02}"/>
              </a:ext>
            </a:extLst>
          </p:cNvPr>
          <p:cNvPicPr>
            <a:picLocks noChangeAspect="1"/>
          </p:cNvPicPr>
          <p:nvPr/>
        </p:nvPicPr>
        <p:blipFill>
          <a:blip r:embed="rId5"/>
          <a:stretch>
            <a:fillRect/>
          </a:stretch>
        </p:blipFill>
        <p:spPr>
          <a:xfrm>
            <a:off x="1657350" y="2641147"/>
            <a:ext cx="5829300" cy="448407"/>
          </a:xfrm>
          <a:prstGeom prst="rect">
            <a:avLst/>
          </a:prstGeom>
        </p:spPr>
      </p:pic>
      <p:sp>
        <p:nvSpPr>
          <p:cNvPr id="6" name="Title 3">
            <a:extLst>
              <a:ext uri="{FF2B5EF4-FFF2-40B4-BE49-F238E27FC236}">
                <a16:creationId xmlns:a16="http://schemas.microsoft.com/office/drawing/2014/main" id="{E6C3C10F-266A-0577-C191-8238BA022965}"/>
              </a:ext>
            </a:extLst>
          </p:cNvPr>
          <p:cNvSpPr txBox="1">
            <a:spLocks/>
          </p:cNvSpPr>
          <p:nvPr/>
        </p:nvSpPr>
        <p:spPr>
          <a:xfrm>
            <a:off x="-628650" y="33567"/>
            <a:ext cx="9144000" cy="695496"/>
          </a:xfrm>
          <a:prstGeom prst="rect">
            <a:avLst/>
          </a:prstGeom>
          <a:noFill/>
        </p:spPr>
        <p:txBody>
          <a:bodyPr/>
          <a:lstStyle>
            <a:lvl1pPr algn="ctr" rtl="0" eaLnBrk="1" fontAlgn="base" hangingPunct="1">
              <a:spcBef>
                <a:spcPct val="0"/>
              </a:spcBef>
              <a:spcAft>
                <a:spcPct val="0"/>
              </a:spcAft>
              <a:defRPr sz="3600" i="0">
                <a:solidFill>
                  <a:srgbClr val="003465"/>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800" kern="0" dirty="0"/>
              <a:t>Can we treat less breast tissue</a:t>
            </a:r>
          </a:p>
        </p:txBody>
      </p:sp>
    </p:spTree>
    <p:extLst>
      <p:ext uri="{BB962C8B-B14F-4D97-AF65-F5344CB8AC3E}">
        <p14:creationId xmlns:p14="http://schemas.microsoft.com/office/powerpoint/2010/main" val="3287498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0" y="1798064"/>
            <a:ext cx="9144000" cy="2204975"/>
          </a:xfrm>
        </p:spPr>
        <p:txBody>
          <a:bodyPr/>
          <a:lstStyle/>
          <a:p>
            <a:pPr>
              <a:spcBef>
                <a:spcPts val="20"/>
              </a:spcBef>
            </a:pPr>
            <a:r>
              <a:rPr lang="en-US" b="1" kern="1200">
                <a:solidFill>
                  <a:srgbClr val="002060"/>
                </a:solidFill>
                <a:cs typeface="Arial"/>
              </a:rPr>
              <a:t>Steven Frommeyer</a:t>
            </a:r>
            <a:endParaRPr lang="en-US"/>
          </a:p>
          <a:p>
            <a:pPr>
              <a:spcBef>
                <a:spcPts val="20"/>
              </a:spcBef>
            </a:pPr>
            <a:r>
              <a:rPr lang="en-US" kern="1200">
                <a:solidFill>
                  <a:srgbClr val="002060"/>
                </a:solidFill>
                <a:latin typeface="Arial"/>
                <a:cs typeface="Arial"/>
              </a:rPr>
              <a:t>Executive Director, Global Ambassador Strategies, Oncology</a:t>
            </a:r>
            <a:endParaRPr lang="en-US"/>
          </a:p>
          <a:p>
            <a:pPr defTabSz="1619594">
              <a:spcBef>
                <a:spcPts val="20"/>
              </a:spcBef>
            </a:pPr>
            <a:r>
              <a:rPr lang="en-US" kern="1200">
                <a:solidFill>
                  <a:srgbClr val="002060"/>
                </a:solidFill>
                <a:latin typeface="Arial"/>
                <a:cs typeface="Arial"/>
              </a:rPr>
              <a:t>MJH Life Sciences</a:t>
            </a:r>
            <a:endParaRPr lang="en-US">
              <a:latin typeface="Arial"/>
              <a:cs typeface="Arial"/>
            </a:endParaRPr>
          </a:p>
          <a:p>
            <a:pPr marL="0" indent="0" algn="ctr" defTabSz="1619594">
              <a:spcBef>
                <a:spcPts val="20"/>
              </a:spcBef>
              <a:buNone/>
            </a:pPr>
            <a:endParaRPr lang="en-US" b="1" kern="1200">
              <a:solidFill>
                <a:srgbClr val="002060"/>
              </a:solidFill>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0" y="127465"/>
            <a:ext cx="9144000" cy="786936"/>
          </a:xfrm>
        </p:spPr>
        <p:txBody>
          <a:bodyPr/>
          <a:lstStyle/>
          <a:p>
            <a:r>
              <a:rPr lang="en-US" b="1">
                <a:solidFill>
                  <a:srgbClr val="002E51"/>
                </a:solidFill>
              </a:rPr>
              <a:t>Welcome</a:t>
            </a:r>
          </a:p>
        </p:txBody>
      </p:sp>
    </p:spTree>
    <p:extLst>
      <p:ext uri="{BB962C8B-B14F-4D97-AF65-F5344CB8AC3E}">
        <p14:creationId xmlns:p14="http://schemas.microsoft.com/office/powerpoint/2010/main" val="765534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E5D545-CDE7-6F4D-B1CF-F53D4FCDB259}"/>
              </a:ext>
            </a:extLst>
          </p:cNvPr>
          <p:cNvSpPr txBox="1">
            <a:spLocks noChangeArrowheads="1"/>
          </p:cNvSpPr>
          <p:nvPr/>
        </p:nvSpPr>
        <p:spPr bwMode="auto">
          <a:xfrm>
            <a:off x="457319" y="178761"/>
            <a:ext cx="8154333" cy="82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7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2700" b="1">
                <a:solidFill>
                  <a:schemeClr val="tx2"/>
                </a:solidFill>
                <a:latin typeface="Arial" charset="0"/>
              </a:defRPr>
            </a:lvl2pPr>
            <a:lvl3pPr algn="l" rtl="0" eaLnBrk="1" fontAlgn="base" hangingPunct="1">
              <a:spcBef>
                <a:spcPct val="0"/>
              </a:spcBef>
              <a:spcAft>
                <a:spcPct val="0"/>
              </a:spcAft>
              <a:defRPr sz="2700" b="1">
                <a:solidFill>
                  <a:schemeClr val="tx2"/>
                </a:solidFill>
                <a:latin typeface="Arial" charset="0"/>
              </a:defRPr>
            </a:lvl3pPr>
            <a:lvl4pPr algn="l" rtl="0" eaLnBrk="1" fontAlgn="base" hangingPunct="1">
              <a:spcBef>
                <a:spcPct val="0"/>
              </a:spcBef>
              <a:spcAft>
                <a:spcPct val="0"/>
              </a:spcAft>
              <a:defRPr sz="2700" b="1">
                <a:solidFill>
                  <a:schemeClr val="tx2"/>
                </a:solidFill>
                <a:latin typeface="Arial" charset="0"/>
              </a:defRPr>
            </a:lvl4pPr>
            <a:lvl5pPr algn="l" rtl="0" eaLnBrk="1" fontAlgn="base" hangingPunct="1">
              <a:spcBef>
                <a:spcPct val="0"/>
              </a:spcBef>
              <a:spcAft>
                <a:spcPct val="0"/>
              </a:spcAft>
              <a:defRPr sz="2700" b="1">
                <a:solidFill>
                  <a:schemeClr val="tx2"/>
                </a:solidFill>
                <a:latin typeface="Arial" charset="0"/>
              </a:defRPr>
            </a:lvl5pPr>
            <a:lvl6pPr marL="342900" algn="l" rtl="0" eaLnBrk="1" fontAlgn="base" hangingPunct="1">
              <a:spcBef>
                <a:spcPct val="0"/>
              </a:spcBef>
              <a:spcAft>
                <a:spcPct val="0"/>
              </a:spcAft>
              <a:defRPr sz="2625" b="1">
                <a:solidFill>
                  <a:schemeClr val="tx2"/>
                </a:solidFill>
                <a:latin typeface="Arial" charset="0"/>
              </a:defRPr>
            </a:lvl6pPr>
            <a:lvl7pPr marL="685800" algn="l" rtl="0" eaLnBrk="1" fontAlgn="base" hangingPunct="1">
              <a:spcBef>
                <a:spcPct val="0"/>
              </a:spcBef>
              <a:spcAft>
                <a:spcPct val="0"/>
              </a:spcAft>
              <a:defRPr sz="2625" b="1">
                <a:solidFill>
                  <a:schemeClr val="tx2"/>
                </a:solidFill>
                <a:latin typeface="Arial" charset="0"/>
              </a:defRPr>
            </a:lvl7pPr>
            <a:lvl8pPr marL="1028700" algn="l" rtl="0" eaLnBrk="1" fontAlgn="base" hangingPunct="1">
              <a:spcBef>
                <a:spcPct val="0"/>
              </a:spcBef>
              <a:spcAft>
                <a:spcPct val="0"/>
              </a:spcAft>
              <a:defRPr sz="2625" b="1">
                <a:solidFill>
                  <a:schemeClr val="tx2"/>
                </a:solidFill>
                <a:latin typeface="Arial" charset="0"/>
              </a:defRPr>
            </a:lvl8pPr>
            <a:lvl9pPr marL="1371600" algn="l" rtl="0" eaLnBrk="1" fontAlgn="base" hangingPunct="1">
              <a:spcBef>
                <a:spcPct val="0"/>
              </a:spcBef>
              <a:spcAft>
                <a:spcPct val="0"/>
              </a:spcAft>
              <a:defRPr sz="2625"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700" b="1" i="0" u="none" strike="noStrike" kern="0" cap="none" spc="0" normalizeH="0" baseline="0" noProof="0">
                <a:ln>
                  <a:noFill/>
                </a:ln>
                <a:solidFill>
                  <a:srgbClr val="455560"/>
                </a:solidFill>
                <a:effectLst/>
                <a:uLnTx/>
                <a:uFillTx/>
                <a:latin typeface="Calibri" panose="020F0502020204030204" pitchFamily="34" charset="0"/>
                <a:ea typeface="+mj-ea"/>
                <a:cs typeface="+mj-cs"/>
              </a:rPr>
              <a:t>PHERGain: Efficacy (Key Secondary Endpoints)</a:t>
            </a:r>
            <a:endParaRPr kumimoji="0" lang="en-US" altLang="en-US" sz="2700" b="1" i="0" u="none" strike="noStrike" kern="0" cap="none" spc="0" normalizeH="0" baseline="0" noProof="0" dirty="0">
              <a:ln>
                <a:noFill/>
              </a:ln>
              <a:solidFill>
                <a:srgbClr val="455560"/>
              </a:solidFill>
              <a:effectLst/>
              <a:uLnTx/>
              <a:uFillTx/>
              <a:latin typeface="Calibri" panose="020F0502020204030204" pitchFamily="34" charset="0"/>
              <a:ea typeface="+mj-ea"/>
              <a:cs typeface="+mj-cs"/>
            </a:endParaRPr>
          </a:p>
        </p:txBody>
      </p:sp>
      <p:sp>
        <p:nvSpPr>
          <p:cNvPr id="4" name="Text Box 11">
            <a:extLst>
              <a:ext uri="{FF2B5EF4-FFF2-40B4-BE49-F238E27FC236}">
                <a16:creationId xmlns:a16="http://schemas.microsoft.com/office/drawing/2014/main" id="{02BA5C92-BD82-CA4B-AC5D-52A77F173F57}"/>
              </a:ext>
            </a:extLst>
          </p:cNvPr>
          <p:cNvSpPr txBox="1">
            <a:spLocks noChangeArrowheads="1"/>
          </p:cNvSpPr>
          <p:nvPr/>
        </p:nvSpPr>
        <p:spPr bwMode="auto">
          <a:xfrm>
            <a:off x="4212469" y="4738670"/>
            <a:ext cx="600789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defTabSz="685800">
              <a:lnSpc>
                <a:spcPct val="100000"/>
              </a:lnSpc>
              <a:spcBef>
                <a:spcPct val="0"/>
              </a:spcBef>
              <a:spcAft>
                <a:spcPct val="0"/>
              </a:spcAft>
              <a:buClrTx/>
              <a:buFont typeface="Wingdings" panose="05000000000000000000" pitchFamily="2" charset="2"/>
              <a:buNone/>
            </a:pPr>
            <a:r>
              <a:rPr lang="en-US" altLang="en-US" sz="900" dirty="0">
                <a:solidFill>
                  <a:srgbClr val="455560"/>
                </a:solidFill>
                <a:latin typeface="Calibri" panose="020F0502020204030204" pitchFamily="34" charset="0"/>
                <a:cs typeface="Arial" panose="020B0604020202020204" pitchFamily="34" charset="0"/>
              </a:rPr>
              <a:t>Cortes. ASCO 2023. Abstr LBA506.</a:t>
            </a:r>
          </a:p>
        </p:txBody>
      </p:sp>
      <p:graphicFrame>
        <p:nvGraphicFramePr>
          <p:cNvPr id="5" name="Group 3">
            <a:extLst>
              <a:ext uri="{FF2B5EF4-FFF2-40B4-BE49-F238E27FC236}">
                <a16:creationId xmlns:a16="http://schemas.microsoft.com/office/drawing/2014/main" id="{79341313-9484-634A-934F-4F3A555F381B}"/>
              </a:ext>
            </a:extLst>
          </p:cNvPr>
          <p:cNvGraphicFramePr>
            <a:graphicFrameLocks/>
          </p:cNvGraphicFramePr>
          <p:nvPr/>
        </p:nvGraphicFramePr>
        <p:xfrm>
          <a:off x="545308" y="1206104"/>
          <a:ext cx="8066346" cy="2049824"/>
        </p:xfrm>
        <a:graphic>
          <a:graphicData uri="http://schemas.openxmlformats.org/drawingml/2006/table">
            <a:tbl>
              <a:tblPr/>
              <a:tblGrid>
                <a:gridCol w="2344197">
                  <a:extLst>
                    <a:ext uri="{9D8B030D-6E8A-4147-A177-3AD203B41FA5}">
                      <a16:colId xmlns:a16="http://schemas.microsoft.com/office/drawing/2014/main" val="20000"/>
                    </a:ext>
                  </a:extLst>
                </a:gridCol>
                <a:gridCol w="1907383">
                  <a:extLst>
                    <a:ext uri="{9D8B030D-6E8A-4147-A177-3AD203B41FA5}">
                      <a16:colId xmlns:a16="http://schemas.microsoft.com/office/drawing/2014/main" val="20001"/>
                    </a:ext>
                  </a:extLst>
                </a:gridCol>
                <a:gridCol w="1907383">
                  <a:extLst>
                    <a:ext uri="{9D8B030D-6E8A-4147-A177-3AD203B41FA5}">
                      <a16:colId xmlns:a16="http://schemas.microsoft.com/office/drawing/2014/main" val="20002"/>
                    </a:ext>
                  </a:extLst>
                </a:gridCol>
                <a:gridCol w="1907383">
                  <a:extLst>
                    <a:ext uri="{9D8B030D-6E8A-4147-A177-3AD203B41FA5}">
                      <a16:colId xmlns:a16="http://schemas.microsoft.com/office/drawing/2014/main" val="2864107587"/>
                    </a:ext>
                  </a:extLst>
                </a:gridCol>
              </a:tblGrid>
              <a:tr h="297184">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GB" sz="1400" b="1" i="0" u="none" strike="noStrike" cap="none" normalizeH="0" baseline="0" dirty="0">
                          <a:ln>
                            <a:noFill/>
                          </a:ln>
                          <a:solidFill>
                            <a:schemeClr val="tx1"/>
                          </a:solidFill>
                          <a:effectLst/>
                          <a:latin typeface="Calibri" panose="020F0502020204030204" pitchFamily="34" charset="0"/>
                        </a:rPr>
                        <a:t>3-Yr Outcomes, % (95% CI)</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dirty="0">
                          <a:ln>
                            <a:noFill/>
                          </a:ln>
                          <a:solidFill>
                            <a:schemeClr val="tx1"/>
                          </a:solidFill>
                          <a:effectLst/>
                          <a:latin typeface="Calibri" panose="020F0502020204030204" pitchFamily="34" charset="0"/>
                        </a:rPr>
                        <a:t>Group A </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dirty="0">
                          <a:ln>
                            <a:noFill/>
                          </a:ln>
                          <a:solidFill>
                            <a:schemeClr val="tx1"/>
                          </a:solidFill>
                          <a:effectLst/>
                          <a:latin typeface="Calibri" panose="020F0502020204030204" pitchFamily="34" charset="0"/>
                        </a:rPr>
                        <a:t>Group B  </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dirty="0">
                          <a:ln>
                            <a:noFill/>
                          </a:ln>
                          <a:solidFill>
                            <a:schemeClr val="tx1"/>
                          </a:solidFill>
                          <a:effectLst/>
                          <a:latin typeface="Calibri" panose="020F0502020204030204" pitchFamily="34" charset="0"/>
                        </a:rPr>
                        <a:t>Group B Without CT </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extLst>
                  <a:ext uri="{0D108BD9-81ED-4DB2-BD59-A6C34878D82A}">
                    <a16:rowId xmlns:a16="http://schemas.microsoft.com/office/drawing/2014/main" val="10001"/>
                  </a:ext>
                </a:extLst>
              </a:tr>
              <a:tr h="274332">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n</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lumMod val="40000"/>
                        <a:lumOff val="60000"/>
                      </a:srgbClr>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63</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lumMod val="40000"/>
                        <a:lumOff val="60000"/>
                      </a:srgbClr>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267</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lumMod val="40000"/>
                        <a:lumOff val="60000"/>
                      </a:srgbClr>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86</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lumMod val="40000"/>
                        <a:lumOff val="60000"/>
                      </a:srgbClr>
                    </a:solidFill>
                  </a:tcPr>
                </a:tc>
                <a:extLst>
                  <a:ext uri="{0D108BD9-81ED-4DB2-BD59-A6C34878D82A}">
                    <a16:rowId xmlns:a16="http://schemas.microsoft.com/office/drawing/2014/main" val="10002"/>
                  </a:ext>
                </a:extLst>
              </a:tr>
              <a:tr h="274332">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iDFS*</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98.3 (95.1-100)</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95.4 (92.8-98.0)</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98.8 (96.3-100)</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lumMod val="95000"/>
                      </a:srgbClr>
                    </a:solidFill>
                  </a:tcPr>
                </a:tc>
                <a:extLst>
                  <a:ext uri="{0D108BD9-81ED-4DB2-BD59-A6C34878D82A}">
                    <a16:rowId xmlns:a16="http://schemas.microsoft.com/office/drawing/2014/main" val="10003"/>
                  </a:ext>
                </a:extLst>
              </a:tr>
              <a:tr h="297184">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DDFS*</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98.3 (95.1-100)</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96.5 (94.3-98.8)</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100 (100-100)</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extLst>
                  <a:ext uri="{0D108BD9-81ED-4DB2-BD59-A6C34878D82A}">
                    <a16:rowId xmlns:a16="http://schemas.microsoft.com/office/drawing/2014/main" val="10004"/>
                  </a:ext>
                </a:extLst>
              </a:tr>
              <a:tr h="297184">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n</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lumMod val="40000"/>
                        <a:lumOff val="60000"/>
                      </a:srgbClr>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71</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lumMod val="40000"/>
                        <a:lumOff val="60000"/>
                      </a:srgbClr>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400" b="0" i="0" u="none" strike="noStrike" cap="none" normalizeH="0" baseline="0" dirty="0">
                          <a:ln>
                            <a:noFill/>
                          </a:ln>
                          <a:solidFill>
                            <a:schemeClr val="bg2">
                              <a:lumMod val="10000"/>
                            </a:schemeClr>
                          </a:solidFill>
                          <a:effectLst/>
                          <a:latin typeface="Calibri" panose="020F0502020204030204" pitchFamily="34" charset="0"/>
                        </a:rPr>
                        <a:t>285</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lumMod val="40000"/>
                        <a:lumOff val="60000"/>
                      </a:srgbClr>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400" b="0" i="0" u="none" strike="noStrike" cap="none" normalizeH="0" baseline="0" dirty="0">
                          <a:ln>
                            <a:noFill/>
                          </a:ln>
                          <a:solidFill>
                            <a:schemeClr val="bg2">
                              <a:lumMod val="10000"/>
                            </a:schemeClr>
                          </a:solidFill>
                          <a:effectLst/>
                          <a:latin typeface="Calibri" panose="020F0502020204030204" pitchFamily="34" charset="0"/>
                        </a:rPr>
                        <a:t>86</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lumMod val="40000"/>
                        <a:lumOff val="60000"/>
                      </a:srgbClr>
                    </a:solidFill>
                  </a:tcPr>
                </a:tc>
                <a:extLst>
                  <a:ext uri="{0D108BD9-81ED-4DB2-BD59-A6C34878D82A}">
                    <a16:rowId xmlns:a16="http://schemas.microsoft.com/office/drawing/2014/main" val="2679991157"/>
                  </a:ext>
                </a:extLst>
              </a:tr>
              <a:tr h="297184">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1" indent="0" algn="l" defTabSz="914400" rtl="0" eaLnBrk="1" fontAlgn="base" latinLnBrk="0" hangingPunct="1">
                        <a:lnSpc>
                          <a:spcPct val="100000"/>
                        </a:lnSpc>
                        <a:spcBef>
                          <a:spcPct val="0"/>
                        </a:spcBef>
                        <a:spcAft>
                          <a:spcPct val="0"/>
                        </a:spcAft>
                        <a:buClr>
                          <a:srgbClr val="000000"/>
                        </a:buClr>
                        <a:buSzPct val="120000"/>
                        <a:buFontTx/>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EFS</a:t>
                      </a:r>
                      <a:r>
                        <a:rPr kumimoji="0" lang="en-US" sz="1400" b="0" i="0" u="none" strike="noStrike" cap="none" normalizeH="0" baseline="30000" dirty="0">
                          <a:ln>
                            <a:noFill/>
                          </a:ln>
                          <a:solidFill>
                            <a:schemeClr val="bg2">
                              <a:lumMod val="10000"/>
                            </a:schemeClr>
                          </a:solidFill>
                          <a:effectLst/>
                          <a:latin typeface="Calibri" panose="020F0502020204030204" pitchFamily="34" charset="0"/>
                        </a:rPr>
                        <a:t>†</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98.4 (95.3-100)</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93.5 (90.7-96.5)</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98.8 (96.6-100)</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extLst>
                  <a:ext uri="{0D108BD9-81ED-4DB2-BD59-A6C34878D82A}">
                    <a16:rowId xmlns:a16="http://schemas.microsoft.com/office/drawing/2014/main" val="2598114859"/>
                  </a:ext>
                </a:extLst>
              </a:tr>
              <a:tr h="297184">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OS</a:t>
                      </a:r>
                      <a:r>
                        <a:rPr kumimoji="0" lang="en-US" sz="1400" b="0" i="0" u="none" strike="noStrike" cap="none" normalizeH="0" baseline="30000" dirty="0">
                          <a:ln>
                            <a:noFill/>
                          </a:ln>
                          <a:solidFill>
                            <a:schemeClr val="bg2">
                              <a:lumMod val="10000"/>
                            </a:schemeClr>
                          </a:solidFill>
                          <a:effectLst/>
                          <a:latin typeface="Calibri" panose="020F0502020204030204" pitchFamily="34" charset="0"/>
                        </a:rPr>
                        <a:t>†</a:t>
                      </a:r>
                      <a:endParaRPr kumimoji="0" lang="en-US" sz="1400" b="0" i="0" u="none" strike="noStrike" cap="none" normalizeH="0" baseline="0" dirty="0">
                        <a:ln>
                          <a:noFill/>
                        </a:ln>
                        <a:solidFill>
                          <a:schemeClr val="bg2">
                            <a:lumMod val="10000"/>
                          </a:schemeClr>
                        </a:solidFill>
                        <a:effectLst/>
                        <a:latin typeface="Calibri" panose="020F0502020204030204" pitchFamily="34" charset="0"/>
                      </a:endParaRP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98.4 (95.3-100)</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400" b="0" i="0" u="none" strike="noStrike" cap="none" normalizeH="0" baseline="0" dirty="0">
                          <a:ln>
                            <a:noFill/>
                          </a:ln>
                          <a:solidFill>
                            <a:schemeClr val="bg2">
                              <a:lumMod val="10000"/>
                            </a:schemeClr>
                          </a:solidFill>
                          <a:effectLst/>
                          <a:latin typeface="Calibri" panose="020F0502020204030204" pitchFamily="34" charset="0"/>
                        </a:rPr>
                        <a:t>98.5 (97.1-100)</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400" b="0" i="0" u="none" strike="noStrike" cap="none" normalizeH="0" baseline="0" dirty="0">
                          <a:ln>
                            <a:noFill/>
                          </a:ln>
                          <a:solidFill>
                            <a:schemeClr val="bg2">
                              <a:lumMod val="10000"/>
                            </a:schemeClr>
                          </a:solidFill>
                          <a:effectLst/>
                          <a:latin typeface="Calibri" panose="020F0502020204030204" pitchFamily="34" charset="0"/>
                        </a:rPr>
                        <a:t>100 (100-100)</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lumMod val="95000"/>
                      </a:srgbClr>
                    </a:solidFill>
                  </a:tcPr>
                </a:tc>
                <a:extLst>
                  <a:ext uri="{0D108BD9-81ED-4DB2-BD59-A6C34878D82A}">
                    <a16:rowId xmlns:a16="http://schemas.microsoft.com/office/drawing/2014/main" val="2326852886"/>
                  </a:ext>
                </a:extLst>
              </a:tr>
            </a:tbl>
          </a:graphicData>
        </a:graphic>
      </p:graphicFrame>
      <p:sp>
        <p:nvSpPr>
          <p:cNvPr id="6" name="TextBox 5">
            <a:extLst>
              <a:ext uri="{FF2B5EF4-FFF2-40B4-BE49-F238E27FC236}">
                <a16:creationId xmlns:a16="http://schemas.microsoft.com/office/drawing/2014/main" id="{E5CF0837-C505-1B49-99F4-38016AAAC5E2}"/>
              </a:ext>
            </a:extLst>
          </p:cNvPr>
          <p:cNvSpPr txBox="1"/>
          <p:nvPr/>
        </p:nvSpPr>
        <p:spPr bwMode="auto">
          <a:xfrm>
            <a:off x="532348" y="3240686"/>
            <a:ext cx="447205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685800" eaLnBrk="0" hangingPunct="0">
              <a:spcBef>
                <a:spcPct val="50000"/>
              </a:spcBef>
            </a:pPr>
            <a:r>
              <a:rPr lang="en-US" sz="1350" dirty="0">
                <a:solidFill>
                  <a:srgbClr val="000000"/>
                </a:solidFill>
                <a:latin typeface="Calibri" panose="020F0502020204030204" pitchFamily="34" charset="0"/>
                <a:cs typeface="Arial" panose="020B0604020202020204" pitchFamily="34" charset="0"/>
              </a:rPr>
              <a:t>*Defined from time of surgery. </a:t>
            </a:r>
            <a:r>
              <a:rPr lang="en-US" sz="1350" baseline="30000" dirty="0">
                <a:solidFill>
                  <a:srgbClr val="455560">
                    <a:lumMod val="10000"/>
                  </a:srgbClr>
                </a:solidFill>
                <a:latin typeface="Calibri" panose="020F0502020204030204" pitchFamily="34" charset="0"/>
                <a:cs typeface="Arial" panose="020B0604020202020204" pitchFamily="34" charset="0"/>
              </a:rPr>
              <a:t>†</a:t>
            </a:r>
            <a:r>
              <a:rPr lang="en-US" sz="1350" dirty="0">
                <a:solidFill>
                  <a:srgbClr val="455560">
                    <a:lumMod val="10000"/>
                  </a:srgbClr>
                </a:solidFill>
                <a:latin typeface="Calibri" panose="020F0502020204030204" pitchFamily="34" charset="0"/>
                <a:cs typeface="Arial" panose="020B0604020202020204" pitchFamily="34" charset="0"/>
              </a:rPr>
              <a:t>Defined from randomization.</a:t>
            </a:r>
            <a:endParaRPr lang="en-US" sz="1350" dirty="0">
              <a:solidFill>
                <a:srgbClr val="000000"/>
              </a:solidFill>
              <a:latin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21DEFCC3-B096-CC4F-9E79-1142F89277C6}"/>
              </a:ext>
            </a:extLst>
          </p:cNvPr>
          <p:cNvSpPr/>
          <p:nvPr/>
        </p:nvSpPr>
        <p:spPr bwMode="auto">
          <a:xfrm>
            <a:off x="6705128" y="1203860"/>
            <a:ext cx="1906524" cy="2036826"/>
          </a:xfrm>
          <a:prstGeom prst="rect">
            <a:avLst/>
          </a:prstGeom>
          <a:noFill/>
          <a:ln w="28575">
            <a:solidFill>
              <a:srgbClr val="FF0000"/>
            </a:solidFill>
            <a:miter lim="800000"/>
            <a:headEnd/>
            <a:tailEnd/>
          </a:ln>
        </p:spPr>
        <p:txBody>
          <a:bodyPr rtlCol="0" anchor="b"/>
          <a:lstStyle/>
          <a:p>
            <a:pPr algn="ctr" defTabSz="685800">
              <a:spcBef>
                <a:spcPct val="35000"/>
              </a:spcBef>
              <a:spcAft>
                <a:spcPct val="25000"/>
              </a:spcAft>
              <a:buClr>
                <a:srgbClr val="015873"/>
              </a:buClr>
            </a:pPr>
            <a:endParaRPr lang="en-US" sz="1350" dirty="0">
              <a:solidFill>
                <a:srgbClr val="FFFFFF"/>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0521047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7DB11-9F06-4500-D477-326FEEB120D1}"/>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B1FB2DDC-25E9-696B-164A-070FCCDCEF77}"/>
              </a:ext>
            </a:extLst>
          </p:cNvPr>
          <p:cNvPicPr>
            <a:picLocks noGrp="1" noChangeAspect="1"/>
          </p:cNvPicPr>
          <p:nvPr>
            <p:ph idx="1"/>
          </p:nvPr>
        </p:nvPicPr>
        <p:blipFill>
          <a:blip r:embed="rId3"/>
          <a:stretch>
            <a:fillRect/>
          </a:stretch>
        </p:blipFill>
        <p:spPr>
          <a:xfrm>
            <a:off x="1098347" y="875704"/>
            <a:ext cx="6947306" cy="3263504"/>
          </a:xfrm>
          <a:prstGeom prst="rect">
            <a:avLst/>
          </a:prstGeom>
        </p:spPr>
      </p:pic>
      <p:sp>
        <p:nvSpPr>
          <p:cNvPr id="6" name="TextBox 5">
            <a:extLst>
              <a:ext uri="{FF2B5EF4-FFF2-40B4-BE49-F238E27FC236}">
                <a16:creationId xmlns:a16="http://schemas.microsoft.com/office/drawing/2014/main" id="{C87E1D83-0F8F-E13F-0B33-12DE1FFF45B7}"/>
              </a:ext>
            </a:extLst>
          </p:cNvPr>
          <p:cNvSpPr txBox="1"/>
          <p:nvPr/>
        </p:nvSpPr>
        <p:spPr>
          <a:xfrm>
            <a:off x="5102428" y="4049732"/>
            <a:ext cx="4572000" cy="369332"/>
          </a:xfrm>
          <a:prstGeom prst="rect">
            <a:avLst/>
          </a:prstGeom>
          <a:noFill/>
        </p:spPr>
        <p:txBody>
          <a:bodyPr wrap="square">
            <a:spAutoFit/>
          </a:bodyPr>
          <a:lstStyle/>
          <a:p>
            <a:r>
              <a:rPr lang="en-US" sz="1800" dirty="0">
                <a:latin typeface="Helvetica" pitchFamily="2" charset="0"/>
              </a:rPr>
              <a:t>Coles et al. Lancet 2017;390:1048-690</a:t>
            </a:r>
          </a:p>
        </p:txBody>
      </p:sp>
      <p:sp>
        <p:nvSpPr>
          <p:cNvPr id="3" name="Title 3">
            <a:extLst>
              <a:ext uri="{FF2B5EF4-FFF2-40B4-BE49-F238E27FC236}">
                <a16:creationId xmlns:a16="http://schemas.microsoft.com/office/drawing/2014/main" id="{3AA7EA64-DC3D-B2E4-48F0-A147AF2FCDBF}"/>
              </a:ext>
            </a:extLst>
          </p:cNvPr>
          <p:cNvSpPr txBox="1">
            <a:spLocks/>
          </p:cNvSpPr>
          <p:nvPr/>
        </p:nvSpPr>
        <p:spPr>
          <a:xfrm>
            <a:off x="-628650" y="33567"/>
            <a:ext cx="9144000" cy="695496"/>
          </a:xfrm>
          <a:prstGeom prst="rect">
            <a:avLst/>
          </a:prstGeom>
          <a:noFill/>
        </p:spPr>
        <p:txBody>
          <a:bodyPr/>
          <a:lstStyle>
            <a:lvl1pPr algn="ctr" rtl="0" eaLnBrk="1" fontAlgn="base" hangingPunct="1">
              <a:spcBef>
                <a:spcPct val="0"/>
              </a:spcBef>
              <a:spcAft>
                <a:spcPct val="0"/>
              </a:spcAft>
              <a:defRPr sz="3600" i="0">
                <a:solidFill>
                  <a:srgbClr val="003465"/>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800" kern="0" dirty="0"/>
              <a:t>IMPORT LOW</a:t>
            </a:r>
          </a:p>
        </p:txBody>
      </p:sp>
    </p:spTree>
    <p:extLst>
      <p:ext uri="{BB962C8B-B14F-4D97-AF65-F5344CB8AC3E}">
        <p14:creationId xmlns:p14="http://schemas.microsoft.com/office/powerpoint/2010/main" val="83532469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7DB11-9F06-4500-D477-326FEEB120D1}"/>
              </a:ext>
            </a:extLst>
          </p:cNvPr>
          <p:cNvSpPr>
            <a:spLocks noGrp="1"/>
          </p:cNvSpPr>
          <p:nvPr>
            <p:ph type="title"/>
          </p:nvPr>
        </p:nvSpPr>
        <p:spPr/>
        <p:txBody>
          <a:bodyPr/>
          <a:lstStyle/>
          <a:p>
            <a:endParaRPr lang="en-US"/>
          </a:p>
        </p:txBody>
      </p:sp>
      <p:sp>
        <p:nvSpPr>
          <p:cNvPr id="6" name="TextBox 5">
            <a:extLst>
              <a:ext uri="{FF2B5EF4-FFF2-40B4-BE49-F238E27FC236}">
                <a16:creationId xmlns:a16="http://schemas.microsoft.com/office/drawing/2014/main" id="{C87E1D83-0F8F-E13F-0B33-12DE1FFF45B7}"/>
              </a:ext>
            </a:extLst>
          </p:cNvPr>
          <p:cNvSpPr txBox="1"/>
          <p:nvPr/>
        </p:nvSpPr>
        <p:spPr>
          <a:xfrm>
            <a:off x="5102428" y="4049732"/>
            <a:ext cx="4572000" cy="369332"/>
          </a:xfrm>
          <a:prstGeom prst="rect">
            <a:avLst/>
          </a:prstGeom>
          <a:noFill/>
        </p:spPr>
        <p:txBody>
          <a:bodyPr wrap="square">
            <a:spAutoFit/>
          </a:bodyPr>
          <a:lstStyle/>
          <a:p>
            <a:r>
              <a:rPr lang="en-US" sz="1800" dirty="0">
                <a:latin typeface="Helvetica" pitchFamily="2" charset="0"/>
              </a:rPr>
              <a:t>Coles et al. Lancet 2017;390:1048-690</a:t>
            </a:r>
          </a:p>
        </p:txBody>
      </p:sp>
      <p:sp>
        <p:nvSpPr>
          <p:cNvPr id="3" name="Title 3">
            <a:extLst>
              <a:ext uri="{FF2B5EF4-FFF2-40B4-BE49-F238E27FC236}">
                <a16:creationId xmlns:a16="http://schemas.microsoft.com/office/drawing/2014/main" id="{3AA7EA64-DC3D-B2E4-48F0-A147AF2FCDBF}"/>
              </a:ext>
            </a:extLst>
          </p:cNvPr>
          <p:cNvSpPr txBox="1">
            <a:spLocks/>
          </p:cNvSpPr>
          <p:nvPr/>
        </p:nvSpPr>
        <p:spPr>
          <a:xfrm>
            <a:off x="-628650" y="33567"/>
            <a:ext cx="9144000" cy="695496"/>
          </a:xfrm>
          <a:prstGeom prst="rect">
            <a:avLst/>
          </a:prstGeom>
          <a:noFill/>
        </p:spPr>
        <p:txBody>
          <a:bodyPr/>
          <a:lstStyle>
            <a:lvl1pPr algn="ctr" rtl="0" eaLnBrk="1" fontAlgn="base" hangingPunct="1">
              <a:spcBef>
                <a:spcPct val="0"/>
              </a:spcBef>
              <a:spcAft>
                <a:spcPct val="0"/>
              </a:spcAft>
              <a:defRPr sz="3600" i="0">
                <a:solidFill>
                  <a:srgbClr val="003465"/>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800" kern="0" dirty="0"/>
              <a:t>IMPORT LOW</a:t>
            </a:r>
          </a:p>
        </p:txBody>
      </p:sp>
      <p:sp>
        <p:nvSpPr>
          <p:cNvPr id="7" name="Content Placeholder 6">
            <a:extLst>
              <a:ext uri="{FF2B5EF4-FFF2-40B4-BE49-F238E27FC236}">
                <a16:creationId xmlns:a16="http://schemas.microsoft.com/office/drawing/2014/main" id="{6268D376-CC5B-5487-2A47-F7D190CFEC00}"/>
              </a:ext>
            </a:extLst>
          </p:cNvPr>
          <p:cNvSpPr>
            <a:spLocks noGrp="1"/>
          </p:cNvSpPr>
          <p:nvPr>
            <p:ph idx="1"/>
          </p:nvPr>
        </p:nvSpPr>
        <p:spPr/>
        <p:txBody>
          <a:bodyPr/>
          <a:lstStyle/>
          <a:p>
            <a:endParaRPr lang="en-US"/>
          </a:p>
        </p:txBody>
      </p:sp>
      <p:pic>
        <p:nvPicPr>
          <p:cNvPr id="9" name="Picture 8">
            <a:extLst>
              <a:ext uri="{FF2B5EF4-FFF2-40B4-BE49-F238E27FC236}">
                <a16:creationId xmlns:a16="http://schemas.microsoft.com/office/drawing/2014/main" id="{CD8EFA3F-BC7F-D40D-1AD9-6CCDE6546F99}"/>
              </a:ext>
            </a:extLst>
          </p:cNvPr>
          <p:cNvPicPr>
            <a:picLocks noChangeAspect="1"/>
          </p:cNvPicPr>
          <p:nvPr/>
        </p:nvPicPr>
        <p:blipFill>
          <a:blip r:embed="rId3"/>
          <a:stretch>
            <a:fillRect/>
          </a:stretch>
        </p:blipFill>
        <p:spPr>
          <a:xfrm>
            <a:off x="2686050" y="901632"/>
            <a:ext cx="2854528" cy="3213626"/>
          </a:xfrm>
          <a:prstGeom prst="rect">
            <a:avLst/>
          </a:prstGeom>
        </p:spPr>
      </p:pic>
    </p:spTree>
    <p:extLst>
      <p:ext uri="{BB962C8B-B14F-4D97-AF65-F5344CB8AC3E}">
        <p14:creationId xmlns:p14="http://schemas.microsoft.com/office/powerpoint/2010/main" val="148701118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DAD6A-5FF0-BAC5-236E-30DBAD53503B}"/>
              </a:ext>
            </a:extLst>
          </p:cNvPr>
          <p:cNvSpPr>
            <a:spLocks noGrp="1"/>
          </p:cNvSpPr>
          <p:nvPr>
            <p:ph type="title"/>
          </p:nvPr>
        </p:nvSpPr>
        <p:spPr/>
        <p:txBody>
          <a:bodyPr/>
          <a:lstStyle/>
          <a:p>
            <a:endParaRPr lang="en-US" dirty="0">
              <a:solidFill>
                <a:srgbClr val="00B050"/>
              </a:solidFill>
            </a:endParaRPr>
          </a:p>
        </p:txBody>
      </p:sp>
      <p:sp>
        <p:nvSpPr>
          <p:cNvPr id="3" name="Content Placeholder 2">
            <a:extLst>
              <a:ext uri="{FF2B5EF4-FFF2-40B4-BE49-F238E27FC236}">
                <a16:creationId xmlns:a16="http://schemas.microsoft.com/office/drawing/2014/main" id="{0C54E429-5D03-7B0D-E76D-50D99CFBC1D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B10B91B-DD96-7CEB-2245-F7AA0C8B73B5}"/>
              </a:ext>
            </a:extLst>
          </p:cNvPr>
          <p:cNvPicPr>
            <a:picLocks noChangeAspect="1"/>
          </p:cNvPicPr>
          <p:nvPr/>
        </p:nvPicPr>
        <p:blipFill>
          <a:blip r:embed="rId3"/>
          <a:stretch>
            <a:fillRect/>
          </a:stretch>
        </p:blipFill>
        <p:spPr>
          <a:xfrm>
            <a:off x="454631" y="883696"/>
            <a:ext cx="8003569" cy="1606702"/>
          </a:xfrm>
          <a:prstGeom prst="rect">
            <a:avLst/>
          </a:prstGeom>
        </p:spPr>
      </p:pic>
      <p:pic>
        <p:nvPicPr>
          <p:cNvPr id="7" name="Picture 6">
            <a:extLst>
              <a:ext uri="{FF2B5EF4-FFF2-40B4-BE49-F238E27FC236}">
                <a16:creationId xmlns:a16="http://schemas.microsoft.com/office/drawing/2014/main" id="{F3BE38DC-4F70-A53D-8B97-568A0F691F42}"/>
              </a:ext>
            </a:extLst>
          </p:cNvPr>
          <p:cNvPicPr>
            <a:picLocks noChangeAspect="1"/>
          </p:cNvPicPr>
          <p:nvPr/>
        </p:nvPicPr>
        <p:blipFill>
          <a:blip r:embed="rId4"/>
          <a:stretch>
            <a:fillRect/>
          </a:stretch>
        </p:blipFill>
        <p:spPr>
          <a:xfrm>
            <a:off x="444357" y="2617231"/>
            <a:ext cx="8003569" cy="1624860"/>
          </a:xfrm>
          <a:prstGeom prst="rect">
            <a:avLst/>
          </a:prstGeom>
        </p:spPr>
      </p:pic>
      <p:sp>
        <p:nvSpPr>
          <p:cNvPr id="8" name="Title 3">
            <a:extLst>
              <a:ext uri="{FF2B5EF4-FFF2-40B4-BE49-F238E27FC236}">
                <a16:creationId xmlns:a16="http://schemas.microsoft.com/office/drawing/2014/main" id="{91E2B2EA-5ACB-AC41-8B89-17F7298493FD}"/>
              </a:ext>
            </a:extLst>
          </p:cNvPr>
          <p:cNvSpPr txBox="1">
            <a:spLocks/>
          </p:cNvSpPr>
          <p:nvPr/>
        </p:nvSpPr>
        <p:spPr>
          <a:xfrm>
            <a:off x="-628650" y="33567"/>
            <a:ext cx="9144000" cy="695496"/>
          </a:xfrm>
          <a:prstGeom prst="rect">
            <a:avLst/>
          </a:prstGeom>
          <a:noFill/>
        </p:spPr>
        <p:txBody>
          <a:bodyPr/>
          <a:lstStyle>
            <a:lvl1pPr algn="ctr" rtl="0" eaLnBrk="1" fontAlgn="base" hangingPunct="1">
              <a:spcBef>
                <a:spcPct val="0"/>
              </a:spcBef>
              <a:spcAft>
                <a:spcPct val="0"/>
              </a:spcAft>
              <a:defRPr sz="3600" i="0">
                <a:solidFill>
                  <a:srgbClr val="003465"/>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800" kern="0" dirty="0"/>
              <a:t>IMPORT LOW</a:t>
            </a:r>
          </a:p>
        </p:txBody>
      </p:sp>
    </p:spTree>
    <p:extLst>
      <p:ext uri="{BB962C8B-B14F-4D97-AF65-F5344CB8AC3E}">
        <p14:creationId xmlns:p14="http://schemas.microsoft.com/office/powerpoint/2010/main" val="281639102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6F090-27D4-2734-0B8C-2184BFC79E2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FEB53D4C-E1C5-3A32-8616-EA618469B0A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665F861-2169-A31F-2B49-22C3CF647851}"/>
              </a:ext>
            </a:extLst>
          </p:cNvPr>
          <p:cNvPicPr>
            <a:picLocks noChangeAspect="1"/>
          </p:cNvPicPr>
          <p:nvPr/>
        </p:nvPicPr>
        <p:blipFill>
          <a:blip r:embed="rId3"/>
          <a:stretch>
            <a:fillRect/>
          </a:stretch>
        </p:blipFill>
        <p:spPr>
          <a:xfrm>
            <a:off x="2197359" y="1273741"/>
            <a:ext cx="4183516" cy="2940646"/>
          </a:xfrm>
          <a:prstGeom prst="rect">
            <a:avLst/>
          </a:prstGeom>
        </p:spPr>
      </p:pic>
      <p:sp>
        <p:nvSpPr>
          <p:cNvPr id="6" name="Title 3">
            <a:extLst>
              <a:ext uri="{FF2B5EF4-FFF2-40B4-BE49-F238E27FC236}">
                <a16:creationId xmlns:a16="http://schemas.microsoft.com/office/drawing/2014/main" id="{7A2BA097-1091-AA68-E7BF-6E6616E86946}"/>
              </a:ext>
            </a:extLst>
          </p:cNvPr>
          <p:cNvSpPr txBox="1">
            <a:spLocks/>
          </p:cNvSpPr>
          <p:nvPr/>
        </p:nvSpPr>
        <p:spPr>
          <a:xfrm>
            <a:off x="-282883" y="257856"/>
            <a:ext cx="9144000" cy="695496"/>
          </a:xfrm>
          <a:prstGeom prst="rect">
            <a:avLst/>
          </a:prstGeom>
          <a:noFill/>
        </p:spPr>
        <p:txBody>
          <a:bodyPr/>
          <a:lstStyle>
            <a:lvl1pPr algn="ctr" rtl="0" eaLnBrk="1" fontAlgn="base" hangingPunct="1">
              <a:spcBef>
                <a:spcPct val="0"/>
              </a:spcBef>
              <a:spcAft>
                <a:spcPct val="0"/>
              </a:spcAft>
              <a:defRPr sz="3600" i="0">
                <a:solidFill>
                  <a:srgbClr val="003465"/>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800" kern="0" dirty="0"/>
              <a:t>IMPORT LOW</a:t>
            </a:r>
          </a:p>
        </p:txBody>
      </p:sp>
    </p:spTree>
    <p:extLst>
      <p:ext uri="{BB962C8B-B14F-4D97-AF65-F5344CB8AC3E}">
        <p14:creationId xmlns:p14="http://schemas.microsoft.com/office/powerpoint/2010/main" val="305126820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6F090-27D4-2734-0B8C-2184BFC79E2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FEB53D4C-E1C5-3A32-8616-EA618469B0A4}"/>
              </a:ext>
            </a:extLst>
          </p:cNvPr>
          <p:cNvSpPr>
            <a:spLocks noGrp="1"/>
          </p:cNvSpPr>
          <p:nvPr>
            <p:ph idx="1"/>
          </p:nvPr>
        </p:nvSpPr>
        <p:spPr>
          <a:xfrm>
            <a:off x="685800" y="3629024"/>
            <a:ext cx="7772400" cy="486233"/>
          </a:xfrm>
        </p:spPr>
        <p:txBody>
          <a:bodyPr/>
          <a:lstStyle/>
          <a:p>
            <a:endParaRPr lang="en-US" dirty="0"/>
          </a:p>
        </p:txBody>
      </p:sp>
      <p:sp>
        <p:nvSpPr>
          <p:cNvPr id="6" name="Title 3">
            <a:extLst>
              <a:ext uri="{FF2B5EF4-FFF2-40B4-BE49-F238E27FC236}">
                <a16:creationId xmlns:a16="http://schemas.microsoft.com/office/drawing/2014/main" id="{7A2BA097-1091-AA68-E7BF-6E6616E86946}"/>
              </a:ext>
            </a:extLst>
          </p:cNvPr>
          <p:cNvSpPr txBox="1">
            <a:spLocks/>
          </p:cNvSpPr>
          <p:nvPr/>
        </p:nvSpPr>
        <p:spPr>
          <a:xfrm>
            <a:off x="-282883" y="257856"/>
            <a:ext cx="9144000" cy="695496"/>
          </a:xfrm>
          <a:prstGeom prst="rect">
            <a:avLst/>
          </a:prstGeom>
          <a:noFill/>
        </p:spPr>
        <p:txBody>
          <a:bodyPr/>
          <a:lstStyle>
            <a:lvl1pPr algn="ctr" rtl="0" eaLnBrk="1" fontAlgn="base" hangingPunct="1">
              <a:spcBef>
                <a:spcPct val="0"/>
              </a:spcBef>
              <a:spcAft>
                <a:spcPct val="0"/>
              </a:spcAft>
              <a:defRPr sz="3600" i="0">
                <a:solidFill>
                  <a:srgbClr val="003465"/>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800" kern="0" dirty="0"/>
              <a:t>IMPORT LOW</a:t>
            </a:r>
          </a:p>
        </p:txBody>
      </p:sp>
      <p:pic>
        <p:nvPicPr>
          <p:cNvPr id="7" name="Picture 6">
            <a:extLst>
              <a:ext uri="{FF2B5EF4-FFF2-40B4-BE49-F238E27FC236}">
                <a16:creationId xmlns:a16="http://schemas.microsoft.com/office/drawing/2014/main" id="{FE012C83-8040-43EE-2E7A-2E705340D503}"/>
              </a:ext>
            </a:extLst>
          </p:cNvPr>
          <p:cNvPicPr>
            <a:picLocks noChangeAspect="1"/>
          </p:cNvPicPr>
          <p:nvPr/>
        </p:nvPicPr>
        <p:blipFill>
          <a:blip r:embed="rId3"/>
          <a:stretch>
            <a:fillRect/>
          </a:stretch>
        </p:blipFill>
        <p:spPr>
          <a:xfrm>
            <a:off x="819149" y="1372870"/>
            <a:ext cx="7800754" cy="2742387"/>
          </a:xfrm>
          <a:prstGeom prst="rect">
            <a:avLst/>
          </a:prstGeom>
        </p:spPr>
      </p:pic>
    </p:spTree>
    <p:extLst>
      <p:ext uri="{BB962C8B-B14F-4D97-AF65-F5344CB8AC3E}">
        <p14:creationId xmlns:p14="http://schemas.microsoft.com/office/powerpoint/2010/main" val="158731276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6C50E8B7-188D-3F4E-0137-C8C0BFA0FC3D}"/>
              </a:ext>
            </a:extLst>
          </p:cNvPr>
          <p:cNvSpPr>
            <a:spLocks noGrp="1"/>
          </p:cNvSpPr>
          <p:nvPr>
            <p:ph type="subTitle" idx="1"/>
          </p:nvPr>
        </p:nvSpPr>
        <p:spPr/>
        <p:txBody>
          <a:bodyPr/>
          <a:lstStyle/>
          <a:p>
            <a:endParaRPr lang="en-US"/>
          </a:p>
        </p:txBody>
      </p:sp>
      <p:sp>
        <p:nvSpPr>
          <p:cNvPr id="7" name="Title 6">
            <a:extLst>
              <a:ext uri="{FF2B5EF4-FFF2-40B4-BE49-F238E27FC236}">
                <a16:creationId xmlns:a16="http://schemas.microsoft.com/office/drawing/2014/main" id="{2F712738-3896-923F-0802-79CCFFCFAE73}"/>
              </a:ext>
            </a:extLst>
          </p:cNvPr>
          <p:cNvSpPr>
            <a:spLocks noGrp="1"/>
          </p:cNvSpPr>
          <p:nvPr>
            <p:ph type="title"/>
          </p:nvPr>
        </p:nvSpPr>
        <p:spPr/>
        <p:txBody>
          <a:bodyPr/>
          <a:lstStyle/>
          <a:p>
            <a:endParaRPr lang="en-US"/>
          </a:p>
        </p:txBody>
      </p:sp>
      <p:sp>
        <p:nvSpPr>
          <p:cNvPr id="8" name="Title 3">
            <a:extLst>
              <a:ext uri="{FF2B5EF4-FFF2-40B4-BE49-F238E27FC236}">
                <a16:creationId xmlns:a16="http://schemas.microsoft.com/office/drawing/2014/main" id="{E096AFE0-085E-EB33-1BCE-DC8698139061}"/>
              </a:ext>
            </a:extLst>
          </p:cNvPr>
          <p:cNvSpPr txBox="1">
            <a:spLocks/>
          </p:cNvSpPr>
          <p:nvPr/>
        </p:nvSpPr>
        <p:spPr>
          <a:xfrm>
            <a:off x="-282883" y="257856"/>
            <a:ext cx="9144000" cy="695496"/>
          </a:xfrm>
          <a:prstGeom prst="rect">
            <a:avLst/>
          </a:prstGeom>
          <a:noFill/>
        </p:spPr>
        <p:txBody>
          <a:bodyPr/>
          <a:lstStyle>
            <a:lvl1pPr algn="ctr" rtl="0" eaLnBrk="1" fontAlgn="base" hangingPunct="1">
              <a:spcBef>
                <a:spcPct val="0"/>
              </a:spcBef>
              <a:spcAft>
                <a:spcPct val="0"/>
              </a:spcAft>
              <a:defRPr sz="3600" i="0">
                <a:solidFill>
                  <a:srgbClr val="003465"/>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800" kern="0" dirty="0"/>
              <a:t>Can we treat in fewer fractions</a:t>
            </a:r>
          </a:p>
        </p:txBody>
      </p:sp>
    </p:spTree>
    <p:extLst>
      <p:ext uri="{BB962C8B-B14F-4D97-AF65-F5344CB8AC3E}">
        <p14:creationId xmlns:p14="http://schemas.microsoft.com/office/powerpoint/2010/main" val="172607360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720D9-E4B7-04B0-1B26-3C69A0A6737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3EEE7C1-64F4-5ABD-2479-0C820B4518B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2FC5D5E-5806-D75C-B38C-8D6653CD6AD9}"/>
              </a:ext>
            </a:extLst>
          </p:cNvPr>
          <p:cNvPicPr>
            <a:picLocks noChangeAspect="1"/>
          </p:cNvPicPr>
          <p:nvPr/>
        </p:nvPicPr>
        <p:blipFill>
          <a:blip r:embed="rId2"/>
          <a:stretch>
            <a:fillRect/>
          </a:stretch>
        </p:blipFill>
        <p:spPr>
          <a:xfrm>
            <a:off x="1820696" y="859419"/>
            <a:ext cx="4715459" cy="3429424"/>
          </a:xfrm>
          <a:prstGeom prst="rect">
            <a:avLst/>
          </a:prstGeom>
        </p:spPr>
      </p:pic>
      <p:sp>
        <p:nvSpPr>
          <p:cNvPr id="5" name="Title 3">
            <a:extLst>
              <a:ext uri="{FF2B5EF4-FFF2-40B4-BE49-F238E27FC236}">
                <a16:creationId xmlns:a16="http://schemas.microsoft.com/office/drawing/2014/main" id="{F38B894A-65F1-F5ED-A6CD-20B3350C6104}"/>
              </a:ext>
            </a:extLst>
          </p:cNvPr>
          <p:cNvSpPr txBox="1">
            <a:spLocks/>
          </p:cNvSpPr>
          <p:nvPr/>
        </p:nvSpPr>
        <p:spPr>
          <a:xfrm>
            <a:off x="-628650" y="33567"/>
            <a:ext cx="9144000" cy="695496"/>
          </a:xfrm>
          <a:prstGeom prst="rect">
            <a:avLst/>
          </a:prstGeom>
          <a:noFill/>
        </p:spPr>
        <p:txBody>
          <a:bodyPr/>
          <a:lstStyle>
            <a:lvl1pPr algn="ctr" rtl="0" eaLnBrk="1" fontAlgn="base" hangingPunct="1">
              <a:spcBef>
                <a:spcPct val="0"/>
              </a:spcBef>
              <a:spcAft>
                <a:spcPct val="0"/>
              </a:spcAft>
              <a:defRPr sz="3600" i="0">
                <a:solidFill>
                  <a:srgbClr val="003465"/>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800" kern="0" dirty="0"/>
              <a:t>FAST FORWARD</a:t>
            </a:r>
          </a:p>
        </p:txBody>
      </p:sp>
    </p:spTree>
    <p:extLst>
      <p:ext uri="{BB962C8B-B14F-4D97-AF65-F5344CB8AC3E}">
        <p14:creationId xmlns:p14="http://schemas.microsoft.com/office/powerpoint/2010/main" val="80579290"/>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9CD4C-C983-0D2E-BE13-00C93D218A0F}"/>
              </a:ext>
            </a:extLst>
          </p:cNvPr>
          <p:cNvSpPr>
            <a:spLocks noGrp="1"/>
          </p:cNvSpPr>
          <p:nvPr>
            <p:ph type="title"/>
          </p:nvPr>
        </p:nvSpPr>
        <p:spPr/>
        <p:txBody>
          <a:bodyPr/>
          <a:lstStyle/>
          <a:p>
            <a:endParaRPr lang="en-US" dirty="0">
              <a:solidFill>
                <a:srgbClr val="00B050"/>
              </a:solidFill>
            </a:endParaRPr>
          </a:p>
        </p:txBody>
      </p:sp>
      <p:sp>
        <p:nvSpPr>
          <p:cNvPr id="3" name="Content Placeholder 2">
            <a:extLst>
              <a:ext uri="{FF2B5EF4-FFF2-40B4-BE49-F238E27FC236}">
                <a16:creationId xmlns:a16="http://schemas.microsoft.com/office/drawing/2014/main" id="{980C7F9E-A45E-F8D0-8CC5-31826DA8B4E9}"/>
              </a:ext>
            </a:extLst>
          </p:cNvPr>
          <p:cNvSpPr>
            <a:spLocks noGrp="1"/>
          </p:cNvSpPr>
          <p:nvPr>
            <p:ph idx="1"/>
          </p:nvPr>
        </p:nvSpPr>
        <p:spPr>
          <a:xfrm>
            <a:off x="685800" y="835459"/>
            <a:ext cx="7772400" cy="2742388"/>
          </a:xfrm>
        </p:spPr>
        <p:txBody>
          <a:bodyPr/>
          <a:lstStyle/>
          <a:p>
            <a:r>
              <a:rPr lang="en-US" dirty="0"/>
              <a:t>Vs 40 </a:t>
            </a:r>
            <a:r>
              <a:rPr lang="en-US" dirty="0" err="1"/>
              <a:t>Gy</a:t>
            </a:r>
            <a:r>
              <a:rPr lang="en-US" dirty="0"/>
              <a:t> in 15 </a:t>
            </a:r>
            <a:r>
              <a:rPr lang="en-US" dirty="0" err="1"/>
              <a:t>fx</a:t>
            </a:r>
            <a:r>
              <a:rPr lang="en-US" dirty="0"/>
              <a:t> hypofractionation, 5 </a:t>
            </a:r>
            <a:r>
              <a:rPr lang="en-US" dirty="0" err="1"/>
              <a:t>fx</a:t>
            </a:r>
            <a:r>
              <a:rPr lang="en-US" dirty="0"/>
              <a:t> ultra fractionation had: </a:t>
            </a:r>
          </a:p>
          <a:p>
            <a:pPr lvl="1"/>
            <a:r>
              <a:rPr lang="en-US" dirty="0"/>
              <a:t>No difference in overall toxicity rate (10.6% vs 12.2%, p=0.2)</a:t>
            </a:r>
          </a:p>
          <a:p>
            <a:pPr lvl="1"/>
            <a:r>
              <a:rPr lang="en-US" dirty="0"/>
              <a:t>No difference in breast distortion, breast shrinkage, breast induration at resection cavity, telangiectasia, or breast or chest wall discomfort</a:t>
            </a:r>
          </a:p>
          <a:p>
            <a:pPr lvl="1"/>
            <a:r>
              <a:rPr lang="en-US" dirty="0"/>
              <a:t>Higher rate of breast induration outside tumor bed (0.8% vs 1.6%, p=0.013) and breast or chest wall edema (1.5% vs 2.4%, p=0.032)</a:t>
            </a:r>
          </a:p>
          <a:p>
            <a:pPr lvl="2"/>
            <a:r>
              <a:rPr lang="en-US" dirty="0"/>
              <a:t>Both absolute difference &lt;1.0%</a:t>
            </a:r>
          </a:p>
        </p:txBody>
      </p:sp>
      <p:sp>
        <p:nvSpPr>
          <p:cNvPr id="5" name="Title 3">
            <a:extLst>
              <a:ext uri="{FF2B5EF4-FFF2-40B4-BE49-F238E27FC236}">
                <a16:creationId xmlns:a16="http://schemas.microsoft.com/office/drawing/2014/main" id="{FB035BB4-8D53-0A49-BE33-7B276466A506}"/>
              </a:ext>
            </a:extLst>
          </p:cNvPr>
          <p:cNvSpPr txBox="1">
            <a:spLocks/>
          </p:cNvSpPr>
          <p:nvPr/>
        </p:nvSpPr>
        <p:spPr>
          <a:xfrm>
            <a:off x="-628650" y="33567"/>
            <a:ext cx="9144000" cy="695496"/>
          </a:xfrm>
          <a:prstGeom prst="rect">
            <a:avLst/>
          </a:prstGeom>
          <a:noFill/>
        </p:spPr>
        <p:txBody>
          <a:bodyPr/>
          <a:lstStyle>
            <a:lvl1pPr algn="ctr" rtl="0" eaLnBrk="1" fontAlgn="base" hangingPunct="1">
              <a:spcBef>
                <a:spcPct val="0"/>
              </a:spcBef>
              <a:spcAft>
                <a:spcPct val="0"/>
              </a:spcAft>
              <a:defRPr sz="3600" i="0">
                <a:solidFill>
                  <a:srgbClr val="003465"/>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800" kern="0" dirty="0"/>
              <a:t>FAST FORWARD</a:t>
            </a:r>
          </a:p>
        </p:txBody>
      </p:sp>
    </p:spTree>
    <p:extLst>
      <p:ext uri="{BB962C8B-B14F-4D97-AF65-F5344CB8AC3E}">
        <p14:creationId xmlns:p14="http://schemas.microsoft.com/office/powerpoint/2010/main" val="246148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85EB7-F172-4505-259C-88178B006790}"/>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77E9512B-EBF1-617C-C7DA-1EA982C5A352}"/>
              </a:ext>
            </a:extLst>
          </p:cNvPr>
          <p:cNvSpPr>
            <a:spLocks noGrp="1"/>
          </p:cNvSpPr>
          <p:nvPr>
            <p:ph idx="1"/>
          </p:nvPr>
        </p:nvSpPr>
        <p:spPr/>
        <p:txBody>
          <a:bodyPr/>
          <a:lstStyle/>
          <a:p>
            <a:endParaRPr lang="en-US" dirty="0"/>
          </a:p>
        </p:txBody>
      </p:sp>
      <p:sp>
        <p:nvSpPr>
          <p:cNvPr id="4" name="Title 3">
            <a:extLst>
              <a:ext uri="{FF2B5EF4-FFF2-40B4-BE49-F238E27FC236}">
                <a16:creationId xmlns:a16="http://schemas.microsoft.com/office/drawing/2014/main" id="{50224027-2AE7-C726-1043-ECF7433033EA}"/>
              </a:ext>
            </a:extLst>
          </p:cNvPr>
          <p:cNvSpPr txBox="1">
            <a:spLocks/>
          </p:cNvSpPr>
          <p:nvPr/>
        </p:nvSpPr>
        <p:spPr>
          <a:xfrm>
            <a:off x="0" y="33567"/>
            <a:ext cx="9144000" cy="695496"/>
          </a:xfrm>
          <a:prstGeom prst="rect">
            <a:avLst/>
          </a:prstGeom>
          <a:noFill/>
        </p:spPr>
        <p:txBody>
          <a:bodyPr/>
          <a:lstStyle>
            <a:lvl1pPr algn="ctr" rtl="0" eaLnBrk="1" fontAlgn="base" hangingPunct="1">
              <a:spcBef>
                <a:spcPct val="0"/>
              </a:spcBef>
              <a:spcAft>
                <a:spcPct val="0"/>
              </a:spcAft>
              <a:defRPr sz="3600" i="0">
                <a:solidFill>
                  <a:srgbClr val="003465"/>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800" kern="0" dirty="0"/>
              <a:t>Can we treat with BOTH smaller volumes and fewer sessions: APBI</a:t>
            </a:r>
          </a:p>
        </p:txBody>
      </p:sp>
    </p:spTree>
    <p:extLst>
      <p:ext uri="{BB962C8B-B14F-4D97-AF65-F5344CB8AC3E}">
        <p14:creationId xmlns:p14="http://schemas.microsoft.com/office/powerpoint/2010/main" val="67625728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E177-6BD0-E1F7-453B-DD811B91AEFD}"/>
              </a:ext>
            </a:extLst>
          </p:cNvPr>
          <p:cNvSpPr>
            <a:spLocks noGrp="1"/>
          </p:cNvSpPr>
          <p:nvPr>
            <p:ph type="title"/>
          </p:nvPr>
        </p:nvSpPr>
        <p:spPr/>
        <p:txBody>
          <a:bodyPr/>
          <a:lstStyle/>
          <a:p>
            <a:r>
              <a:rPr lang="en-US" dirty="0"/>
              <a:t>APBI</a:t>
            </a:r>
          </a:p>
        </p:txBody>
      </p:sp>
      <p:sp>
        <p:nvSpPr>
          <p:cNvPr id="3" name="Content Placeholder 2">
            <a:extLst>
              <a:ext uri="{FF2B5EF4-FFF2-40B4-BE49-F238E27FC236}">
                <a16:creationId xmlns:a16="http://schemas.microsoft.com/office/drawing/2014/main" id="{B8E3FDB3-3DA7-EAFC-4EC6-85C25FE2CD16}"/>
              </a:ext>
            </a:extLst>
          </p:cNvPr>
          <p:cNvSpPr>
            <a:spLocks noGrp="1"/>
          </p:cNvSpPr>
          <p:nvPr>
            <p:ph idx="1"/>
          </p:nvPr>
        </p:nvSpPr>
        <p:spPr/>
        <p:txBody>
          <a:bodyPr/>
          <a:lstStyle/>
          <a:p>
            <a:endParaRPr lang="en-US" sz="2000" dirty="0"/>
          </a:p>
        </p:txBody>
      </p:sp>
      <p:sp>
        <p:nvSpPr>
          <p:cNvPr id="4" name="Title 3">
            <a:extLst>
              <a:ext uri="{FF2B5EF4-FFF2-40B4-BE49-F238E27FC236}">
                <a16:creationId xmlns:a16="http://schemas.microsoft.com/office/drawing/2014/main" id="{0BBB4D65-003E-2120-D656-082AEBB331DB}"/>
              </a:ext>
            </a:extLst>
          </p:cNvPr>
          <p:cNvSpPr txBox="1">
            <a:spLocks/>
          </p:cNvSpPr>
          <p:nvPr/>
        </p:nvSpPr>
        <p:spPr>
          <a:xfrm>
            <a:off x="0" y="33567"/>
            <a:ext cx="9144000" cy="695496"/>
          </a:xfrm>
          <a:prstGeom prst="rect">
            <a:avLst/>
          </a:prstGeom>
          <a:noFill/>
        </p:spPr>
        <p:txBody>
          <a:bodyPr/>
          <a:lstStyle>
            <a:lvl1pPr algn="ctr" rtl="0" eaLnBrk="1" fontAlgn="base" hangingPunct="1">
              <a:spcBef>
                <a:spcPct val="0"/>
              </a:spcBef>
              <a:spcAft>
                <a:spcPct val="0"/>
              </a:spcAft>
              <a:defRPr sz="3600" i="0">
                <a:solidFill>
                  <a:srgbClr val="003465"/>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800" kern="0" dirty="0"/>
              <a:t>APBI: RAPID trial</a:t>
            </a:r>
          </a:p>
        </p:txBody>
      </p:sp>
      <p:pic>
        <p:nvPicPr>
          <p:cNvPr id="6" name="Picture 5">
            <a:extLst>
              <a:ext uri="{FF2B5EF4-FFF2-40B4-BE49-F238E27FC236}">
                <a16:creationId xmlns:a16="http://schemas.microsoft.com/office/drawing/2014/main" id="{72861F9C-C4FF-A9DA-73AA-28B1827519B2}"/>
              </a:ext>
            </a:extLst>
          </p:cNvPr>
          <p:cNvPicPr>
            <a:picLocks noChangeAspect="1"/>
          </p:cNvPicPr>
          <p:nvPr/>
        </p:nvPicPr>
        <p:blipFill>
          <a:blip r:embed="rId3"/>
          <a:stretch>
            <a:fillRect/>
          </a:stretch>
        </p:blipFill>
        <p:spPr>
          <a:xfrm>
            <a:off x="0" y="2111895"/>
            <a:ext cx="9144000" cy="814989"/>
          </a:xfrm>
          <a:prstGeom prst="rect">
            <a:avLst/>
          </a:prstGeom>
        </p:spPr>
      </p:pic>
      <p:pic>
        <p:nvPicPr>
          <p:cNvPr id="8" name="Picture 7">
            <a:extLst>
              <a:ext uri="{FF2B5EF4-FFF2-40B4-BE49-F238E27FC236}">
                <a16:creationId xmlns:a16="http://schemas.microsoft.com/office/drawing/2014/main" id="{4C29CB41-8C6F-98FC-C3B7-3719E849F9A9}"/>
              </a:ext>
            </a:extLst>
          </p:cNvPr>
          <p:cNvPicPr>
            <a:picLocks noChangeAspect="1"/>
          </p:cNvPicPr>
          <p:nvPr/>
        </p:nvPicPr>
        <p:blipFill>
          <a:blip r:embed="rId4"/>
          <a:stretch>
            <a:fillRect/>
          </a:stretch>
        </p:blipFill>
        <p:spPr>
          <a:xfrm>
            <a:off x="0" y="1372870"/>
            <a:ext cx="9144000" cy="653143"/>
          </a:xfrm>
          <a:prstGeom prst="rect">
            <a:avLst/>
          </a:prstGeom>
        </p:spPr>
      </p:pic>
    </p:spTree>
    <p:extLst>
      <p:ext uri="{BB962C8B-B14F-4D97-AF65-F5344CB8AC3E}">
        <p14:creationId xmlns:p14="http://schemas.microsoft.com/office/powerpoint/2010/main" val="2730962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DEE94087-7114-AE4C-9D39-D742B62B12AA}"/>
              </a:ext>
            </a:extLst>
          </p:cNvPr>
          <p:cNvSpPr txBox="1">
            <a:spLocks/>
          </p:cNvSpPr>
          <p:nvPr/>
        </p:nvSpPr>
        <p:spPr>
          <a:xfrm>
            <a:off x="453507" y="1137166"/>
            <a:ext cx="8158147" cy="335030"/>
          </a:xfrm>
          <a:prstGeom prst="rect">
            <a:avLst/>
          </a:prstGeom>
        </p:spPr>
        <p:txBody>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r>
              <a:rPr lang="en-US" sz="1400" kern="0"/>
              <a:t>International, randomized, open-label phase III study</a:t>
            </a:r>
            <a:endParaRPr lang="en-US" sz="1400" kern="0" dirty="0"/>
          </a:p>
        </p:txBody>
      </p:sp>
      <p:sp>
        <p:nvSpPr>
          <p:cNvPr id="5" name="Text Box 45">
            <a:extLst>
              <a:ext uri="{FF2B5EF4-FFF2-40B4-BE49-F238E27FC236}">
                <a16:creationId xmlns:a16="http://schemas.microsoft.com/office/drawing/2014/main" id="{0F242509-2AD4-0447-984A-AD5D481DD328}"/>
              </a:ext>
            </a:extLst>
          </p:cNvPr>
          <p:cNvSpPr txBox="1">
            <a:spLocks noChangeArrowheads="1"/>
          </p:cNvSpPr>
          <p:nvPr/>
        </p:nvSpPr>
        <p:spPr bwMode="auto">
          <a:xfrm>
            <a:off x="470298" y="2059870"/>
            <a:ext cx="3927678" cy="113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eaLnBrk="0" hangingPunct="0">
              <a:lnSpc>
                <a:spcPct val="100000"/>
              </a:lnSpc>
              <a:spcBef>
                <a:spcPct val="0"/>
              </a:spcBef>
              <a:spcAft>
                <a:spcPct val="0"/>
              </a:spcAft>
              <a:buClrTx/>
              <a:buNone/>
              <a:defRPr/>
            </a:pPr>
            <a:r>
              <a:rPr lang="en-US" altLang="en-US" sz="1350" dirty="0">
                <a:solidFill>
                  <a:srgbClr val="000000"/>
                </a:solidFill>
                <a:latin typeface="Calibri" panose="020F0502020204030204" pitchFamily="34" charset="0"/>
                <a:ea typeface="+mn-ea"/>
                <a:cs typeface="Arial" panose="020B0604020202020204" pitchFamily="34" charset="0"/>
              </a:rPr>
              <a:t>Patients with HER2+ EBC (cT1-4/N0-3/M0) </a:t>
            </a:r>
            <a:r>
              <a:rPr lang="en-US" altLang="en-US" sz="1350" b="1" dirty="0">
                <a:solidFill>
                  <a:srgbClr val="E1471D"/>
                </a:solidFill>
                <a:latin typeface="Calibri" panose="020F0502020204030204" pitchFamily="34" charset="0"/>
                <a:ea typeface="+mn-ea"/>
                <a:cs typeface="Arial" panose="020B0604020202020204" pitchFamily="34" charset="0"/>
              </a:rPr>
              <a:t>who had residual invasive disease in breast or axillary nodes </a:t>
            </a:r>
            <a:r>
              <a:rPr lang="en-US" altLang="en-US" sz="1350" dirty="0">
                <a:solidFill>
                  <a:srgbClr val="000000"/>
                </a:solidFill>
                <a:latin typeface="Calibri" panose="020F0502020204030204" pitchFamily="34" charset="0"/>
                <a:ea typeface="+mn-ea"/>
                <a:cs typeface="Arial" panose="020B0604020202020204" pitchFamily="34" charset="0"/>
              </a:rPr>
              <a:t>after neoadjuvant chemotherapy plus HER2-targeted therapy* at surgery</a:t>
            </a:r>
          </a:p>
          <a:p>
            <a:pPr algn="ctr" defTabSz="685800" eaLnBrk="0" hangingPunct="0">
              <a:lnSpc>
                <a:spcPct val="100000"/>
              </a:lnSpc>
              <a:spcBef>
                <a:spcPct val="0"/>
              </a:spcBef>
              <a:spcAft>
                <a:spcPct val="0"/>
              </a:spcAft>
              <a:buClrTx/>
              <a:buNone/>
              <a:defRPr/>
            </a:pPr>
            <a:r>
              <a:rPr lang="en-GB" altLang="en-US" sz="1350" dirty="0">
                <a:solidFill>
                  <a:srgbClr val="000000"/>
                </a:solidFill>
                <a:latin typeface="Calibri" panose="020F0502020204030204" pitchFamily="34" charset="0"/>
                <a:ea typeface="+mn-ea"/>
                <a:cs typeface="Arial" panose="020B0604020202020204" pitchFamily="34" charset="0"/>
              </a:rPr>
              <a:t>(N = 1486)</a:t>
            </a:r>
            <a:endParaRPr lang="en-US" altLang="en-US" sz="1350" dirty="0">
              <a:solidFill>
                <a:srgbClr val="000000"/>
              </a:solidFill>
              <a:latin typeface="Calibri" panose="020F0502020204030204" pitchFamily="34" charset="0"/>
              <a:ea typeface="+mn-ea"/>
              <a:cs typeface="Arial" panose="020B0604020202020204" pitchFamily="34" charset="0"/>
            </a:endParaRPr>
          </a:p>
        </p:txBody>
      </p:sp>
      <p:sp>
        <p:nvSpPr>
          <p:cNvPr id="6" name="Rectangle 49">
            <a:extLst>
              <a:ext uri="{FF2B5EF4-FFF2-40B4-BE49-F238E27FC236}">
                <a16:creationId xmlns:a16="http://schemas.microsoft.com/office/drawing/2014/main" id="{8F69DD8B-12B3-DD4B-89C6-BAC32FEFE8CB}"/>
              </a:ext>
            </a:extLst>
          </p:cNvPr>
          <p:cNvSpPr>
            <a:spLocks noChangeArrowheads="1"/>
          </p:cNvSpPr>
          <p:nvPr/>
        </p:nvSpPr>
        <p:spPr bwMode="auto">
          <a:xfrm>
            <a:off x="5036148" y="2059870"/>
            <a:ext cx="3575503" cy="527447"/>
          </a:xfrm>
          <a:prstGeom prst="rect">
            <a:avLst/>
          </a:prstGeom>
          <a:solidFill>
            <a:schemeClr val="accent6"/>
          </a:solidFill>
          <a:ln>
            <a:no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eaLnBrk="0" hangingPunct="0">
              <a:lnSpc>
                <a:spcPct val="100000"/>
              </a:lnSpc>
              <a:spcBef>
                <a:spcPct val="0"/>
              </a:spcBef>
              <a:spcAft>
                <a:spcPct val="0"/>
              </a:spcAft>
              <a:buClrTx/>
              <a:buNone/>
              <a:defRPr/>
            </a:pPr>
            <a:r>
              <a:rPr lang="en-US" altLang="en-US" sz="1350" b="1" dirty="0">
                <a:solidFill>
                  <a:srgbClr val="FFFFFF"/>
                </a:solidFill>
                <a:latin typeface="Calibri" panose="020F0502020204030204" pitchFamily="34" charset="0"/>
                <a:ea typeface="+mn-ea"/>
                <a:cs typeface="Arial" panose="020B0604020202020204" pitchFamily="34" charset="0"/>
              </a:rPr>
              <a:t>T-DM1</a:t>
            </a:r>
            <a:r>
              <a:rPr lang="en-US" altLang="en-US" sz="1350" b="1" baseline="30000" dirty="0">
                <a:solidFill>
                  <a:srgbClr val="FFFFFF"/>
                </a:solidFill>
                <a:latin typeface="Calibri" panose="020F0502020204030204" pitchFamily="34" charset="0"/>
                <a:ea typeface="+mn-ea"/>
                <a:cs typeface="Arial" panose="020B0604020202020204" pitchFamily="34" charset="0"/>
              </a:rPr>
              <a:t>†</a:t>
            </a:r>
            <a:r>
              <a:rPr lang="en-US" altLang="en-US" sz="1350" b="1" dirty="0">
                <a:solidFill>
                  <a:srgbClr val="FFFFFF"/>
                </a:solidFill>
                <a:latin typeface="Calibri" panose="020F0502020204030204" pitchFamily="34" charset="0"/>
                <a:ea typeface="+mn-ea"/>
                <a:cs typeface="Arial" panose="020B0604020202020204" pitchFamily="34" charset="0"/>
              </a:rPr>
              <a:t> </a:t>
            </a:r>
            <a:r>
              <a:rPr lang="en-US" altLang="en-US" sz="1350" dirty="0">
                <a:solidFill>
                  <a:srgbClr val="FFFFFF"/>
                </a:solidFill>
                <a:latin typeface="Calibri" panose="020F0502020204030204" pitchFamily="34" charset="0"/>
                <a:ea typeface="+mn-ea"/>
                <a:cs typeface="Arial" panose="020B0604020202020204" pitchFamily="34" charset="0"/>
              </a:rPr>
              <a:t>3.6 mg/kg IV Q3W x 14 cycles</a:t>
            </a:r>
            <a:endParaRPr lang="en-US" altLang="en-US" sz="1350" baseline="30000" dirty="0">
              <a:solidFill>
                <a:srgbClr val="FFFFFF"/>
              </a:solidFill>
              <a:latin typeface="Calibri" panose="020F0502020204030204" pitchFamily="34" charset="0"/>
              <a:ea typeface="+mn-ea"/>
              <a:cs typeface="Arial" panose="020B0604020202020204" pitchFamily="34" charset="0"/>
            </a:endParaRPr>
          </a:p>
          <a:p>
            <a:pPr algn="ctr" defTabSz="685800" eaLnBrk="0" hangingPunct="0">
              <a:lnSpc>
                <a:spcPct val="100000"/>
              </a:lnSpc>
              <a:spcBef>
                <a:spcPct val="0"/>
              </a:spcBef>
              <a:spcAft>
                <a:spcPct val="0"/>
              </a:spcAft>
              <a:buClrTx/>
              <a:buNone/>
              <a:defRPr/>
            </a:pPr>
            <a:r>
              <a:rPr lang="en-US" altLang="en-US" sz="1350" dirty="0">
                <a:solidFill>
                  <a:srgbClr val="FFFFFF"/>
                </a:solidFill>
                <a:latin typeface="Calibri" panose="020F0502020204030204" pitchFamily="34" charset="0"/>
                <a:ea typeface="+mn-ea"/>
                <a:cs typeface="Arial" panose="020B0604020202020204" pitchFamily="34" charset="0"/>
              </a:rPr>
              <a:t>(n = 743)</a:t>
            </a:r>
          </a:p>
        </p:txBody>
      </p:sp>
      <p:sp>
        <p:nvSpPr>
          <p:cNvPr id="7" name="Rectangle 50">
            <a:extLst>
              <a:ext uri="{FF2B5EF4-FFF2-40B4-BE49-F238E27FC236}">
                <a16:creationId xmlns:a16="http://schemas.microsoft.com/office/drawing/2014/main" id="{4D4A4C2C-0322-544E-A648-4A09519E75B0}"/>
              </a:ext>
            </a:extLst>
          </p:cNvPr>
          <p:cNvSpPr>
            <a:spLocks noChangeArrowheads="1"/>
          </p:cNvSpPr>
          <p:nvPr/>
        </p:nvSpPr>
        <p:spPr bwMode="auto">
          <a:xfrm>
            <a:off x="5036148" y="2639085"/>
            <a:ext cx="3575502" cy="527447"/>
          </a:xfrm>
          <a:prstGeom prst="rect">
            <a:avLst/>
          </a:prstGeom>
          <a:solidFill>
            <a:srgbClr val="FF0000"/>
          </a:solidFill>
          <a:ln>
            <a:no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eaLnBrk="0" hangingPunct="0">
              <a:lnSpc>
                <a:spcPct val="100000"/>
              </a:lnSpc>
              <a:spcBef>
                <a:spcPct val="0"/>
              </a:spcBef>
              <a:spcAft>
                <a:spcPct val="0"/>
              </a:spcAft>
              <a:buClrTx/>
              <a:buNone/>
              <a:defRPr/>
            </a:pPr>
            <a:r>
              <a:rPr lang="en-US" altLang="en-US" sz="1350" b="1" dirty="0">
                <a:solidFill>
                  <a:srgbClr val="FFFFFF"/>
                </a:solidFill>
                <a:latin typeface="Calibri" panose="020F0502020204030204" pitchFamily="34" charset="0"/>
                <a:ea typeface="+mn-ea"/>
                <a:cs typeface="Arial" panose="020B0604020202020204" pitchFamily="34" charset="0"/>
              </a:rPr>
              <a:t>Trastuzumab </a:t>
            </a:r>
            <a:r>
              <a:rPr lang="pl-PL" altLang="en-US" sz="1350" dirty="0">
                <a:solidFill>
                  <a:srgbClr val="FFFFFF"/>
                </a:solidFill>
                <a:latin typeface="Calibri" panose="020F0502020204030204" pitchFamily="34" charset="0"/>
                <a:ea typeface="+mn-ea"/>
                <a:cs typeface="Arial" panose="020B0604020202020204" pitchFamily="34" charset="0"/>
              </a:rPr>
              <a:t>6 mg/kg IV Q3W</a:t>
            </a:r>
            <a:r>
              <a:rPr lang="en-US" altLang="en-US" sz="1350" dirty="0">
                <a:solidFill>
                  <a:srgbClr val="FFFFFF"/>
                </a:solidFill>
                <a:latin typeface="Calibri" panose="020F0502020204030204" pitchFamily="34" charset="0"/>
                <a:ea typeface="+mn-ea"/>
                <a:cs typeface="Arial" panose="020B0604020202020204" pitchFamily="34" charset="0"/>
              </a:rPr>
              <a:t> x 14 cycles</a:t>
            </a:r>
            <a:endParaRPr lang="en-US" altLang="en-US" sz="1350" baseline="30000" dirty="0">
              <a:solidFill>
                <a:srgbClr val="FFFFFF"/>
              </a:solidFill>
              <a:latin typeface="Calibri" panose="020F0502020204030204" pitchFamily="34" charset="0"/>
              <a:ea typeface="+mn-ea"/>
              <a:cs typeface="Arial" panose="020B0604020202020204" pitchFamily="34" charset="0"/>
            </a:endParaRPr>
          </a:p>
          <a:p>
            <a:pPr algn="ctr" defTabSz="685800" eaLnBrk="0" hangingPunct="0">
              <a:lnSpc>
                <a:spcPct val="100000"/>
              </a:lnSpc>
              <a:spcBef>
                <a:spcPct val="0"/>
              </a:spcBef>
              <a:spcAft>
                <a:spcPct val="0"/>
              </a:spcAft>
              <a:buClrTx/>
              <a:buNone/>
              <a:defRPr/>
            </a:pPr>
            <a:r>
              <a:rPr lang="en-US" altLang="en-US" sz="1350" dirty="0">
                <a:solidFill>
                  <a:srgbClr val="FFFFFF"/>
                </a:solidFill>
                <a:latin typeface="Calibri" panose="020F0502020204030204" pitchFamily="34" charset="0"/>
                <a:ea typeface="+mn-ea"/>
                <a:cs typeface="Arial" panose="020B0604020202020204" pitchFamily="34" charset="0"/>
              </a:rPr>
              <a:t>(n = 743)</a:t>
            </a:r>
          </a:p>
        </p:txBody>
      </p:sp>
      <p:sp>
        <p:nvSpPr>
          <p:cNvPr id="8" name="Line 53">
            <a:extLst>
              <a:ext uri="{FF2B5EF4-FFF2-40B4-BE49-F238E27FC236}">
                <a16:creationId xmlns:a16="http://schemas.microsoft.com/office/drawing/2014/main" id="{9F3CA705-0509-8B40-BC9B-6FA7A2EC5051}"/>
              </a:ext>
            </a:extLst>
          </p:cNvPr>
          <p:cNvSpPr>
            <a:spLocks noChangeShapeType="1"/>
          </p:cNvSpPr>
          <p:nvPr/>
        </p:nvSpPr>
        <p:spPr bwMode="auto">
          <a:xfrm>
            <a:off x="4483700" y="2645039"/>
            <a:ext cx="466725" cy="26312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hangingPunct="0">
              <a:defRPr/>
            </a:pPr>
            <a:endParaRPr lang="en-US" sz="1350" b="1" dirty="0">
              <a:solidFill>
                <a:srgbClr val="000000"/>
              </a:solidFill>
              <a:latin typeface="Calibri" panose="020F0502020204030204" pitchFamily="34" charset="0"/>
              <a:ea typeface="+mn-ea"/>
              <a:cs typeface="Arial" panose="020B0604020202020204" pitchFamily="34" charset="0"/>
            </a:endParaRPr>
          </a:p>
        </p:txBody>
      </p:sp>
      <p:sp>
        <p:nvSpPr>
          <p:cNvPr id="9" name="Line 54">
            <a:extLst>
              <a:ext uri="{FF2B5EF4-FFF2-40B4-BE49-F238E27FC236}">
                <a16:creationId xmlns:a16="http://schemas.microsoft.com/office/drawing/2014/main" id="{AB2723E6-52FD-2A45-AEA9-C418B91D76B8}"/>
              </a:ext>
            </a:extLst>
          </p:cNvPr>
          <p:cNvSpPr>
            <a:spLocks noChangeShapeType="1"/>
          </p:cNvSpPr>
          <p:nvPr/>
        </p:nvSpPr>
        <p:spPr bwMode="auto">
          <a:xfrm flipV="1">
            <a:off x="4483700" y="2301040"/>
            <a:ext cx="466725" cy="26074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hangingPunct="0">
              <a:defRPr/>
            </a:pPr>
            <a:endParaRPr lang="en-US" sz="1350" b="1" dirty="0">
              <a:solidFill>
                <a:srgbClr val="000000"/>
              </a:solidFill>
              <a:latin typeface="Calibri" panose="020F0502020204030204" pitchFamily="34" charset="0"/>
              <a:ea typeface="+mn-ea"/>
              <a:cs typeface="Arial" panose="020B0604020202020204" pitchFamily="34" charset="0"/>
            </a:endParaRPr>
          </a:p>
        </p:txBody>
      </p:sp>
      <p:sp>
        <p:nvSpPr>
          <p:cNvPr id="10" name="Text Box 11">
            <a:extLst>
              <a:ext uri="{FF2B5EF4-FFF2-40B4-BE49-F238E27FC236}">
                <a16:creationId xmlns:a16="http://schemas.microsoft.com/office/drawing/2014/main" id="{FC70CC38-99C7-9947-8D35-140333A18A1F}"/>
              </a:ext>
            </a:extLst>
          </p:cNvPr>
          <p:cNvSpPr txBox="1">
            <a:spLocks noChangeArrowheads="1"/>
          </p:cNvSpPr>
          <p:nvPr/>
        </p:nvSpPr>
        <p:spPr bwMode="auto">
          <a:xfrm>
            <a:off x="4098767" y="4686186"/>
            <a:ext cx="260201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defTabSz="685800">
              <a:lnSpc>
                <a:spcPct val="100000"/>
              </a:lnSpc>
              <a:spcBef>
                <a:spcPct val="0"/>
              </a:spcBef>
              <a:spcAft>
                <a:spcPct val="0"/>
              </a:spcAft>
              <a:buClrTx/>
              <a:buNone/>
              <a:defRPr/>
            </a:pPr>
            <a:r>
              <a:rPr lang="en-US" altLang="en-US" sz="1000" dirty="0">
                <a:solidFill>
                  <a:srgbClr val="455560"/>
                </a:solidFill>
                <a:latin typeface="Calibri" panose="020F0502020204030204" pitchFamily="34" charset="0"/>
                <a:ea typeface="+mn-ea"/>
                <a:cs typeface="Arial" panose="020B0604020202020204" pitchFamily="34" charset="0"/>
              </a:rPr>
              <a:t>von </a:t>
            </a:r>
            <a:r>
              <a:rPr lang="en-US" altLang="en-US" sz="1000" dirty="0" err="1">
                <a:solidFill>
                  <a:srgbClr val="455560"/>
                </a:solidFill>
                <a:latin typeface="Calibri" panose="020F0502020204030204" pitchFamily="34" charset="0"/>
                <a:ea typeface="+mn-ea"/>
                <a:cs typeface="Arial" panose="020B0604020202020204" pitchFamily="34" charset="0"/>
              </a:rPr>
              <a:t>Minckwitz</a:t>
            </a:r>
            <a:r>
              <a:rPr lang="en-US" altLang="en-US" sz="1000" dirty="0">
                <a:solidFill>
                  <a:srgbClr val="455560"/>
                </a:solidFill>
                <a:latin typeface="Calibri" panose="020F0502020204030204" pitchFamily="34" charset="0"/>
                <a:ea typeface="+mn-ea"/>
                <a:cs typeface="Arial" panose="020B0604020202020204" pitchFamily="34" charset="0"/>
              </a:rPr>
              <a:t>, et al. NEJM. 2019;380:617.</a:t>
            </a:r>
          </a:p>
        </p:txBody>
      </p:sp>
      <p:sp>
        <p:nvSpPr>
          <p:cNvPr id="11" name="Line 52">
            <a:extLst>
              <a:ext uri="{FF2B5EF4-FFF2-40B4-BE49-F238E27FC236}">
                <a16:creationId xmlns:a16="http://schemas.microsoft.com/office/drawing/2014/main" id="{6B7B828E-2BCD-0D4F-A2A3-7AE12E4063AF}"/>
              </a:ext>
            </a:extLst>
          </p:cNvPr>
          <p:cNvSpPr>
            <a:spLocks noChangeShapeType="1"/>
          </p:cNvSpPr>
          <p:nvPr/>
        </p:nvSpPr>
        <p:spPr bwMode="auto">
          <a:xfrm rot="5400000">
            <a:off x="4562417" y="2146453"/>
            <a:ext cx="274320" cy="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hangingPunct="0">
              <a:defRPr/>
            </a:pPr>
            <a:endParaRPr lang="en-US" sz="1350" b="1" dirty="0">
              <a:solidFill>
                <a:srgbClr val="000000"/>
              </a:solidFill>
              <a:latin typeface="Calibri" panose="020F0502020204030204" pitchFamily="34" charset="0"/>
              <a:ea typeface="+mn-ea"/>
              <a:cs typeface="Arial" panose="020B0604020202020204" pitchFamily="34" charset="0"/>
            </a:endParaRPr>
          </a:p>
        </p:txBody>
      </p:sp>
      <p:sp>
        <p:nvSpPr>
          <p:cNvPr id="12" name="Text Box 45">
            <a:extLst>
              <a:ext uri="{FF2B5EF4-FFF2-40B4-BE49-F238E27FC236}">
                <a16:creationId xmlns:a16="http://schemas.microsoft.com/office/drawing/2014/main" id="{7FC81EE5-F0F3-084D-B6FB-7E02EE7C606B}"/>
              </a:ext>
            </a:extLst>
          </p:cNvPr>
          <p:cNvSpPr txBox="1">
            <a:spLocks noChangeArrowheads="1"/>
          </p:cNvSpPr>
          <p:nvPr/>
        </p:nvSpPr>
        <p:spPr bwMode="auto">
          <a:xfrm>
            <a:off x="1886805" y="1576300"/>
            <a:ext cx="56255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eaLnBrk="0" hangingPunct="0">
              <a:lnSpc>
                <a:spcPct val="100000"/>
              </a:lnSpc>
              <a:spcBef>
                <a:spcPct val="0"/>
              </a:spcBef>
              <a:spcAft>
                <a:spcPct val="0"/>
              </a:spcAft>
              <a:buClrTx/>
              <a:buNone/>
              <a:defRPr/>
            </a:pPr>
            <a:r>
              <a:rPr lang="en-US" altLang="en-US" sz="1200" i="1" dirty="0">
                <a:solidFill>
                  <a:srgbClr val="000000"/>
                </a:solidFill>
                <a:latin typeface="Calibri" panose="020F0502020204030204" pitchFamily="34" charset="0"/>
                <a:ea typeface="+mn-ea"/>
                <a:cs typeface="Arial" panose="020B0604020202020204" pitchFamily="34" charset="0"/>
              </a:rPr>
              <a:t>Stratified by clinical stage, HR status, single vs dual neoadjuvant HER2-targeted therapy, pathologic nodal status after neoadjuvant therapy</a:t>
            </a:r>
          </a:p>
        </p:txBody>
      </p:sp>
      <p:sp>
        <p:nvSpPr>
          <p:cNvPr id="13" name="Content Placeholder 1">
            <a:extLst>
              <a:ext uri="{FF2B5EF4-FFF2-40B4-BE49-F238E27FC236}">
                <a16:creationId xmlns:a16="http://schemas.microsoft.com/office/drawing/2014/main" id="{B1AFC5CC-5676-394E-B287-3712C2D4F08E}"/>
              </a:ext>
            </a:extLst>
          </p:cNvPr>
          <p:cNvSpPr txBox="1">
            <a:spLocks/>
          </p:cNvSpPr>
          <p:nvPr/>
        </p:nvSpPr>
        <p:spPr bwMode="auto">
          <a:xfrm>
            <a:off x="453507" y="3758711"/>
            <a:ext cx="8158147" cy="946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257175" indent="-257175" defTabSz="685800">
              <a:spcBef>
                <a:spcPts val="750"/>
              </a:spcBef>
              <a:spcAft>
                <a:spcPts val="525"/>
              </a:spcAft>
              <a:buClr>
                <a:srgbClr val="000000"/>
              </a:buClr>
              <a:defRPr/>
            </a:pPr>
            <a:r>
              <a:rPr lang="en-US" sz="1100" kern="0" dirty="0">
                <a:solidFill>
                  <a:srgbClr val="000000"/>
                </a:solidFill>
              </a:rPr>
              <a:t>Primary endpoint: IDFS</a:t>
            </a:r>
          </a:p>
          <a:p>
            <a:pPr marL="257175" indent="-257175" defTabSz="685800">
              <a:spcBef>
                <a:spcPts val="750"/>
              </a:spcBef>
              <a:spcAft>
                <a:spcPts val="525"/>
              </a:spcAft>
              <a:buClr>
                <a:srgbClr val="000000"/>
              </a:buClr>
              <a:defRPr/>
            </a:pPr>
            <a:r>
              <a:rPr lang="en-US" sz="1100" kern="0" dirty="0">
                <a:solidFill>
                  <a:srgbClr val="000000"/>
                </a:solidFill>
              </a:rPr>
              <a:t>Secondary endpoints: distant recurrence-free survival, OS, safety</a:t>
            </a:r>
          </a:p>
        </p:txBody>
      </p:sp>
      <p:sp>
        <p:nvSpPr>
          <p:cNvPr id="14" name="Text Box 30">
            <a:extLst>
              <a:ext uri="{FF2B5EF4-FFF2-40B4-BE49-F238E27FC236}">
                <a16:creationId xmlns:a16="http://schemas.microsoft.com/office/drawing/2014/main" id="{098EEB84-7225-A947-A4E5-1AE82D334C7B}"/>
              </a:ext>
            </a:extLst>
          </p:cNvPr>
          <p:cNvSpPr txBox="1">
            <a:spLocks noChangeArrowheads="1"/>
          </p:cNvSpPr>
          <p:nvPr/>
        </p:nvSpPr>
        <p:spPr bwMode="auto">
          <a:xfrm>
            <a:off x="466928" y="3238071"/>
            <a:ext cx="8232936" cy="39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866" tIns="33338" rIns="67866" bIns="33338">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defTabSz="685800">
              <a:lnSpc>
                <a:spcPct val="100000"/>
              </a:lnSpc>
              <a:spcBef>
                <a:spcPct val="35000"/>
              </a:spcBef>
              <a:spcAft>
                <a:spcPct val="25000"/>
              </a:spcAft>
              <a:buClr>
                <a:srgbClr val="015873"/>
              </a:buClr>
              <a:buNone/>
              <a:defRPr/>
            </a:pPr>
            <a:r>
              <a:rPr lang="en-US" altLang="en-US" sz="1050" dirty="0">
                <a:solidFill>
                  <a:srgbClr val="000000"/>
                </a:solidFill>
                <a:latin typeface="Calibri" panose="020F0502020204030204" pitchFamily="34" charset="0"/>
                <a:ea typeface="+mn-ea"/>
                <a:cs typeface="Arial" panose="020B0604020202020204" pitchFamily="34" charset="0"/>
              </a:rPr>
              <a:t>Randomization occurred within 12 wk of surgery; </a:t>
            </a:r>
            <a:r>
              <a:rPr lang="en-US" altLang="en-US" sz="1050" b="1" dirty="0">
                <a:solidFill>
                  <a:srgbClr val="000000"/>
                </a:solidFill>
                <a:latin typeface="Calibri" panose="020F0502020204030204" pitchFamily="34" charset="0"/>
                <a:ea typeface="+mn-ea"/>
                <a:cs typeface="Arial" panose="020B0604020202020204" pitchFamily="34" charset="0"/>
              </a:rPr>
              <a:t>radiotherapy and/or endocrine therapy given per local standards</a:t>
            </a:r>
            <a:r>
              <a:rPr lang="en-US" altLang="en-US" sz="1050" dirty="0">
                <a:solidFill>
                  <a:srgbClr val="000000"/>
                </a:solidFill>
                <a:latin typeface="Calibri" panose="020F0502020204030204" pitchFamily="34" charset="0"/>
                <a:ea typeface="+mn-ea"/>
                <a:cs typeface="Arial" panose="020B0604020202020204" pitchFamily="34" charset="0"/>
              </a:rPr>
              <a:t>. *Minimum of 9 wk of taxane and trastuzumab. </a:t>
            </a:r>
            <a:r>
              <a:rPr lang="en-US" altLang="en-US" sz="1050" baseline="30000" dirty="0">
                <a:solidFill>
                  <a:srgbClr val="000000"/>
                </a:solidFill>
                <a:latin typeface="Calibri" panose="020F0502020204030204" pitchFamily="34" charset="0"/>
                <a:ea typeface="+mn-ea"/>
                <a:cs typeface="Arial" panose="020B0604020202020204" pitchFamily="34" charset="0"/>
              </a:rPr>
              <a:t>†</a:t>
            </a:r>
            <a:r>
              <a:rPr lang="en-US" altLang="en-US" sz="1050" dirty="0">
                <a:solidFill>
                  <a:srgbClr val="000000"/>
                </a:solidFill>
                <a:latin typeface="Calibri" panose="020F0502020204030204" pitchFamily="34" charset="0"/>
                <a:ea typeface="+mn-ea"/>
                <a:cs typeface="Arial" panose="020B0604020202020204" pitchFamily="34" charset="0"/>
              </a:rPr>
              <a:t>Patients who d/c T-DM1 for toxicity allowed to switch to trastuzumab to complete 14 cycles.</a:t>
            </a:r>
          </a:p>
        </p:txBody>
      </p:sp>
      <p:sp>
        <p:nvSpPr>
          <p:cNvPr id="15" name="TextBox 14">
            <a:extLst>
              <a:ext uri="{FF2B5EF4-FFF2-40B4-BE49-F238E27FC236}">
                <a16:creationId xmlns:a16="http://schemas.microsoft.com/office/drawing/2014/main" id="{45AAD205-2430-8940-884E-279C2C2B2CBD}"/>
              </a:ext>
            </a:extLst>
          </p:cNvPr>
          <p:cNvSpPr txBox="1"/>
          <p:nvPr/>
        </p:nvSpPr>
        <p:spPr>
          <a:xfrm>
            <a:off x="358324" y="174631"/>
            <a:ext cx="8079304" cy="830997"/>
          </a:xfrm>
          <a:prstGeom prst="rect">
            <a:avLst/>
          </a:prstGeom>
          <a:noFill/>
        </p:spPr>
        <p:txBody>
          <a:bodyPr wrap="square">
            <a:spAutoFit/>
          </a:bodyPr>
          <a:lstStyle/>
          <a:p>
            <a:r>
              <a:rPr lang="en-US" altLang="en-US" b="1" dirty="0">
                <a:solidFill>
                  <a:schemeClr val="accent6"/>
                </a:solidFill>
              </a:rPr>
              <a:t>KATHERINE: Trastuzumab Emtansine vs Trastuzumab as Adjuvant Therapy for HER2+ EBC</a:t>
            </a:r>
            <a:endParaRPr lang="en-US" b="1" dirty="0">
              <a:solidFill>
                <a:schemeClr val="accent6"/>
              </a:solidFill>
            </a:endParaRPr>
          </a:p>
        </p:txBody>
      </p:sp>
    </p:spTree>
    <p:extLst>
      <p:ext uri="{BB962C8B-B14F-4D97-AF65-F5344CB8AC3E}">
        <p14:creationId xmlns:p14="http://schemas.microsoft.com/office/powerpoint/2010/main" val="2637781059"/>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55B08-DBCC-9D40-E145-BA17A5E3068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BF0A885-E310-5552-DCDF-889A4411FB0E}"/>
              </a:ext>
            </a:extLst>
          </p:cNvPr>
          <p:cNvSpPr>
            <a:spLocks noGrp="1"/>
          </p:cNvSpPr>
          <p:nvPr>
            <p:ph idx="1"/>
          </p:nvPr>
        </p:nvSpPr>
        <p:spPr>
          <a:xfrm>
            <a:off x="4572000" y="1372870"/>
            <a:ext cx="3886200" cy="2742388"/>
          </a:xfrm>
        </p:spPr>
        <p:txBody>
          <a:bodyPr/>
          <a:lstStyle/>
          <a:p>
            <a:r>
              <a:rPr lang="en-US" sz="1400" dirty="0"/>
              <a:t>No difference in IBTR</a:t>
            </a:r>
          </a:p>
          <a:p>
            <a:r>
              <a:rPr lang="en-US" sz="1400" dirty="0"/>
              <a:t>Less acute toxicity in the APBI arm</a:t>
            </a:r>
          </a:p>
          <a:p>
            <a:r>
              <a:rPr lang="en-US" sz="1400" dirty="0"/>
              <a:t>More late toxicity in the APBI arm</a:t>
            </a:r>
          </a:p>
          <a:p>
            <a:pPr lvl="1"/>
            <a:r>
              <a:rPr lang="en-US" sz="1000" dirty="0"/>
              <a:t>Higher rates of “fair or poor” cosmesis (30% vs 18% at 5 years)</a:t>
            </a:r>
          </a:p>
        </p:txBody>
      </p:sp>
      <p:pic>
        <p:nvPicPr>
          <p:cNvPr id="5" name="Picture 4">
            <a:extLst>
              <a:ext uri="{FF2B5EF4-FFF2-40B4-BE49-F238E27FC236}">
                <a16:creationId xmlns:a16="http://schemas.microsoft.com/office/drawing/2014/main" id="{6EF80543-6585-31BB-6808-817BC8EB05D4}"/>
              </a:ext>
            </a:extLst>
          </p:cNvPr>
          <p:cNvPicPr>
            <a:picLocks noChangeAspect="1"/>
          </p:cNvPicPr>
          <p:nvPr/>
        </p:nvPicPr>
        <p:blipFill>
          <a:blip r:embed="rId2"/>
          <a:stretch>
            <a:fillRect/>
          </a:stretch>
        </p:blipFill>
        <p:spPr>
          <a:xfrm>
            <a:off x="375652" y="1460391"/>
            <a:ext cx="4196348" cy="2567346"/>
          </a:xfrm>
          <a:prstGeom prst="rect">
            <a:avLst/>
          </a:prstGeom>
        </p:spPr>
      </p:pic>
      <p:sp>
        <p:nvSpPr>
          <p:cNvPr id="6" name="TextBox 5">
            <a:extLst>
              <a:ext uri="{FF2B5EF4-FFF2-40B4-BE49-F238E27FC236}">
                <a16:creationId xmlns:a16="http://schemas.microsoft.com/office/drawing/2014/main" id="{580B8B5F-04F6-E33D-0992-5F67796B1749}"/>
              </a:ext>
            </a:extLst>
          </p:cNvPr>
          <p:cNvSpPr txBox="1"/>
          <p:nvPr/>
        </p:nvSpPr>
        <p:spPr>
          <a:xfrm>
            <a:off x="1781175" y="1144796"/>
            <a:ext cx="2333625" cy="369332"/>
          </a:xfrm>
          <a:prstGeom prst="rect">
            <a:avLst/>
          </a:prstGeom>
          <a:noFill/>
        </p:spPr>
        <p:txBody>
          <a:bodyPr wrap="square" rtlCol="0">
            <a:spAutoFit/>
          </a:bodyPr>
          <a:lstStyle/>
          <a:p>
            <a:r>
              <a:rPr lang="en-US" sz="1800" dirty="0"/>
              <a:t>IBTR over time</a:t>
            </a:r>
          </a:p>
        </p:txBody>
      </p:sp>
      <p:sp>
        <p:nvSpPr>
          <p:cNvPr id="7" name="Title 3">
            <a:extLst>
              <a:ext uri="{FF2B5EF4-FFF2-40B4-BE49-F238E27FC236}">
                <a16:creationId xmlns:a16="http://schemas.microsoft.com/office/drawing/2014/main" id="{331C6FB3-DB66-5F48-40F5-A1069B19A3E0}"/>
              </a:ext>
            </a:extLst>
          </p:cNvPr>
          <p:cNvSpPr txBox="1">
            <a:spLocks/>
          </p:cNvSpPr>
          <p:nvPr/>
        </p:nvSpPr>
        <p:spPr>
          <a:xfrm>
            <a:off x="0" y="33567"/>
            <a:ext cx="9144000" cy="695496"/>
          </a:xfrm>
          <a:prstGeom prst="rect">
            <a:avLst/>
          </a:prstGeom>
          <a:noFill/>
        </p:spPr>
        <p:txBody>
          <a:bodyPr/>
          <a:lstStyle>
            <a:lvl1pPr algn="ctr" rtl="0" eaLnBrk="1" fontAlgn="base" hangingPunct="1">
              <a:spcBef>
                <a:spcPct val="0"/>
              </a:spcBef>
              <a:spcAft>
                <a:spcPct val="0"/>
              </a:spcAft>
              <a:defRPr sz="3600" i="0">
                <a:solidFill>
                  <a:srgbClr val="003465"/>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800" kern="0" dirty="0"/>
              <a:t>APBI: RAPID trial</a:t>
            </a:r>
          </a:p>
        </p:txBody>
      </p:sp>
    </p:spTree>
    <p:extLst>
      <p:ext uri="{BB962C8B-B14F-4D97-AF65-F5344CB8AC3E}">
        <p14:creationId xmlns:p14="http://schemas.microsoft.com/office/powerpoint/2010/main" val="3043170917"/>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974EA-3078-DF93-A8B8-AFFFE572879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CBEA6F4-FE42-C674-190B-F8233F5EB10B}"/>
              </a:ext>
            </a:extLst>
          </p:cNvPr>
          <p:cNvSpPr>
            <a:spLocks noGrp="1"/>
          </p:cNvSpPr>
          <p:nvPr>
            <p:ph idx="1"/>
          </p:nvPr>
        </p:nvSpPr>
        <p:spPr/>
        <p:txBody>
          <a:bodyPr/>
          <a:lstStyle/>
          <a:p>
            <a:endParaRPr lang="en-US"/>
          </a:p>
        </p:txBody>
      </p:sp>
      <p:sp>
        <p:nvSpPr>
          <p:cNvPr id="4" name="Title 3">
            <a:extLst>
              <a:ext uri="{FF2B5EF4-FFF2-40B4-BE49-F238E27FC236}">
                <a16:creationId xmlns:a16="http://schemas.microsoft.com/office/drawing/2014/main" id="{15E7733E-DE1D-78E3-DCFD-D5C99D75A856}"/>
              </a:ext>
            </a:extLst>
          </p:cNvPr>
          <p:cNvSpPr txBox="1">
            <a:spLocks/>
          </p:cNvSpPr>
          <p:nvPr/>
        </p:nvSpPr>
        <p:spPr>
          <a:xfrm>
            <a:off x="0" y="33567"/>
            <a:ext cx="9144000" cy="695496"/>
          </a:xfrm>
          <a:prstGeom prst="rect">
            <a:avLst/>
          </a:prstGeom>
          <a:noFill/>
        </p:spPr>
        <p:txBody>
          <a:bodyPr/>
          <a:lstStyle>
            <a:lvl1pPr algn="ctr" rtl="0" eaLnBrk="1" fontAlgn="base" hangingPunct="1">
              <a:spcBef>
                <a:spcPct val="0"/>
              </a:spcBef>
              <a:spcAft>
                <a:spcPct val="0"/>
              </a:spcAft>
              <a:defRPr sz="3600" i="0">
                <a:solidFill>
                  <a:srgbClr val="003465"/>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800" kern="0" dirty="0"/>
              <a:t>APBI: Florence trial</a:t>
            </a:r>
          </a:p>
        </p:txBody>
      </p:sp>
      <p:pic>
        <p:nvPicPr>
          <p:cNvPr id="8" name="Picture 7">
            <a:extLst>
              <a:ext uri="{FF2B5EF4-FFF2-40B4-BE49-F238E27FC236}">
                <a16:creationId xmlns:a16="http://schemas.microsoft.com/office/drawing/2014/main" id="{A25F2B0B-9567-A17D-A251-10688B1E49E5}"/>
              </a:ext>
            </a:extLst>
          </p:cNvPr>
          <p:cNvPicPr>
            <a:picLocks noChangeAspect="1"/>
          </p:cNvPicPr>
          <p:nvPr/>
        </p:nvPicPr>
        <p:blipFill>
          <a:blip r:embed="rId2"/>
          <a:stretch>
            <a:fillRect/>
          </a:stretch>
        </p:blipFill>
        <p:spPr>
          <a:xfrm>
            <a:off x="0" y="1959981"/>
            <a:ext cx="9144000" cy="614150"/>
          </a:xfrm>
          <a:prstGeom prst="rect">
            <a:avLst/>
          </a:prstGeom>
        </p:spPr>
      </p:pic>
      <p:pic>
        <p:nvPicPr>
          <p:cNvPr id="10" name="Picture 9">
            <a:extLst>
              <a:ext uri="{FF2B5EF4-FFF2-40B4-BE49-F238E27FC236}">
                <a16:creationId xmlns:a16="http://schemas.microsoft.com/office/drawing/2014/main" id="{ACE3B4BF-D3CB-9D94-D3D9-43EBEFC47596}"/>
              </a:ext>
            </a:extLst>
          </p:cNvPr>
          <p:cNvPicPr>
            <a:picLocks noChangeAspect="1"/>
          </p:cNvPicPr>
          <p:nvPr/>
        </p:nvPicPr>
        <p:blipFill>
          <a:blip r:embed="rId3"/>
          <a:stretch>
            <a:fillRect/>
          </a:stretch>
        </p:blipFill>
        <p:spPr>
          <a:xfrm>
            <a:off x="0" y="1316174"/>
            <a:ext cx="9144000" cy="555511"/>
          </a:xfrm>
          <a:prstGeom prst="rect">
            <a:avLst/>
          </a:prstGeom>
        </p:spPr>
      </p:pic>
    </p:spTree>
    <p:extLst>
      <p:ext uri="{BB962C8B-B14F-4D97-AF65-F5344CB8AC3E}">
        <p14:creationId xmlns:p14="http://schemas.microsoft.com/office/powerpoint/2010/main" val="3214558335"/>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7ED40-E31E-4D51-0258-57D075946867}"/>
              </a:ext>
            </a:extLst>
          </p:cNvPr>
          <p:cNvSpPr>
            <a:spLocks noGrp="1"/>
          </p:cNvSpPr>
          <p:nvPr>
            <p:ph type="title"/>
          </p:nvPr>
        </p:nvSpPr>
        <p:spPr/>
        <p:txBody>
          <a:bodyPr/>
          <a:lstStyle/>
          <a:p>
            <a:endParaRPr lang="en-US" dirty="0">
              <a:solidFill>
                <a:srgbClr val="00B050"/>
              </a:solidFill>
            </a:endParaRPr>
          </a:p>
        </p:txBody>
      </p:sp>
      <p:sp>
        <p:nvSpPr>
          <p:cNvPr id="3" name="Content Placeholder 2">
            <a:extLst>
              <a:ext uri="{FF2B5EF4-FFF2-40B4-BE49-F238E27FC236}">
                <a16:creationId xmlns:a16="http://schemas.microsoft.com/office/drawing/2014/main" id="{93DE0543-3B03-46D3-93C9-D32294A1EE8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E868F4D-AE1D-5466-3857-60357DD50249}"/>
              </a:ext>
            </a:extLst>
          </p:cNvPr>
          <p:cNvPicPr>
            <a:picLocks noChangeAspect="1"/>
          </p:cNvPicPr>
          <p:nvPr/>
        </p:nvPicPr>
        <p:blipFill>
          <a:blip r:embed="rId2"/>
          <a:stretch>
            <a:fillRect/>
          </a:stretch>
        </p:blipFill>
        <p:spPr>
          <a:xfrm>
            <a:off x="0" y="1321295"/>
            <a:ext cx="9144000" cy="2505672"/>
          </a:xfrm>
          <a:prstGeom prst="rect">
            <a:avLst/>
          </a:prstGeom>
        </p:spPr>
      </p:pic>
      <p:sp>
        <p:nvSpPr>
          <p:cNvPr id="6" name="Title 3">
            <a:extLst>
              <a:ext uri="{FF2B5EF4-FFF2-40B4-BE49-F238E27FC236}">
                <a16:creationId xmlns:a16="http://schemas.microsoft.com/office/drawing/2014/main" id="{3818E344-10EB-2B7A-751F-EA2767247BC9}"/>
              </a:ext>
            </a:extLst>
          </p:cNvPr>
          <p:cNvSpPr txBox="1">
            <a:spLocks/>
          </p:cNvSpPr>
          <p:nvPr/>
        </p:nvSpPr>
        <p:spPr>
          <a:xfrm>
            <a:off x="0" y="33567"/>
            <a:ext cx="9144000" cy="695496"/>
          </a:xfrm>
          <a:prstGeom prst="rect">
            <a:avLst/>
          </a:prstGeom>
          <a:noFill/>
        </p:spPr>
        <p:txBody>
          <a:bodyPr/>
          <a:lstStyle>
            <a:lvl1pPr algn="ctr" rtl="0" eaLnBrk="1" fontAlgn="base" hangingPunct="1">
              <a:spcBef>
                <a:spcPct val="0"/>
              </a:spcBef>
              <a:spcAft>
                <a:spcPct val="0"/>
              </a:spcAft>
              <a:defRPr sz="3600" i="0">
                <a:solidFill>
                  <a:srgbClr val="003465"/>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800" kern="0" dirty="0"/>
              <a:t>APBI: Florence trial</a:t>
            </a:r>
          </a:p>
        </p:txBody>
      </p:sp>
      <p:sp>
        <p:nvSpPr>
          <p:cNvPr id="7" name="TextBox 6">
            <a:extLst>
              <a:ext uri="{FF2B5EF4-FFF2-40B4-BE49-F238E27FC236}">
                <a16:creationId xmlns:a16="http://schemas.microsoft.com/office/drawing/2014/main" id="{78C99F58-7220-042E-D73F-7684EBAF8CA2}"/>
              </a:ext>
            </a:extLst>
          </p:cNvPr>
          <p:cNvSpPr txBox="1"/>
          <p:nvPr/>
        </p:nvSpPr>
        <p:spPr>
          <a:xfrm>
            <a:off x="6115050" y="885417"/>
            <a:ext cx="1790700" cy="461665"/>
          </a:xfrm>
          <a:prstGeom prst="rect">
            <a:avLst/>
          </a:prstGeom>
          <a:noFill/>
        </p:spPr>
        <p:txBody>
          <a:bodyPr wrap="square" rtlCol="0">
            <a:spAutoFit/>
          </a:bodyPr>
          <a:lstStyle/>
          <a:p>
            <a:r>
              <a:rPr lang="en-US" dirty="0"/>
              <a:t>IMRT</a:t>
            </a:r>
          </a:p>
        </p:txBody>
      </p:sp>
      <p:sp>
        <p:nvSpPr>
          <p:cNvPr id="8" name="TextBox 7">
            <a:extLst>
              <a:ext uri="{FF2B5EF4-FFF2-40B4-BE49-F238E27FC236}">
                <a16:creationId xmlns:a16="http://schemas.microsoft.com/office/drawing/2014/main" id="{7D1CDF86-67F3-8401-F642-E76CA5C71F9D}"/>
              </a:ext>
            </a:extLst>
          </p:cNvPr>
          <p:cNvSpPr txBox="1"/>
          <p:nvPr/>
        </p:nvSpPr>
        <p:spPr>
          <a:xfrm>
            <a:off x="1238250" y="859630"/>
            <a:ext cx="2133600" cy="461665"/>
          </a:xfrm>
          <a:prstGeom prst="rect">
            <a:avLst/>
          </a:prstGeom>
          <a:noFill/>
        </p:spPr>
        <p:txBody>
          <a:bodyPr wrap="square" rtlCol="0">
            <a:spAutoFit/>
          </a:bodyPr>
          <a:lstStyle/>
          <a:p>
            <a:r>
              <a:rPr lang="en-US" dirty="0"/>
              <a:t>3D tangents</a:t>
            </a:r>
          </a:p>
        </p:txBody>
      </p:sp>
    </p:spTree>
    <p:extLst>
      <p:ext uri="{BB962C8B-B14F-4D97-AF65-F5344CB8AC3E}">
        <p14:creationId xmlns:p14="http://schemas.microsoft.com/office/powerpoint/2010/main" val="3110305009"/>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8766E-4D24-DCAA-193A-17B182FDB9C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1DC30CA-7F0E-9E6B-C0D3-27A529DF345F}"/>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87C03BE0-1AFA-A7D7-7BB1-333DAD20C6AF}"/>
              </a:ext>
            </a:extLst>
          </p:cNvPr>
          <p:cNvPicPr>
            <a:picLocks noChangeAspect="1"/>
          </p:cNvPicPr>
          <p:nvPr/>
        </p:nvPicPr>
        <p:blipFill>
          <a:blip r:embed="rId3"/>
          <a:stretch>
            <a:fillRect/>
          </a:stretch>
        </p:blipFill>
        <p:spPr>
          <a:xfrm>
            <a:off x="66046" y="859392"/>
            <a:ext cx="9011908" cy="3429479"/>
          </a:xfrm>
          <a:prstGeom prst="rect">
            <a:avLst/>
          </a:prstGeom>
        </p:spPr>
      </p:pic>
      <p:sp>
        <p:nvSpPr>
          <p:cNvPr id="8" name="Title 3">
            <a:extLst>
              <a:ext uri="{FF2B5EF4-FFF2-40B4-BE49-F238E27FC236}">
                <a16:creationId xmlns:a16="http://schemas.microsoft.com/office/drawing/2014/main" id="{16E418E2-1A69-842F-56CC-54EF6DC68B3D}"/>
              </a:ext>
            </a:extLst>
          </p:cNvPr>
          <p:cNvSpPr txBox="1">
            <a:spLocks/>
          </p:cNvSpPr>
          <p:nvPr/>
        </p:nvSpPr>
        <p:spPr>
          <a:xfrm>
            <a:off x="0" y="33567"/>
            <a:ext cx="9144000" cy="695496"/>
          </a:xfrm>
          <a:prstGeom prst="rect">
            <a:avLst/>
          </a:prstGeom>
          <a:noFill/>
        </p:spPr>
        <p:txBody>
          <a:bodyPr/>
          <a:lstStyle>
            <a:lvl1pPr algn="ctr" rtl="0" eaLnBrk="1" fontAlgn="base" hangingPunct="1">
              <a:spcBef>
                <a:spcPct val="0"/>
              </a:spcBef>
              <a:spcAft>
                <a:spcPct val="0"/>
              </a:spcAft>
              <a:defRPr sz="3600" i="0">
                <a:solidFill>
                  <a:srgbClr val="003465"/>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800" kern="0" dirty="0"/>
              <a:t>APBI: Florence trial</a:t>
            </a:r>
          </a:p>
        </p:txBody>
      </p:sp>
    </p:spTree>
    <p:extLst>
      <p:ext uri="{BB962C8B-B14F-4D97-AF65-F5344CB8AC3E}">
        <p14:creationId xmlns:p14="http://schemas.microsoft.com/office/powerpoint/2010/main" val="64956148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4FA25-5058-8C4D-0E46-550776BEA8D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4DAE42E-BD88-1387-369D-0F002341F7EB}"/>
              </a:ext>
            </a:extLst>
          </p:cNvPr>
          <p:cNvSpPr>
            <a:spLocks noGrp="1"/>
          </p:cNvSpPr>
          <p:nvPr>
            <p:ph idx="1"/>
          </p:nvPr>
        </p:nvSpPr>
        <p:spPr>
          <a:xfrm>
            <a:off x="685800" y="3676650"/>
            <a:ext cx="7772400" cy="438608"/>
          </a:xfrm>
        </p:spPr>
        <p:txBody>
          <a:bodyPr/>
          <a:lstStyle/>
          <a:p>
            <a:r>
              <a:rPr lang="en-US" dirty="0"/>
              <a:t>98% without G2+ AE, 100% without G2+ LE</a:t>
            </a:r>
          </a:p>
        </p:txBody>
      </p:sp>
      <p:pic>
        <p:nvPicPr>
          <p:cNvPr id="7" name="Picture 6">
            <a:extLst>
              <a:ext uri="{FF2B5EF4-FFF2-40B4-BE49-F238E27FC236}">
                <a16:creationId xmlns:a16="http://schemas.microsoft.com/office/drawing/2014/main" id="{34036F89-C271-24E5-FC0C-F77CAF3C51A6}"/>
              </a:ext>
            </a:extLst>
          </p:cNvPr>
          <p:cNvPicPr>
            <a:picLocks noChangeAspect="1"/>
          </p:cNvPicPr>
          <p:nvPr/>
        </p:nvPicPr>
        <p:blipFill>
          <a:blip r:embed="rId2"/>
          <a:stretch>
            <a:fillRect/>
          </a:stretch>
        </p:blipFill>
        <p:spPr>
          <a:xfrm>
            <a:off x="638727" y="1010008"/>
            <a:ext cx="3933273" cy="2574132"/>
          </a:xfrm>
          <a:prstGeom prst="rect">
            <a:avLst/>
          </a:prstGeom>
        </p:spPr>
      </p:pic>
      <p:pic>
        <p:nvPicPr>
          <p:cNvPr id="9" name="Picture 8">
            <a:extLst>
              <a:ext uri="{FF2B5EF4-FFF2-40B4-BE49-F238E27FC236}">
                <a16:creationId xmlns:a16="http://schemas.microsoft.com/office/drawing/2014/main" id="{839C1433-2EE0-EC79-3306-32235114BBB8}"/>
              </a:ext>
            </a:extLst>
          </p:cNvPr>
          <p:cNvPicPr>
            <a:picLocks noChangeAspect="1"/>
          </p:cNvPicPr>
          <p:nvPr/>
        </p:nvPicPr>
        <p:blipFill>
          <a:blip r:embed="rId3"/>
          <a:stretch>
            <a:fillRect/>
          </a:stretch>
        </p:blipFill>
        <p:spPr>
          <a:xfrm>
            <a:off x="4572000" y="1372870"/>
            <a:ext cx="3933273" cy="2197521"/>
          </a:xfrm>
          <a:prstGeom prst="rect">
            <a:avLst/>
          </a:prstGeom>
        </p:spPr>
      </p:pic>
    </p:spTree>
    <p:extLst>
      <p:ext uri="{BB962C8B-B14F-4D97-AF65-F5344CB8AC3E}">
        <p14:creationId xmlns:p14="http://schemas.microsoft.com/office/powerpoint/2010/main" val="273767623"/>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FC951-B9C1-4E47-0C3C-77230369518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C60CB6E-460A-4FFD-5782-5B258A1FE94B}"/>
              </a:ext>
            </a:extLst>
          </p:cNvPr>
          <p:cNvSpPr>
            <a:spLocks noGrp="1"/>
          </p:cNvSpPr>
          <p:nvPr>
            <p:ph idx="1"/>
          </p:nvPr>
        </p:nvSpPr>
        <p:spPr>
          <a:xfrm>
            <a:off x="685800" y="3505303"/>
            <a:ext cx="7772400" cy="448029"/>
          </a:xfrm>
        </p:spPr>
        <p:txBody>
          <a:bodyPr/>
          <a:lstStyle/>
          <a:p>
            <a:r>
              <a:rPr lang="en-US" dirty="0"/>
              <a:t>100% good/excellent physician reported cosmesis</a:t>
            </a:r>
          </a:p>
          <a:p>
            <a:r>
              <a:rPr lang="en-US" dirty="0"/>
              <a:t>99.2% patient reported</a:t>
            </a:r>
          </a:p>
        </p:txBody>
      </p:sp>
      <p:pic>
        <p:nvPicPr>
          <p:cNvPr id="5" name="Picture 4">
            <a:extLst>
              <a:ext uri="{FF2B5EF4-FFF2-40B4-BE49-F238E27FC236}">
                <a16:creationId xmlns:a16="http://schemas.microsoft.com/office/drawing/2014/main" id="{A99311ED-D7C5-B9EE-4F25-FA88F8FEF679}"/>
              </a:ext>
            </a:extLst>
          </p:cNvPr>
          <p:cNvPicPr>
            <a:picLocks noChangeAspect="1"/>
          </p:cNvPicPr>
          <p:nvPr/>
        </p:nvPicPr>
        <p:blipFill>
          <a:blip r:embed="rId2"/>
          <a:stretch>
            <a:fillRect/>
          </a:stretch>
        </p:blipFill>
        <p:spPr>
          <a:xfrm>
            <a:off x="2228849" y="794880"/>
            <a:ext cx="4356689" cy="2710424"/>
          </a:xfrm>
          <a:prstGeom prst="rect">
            <a:avLst/>
          </a:prstGeom>
        </p:spPr>
      </p:pic>
    </p:spTree>
    <p:extLst>
      <p:ext uri="{BB962C8B-B14F-4D97-AF65-F5344CB8AC3E}">
        <p14:creationId xmlns:p14="http://schemas.microsoft.com/office/powerpoint/2010/main" val="51449477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B10B3-89EA-9825-8BE0-60D840FB9ED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DE55121-E600-3447-625E-C5D694322836}"/>
              </a:ext>
            </a:extLst>
          </p:cNvPr>
          <p:cNvSpPr>
            <a:spLocks noGrp="1"/>
          </p:cNvSpPr>
          <p:nvPr>
            <p:ph idx="1"/>
          </p:nvPr>
        </p:nvSpPr>
        <p:spPr/>
        <p:txBody>
          <a:bodyPr/>
          <a:lstStyle/>
          <a:p>
            <a:endParaRPr lang="en-US" dirty="0"/>
          </a:p>
        </p:txBody>
      </p:sp>
      <p:sp>
        <p:nvSpPr>
          <p:cNvPr id="4" name="Title 3">
            <a:extLst>
              <a:ext uri="{FF2B5EF4-FFF2-40B4-BE49-F238E27FC236}">
                <a16:creationId xmlns:a16="http://schemas.microsoft.com/office/drawing/2014/main" id="{274EF805-EDEA-8D01-BA76-A301C3E804FF}"/>
              </a:ext>
            </a:extLst>
          </p:cNvPr>
          <p:cNvSpPr txBox="1">
            <a:spLocks/>
          </p:cNvSpPr>
          <p:nvPr/>
        </p:nvSpPr>
        <p:spPr>
          <a:xfrm>
            <a:off x="0" y="33567"/>
            <a:ext cx="9144000" cy="695496"/>
          </a:xfrm>
          <a:prstGeom prst="rect">
            <a:avLst/>
          </a:prstGeom>
          <a:noFill/>
        </p:spPr>
        <p:txBody>
          <a:bodyPr/>
          <a:lstStyle>
            <a:lvl1pPr algn="ctr" rtl="0" eaLnBrk="1" fontAlgn="base" hangingPunct="1">
              <a:spcBef>
                <a:spcPct val="0"/>
              </a:spcBef>
              <a:spcAft>
                <a:spcPct val="0"/>
              </a:spcAft>
              <a:defRPr sz="3600" i="0">
                <a:solidFill>
                  <a:srgbClr val="003465"/>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800" kern="0" dirty="0"/>
              <a:t>APBI Summary</a:t>
            </a:r>
          </a:p>
        </p:txBody>
      </p:sp>
      <p:pic>
        <p:nvPicPr>
          <p:cNvPr id="10" name="Picture 9">
            <a:extLst>
              <a:ext uri="{FF2B5EF4-FFF2-40B4-BE49-F238E27FC236}">
                <a16:creationId xmlns:a16="http://schemas.microsoft.com/office/drawing/2014/main" id="{8EB5AFF7-9F49-7277-8752-EC861D334B60}"/>
              </a:ext>
            </a:extLst>
          </p:cNvPr>
          <p:cNvPicPr>
            <a:picLocks noChangeAspect="1"/>
          </p:cNvPicPr>
          <p:nvPr/>
        </p:nvPicPr>
        <p:blipFill>
          <a:blip r:embed="rId2"/>
          <a:stretch>
            <a:fillRect/>
          </a:stretch>
        </p:blipFill>
        <p:spPr>
          <a:xfrm>
            <a:off x="1959125" y="1033004"/>
            <a:ext cx="5225749" cy="3082253"/>
          </a:xfrm>
          <a:prstGeom prst="rect">
            <a:avLst/>
          </a:prstGeom>
        </p:spPr>
      </p:pic>
      <p:sp>
        <p:nvSpPr>
          <p:cNvPr id="11" name="TextBox 10">
            <a:extLst>
              <a:ext uri="{FF2B5EF4-FFF2-40B4-BE49-F238E27FC236}">
                <a16:creationId xmlns:a16="http://schemas.microsoft.com/office/drawing/2014/main" id="{F08F372A-2F60-086A-1946-3B8358FB0E58}"/>
              </a:ext>
            </a:extLst>
          </p:cNvPr>
          <p:cNvSpPr txBox="1"/>
          <p:nvPr/>
        </p:nvSpPr>
        <p:spPr>
          <a:xfrm>
            <a:off x="5740603" y="4115715"/>
            <a:ext cx="4572000" cy="307777"/>
          </a:xfrm>
          <a:prstGeom prst="rect">
            <a:avLst/>
          </a:prstGeom>
          <a:noFill/>
        </p:spPr>
        <p:txBody>
          <a:bodyPr wrap="square">
            <a:spAutoFit/>
          </a:bodyPr>
          <a:lstStyle/>
          <a:p>
            <a:r>
              <a:rPr lang="en-US" sz="1400" b="0" i="0" dirty="0">
                <a:solidFill>
                  <a:srgbClr val="212121"/>
                </a:solidFill>
                <a:effectLst/>
                <a:latin typeface="BlinkMacSystemFont"/>
              </a:rPr>
              <a:t>ASTRO PBI Guidelines 2023 Update (in draft)</a:t>
            </a:r>
            <a:endParaRPr lang="en-US" sz="1800" dirty="0">
              <a:latin typeface="Helvetica" pitchFamily="2" charset="0"/>
            </a:endParaRPr>
          </a:p>
        </p:txBody>
      </p:sp>
    </p:spTree>
    <p:extLst>
      <p:ext uri="{BB962C8B-B14F-4D97-AF65-F5344CB8AC3E}">
        <p14:creationId xmlns:p14="http://schemas.microsoft.com/office/powerpoint/2010/main" val="141398514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4FFF0-260D-1F1B-FD6B-4489873A4C6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9E42D27-F614-EC38-77FC-5A2586B5DD42}"/>
              </a:ext>
            </a:extLst>
          </p:cNvPr>
          <p:cNvSpPr>
            <a:spLocks noGrp="1"/>
          </p:cNvSpPr>
          <p:nvPr>
            <p:ph idx="1"/>
          </p:nvPr>
        </p:nvSpPr>
        <p:spPr/>
        <p:txBody>
          <a:bodyPr/>
          <a:lstStyle/>
          <a:p>
            <a:r>
              <a:rPr lang="en-US" dirty="0"/>
              <a:t>Simultaneous integrated boost</a:t>
            </a:r>
          </a:p>
        </p:txBody>
      </p:sp>
      <p:sp>
        <p:nvSpPr>
          <p:cNvPr id="4" name="Title 3">
            <a:extLst>
              <a:ext uri="{FF2B5EF4-FFF2-40B4-BE49-F238E27FC236}">
                <a16:creationId xmlns:a16="http://schemas.microsoft.com/office/drawing/2014/main" id="{D8CAC24C-DA1C-67C8-1F20-905C744F37C9}"/>
              </a:ext>
            </a:extLst>
          </p:cNvPr>
          <p:cNvSpPr txBox="1">
            <a:spLocks/>
          </p:cNvSpPr>
          <p:nvPr/>
        </p:nvSpPr>
        <p:spPr>
          <a:xfrm>
            <a:off x="0" y="33567"/>
            <a:ext cx="9144000" cy="695496"/>
          </a:xfrm>
          <a:prstGeom prst="rect">
            <a:avLst/>
          </a:prstGeom>
          <a:noFill/>
        </p:spPr>
        <p:txBody>
          <a:bodyPr/>
          <a:lstStyle>
            <a:lvl1pPr algn="ctr" rtl="0" eaLnBrk="1" fontAlgn="base" hangingPunct="1">
              <a:spcBef>
                <a:spcPct val="0"/>
              </a:spcBef>
              <a:spcAft>
                <a:spcPct val="0"/>
              </a:spcAft>
              <a:defRPr sz="3600" i="0">
                <a:solidFill>
                  <a:srgbClr val="003465"/>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800" kern="0" dirty="0"/>
              <a:t>Can we more efficiently deliver boost radiation</a:t>
            </a:r>
          </a:p>
        </p:txBody>
      </p:sp>
    </p:spTree>
    <p:extLst>
      <p:ext uri="{BB962C8B-B14F-4D97-AF65-F5344CB8AC3E}">
        <p14:creationId xmlns:p14="http://schemas.microsoft.com/office/powerpoint/2010/main" val="124210246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E8DA4-E883-EA46-9E63-75E58F78A9B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F0FE3BA-E102-ECF9-EF4F-2C8FFBF63D1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7B5270A-B267-FDE1-32C7-EF6C98067EB2}"/>
              </a:ext>
            </a:extLst>
          </p:cNvPr>
          <p:cNvPicPr>
            <a:picLocks noChangeAspect="1"/>
          </p:cNvPicPr>
          <p:nvPr/>
        </p:nvPicPr>
        <p:blipFill>
          <a:blip r:embed="rId2"/>
          <a:stretch>
            <a:fillRect/>
          </a:stretch>
        </p:blipFill>
        <p:spPr>
          <a:xfrm>
            <a:off x="1812758" y="1684593"/>
            <a:ext cx="4968039" cy="2658149"/>
          </a:xfrm>
          <a:prstGeom prst="rect">
            <a:avLst/>
          </a:prstGeom>
        </p:spPr>
      </p:pic>
      <p:pic>
        <p:nvPicPr>
          <p:cNvPr id="6" name="Picture 5">
            <a:extLst>
              <a:ext uri="{FF2B5EF4-FFF2-40B4-BE49-F238E27FC236}">
                <a16:creationId xmlns:a16="http://schemas.microsoft.com/office/drawing/2014/main" id="{E9B49136-876B-DBAC-595C-4453BF594ED5}"/>
              </a:ext>
            </a:extLst>
          </p:cNvPr>
          <p:cNvPicPr>
            <a:picLocks noChangeAspect="1"/>
          </p:cNvPicPr>
          <p:nvPr/>
        </p:nvPicPr>
        <p:blipFill>
          <a:blip r:embed="rId3"/>
          <a:stretch>
            <a:fillRect/>
          </a:stretch>
        </p:blipFill>
        <p:spPr>
          <a:xfrm>
            <a:off x="561975" y="132755"/>
            <a:ext cx="4010025" cy="1552575"/>
          </a:xfrm>
          <a:prstGeom prst="rect">
            <a:avLst/>
          </a:prstGeom>
        </p:spPr>
      </p:pic>
      <p:pic>
        <p:nvPicPr>
          <p:cNvPr id="7" name="Picture 6">
            <a:extLst>
              <a:ext uri="{FF2B5EF4-FFF2-40B4-BE49-F238E27FC236}">
                <a16:creationId xmlns:a16="http://schemas.microsoft.com/office/drawing/2014/main" id="{7F4B1C66-597B-634F-BE34-474F4405E910}"/>
              </a:ext>
            </a:extLst>
          </p:cNvPr>
          <p:cNvPicPr>
            <a:picLocks noChangeAspect="1"/>
          </p:cNvPicPr>
          <p:nvPr/>
        </p:nvPicPr>
        <p:blipFill>
          <a:blip r:embed="rId4"/>
          <a:stretch>
            <a:fillRect/>
          </a:stretch>
        </p:blipFill>
        <p:spPr>
          <a:xfrm>
            <a:off x="4572000" y="837605"/>
            <a:ext cx="3752850" cy="847725"/>
          </a:xfrm>
          <a:prstGeom prst="rect">
            <a:avLst/>
          </a:prstGeom>
        </p:spPr>
      </p:pic>
      <p:pic>
        <p:nvPicPr>
          <p:cNvPr id="8" name="Picture 7">
            <a:extLst>
              <a:ext uri="{FF2B5EF4-FFF2-40B4-BE49-F238E27FC236}">
                <a16:creationId xmlns:a16="http://schemas.microsoft.com/office/drawing/2014/main" id="{2A1BE4E6-F2D7-42F9-82BE-E91C24AD2858}"/>
              </a:ext>
            </a:extLst>
          </p:cNvPr>
          <p:cNvPicPr>
            <a:picLocks noChangeAspect="1"/>
          </p:cNvPicPr>
          <p:nvPr/>
        </p:nvPicPr>
        <p:blipFill>
          <a:blip r:embed="rId5"/>
          <a:stretch>
            <a:fillRect/>
          </a:stretch>
        </p:blipFill>
        <p:spPr>
          <a:xfrm>
            <a:off x="3714750" y="2381"/>
            <a:ext cx="4800600" cy="457200"/>
          </a:xfrm>
          <a:prstGeom prst="rect">
            <a:avLst/>
          </a:prstGeom>
        </p:spPr>
      </p:pic>
    </p:spTree>
    <p:extLst>
      <p:ext uri="{BB962C8B-B14F-4D97-AF65-F5344CB8AC3E}">
        <p14:creationId xmlns:p14="http://schemas.microsoft.com/office/powerpoint/2010/main" val="337112073"/>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17A9-70AB-090D-DBAE-76C2DD697F2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03B92DF-E4E6-4898-A593-06609144F42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19480E5-1FC1-1510-1C1A-8384E93B1AE2}"/>
              </a:ext>
            </a:extLst>
          </p:cNvPr>
          <p:cNvPicPr>
            <a:picLocks noChangeAspect="1"/>
          </p:cNvPicPr>
          <p:nvPr/>
        </p:nvPicPr>
        <p:blipFill>
          <a:blip r:embed="rId2"/>
          <a:stretch>
            <a:fillRect/>
          </a:stretch>
        </p:blipFill>
        <p:spPr>
          <a:xfrm>
            <a:off x="1472865" y="701443"/>
            <a:ext cx="5829300" cy="3143986"/>
          </a:xfrm>
          <a:prstGeom prst="rect">
            <a:avLst/>
          </a:prstGeom>
        </p:spPr>
      </p:pic>
      <p:sp>
        <p:nvSpPr>
          <p:cNvPr id="5" name="TextBox 4">
            <a:extLst>
              <a:ext uri="{FF2B5EF4-FFF2-40B4-BE49-F238E27FC236}">
                <a16:creationId xmlns:a16="http://schemas.microsoft.com/office/drawing/2014/main" id="{1A310BB8-B564-5F9D-6ED5-004CE2FD25C9}"/>
              </a:ext>
            </a:extLst>
          </p:cNvPr>
          <p:cNvSpPr txBox="1"/>
          <p:nvPr/>
        </p:nvSpPr>
        <p:spPr>
          <a:xfrm>
            <a:off x="6645478" y="4101500"/>
            <a:ext cx="4572000" cy="307777"/>
          </a:xfrm>
          <a:prstGeom prst="rect">
            <a:avLst/>
          </a:prstGeom>
          <a:noFill/>
        </p:spPr>
        <p:txBody>
          <a:bodyPr wrap="square">
            <a:spAutoFit/>
          </a:bodyPr>
          <a:lstStyle/>
          <a:p>
            <a:r>
              <a:rPr lang="en-US" sz="1400" b="0" i="0" dirty="0" err="1">
                <a:solidFill>
                  <a:srgbClr val="212121"/>
                </a:solidFill>
                <a:effectLst/>
                <a:latin typeface="BlinkMacSystemFont"/>
              </a:rPr>
              <a:t>Vicini</a:t>
            </a:r>
            <a:r>
              <a:rPr lang="en-US" sz="1400" b="0" i="0" dirty="0">
                <a:solidFill>
                  <a:srgbClr val="212121"/>
                </a:solidFill>
                <a:effectLst/>
                <a:latin typeface="BlinkMacSystemFont"/>
              </a:rPr>
              <a:t> et al. ASTRO 2022 Abstract</a:t>
            </a:r>
            <a:endParaRPr lang="en-US" sz="1800" dirty="0">
              <a:latin typeface="Helvetica" pitchFamily="2" charset="0"/>
            </a:endParaRPr>
          </a:p>
        </p:txBody>
      </p:sp>
    </p:spTree>
    <p:extLst>
      <p:ext uri="{BB962C8B-B14F-4D97-AF65-F5344CB8AC3E}">
        <p14:creationId xmlns:p14="http://schemas.microsoft.com/office/powerpoint/2010/main" val="25479973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643180" y="202066"/>
            <a:ext cx="7152467" cy="298543"/>
          </a:xfrm>
          <a:prstGeom prst="rect">
            <a:avLst/>
          </a:prstGeom>
          <a:noFill/>
          <a:ln w="9525">
            <a:noFill/>
            <a:miter lim="800000"/>
            <a:headEnd/>
            <a:tailEnd/>
          </a:ln>
        </p:spPr>
        <p:txBody>
          <a:bodyPr wrap="square" lIns="0" tIns="0" rIns="0" bIns="0">
            <a:spAutoFit/>
          </a:bodyPr>
          <a:lstStyle/>
          <a:p>
            <a:pPr algn="ctr">
              <a:lnSpc>
                <a:spcPct val="97000"/>
              </a:lnSpc>
              <a:buClr>
                <a:srgbClr val="FFFFFF"/>
              </a:buClr>
              <a:buSzPct val="45000"/>
              <a:tabLst>
                <a:tab pos="492976" algn="l"/>
                <a:tab pos="985952" algn="l"/>
                <a:tab pos="1478928" algn="l"/>
                <a:tab pos="1971904" algn="l"/>
                <a:tab pos="2464880" algn="l"/>
                <a:tab pos="2957855" algn="l"/>
                <a:tab pos="3450831" algn="l"/>
                <a:tab pos="3943807" algn="l"/>
                <a:tab pos="4436783" algn="l"/>
                <a:tab pos="4929759" algn="l"/>
                <a:tab pos="5422735" algn="l"/>
                <a:tab pos="5915711" algn="l"/>
              </a:tabLst>
            </a:pPr>
            <a:r>
              <a:rPr lang="en-GB" sz="2000" b="1" dirty="0">
                <a:solidFill>
                  <a:schemeClr val="accent6"/>
                </a:solidFill>
              </a:rPr>
              <a:t>KATHERINE: Demographic and Clinical Characteristics</a:t>
            </a:r>
          </a:p>
        </p:txBody>
      </p:sp>
      <p:sp>
        <p:nvSpPr>
          <p:cNvPr id="5124" name="Text Box 4"/>
          <p:cNvSpPr txBox="1">
            <a:spLocks noChangeArrowheads="1"/>
          </p:cNvSpPr>
          <p:nvPr/>
        </p:nvSpPr>
        <p:spPr bwMode="auto">
          <a:xfrm>
            <a:off x="3550701" y="4719651"/>
            <a:ext cx="3370883" cy="134332"/>
          </a:xfrm>
          <a:prstGeom prst="rect">
            <a:avLst/>
          </a:prstGeom>
          <a:noFill/>
          <a:ln w="9525">
            <a:noFill/>
            <a:miter lim="800000"/>
            <a:headEnd/>
            <a:tailEnd/>
          </a:ln>
        </p:spPr>
        <p:txBody>
          <a:bodyPr wrap="square" lIns="0" tIns="0" rIns="0" bIns="0">
            <a:spAutoFit/>
          </a:bodyPr>
          <a:lstStyle/>
          <a:p>
            <a:pPr algn="ctr">
              <a:lnSpc>
                <a:spcPct val="97000"/>
              </a:lnSpc>
              <a:buClr>
                <a:srgbClr val="FFFFFF"/>
              </a:buClr>
              <a:buSzPct val="45000"/>
              <a:tabLst>
                <a:tab pos="492976" algn="l"/>
                <a:tab pos="985952" algn="l"/>
                <a:tab pos="1478928" algn="l"/>
                <a:tab pos="1971904" algn="l"/>
                <a:tab pos="2464880" algn="l"/>
              </a:tabLst>
            </a:pPr>
            <a:r>
              <a:rPr lang="en-GB" sz="900" dirty="0"/>
              <a:t>von </a:t>
            </a:r>
            <a:r>
              <a:rPr lang="en-GB" sz="900" dirty="0" err="1"/>
              <a:t>Minckwitz</a:t>
            </a:r>
            <a:r>
              <a:rPr lang="en-GB" sz="900" dirty="0"/>
              <a:t> G et al. N </a:t>
            </a:r>
            <a:r>
              <a:rPr lang="en-GB" sz="900" dirty="0" err="1"/>
              <a:t>Engl</a:t>
            </a:r>
            <a:r>
              <a:rPr lang="en-GB" sz="900" dirty="0"/>
              <a:t> J Med 2019; 380:617-628</a:t>
            </a:r>
          </a:p>
        </p:txBody>
      </p:sp>
      <p:pic>
        <p:nvPicPr>
          <p:cNvPr id="6" name="Picture 5" descr="Image"/>
          <p:cNvPicPr>
            <a:picLocks noChangeAspect="1"/>
          </p:cNvPicPr>
          <p:nvPr/>
        </p:nvPicPr>
        <p:blipFill rotWithShape="1">
          <a:blip r:embed="rId3" cstate="print"/>
          <a:srcRect b="20328"/>
          <a:stretch/>
        </p:blipFill>
        <p:spPr>
          <a:xfrm>
            <a:off x="2099551" y="585195"/>
            <a:ext cx="4564318" cy="3547229"/>
          </a:xfrm>
          <a:prstGeom prst="rect">
            <a:avLst/>
          </a:prstGeom>
        </p:spPr>
      </p:pic>
    </p:spTree>
    <p:extLst>
      <p:ext uri="{BB962C8B-B14F-4D97-AF65-F5344CB8AC3E}">
        <p14:creationId xmlns:p14="http://schemas.microsoft.com/office/powerpoint/2010/main" val="1238619562"/>
      </p:ext>
    </p:extLst>
  </p:cSld>
  <p:clrMapOvr>
    <a:masterClrMapping/>
  </p:clrMapOvr>
  <p:transition spd="med"/>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FA36C-3D7F-0583-2BEC-42DAB27BFAD6}"/>
              </a:ext>
            </a:extLst>
          </p:cNvPr>
          <p:cNvSpPr>
            <a:spLocks noGrp="1"/>
          </p:cNvSpPr>
          <p:nvPr>
            <p:ph type="title"/>
          </p:nvPr>
        </p:nvSpPr>
        <p:spPr/>
        <p:txBody>
          <a:bodyPr/>
          <a:lstStyle/>
          <a:p>
            <a:endParaRPr lang="en-US" dirty="0"/>
          </a:p>
        </p:txBody>
      </p:sp>
      <p:sp>
        <p:nvSpPr>
          <p:cNvPr id="4" name="Title 3">
            <a:extLst>
              <a:ext uri="{FF2B5EF4-FFF2-40B4-BE49-F238E27FC236}">
                <a16:creationId xmlns:a16="http://schemas.microsoft.com/office/drawing/2014/main" id="{7624BF9D-C03F-4259-396E-740A9696C798}"/>
              </a:ext>
            </a:extLst>
          </p:cNvPr>
          <p:cNvSpPr txBox="1">
            <a:spLocks/>
          </p:cNvSpPr>
          <p:nvPr/>
        </p:nvSpPr>
        <p:spPr>
          <a:xfrm>
            <a:off x="0" y="33567"/>
            <a:ext cx="9144000" cy="695496"/>
          </a:xfrm>
          <a:prstGeom prst="rect">
            <a:avLst/>
          </a:prstGeom>
          <a:noFill/>
        </p:spPr>
        <p:txBody>
          <a:bodyPr/>
          <a:lstStyle>
            <a:lvl1pPr algn="ctr" rtl="0" eaLnBrk="1" fontAlgn="base" hangingPunct="1">
              <a:spcBef>
                <a:spcPct val="0"/>
              </a:spcBef>
              <a:spcAft>
                <a:spcPct val="0"/>
              </a:spcAft>
              <a:defRPr sz="3600" i="0">
                <a:solidFill>
                  <a:srgbClr val="003465"/>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800" kern="0" dirty="0"/>
              <a:t>Can we more efficiently identify candidates for omission of radiation</a:t>
            </a:r>
          </a:p>
        </p:txBody>
      </p:sp>
      <p:sp>
        <p:nvSpPr>
          <p:cNvPr id="5" name="Content Placeholder 2">
            <a:extLst>
              <a:ext uri="{FF2B5EF4-FFF2-40B4-BE49-F238E27FC236}">
                <a16:creationId xmlns:a16="http://schemas.microsoft.com/office/drawing/2014/main" id="{1576AF32-9F93-440F-9060-9B16231569C2}"/>
              </a:ext>
            </a:extLst>
          </p:cNvPr>
          <p:cNvSpPr txBox="1">
            <a:spLocks/>
          </p:cNvSpPr>
          <p:nvPr/>
        </p:nvSpPr>
        <p:spPr bwMode="auto">
          <a:xfrm>
            <a:off x="629023" y="923923"/>
            <a:ext cx="7479315" cy="24834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r>
              <a:rPr lang="en-US" kern="0" dirty="0" err="1"/>
              <a:t>DCISionRT</a:t>
            </a:r>
            <a:r>
              <a:rPr lang="en-US" kern="0" dirty="0"/>
              <a:t> (Prelude Dx)</a:t>
            </a:r>
          </a:p>
        </p:txBody>
      </p:sp>
      <p:pic>
        <p:nvPicPr>
          <p:cNvPr id="6" name="Picture 5">
            <a:extLst>
              <a:ext uri="{FF2B5EF4-FFF2-40B4-BE49-F238E27FC236}">
                <a16:creationId xmlns:a16="http://schemas.microsoft.com/office/drawing/2014/main" id="{E5747A8C-355B-B005-A468-160B2A18A95D}"/>
              </a:ext>
            </a:extLst>
          </p:cNvPr>
          <p:cNvPicPr>
            <a:picLocks noChangeAspect="1"/>
          </p:cNvPicPr>
          <p:nvPr/>
        </p:nvPicPr>
        <p:blipFill>
          <a:blip r:embed="rId2"/>
          <a:stretch>
            <a:fillRect/>
          </a:stretch>
        </p:blipFill>
        <p:spPr>
          <a:xfrm>
            <a:off x="874610" y="1277804"/>
            <a:ext cx="6267191" cy="3071403"/>
          </a:xfrm>
          <a:prstGeom prst="rect">
            <a:avLst/>
          </a:prstGeom>
        </p:spPr>
      </p:pic>
    </p:spTree>
    <p:extLst>
      <p:ext uri="{BB962C8B-B14F-4D97-AF65-F5344CB8AC3E}">
        <p14:creationId xmlns:p14="http://schemas.microsoft.com/office/powerpoint/2010/main" val="4191852771"/>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43968-F6BD-4E68-DD72-21DA41CF08F5}"/>
              </a:ext>
            </a:extLst>
          </p:cNvPr>
          <p:cNvSpPr>
            <a:spLocks noGrp="1"/>
          </p:cNvSpPr>
          <p:nvPr>
            <p:ph type="title"/>
          </p:nvPr>
        </p:nvSpPr>
        <p:spPr/>
        <p:txBody>
          <a:bodyPr/>
          <a:lstStyle/>
          <a:p>
            <a:r>
              <a:rPr lang="en-US" dirty="0"/>
              <a:t>Can we treat with fewer fractions</a:t>
            </a:r>
          </a:p>
        </p:txBody>
      </p:sp>
      <p:sp>
        <p:nvSpPr>
          <p:cNvPr id="3" name="Content Placeholder 2">
            <a:extLst>
              <a:ext uri="{FF2B5EF4-FFF2-40B4-BE49-F238E27FC236}">
                <a16:creationId xmlns:a16="http://schemas.microsoft.com/office/drawing/2014/main" id="{73607269-3747-75CF-D95E-3C68711F07C8}"/>
              </a:ext>
            </a:extLst>
          </p:cNvPr>
          <p:cNvSpPr>
            <a:spLocks noGrp="1"/>
          </p:cNvSpPr>
          <p:nvPr>
            <p:ph idx="1"/>
          </p:nvPr>
        </p:nvSpPr>
        <p:spPr>
          <a:xfrm>
            <a:off x="685800" y="1202937"/>
            <a:ext cx="7772400" cy="2742388"/>
          </a:xfrm>
        </p:spPr>
        <p:txBody>
          <a:bodyPr/>
          <a:lstStyle/>
          <a:p>
            <a:r>
              <a:rPr lang="en-US" sz="2000" dirty="0"/>
              <a:t>De-escalation is appropriate to ease toxicity and </a:t>
            </a:r>
            <a:r>
              <a:rPr lang="en-US" sz="2000" dirty="0" err="1"/>
              <a:t>tx</a:t>
            </a:r>
            <a:r>
              <a:rPr lang="en-US" sz="2000" dirty="0"/>
              <a:t> burden in elderly patients</a:t>
            </a:r>
          </a:p>
          <a:p>
            <a:r>
              <a:rPr lang="en-US" sz="2000" dirty="0"/>
              <a:t>De-escalation may include decrease in volume of breast treated and/or decrease in total treatment sessions</a:t>
            </a:r>
          </a:p>
          <a:p>
            <a:r>
              <a:rPr lang="en-US" sz="2000" dirty="0"/>
              <a:t>Physiologic age rather than chronologic age should be factored into decisions around RT omission or other forms of de-escalation</a:t>
            </a:r>
          </a:p>
          <a:p>
            <a:r>
              <a:rPr lang="en-US" sz="2000" dirty="0"/>
              <a:t>Multidisciplinary review and discussion with a radiation oncologist is warranted to allow for informed decision making</a:t>
            </a:r>
          </a:p>
        </p:txBody>
      </p:sp>
      <p:sp>
        <p:nvSpPr>
          <p:cNvPr id="4" name="Title 3">
            <a:extLst>
              <a:ext uri="{FF2B5EF4-FFF2-40B4-BE49-F238E27FC236}">
                <a16:creationId xmlns:a16="http://schemas.microsoft.com/office/drawing/2014/main" id="{F2451BA4-C113-C323-49A1-456EAC81BA12}"/>
              </a:ext>
            </a:extLst>
          </p:cNvPr>
          <p:cNvSpPr txBox="1">
            <a:spLocks/>
          </p:cNvSpPr>
          <p:nvPr/>
        </p:nvSpPr>
        <p:spPr>
          <a:xfrm>
            <a:off x="0" y="127465"/>
            <a:ext cx="9144000" cy="695496"/>
          </a:xfr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800" kern="0" dirty="0">
                <a:solidFill>
                  <a:srgbClr val="003465"/>
                </a:solidFill>
              </a:rPr>
              <a:t>Conclusions</a:t>
            </a:r>
          </a:p>
        </p:txBody>
      </p:sp>
    </p:spTree>
    <p:extLst>
      <p:ext uri="{BB962C8B-B14F-4D97-AF65-F5344CB8AC3E}">
        <p14:creationId xmlns:p14="http://schemas.microsoft.com/office/powerpoint/2010/main" val="299257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1383255" y="494519"/>
            <a:ext cx="6377489" cy="358240"/>
          </a:xfrm>
          <a:prstGeom prst="rect">
            <a:avLst/>
          </a:prstGeom>
          <a:noFill/>
          <a:ln w="9525">
            <a:noFill/>
            <a:miter lim="800000"/>
            <a:headEnd/>
            <a:tailEnd/>
          </a:ln>
        </p:spPr>
        <p:txBody>
          <a:bodyPr lIns="0" tIns="0" rIns="0" bIns="0">
            <a:spAutoFit/>
          </a:bodyPr>
          <a:lstStyle/>
          <a:p>
            <a:pPr algn="ctr">
              <a:lnSpc>
                <a:spcPct val="97000"/>
              </a:lnSpc>
              <a:buClr>
                <a:srgbClr val="FFFFFF"/>
              </a:buClr>
              <a:buSzPct val="45000"/>
              <a:tabLst>
                <a:tab pos="492976" algn="l"/>
                <a:tab pos="985952" algn="l"/>
                <a:tab pos="1478928" algn="l"/>
                <a:tab pos="1971904" algn="l"/>
                <a:tab pos="2464880" algn="l"/>
                <a:tab pos="2957855" algn="l"/>
                <a:tab pos="3450831" algn="l"/>
                <a:tab pos="3943807" algn="l"/>
                <a:tab pos="4436783" algn="l"/>
                <a:tab pos="4929759" algn="l"/>
                <a:tab pos="5422735" algn="l"/>
                <a:tab pos="5915711" algn="l"/>
              </a:tabLst>
            </a:pPr>
            <a:r>
              <a:rPr lang="en-GB" b="1" dirty="0">
                <a:solidFill>
                  <a:schemeClr val="accent6"/>
                </a:solidFill>
              </a:rPr>
              <a:t>KATHERINE: Disease-Free Survival</a:t>
            </a:r>
          </a:p>
        </p:txBody>
      </p:sp>
      <p:sp>
        <p:nvSpPr>
          <p:cNvPr id="5124" name="Text Box 4"/>
          <p:cNvSpPr txBox="1">
            <a:spLocks noChangeArrowheads="1"/>
          </p:cNvSpPr>
          <p:nvPr/>
        </p:nvSpPr>
        <p:spPr bwMode="auto">
          <a:xfrm>
            <a:off x="3906089" y="4653744"/>
            <a:ext cx="2853363" cy="121956"/>
          </a:xfrm>
          <a:prstGeom prst="rect">
            <a:avLst/>
          </a:prstGeom>
          <a:noFill/>
          <a:ln w="9525">
            <a:noFill/>
            <a:miter lim="800000"/>
            <a:headEnd/>
            <a:tailEnd/>
          </a:ln>
        </p:spPr>
        <p:txBody>
          <a:bodyPr wrap="square" lIns="0" tIns="0" rIns="0" bIns="0">
            <a:spAutoFit/>
          </a:bodyPr>
          <a:lstStyle/>
          <a:p>
            <a:pPr>
              <a:lnSpc>
                <a:spcPct val="97000"/>
              </a:lnSpc>
              <a:buClr>
                <a:srgbClr val="FFFFFF"/>
              </a:buClr>
              <a:buSzPct val="45000"/>
              <a:tabLst>
                <a:tab pos="492976" algn="l"/>
                <a:tab pos="985952" algn="l"/>
                <a:tab pos="1478928" algn="l"/>
                <a:tab pos="1971904" algn="l"/>
                <a:tab pos="2464880" algn="l"/>
              </a:tabLst>
            </a:pPr>
            <a:r>
              <a:rPr lang="en-GB" sz="817" dirty="0"/>
              <a:t>von </a:t>
            </a:r>
            <a:r>
              <a:rPr lang="en-GB" sz="817" dirty="0" err="1"/>
              <a:t>Minckwitz</a:t>
            </a:r>
            <a:r>
              <a:rPr lang="en-GB" sz="817" dirty="0"/>
              <a:t> G et al. N </a:t>
            </a:r>
            <a:r>
              <a:rPr lang="en-GB" sz="817" dirty="0" err="1"/>
              <a:t>Engl</a:t>
            </a:r>
            <a:r>
              <a:rPr lang="en-GB" sz="817" dirty="0"/>
              <a:t> J Med 2019;380:617-628</a:t>
            </a:r>
          </a:p>
        </p:txBody>
      </p:sp>
      <p:pic>
        <p:nvPicPr>
          <p:cNvPr id="6" name="Picture 5" descr="Image"/>
          <p:cNvPicPr>
            <a:picLocks noChangeAspect="1"/>
          </p:cNvPicPr>
          <p:nvPr/>
        </p:nvPicPr>
        <p:blipFill rotWithShape="1">
          <a:blip r:embed="rId3" cstate="print"/>
          <a:srcRect b="66770"/>
          <a:stretch/>
        </p:blipFill>
        <p:spPr>
          <a:xfrm>
            <a:off x="385800" y="1124707"/>
            <a:ext cx="4073814" cy="2843977"/>
          </a:xfrm>
          <a:prstGeom prst="rect">
            <a:avLst/>
          </a:prstGeom>
        </p:spPr>
      </p:pic>
      <p:pic>
        <p:nvPicPr>
          <p:cNvPr id="7" name="Picture 6" descr="Image">
            <a:extLst>
              <a:ext uri="{FF2B5EF4-FFF2-40B4-BE49-F238E27FC236}">
                <a16:creationId xmlns:a16="http://schemas.microsoft.com/office/drawing/2014/main" id="{70B1BFDB-84BE-1F4E-A86F-F31B59A33E66}"/>
              </a:ext>
            </a:extLst>
          </p:cNvPr>
          <p:cNvPicPr>
            <a:picLocks noChangeAspect="1"/>
          </p:cNvPicPr>
          <p:nvPr/>
        </p:nvPicPr>
        <p:blipFill rotWithShape="1">
          <a:blip r:embed="rId3" cstate="print"/>
          <a:srcRect t="33230" b="33079"/>
          <a:stretch/>
        </p:blipFill>
        <p:spPr>
          <a:xfrm>
            <a:off x="4750377" y="1124707"/>
            <a:ext cx="4018150" cy="2843976"/>
          </a:xfrm>
          <a:prstGeom prst="rect">
            <a:avLst/>
          </a:prstGeom>
        </p:spPr>
      </p:pic>
    </p:spTree>
    <p:extLst>
      <p:ext uri="{BB962C8B-B14F-4D97-AF65-F5344CB8AC3E}">
        <p14:creationId xmlns:p14="http://schemas.microsoft.com/office/powerpoint/2010/main" val="53730567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1724952" y="94609"/>
            <a:ext cx="6854635" cy="298543"/>
          </a:xfrm>
          <a:prstGeom prst="rect">
            <a:avLst/>
          </a:prstGeom>
          <a:noFill/>
          <a:ln w="9525">
            <a:noFill/>
            <a:miter lim="800000"/>
            <a:headEnd/>
            <a:tailEnd/>
          </a:ln>
        </p:spPr>
        <p:txBody>
          <a:bodyPr wrap="square" lIns="0" tIns="0" rIns="0" bIns="0">
            <a:spAutoFit/>
          </a:bodyPr>
          <a:lstStyle/>
          <a:p>
            <a:pPr algn="ctr">
              <a:lnSpc>
                <a:spcPct val="97000"/>
              </a:lnSpc>
              <a:buClr>
                <a:srgbClr val="FFFFFF"/>
              </a:buClr>
              <a:buSzPct val="45000"/>
              <a:tabLst>
                <a:tab pos="492976" algn="l"/>
                <a:tab pos="985952" algn="l"/>
                <a:tab pos="1478928" algn="l"/>
                <a:tab pos="1971904" algn="l"/>
                <a:tab pos="2464880" algn="l"/>
                <a:tab pos="2957855" algn="l"/>
                <a:tab pos="3450831" algn="l"/>
                <a:tab pos="3943807" algn="l"/>
                <a:tab pos="4436783" algn="l"/>
                <a:tab pos="4929759" algn="l"/>
                <a:tab pos="5422735" algn="l"/>
                <a:tab pos="5915711" algn="l"/>
              </a:tabLst>
            </a:pPr>
            <a:r>
              <a:rPr lang="en-GB" sz="2000" b="1" dirty="0">
                <a:solidFill>
                  <a:schemeClr val="accent6"/>
                </a:solidFill>
              </a:rPr>
              <a:t>KATHERINE: Subgroup Analysis of Invasive DFS</a:t>
            </a:r>
          </a:p>
        </p:txBody>
      </p:sp>
      <p:sp>
        <p:nvSpPr>
          <p:cNvPr id="5124" name="Text Box 4"/>
          <p:cNvSpPr txBox="1">
            <a:spLocks noChangeArrowheads="1"/>
          </p:cNvSpPr>
          <p:nvPr/>
        </p:nvSpPr>
        <p:spPr bwMode="auto">
          <a:xfrm>
            <a:off x="462401" y="4735251"/>
            <a:ext cx="6071533" cy="121956"/>
          </a:xfrm>
          <a:prstGeom prst="rect">
            <a:avLst/>
          </a:prstGeom>
          <a:noFill/>
          <a:ln w="9525">
            <a:noFill/>
            <a:miter lim="800000"/>
            <a:headEnd/>
            <a:tailEnd/>
          </a:ln>
        </p:spPr>
        <p:txBody>
          <a:bodyPr lIns="0" tIns="0" rIns="0" bIns="0">
            <a:spAutoFit/>
          </a:bodyPr>
          <a:lstStyle/>
          <a:p>
            <a:pPr algn="r">
              <a:lnSpc>
                <a:spcPct val="97000"/>
              </a:lnSpc>
              <a:buClr>
                <a:srgbClr val="FFFFFF"/>
              </a:buClr>
              <a:buSzPct val="45000"/>
              <a:tabLst>
                <a:tab pos="492976" algn="l"/>
                <a:tab pos="985952" algn="l"/>
                <a:tab pos="1478928" algn="l"/>
                <a:tab pos="1971904" algn="l"/>
                <a:tab pos="2464880" algn="l"/>
              </a:tabLst>
            </a:pPr>
            <a:r>
              <a:rPr lang="en-GB" sz="817" dirty="0"/>
              <a:t>von </a:t>
            </a:r>
            <a:r>
              <a:rPr lang="en-GB" sz="817" dirty="0" err="1"/>
              <a:t>Minckwitz</a:t>
            </a:r>
            <a:r>
              <a:rPr lang="en-GB" sz="817" dirty="0"/>
              <a:t> G et al. N </a:t>
            </a:r>
            <a:r>
              <a:rPr lang="en-GB" sz="817" dirty="0" err="1"/>
              <a:t>Engl</a:t>
            </a:r>
            <a:r>
              <a:rPr lang="en-GB" sz="817" dirty="0"/>
              <a:t> J Med 2019;380:617-628</a:t>
            </a:r>
          </a:p>
        </p:txBody>
      </p:sp>
      <p:pic>
        <p:nvPicPr>
          <p:cNvPr id="6" name="Picture 5" descr="Image"/>
          <p:cNvPicPr>
            <a:picLocks noChangeAspect="1"/>
          </p:cNvPicPr>
          <p:nvPr/>
        </p:nvPicPr>
        <p:blipFill>
          <a:blip r:embed="rId3" cstate="print"/>
          <a:stretch>
            <a:fillRect/>
          </a:stretch>
        </p:blipFill>
        <p:spPr>
          <a:xfrm>
            <a:off x="2042119" y="490014"/>
            <a:ext cx="6220303" cy="3756522"/>
          </a:xfrm>
          <a:prstGeom prst="rect">
            <a:avLst/>
          </a:prstGeom>
        </p:spPr>
      </p:pic>
    </p:spTree>
    <p:extLst>
      <p:ext uri="{BB962C8B-B14F-4D97-AF65-F5344CB8AC3E}">
        <p14:creationId xmlns:p14="http://schemas.microsoft.com/office/powerpoint/2010/main" val="1169012281"/>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1143574" y="529638"/>
            <a:ext cx="6377489" cy="298543"/>
          </a:xfrm>
          <a:prstGeom prst="rect">
            <a:avLst/>
          </a:prstGeom>
          <a:noFill/>
          <a:ln w="9525">
            <a:noFill/>
            <a:miter lim="800000"/>
            <a:headEnd/>
            <a:tailEnd/>
          </a:ln>
        </p:spPr>
        <p:txBody>
          <a:bodyPr lIns="0" tIns="0" rIns="0" bIns="0">
            <a:spAutoFit/>
          </a:bodyPr>
          <a:lstStyle/>
          <a:p>
            <a:pPr algn="ctr">
              <a:lnSpc>
                <a:spcPct val="97000"/>
              </a:lnSpc>
              <a:buClr>
                <a:srgbClr val="FFFFFF"/>
              </a:buClr>
              <a:buSzPct val="45000"/>
              <a:tabLst>
                <a:tab pos="492976" algn="l"/>
                <a:tab pos="985952" algn="l"/>
                <a:tab pos="1478928" algn="l"/>
                <a:tab pos="1971904" algn="l"/>
                <a:tab pos="2464880" algn="l"/>
                <a:tab pos="2957855" algn="l"/>
                <a:tab pos="3450831" algn="l"/>
                <a:tab pos="3943807" algn="l"/>
                <a:tab pos="4436783" algn="l"/>
                <a:tab pos="4929759" algn="l"/>
                <a:tab pos="5422735" algn="l"/>
                <a:tab pos="5915711" algn="l"/>
              </a:tabLst>
            </a:pPr>
            <a:r>
              <a:rPr lang="en-GB" sz="2000" b="1" dirty="0">
                <a:solidFill>
                  <a:schemeClr val="accent6"/>
                </a:solidFill>
              </a:rPr>
              <a:t>KATHERINE: Adverse Events</a:t>
            </a:r>
          </a:p>
        </p:txBody>
      </p:sp>
      <p:sp>
        <p:nvSpPr>
          <p:cNvPr id="5124" name="Text Box 4"/>
          <p:cNvSpPr txBox="1">
            <a:spLocks noChangeArrowheads="1"/>
          </p:cNvSpPr>
          <p:nvPr/>
        </p:nvSpPr>
        <p:spPr bwMode="auto">
          <a:xfrm>
            <a:off x="4035530" y="4727831"/>
            <a:ext cx="3485533" cy="121956"/>
          </a:xfrm>
          <a:prstGeom prst="rect">
            <a:avLst/>
          </a:prstGeom>
          <a:noFill/>
          <a:ln w="9525">
            <a:noFill/>
            <a:miter lim="800000"/>
            <a:headEnd/>
            <a:tailEnd/>
          </a:ln>
        </p:spPr>
        <p:txBody>
          <a:bodyPr wrap="square" lIns="0" tIns="0" rIns="0" bIns="0">
            <a:spAutoFit/>
          </a:bodyPr>
          <a:lstStyle/>
          <a:p>
            <a:pPr>
              <a:lnSpc>
                <a:spcPct val="97000"/>
              </a:lnSpc>
              <a:buClr>
                <a:srgbClr val="FFFFFF"/>
              </a:buClr>
              <a:buSzPct val="45000"/>
              <a:tabLst>
                <a:tab pos="492976" algn="l"/>
                <a:tab pos="985952" algn="l"/>
                <a:tab pos="1478928" algn="l"/>
                <a:tab pos="1971904" algn="l"/>
                <a:tab pos="2464880" algn="l"/>
              </a:tabLst>
            </a:pPr>
            <a:r>
              <a:rPr lang="en-GB" sz="817" dirty="0"/>
              <a:t>von </a:t>
            </a:r>
            <a:r>
              <a:rPr lang="en-GB" sz="817" dirty="0" err="1"/>
              <a:t>Minckwitz</a:t>
            </a:r>
            <a:r>
              <a:rPr lang="en-GB" sz="817" dirty="0"/>
              <a:t> G et al. N </a:t>
            </a:r>
            <a:r>
              <a:rPr lang="en-GB" sz="817" dirty="0" err="1"/>
              <a:t>Engl</a:t>
            </a:r>
            <a:r>
              <a:rPr lang="en-GB" sz="817" dirty="0"/>
              <a:t> J Med 2019;380:617-628</a:t>
            </a:r>
          </a:p>
        </p:txBody>
      </p:sp>
      <p:pic>
        <p:nvPicPr>
          <p:cNvPr id="6" name="Picture 5" descr="Image"/>
          <p:cNvPicPr>
            <a:picLocks noChangeAspect="1"/>
          </p:cNvPicPr>
          <p:nvPr/>
        </p:nvPicPr>
        <p:blipFill rotWithShape="1">
          <a:blip r:embed="rId3" cstate="print"/>
          <a:srcRect l="2420" t="5005" r="2737" b="65494"/>
          <a:stretch/>
        </p:blipFill>
        <p:spPr>
          <a:xfrm>
            <a:off x="551311" y="1247829"/>
            <a:ext cx="3695225" cy="1869451"/>
          </a:xfrm>
          <a:prstGeom prst="rect">
            <a:avLst/>
          </a:prstGeom>
        </p:spPr>
      </p:pic>
      <p:pic>
        <p:nvPicPr>
          <p:cNvPr id="7" name="Picture 6" descr="Image">
            <a:extLst>
              <a:ext uri="{FF2B5EF4-FFF2-40B4-BE49-F238E27FC236}">
                <a16:creationId xmlns:a16="http://schemas.microsoft.com/office/drawing/2014/main" id="{71275C32-1A9F-224A-A044-FB3C75C5F864}"/>
              </a:ext>
            </a:extLst>
          </p:cNvPr>
          <p:cNvPicPr>
            <a:picLocks noChangeAspect="1"/>
          </p:cNvPicPr>
          <p:nvPr/>
        </p:nvPicPr>
        <p:blipFill rotWithShape="1">
          <a:blip r:embed="rId3" cstate="print"/>
          <a:srcRect l="2541" t="34675" r="3161" b="35822"/>
          <a:stretch/>
        </p:blipFill>
        <p:spPr>
          <a:xfrm>
            <a:off x="4502258" y="1233317"/>
            <a:ext cx="3673961" cy="1869452"/>
          </a:xfrm>
          <a:prstGeom prst="rect">
            <a:avLst/>
          </a:prstGeom>
        </p:spPr>
      </p:pic>
    </p:spTree>
    <p:extLst>
      <p:ext uri="{BB962C8B-B14F-4D97-AF65-F5344CB8AC3E}">
        <p14:creationId xmlns:p14="http://schemas.microsoft.com/office/powerpoint/2010/main" val="3819053853"/>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patient's surgery&#10;&#10;Description automatically generated">
            <a:extLst>
              <a:ext uri="{FF2B5EF4-FFF2-40B4-BE49-F238E27FC236}">
                <a16:creationId xmlns:a16="http://schemas.microsoft.com/office/drawing/2014/main" id="{91379AD2-4BC9-F74E-9C6E-3B85F37478ED}"/>
              </a:ext>
            </a:extLst>
          </p:cNvPr>
          <p:cNvPicPr>
            <a:picLocks noChangeAspect="1"/>
          </p:cNvPicPr>
          <p:nvPr/>
        </p:nvPicPr>
        <p:blipFill>
          <a:blip r:embed="rId2"/>
          <a:stretch>
            <a:fillRect/>
          </a:stretch>
        </p:blipFill>
        <p:spPr>
          <a:xfrm>
            <a:off x="1547528" y="191539"/>
            <a:ext cx="6719557" cy="4159080"/>
          </a:xfrm>
          <a:prstGeom prst="rect">
            <a:avLst/>
          </a:prstGeom>
        </p:spPr>
      </p:pic>
      <p:sp>
        <p:nvSpPr>
          <p:cNvPr id="3" name="TextBox 2">
            <a:extLst>
              <a:ext uri="{FF2B5EF4-FFF2-40B4-BE49-F238E27FC236}">
                <a16:creationId xmlns:a16="http://schemas.microsoft.com/office/drawing/2014/main" id="{5DCE1C6C-E2F3-844E-8EE6-61E8EFDCA3D4}"/>
              </a:ext>
            </a:extLst>
          </p:cNvPr>
          <p:cNvSpPr txBox="1"/>
          <p:nvPr/>
        </p:nvSpPr>
        <p:spPr>
          <a:xfrm>
            <a:off x="346509" y="191539"/>
            <a:ext cx="4023360" cy="523220"/>
          </a:xfrm>
          <a:prstGeom prst="rect">
            <a:avLst/>
          </a:prstGeom>
          <a:noFill/>
        </p:spPr>
        <p:txBody>
          <a:bodyPr wrap="square">
            <a:spAutoFit/>
          </a:bodyPr>
          <a:lstStyle/>
          <a:p>
            <a:pPr>
              <a:spcAft>
                <a:spcPts val="2392"/>
              </a:spcAft>
            </a:pPr>
            <a:r>
              <a:rPr lang="en-US" sz="2800" b="1" spc="-1" dirty="0" err="1">
                <a:solidFill>
                  <a:schemeClr val="accent6"/>
                </a:solidFill>
              </a:rPr>
              <a:t>FeDeriCa</a:t>
            </a:r>
            <a:r>
              <a:rPr lang="en-US" sz="2800" b="1" spc="-1" dirty="0">
                <a:solidFill>
                  <a:schemeClr val="accent6"/>
                </a:solidFill>
              </a:rPr>
              <a:t> Trial</a:t>
            </a:r>
            <a:endParaRPr lang="en-US" sz="2800" b="1" spc="-1" dirty="0">
              <a:solidFill>
                <a:schemeClr val="accent6"/>
              </a:solidFill>
              <a:latin typeface="Arial"/>
            </a:endParaRPr>
          </a:p>
        </p:txBody>
      </p:sp>
    </p:spTree>
    <p:extLst>
      <p:ext uri="{BB962C8B-B14F-4D97-AF65-F5344CB8AC3E}">
        <p14:creationId xmlns:p14="http://schemas.microsoft.com/office/powerpoint/2010/main" val="2307164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6182EEA1-330D-EA49-8E57-671FB84944CE}"/>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780351" y="155070"/>
            <a:ext cx="6142270" cy="4152430"/>
          </a:xfrm>
          <a:prstGeom prst="rect">
            <a:avLst/>
          </a:prstGeom>
        </p:spPr>
      </p:pic>
      <p:sp>
        <p:nvSpPr>
          <p:cNvPr id="11" name="Title 3">
            <a:extLst>
              <a:ext uri="{FF2B5EF4-FFF2-40B4-BE49-F238E27FC236}">
                <a16:creationId xmlns:a16="http://schemas.microsoft.com/office/drawing/2014/main" id="{D7362A94-9311-5D4B-B76D-7E7A53CA1925}"/>
              </a:ext>
            </a:extLst>
          </p:cNvPr>
          <p:cNvSpPr>
            <a:spLocks noGrp="1"/>
          </p:cNvSpPr>
          <p:nvPr>
            <p:ph type="title"/>
          </p:nvPr>
        </p:nvSpPr>
        <p:spPr>
          <a:xfrm>
            <a:off x="154004" y="302988"/>
            <a:ext cx="2800952" cy="537775"/>
          </a:xfrm>
        </p:spPr>
        <p:txBody>
          <a:bodyPr/>
          <a:lstStyle/>
          <a:p>
            <a:pPr algn="l"/>
            <a:r>
              <a:rPr lang="en-US" sz="2800" b="1" spc="-1" dirty="0" err="1">
                <a:solidFill>
                  <a:schemeClr val="accent6"/>
                </a:solidFill>
              </a:rPr>
              <a:t>FeDeriCa</a:t>
            </a:r>
            <a:r>
              <a:rPr lang="en-US" sz="2800" b="1" spc="-1" dirty="0">
                <a:solidFill>
                  <a:schemeClr val="accent6"/>
                </a:solidFill>
              </a:rPr>
              <a:t>: </a:t>
            </a:r>
            <a:r>
              <a:rPr lang="en-US" sz="2000" b="1" dirty="0">
                <a:solidFill>
                  <a:schemeClr val="accent6"/>
                </a:solidFill>
              </a:rPr>
              <a:t>Pharmacokinetics and </a:t>
            </a:r>
            <a:r>
              <a:rPr lang="en-US" sz="2000" b="1" dirty="0" err="1">
                <a:solidFill>
                  <a:schemeClr val="accent6"/>
                </a:solidFill>
              </a:rPr>
              <a:t>pCR</a:t>
            </a:r>
            <a:br>
              <a:rPr lang="en-US" sz="2000" b="1" dirty="0">
                <a:solidFill>
                  <a:schemeClr val="accent6"/>
                </a:solidFill>
              </a:rPr>
            </a:br>
            <a:endParaRPr lang="en-US" sz="2000" b="1" dirty="0">
              <a:solidFill>
                <a:schemeClr val="accent6"/>
              </a:solidFill>
            </a:endParaRPr>
          </a:p>
        </p:txBody>
      </p:sp>
      <p:sp>
        <p:nvSpPr>
          <p:cNvPr id="5" name="TextShape 2">
            <a:extLst>
              <a:ext uri="{FF2B5EF4-FFF2-40B4-BE49-F238E27FC236}">
                <a16:creationId xmlns:a16="http://schemas.microsoft.com/office/drawing/2014/main" id="{4B3F14C8-33D0-B341-820C-6544CA35DC36}"/>
              </a:ext>
            </a:extLst>
          </p:cNvPr>
          <p:cNvSpPr txBox="1"/>
          <p:nvPr/>
        </p:nvSpPr>
        <p:spPr>
          <a:xfrm>
            <a:off x="3782647" y="4657446"/>
            <a:ext cx="3080246" cy="222110"/>
          </a:xfrm>
          <a:prstGeom prst="rect">
            <a:avLst/>
          </a:prstGeom>
          <a:noFill/>
          <a:ln>
            <a:noFill/>
          </a:ln>
        </p:spPr>
        <p:txBody>
          <a:bodyPr wrap="square" lIns="67563" tIns="33781" rIns="67563" bIns="33781">
            <a:spAutoFit/>
          </a:bodyPr>
          <a:lstStyle/>
          <a:p>
            <a:pPr algn="ctr"/>
            <a:r>
              <a:rPr lang="en-US" sz="1000" i="1" spc="-1" dirty="0">
                <a:latin typeface="Arial"/>
              </a:rPr>
              <a:t>Tan AR, et al. Lancet Oncol</a:t>
            </a:r>
            <a:r>
              <a:rPr lang="en-US" sz="1000" spc="-1" dirty="0">
                <a:latin typeface="Arial"/>
              </a:rPr>
              <a:t> 2021 2285-97</a:t>
            </a:r>
          </a:p>
        </p:txBody>
      </p:sp>
      <p:sp>
        <p:nvSpPr>
          <p:cNvPr id="2" name="TextBox 1">
            <a:extLst>
              <a:ext uri="{FF2B5EF4-FFF2-40B4-BE49-F238E27FC236}">
                <a16:creationId xmlns:a16="http://schemas.microsoft.com/office/drawing/2014/main" id="{AE4E35CC-613B-D741-8B9D-7B25529731DB}"/>
              </a:ext>
            </a:extLst>
          </p:cNvPr>
          <p:cNvSpPr txBox="1"/>
          <p:nvPr/>
        </p:nvSpPr>
        <p:spPr>
          <a:xfrm>
            <a:off x="221379" y="1481332"/>
            <a:ext cx="2445621" cy="2800767"/>
          </a:xfrm>
          <a:prstGeom prst="rect">
            <a:avLst/>
          </a:prstGeom>
          <a:noFill/>
        </p:spPr>
        <p:txBody>
          <a:bodyPr wrap="square" rtlCol="0">
            <a:spAutoFit/>
          </a:bodyPr>
          <a:lstStyle/>
          <a:p>
            <a:r>
              <a:rPr lang="en-US" sz="1600" i="1" dirty="0">
                <a:solidFill>
                  <a:schemeClr val="tx1"/>
                </a:solidFill>
                <a:latin typeface="Calibri" panose="020F0502020204030204" pitchFamily="34" charset="0"/>
                <a:cs typeface="Calibri" panose="020F0502020204030204" pitchFamily="34" charset="0"/>
              </a:rPr>
              <a:t>The fixed-dose combination of </a:t>
            </a:r>
            <a:r>
              <a:rPr lang="en-US" sz="1600" i="1" dirty="0" err="1">
                <a:solidFill>
                  <a:schemeClr val="tx1"/>
                </a:solidFill>
                <a:latin typeface="Calibri" panose="020F0502020204030204" pitchFamily="34" charset="0"/>
                <a:cs typeface="Calibri" panose="020F0502020204030204" pitchFamily="34" charset="0"/>
              </a:rPr>
              <a:t>pertuzumab</a:t>
            </a:r>
            <a:r>
              <a:rPr lang="en-US" sz="1600" i="1" dirty="0">
                <a:solidFill>
                  <a:schemeClr val="tx1"/>
                </a:solidFill>
                <a:latin typeface="Calibri" panose="020F0502020204030204" pitchFamily="34" charset="0"/>
                <a:cs typeface="Calibri" panose="020F0502020204030204" pitchFamily="34" charset="0"/>
              </a:rPr>
              <a:t> and trastuzumab for subcutaneous injection provides non-inferior cycle 7 </a:t>
            </a:r>
            <a:r>
              <a:rPr lang="en-US" sz="1600" i="1" dirty="0" err="1">
                <a:solidFill>
                  <a:schemeClr val="tx1"/>
                </a:solidFill>
                <a:latin typeface="Calibri" panose="020F0502020204030204" pitchFamily="34" charset="0"/>
                <a:cs typeface="Calibri" panose="020F0502020204030204" pitchFamily="34" charset="0"/>
              </a:rPr>
              <a:t>pertuzumab</a:t>
            </a:r>
            <a:r>
              <a:rPr lang="en-US" sz="1600" i="1" dirty="0">
                <a:solidFill>
                  <a:schemeClr val="tx1"/>
                </a:solidFill>
                <a:latin typeface="Calibri" panose="020F0502020204030204" pitchFamily="34" charset="0"/>
                <a:cs typeface="Calibri" panose="020F0502020204030204" pitchFamily="34" charset="0"/>
              </a:rPr>
              <a:t> serum </a:t>
            </a:r>
            <a:r>
              <a:rPr lang="en-US" sz="1600" i="1" dirty="0" err="1">
                <a:solidFill>
                  <a:schemeClr val="tx1"/>
                </a:solidFill>
                <a:latin typeface="Calibri" panose="020F0502020204030204" pitchFamily="34" charset="0"/>
                <a:cs typeface="Calibri" panose="020F0502020204030204" pitchFamily="34" charset="0"/>
              </a:rPr>
              <a:t>C</a:t>
            </a:r>
            <a:r>
              <a:rPr lang="en-US" sz="1600" i="1" baseline="-25000" dirty="0" err="1">
                <a:solidFill>
                  <a:schemeClr val="tx1"/>
                </a:solidFill>
                <a:latin typeface="Calibri" panose="020F0502020204030204" pitchFamily="34" charset="0"/>
                <a:cs typeface="Calibri" panose="020F0502020204030204" pitchFamily="34" charset="0"/>
              </a:rPr>
              <a:t>trough</a:t>
            </a:r>
            <a:r>
              <a:rPr lang="en-US" sz="1600" i="1" dirty="0">
                <a:solidFill>
                  <a:schemeClr val="tx1"/>
                </a:solidFill>
                <a:latin typeface="Calibri" panose="020F0502020204030204" pitchFamily="34" charset="0"/>
                <a:cs typeface="Calibri" panose="020F0502020204030204" pitchFamily="34" charset="0"/>
              </a:rPr>
              <a:t> concentrations to IV </a:t>
            </a:r>
            <a:r>
              <a:rPr lang="en-US" sz="1600" i="1" dirty="0" err="1">
                <a:solidFill>
                  <a:schemeClr val="tx1"/>
                </a:solidFill>
                <a:latin typeface="Calibri" panose="020F0502020204030204" pitchFamily="34" charset="0"/>
                <a:cs typeface="Calibri" panose="020F0502020204030204" pitchFamily="34" charset="0"/>
              </a:rPr>
              <a:t>pertuzumab</a:t>
            </a:r>
            <a:r>
              <a:rPr lang="en-US" sz="1600" i="1" dirty="0">
                <a:solidFill>
                  <a:schemeClr val="tx1"/>
                </a:solidFill>
                <a:latin typeface="Calibri" panose="020F0502020204030204" pitchFamily="34" charset="0"/>
                <a:cs typeface="Calibri" panose="020F0502020204030204" pitchFamily="34" charset="0"/>
              </a:rPr>
              <a:t> plus trastuzumab in the neoadjuvant setting</a:t>
            </a:r>
            <a:endParaRPr sz="1600" i="1" dirty="0">
              <a:latin typeface="Calibri" panose="020F0502020204030204" pitchFamily="34" charset="0"/>
              <a:cs typeface="Calibri" panose="020F0502020204030204" pitchFamily="34" charset="0"/>
            </a:endParaRPr>
          </a:p>
        </p:txBody>
      </p:sp>
      <p:sp>
        <p:nvSpPr>
          <p:cNvPr id="4" name="Frame 3">
            <a:extLst>
              <a:ext uri="{FF2B5EF4-FFF2-40B4-BE49-F238E27FC236}">
                <a16:creationId xmlns:a16="http://schemas.microsoft.com/office/drawing/2014/main" id="{3E6F24FC-0E09-2847-B70A-4B07BE089733}"/>
              </a:ext>
            </a:extLst>
          </p:cNvPr>
          <p:cNvSpPr/>
          <p:nvPr/>
        </p:nvSpPr>
        <p:spPr bwMode="auto">
          <a:xfrm>
            <a:off x="2780351" y="3405809"/>
            <a:ext cx="6142270" cy="583096"/>
          </a:xfrm>
          <a:prstGeom prst="fra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1561554042"/>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548396-54D9-4642-B594-BE92018E6BAE}"/>
              </a:ext>
            </a:extLst>
          </p:cNvPr>
          <p:cNvSpPr>
            <a:spLocks noGrp="1"/>
          </p:cNvSpPr>
          <p:nvPr>
            <p:ph type="title"/>
          </p:nvPr>
        </p:nvSpPr>
        <p:spPr/>
        <p:txBody>
          <a:bodyPr>
            <a:noAutofit/>
          </a:bodyPr>
          <a:lstStyle/>
          <a:p>
            <a:endParaRPr lang="en-US" dirty="0"/>
          </a:p>
        </p:txBody>
      </p:sp>
      <p:pic>
        <p:nvPicPr>
          <p:cNvPr id="6" name="Picture 5" descr="Table&#10;&#10;Description automatically generated">
            <a:extLst>
              <a:ext uri="{FF2B5EF4-FFF2-40B4-BE49-F238E27FC236}">
                <a16:creationId xmlns:a16="http://schemas.microsoft.com/office/drawing/2014/main" id="{CB6C1087-78FF-B54C-A956-7014B62DE30A}"/>
              </a:ext>
            </a:extLst>
          </p:cNvPr>
          <p:cNvPicPr>
            <a:picLocks noChangeAspect="1"/>
          </p:cNvPicPr>
          <p:nvPr/>
        </p:nvPicPr>
        <p:blipFill rotWithShape="1">
          <a:blip r:embed="rId3"/>
          <a:srcRect b="50072"/>
          <a:stretch/>
        </p:blipFill>
        <p:spPr>
          <a:xfrm>
            <a:off x="243111" y="997622"/>
            <a:ext cx="4261828" cy="2807211"/>
          </a:xfrm>
          <a:prstGeom prst="rect">
            <a:avLst/>
          </a:prstGeom>
        </p:spPr>
      </p:pic>
      <p:pic>
        <p:nvPicPr>
          <p:cNvPr id="10" name="Picture 9" descr="Table&#10;&#10;Description automatically generated">
            <a:extLst>
              <a:ext uri="{FF2B5EF4-FFF2-40B4-BE49-F238E27FC236}">
                <a16:creationId xmlns:a16="http://schemas.microsoft.com/office/drawing/2014/main" id="{8D63FBC4-7694-3646-BA90-BB28ECA2EE69}"/>
              </a:ext>
            </a:extLst>
          </p:cNvPr>
          <p:cNvPicPr>
            <a:picLocks noChangeAspect="1"/>
          </p:cNvPicPr>
          <p:nvPr/>
        </p:nvPicPr>
        <p:blipFill rotWithShape="1">
          <a:blip r:embed="rId3"/>
          <a:srcRect t="50072"/>
          <a:stretch/>
        </p:blipFill>
        <p:spPr>
          <a:xfrm>
            <a:off x="4686263" y="997622"/>
            <a:ext cx="4261826" cy="2807211"/>
          </a:xfrm>
          <a:prstGeom prst="rect">
            <a:avLst/>
          </a:prstGeom>
        </p:spPr>
      </p:pic>
      <p:sp>
        <p:nvSpPr>
          <p:cNvPr id="9" name="TextBox 8">
            <a:extLst>
              <a:ext uri="{FF2B5EF4-FFF2-40B4-BE49-F238E27FC236}">
                <a16:creationId xmlns:a16="http://schemas.microsoft.com/office/drawing/2014/main" id="{2E1FDB91-46B5-9F44-9CB7-8806EBA77444}"/>
              </a:ext>
            </a:extLst>
          </p:cNvPr>
          <p:cNvSpPr txBox="1"/>
          <p:nvPr/>
        </p:nvSpPr>
        <p:spPr>
          <a:xfrm>
            <a:off x="2517527" y="269985"/>
            <a:ext cx="4767459" cy="523220"/>
          </a:xfrm>
          <a:prstGeom prst="rect">
            <a:avLst/>
          </a:prstGeom>
          <a:noFill/>
        </p:spPr>
        <p:txBody>
          <a:bodyPr wrap="none" rtlCol="0">
            <a:spAutoFit/>
          </a:bodyPr>
          <a:lstStyle/>
          <a:p>
            <a:r>
              <a:rPr lang="en-US" sz="2800" b="1" spc="-1" dirty="0" err="1">
                <a:solidFill>
                  <a:schemeClr val="accent6"/>
                </a:solidFill>
              </a:rPr>
              <a:t>FeDeriCa</a:t>
            </a:r>
            <a:r>
              <a:rPr lang="en-US" sz="2800" b="1" spc="-1" dirty="0">
                <a:solidFill>
                  <a:schemeClr val="accent6"/>
                </a:solidFill>
              </a:rPr>
              <a:t>: </a:t>
            </a:r>
            <a:r>
              <a:rPr lang="en-US" sz="2800" b="1" dirty="0">
                <a:solidFill>
                  <a:schemeClr val="accent6"/>
                </a:solidFill>
              </a:rPr>
              <a:t>Adverse Events </a:t>
            </a:r>
          </a:p>
        </p:txBody>
      </p:sp>
      <p:sp>
        <p:nvSpPr>
          <p:cNvPr id="7" name="TextShape 2">
            <a:extLst>
              <a:ext uri="{FF2B5EF4-FFF2-40B4-BE49-F238E27FC236}">
                <a16:creationId xmlns:a16="http://schemas.microsoft.com/office/drawing/2014/main" id="{78FE6974-AE6E-7140-91E9-B99C2A574D9F}"/>
              </a:ext>
            </a:extLst>
          </p:cNvPr>
          <p:cNvSpPr txBox="1"/>
          <p:nvPr/>
        </p:nvSpPr>
        <p:spPr>
          <a:xfrm>
            <a:off x="3782647" y="4691314"/>
            <a:ext cx="3080246" cy="222110"/>
          </a:xfrm>
          <a:prstGeom prst="rect">
            <a:avLst/>
          </a:prstGeom>
          <a:noFill/>
          <a:ln>
            <a:noFill/>
          </a:ln>
        </p:spPr>
        <p:txBody>
          <a:bodyPr wrap="square" lIns="67563" tIns="33781" rIns="67563" bIns="33781">
            <a:spAutoFit/>
          </a:bodyPr>
          <a:lstStyle/>
          <a:p>
            <a:pPr algn="ctr"/>
            <a:r>
              <a:rPr lang="en-US" sz="1000" i="1" spc="-1" dirty="0">
                <a:latin typeface="Arial"/>
              </a:rPr>
              <a:t>Tan AR, et al. Lancet Oncol</a:t>
            </a:r>
            <a:r>
              <a:rPr lang="en-US" sz="1000" spc="-1" dirty="0">
                <a:latin typeface="Arial"/>
              </a:rPr>
              <a:t> 2021 2285-97</a:t>
            </a:r>
          </a:p>
        </p:txBody>
      </p:sp>
    </p:spTree>
    <p:extLst>
      <p:ext uri="{BB962C8B-B14F-4D97-AF65-F5344CB8AC3E}">
        <p14:creationId xmlns:p14="http://schemas.microsoft.com/office/powerpoint/2010/main" val="212921719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raph showing the PHranceSCa trial schema">
            <a:extLst>
              <a:ext uri="{FF2B5EF4-FFF2-40B4-BE49-F238E27FC236}">
                <a16:creationId xmlns:a16="http://schemas.microsoft.com/office/drawing/2014/main" id="{DFA4A62A-78DC-964C-A554-14E471951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5" y="521218"/>
            <a:ext cx="8661406" cy="200746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EC59586-3BD3-E14B-A973-A12102E3A640}"/>
              </a:ext>
            </a:extLst>
          </p:cNvPr>
          <p:cNvSpPr txBox="1"/>
          <p:nvPr/>
        </p:nvSpPr>
        <p:spPr>
          <a:xfrm>
            <a:off x="149191" y="224690"/>
            <a:ext cx="8773427" cy="523220"/>
          </a:xfrm>
          <a:prstGeom prst="rect">
            <a:avLst/>
          </a:prstGeom>
          <a:noFill/>
        </p:spPr>
        <p:txBody>
          <a:bodyPr wrap="square">
            <a:spAutoFit/>
          </a:bodyPr>
          <a:lstStyle/>
          <a:p>
            <a:pPr algn="l"/>
            <a:r>
              <a:rPr lang="en-US" sz="2800" b="1" i="0" dirty="0" err="1">
                <a:solidFill>
                  <a:srgbClr val="2A2A2A"/>
                </a:solidFill>
                <a:effectLst/>
                <a:latin typeface="Gibson"/>
              </a:rPr>
              <a:t>PHranceSCa</a:t>
            </a:r>
            <a:r>
              <a:rPr lang="en-US" sz="2800" b="1" i="0" dirty="0">
                <a:solidFill>
                  <a:srgbClr val="2A2A2A"/>
                </a:solidFill>
                <a:effectLst/>
                <a:latin typeface="Gibson"/>
              </a:rPr>
              <a:t> trial design</a:t>
            </a:r>
            <a:endParaRPr lang="en-US" sz="2000" b="0" i="0" dirty="0">
              <a:solidFill>
                <a:srgbClr val="2A2A2A"/>
              </a:solidFill>
              <a:effectLst/>
              <a:latin typeface="Gibson"/>
            </a:endParaRPr>
          </a:p>
        </p:txBody>
      </p:sp>
      <p:sp>
        <p:nvSpPr>
          <p:cNvPr id="7" name="TextBox 6">
            <a:extLst>
              <a:ext uri="{FF2B5EF4-FFF2-40B4-BE49-F238E27FC236}">
                <a16:creationId xmlns:a16="http://schemas.microsoft.com/office/drawing/2014/main" id="{39903635-22DD-5D46-AF59-900F57014181}"/>
              </a:ext>
            </a:extLst>
          </p:cNvPr>
          <p:cNvSpPr txBox="1"/>
          <p:nvPr/>
        </p:nvSpPr>
        <p:spPr>
          <a:xfrm>
            <a:off x="3888606" y="4735629"/>
            <a:ext cx="3108960" cy="215444"/>
          </a:xfrm>
          <a:prstGeom prst="rect">
            <a:avLst/>
          </a:prstGeom>
          <a:noFill/>
        </p:spPr>
        <p:txBody>
          <a:bodyPr wrap="square" rtlCol="0">
            <a:spAutoFit/>
          </a:bodyPr>
          <a:lstStyle/>
          <a:p>
            <a:pPr algn="l"/>
            <a:r>
              <a:rPr lang="en-US" sz="800" b="0" i="0" dirty="0">
                <a:effectLst/>
                <a:latin typeface="+mn-lt"/>
              </a:rPr>
              <a:t>O’Shaughnessy J, et al. Eur J Cancer</a:t>
            </a:r>
            <a:r>
              <a:rPr lang="en-US" sz="800" cap="small" dirty="0">
                <a:latin typeface="+mn-lt"/>
              </a:rPr>
              <a:t> </a:t>
            </a:r>
            <a:r>
              <a:rPr lang="en-US" sz="800" b="0" i="0" dirty="0">
                <a:effectLst/>
                <a:latin typeface="+mn-lt"/>
              </a:rPr>
              <a:t>2021;152:223-232</a:t>
            </a:r>
          </a:p>
        </p:txBody>
      </p:sp>
      <p:pic>
        <p:nvPicPr>
          <p:cNvPr id="5" name="Main graphic">
            <a:extLst>
              <a:ext uri="{FF2B5EF4-FFF2-40B4-BE49-F238E27FC236}">
                <a16:creationId xmlns:a16="http://schemas.microsoft.com/office/drawing/2014/main" id="{A5E8472D-05EA-A84B-B948-97C9E7C8BCFF}"/>
              </a:ext>
            </a:extLst>
          </p:cNvPr>
          <p:cNvPicPr/>
          <p:nvPr/>
        </p:nvPicPr>
        <p:blipFill rotWithShape="1">
          <a:blip r:embed="rId3"/>
          <a:srcRect t="60524" r="57284"/>
          <a:stretch/>
        </p:blipFill>
        <p:spPr>
          <a:xfrm>
            <a:off x="2634142" y="2692400"/>
            <a:ext cx="3326392" cy="1550362"/>
          </a:xfrm>
          <a:prstGeom prst="rect">
            <a:avLst/>
          </a:prstGeom>
          <a:ln>
            <a:noFill/>
          </a:ln>
        </p:spPr>
      </p:pic>
    </p:spTree>
    <p:extLst>
      <p:ext uri="{BB962C8B-B14F-4D97-AF65-F5344CB8AC3E}">
        <p14:creationId xmlns:p14="http://schemas.microsoft.com/office/powerpoint/2010/main" val="3949476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b="1">
                <a:solidFill>
                  <a:srgbClr val="003767"/>
                </a:solidFill>
              </a:rPr>
              <a:t>Thank You to Our Supporters:</a:t>
            </a:r>
            <a:endParaRPr lang="en-US" b="1"/>
          </a:p>
        </p:txBody>
      </p:sp>
      <p:pic>
        <p:nvPicPr>
          <p:cNvPr id="8" name="Picture 7" descr="Logo&#10;&#10;Description automatically generated">
            <a:extLst>
              <a:ext uri="{FF2B5EF4-FFF2-40B4-BE49-F238E27FC236}">
                <a16:creationId xmlns:a16="http://schemas.microsoft.com/office/drawing/2014/main" id="{34342718-6CFA-4C5A-8DCA-E3300A8441D7}"/>
              </a:ext>
            </a:extLst>
          </p:cNvPr>
          <p:cNvPicPr>
            <a:picLocks noChangeAspect="1"/>
          </p:cNvPicPr>
          <p:nvPr/>
        </p:nvPicPr>
        <p:blipFill>
          <a:blip r:embed="rId2"/>
          <a:stretch>
            <a:fillRect/>
          </a:stretch>
        </p:blipFill>
        <p:spPr>
          <a:xfrm>
            <a:off x="2884714" y="2169514"/>
            <a:ext cx="3235032" cy="1671723"/>
          </a:xfrm>
          <a:prstGeom prst="rect">
            <a:avLst/>
          </a:prstGeom>
        </p:spPr>
      </p:pic>
      <p:pic>
        <p:nvPicPr>
          <p:cNvPr id="2" name="Picture 1" descr="A close up of a logo&#10;&#10;Description automatically generated">
            <a:extLst>
              <a:ext uri="{FF2B5EF4-FFF2-40B4-BE49-F238E27FC236}">
                <a16:creationId xmlns:a16="http://schemas.microsoft.com/office/drawing/2014/main" id="{99F50730-1E58-21FD-FA63-972681164B37}"/>
              </a:ext>
            </a:extLst>
          </p:cNvPr>
          <p:cNvPicPr>
            <a:picLocks noChangeAspect="1"/>
          </p:cNvPicPr>
          <p:nvPr/>
        </p:nvPicPr>
        <p:blipFill>
          <a:blip r:embed="rId3"/>
          <a:stretch>
            <a:fillRect/>
          </a:stretch>
        </p:blipFill>
        <p:spPr>
          <a:xfrm>
            <a:off x="2706447" y="938012"/>
            <a:ext cx="3755388" cy="1017092"/>
          </a:xfrm>
          <a:prstGeom prst="rect">
            <a:avLst/>
          </a:prstGeom>
        </p:spPr>
      </p:pic>
    </p:spTree>
    <p:extLst>
      <p:ext uri="{BB962C8B-B14F-4D97-AF65-F5344CB8AC3E}">
        <p14:creationId xmlns:p14="http://schemas.microsoft.com/office/powerpoint/2010/main" val="11442335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Main graphic"/>
          <p:cNvPicPr/>
          <p:nvPr/>
        </p:nvPicPr>
        <p:blipFill>
          <a:blip r:embed="rId3"/>
          <a:stretch/>
        </p:blipFill>
        <p:spPr>
          <a:xfrm>
            <a:off x="543882" y="287664"/>
            <a:ext cx="8130217" cy="3928735"/>
          </a:xfrm>
          <a:prstGeom prst="rect">
            <a:avLst/>
          </a:prstGeom>
          <a:ln>
            <a:noFill/>
          </a:ln>
        </p:spPr>
      </p:pic>
      <p:pic>
        <p:nvPicPr>
          <p:cNvPr id="51" name="Logo"/>
          <p:cNvPicPr/>
          <p:nvPr/>
        </p:nvPicPr>
        <p:blipFill>
          <a:blip r:embed="rId4"/>
          <a:stretch/>
        </p:blipFill>
        <p:spPr>
          <a:xfrm>
            <a:off x="1199550" y="4552361"/>
            <a:ext cx="531312" cy="595901"/>
          </a:xfrm>
          <a:prstGeom prst="rect">
            <a:avLst/>
          </a:prstGeom>
          <a:ln>
            <a:noFill/>
          </a:ln>
        </p:spPr>
      </p:pic>
      <p:sp>
        <p:nvSpPr>
          <p:cNvPr id="7" name="TextBox 6">
            <a:extLst>
              <a:ext uri="{FF2B5EF4-FFF2-40B4-BE49-F238E27FC236}">
                <a16:creationId xmlns:a16="http://schemas.microsoft.com/office/drawing/2014/main" id="{7F71C623-205F-BD41-A98F-FCFD0CEDA3FC}"/>
              </a:ext>
            </a:extLst>
          </p:cNvPr>
          <p:cNvSpPr txBox="1"/>
          <p:nvPr/>
        </p:nvSpPr>
        <p:spPr>
          <a:xfrm>
            <a:off x="3888606" y="4735629"/>
            <a:ext cx="3108960" cy="215444"/>
          </a:xfrm>
          <a:prstGeom prst="rect">
            <a:avLst/>
          </a:prstGeom>
          <a:noFill/>
        </p:spPr>
        <p:txBody>
          <a:bodyPr wrap="square" rtlCol="0">
            <a:spAutoFit/>
          </a:bodyPr>
          <a:lstStyle/>
          <a:p>
            <a:pPr algn="l"/>
            <a:r>
              <a:rPr lang="en-US" sz="800" b="0" i="0" dirty="0">
                <a:effectLst/>
                <a:latin typeface="+mn-lt"/>
              </a:rPr>
              <a:t>O’Shaughnessy J, et al. Eur J Cancer</a:t>
            </a:r>
            <a:r>
              <a:rPr lang="en-US" sz="800" cap="small" dirty="0">
                <a:latin typeface="+mn-lt"/>
              </a:rPr>
              <a:t> </a:t>
            </a:r>
            <a:r>
              <a:rPr lang="en-US" sz="800" b="0" i="0" dirty="0">
                <a:effectLst/>
                <a:latin typeface="+mn-lt"/>
              </a:rPr>
              <a:t>2021;152:223-232</a:t>
            </a:r>
          </a:p>
        </p:txBody>
      </p:sp>
    </p:spTree>
    <p:extLst>
      <p:ext uri="{BB962C8B-B14F-4D97-AF65-F5344CB8AC3E}">
        <p14:creationId xmlns:p14="http://schemas.microsoft.com/office/powerpoint/2010/main" val="1208768616"/>
      </p:ext>
    </p:extLst>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36B17A11-AD2E-8E4E-8BCE-10C32CB0792E}"/>
              </a:ext>
            </a:extLst>
          </p:cNvPr>
          <p:cNvSpPr txBox="1">
            <a:spLocks/>
          </p:cNvSpPr>
          <p:nvPr/>
        </p:nvSpPr>
        <p:spPr bwMode="auto">
          <a:xfrm>
            <a:off x="454821" y="742412"/>
            <a:ext cx="8155781" cy="350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lnSpc>
                <a:spcPct val="90000"/>
              </a:lnSpc>
              <a:spcBef>
                <a:spcPts val="750"/>
              </a:spcBef>
              <a:spcAft>
                <a:spcPts val="525"/>
              </a:spcAft>
              <a:buClr>
                <a:schemeClr val="bg1"/>
              </a:buClr>
              <a:buFont typeface="Wingdings" panose="05000000000000000000" pitchFamily="2" charset="2"/>
              <a:buChar char="§"/>
              <a:defRPr sz="2100">
                <a:solidFill>
                  <a:schemeClr val="bg1"/>
                </a:solidFill>
                <a:latin typeface="Calibri" panose="020F0502020204030204" pitchFamily="34" charset="0"/>
                <a:ea typeface="+mn-ea"/>
                <a:cs typeface="+mn-cs"/>
              </a:defRPr>
            </a:lvl1pPr>
            <a:lvl2pPr marL="557213" indent="-214313" algn="l" rtl="0" eaLnBrk="1" fontAlgn="base" hangingPunct="1">
              <a:lnSpc>
                <a:spcPct val="90000"/>
              </a:lnSpc>
              <a:spcBef>
                <a:spcPts val="750"/>
              </a:spcBef>
              <a:spcAft>
                <a:spcPts val="525"/>
              </a:spcAft>
              <a:buClr>
                <a:schemeClr val="bg1"/>
              </a:buClr>
              <a:buFont typeface="Arial" panose="020B0604020202020204" pitchFamily="34" charset="0"/>
              <a:buChar char="‒"/>
              <a:defRPr sz="1950">
                <a:solidFill>
                  <a:schemeClr val="bg1"/>
                </a:solidFill>
                <a:latin typeface="Calibri" panose="020F0502020204030204" pitchFamily="34" charset="0"/>
              </a:defRPr>
            </a:lvl2pPr>
            <a:lvl3pPr marL="857250" indent="-171450" algn="l" rtl="0" eaLnBrk="1" fontAlgn="base" hangingPunct="1">
              <a:lnSpc>
                <a:spcPct val="90000"/>
              </a:lnSpc>
              <a:spcBef>
                <a:spcPts val="750"/>
              </a:spcBef>
              <a:spcAft>
                <a:spcPts val="525"/>
              </a:spcAft>
              <a:buClr>
                <a:schemeClr val="bg1"/>
              </a:buClr>
              <a:buFont typeface="Arial" panose="020B0604020202020204" pitchFamily="34" charset="0"/>
              <a:buChar char="‒"/>
              <a:defRPr sz="1800">
                <a:solidFill>
                  <a:schemeClr val="bg1"/>
                </a:solidFill>
                <a:latin typeface="Calibri" panose="020F0502020204030204" pitchFamily="34" charset="0"/>
              </a:defRPr>
            </a:lvl3pPr>
            <a:lvl4pPr marL="1200150" indent="-171450" algn="l" rtl="0" eaLnBrk="1" fontAlgn="base" hangingPunct="1">
              <a:lnSpc>
                <a:spcPct val="90000"/>
              </a:lnSpc>
              <a:spcBef>
                <a:spcPts val="750"/>
              </a:spcBef>
              <a:spcAft>
                <a:spcPts val="525"/>
              </a:spcAft>
              <a:buClr>
                <a:schemeClr val="bg1"/>
              </a:buClr>
              <a:buFont typeface="Arial" panose="020B0604020202020204" pitchFamily="34" charset="0"/>
              <a:buChar char="‒"/>
              <a:defRPr sz="1650">
                <a:solidFill>
                  <a:schemeClr val="bg1"/>
                </a:solidFill>
                <a:latin typeface="Calibri" panose="020F0502020204030204" pitchFamily="34" charset="0"/>
              </a:defRPr>
            </a:lvl4pPr>
            <a:lvl5pPr marL="1543050" indent="-171450" algn="l" rtl="0" eaLnBrk="1" fontAlgn="base" hangingPunct="1">
              <a:lnSpc>
                <a:spcPct val="90000"/>
              </a:lnSpc>
              <a:spcBef>
                <a:spcPts val="750"/>
              </a:spcBef>
              <a:spcAft>
                <a:spcPts val="525"/>
              </a:spcAft>
              <a:buClr>
                <a:schemeClr val="bg1"/>
              </a:buClr>
              <a:buFont typeface="Arial" panose="020B0604020202020204" pitchFamily="34" charset="0"/>
              <a:buChar char="‒"/>
              <a:defRPr sz="1500">
                <a:solidFill>
                  <a:schemeClr val="bg1"/>
                </a:solidFill>
                <a:latin typeface="Calibri" panose="020F0502020204030204" pitchFamily="34" charset="0"/>
              </a:defRPr>
            </a:lvl5pPr>
            <a:lvl6pPr marL="18859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6pPr>
            <a:lvl7pPr marL="22288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7pPr>
            <a:lvl8pPr marL="25717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8pPr>
            <a:lvl9pPr marL="29146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9pPr>
          </a:lstStyle>
          <a:p>
            <a:pPr marL="257175" marR="0" lvl="0" indent="-257175" algn="l" defTabSz="914400" rtl="0" eaLnBrk="1" fontAlgn="base" latinLnBrk="0" hangingPunct="1">
              <a:lnSpc>
                <a:spcPct val="90000"/>
              </a:lnSpc>
              <a:spcBef>
                <a:spcPts val="750"/>
              </a:spcBef>
              <a:spcAft>
                <a:spcPts val="525"/>
              </a:spcAft>
              <a:buClr>
                <a:srgbClr val="000000"/>
              </a:buClr>
              <a:buSzTx/>
              <a:buFont typeface="Wingdings" panose="05000000000000000000" pitchFamily="2" charset="2"/>
              <a:buChar char="§"/>
              <a:tabLst/>
              <a:defRPr/>
            </a:pPr>
            <a:r>
              <a:rPr kumimoji="0" lang="en-US" altLang="en-US" sz="135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International, randomized, double-blind, placebo-controlled phase III trial</a:t>
            </a:r>
            <a:r>
              <a:rPr kumimoji="0" lang="en-US" altLang="en-US" sz="1350" b="0" i="0" u="none" strike="noStrike" kern="0" cap="none" spc="0" normalizeH="0" baseline="30000" noProof="0" dirty="0">
                <a:ln>
                  <a:noFill/>
                </a:ln>
                <a:solidFill>
                  <a:srgbClr val="000000"/>
                </a:solidFill>
                <a:effectLst/>
                <a:uLnTx/>
                <a:uFillTx/>
                <a:latin typeface="Calibri" panose="020F0502020204030204" pitchFamily="34" charset="0"/>
                <a:ea typeface="+mn-ea"/>
                <a:cs typeface="+mn-cs"/>
              </a:rPr>
              <a:t>[1,2]</a:t>
            </a:r>
          </a:p>
          <a:p>
            <a:pPr marL="257175" marR="0" lvl="0" indent="-257175" algn="l" defTabSz="914400" rtl="0" eaLnBrk="1" fontAlgn="base" latinLnBrk="0" hangingPunct="1">
              <a:lnSpc>
                <a:spcPct val="90000"/>
              </a:lnSpc>
              <a:spcBef>
                <a:spcPts val="750"/>
              </a:spcBef>
              <a:spcAft>
                <a:spcPts val="525"/>
              </a:spcAft>
              <a:buClr>
                <a:srgbClr val="000000"/>
              </a:buClr>
              <a:buSzTx/>
              <a:buFont typeface="Wingdings" panose="05000000000000000000" pitchFamily="2" charset="2"/>
              <a:buChar char="§"/>
              <a:tabLst/>
              <a:defRPr/>
            </a:pPr>
            <a:endParaRPr kumimoji="0" lang="en-US" altLang="en-US" sz="1350" b="0" i="0" u="none" strike="noStrike" kern="0" cap="none" spc="0" normalizeH="0" baseline="30000" noProof="0" dirty="0">
              <a:ln>
                <a:noFill/>
              </a:ln>
              <a:solidFill>
                <a:srgbClr val="000000"/>
              </a:solidFill>
              <a:effectLst/>
              <a:uLnTx/>
              <a:uFillTx/>
              <a:latin typeface="Calibri" panose="020F0502020204030204" pitchFamily="34" charset="0"/>
              <a:ea typeface="+mn-ea"/>
              <a:cs typeface="+mn-cs"/>
            </a:endParaRPr>
          </a:p>
          <a:p>
            <a:pPr marL="257175" marR="0" lvl="0" indent="-257175" algn="l" defTabSz="914400" rtl="0" eaLnBrk="1" fontAlgn="base" latinLnBrk="0" hangingPunct="1">
              <a:lnSpc>
                <a:spcPct val="90000"/>
              </a:lnSpc>
              <a:spcBef>
                <a:spcPts val="750"/>
              </a:spcBef>
              <a:spcAft>
                <a:spcPts val="525"/>
              </a:spcAft>
              <a:buClr>
                <a:srgbClr val="000000"/>
              </a:buClr>
              <a:buSzTx/>
              <a:buFont typeface="Wingdings" panose="05000000000000000000" pitchFamily="2" charset="2"/>
              <a:buChar char="§"/>
              <a:tabLst/>
              <a:defRPr/>
            </a:pPr>
            <a:endParaRPr kumimoji="0" lang="en-US" altLang="en-US" sz="1350" b="0" i="0" u="none" strike="noStrike" kern="0" cap="none" spc="0" normalizeH="0" baseline="30000" noProof="0" dirty="0">
              <a:ln>
                <a:noFill/>
              </a:ln>
              <a:solidFill>
                <a:srgbClr val="000000"/>
              </a:solidFill>
              <a:effectLst/>
              <a:uLnTx/>
              <a:uFillTx/>
              <a:latin typeface="Calibri" panose="020F0502020204030204" pitchFamily="34" charset="0"/>
              <a:ea typeface="+mn-ea"/>
              <a:cs typeface="+mn-cs"/>
            </a:endParaRPr>
          </a:p>
          <a:p>
            <a:pPr marL="257175" marR="0" lvl="0" indent="-257175" algn="l" defTabSz="914400" rtl="0" eaLnBrk="1" fontAlgn="base" latinLnBrk="0" hangingPunct="1">
              <a:lnSpc>
                <a:spcPct val="90000"/>
              </a:lnSpc>
              <a:spcBef>
                <a:spcPts val="750"/>
              </a:spcBef>
              <a:spcAft>
                <a:spcPts val="525"/>
              </a:spcAft>
              <a:buClr>
                <a:srgbClr val="000000"/>
              </a:buClr>
              <a:buSzTx/>
              <a:buFont typeface="Wingdings" panose="05000000000000000000" pitchFamily="2" charset="2"/>
              <a:buChar char="§"/>
              <a:tabLst/>
              <a:defRPr/>
            </a:pPr>
            <a:endParaRPr kumimoji="0" lang="en-US" altLang="en-US" sz="1350" b="0" i="0" u="none" strike="noStrike" kern="0" cap="none" spc="0" normalizeH="0" baseline="30000" noProof="0" dirty="0">
              <a:ln>
                <a:noFill/>
              </a:ln>
              <a:solidFill>
                <a:srgbClr val="000000"/>
              </a:solidFill>
              <a:effectLst/>
              <a:uLnTx/>
              <a:uFillTx/>
              <a:latin typeface="Calibri" panose="020F0502020204030204" pitchFamily="34" charset="0"/>
              <a:ea typeface="+mn-ea"/>
              <a:cs typeface="+mn-cs"/>
            </a:endParaRPr>
          </a:p>
          <a:p>
            <a:pPr marL="257175" marR="0" lvl="0" indent="-257175" algn="l" defTabSz="914400" rtl="0" eaLnBrk="1" fontAlgn="base" latinLnBrk="0" hangingPunct="1">
              <a:lnSpc>
                <a:spcPct val="90000"/>
              </a:lnSpc>
              <a:spcBef>
                <a:spcPts val="750"/>
              </a:spcBef>
              <a:spcAft>
                <a:spcPts val="525"/>
              </a:spcAft>
              <a:buClr>
                <a:srgbClr val="000000"/>
              </a:buClr>
              <a:buSzTx/>
              <a:buFont typeface="Wingdings" panose="05000000000000000000" pitchFamily="2" charset="2"/>
              <a:buChar char="§"/>
              <a:tabLst/>
              <a:defRPr/>
            </a:pPr>
            <a:endParaRPr kumimoji="0" lang="en-US" altLang="en-US" sz="1350" b="0" i="0" u="none" strike="noStrike" kern="0" cap="none" spc="0" normalizeH="0" baseline="30000" noProof="0" dirty="0">
              <a:ln>
                <a:noFill/>
              </a:ln>
              <a:solidFill>
                <a:srgbClr val="000000"/>
              </a:solidFill>
              <a:effectLst/>
              <a:uLnTx/>
              <a:uFillTx/>
              <a:latin typeface="Calibri" panose="020F0502020204030204" pitchFamily="34" charset="0"/>
              <a:ea typeface="+mn-ea"/>
              <a:cs typeface="+mn-cs"/>
            </a:endParaRPr>
          </a:p>
          <a:p>
            <a:pPr marL="257175" marR="0" lvl="0" indent="-257175" algn="l" defTabSz="914400" rtl="0" eaLnBrk="1" fontAlgn="base" latinLnBrk="0" hangingPunct="1">
              <a:lnSpc>
                <a:spcPct val="90000"/>
              </a:lnSpc>
              <a:spcBef>
                <a:spcPts val="750"/>
              </a:spcBef>
              <a:spcAft>
                <a:spcPts val="525"/>
              </a:spcAft>
              <a:buClr>
                <a:srgbClr val="000000"/>
              </a:buClr>
              <a:buSzTx/>
              <a:buFont typeface="Wingdings" panose="05000000000000000000" pitchFamily="2" charset="2"/>
              <a:buChar char="§"/>
              <a:tabLst/>
              <a:defRPr/>
            </a:pPr>
            <a:endParaRPr kumimoji="0" lang="en-US" altLang="en-US" sz="1350" b="0" i="0" u="none" strike="noStrike" kern="0" cap="none" spc="0" normalizeH="0" baseline="30000" noProof="0" dirty="0">
              <a:ln>
                <a:noFill/>
              </a:ln>
              <a:solidFill>
                <a:srgbClr val="000000"/>
              </a:solidFill>
              <a:effectLst/>
              <a:uLnTx/>
              <a:uFillTx/>
              <a:latin typeface="Calibri" panose="020F0502020204030204" pitchFamily="34" charset="0"/>
              <a:ea typeface="+mn-ea"/>
              <a:cs typeface="+mn-cs"/>
            </a:endParaRPr>
          </a:p>
          <a:p>
            <a:pPr marL="257175" marR="0" lvl="0" indent="-257175" algn="l" defTabSz="914400" rtl="0" eaLnBrk="1" fontAlgn="base" latinLnBrk="0" hangingPunct="1">
              <a:lnSpc>
                <a:spcPct val="90000"/>
              </a:lnSpc>
              <a:spcBef>
                <a:spcPts val="750"/>
              </a:spcBef>
              <a:spcAft>
                <a:spcPts val="525"/>
              </a:spcAft>
              <a:buClr>
                <a:srgbClr val="000000"/>
              </a:buClr>
              <a:buSzTx/>
              <a:buFont typeface="Wingdings" panose="05000000000000000000" pitchFamily="2" charset="2"/>
              <a:buChar char="§"/>
              <a:tabLst/>
              <a:defRPr/>
            </a:pPr>
            <a:endParaRPr kumimoji="0" lang="en-US" altLang="en-US" sz="1350" b="0" i="0" u="none" strike="noStrike" kern="0" cap="none" spc="0" normalizeH="0" baseline="30000" noProof="0" dirty="0">
              <a:ln>
                <a:noFill/>
              </a:ln>
              <a:solidFill>
                <a:srgbClr val="000000"/>
              </a:solidFill>
              <a:effectLst/>
              <a:uLnTx/>
              <a:uFillTx/>
              <a:latin typeface="Calibri" panose="020F0502020204030204" pitchFamily="34" charset="0"/>
              <a:ea typeface="+mn-ea"/>
              <a:cs typeface="+mn-cs"/>
            </a:endParaRPr>
          </a:p>
          <a:p>
            <a:pPr marL="257175" marR="0" lvl="0" indent="-257175" algn="l" defTabSz="914400" rtl="0" eaLnBrk="1" fontAlgn="base" latinLnBrk="0" hangingPunct="1">
              <a:lnSpc>
                <a:spcPct val="90000"/>
              </a:lnSpc>
              <a:spcBef>
                <a:spcPts val="750"/>
              </a:spcBef>
              <a:spcAft>
                <a:spcPts val="525"/>
              </a:spcAft>
              <a:buClr>
                <a:srgbClr val="000000"/>
              </a:buClr>
              <a:buSzTx/>
              <a:buFont typeface="Wingdings" panose="05000000000000000000" pitchFamily="2" charset="2"/>
              <a:buChar char="§"/>
              <a:tabLst/>
              <a:defRPr/>
            </a:pPr>
            <a:endParaRPr kumimoji="0" lang="en-US" altLang="en-US" sz="1350" b="0" i="0" u="none" strike="noStrike" kern="0" cap="none" spc="0" normalizeH="0" baseline="30000" noProof="0" dirty="0">
              <a:ln>
                <a:noFill/>
              </a:ln>
              <a:solidFill>
                <a:srgbClr val="000000"/>
              </a:solidFill>
              <a:effectLst/>
              <a:uLnTx/>
              <a:uFillTx/>
              <a:latin typeface="Calibri" panose="020F0502020204030204" pitchFamily="34" charset="0"/>
              <a:ea typeface="+mn-ea"/>
              <a:cs typeface="+mn-cs"/>
            </a:endParaRPr>
          </a:p>
          <a:p>
            <a:pPr marL="257175" marR="0" lvl="0" indent="-257175" algn="l" defTabSz="914400" rtl="0" eaLnBrk="1" fontAlgn="base" latinLnBrk="0" hangingPunct="1">
              <a:lnSpc>
                <a:spcPct val="90000"/>
              </a:lnSpc>
              <a:spcBef>
                <a:spcPts val="750"/>
              </a:spcBef>
              <a:spcAft>
                <a:spcPts val="525"/>
              </a:spcAft>
              <a:buClr>
                <a:srgbClr val="000000"/>
              </a:buClr>
              <a:buSzTx/>
              <a:buFont typeface="Wingdings" panose="05000000000000000000" pitchFamily="2" charset="2"/>
              <a:buChar char="§"/>
              <a:tabLst/>
              <a:defRPr/>
            </a:pPr>
            <a:endParaRPr kumimoji="0" lang="en-US" altLang="en-US" sz="1350" b="0" i="0" u="none" strike="noStrike" kern="0" cap="none" spc="0" normalizeH="0" baseline="30000" noProof="0" dirty="0">
              <a:ln>
                <a:noFill/>
              </a:ln>
              <a:solidFill>
                <a:srgbClr val="000000"/>
              </a:solidFill>
              <a:effectLst/>
              <a:uLnTx/>
              <a:uFillTx/>
              <a:latin typeface="Calibri" panose="020F0502020204030204" pitchFamily="34" charset="0"/>
              <a:ea typeface="+mn-ea"/>
              <a:cs typeface="+mn-cs"/>
            </a:endParaRPr>
          </a:p>
          <a:p>
            <a:pPr marL="257175" marR="0" lvl="0" indent="-257175" algn="l" defTabSz="914400" rtl="0" eaLnBrk="1" fontAlgn="base" latinLnBrk="0" hangingPunct="1">
              <a:lnSpc>
                <a:spcPct val="90000"/>
              </a:lnSpc>
              <a:spcBef>
                <a:spcPts val="750"/>
              </a:spcBef>
              <a:spcAft>
                <a:spcPts val="525"/>
              </a:spcAft>
              <a:buClr>
                <a:srgbClr val="000000"/>
              </a:buClr>
              <a:buSzTx/>
              <a:buFont typeface="Wingdings" panose="05000000000000000000" pitchFamily="2" charset="2"/>
              <a:buChar char="§"/>
              <a:tabLst/>
              <a:defRPr/>
            </a:pPr>
            <a:endParaRPr kumimoji="0" lang="en-US" altLang="en-US" sz="1350" b="0" i="0" u="none" strike="noStrike" kern="0" cap="none" spc="0" normalizeH="0" baseline="0" noProof="0" dirty="0">
              <a:ln>
                <a:noFill/>
              </a:ln>
              <a:solidFill>
                <a:srgbClr val="000000"/>
              </a:solidFill>
              <a:effectLst/>
              <a:uLnTx/>
              <a:uFillTx/>
              <a:latin typeface="Calibri" panose="020F0502020204030204" pitchFamily="34" charset="0"/>
              <a:ea typeface="+mn-ea"/>
              <a:cs typeface="+mn-cs"/>
            </a:endParaRPr>
          </a:p>
          <a:p>
            <a:pPr marL="257175" marR="0" lvl="0" indent="-257175" algn="l" defTabSz="914400" rtl="0" eaLnBrk="1" fontAlgn="base" latinLnBrk="0" hangingPunct="1">
              <a:lnSpc>
                <a:spcPct val="90000"/>
              </a:lnSpc>
              <a:spcBef>
                <a:spcPts val="750"/>
              </a:spcBef>
              <a:spcAft>
                <a:spcPts val="525"/>
              </a:spcAft>
              <a:buClr>
                <a:srgbClr val="000000"/>
              </a:buClr>
              <a:buSzTx/>
              <a:buFont typeface="Wingdings" panose="05000000000000000000" pitchFamily="2" charset="2"/>
              <a:buChar char="§"/>
              <a:tabLst/>
              <a:defRPr/>
            </a:pPr>
            <a:endParaRPr kumimoji="0" lang="en-US" altLang="en-US" sz="1350" b="0" i="0" u="none" strike="noStrike" kern="0" cap="none" spc="0" normalizeH="0" baseline="0" noProof="0" dirty="0">
              <a:ln>
                <a:noFill/>
              </a:ln>
              <a:solidFill>
                <a:srgbClr val="000000"/>
              </a:solidFill>
              <a:effectLst/>
              <a:uLnTx/>
              <a:uFillTx/>
              <a:latin typeface="Calibri" panose="020F0502020204030204" pitchFamily="34" charset="0"/>
              <a:ea typeface="+mn-ea"/>
              <a:cs typeface="+mn-cs"/>
            </a:endParaRPr>
          </a:p>
          <a:p>
            <a:pPr marL="257175" marR="0" lvl="0" indent="-257175" algn="l" defTabSz="914400" rtl="0" eaLnBrk="1" fontAlgn="base" latinLnBrk="0" hangingPunct="1">
              <a:lnSpc>
                <a:spcPct val="90000"/>
              </a:lnSpc>
              <a:spcBef>
                <a:spcPts val="750"/>
              </a:spcBef>
              <a:spcAft>
                <a:spcPts val="525"/>
              </a:spcAft>
              <a:buClr>
                <a:srgbClr val="000000"/>
              </a:buClr>
              <a:buSzTx/>
              <a:buFont typeface="Wingdings" panose="05000000000000000000" pitchFamily="2" charset="2"/>
              <a:buChar char="§"/>
              <a:tabLst/>
              <a:defRPr/>
            </a:pPr>
            <a:endParaRPr kumimoji="0" lang="en-US" altLang="en-US" sz="1350" b="0" i="0" u="none" strike="noStrike" kern="0" cap="none" spc="0" normalizeH="0" baseline="0" noProof="0" dirty="0">
              <a:ln>
                <a:noFill/>
              </a:ln>
              <a:solidFill>
                <a:srgbClr val="000000"/>
              </a:solidFill>
              <a:effectLst/>
              <a:uLnTx/>
              <a:uFillTx/>
              <a:latin typeface="Calibri" panose="020F0502020204030204" pitchFamily="34" charset="0"/>
              <a:ea typeface="+mn-ea"/>
              <a:cs typeface="+mn-cs"/>
            </a:endParaRPr>
          </a:p>
          <a:p>
            <a:pPr marL="257175" marR="0" lvl="0" indent="-257175" algn="l" defTabSz="914400" rtl="0" eaLnBrk="1" fontAlgn="base" latinLnBrk="0" hangingPunct="1">
              <a:lnSpc>
                <a:spcPct val="90000"/>
              </a:lnSpc>
              <a:spcBef>
                <a:spcPts val="750"/>
              </a:spcBef>
              <a:spcAft>
                <a:spcPts val="525"/>
              </a:spcAft>
              <a:buClr>
                <a:srgbClr val="000000"/>
              </a:buClr>
              <a:buSzTx/>
              <a:buFont typeface="Wingdings" panose="05000000000000000000" pitchFamily="2" charset="2"/>
              <a:buChar char="§"/>
              <a:tabLst/>
              <a:defRPr/>
            </a:pPr>
            <a:endParaRPr kumimoji="0" lang="en-US" altLang="en-US" sz="1350" b="0" i="0" u="none" strike="noStrike" kern="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6" name="Rectangle 49">
            <a:extLst>
              <a:ext uri="{FF2B5EF4-FFF2-40B4-BE49-F238E27FC236}">
                <a16:creationId xmlns:a16="http://schemas.microsoft.com/office/drawing/2014/main" id="{2D113087-45FE-2F49-B273-36230E6791C1}"/>
              </a:ext>
            </a:extLst>
          </p:cNvPr>
          <p:cNvSpPr>
            <a:spLocks noChangeArrowheads="1"/>
          </p:cNvSpPr>
          <p:nvPr/>
        </p:nvSpPr>
        <p:spPr bwMode="auto">
          <a:xfrm>
            <a:off x="4044731" y="1555607"/>
            <a:ext cx="4071906" cy="607992"/>
          </a:xfrm>
          <a:prstGeom prst="rect">
            <a:avLst/>
          </a:prstGeom>
          <a:solidFill>
            <a:srgbClr val="015873"/>
          </a:solidFill>
          <a:ln>
            <a:no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685800" eaLnBrk="0" fontAlgn="auto" latinLnBrk="0" hangingPunct="0">
              <a:lnSpc>
                <a:spcPct val="100000"/>
              </a:lnSpc>
              <a:spcBef>
                <a:spcPct val="0"/>
              </a:spcBef>
              <a:spcAft>
                <a:spcPct val="0"/>
              </a:spcAft>
              <a:buClrTx/>
              <a:buSzTx/>
              <a:buFont typeface="Wingdings" panose="05000000000000000000" pitchFamily="2" charset="2"/>
              <a:buNone/>
              <a:tabLst/>
              <a:defRPr/>
            </a:pPr>
            <a:r>
              <a:rPr kumimoji="0" lang="en-US" altLang="en-US" sz="1200" b="1"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rPr>
              <a:t>Taxane Chemotherapy</a:t>
            </a:r>
            <a:r>
              <a:rPr kumimoji="0" lang="en-US" altLang="en-US" sz="1200" b="1" i="0" u="none" strike="noStrike" kern="0" cap="none" spc="0" normalizeH="0" baseline="30000" noProof="0" dirty="0">
                <a:ln>
                  <a:noFill/>
                </a:ln>
                <a:solidFill>
                  <a:srgbClr val="FFFFFF"/>
                </a:solidFill>
                <a:effectLst/>
                <a:uLnTx/>
                <a:uFillTx/>
                <a:latin typeface="Calibri" panose="020F0502020204030204" pitchFamily="34" charset="0"/>
                <a:cs typeface="Arial" panose="020B0604020202020204" pitchFamily="34" charset="0"/>
              </a:rPr>
              <a:t>‡ </a:t>
            </a:r>
            <a:r>
              <a:rPr kumimoji="0" lang="en-US" altLang="en-US" sz="1200" b="1"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rPr>
              <a:t>+ </a:t>
            </a:r>
          </a:p>
          <a:p>
            <a:pPr marL="0" marR="0" lvl="0" indent="0" algn="ctr" defTabSz="685800" eaLnBrk="0" fontAlgn="auto" latinLnBrk="0" hangingPunct="0">
              <a:lnSpc>
                <a:spcPct val="100000"/>
              </a:lnSpc>
              <a:spcBef>
                <a:spcPct val="0"/>
              </a:spcBef>
              <a:spcAft>
                <a:spcPct val="0"/>
              </a:spcAft>
              <a:buClrTx/>
              <a:buSzTx/>
              <a:buFont typeface="Wingdings" panose="05000000000000000000" pitchFamily="2" charset="2"/>
              <a:buNone/>
              <a:tabLst/>
              <a:defRPr/>
            </a:pPr>
            <a:r>
              <a:rPr kumimoji="0" lang="en-US" altLang="en-US" sz="1200" b="1"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rPr>
              <a:t>Trastuzumab</a:t>
            </a:r>
            <a:r>
              <a:rPr kumimoji="0" lang="en-US" altLang="en-US" sz="1200" b="1" i="0" u="none" strike="noStrike" kern="0" cap="none" spc="0" normalizeH="0" baseline="30000" noProof="0" dirty="0">
                <a:ln>
                  <a:noFill/>
                </a:ln>
                <a:solidFill>
                  <a:srgbClr val="FFFFFF"/>
                </a:solidFill>
                <a:effectLst/>
                <a:uLnTx/>
                <a:uFillTx/>
                <a:latin typeface="Calibri" panose="020F0502020204030204" pitchFamily="34" charset="0"/>
                <a:cs typeface="Arial" panose="020B0604020202020204" pitchFamily="34" charset="0"/>
              </a:rPr>
              <a:t>§</a:t>
            </a:r>
            <a:r>
              <a:rPr kumimoji="0" lang="en-US" altLang="en-US" sz="1200" b="1"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rPr>
              <a:t> </a:t>
            </a:r>
            <a:r>
              <a:rPr kumimoji="0" lang="en-US" altLang="en-US" sz="120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rPr>
              <a:t>6 mg/kg IV Q3W + </a:t>
            </a:r>
            <a:r>
              <a:rPr kumimoji="0" lang="en-US" altLang="en-US" sz="1200" b="1"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rPr>
              <a:t>Pertuzumab </a:t>
            </a:r>
            <a:r>
              <a:rPr kumimoji="0" lang="en-US" altLang="en-US" sz="120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rPr>
              <a:t>420 mg IV </a:t>
            </a:r>
            <a:r>
              <a:rPr kumimoji="0" lang="en-US" altLang="en-US" sz="1200" b="0" i="0" u="none" strike="noStrike" kern="0" cap="none" spc="0" normalizeH="0" baseline="0" noProof="0" dirty="0" err="1">
                <a:ln>
                  <a:noFill/>
                </a:ln>
                <a:solidFill>
                  <a:srgbClr val="FFFFFF"/>
                </a:solidFill>
                <a:effectLst/>
                <a:uLnTx/>
                <a:uFillTx/>
                <a:latin typeface="Calibri" panose="020F0502020204030204" pitchFamily="34" charset="0"/>
                <a:cs typeface="Arial" panose="020B0604020202020204" pitchFamily="34" charset="0"/>
              </a:rPr>
              <a:t>Q3W</a:t>
            </a:r>
            <a:r>
              <a:rPr kumimoji="0" lang="en-US" altLang="en-US" sz="1200" b="0" i="0" u="none" strike="noStrike" kern="0" cap="none" spc="0" normalizeH="0" baseline="30000" noProof="0" dirty="0">
                <a:ln>
                  <a:noFill/>
                </a:ln>
                <a:solidFill>
                  <a:srgbClr val="FFFFFF"/>
                </a:solidFill>
                <a:effectLst/>
                <a:uLnTx/>
                <a:uFillTx/>
                <a:latin typeface="Calibri" panose="020F0502020204030204" pitchFamily="34" charset="0"/>
                <a:cs typeface="Arial" panose="020B0604020202020204" pitchFamily="34" charset="0"/>
              </a:rPr>
              <a:t>†</a:t>
            </a:r>
            <a:r>
              <a:rPr kumimoji="0" lang="en-US" altLang="en-US" sz="120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rPr>
              <a:t> </a:t>
            </a:r>
            <a:endParaRPr kumimoji="0" lang="en-US" altLang="en-US" sz="1200" b="1"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endParaRPr>
          </a:p>
          <a:p>
            <a:pPr marL="0" marR="0" lvl="0" indent="0" algn="ctr" defTabSz="685800" eaLnBrk="0" fontAlgn="auto" latinLnBrk="0" hangingPunct="0">
              <a:lnSpc>
                <a:spcPct val="100000"/>
              </a:lnSpc>
              <a:spcBef>
                <a:spcPct val="0"/>
              </a:spcBef>
              <a:spcAft>
                <a:spcPct val="0"/>
              </a:spcAft>
              <a:buClrTx/>
              <a:buSzTx/>
              <a:buFont typeface="Wingdings" panose="05000000000000000000" pitchFamily="2" charset="2"/>
              <a:buNone/>
              <a:tabLst/>
              <a:defRPr/>
            </a:pPr>
            <a:r>
              <a:rPr kumimoji="0" lang="en-US" altLang="en-US" sz="120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rPr>
              <a:t>(n = 2400)</a:t>
            </a:r>
          </a:p>
        </p:txBody>
      </p:sp>
      <p:sp>
        <p:nvSpPr>
          <p:cNvPr id="7" name="Rectangle 2">
            <a:extLst>
              <a:ext uri="{FF2B5EF4-FFF2-40B4-BE49-F238E27FC236}">
                <a16:creationId xmlns:a16="http://schemas.microsoft.com/office/drawing/2014/main" id="{804FCA44-4FDE-A04D-8D22-95F71BCF7C53}"/>
              </a:ext>
            </a:extLst>
          </p:cNvPr>
          <p:cNvSpPr txBox="1">
            <a:spLocks/>
          </p:cNvSpPr>
          <p:nvPr/>
        </p:nvSpPr>
        <p:spPr bwMode="auto">
          <a:xfrm>
            <a:off x="386954" y="8085"/>
            <a:ext cx="8152210" cy="827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7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2700" b="1">
                <a:solidFill>
                  <a:schemeClr val="tx2"/>
                </a:solidFill>
                <a:latin typeface="Arial" charset="0"/>
              </a:defRPr>
            </a:lvl2pPr>
            <a:lvl3pPr algn="l" rtl="0" eaLnBrk="1" fontAlgn="base" hangingPunct="1">
              <a:spcBef>
                <a:spcPct val="0"/>
              </a:spcBef>
              <a:spcAft>
                <a:spcPct val="0"/>
              </a:spcAft>
              <a:defRPr sz="2700" b="1">
                <a:solidFill>
                  <a:schemeClr val="tx2"/>
                </a:solidFill>
                <a:latin typeface="Arial" charset="0"/>
              </a:defRPr>
            </a:lvl3pPr>
            <a:lvl4pPr algn="l" rtl="0" eaLnBrk="1" fontAlgn="base" hangingPunct="1">
              <a:spcBef>
                <a:spcPct val="0"/>
              </a:spcBef>
              <a:spcAft>
                <a:spcPct val="0"/>
              </a:spcAft>
              <a:defRPr sz="2700" b="1">
                <a:solidFill>
                  <a:schemeClr val="tx2"/>
                </a:solidFill>
                <a:latin typeface="Arial" charset="0"/>
              </a:defRPr>
            </a:lvl4pPr>
            <a:lvl5pPr algn="l" rtl="0" eaLnBrk="1" fontAlgn="base" hangingPunct="1">
              <a:spcBef>
                <a:spcPct val="0"/>
              </a:spcBef>
              <a:spcAft>
                <a:spcPct val="0"/>
              </a:spcAft>
              <a:defRPr sz="2700" b="1">
                <a:solidFill>
                  <a:schemeClr val="tx2"/>
                </a:solidFill>
                <a:latin typeface="Arial" charset="0"/>
              </a:defRPr>
            </a:lvl5pPr>
            <a:lvl6pPr marL="342900" algn="l" rtl="0" eaLnBrk="1" fontAlgn="base" hangingPunct="1">
              <a:spcBef>
                <a:spcPct val="0"/>
              </a:spcBef>
              <a:spcAft>
                <a:spcPct val="0"/>
              </a:spcAft>
              <a:defRPr sz="2625" b="1">
                <a:solidFill>
                  <a:schemeClr val="tx2"/>
                </a:solidFill>
                <a:latin typeface="Arial" charset="0"/>
              </a:defRPr>
            </a:lvl6pPr>
            <a:lvl7pPr marL="685800" algn="l" rtl="0" eaLnBrk="1" fontAlgn="base" hangingPunct="1">
              <a:spcBef>
                <a:spcPct val="0"/>
              </a:spcBef>
              <a:spcAft>
                <a:spcPct val="0"/>
              </a:spcAft>
              <a:defRPr sz="2625" b="1">
                <a:solidFill>
                  <a:schemeClr val="tx2"/>
                </a:solidFill>
                <a:latin typeface="Arial" charset="0"/>
              </a:defRPr>
            </a:lvl7pPr>
            <a:lvl8pPr marL="1028700" algn="l" rtl="0" eaLnBrk="1" fontAlgn="base" hangingPunct="1">
              <a:spcBef>
                <a:spcPct val="0"/>
              </a:spcBef>
              <a:spcAft>
                <a:spcPct val="0"/>
              </a:spcAft>
              <a:defRPr sz="2625" b="1">
                <a:solidFill>
                  <a:schemeClr val="tx2"/>
                </a:solidFill>
                <a:latin typeface="Arial" charset="0"/>
              </a:defRPr>
            </a:lvl8pPr>
            <a:lvl9pPr marL="1371600" algn="l" rtl="0" eaLnBrk="1" fontAlgn="base" hangingPunct="1">
              <a:spcBef>
                <a:spcPct val="0"/>
              </a:spcBef>
              <a:spcAft>
                <a:spcPct val="0"/>
              </a:spcAft>
              <a:defRPr sz="2625"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700" b="1" i="0" u="none" strike="noStrike" kern="0" cap="none" spc="0" normalizeH="0" baseline="0" noProof="0" dirty="0">
                <a:ln>
                  <a:noFill/>
                </a:ln>
                <a:solidFill>
                  <a:srgbClr val="455560"/>
                </a:solidFill>
                <a:effectLst/>
                <a:uLnTx/>
                <a:uFillTx/>
                <a:latin typeface="Calibri" panose="020F0502020204030204" pitchFamily="34" charset="0"/>
                <a:ea typeface="+mj-ea"/>
                <a:cs typeface="+mj-cs"/>
              </a:rPr>
              <a:t>APHINITY: Study Design</a:t>
            </a:r>
          </a:p>
        </p:txBody>
      </p:sp>
      <p:sp>
        <p:nvSpPr>
          <p:cNvPr id="8" name="Text Box 45">
            <a:extLst>
              <a:ext uri="{FF2B5EF4-FFF2-40B4-BE49-F238E27FC236}">
                <a16:creationId xmlns:a16="http://schemas.microsoft.com/office/drawing/2014/main" id="{25196B9F-9A41-A943-8B06-9D53A53C23F4}"/>
              </a:ext>
            </a:extLst>
          </p:cNvPr>
          <p:cNvSpPr txBox="1">
            <a:spLocks noChangeArrowheads="1"/>
          </p:cNvSpPr>
          <p:nvPr/>
        </p:nvSpPr>
        <p:spPr bwMode="auto">
          <a:xfrm>
            <a:off x="1497807" y="1618711"/>
            <a:ext cx="205859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9pPr>
          </a:lstStyle>
          <a:p>
            <a:pPr algn="ctr" defTabSz="685800" eaLnBrk="0" hangingPunct="0">
              <a:lnSpc>
                <a:spcPct val="100000"/>
              </a:lnSpc>
              <a:spcBef>
                <a:spcPct val="0"/>
              </a:spcBef>
              <a:spcAft>
                <a:spcPct val="0"/>
              </a:spcAft>
              <a:buClrTx/>
              <a:buFont typeface="Wingdings" panose="05000000000000000000" pitchFamily="2" charset="2"/>
              <a:buNone/>
            </a:pPr>
            <a:r>
              <a:rPr lang="en-GB" altLang="en-US" sz="1050" dirty="0">
                <a:solidFill>
                  <a:srgbClr val="000000"/>
                </a:solidFill>
                <a:latin typeface="Calibri" panose="020F0502020204030204" pitchFamily="34" charset="0"/>
                <a:cs typeface="Calibri" panose="020F0502020204030204" pitchFamily="34" charset="0"/>
              </a:rPr>
              <a:t>Patients with HER2+ EBC, no prior invasive BC or anticancer tx or radiotherapy</a:t>
            </a:r>
            <a:r>
              <a:rPr lang="en-GB" altLang="en-US" sz="1050" dirty="0">
                <a:solidFill>
                  <a:srgbClr val="000000"/>
                </a:solidFill>
                <a:latin typeface="Calibri" panose="020F0502020204030204" pitchFamily="34" charset="0"/>
                <a:cs typeface="Arial" panose="020B0604020202020204" pitchFamily="34" charset="0"/>
              </a:rPr>
              <a:t>; node-positive disease or node-negative disease with tumor &gt; 1 cm or 0.5-1 cm with high-risk features*; </a:t>
            </a:r>
            <a:r>
              <a:rPr lang="en-GB" altLang="en-US" sz="1050" dirty="0">
                <a:solidFill>
                  <a:srgbClr val="000000"/>
                </a:solidFill>
                <a:latin typeface="Calibri" panose="020F0502020204030204" pitchFamily="34" charset="0"/>
                <a:cs typeface="Calibri" panose="020F0502020204030204" pitchFamily="34" charset="0"/>
              </a:rPr>
              <a:t>BL LVEF ≥ 55% </a:t>
            </a:r>
          </a:p>
          <a:p>
            <a:pPr algn="ctr" defTabSz="685800" eaLnBrk="0" hangingPunct="0">
              <a:lnSpc>
                <a:spcPct val="100000"/>
              </a:lnSpc>
              <a:spcBef>
                <a:spcPct val="0"/>
              </a:spcBef>
              <a:spcAft>
                <a:spcPct val="0"/>
              </a:spcAft>
              <a:buClrTx/>
              <a:buFont typeface="Wingdings" panose="05000000000000000000" pitchFamily="2" charset="2"/>
              <a:buNone/>
            </a:pPr>
            <a:r>
              <a:rPr lang="en-GB" altLang="en-US" sz="1050" dirty="0">
                <a:solidFill>
                  <a:srgbClr val="000000"/>
                </a:solidFill>
                <a:latin typeface="Calibri" panose="020F0502020204030204" pitchFamily="34" charset="0"/>
                <a:cs typeface="Calibri" panose="020F0502020204030204" pitchFamily="34" charset="0"/>
              </a:rPr>
              <a:t>(N = 4805)</a:t>
            </a:r>
            <a:endParaRPr lang="en-US" altLang="en-US" sz="1050" dirty="0">
              <a:solidFill>
                <a:srgbClr val="000000"/>
              </a:solidFill>
              <a:latin typeface="Calibri" panose="020F0502020204030204" pitchFamily="34" charset="0"/>
              <a:cs typeface="Calibri" panose="020F0502020204030204" pitchFamily="34" charset="0"/>
            </a:endParaRPr>
          </a:p>
        </p:txBody>
      </p:sp>
      <p:sp>
        <p:nvSpPr>
          <p:cNvPr id="9" name="Line 53">
            <a:extLst>
              <a:ext uri="{FF2B5EF4-FFF2-40B4-BE49-F238E27FC236}">
                <a16:creationId xmlns:a16="http://schemas.microsoft.com/office/drawing/2014/main" id="{629CAF02-5D3B-1E4A-B7A8-2F1594C2B756}"/>
              </a:ext>
            </a:extLst>
          </p:cNvPr>
          <p:cNvSpPr>
            <a:spLocks noChangeShapeType="1"/>
          </p:cNvSpPr>
          <p:nvPr/>
        </p:nvSpPr>
        <p:spPr bwMode="auto">
          <a:xfrm>
            <a:off x="3510139" y="2250932"/>
            <a:ext cx="466725" cy="263129"/>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685800" eaLnBrk="0" fontAlgn="auto" latinLnBrk="0" hangingPunct="0">
              <a:lnSpc>
                <a:spcPct val="100000"/>
              </a:lnSpc>
              <a:spcBef>
                <a:spcPts val="0"/>
              </a:spcBef>
              <a:spcAft>
                <a:spcPts val="0"/>
              </a:spcAft>
              <a:buClrTx/>
              <a:buSzTx/>
              <a:buFontTx/>
              <a:buNone/>
              <a:tabLst/>
              <a:defRPr/>
            </a:pPr>
            <a:endParaRPr kumimoji="0" lang="en-US" sz="13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10" name="Line 54">
            <a:extLst>
              <a:ext uri="{FF2B5EF4-FFF2-40B4-BE49-F238E27FC236}">
                <a16:creationId xmlns:a16="http://schemas.microsoft.com/office/drawing/2014/main" id="{81373D7F-BD82-C54A-9DBF-569220B742FC}"/>
              </a:ext>
            </a:extLst>
          </p:cNvPr>
          <p:cNvSpPr>
            <a:spLocks noChangeShapeType="1"/>
          </p:cNvSpPr>
          <p:nvPr/>
        </p:nvSpPr>
        <p:spPr bwMode="auto">
          <a:xfrm flipV="1">
            <a:off x="3510139" y="1898509"/>
            <a:ext cx="466725" cy="260747"/>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685800" eaLnBrk="0" fontAlgn="auto" latinLnBrk="0" hangingPunct="0">
              <a:lnSpc>
                <a:spcPct val="100000"/>
              </a:lnSpc>
              <a:spcBef>
                <a:spcPts val="0"/>
              </a:spcBef>
              <a:spcAft>
                <a:spcPts val="0"/>
              </a:spcAft>
              <a:buClrTx/>
              <a:buSzTx/>
              <a:buFontTx/>
              <a:buNone/>
              <a:tabLst/>
              <a:defRPr/>
            </a:pPr>
            <a:endParaRPr kumimoji="0" lang="en-US" sz="13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11" name="Text Box 45">
            <a:extLst>
              <a:ext uri="{FF2B5EF4-FFF2-40B4-BE49-F238E27FC236}">
                <a16:creationId xmlns:a16="http://schemas.microsoft.com/office/drawing/2014/main" id="{F6B6DBED-B8E8-D94D-A936-C724B640D068}"/>
              </a:ext>
            </a:extLst>
          </p:cNvPr>
          <p:cNvSpPr txBox="1">
            <a:spLocks noChangeArrowheads="1"/>
          </p:cNvSpPr>
          <p:nvPr/>
        </p:nvSpPr>
        <p:spPr bwMode="auto">
          <a:xfrm>
            <a:off x="8303277" y="1974753"/>
            <a:ext cx="80027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9pPr>
          </a:lstStyle>
          <a:p>
            <a:pPr algn="ctr" defTabSz="685800" eaLnBrk="0" hangingPunct="0">
              <a:lnSpc>
                <a:spcPct val="100000"/>
              </a:lnSpc>
              <a:spcBef>
                <a:spcPct val="0"/>
              </a:spcBef>
              <a:spcAft>
                <a:spcPct val="0"/>
              </a:spcAft>
              <a:buClrTx/>
              <a:buFont typeface="Wingdings" panose="05000000000000000000" pitchFamily="2" charset="2"/>
              <a:buNone/>
            </a:pPr>
            <a:r>
              <a:rPr lang="en-GB" altLang="en-US" sz="1050" b="1" i="1" dirty="0">
                <a:solidFill>
                  <a:srgbClr val="000000"/>
                </a:solidFill>
                <a:latin typeface="Calibri" panose="020F0502020204030204" pitchFamily="34" charset="0"/>
                <a:cs typeface="Calibri" panose="020F0502020204030204" pitchFamily="34" charset="0"/>
              </a:rPr>
              <a:t>10-yr follow-up</a:t>
            </a:r>
            <a:endParaRPr lang="en-US" altLang="en-US" sz="1050" b="1" i="1" dirty="0">
              <a:solidFill>
                <a:srgbClr val="000000"/>
              </a:solidFill>
              <a:latin typeface="Calibri" panose="020F0502020204030204" pitchFamily="34" charset="0"/>
              <a:cs typeface="Calibri" panose="020F0502020204030204" pitchFamily="34" charset="0"/>
            </a:endParaRPr>
          </a:p>
        </p:txBody>
      </p:sp>
      <p:sp>
        <p:nvSpPr>
          <p:cNvPr id="12" name="Text Box 45">
            <a:extLst>
              <a:ext uri="{FF2B5EF4-FFF2-40B4-BE49-F238E27FC236}">
                <a16:creationId xmlns:a16="http://schemas.microsoft.com/office/drawing/2014/main" id="{5946B4A0-C5F8-894D-9D54-DBB38813B0B4}"/>
              </a:ext>
            </a:extLst>
          </p:cNvPr>
          <p:cNvSpPr txBox="1">
            <a:spLocks noChangeArrowheads="1"/>
          </p:cNvSpPr>
          <p:nvPr/>
        </p:nvSpPr>
        <p:spPr bwMode="auto">
          <a:xfrm>
            <a:off x="386954" y="2039002"/>
            <a:ext cx="828675" cy="253916"/>
          </a:xfrm>
          <a:prstGeom prst="rect">
            <a:avLst/>
          </a:prstGeom>
          <a:solidFill>
            <a:srgbClr val="CDCDC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9pPr>
          </a:lstStyle>
          <a:p>
            <a:pPr algn="ctr" defTabSz="685800" eaLnBrk="0" hangingPunct="0">
              <a:lnSpc>
                <a:spcPct val="100000"/>
              </a:lnSpc>
              <a:spcBef>
                <a:spcPct val="0"/>
              </a:spcBef>
              <a:spcAft>
                <a:spcPct val="0"/>
              </a:spcAft>
              <a:buClrTx/>
              <a:buFont typeface="Wingdings" panose="05000000000000000000" pitchFamily="2" charset="2"/>
              <a:buNone/>
              <a:defRPr/>
            </a:pPr>
            <a:r>
              <a:rPr lang="en-GB" altLang="en-US" sz="1050" b="1" dirty="0">
                <a:solidFill>
                  <a:srgbClr val="455560">
                    <a:lumMod val="10000"/>
                  </a:srgbClr>
                </a:solidFill>
                <a:latin typeface="Calibri" panose="020F0502020204030204" pitchFamily="34" charset="0"/>
                <a:cs typeface="Calibri" panose="020F0502020204030204" pitchFamily="34" charset="0"/>
              </a:rPr>
              <a:t>Surgery</a:t>
            </a:r>
          </a:p>
        </p:txBody>
      </p:sp>
      <p:sp>
        <p:nvSpPr>
          <p:cNvPr id="13" name="Text Box 45">
            <a:extLst>
              <a:ext uri="{FF2B5EF4-FFF2-40B4-BE49-F238E27FC236}">
                <a16:creationId xmlns:a16="http://schemas.microsoft.com/office/drawing/2014/main" id="{5E5A1C70-4FAD-554B-9DB8-D458766C970F}"/>
              </a:ext>
            </a:extLst>
          </p:cNvPr>
          <p:cNvSpPr txBox="1">
            <a:spLocks noChangeArrowheads="1"/>
          </p:cNvSpPr>
          <p:nvPr/>
        </p:nvSpPr>
        <p:spPr bwMode="auto">
          <a:xfrm>
            <a:off x="7415543" y="1077661"/>
            <a:ext cx="137636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9pPr>
          </a:lstStyle>
          <a:p>
            <a:pPr algn="ctr" defTabSz="685800" eaLnBrk="0" hangingPunct="0">
              <a:lnSpc>
                <a:spcPct val="100000"/>
              </a:lnSpc>
              <a:spcBef>
                <a:spcPct val="0"/>
              </a:spcBef>
              <a:spcAft>
                <a:spcPct val="0"/>
              </a:spcAft>
              <a:buClrTx/>
              <a:buFont typeface="Wingdings" panose="05000000000000000000" pitchFamily="2" charset="2"/>
              <a:buNone/>
            </a:pPr>
            <a:r>
              <a:rPr lang="en-GB" altLang="en-US" sz="1050" b="1" i="1" dirty="0">
                <a:solidFill>
                  <a:srgbClr val="000000"/>
                </a:solidFill>
                <a:latin typeface="Calibri" panose="020F0502020204030204" pitchFamily="34" charset="0"/>
                <a:cs typeface="Calibri" panose="020F0502020204030204" pitchFamily="34" charset="0"/>
              </a:rPr>
              <a:t>Wk 52</a:t>
            </a:r>
            <a:endParaRPr lang="en-US" altLang="en-US" sz="1050" b="1" i="1" dirty="0">
              <a:solidFill>
                <a:srgbClr val="000000"/>
              </a:solidFill>
              <a:latin typeface="Calibri" panose="020F0502020204030204" pitchFamily="34" charset="0"/>
              <a:cs typeface="Calibri" panose="020F0502020204030204" pitchFamily="34" charset="0"/>
            </a:endParaRPr>
          </a:p>
        </p:txBody>
      </p:sp>
      <p:sp>
        <p:nvSpPr>
          <p:cNvPr id="14" name="TextBox 1">
            <a:extLst>
              <a:ext uri="{FF2B5EF4-FFF2-40B4-BE49-F238E27FC236}">
                <a16:creationId xmlns:a16="http://schemas.microsoft.com/office/drawing/2014/main" id="{1E7AB9B6-AE7C-ED4D-94D1-7C1A6F0C9F1C}"/>
              </a:ext>
            </a:extLst>
          </p:cNvPr>
          <p:cNvSpPr txBox="1">
            <a:spLocks noChangeArrowheads="1"/>
          </p:cNvSpPr>
          <p:nvPr/>
        </p:nvSpPr>
        <p:spPr bwMode="auto">
          <a:xfrm>
            <a:off x="2159971" y="1026971"/>
            <a:ext cx="301704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9pPr>
          </a:lstStyle>
          <a:p>
            <a:pPr algn="ctr" defTabSz="685800" eaLnBrk="0" hangingPunct="0">
              <a:lnSpc>
                <a:spcPct val="100000"/>
              </a:lnSpc>
              <a:spcBef>
                <a:spcPct val="0"/>
              </a:spcBef>
              <a:spcAft>
                <a:spcPct val="0"/>
              </a:spcAft>
              <a:buClrTx/>
              <a:buFont typeface="Wingdings" panose="05000000000000000000" pitchFamily="2" charset="2"/>
              <a:buNone/>
            </a:pPr>
            <a:r>
              <a:rPr lang="en-US" altLang="en-US" sz="1050" i="1" dirty="0">
                <a:solidFill>
                  <a:srgbClr val="000000"/>
                </a:solidFill>
                <a:latin typeface="Calibri" panose="020F0502020204030204" pitchFamily="34" charset="0"/>
                <a:cs typeface="Calibri" panose="020F0502020204030204" pitchFamily="34" charset="0"/>
              </a:rPr>
              <a:t>Stratified by CT, nodal status, HR status, geographic region, protocol version (A vs B)</a:t>
            </a:r>
          </a:p>
        </p:txBody>
      </p:sp>
      <p:sp>
        <p:nvSpPr>
          <p:cNvPr id="15" name="TextBox 2">
            <a:extLst>
              <a:ext uri="{FF2B5EF4-FFF2-40B4-BE49-F238E27FC236}">
                <a16:creationId xmlns:a16="http://schemas.microsoft.com/office/drawing/2014/main" id="{4E383535-E59A-0D4F-B70B-BF2EA7455165}"/>
              </a:ext>
            </a:extLst>
          </p:cNvPr>
          <p:cNvSpPr txBox="1">
            <a:spLocks noChangeArrowheads="1"/>
          </p:cNvSpPr>
          <p:nvPr/>
        </p:nvSpPr>
        <p:spPr bwMode="auto">
          <a:xfrm>
            <a:off x="489349" y="2938133"/>
            <a:ext cx="8328422"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9pPr>
          </a:lstStyle>
          <a:p>
            <a:pPr defTabSz="685800" eaLnBrk="0" hangingPunct="0">
              <a:lnSpc>
                <a:spcPct val="100000"/>
              </a:lnSpc>
              <a:spcBef>
                <a:spcPct val="0"/>
              </a:spcBef>
              <a:spcAft>
                <a:spcPct val="0"/>
              </a:spcAft>
              <a:buClrTx/>
              <a:buFont typeface="Wingdings" panose="05000000000000000000" pitchFamily="2" charset="2"/>
              <a:buNone/>
            </a:pPr>
            <a:r>
              <a:rPr lang="en-US" altLang="en-US" sz="1050" dirty="0">
                <a:solidFill>
                  <a:srgbClr val="000000"/>
                </a:solidFill>
                <a:latin typeface="Calibri" panose="020F0502020204030204" pitchFamily="34" charset="0"/>
                <a:cs typeface="Arial" panose="020B0604020202020204" pitchFamily="34" charset="0"/>
              </a:rPr>
              <a:t>*Patients with node-negative disease were no longer eligible following protocol amendment after 3655 patients were randomized. </a:t>
            </a:r>
            <a:r>
              <a:rPr lang="en-US" altLang="en-US" sz="1050" baseline="30000" dirty="0">
                <a:solidFill>
                  <a:srgbClr val="000000"/>
                </a:solidFill>
                <a:latin typeface="Calibri" panose="020F0502020204030204" pitchFamily="34" charset="0"/>
                <a:cs typeface="Arial" panose="020B0604020202020204" pitchFamily="34" charset="0"/>
              </a:rPr>
              <a:t>†</a:t>
            </a:r>
            <a:r>
              <a:rPr lang="en-US" altLang="en-US" sz="1050" dirty="0">
                <a:solidFill>
                  <a:srgbClr val="000000"/>
                </a:solidFill>
                <a:latin typeface="Calibri" panose="020F0502020204030204" pitchFamily="34" charset="0"/>
                <a:cs typeface="Arial" panose="020B0604020202020204" pitchFamily="34" charset="0"/>
              </a:rPr>
              <a:t>Loading dose of 840 mg IV. Treatment started within 8 wks of surgery. </a:t>
            </a:r>
            <a:r>
              <a:rPr lang="en-US" altLang="en-US" sz="1050" baseline="30000" dirty="0">
                <a:solidFill>
                  <a:srgbClr val="000000"/>
                </a:solidFill>
                <a:latin typeface="Calibri" panose="020F0502020204030204" pitchFamily="34" charset="0"/>
                <a:cs typeface="Arial" panose="020B0604020202020204" pitchFamily="34" charset="0"/>
              </a:rPr>
              <a:t>‡</a:t>
            </a:r>
            <a:r>
              <a:rPr lang="en-US" altLang="en-US" sz="1050" dirty="0">
                <a:solidFill>
                  <a:srgbClr val="000000"/>
                </a:solidFill>
                <a:latin typeface="Calibri" panose="020F0502020204030204" pitchFamily="34" charset="0"/>
                <a:cs typeface="Arial" panose="020B0604020202020204" pitchFamily="34" charset="0"/>
              </a:rPr>
              <a:t>Standard anthracycline or nonanthracycline (TCH) regimens were allowed. </a:t>
            </a:r>
            <a:r>
              <a:rPr lang="en-US" altLang="en-US" sz="1050" dirty="0">
                <a:solidFill>
                  <a:srgbClr val="000000"/>
                </a:solidFill>
                <a:latin typeface="Calibri" panose="020F0502020204030204" pitchFamily="34" charset="0"/>
                <a:cs typeface="Calibri" panose="020F0502020204030204" pitchFamily="34" charset="0"/>
              </a:rPr>
              <a:t>Endocrine and/or radiotherapy could be started at end of adjuvant CT. </a:t>
            </a:r>
            <a:r>
              <a:rPr lang="en-US" altLang="en-US" sz="1050" baseline="30000" dirty="0">
                <a:solidFill>
                  <a:srgbClr val="000000"/>
                </a:solidFill>
                <a:latin typeface="Calibri" panose="020F0502020204030204" pitchFamily="34" charset="0"/>
                <a:cs typeface="Calibri" panose="020F0502020204030204" pitchFamily="34" charset="0"/>
              </a:rPr>
              <a:t>§</a:t>
            </a:r>
            <a:r>
              <a:rPr lang="en-US" altLang="en-US" sz="1050" dirty="0">
                <a:solidFill>
                  <a:srgbClr val="000000"/>
                </a:solidFill>
                <a:latin typeface="Calibri" panose="020F0502020204030204" pitchFamily="34" charset="0"/>
                <a:cs typeface="Arial" panose="020B0604020202020204" pitchFamily="34" charset="0"/>
              </a:rPr>
              <a:t>Loading dose of 8 mg/kg IV.</a:t>
            </a:r>
            <a:endParaRPr lang="en-US" altLang="en-US" sz="1050" b="1" baseline="30000" dirty="0">
              <a:solidFill>
                <a:srgbClr val="000000"/>
              </a:solidFill>
              <a:latin typeface="Calibri" panose="020F0502020204030204" pitchFamily="34" charset="0"/>
              <a:cs typeface="Arial" panose="020B0604020202020204" pitchFamily="34" charset="0"/>
            </a:endParaRPr>
          </a:p>
        </p:txBody>
      </p:sp>
      <p:sp>
        <p:nvSpPr>
          <p:cNvPr id="16" name="Line 52">
            <a:extLst>
              <a:ext uri="{FF2B5EF4-FFF2-40B4-BE49-F238E27FC236}">
                <a16:creationId xmlns:a16="http://schemas.microsoft.com/office/drawing/2014/main" id="{F24FA4BD-9CC2-DC4E-9B8B-411C27C54A7E}"/>
              </a:ext>
            </a:extLst>
          </p:cNvPr>
          <p:cNvSpPr>
            <a:spLocks noChangeShapeType="1"/>
          </p:cNvSpPr>
          <p:nvPr/>
        </p:nvSpPr>
        <p:spPr bwMode="auto">
          <a:xfrm>
            <a:off x="8173419" y="2178180"/>
            <a:ext cx="205740"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685800" eaLnBrk="0" fontAlgn="auto" latinLnBrk="0" hangingPunct="0">
              <a:lnSpc>
                <a:spcPct val="100000"/>
              </a:lnSpc>
              <a:spcBef>
                <a:spcPts val="0"/>
              </a:spcBef>
              <a:spcAft>
                <a:spcPts val="0"/>
              </a:spcAft>
              <a:buClrTx/>
              <a:buSzTx/>
              <a:buFontTx/>
              <a:buNone/>
              <a:tabLst/>
              <a:defRPr/>
            </a:pPr>
            <a:endParaRPr kumimoji="0" lang="en-US" sz="13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17" name="Line 52">
            <a:extLst>
              <a:ext uri="{FF2B5EF4-FFF2-40B4-BE49-F238E27FC236}">
                <a16:creationId xmlns:a16="http://schemas.microsoft.com/office/drawing/2014/main" id="{C97A90CE-00B9-B14E-AF0F-C417426ABFC3}"/>
              </a:ext>
            </a:extLst>
          </p:cNvPr>
          <p:cNvSpPr>
            <a:spLocks noChangeShapeType="1"/>
          </p:cNvSpPr>
          <p:nvPr/>
        </p:nvSpPr>
        <p:spPr bwMode="auto">
          <a:xfrm>
            <a:off x="1281114" y="2156874"/>
            <a:ext cx="216694"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685800" eaLnBrk="0" fontAlgn="auto" latinLnBrk="0" hangingPunct="0">
              <a:lnSpc>
                <a:spcPct val="100000"/>
              </a:lnSpc>
              <a:spcBef>
                <a:spcPts val="0"/>
              </a:spcBef>
              <a:spcAft>
                <a:spcPts val="0"/>
              </a:spcAft>
              <a:buClrTx/>
              <a:buSzTx/>
              <a:buFontTx/>
              <a:buNone/>
              <a:tabLst/>
              <a:defRPr/>
            </a:pPr>
            <a:endParaRPr kumimoji="0" lang="en-US" sz="13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18" name="Line 52">
            <a:extLst>
              <a:ext uri="{FF2B5EF4-FFF2-40B4-BE49-F238E27FC236}">
                <a16:creationId xmlns:a16="http://schemas.microsoft.com/office/drawing/2014/main" id="{6E595E0B-0A8D-554E-9A94-6AECD01E0849}"/>
              </a:ext>
            </a:extLst>
          </p:cNvPr>
          <p:cNvSpPr>
            <a:spLocks noChangeShapeType="1"/>
          </p:cNvSpPr>
          <p:nvPr/>
        </p:nvSpPr>
        <p:spPr bwMode="auto">
          <a:xfrm rot="5400000">
            <a:off x="3497042" y="1623763"/>
            <a:ext cx="342900" cy="0"/>
          </a:xfrm>
          <a:prstGeom prst="line">
            <a:avLst/>
          </a:prstGeom>
          <a:noFill/>
          <a:ln w="28575">
            <a:solidFill>
              <a:srgbClr val="000000"/>
            </a:solidFill>
            <a:prstDash val="sysDash"/>
            <a:round/>
            <a:headEnd/>
            <a:tailEnd type="triangle" w="med" len="med"/>
          </a:ln>
          <a:extLst>
            <a:ext uri="{909E8E84-426E-40DD-AFC4-6F175D3DCCD1}">
              <a14:hiddenFill xmlns:a14="http://schemas.microsoft.com/office/drawing/2010/main">
                <a:noFill/>
              </a14:hiddenFill>
            </a:ext>
          </a:extLst>
        </p:spPr>
        <p:txBody>
          <a:bodyPr/>
          <a:lstStyle/>
          <a:p>
            <a:pPr marL="0" marR="0" lvl="0" indent="0" defTabSz="685800" eaLnBrk="0" fontAlgn="auto" latinLnBrk="0" hangingPunct="0">
              <a:lnSpc>
                <a:spcPct val="100000"/>
              </a:lnSpc>
              <a:spcBef>
                <a:spcPts val="0"/>
              </a:spcBef>
              <a:spcAft>
                <a:spcPts val="0"/>
              </a:spcAft>
              <a:buClrTx/>
              <a:buSzTx/>
              <a:buFontTx/>
              <a:buNone/>
              <a:tabLst/>
              <a:defRPr/>
            </a:pPr>
            <a:endParaRPr kumimoji="0" lang="en-US" sz="13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19" name="Line 52">
            <a:extLst>
              <a:ext uri="{FF2B5EF4-FFF2-40B4-BE49-F238E27FC236}">
                <a16:creationId xmlns:a16="http://schemas.microsoft.com/office/drawing/2014/main" id="{B6A3ED39-8098-9B46-9A03-4B56A95D4346}"/>
              </a:ext>
            </a:extLst>
          </p:cNvPr>
          <p:cNvSpPr>
            <a:spLocks noChangeShapeType="1"/>
          </p:cNvSpPr>
          <p:nvPr/>
        </p:nvSpPr>
        <p:spPr bwMode="auto">
          <a:xfrm rot="5400000">
            <a:off x="8006689" y="1397344"/>
            <a:ext cx="205979"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685800" eaLnBrk="0" fontAlgn="auto" latinLnBrk="0" hangingPunct="0">
              <a:lnSpc>
                <a:spcPct val="100000"/>
              </a:lnSpc>
              <a:spcBef>
                <a:spcPts val="0"/>
              </a:spcBef>
              <a:spcAft>
                <a:spcPts val="0"/>
              </a:spcAft>
              <a:buClrTx/>
              <a:buSzTx/>
              <a:buFontTx/>
              <a:buNone/>
              <a:tabLst/>
              <a:defRPr/>
            </a:pPr>
            <a:endParaRPr kumimoji="0" lang="en-US" sz="13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20" name="Text Box 11">
            <a:extLst>
              <a:ext uri="{FF2B5EF4-FFF2-40B4-BE49-F238E27FC236}">
                <a16:creationId xmlns:a16="http://schemas.microsoft.com/office/drawing/2014/main" id="{87C4A365-8105-9146-BEFC-094C806632D3}"/>
              </a:ext>
            </a:extLst>
          </p:cNvPr>
          <p:cNvSpPr txBox="1">
            <a:spLocks noChangeArrowheads="1"/>
          </p:cNvSpPr>
          <p:nvPr/>
        </p:nvSpPr>
        <p:spPr bwMode="auto">
          <a:xfrm>
            <a:off x="3510139" y="4555165"/>
            <a:ext cx="37799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defTabSz="685800">
              <a:lnSpc>
                <a:spcPct val="100000"/>
              </a:lnSpc>
              <a:spcBef>
                <a:spcPct val="0"/>
              </a:spcBef>
              <a:spcAft>
                <a:spcPct val="0"/>
              </a:spcAft>
              <a:buClrTx/>
              <a:buNone/>
            </a:pPr>
            <a:r>
              <a:rPr lang="en-US" altLang="en-US" sz="900" dirty="0">
                <a:solidFill>
                  <a:srgbClr val="455560"/>
                </a:solidFill>
                <a:latin typeface="Calibri" panose="020F0502020204030204" pitchFamily="34" charset="0"/>
                <a:cs typeface="Arial" panose="020B0604020202020204" pitchFamily="34" charset="0"/>
              </a:rPr>
              <a:t>1. </a:t>
            </a:r>
            <a:r>
              <a:rPr lang="en-US" altLang="en-US" sz="900" dirty="0" err="1">
                <a:solidFill>
                  <a:srgbClr val="455560"/>
                </a:solidFill>
                <a:latin typeface="Calibri" panose="020F0502020204030204" pitchFamily="34" charset="0"/>
                <a:cs typeface="Arial" panose="020B0604020202020204" pitchFamily="34" charset="0"/>
              </a:rPr>
              <a:t>Piccart</a:t>
            </a:r>
            <a:r>
              <a:rPr lang="en-US" altLang="en-US" sz="900" dirty="0">
                <a:solidFill>
                  <a:srgbClr val="455560"/>
                </a:solidFill>
                <a:latin typeface="Calibri" panose="020F0502020204030204" pitchFamily="34" charset="0"/>
                <a:cs typeface="Arial" panose="020B0604020202020204" pitchFamily="34" charset="0"/>
              </a:rPr>
              <a:t>. SABCS 2019. Abstr GS1-04. 2. von Minchwitz. NEJM. 2017;377:122.</a:t>
            </a:r>
          </a:p>
          <a:p>
            <a:pPr defTabSz="685800">
              <a:lnSpc>
                <a:spcPct val="100000"/>
              </a:lnSpc>
              <a:spcBef>
                <a:spcPct val="0"/>
              </a:spcBef>
              <a:spcAft>
                <a:spcPct val="0"/>
              </a:spcAft>
              <a:buClrTx/>
              <a:buNone/>
            </a:pPr>
            <a:r>
              <a:rPr lang="en-US" altLang="en-US" sz="900" dirty="0">
                <a:solidFill>
                  <a:srgbClr val="455560"/>
                </a:solidFill>
                <a:latin typeface="Calibri" panose="020F0502020204030204" pitchFamily="34" charset="0"/>
                <a:cs typeface="Arial" panose="020B0604020202020204" pitchFamily="34" charset="0"/>
              </a:rPr>
              <a:t> 3.</a:t>
            </a:r>
            <a:r>
              <a:rPr lang="fr-FR" altLang="en-US" sz="900" dirty="0">
                <a:solidFill>
                  <a:srgbClr val="455560"/>
                </a:solidFill>
                <a:latin typeface="Calibri" panose="020F0502020204030204" pitchFamily="34" charset="0"/>
                <a:cs typeface="Arial" panose="020B0604020202020204" pitchFamily="34" charset="0"/>
              </a:rPr>
              <a:t> Hudis. J Clin Oncol. 2007;25:2127.</a:t>
            </a:r>
            <a:r>
              <a:rPr lang="en-US" altLang="en-US" sz="900" dirty="0">
                <a:solidFill>
                  <a:srgbClr val="455560"/>
                </a:solidFill>
                <a:latin typeface="Calibri" panose="020F0502020204030204" pitchFamily="34" charset="0"/>
                <a:cs typeface="Arial" panose="020B0604020202020204" pitchFamily="34" charset="0"/>
              </a:rPr>
              <a:t> </a:t>
            </a:r>
          </a:p>
        </p:txBody>
      </p:sp>
      <p:sp>
        <p:nvSpPr>
          <p:cNvPr id="21" name="Rectangle 50">
            <a:extLst>
              <a:ext uri="{FF2B5EF4-FFF2-40B4-BE49-F238E27FC236}">
                <a16:creationId xmlns:a16="http://schemas.microsoft.com/office/drawing/2014/main" id="{2D0E05DC-55FB-2744-9488-96B2A98E3F40}"/>
              </a:ext>
            </a:extLst>
          </p:cNvPr>
          <p:cNvSpPr>
            <a:spLocks noChangeArrowheads="1"/>
          </p:cNvSpPr>
          <p:nvPr/>
        </p:nvSpPr>
        <p:spPr bwMode="auto">
          <a:xfrm>
            <a:off x="4044731" y="2212896"/>
            <a:ext cx="4074509" cy="610362"/>
          </a:xfrm>
          <a:prstGeom prst="rect">
            <a:avLst/>
          </a:prstGeom>
          <a:solidFill>
            <a:srgbClr val="E1471D"/>
          </a:solidFill>
          <a:ln>
            <a:no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685800" eaLnBrk="0" fontAlgn="auto" latinLnBrk="0" hangingPunct="0">
              <a:lnSpc>
                <a:spcPct val="100000"/>
              </a:lnSpc>
              <a:spcBef>
                <a:spcPct val="0"/>
              </a:spcBef>
              <a:spcAft>
                <a:spcPct val="0"/>
              </a:spcAft>
              <a:buClrTx/>
              <a:buSzTx/>
              <a:buFont typeface="Wingdings" panose="05000000000000000000" pitchFamily="2" charset="2"/>
              <a:buNone/>
              <a:tabLst/>
              <a:defRPr/>
            </a:pPr>
            <a:r>
              <a:rPr kumimoji="0" lang="en-US" altLang="en-US" sz="1200" b="1"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rPr>
              <a:t>Taxane Chemotherapy + </a:t>
            </a:r>
          </a:p>
          <a:p>
            <a:pPr marL="0" marR="0" lvl="0" indent="0" algn="ctr" defTabSz="685800" eaLnBrk="0" fontAlgn="auto" latinLnBrk="0" hangingPunct="0">
              <a:lnSpc>
                <a:spcPct val="100000"/>
              </a:lnSpc>
              <a:spcBef>
                <a:spcPct val="0"/>
              </a:spcBef>
              <a:spcAft>
                <a:spcPct val="0"/>
              </a:spcAft>
              <a:buClrTx/>
              <a:buSzTx/>
              <a:buFont typeface="Wingdings" panose="05000000000000000000" pitchFamily="2" charset="2"/>
              <a:buNone/>
              <a:tabLst/>
              <a:defRPr/>
            </a:pPr>
            <a:r>
              <a:rPr kumimoji="0" lang="en-US" altLang="en-US" sz="1200" b="1"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rPr>
              <a:t>Trastuzumab</a:t>
            </a:r>
            <a:r>
              <a:rPr kumimoji="0" lang="en-US" altLang="en-US" sz="1200" b="1" i="0" u="none" strike="noStrike" kern="0" cap="none" spc="0" normalizeH="0" baseline="30000" noProof="0" dirty="0">
                <a:ln>
                  <a:noFill/>
                </a:ln>
                <a:solidFill>
                  <a:srgbClr val="FFFFFF"/>
                </a:solidFill>
                <a:effectLst/>
                <a:uLnTx/>
                <a:uFillTx/>
                <a:latin typeface="Calibri" panose="020F0502020204030204" pitchFamily="34" charset="0"/>
                <a:cs typeface="Arial" panose="020B0604020202020204" pitchFamily="34" charset="0"/>
              </a:rPr>
              <a:t>§</a:t>
            </a:r>
            <a:r>
              <a:rPr kumimoji="0" lang="en-US" altLang="en-US" sz="1200" b="1"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rPr>
              <a:t> </a:t>
            </a:r>
            <a:r>
              <a:rPr kumimoji="0" lang="en-US" altLang="en-US" sz="120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rPr>
              <a:t>6 mg/kg IV Q3W + </a:t>
            </a:r>
            <a:r>
              <a:rPr kumimoji="0" lang="en-US" altLang="en-US" sz="1200" b="1"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rPr>
              <a:t>Placebo</a:t>
            </a:r>
          </a:p>
          <a:p>
            <a:pPr marL="0" marR="0" lvl="0" indent="0" algn="ctr" defTabSz="685800" eaLnBrk="0" fontAlgn="auto" latinLnBrk="0" hangingPunct="0">
              <a:lnSpc>
                <a:spcPct val="100000"/>
              </a:lnSpc>
              <a:spcBef>
                <a:spcPct val="0"/>
              </a:spcBef>
              <a:spcAft>
                <a:spcPct val="0"/>
              </a:spcAft>
              <a:buClrTx/>
              <a:buSzTx/>
              <a:buFont typeface="Wingdings" panose="05000000000000000000" pitchFamily="2" charset="2"/>
              <a:buNone/>
              <a:tabLst/>
              <a:defRPr/>
            </a:pPr>
            <a:r>
              <a:rPr kumimoji="0" lang="en-US" altLang="en-US" sz="120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rPr>
              <a:t>(n = 2405)</a:t>
            </a:r>
          </a:p>
        </p:txBody>
      </p:sp>
      <p:sp>
        <p:nvSpPr>
          <p:cNvPr id="22" name="Rectangle 21">
            <a:extLst>
              <a:ext uri="{FF2B5EF4-FFF2-40B4-BE49-F238E27FC236}">
                <a16:creationId xmlns:a16="http://schemas.microsoft.com/office/drawing/2014/main" id="{AB5A1278-D11A-E746-B3BE-D6887D38F10D}"/>
              </a:ext>
            </a:extLst>
          </p:cNvPr>
          <p:cNvSpPr/>
          <p:nvPr/>
        </p:nvSpPr>
        <p:spPr>
          <a:xfrm>
            <a:off x="452481" y="3470699"/>
            <a:ext cx="8236699" cy="819968"/>
          </a:xfrm>
          <a:prstGeom prst="rect">
            <a:avLst/>
          </a:prstGeom>
        </p:spPr>
        <p:txBody>
          <a:bodyPr wrap="square">
            <a:spAutoFit/>
          </a:bodyPr>
          <a:lstStyle/>
          <a:p>
            <a:pPr marL="257175" indent="-257175" defTabSz="685800">
              <a:lnSpc>
                <a:spcPct val="90000"/>
              </a:lnSpc>
              <a:spcBef>
                <a:spcPts val="750"/>
              </a:spcBef>
              <a:spcAft>
                <a:spcPts val="525"/>
              </a:spcAft>
              <a:buClr>
                <a:srgbClr val="000000"/>
              </a:buClr>
              <a:buFont typeface="Wingdings" panose="05000000000000000000" pitchFamily="2" charset="2"/>
              <a:buChar char="§"/>
            </a:pPr>
            <a:r>
              <a:rPr lang="en-US" altLang="en-US" sz="1350" kern="0" dirty="0">
                <a:solidFill>
                  <a:srgbClr val="000000"/>
                </a:solidFill>
                <a:latin typeface="Calibri" panose="020F0502020204030204" pitchFamily="34" charset="0"/>
                <a:cs typeface="Arial" panose="020B0604020202020204" pitchFamily="34" charset="0"/>
              </a:rPr>
              <a:t>Primary endpoint: IDFS per modified STEEP definition</a:t>
            </a:r>
            <a:r>
              <a:rPr lang="en-US" altLang="en-US" sz="1350" kern="0" baseline="30000" dirty="0">
                <a:solidFill>
                  <a:srgbClr val="000000"/>
                </a:solidFill>
                <a:latin typeface="Calibri" panose="020F0502020204030204" pitchFamily="34" charset="0"/>
                <a:cs typeface="Arial" panose="020B0604020202020204" pitchFamily="34" charset="0"/>
              </a:rPr>
              <a:t>[3]</a:t>
            </a:r>
            <a:r>
              <a:rPr lang="en-US" altLang="en-US" sz="1350" kern="0" dirty="0">
                <a:solidFill>
                  <a:srgbClr val="000000"/>
                </a:solidFill>
                <a:latin typeface="Calibri" panose="020F0502020204030204" pitchFamily="34" charset="0"/>
                <a:cs typeface="Arial" panose="020B0604020202020204" pitchFamily="34" charset="0"/>
              </a:rPr>
              <a:t> (excludes second primary non-BC as event)</a:t>
            </a:r>
          </a:p>
          <a:p>
            <a:pPr marL="257175" indent="-257175" defTabSz="685800">
              <a:lnSpc>
                <a:spcPct val="90000"/>
              </a:lnSpc>
              <a:spcBef>
                <a:spcPts val="750"/>
              </a:spcBef>
              <a:spcAft>
                <a:spcPts val="525"/>
              </a:spcAft>
              <a:buClr>
                <a:srgbClr val="000000"/>
              </a:buClr>
              <a:buFont typeface="Wingdings" panose="05000000000000000000" pitchFamily="2" charset="2"/>
              <a:buChar char="§"/>
            </a:pPr>
            <a:r>
              <a:rPr lang="en-US" altLang="en-US" sz="1350" kern="0" dirty="0">
                <a:solidFill>
                  <a:srgbClr val="000000"/>
                </a:solidFill>
                <a:latin typeface="Calibri" panose="020F0502020204030204" pitchFamily="34" charset="0"/>
                <a:cs typeface="Arial" panose="020B0604020202020204" pitchFamily="34" charset="0"/>
              </a:rPr>
              <a:t>Secondary interim analysis: preplanned, time-driven OS analysis after 2.5 yrs; descriptive analysis of IDFS and cardiac safety </a:t>
            </a:r>
          </a:p>
        </p:txBody>
      </p:sp>
    </p:spTree>
    <p:extLst>
      <p:ext uri="{BB962C8B-B14F-4D97-AF65-F5344CB8AC3E}">
        <p14:creationId xmlns:p14="http://schemas.microsoft.com/office/powerpoint/2010/main" val="24661679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6266D7-27A3-F649-855B-4E83D4F05B7B}"/>
              </a:ext>
            </a:extLst>
          </p:cNvPr>
          <p:cNvPicPr>
            <a:picLocks noChangeAspect="1"/>
          </p:cNvPicPr>
          <p:nvPr/>
        </p:nvPicPr>
        <p:blipFill>
          <a:blip r:embed="rId2"/>
          <a:stretch>
            <a:fillRect/>
          </a:stretch>
        </p:blipFill>
        <p:spPr>
          <a:xfrm>
            <a:off x="649224" y="1267695"/>
            <a:ext cx="3746758" cy="2612871"/>
          </a:xfrm>
          <a:prstGeom prst="rect">
            <a:avLst/>
          </a:prstGeom>
        </p:spPr>
      </p:pic>
      <p:sp>
        <p:nvSpPr>
          <p:cNvPr id="4" name="Title 3">
            <a:extLst>
              <a:ext uri="{FF2B5EF4-FFF2-40B4-BE49-F238E27FC236}">
                <a16:creationId xmlns:a16="http://schemas.microsoft.com/office/drawing/2014/main" id="{3B28E66B-6DBA-984E-9265-0073C43A66FB}"/>
              </a:ext>
            </a:extLst>
          </p:cNvPr>
          <p:cNvSpPr>
            <a:spLocks noGrp="1"/>
          </p:cNvSpPr>
          <p:nvPr>
            <p:ph type="title"/>
          </p:nvPr>
        </p:nvSpPr>
        <p:spPr>
          <a:xfrm>
            <a:off x="119380" y="199609"/>
            <a:ext cx="8153400" cy="567533"/>
          </a:xfrm>
        </p:spPr>
        <p:txBody>
          <a:bodyPr/>
          <a:lstStyle/>
          <a:p>
            <a:pPr algn="l"/>
            <a:r>
              <a:rPr lang="en-US" sz="2800" b="1" dirty="0"/>
              <a:t>Aphinity: 6 year follow up</a:t>
            </a:r>
            <a:endParaRPr sz="2800" b="1" dirty="0"/>
          </a:p>
        </p:txBody>
      </p:sp>
      <p:sp>
        <p:nvSpPr>
          <p:cNvPr id="5" name="TextShape 2">
            <a:extLst>
              <a:ext uri="{FF2B5EF4-FFF2-40B4-BE49-F238E27FC236}">
                <a16:creationId xmlns:a16="http://schemas.microsoft.com/office/drawing/2014/main" id="{0016DA74-1BBD-A343-BBBD-78643C188BF6}"/>
              </a:ext>
            </a:extLst>
          </p:cNvPr>
          <p:cNvSpPr txBox="1"/>
          <p:nvPr/>
        </p:nvSpPr>
        <p:spPr>
          <a:xfrm>
            <a:off x="3991208" y="4667258"/>
            <a:ext cx="2652747" cy="188206"/>
          </a:xfrm>
          <a:prstGeom prst="rect">
            <a:avLst/>
          </a:prstGeom>
          <a:noFill/>
          <a:ln>
            <a:noFill/>
          </a:ln>
        </p:spPr>
        <p:txBody>
          <a:bodyPr lIns="67563" tIns="33781" rIns="67563" bIns="33781"/>
          <a:lstStyle/>
          <a:p>
            <a:pPr algn="ctr"/>
            <a:r>
              <a:rPr lang="en-US" sz="900" spc="-1" dirty="0" err="1">
                <a:solidFill>
                  <a:srgbClr val="000000"/>
                </a:solidFill>
                <a:latin typeface="Arial"/>
              </a:rPr>
              <a:t>Piccart</a:t>
            </a:r>
            <a:r>
              <a:rPr lang="en-US" sz="900" spc="-1" dirty="0">
                <a:solidFill>
                  <a:srgbClr val="000000"/>
                </a:solidFill>
                <a:latin typeface="Arial"/>
              </a:rPr>
              <a:t> M, et al. J Clin Oncol 2021 391448-1457</a:t>
            </a:r>
          </a:p>
        </p:txBody>
      </p:sp>
      <p:pic>
        <p:nvPicPr>
          <p:cNvPr id="6" name="Main graphic">
            <a:extLst>
              <a:ext uri="{FF2B5EF4-FFF2-40B4-BE49-F238E27FC236}">
                <a16:creationId xmlns:a16="http://schemas.microsoft.com/office/drawing/2014/main" id="{6A24A840-41B5-C346-89C1-4E13CCA97CEC}"/>
              </a:ext>
            </a:extLst>
          </p:cNvPr>
          <p:cNvPicPr/>
          <p:nvPr/>
        </p:nvPicPr>
        <p:blipFill rotWithShape="1">
          <a:blip r:embed="rId3"/>
          <a:srcRect l="1911" t="8316" r="49541" b="51715"/>
          <a:stretch/>
        </p:blipFill>
        <p:spPr>
          <a:xfrm>
            <a:off x="5116068" y="531465"/>
            <a:ext cx="3204972" cy="1740651"/>
          </a:xfrm>
          <a:prstGeom prst="rect">
            <a:avLst/>
          </a:prstGeom>
          <a:ln>
            <a:noFill/>
          </a:ln>
        </p:spPr>
      </p:pic>
      <p:pic>
        <p:nvPicPr>
          <p:cNvPr id="7" name="Main graphic">
            <a:extLst>
              <a:ext uri="{FF2B5EF4-FFF2-40B4-BE49-F238E27FC236}">
                <a16:creationId xmlns:a16="http://schemas.microsoft.com/office/drawing/2014/main" id="{7FA8E4C6-3DFB-AE46-9439-01CC40D51F2A}"/>
              </a:ext>
            </a:extLst>
          </p:cNvPr>
          <p:cNvPicPr/>
          <p:nvPr/>
        </p:nvPicPr>
        <p:blipFill rotWithShape="1">
          <a:blip r:embed="rId3"/>
          <a:srcRect l="51838" t="6511" r="992" b="51365"/>
          <a:stretch/>
        </p:blipFill>
        <p:spPr>
          <a:xfrm>
            <a:off x="5157216" y="2642616"/>
            <a:ext cx="2962656" cy="1690718"/>
          </a:xfrm>
          <a:prstGeom prst="rect">
            <a:avLst/>
          </a:prstGeom>
          <a:ln>
            <a:noFill/>
          </a:ln>
        </p:spPr>
      </p:pic>
      <p:sp>
        <p:nvSpPr>
          <p:cNvPr id="2" name="TextBox 1">
            <a:extLst>
              <a:ext uri="{FF2B5EF4-FFF2-40B4-BE49-F238E27FC236}">
                <a16:creationId xmlns:a16="http://schemas.microsoft.com/office/drawing/2014/main" id="{92EC2EC7-6764-774E-B69D-7FE60C4A992F}"/>
              </a:ext>
            </a:extLst>
          </p:cNvPr>
          <p:cNvSpPr txBox="1"/>
          <p:nvPr/>
        </p:nvSpPr>
        <p:spPr>
          <a:xfrm>
            <a:off x="6314436" y="152213"/>
            <a:ext cx="808235" cy="307777"/>
          </a:xfrm>
          <a:prstGeom prst="rect">
            <a:avLst/>
          </a:prstGeom>
          <a:solidFill>
            <a:srgbClr val="FFC92A"/>
          </a:solidFill>
        </p:spPr>
        <p:txBody>
          <a:bodyPr wrap="none" rtlCol="0">
            <a:spAutoFit/>
          </a:bodyPr>
          <a:lstStyle/>
          <a:p>
            <a:r>
              <a:rPr lang="en-US" sz="1400" b="1" dirty="0"/>
              <a:t>NODE+</a:t>
            </a:r>
            <a:endParaRPr sz="1400" b="1" dirty="0"/>
          </a:p>
        </p:txBody>
      </p:sp>
      <p:sp>
        <p:nvSpPr>
          <p:cNvPr id="8" name="TextBox 7">
            <a:extLst>
              <a:ext uri="{FF2B5EF4-FFF2-40B4-BE49-F238E27FC236}">
                <a16:creationId xmlns:a16="http://schemas.microsoft.com/office/drawing/2014/main" id="{A78E3F79-80C4-1D49-86B1-E6FBD45E7FDC}"/>
              </a:ext>
            </a:extLst>
          </p:cNvPr>
          <p:cNvSpPr txBox="1"/>
          <p:nvPr/>
        </p:nvSpPr>
        <p:spPr>
          <a:xfrm>
            <a:off x="6313931" y="2422652"/>
            <a:ext cx="763351" cy="307777"/>
          </a:xfrm>
          <a:prstGeom prst="rect">
            <a:avLst/>
          </a:prstGeom>
          <a:solidFill>
            <a:srgbClr val="FFC92A"/>
          </a:solidFill>
        </p:spPr>
        <p:txBody>
          <a:bodyPr wrap="none" rtlCol="0">
            <a:spAutoFit/>
          </a:bodyPr>
          <a:lstStyle/>
          <a:p>
            <a:r>
              <a:rPr lang="en-US" sz="1400" b="1" dirty="0"/>
              <a:t>NODE-</a:t>
            </a:r>
            <a:endParaRPr sz="1400" b="1" dirty="0"/>
          </a:p>
        </p:txBody>
      </p:sp>
    </p:spTree>
    <p:extLst>
      <p:ext uri="{BB962C8B-B14F-4D97-AF65-F5344CB8AC3E}">
        <p14:creationId xmlns:p14="http://schemas.microsoft.com/office/powerpoint/2010/main" val="27887520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55A7516-0067-524A-838E-132227F2F489}"/>
              </a:ext>
            </a:extLst>
          </p:cNvPr>
          <p:cNvSpPr txBox="1">
            <a:spLocks/>
          </p:cNvSpPr>
          <p:nvPr/>
        </p:nvSpPr>
        <p:spPr bwMode="auto">
          <a:xfrm>
            <a:off x="509121" y="94210"/>
            <a:ext cx="8154333" cy="82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7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2700" b="1">
                <a:solidFill>
                  <a:schemeClr val="tx2"/>
                </a:solidFill>
                <a:latin typeface="Arial" charset="0"/>
              </a:defRPr>
            </a:lvl2pPr>
            <a:lvl3pPr algn="l" rtl="0" eaLnBrk="1" fontAlgn="base" hangingPunct="1">
              <a:spcBef>
                <a:spcPct val="0"/>
              </a:spcBef>
              <a:spcAft>
                <a:spcPct val="0"/>
              </a:spcAft>
              <a:defRPr sz="2700" b="1">
                <a:solidFill>
                  <a:schemeClr val="tx2"/>
                </a:solidFill>
                <a:latin typeface="Arial" charset="0"/>
              </a:defRPr>
            </a:lvl3pPr>
            <a:lvl4pPr algn="l" rtl="0" eaLnBrk="1" fontAlgn="base" hangingPunct="1">
              <a:spcBef>
                <a:spcPct val="0"/>
              </a:spcBef>
              <a:spcAft>
                <a:spcPct val="0"/>
              </a:spcAft>
              <a:defRPr sz="2700" b="1">
                <a:solidFill>
                  <a:schemeClr val="tx2"/>
                </a:solidFill>
                <a:latin typeface="Arial" charset="0"/>
              </a:defRPr>
            </a:lvl4pPr>
            <a:lvl5pPr algn="l" rtl="0" eaLnBrk="1" fontAlgn="base" hangingPunct="1">
              <a:spcBef>
                <a:spcPct val="0"/>
              </a:spcBef>
              <a:spcAft>
                <a:spcPct val="0"/>
              </a:spcAft>
              <a:defRPr sz="2700" b="1">
                <a:solidFill>
                  <a:schemeClr val="tx2"/>
                </a:solidFill>
                <a:latin typeface="Arial" charset="0"/>
              </a:defRPr>
            </a:lvl5pPr>
            <a:lvl6pPr marL="342900" algn="l" rtl="0" eaLnBrk="1" fontAlgn="base" hangingPunct="1">
              <a:spcBef>
                <a:spcPct val="0"/>
              </a:spcBef>
              <a:spcAft>
                <a:spcPct val="0"/>
              </a:spcAft>
              <a:defRPr sz="2625" b="1">
                <a:solidFill>
                  <a:schemeClr val="tx2"/>
                </a:solidFill>
                <a:latin typeface="Arial" charset="0"/>
              </a:defRPr>
            </a:lvl6pPr>
            <a:lvl7pPr marL="685800" algn="l" rtl="0" eaLnBrk="1" fontAlgn="base" hangingPunct="1">
              <a:spcBef>
                <a:spcPct val="0"/>
              </a:spcBef>
              <a:spcAft>
                <a:spcPct val="0"/>
              </a:spcAft>
              <a:defRPr sz="2625" b="1">
                <a:solidFill>
                  <a:schemeClr val="tx2"/>
                </a:solidFill>
                <a:latin typeface="Arial" charset="0"/>
              </a:defRPr>
            </a:lvl7pPr>
            <a:lvl8pPr marL="1028700" algn="l" rtl="0" eaLnBrk="1" fontAlgn="base" hangingPunct="1">
              <a:spcBef>
                <a:spcPct val="0"/>
              </a:spcBef>
              <a:spcAft>
                <a:spcPct val="0"/>
              </a:spcAft>
              <a:defRPr sz="2625" b="1">
                <a:solidFill>
                  <a:schemeClr val="tx2"/>
                </a:solidFill>
                <a:latin typeface="Arial" charset="0"/>
              </a:defRPr>
            </a:lvl8pPr>
            <a:lvl9pPr marL="1371600" algn="l" rtl="0" eaLnBrk="1" fontAlgn="base" hangingPunct="1">
              <a:spcBef>
                <a:spcPct val="0"/>
              </a:spcBef>
              <a:spcAft>
                <a:spcPct val="0"/>
              </a:spcAft>
              <a:defRPr sz="2625"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700" b="1" i="0" u="none" strike="noStrike" kern="0" cap="none" spc="0" normalizeH="0" baseline="0" noProof="0">
                <a:ln>
                  <a:noFill/>
                </a:ln>
                <a:solidFill>
                  <a:srgbClr val="455560"/>
                </a:solidFill>
                <a:effectLst/>
                <a:uLnTx/>
                <a:uFillTx/>
                <a:latin typeface="Calibri" panose="020F0502020204030204" pitchFamily="34" charset="0"/>
                <a:ea typeface="+mj-ea"/>
                <a:cs typeface="+mj-cs"/>
              </a:rPr>
              <a:t>APHINITY: Cardiac Safety</a:t>
            </a:r>
            <a:endParaRPr kumimoji="0" lang="en-US" sz="2700" b="1" i="0" u="none" strike="noStrike" kern="0" cap="none" spc="0" normalizeH="0" baseline="0" noProof="0" dirty="0">
              <a:ln>
                <a:noFill/>
              </a:ln>
              <a:solidFill>
                <a:srgbClr val="455560"/>
              </a:solidFill>
              <a:effectLst/>
              <a:uLnTx/>
              <a:uFillTx/>
              <a:latin typeface="Calibri" panose="020F0502020204030204" pitchFamily="34" charset="0"/>
              <a:ea typeface="+mj-ea"/>
              <a:cs typeface="+mj-cs"/>
            </a:endParaRPr>
          </a:p>
        </p:txBody>
      </p:sp>
      <p:sp>
        <p:nvSpPr>
          <p:cNvPr id="6" name="Content Placeholder 5">
            <a:extLst>
              <a:ext uri="{FF2B5EF4-FFF2-40B4-BE49-F238E27FC236}">
                <a16:creationId xmlns:a16="http://schemas.microsoft.com/office/drawing/2014/main" id="{A330DE05-C10F-614A-9630-3A65431B0F35}"/>
              </a:ext>
            </a:extLst>
          </p:cNvPr>
          <p:cNvSpPr txBox="1">
            <a:spLocks/>
          </p:cNvSpPr>
          <p:nvPr/>
        </p:nvSpPr>
        <p:spPr bwMode="auto">
          <a:xfrm>
            <a:off x="453507" y="1166090"/>
            <a:ext cx="8158147" cy="3112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lnSpc>
                <a:spcPct val="90000"/>
              </a:lnSpc>
              <a:spcBef>
                <a:spcPts val="750"/>
              </a:spcBef>
              <a:spcAft>
                <a:spcPts val="525"/>
              </a:spcAft>
              <a:buClr>
                <a:schemeClr val="bg1"/>
              </a:buClr>
              <a:buFont typeface="Wingdings" panose="05000000000000000000" pitchFamily="2" charset="2"/>
              <a:buChar char="§"/>
              <a:defRPr sz="2100">
                <a:solidFill>
                  <a:schemeClr val="bg1"/>
                </a:solidFill>
                <a:latin typeface="Calibri" panose="020F0502020204030204" pitchFamily="34" charset="0"/>
                <a:ea typeface="+mn-ea"/>
                <a:cs typeface="+mn-cs"/>
              </a:defRPr>
            </a:lvl1pPr>
            <a:lvl2pPr marL="557213" indent="-214313" algn="l" rtl="0" eaLnBrk="1" fontAlgn="base" hangingPunct="1">
              <a:lnSpc>
                <a:spcPct val="90000"/>
              </a:lnSpc>
              <a:spcBef>
                <a:spcPts val="750"/>
              </a:spcBef>
              <a:spcAft>
                <a:spcPts val="525"/>
              </a:spcAft>
              <a:buClr>
                <a:schemeClr val="bg1"/>
              </a:buClr>
              <a:buFont typeface="Arial" panose="020B0604020202020204" pitchFamily="34" charset="0"/>
              <a:buChar char="‒"/>
              <a:defRPr sz="1950">
                <a:solidFill>
                  <a:schemeClr val="bg1"/>
                </a:solidFill>
                <a:latin typeface="Calibri" panose="020F0502020204030204" pitchFamily="34" charset="0"/>
              </a:defRPr>
            </a:lvl2pPr>
            <a:lvl3pPr marL="857250" indent="-171450" algn="l" rtl="0" eaLnBrk="1" fontAlgn="base" hangingPunct="1">
              <a:lnSpc>
                <a:spcPct val="90000"/>
              </a:lnSpc>
              <a:spcBef>
                <a:spcPts val="750"/>
              </a:spcBef>
              <a:spcAft>
                <a:spcPts val="525"/>
              </a:spcAft>
              <a:buClr>
                <a:schemeClr val="bg1"/>
              </a:buClr>
              <a:buFont typeface="Arial" panose="020B0604020202020204" pitchFamily="34" charset="0"/>
              <a:buChar char="‒"/>
              <a:defRPr sz="1800">
                <a:solidFill>
                  <a:schemeClr val="bg1"/>
                </a:solidFill>
                <a:latin typeface="Calibri" panose="020F0502020204030204" pitchFamily="34" charset="0"/>
              </a:defRPr>
            </a:lvl3pPr>
            <a:lvl4pPr marL="1200150" indent="-171450" algn="l" rtl="0" eaLnBrk="1" fontAlgn="base" hangingPunct="1">
              <a:lnSpc>
                <a:spcPct val="90000"/>
              </a:lnSpc>
              <a:spcBef>
                <a:spcPts val="750"/>
              </a:spcBef>
              <a:spcAft>
                <a:spcPts val="525"/>
              </a:spcAft>
              <a:buClr>
                <a:schemeClr val="bg1"/>
              </a:buClr>
              <a:buFont typeface="Arial" panose="020B0604020202020204" pitchFamily="34" charset="0"/>
              <a:buChar char="‒"/>
              <a:defRPr sz="1650">
                <a:solidFill>
                  <a:schemeClr val="bg1"/>
                </a:solidFill>
                <a:latin typeface="Calibri" panose="020F0502020204030204" pitchFamily="34" charset="0"/>
              </a:defRPr>
            </a:lvl4pPr>
            <a:lvl5pPr marL="1543050" indent="-171450" algn="l" rtl="0" eaLnBrk="1" fontAlgn="base" hangingPunct="1">
              <a:lnSpc>
                <a:spcPct val="90000"/>
              </a:lnSpc>
              <a:spcBef>
                <a:spcPts val="750"/>
              </a:spcBef>
              <a:spcAft>
                <a:spcPts val="525"/>
              </a:spcAft>
              <a:buClr>
                <a:schemeClr val="bg1"/>
              </a:buClr>
              <a:buFont typeface="Arial" panose="020B0604020202020204" pitchFamily="34" charset="0"/>
              <a:buChar char="‒"/>
              <a:defRPr sz="1500">
                <a:solidFill>
                  <a:schemeClr val="bg1"/>
                </a:solidFill>
                <a:latin typeface="Calibri" panose="020F0502020204030204" pitchFamily="34" charset="0"/>
              </a:defRPr>
            </a:lvl5pPr>
            <a:lvl6pPr marL="18859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6pPr>
            <a:lvl7pPr marL="22288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7pPr>
            <a:lvl8pPr marL="25717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8pPr>
            <a:lvl9pPr marL="29146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9pPr>
          </a:lstStyle>
          <a:p>
            <a:pPr marL="257175" marR="0" lvl="0" indent="-257175" algn="l" defTabSz="914400" rtl="0" eaLnBrk="1" fontAlgn="base" latinLnBrk="0" hangingPunct="1">
              <a:lnSpc>
                <a:spcPct val="90000"/>
              </a:lnSpc>
              <a:spcBef>
                <a:spcPts val="750"/>
              </a:spcBef>
              <a:spcAft>
                <a:spcPts val="525"/>
              </a:spcAft>
              <a:buClr>
                <a:srgbClr val="000000"/>
              </a:buClr>
              <a:buSzTx/>
              <a:buFont typeface="Wingdings" panose="05000000000000000000" pitchFamily="2" charset="2"/>
              <a:buChar char="§"/>
              <a:tabLst/>
              <a:defRPr/>
            </a:pPr>
            <a:endParaRPr kumimoji="0" lang="en-US" sz="2100" b="0" i="0" u="none" strike="noStrike" kern="0" cap="none" spc="0" normalizeH="0" baseline="0" noProof="0">
              <a:ln>
                <a:noFill/>
              </a:ln>
              <a:solidFill>
                <a:srgbClr val="000000"/>
              </a:solidFill>
              <a:effectLst/>
              <a:uLnTx/>
              <a:uFillTx/>
              <a:latin typeface="Calibri" panose="020F0502020204030204" pitchFamily="34" charset="0"/>
              <a:ea typeface="+mn-ea"/>
              <a:cs typeface="+mn-cs"/>
            </a:endParaRPr>
          </a:p>
          <a:p>
            <a:pPr marL="257175" marR="0" lvl="0" indent="-257175" algn="l" defTabSz="914400" rtl="0" eaLnBrk="1" fontAlgn="base" latinLnBrk="0" hangingPunct="1">
              <a:lnSpc>
                <a:spcPct val="90000"/>
              </a:lnSpc>
              <a:spcBef>
                <a:spcPts val="750"/>
              </a:spcBef>
              <a:spcAft>
                <a:spcPts val="525"/>
              </a:spcAft>
              <a:buClr>
                <a:srgbClr val="000000"/>
              </a:buClr>
              <a:buSzTx/>
              <a:buFont typeface="Wingdings" panose="05000000000000000000" pitchFamily="2" charset="2"/>
              <a:buChar char="§"/>
              <a:tabLst/>
              <a:defRPr/>
            </a:pPr>
            <a:endParaRPr kumimoji="0" lang="en-US" sz="2100" b="0" i="0" u="none" strike="noStrike" kern="0" cap="none" spc="0" normalizeH="0" baseline="0" noProof="0">
              <a:ln>
                <a:noFill/>
              </a:ln>
              <a:solidFill>
                <a:srgbClr val="000000"/>
              </a:solidFill>
              <a:effectLst/>
              <a:uLnTx/>
              <a:uFillTx/>
              <a:latin typeface="Calibri" panose="020F0502020204030204" pitchFamily="34" charset="0"/>
              <a:ea typeface="+mn-ea"/>
              <a:cs typeface="+mn-cs"/>
            </a:endParaRPr>
          </a:p>
          <a:p>
            <a:pPr marL="257175" marR="0" lvl="0" indent="-257175" algn="l" defTabSz="914400" rtl="0" eaLnBrk="1" fontAlgn="base" latinLnBrk="0" hangingPunct="1">
              <a:lnSpc>
                <a:spcPct val="90000"/>
              </a:lnSpc>
              <a:spcBef>
                <a:spcPts val="750"/>
              </a:spcBef>
              <a:spcAft>
                <a:spcPts val="525"/>
              </a:spcAft>
              <a:buClr>
                <a:srgbClr val="000000"/>
              </a:buClr>
              <a:buSzTx/>
              <a:buFont typeface="Wingdings" panose="05000000000000000000" pitchFamily="2" charset="2"/>
              <a:buChar char="§"/>
              <a:tabLst/>
              <a:defRPr/>
            </a:pPr>
            <a:endParaRPr kumimoji="0" lang="en-US" sz="2100" b="0" i="0" u="none" strike="noStrike" kern="0" cap="none" spc="0" normalizeH="0" baseline="0" noProof="0">
              <a:ln>
                <a:noFill/>
              </a:ln>
              <a:solidFill>
                <a:srgbClr val="000000"/>
              </a:solidFill>
              <a:effectLst/>
              <a:uLnTx/>
              <a:uFillTx/>
              <a:latin typeface="Calibri" panose="020F0502020204030204" pitchFamily="34" charset="0"/>
              <a:ea typeface="+mn-ea"/>
              <a:cs typeface="+mn-cs"/>
            </a:endParaRPr>
          </a:p>
          <a:p>
            <a:pPr marL="257175" marR="0" lvl="0" indent="-257175" algn="l" defTabSz="914400" rtl="0" eaLnBrk="1" fontAlgn="base" latinLnBrk="0" hangingPunct="1">
              <a:lnSpc>
                <a:spcPct val="90000"/>
              </a:lnSpc>
              <a:spcBef>
                <a:spcPts val="750"/>
              </a:spcBef>
              <a:spcAft>
                <a:spcPts val="525"/>
              </a:spcAft>
              <a:buClr>
                <a:srgbClr val="000000"/>
              </a:buClr>
              <a:buSzTx/>
              <a:buFont typeface="Wingdings" panose="05000000000000000000" pitchFamily="2" charset="2"/>
              <a:buChar char="§"/>
              <a:tabLst/>
              <a:defRPr/>
            </a:pPr>
            <a:endParaRPr kumimoji="0" lang="en-US" sz="2000" b="0" i="0" u="none" strike="noStrike" kern="0" cap="none" spc="0" normalizeH="0" baseline="0" noProof="0">
              <a:ln>
                <a:noFill/>
              </a:ln>
              <a:solidFill>
                <a:srgbClr val="000000"/>
              </a:solidFill>
              <a:effectLst/>
              <a:uLnTx/>
              <a:uFillTx/>
              <a:latin typeface="Calibri" panose="020F0502020204030204" pitchFamily="34" charset="0"/>
              <a:ea typeface="+mn-ea"/>
              <a:cs typeface="+mn-cs"/>
            </a:endParaRPr>
          </a:p>
          <a:p>
            <a:pPr marL="257175" marR="0" lvl="0" indent="-257175" algn="l" defTabSz="914400" rtl="0" eaLnBrk="1" fontAlgn="base" latinLnBrk="0" hangingPunct="1">
              <a:lnSpc>
                <a:spcPct val="90000"/>
              </a:lnSpc>
              <a:spcBef>
                <a:spcPts val="750"/>
              </a:spcBef>
              <a:spcAft>
                <a:spcPts val="525"/>
              </a:spcAft>
              <a:buClr>
                <a:srgbClr val="000000"/>
              </a:buClr>
              <a:buSzTx/>
              <a:buFont typeface="Wingdings" panose="05000000000000000000" pitchFamily="2" charset="2"/>
              <a:buChar char="§"/>
              <a:tabLst/>
              <a:defRPr/>
            </a:pPr>
            <a:r>
              <a:rPr kumimoji="0" lang="en-US" sz="2000" b="0" i="0" u="none" strike="noStrike" kern="0" cap="none" spc="0" normalizeH="0" baseline="0" noProof="0">
                <a:ln>
                  <a:noFill/>
                </a:ln>
                <a:solidFill>
                  <a:srgbClr val="000000"/>
                </a:solidFill>
                <a:effectLst/>
                <a:uLnTx/>
                <a:uFillTx/>
                <a:latin typeface="Calibri" panose="020F0502020204030204" pitchFamily="34" charset="0"/>
                <a:ea typeface="+mn-ea"/>
                <a:cs typeface="+mn-cs"/>
              </a:rPr>
              <a:t>At updated follow-up of 74.1 mos, 1 additional primary cardiac event in the pertuzumab arm and 1 additional patient in each arm had a secondary cardiac event</a:t>
            </a:r>
          </a:p>
          <a:p>
            <a:pPr marL="257175" marR="0" lvl="0" indent="-257175" algn="l" defTabSz="914400" rtl="0" eaLnBrk="1" fontAlgn="base" latinLnBrk="0" hangingPunct="1">
              <a:lnSpc>
                <a:spcPct val="90000"/>
              </a:lnSpc>
              <a:spcBef>
                <a:spcPts val="750"/>
              </a:spcBef>
              <a:spcAft>
                <a:spcPts val="525"/>
              </a:spcAft>
              <a:buClr>
                <a:srgbClr val="000000"/>
              </a:buClr>
              <a:buSzTx/>
              <a:buFont typeface="Wingdings" panose="05000000000000000000" pitchFamily="2" charset="2"/>
              <a:buChar char="§"/>
              <a:tabLst/>
              <a:defRPr/>
            </a:pPr>
            <a:r>
              <a:rPr kumimoji="0" lang="en-US" sz="2000" b="0" i="0" u="none" strike="noStrike" kern="0" cap="none" spc="0" normalizeH="0" baseline="0" noProof="0">
                <a:ln>
                  <a:noFill/>
                </a:ln>
                <a:solidFill>
                  <a:srgbClr val="000000"/>
                </a:solidFill>
                <a:effectLst/>
                <a:uLnTx/>
                <a:uFillTx/>
                <a:latin typeface="Calibri" panose="020F0502020204030204" pitchFamily="34" charset="0"/>
                <a:ea typeface="+mn-ea"/>
                <a:cs typeface="+mn-cs"/>
              </a:rPr>
              <a:t>No new cardiac safety issues were identified</a:t>
            </a: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mn-ea"/>
              <a:cs typeface="+mn-cs"/>
            </a:endParaRPr>
          </a:p>
        </p:txBody>
      </p:sp>
      <p:graphicFrame>
        <p:nvGraphicFramePr>
          <p:cNvPr id="7" name="Group 3">
            <a:extLst>
              <a:ext uri="{FF2B5EF4-FFF2-40B4-BE49-F238E27FC236}">
                <a16:creationId xmlns:a16="http://schemas.microsoft.com/office/drawing/2014/main" id="{FC493791-233F-3B42-9D25-F39C68755E00}"/>
              </a:ext>
            </a:extLst>
          </p:cNvPr>
          <p:cNvGraphicFramePr>
            <a:graphicFrameLocks noGrp="1"/>
          </p:cNvGraphicFramePr>
          <p:nvPr>
            <p:extLst>
              <p:ext uri="{D42A27DB-BD31-4B8C-83A1-F6EECF244321}">
                <p14:modId xmlns:p14="http://schemas.microsoft.com/office/powerpoint/2010/main" val="1555906528"/>
              </p:ext>
            </p:extLst>
          </p:nvPr>
        </p:nvGraphicFramePr>
        <p:xfrm>
          <a:off x="545446" y="856021"/>
          <a:ext cx="8051293" cy="1322686"/>
        </p:xfrm>
        <a:graphic>
          <a:graphicData uri="http://schemas.openxmlformats.org/drawingml/2006/table">
            <a:tbl>
              <a:tblPr/>
              <a:tblGrid>
                <a:gridCol w="3004117">
                  <a:extLst>
                    <a:ext uri="{9D8B030D-6E8A-4147-A177-3AD203B41FA5}">
                      <a16:colId xmlns:a16="http://schemas.microsoft.com/office/drawing/2014/main" val="612174135"/>
                    </a:ext>
                  </a:extLst>
                </a:gridCol>
                <a:gridCol w="2523588">
                  <a:extLst>
                    <a:ext uri="{9D8B030D-6E8A-4147-A177-3AD203B41FA5}">
                      <a16:colId xmlns:a16="http://schemas.microsoft.com/office/drawing/2014/main" val="2354039764"/>
                    </a:ext>
                  </a:extLst>
                </a:gridCol>
                <a:gridCol w="2523588">
                  <a:extLst>
                    <a:ext uri="{9D8B030D-6E8A-4147-A177-3AD203B41FA5}">
                      <a16:colId xmlns:a16="http://schemas.microsoft.com/office/drawing/2014/main" val="2530760500"/>
                    </a:ext>
                  </a:extLst>
                </a:gridCol>
              </a:tblGrid>
              <a:tr h="479967">
                <a:tc>
                  <a:txBody>
                    <a:bodyPr/>
                    <a:lstStyle>
                      <a:lvl1pPr marL="0" algn="l" defTabSz="457200" rtl="0" eaLnBrk="1" latinLnBrk="0" hangingPunct="1">
                        <a:lnSpc>
                          <a:spcPct val="90000"/>
                        </a:lnSpc>
                        <a:spcBef>
                          <a:spcPts val="1000"/>
                        </a:spcBef>
                        <a:spcAft>
                          <a:spcPts val="700"/>
                        </a:spcAft>
                        <a:buClr>
                          <a:srgbClr val="FEFDDE"/>
                        </a:buClr>
                        <a:buFont typeface="Wingdings" panose="05000000000000000000" pitchFamily="2" charset="2"/>
                        <a:defRPr sz="2400" kern="1200">
                          <a:solidFill>
                            <a:srgbClr val="FEFDDE"/>
                          </a:solidFill>
                          <a:latin typeface="Arial" panose="020B0604020202020204" pitchFamily="34" charset="0"/>
                          <a:ea typeface="MS PGothic" panose="020B0600070205080204" pitchFamily="34" charset="-128"/>
                        </a:defRPr>
                      </a:lvl1pPr>
                      <a:lvl2pPr marL="742950" indent="-285750" algn="l" defTabSz="457200" rtl="0" eaLnBrk="1" latinLnBrk="0" hangingPunct="1">
                        <a:lnSpc>
                          <a:spcPct val="90000"/>
                        </a:lnSpc>
                        <a:spcBef>
                          <a:spcPts val="1000"/>
                        </a:spcBef>
                        <a:spcAft>
                          <a:spcPts val="700"/>
                        </a:spcAft>
                        <a:buClr>
                          <a:srgbClr val="FEFDDE"/>
                        </a:buClr>
                        <a:buFont typeface="Arial" panose="020B0604020202020204" pitchFamily="34" charset="0"/>
                        <a:defRPr sz="2200" kern="1200">
                          <a:solidFill>
                            <a:srgbClr val="FEFDDE"/>
                          </a:solidFill>
                          <a:latin typeface="Arial" panose="020B0604020202020204" pitchFamily="34" charset="0"/>
                          <a:ea typeface="MS PGothic" panose="020B0600070205080204" pitchFamily="34" charset="-128"/>
                        </a:defRPr>
                      </a:lvl2pPr>
                      <a:lvl3pPr marL="1143000" indent="-228600" algn="l" defTabSz="457200" rtl="0" eaLnBrk="1" latinLnBrk="0" hangingPunct="1">
                        <a:lnSpc>
                          <a:spcPct val="90000"/>
                        </a:lnSpc>
                        <a:spcBef>
                          <a:spcPts val="1000"/>
                        </a:spcBef>
                        <a:spcAft>
                          <a:spcPts val="700"/>
                        </a:spcAft>
                        <a:buClr>
                          <a:srgbClr val="FEFDDE"/>
                        </a:buClr>
                        <a:buFont typeface="Arial" panose="020B0604020202020204" pitchFamily="34" charset="0"/>
                        <a:defRPr sz="2000" kern="1200">
                          <a:solidFill>
                            <a:srgbClr val="FEFDDE"/>
                          </a:solidFill>
                          <a:latin typeface="Arial" panose="020B0604020202020204" pitchFamily="34" charset="0"/>
                          <a:ea typeface="MS PGothic" panose="020B0600070205080204" pitchFamily="34" charset="-128"/>
                        </a:defRPr>
                      </a:lvl3pPr>
                      <a:lvl4pPr marL="1600200" indent="-228600" algn="l" defTabSz="457200" rtl="0" eaLnBrk="1" latinLnBrk="0" hangingPunct="1">
                        <a:lnSpc>
                          <a:spcPct val="90000"/>
                        </a:lnSpc>
                        <a:spcBef>
                          <a:spcPts val="1000"/>
                        </a:spcBef>
                        <a:spcAft>
                          <a:spcPts val="700"/>
                        </a:spcAft>
                        <a:buClr>
                          <a:srgbClr val="FEFDDE"/>
                        </a:buClr>
                        <a:buFont typeface="Arial" panose="020B0604020202020204" pitchFamily="34" charset="0"/>
                        <a:defRPr sz="2000" kern="1200">
                          <a:solidFill>
                            <a:srgbClr val="FEFDDE"/>
                          </a:solidFill>
                          <a:latin typeface="Arial" panose="020B0604020202020204" pitchFamily="34" charset="0"/>
                          <a:ea typeface="MS PGothic" panose="020B0600070205080204" pitchFamily="34" charset="-128"/>
                        </a:defRPr>
                      </a:lvl4pPr>
                      <a:lvl5pPr marL="2057400" indent="-228600" algn="l" defTabSz="457200" rtl="0" eaLnBrk="1" latinLnBrk="0" hangingPunct="1">
                        <a:lnSpc>
                          <a:spcPct val="90000"/>
                        </a:lnSpc>
                        <a:spcBef>
                          <a:spcPts val="1000"/>
                        </a:spcBef>
                        <a:spcAft>
                          <a:spcPts val="700"/>
                        </a:spcAft>
                        <a:buClr>
                          <a:srgbClr val="FEFDDE"/>
                        </a:buClr>
                        <a:buFont typeface="Arial" panose="020B0604020202020204" pitchFamily="34" charset="0"/>
                        <a:defRPr sz="1800" kern="1200">
                          <a:solidFill>
                            <a:srgbClr val="FEFDDE"/>
                          </a:solidFill>
                          <a:latin typeface="Arial" panose="020B0604020202020204" pitchFamily="34" charset="0"/>
                          <a:ea typeface="MS PGothic" panose="020B0600070205080204" pitchFamily="34" charset="-128"/>
                        </a:defRPr>
                      </a:lvl5pPr>
                      <a:lvl6pPr marL="2514600" indent="-228600" algn="l" defTabSz="457200" rtl="0" eaLnBrk="0" fontAlgn="base" latinLnBrk="0" hangingPunct="0">
                        <a:lnSpc>
                          <a:spcPct val="90000"/>
                        </a:lnSpc>
                        <a:spcBef>
                          <a:spcPts val="1000"/>
                        </a:spcBef>
                        <a:spcAft>
                          <a:spcPts val="700"/>
                        </a:spcAft>
                        <a:buClr>
                          <a:srgbClr val="FEFDDE"/>
                        </a:buClr>
                        <a:buFont typeface="Arial" panose="020B0604020202020204" pitchFamily="34" charset="0"/>
                        <a:defRPr sz="1800" kern="1200">
                          <a:solidFill>
                            <a:srgbClr val="FEFDDE"/>
                          </a:solidFill>
                          <a:latin typeface="Arial" panose="020B0604020202020204" pitchFamily="34" charset="0"/>
                          <a:ea typeface="MS PGothic" panose="020B0600070205080204" pitchFamily="34" charset="-128"/>
                        </a:defRPr>
                      </a:lvl6pPr>
                      <a:lvl7pPr marL="2971800" indent="-228600" algn="l" defTabSz="457200" rtl="0" eaLnBrk="0" fontAlgn="base" latinLnBrk="0" hangingPunct="0">
                        <a:lnSpc>
                          <a:spcPct val="90000"/>
                        </a:lnSpc>
                        <a:spcBef>
                          <a:spcPts val="1000"/>
                        </a:spcBef>
                        <a:spcAft>
                          <a:spcPts val="700"/>
                        </a:spcAft>
                        <a:buClr>
                          <a:srgbClr val="FEFDDE"/>
                        </a:buClr>
                        <a:buFont typeface="Arial" panose="020B0604020202020204" pitchFamily="34" charset="0"/>
                        <a:defRPr sz="1800" kern="1200">
                          <a:solidFill>
                            <a:srgbClr val="FEFDDE"/>
                          </a:solidFill>
                          <a:latin typeface="Arial" panose="020B0604020202020204" pitchFamily="34" charset="0"/>
                          <a:ea typeface="MS PGothic" panose="020B0600070205080204" pitchFamily="34" charset="-128"/>
                        </a:defRPr>
                      </a:lvl7pPr>
                      <a:lvl8pPr marL="3429000" indent="-228600" algn="l" defTabSz="457200" rtl="0" eaLnBrk="0" fontAlgn="base" latinLnBrk="0" hangingPunct="0">
                        <a:lnSpc>
                          <a:spcPct val="90000"/>
                        </a:lnSpc>
                        <a:spcBef>
                          <a:spcPts val="1000"/>
                        </a:spcBef>
                        <a:spcAft>
                          <a:spcPts val="700"/>
                        </a:spcAft>
                        <a:buClr>
                          <a:srgbClr val="FEFDDE"/>
                        </a:buClr>
                        <a:buFont typeface="Arial" panose="020B0604020202020204" pitchFamily="34" charset="0"/>
                        <a:defRPr sz="1800" kern="1200">
                          <a:solidFill>
                            <a:srgbClr val="FEFDDE"/>
                          </a:solidFill>
                          <a:latin typeface="Arial" panose="020B0604020202020204" pitchFamily="34" charset="0"/>
                          <a:ea typeface="MS PGothic" panose="020B0600070205080204" pitchFamily="34" charset="-128"/>
                        </a:defRPr>
                      </a:lvl8pPr>
                      <a:lvl9pPr marL="3886200" indent="-228600" algn="l" defTabSz="457200" rtl="0" eaLnBrk="0" fontAlgn="base" latinLnBrk="0" hangingPunct="0">
                        <a:lnSpc>
                          <a:spcPct val="90000"/>
                        </a:lnSpc>
                        <a:spcBef>
                          <a:spcPts val="1000"/>
                        </a:spcBef>
                        <a:spcAft>
                          <a:spcPts val="700"/>
                        </a:spcAft>
                        <a:buClr>
                          <a:srgbClr val="FEFDDE"/>
                        </a:buClr>
                        <a:buFont typeface="Arial" panose="020B0604020202020204" pitchFamily="34" charset="0"/>
                        <a:defRPr sz="1800" kern="1200">
                          <a:solidFill>
                            <a:srgbClr val="FEFDDE"/>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anose="05000000000000000000" pitchFamily="2" charset="2"/>
                        <a:buNone/>
                        <a:tabLst/>
                      </a:pPr>
                      <a:r>
                        <a:rPr kumimoji="0" lang="en-GB" altLang="en-US" sz="1400" b="1" i="0" u="none" strike="noStrike" cap="none" normalizeH="0" baseline="0" dirty="0">
                          <a:ln>
                            <a:noFill/>
                          </a:ln>
                          <a:solidFill>
                            <a:schemeClr val="tx1"/>
                          </a:solidFill>
                          <a:effectLst/>
                          <a:latin typeface="Calibri" panose="020F0502020204030204" pitchFamily="34" charset="0"/>
                          <a:ea typeface="MS PGothic" panose="020B0600070205080204" pitchFamily="34" charset="-128"/>
                          <a:cs typeface="Calibri" panose="020F0502020204030204" pitchFamily="34" charset="0"/>
                        </a:rPr>
                        <a:t>Characteristic, n (%)</a:t>
                      </a:r>
                    </a:p>
                  </a:txBody>
                  <a:tcPr marL="91271" marR="91271" marT="34244" marB="34244" anchor="ctr" horzOverflow="overflow">
                    <a:lnL>
                      <a:noFill/>
                    </a:lnL>
                    <a:lnR>
                      <a:noFill/>
                    </a:lnR>
                    <a:lnT>
                      <a:noFill/>
                    </a:lnT>
                    <a:lnB>
                      <a:noFill/>
                    </a:lnB>
                    <a:lnTlToBr>
                      <a:noFill/>
                    </a:lnTlToBr>
                    <a:lnBlToTr>
                      <a:noFill/>
                    </a:lnBlToTr>
                    <a:solidFill>
                      <a:srgbClr val="FFFF00"/>
                    </a:solidFill>
                  </a:tcPr>
                </a:tc>
                <a:tc>
                  <a:txBody>
                    <a:bodyPr/>
                    <a:lstStyle>
                      <a:lvl1pPr marL="0" algn="l" defTabSz="457200" rtl="0" eaLnBrk="1" latinLnBrk="0" hangingPunct="1">
                        <a:lnSpc>
                          <a:spcPct val="90000"/>
                        </a:lnSpc>
                        <a:spcBef>
                          <a:spcPts val="1000"/>
                        </a:spcBef>
                        <a:spcAft>
                          <a:spcPts val="700"/>
                        </a:spcAft>
                        <a:buClr>
                          <a:srgbClr val="FEFDDE"/>
                        </a:buClr>
                        <a:buFont typeface="Wingdings" panose="05000000000000000000" pitchFamily="2" charset="2"/>
                        <a:defRPr sz="2400" kern="1200">
                          <a:solidFill>
                            <a:srgbClr val="FEFDDE"/>
                          </a:solidFill>
                          <a:latin typeface="Arial" panose="020B0604020202020204" pitchFamily="34" charset="0"/>
                          <a:ea typeface="MS PGothic" panose="020B0600070205080204" pitchFamily="34" charset="-128"/>
                        </a:defRPr>
                      </a:lvl1pPr>
                      <a:lvl2pPr marL="742950" indent="-285750" algn="l" defTabSz="457200" rtl="0" eaLnBrk="1" latinLnBrk="0" hangingPunct="1">
                        <a:lnSpc>
                          <a:spcPct val="90000"/>
                        </a:lnSpc>
                        <a:spcBef>
                          <a:spcPts val="1000"/>
                        </a:spcBef>
                        <a:spcAft>
                          <a:spcPts val="700"/>
                        </a:spcAft>
                        <a:buClr>
                          <a:srgbClr val="FEFDDE"/>
                        </a:buClr>
                        <a:buFont typeface="Arial" panose="020B0604020202020204" pitchFamily="34" charset="0"/>
                        <a:defRPr sz="2200" kern="1200">
                          <a:solidFill>
                            <a:srgbClr val="FEFDDE"/>
                          </a:solidFill>
                          <a:latin typeface="Arial" panose="020B0604020202020204" pitchFamily="34" charset="0"/>
                          <a:ea typeface="MS PGothic" panose="020B0600070205080204" pitchFamily="34" charset="-128"/>
                        </a:defRPr>
                      </a:lvl2pPr>
                      <a:lvl3pPr marL="1143000" indent="-228600" algn="l" defTabSz="457200" rtl="0" eaLnBrk="1" latinLnBrk="0" hangingPunct="1">
                        <a:lnSpc>
                          <a:spcPct val="90000"/>
                        </a:lnSpc>
                        <a:spcBef>
                          <a:spcPts val="1000"/>
                        </a:spcBef>
                        <a:spcAft>
                          <a:spcPts val="700"/>
                        </a:spcAft>
                        <a:buClr>
                          <a:srgbClr val="FEFDDE"/>
                        </a:buClr>
                        <a:buFont typeface="Arial" panose="020B0604020202020204" pitchFamily="34" charset="0"/>
                        <a:defRPr sz="2000" kern="1200">
                          <a:solidFill>
                            <a:srgbClr val="FEFDDE"/>
                          </a:solidFill>
                          <a:latin typeface="Arial" panose="020B0604020202020204" pitchFamily="34" charset="0"/>
                          <a:ea typeface="MS PGothic" panose="020B0600070205080204" pitchFamily="34" charset="-128"/>
                        </a:defRPr>
                      </a:lvl3pPr>
                      <a:lvl4pPr marL="1600200" indent="-228600" algn="l" defTabSz="457200" rtl="0" eaLnBrk="1" latinLnBrk="0" hangingPunct="1">
                        <a:lnSpc>
                          <a:spcPct val="90000"/>
                        </a:lnSpc>
                        <a:spcBef>
                          <a:spcPts val="1000"/>
                        </a:spcBef>
                        <a:spcAft>
                          <a:spcPts val="700"/>
                        </a:spcAft>
                        <a:buClr>
                          <a:srgbClr val="FEFDDE"/>
                        </a:buClr>
                        <a:buFont typeface="Arial" panose="020B0604020202020204" pitchFamily="34" charset="0"/>
                        <a:defRPr sz="2000" kern="1200">
                          <a:solidFill>
                            <a:srgbClr val="FEFDDE"/>
                          </a:solidFill>
                          <a:latin typeface="Arial" panose="020B0604020202020204" pitchFamily="34" charset="0"/>
                          <a:ea typeface="MS PGothic" panose="020B0600070205080204" pitchFamily="34" charset="-128"/>
                        </a:defRPr>
                      </a:lvl4pPr>
                      <a:lvl5pPr marL="2057400" indent="-228600" algn="l" defTabSz="457200" rtl="0" eaLnBrk="1" latinLnBrk="0" hangingPunct="1">
                        <a:lnSpc>
                          <a:spcPct val="90000"/>
                        </a:lnSpc>
                        <a:spcBef>
                          <a:spcPts val="1000"/>
                        </a:spcBef>
                        <a:spcAft>
                          <a:spcPts val="700"/>
                        </a:spcAft>
                        <a:buClr>
                          <a:srgbClr val="FEFDDE"/>
                        </a:buClr>
                        <a:buFont typeface="Arial" panose="020B0604020202020204" pitchFamily="34" charset="0"/>
                        <a:defRPr sz="1800" kern="1200">
                          <a:solidFill>
                            <a:srgbClr val="FEFDDE"/>
                          </a:solidFill>
                          <a:latin typeface="Arial" panose="020B0604020202020204" pitchFamily="34" charset="0"/>
                          <a:ea typeface="MS PGothic" panose="020B0600070205080204" pitchFamily="34" charset="-128"/>
                        </a:defRPr>
                      </a:lvl5pPr>
                      <a:lvl6pPr marL="2514600" indent="-228600" algn="l" defTabSz="457200" rtl="0" eaLnBrk="0" fontAlgn="base" latinLnBrk="0" hangingPunct="0">
                        <a:lnSpc>
                          <a:spcPct val="90000"/>
                        </a:lnSpc>
                        <a:spcBef>
                          <a:spcPts val="1000"/>
                        </a:spcBef>
                        <a:spcAft>
                          <a:spcPts val="700"/>
                        </a:spcAft>
                        <a:buClr>
                          <a:srgbClr val="FEFDDE"/>
                        </a:buClr>
                        <a:buFont typeface="Arial" panose="020B0604020202020204" pitchFamily="34" charset="0"/>
                        <a:defRPr sz="1800" kern="1200">
                          <a:solidFill>
                            <a:srgbClr val="FEFDDE"/>
                          </a:solidFill>
                          <a:latin typeface="Arial" panose="020B0604020202020204" pitchFamily="34" charset="0"/>
                          <a:ea typeface="MS PGothic" panose="020B0600070205080204" pitchFamily="34" charset="-128"/>
                        </a:defRPr>
                      </a:lvl6pPr>
                      <a:lvl7pPr marL="2971800" indent="-228600" algn="l" defTabSz="457200" rtl="0" eaLnBrk="0" fontAlgn="base" latinLnBrk="0" hangingPunct="0">
                        <a:lnSpc>
                          <a:spcPct val="90000"/>
                        </a:lnSpc>
                        <a:spcBef>
                          <a:spcPts val="1000"/>
                        </a:spcBef>
                        <a:spcAft>
                          <a:spcPts val="700"/>
                        </a:spcAft>
                        <a:buClr>
                          <a:srgbClr val="FEFDDE"/>
                        </a:buClr>
                        <a:buFont typeface="Arial" panose="020B0604020202020204" pitchFamily="34" charset="0"/>
                        <a:defRPr sz="1800" kern="1200">
                          <a:solidFill>
                            <a:srgbClr val="FEFDDE"/>
                          </a:solidFill>
                          <a:latin typeface="Arial" panose="020B0604020202020204" pitchFamily="34" charset="0"/>
                          <a:ea typeface="MS PGothic" panose="020B0600070205080204" pitchFamily="34" charset="-128"/>
                        </a:defRPr>
                      </a:lvl7pPr>
                      <a:lvl8pPr marL="3429000" indent="-228600" algn="l" defTabSz="457200" rtl="0" eaLnBrk="0" fontAlgn="base" latinLnBrk="0" hangingPunct="0">
                        <a:lnSpc>
                          <a:spcPct val="90000"/>
                        </a:lnSpc>
                        <a:spcBef>
                          <a:spcPts val="1000"/>
                        </a:spcBef>
                        <a:spcAft>
                          <a:spcPts val="700"/>
                        </a:spcAft>
                        <a:buClr>
                          <a:srgbClr val="FEFDDE"/>
                        </a:buClr>
                        <a:buFont typeface="Arial" panose="020B0604020202020204" pitchFamily="34" charset="0"/>
                        <a:defRPr sz="1800" kern="1200">
                          <a:solidFill>
                            <a:srgbClr val="FEFDDE"/>
                          </a:solidFill>
                          <a:latin typeface="Arial" panose="020B0604020202020204" pitchFamily="34" charset="0"/>
                          <a:ea typeface="MS PGothic" panose="020B0600070205080204" pitchFamily="34" charset="-128"/>
                        </a:defRPr>
                      </a:lvl8pPr>
                      <a:lvl9pPr marL="3886200" indent="-228600" algn="l" defTabSz="457200" rtl="0" eaLnBrk="0" fontAlgn="base" latinLnBrk="0" hangingPunct="0">
                        <a:lnSpc>
                          <a:spcPct val="90000"/>
                        </a:lnSpc>
                        <a:spcBef>
                          <a:spcPts val="1000"/>
                        </a:spcBef>
                        <a:spcAft>
                          <a:spcPts val="700"/>
                        </a:spcAft>
                        <a:buClr>
                          <a:srgbClr val="FEFDDE"/>
                        </a:buClr>
                        <a:buFont typeface="Arial" panose="020B0604020202020204" pitchFamily="34" charset="0"/>
                        <a:defRPr sz="1800" kern="1200">
                          <a:solidFill>
                            <a:srgbClr val="FEFDDE"/>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anose="05000000000000000000" pitchFamily="2" charset="2"/>
                        <a:buNone/>
                        <a:tabLst/>
                      </a:pPr>
                      <a:r>
                        <a:rPr kumimoji="0" lang="en-US" altLang="en-US" sz="1400" b="1" i="0" u="none" strike="noStrike" cap="none" normalizeH="0" baseline="0" dirty="0">
                          <a:ln>
                            <a:noFill/>
                          </a:ln>
                          <a:solidFill>
                            <a:schemeClr val="tx1"/>
                          </a:solidFill>
                          <a:effectLst/>
                          <a:latin typeface="Calibri" panose="020F0502020204030204" pitchFamily="34" charset="0"/>
                          <a:ea typeface="MS PGothic" panose="020B0600070205080204" pitchFamily="34" charset="-128"/>
                          <a:cs typeface="Calibri" panose="020F0502020204030204" pitchFamily="34" charset="0"/>
                        </a:rPr>
                        <a:t>Pertuzumab</a:t>
                      </a:r>
                    </a:p>
                    <a:p>
                      <a:pPr marL="0" marR="0" lvl="0" indent="0" algn="ctr" defTabSz="914400" rtl="0" eaLnBrk="1" fontAlgn="base" latinLnBrk="0" hangingPunct="1">
                        <a:lnSpc>
                          <a:spcPct val="100000"/>
                        </a:lnSpc>
                        <a:spcBef>
                          <a:spcPct val="0"/>
                        </a:spcBef>
                        <a:spcAft>
                          <a:spcPct val="0"/>
                        </a:spcAft>
                        <a:buClr>
                          <a:schemeClr val="accent2"/>
                        </a:buClr>
                        <a:buSzTx/>
                        <a:buFont typeface="Wingdings" panose="05000000000000000000" pitchFamily="2" charset="2"/>
                        <a:buNone/>
                        <a:tabLst/>
                      </a:pPr>
                      <a:r>
                        <a:rPr kumimoji="0" lang="en-US" altLang="en-US" sz="1400" b="1" i="0" u="none" strike="noStrike" cap="none" normalizeH="0" baseline="0" dirty="0">
                          <a:ln>
                            <a:noFill/>
                          </a:ln>
                          <a:solidFill>
                            <a:schemeClr val="tx1"/>
                          </a:solidFill>
                          <a:effectLst/>
                          <a:latin typeface="Calibri" panose="020F0502020204030204" pitchFamily="34" charset="0"/>
                          <a:ea typeface="MS PGothic" panose="020B0600070205080204" pitchFamily="34" charset="-128"/>
                          <a:cs typeface="Calibri" panose="020F0502020204030204" pitchFamily="34" charset="0"/>
                        </a:rPr>
                        <a:t>(n = 2364)</a:t>
                      </a:r>
                    </a:p>
                  </a:txBody>
                  <a:tcPr marL="91271" marR="91271" marT="34244" marB="34244" horzOverflow="overflow">
                    <a:lnL>
                      <a:noFill/>
                    </a:lnL>
                    <a:lnR>
                      <a:noFill/>
                    </a:lnR>
                    <a:lnT>
                      <a:noFill/>
                    </a:lnT>
                    <a:lnB>
                      <a:noFill/>
                    </a:lnB>
                    <a:lnTlToBr>
                      <a:noFill/>
                    </a:lnTlToBr>
                    <a:lnBlToTr>
                      <a:noFill/>
                    </a:lnBlToTr>
                    <a:solidFill>
                      <a:srgbClr val="FFFF00"/>
                    </a:solidFill>
                  </a:tcPr>
                </a:tc>
                <a:tc>
                  <a:txBody>
                    <a:bodyPr/>
                    <a:lstStyle>
                      <a:lvl1pPr marL="0" algn="l" defTabSz="457200" rtl="0" eaLnBrk="1" latinLnBrk="0" hangingPunct="1">
                        <a:lnSpc>
                          <a:spcPct val="90000"/>
                        </a:lnSpc>
                        <a:spcBef>
                          <a:spcPts val="1000"/>
                        </a:spcBef>
                        <a:spcAft>
                          <a:spcPts val="700"/>
                        </a:spcAft>
                        <a:buClr>
                          <a:srgbClr val="FEFDDE"/>
                        </a:buClr>
                        <a:buFont typeface="Wingdings" panose="05000000000000000000" pitchFamily="2" charset="2"/>
                        <a:defRPr sz="2400" kern="1200">
                          <a:solidFill>
                            <a:srgbClr val="FEFDDE"/>
                          </a:solidFill>
                          <a:latin typeface="Arial" panose="020B0604020202020204" pitchFamily="34" charset="0"/>
                          <a:ea typeface="MS PGothic" panose="020B0600070205080204" pitchFamily="34" charset="-128"/>
                        </a:defRPr>
                      </a:lvl1pPr>
                      <a:lvl2pPr marL="742950" indent="-285750" algn="l" defTabSz="457200" rtl="0" eaLnBrk="1" latinLnBrk="0" hangingPunct="1">
                        <a:lnSpc>
                          <a:spcPct val="90000"/>
                        </a:lnSpc>
                        <a:spcBef>
                          <a:spcPts val="1000"/>
                        </a:spcBef>
                        <a:spcAft>
                          <a:spcPts val="700"/>
                        </a:spcAft>
                        <a:buClr>
                          <a:srgbClr val="FEFDDE"/>
                        </a:buClr>
                        <a:buFont typeface="Arial" panose="020B0604020202020204" pitchFamily="34" charset="0"/>
                        <a:defRPr sz="2200" kern="1200">
                          <a:solidFill>
                            <a:srgbClr val="FEFDDE"/>
                          </a:solidFill>
                          <a:latin typeface="Arial" panose="020B0604020202020204" pitchFamily="34" charset="0"/>
                          <a:ea typeface="MS PGothic" panose="020B0600070205080204" pitchFamily="34" charset="-128"/>
                        </a:defRPr>
                      </a:lvl2pPr>
                      <a:lvl3pPr marL="1143000" indent="-228600" algn="l" defTabSz="457200" rtl="0" eaLnBrk="1" latinLnBrk="0" hangingPunct="1">
                        <a:lnSpc>
                          <a:spcPct val="90000"/>
                        </a:lnSpc>
                        <a:spcBef>
                          <a:spcPts val="1000"/>
                        </a:spcBef>
                        <a:spcAft>
                          <a:spcPts val="700"/>
                        </a:spcAft>
                        <a:buClr>
                          <a:srgbClr val="FEFDDE"/>
                        </a:buClr>
                        <a:buFont typeface="Arial" panose="020B0604020202020204" pitchFamily="34" charset="0"/>
                        <a:defRPr sz="2000" kern="1200">
                          <a:solidFill>
                            <a:srgbClr val="FEFDDE"/>
                          </a:solidFill>
                          <a:latin typeface="Arial" panose="020B0604020202020204" pitchFamily="34" charset="0"/>
                          <a:ea typeface="MS PGothic" panose="020B0600070205080204" pitchFamily="34" charset="-128"/>
                        </a:defRPr>
                      </a:lvl3pPr>
                      <a:lvl4pPr marL="1600200" indent="-228600" algn="l" defTabSz="457200" rtl="0" eaLnBrk="1" latinLnBrk="0" hangingPunct="1">
                        <a:lnSpc>
                          <a:spcPct val="90000"/>
                        </a:lnSpc>
                        <a:spcBef>
                          <a:spcPts val="1000"/>
                        </a:spcBef>
                        <a:spcAft>
                          <a:spcPts val="700"/>
                        </a:spcAft>
                        <a:buClr>
                          <a:srgbClr val="FEFDDE"/>
                        </a:buClr>
                        <a:buFont typeface="Arial" panose="020B0604020202020204" pitchFamily="34" charset="0"/>
                        <a:defRPr sz="2000" kern="1200">
                          <a:solidFill>
                            <a:srgbClr val="FEFDDE"/>
                          </a:solidFill>
                          <a:latin typeface="Arial" panose="020B0604020202020204" pitchFamily="34" charset="0"/>
                          <a:ea typeface="MS PGothic" panose="020B0600070205080204" pitchFamily="34" charset="-128"/>
                        </a:defRPr>
                      </a:lvl4pPr>
                      <a:lvl5pPr marL="2057400" indent="-228600" algn="l" defTabSz="457200" rtl="0" eaLnBrk="1" latinLnBrk="0" hangingPunct="1">
                        <a:lnSpc>
                          <a:spcPct val="90000"/>
                        </a:lnSpc>
                        <a:spcBef>
                          <a:spcPts val="1000"/>
                        </a:spcBef>
                        <a:spcAft>
                          <a:spcPts val="700"/>
                        </a:spcAft>
                        <a:buClr>
                          <a:srgbClr val="FEFDDE"/>
                        </a:buClr>
                        <a:buFont typeface="Arial" panose="020B0604020202020204" pitchFamily="34" charset="0"/>
                        <a:defRPr sz="1800" kern="1200">
                          <a:solidFill>
                            <a:srgbClr val="FEFDDE"/>
                          </a:solidFill>
                          <a:latin typeface="Arial" panose="020B0604020202020204" pitchFamily="34" charset="0"/>
                          <a:ea typeface="MS PGothic" panose="020B0600070205080204" pitchFamily="34" charset="-128"/>
                        </a:defRPr>
                      </a:lvl5pPr>
                      <a:lvl6pPr marL="2514600" indent="-228600" algn="l" defTabSz="457200" rtl="0" eaLnBrk="0" fontAlgn="base" latinLnBrk="0" hangingPunct="0">
                        <a:lnSpc>
                          <a:spcPct val="90000"/>
                        </a:lnSpc>
                        <a:spcBef>
                          <a:spcPts val="1000"/>
                        </a:spcBef>
                        <a:spcAft>
                          <a:spcPts val="700"/>
                        </a:spcAft>
                        <a:buClr>
                          <a:srgbClr val="FEFDDE"/>
                        </a:buClr>
                        <a:buFont typeface="Arial" panose="020B0604020202020204" pitchFamily="34" charset="0"/>
                        <a:defRPr sz="1800" kern="1200">
                          <a:solidFill>
                            <a:srgbClr val="FEFDDE"/>
                          </a:solidFill>
                          <a:latin typeface="Arial" panose="020B0604020202020204" pitchFamily="34" charset="0"/>
                          <a:ea typeface="MS PGothic" panose="020B0600070205080204" pitchFamily="34" charset="-128"/>
                        </a:defRPr>
                      </a:lvl6pPr>
                      <a:lvl7pPr marL="2971800" indent="-228600" algn="l" defTabSz="457200" rtl="0" eaLnBrk="0" fontAlgn="base" latinLnBrk="0" hangingPunct="0">
                        <a:lnSpc>
                          <a:spcPct val="90000"/>
                        </a:lnSpc>
                        <a:spcBef>
                          <a:spcPts val="1000"/>
                        </a:spcBef>
                        <a:spcAft>
                          <a:spcPts val="700"/>
                        </a:spcAft>
                        <a:buClr>
                          <a:srgbClr val="FEFDDE"/>
                        </a:buClr>
                        <a:buFont typeface="Arial" panose="020B0604020202020204" pitchFamily="34" charset="0"/>
                        <a:defRPr sz="1800" kern="1200">
                          <a:solidFill>
                            <a:srgbClr val="FEFDDE"/>
                          </a:solidFill>
                          <a:latin typeface="Arial" panose="020B0604020202020204" pitchFamily="34" charset="0"/>
                          <a:ea typeface="MS PGothic" panose="020B0600070205080204" pitchFamily="34" charset="-128"/>
                        </a:defRPr>
                      </a:lvl7pPr>
                      <a:lvl8pPr marL="3429000" indent="-228600" algn="l" defTabSz="457200" rtl="0" eaLnBrk="0" fontAlgn="base" latinLnBrk="0" hangingPunct="0">
                        <a:lnSpc>
                          <a:spcPct val="90000"/>
                        </a:lnSpc>
                        <a:spcBef>
                          <a:spcPts val="1000"/>
                        </a:spcBef>
                        <a:spcAft>
                          <a:spcPts val="700"/>
                        </a:spcAft>
                        <a:buClr>
                          <a:srgbClr val="FEFDDE"/>
                        </a:buClr>
                        <a:buFont typeface="Arial" panose="020B0604020202020204" pitchFamily="34" charset="0"/>
                        <a:defRPr sz="1800" kern="1200">
                          <a:solidFill>
                            <a:srgbClr val="FEFDDE"/>
                          </a:solidFill>
                          <a:latin typeface="Arial" panose="020B0604020202020204" pitchFamily="34" charset="0"/>
                          <a:ea typeface="MS PGothic" panose="020B0600070205080204" pitchFamily="34" charset="-128"/>
                        </a:defRPr>
                      </a:lvl8pPr>
                      <a:lvl9pPr marL="3886200" indent="-228600" algn="l" defTabSz="457200" rtl="0" eaLnBrk="0" fontAlgn="base" latinLnBrk="0" hangingPunct="0">
                        <a:lnSpc>
                          <a:spcPct val="90000"/>
                        </a:lnSpc>
                        <a:spcBef>
                          <a:spcPts val="1000"/>
                        </a:spcBef>
                        <a:spcAft>
                          <a:spcPts val="700"/>
                        </a:spcAft>
                        <a:buClr>
                          <a:srgbClr val="FEFDDE"/>
                        </a:buClr>
                        <a:buFont typeface="Arial" panose="020B0604020202020204" pitchFamily="34" charset="0"/>
                        <a:defRPr sz="1800" kern="1200">
                          <a:solidFill>
                            <a:srgbClr val="FEFDDE"/>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anose="05000000000000000000" pitchFamily="2" charset="2"/>
                        <a:buNone/>
                        <a:tabLst/>
                      </a:pPr>
                      <a:r>
                        <a:rPr kumimoji="0" lang="en-US" altLang="en-US" sz="1400" b="1" i="0" u="none" strike="noStrike" cap="none" normalizeH="0" baseline="0" dirty="0">
                          <a:ln>
                            <a:noFill/>
                          </a:ln>
                          <a:solidFill>
                            <a:schemeClr val="tx1"/>
                          </a:solidFill>
                          <a:effectLst/>
                          <a:latin typeface="Calibri" panose="020F0502020204030204" pitchFamily="34" charset="0"/>
                          <a:ea typeface="MS PGothic" panose="020B0600070205080204" pitchFamily="34" charset="-128"/>
                          <a:cs typeface="Calibri" panose="020F0502020204030204" pitchFamily="34" charset="0"/>
                        </a:rPr>
                        <a:t>Placebo</a:t>
                      </a:r>
                    </a:p>
                    <a:p>
                      <a:pPr marL="0" marR="0" lvl="0" indent="0" algn="ctr" defTabSz="914400" rtl="0" eaLnBrk="1" fontAlgn="base" latinLnBrk="0" hangingPunct="1">
                        <a:lnSpc>
                          <a:spcPct val="100000"/>
                        </a:lnSpc>
                        <a:spcBef>
                          <a:spcPct val="0"/>
                        </a:spcBef>
                        <a:spcAft>
                          <a:spcPct val="0"/>
                        </a:spcAft>
                        <a:buClr>
                          <a:schemeClr val="accent2"/>
                        </a:buClr>
                        <a:buSzTx/>
                        <a:buFont typeface="Wingdings" panose="05000000000000000000" pitchFamily="2" charset="2"/>
                        <a:buNone/>
                        <a:tabLst/>
                      </a:pPr>
                      <a:r>
                        <a:rPr kumimoji="0" lang="en-US" altLang="en-US" sz="1400" b="1" i="0" u="none" strike="noStrike" cap="none" normalizeH="0" baseline="0" dirty="0">
                          <a:ln>
                            <a:noFill/>
                          </a:ln>
                          <a:solidFill>
                            <a:schemeClr val="tx1"/>
                          </a:solidFill>
                          <a:effectLst/>
                          <a:latin typeface="Calibri" panose="020F0502020204030204" pitchFamily="34" charset="0"/>
                          <a:ea typeface="MS PGothic" panose="020B0600070205080204" pitchFamily="34" charset="-128"/>
                          <a:cs typeface="Calibri" panose="020F0502020204030204" pitchFamily="34" charset="0"/>
                        </a:rPr>
                        <a:t>(n = 2405)</a:t>
                      </a:r>
                    </a:p>
                  </a:txBody>
                  <a:tcPr marL="91271" marR="91271" marT="34244" marB="34244" horzOverflow="overflow">
                    <a:lnL>
                      <a:noFill/>
                    </a:lnL>
                    <a:lnR>
                      <a:noFill/>
                    </a:lnR>
                    <a:lnT>
                      <a:noFill/>
                    </a:lnT>
                    <a:lnB>
                      <a:noFill/>
                    </a:lnB>
                    <a:lnTlToBr>
                      <a:noFill/>
                    </a:lnTlToBr>
                    <a:lnBlToTr>
                      <a:noFill/>
                    </a:lnBlToTr>
                    <a:solidFill>
                      <a:srgbClr val="FFFF00"/>
                    </a:solidFill>
                  </a:tcPr>
                </a:tc>
                <a:extLst>
                  <a:ext uri="{0D108BD9-81ED-4DB2-BD59-A6C34878D82A}">
                    <a16:rowId xmlns:a16="http://schemas.microsoft.com/office/drawing/2014/main" val="2317445235"/>
                  </a:ext>
                </a:extLst>
              </a:tr>
              <a:tr h="253733">
                <a:tc>
                  <a:txBody>
                    <a:bodyPr/>
                    <a:lstStyle>
                      <a:lvl1pPr marL="0" algn="l" defTabSz="457200" rtl="0" eaLnBrk="1" latinLnBrk="0" hangingPunct="1">
                        <a:lnSpc>
                          <a:spcPct val="90000"/>
                        </a:lnSpc>
                        <a:spcBef>
                          <a:spcPts val="1000"/>
                        </a:spcBef>
                        <a:spcAft>
                          <a:spcPts val="700"/>
                        </a:spcAft>
                        <a:buClr>
                          <a:srgbClr val="FEFDDE"/>
                        </a:buClr>
                        <a:buFont typeface="Wingdings" panose="05000000000000000000" pitchFamily="2" charset="2"/>
                        <a:defRPr sz="2400" kern="1200">
                          <a:solidFill>
                            <a:srgbClr val="FEFDDE"/>
                          </a:solidFill>
                          <a:latin typeface="Arial" panose="020B0604020202020204" pitchFamily="34" charset="0"/>
                          <a:ea typeface="MS PGothic" panose="020B0600070205080204" pitchFamily="34" charset="-128"/>
                        </a:defRPr>
                      </a:lvl1pPr>
                      <a:lvl2pPr marL="742950" indent="-285750" algn="l" defTabSz="457200" rtl="0" eaLnBrk="1" latinLnBrk="0" hangingPunct="1">
                        <a:lnSpc>
                          <a:spcPct val="90000"/>
                        </a:lnSpc>
                        <a:spcBef>
                          <a:spcPts val="1000"/>
                        </a:spcBef>
                        <a:spcAft>
                          <a:spcPts val="700"/>
                        </a:spcAft>
                        <a:buClr>
                          <a:srgbClr val="FEFDDE"/>
                        </a:buClr>
                        <a:buFont typeface="Arial" panose="020B0604020202020204" pitchFamily="34" charset="0"/>
                        <a:defRPr sz="2200" kern="1200">
                          <a:solidFill>
                            <a:srgbClr val="FEFDDE"/>
                          </a:solidFill>
                          <a:latin typeface="Arial" panose="020B0604020202020204" pitchFamily="34" charset="0"/>
                          <a:ea typeface="MS PGothic" panose="020B0600070205080204" pitchFamily="34" charset="-128"/>
                        </a:defRPr>
                      </a:lvl2pPr>
                      <a:lvl3pPr marL="1143000" indent="-228600" algn="l" defTabSz="457200" rtl="0" eaLnBrk="1" latinLnBrk="0" hangingPunct="1">
                        <a:lnSpc>
                          <a:spcPct val="90000"/>
                        </a:lnSpc>
                        <a:spcBef>
                          <a:spcPts val="1000"/>
                        </a:spcBef>
                        <a:spcAft>
                          <a:spcPts val="700"/>
                        </a:spcAft>
                        <a:buClr>
                          <a:srgbClr val="FEFDDE"/>
                        </a:buClr>
                        <a:buFont typeface="Arial" panose="020B0604020202020204" pitchFamily="34" charset="0"/>
                        <a:defRPr sz="2000" kern="1200">
                          <a:solidFill>
                            <a:srgbClr val="FEFDDE"/>
                          </a:solidFill>
                          <a:latin typeface="Arial" panose="020B0604020202020204" pitchFamily="34" charset="0"/>
                          <a:ea typeface="MS PGothic" panose="020B0600070205080204" pitchFamily="34" charset="-128"/>
                        </a:defRPr>
                      </a:lvl3pPr>
                      <a:lvl4pPr marL="1600200" indent="-228600" algn="l" defTabSz="457200" rtl="0" eaLnBrk="1" latinLnBrk="0" hangingPunct="1">
                        <a:lnSpc>
                          <a:spcPct val="90000"/>
                        </a:lnSpc>
                        <a:spcBef>
                          <a:spcPts val="1000"/>
                        </a:spcBef>
                        <a:spcAft>
                          <a:spcPts val="700"/>
                        </a:spcAft>
                        <a:buClr>
                          <a:srgbClr val="FEFDDE"/>
                        </a:buClr>
                        <a:buFont typeface="Arial" panose="020B0604020202020204" pitchFamily="34" charset="0"/>
                        <a:defRPr sz="2000" kern="1200">
                          <a:solidFill>
                            <a:srgbClr val="FEFDDE"/>
                          </a:solidFill>
                          <a:latin typeface="Arial" panose="020B0604020202020204" pitchFamily="34" charset="0"/>
                          <a:ea typeface="MS PGothic" panose="020B0600070205080204" pitchFamily="34" charset="-128"/>
                        </a:defRPr>
                      </a:lvl4pPr>
                      <a:lvl5pPr marL="2057400" indent="-228600" algn="l" defTabSz="457200" rtl="0" eaLnBrk="1" latinLnBrk="0" hangingPunct="1">
                        <a:lnSpc>
                          <a:spcPct val="90000"/>
                        </a:lnSpc>
                        <a:spcBef>
                          <a:spcPts val="1000"/>
                        </a:spcBef>
                        <a:spcAft>
                          <a:spcPts val="700"/>
                        </a:spcAft>
                        <a:buClr>
                          <a:srgbClr val="FEFDDE"/>
                        </a:buClr>
                        <a:buFont typeface="Arial" panose="020B0604020202020204" pitchFamily="34" charset="0"/>
                        <a:defRPr sz="1800" kern="1200">
                          <a:solidFill>
                            <a:srgbClr val="FEFDDE"/>
                          </a:solidFill>
                          <a:latin typeface="Arial" panose="020B0604020202020204" pitchFamily="34" charset="0"/>
                          <a:ea typeface="MS PGothic" panose="020B0600070205080204" pitchFamily="34" charset="-128"/>
                        </a:defRPr>
                      </a:lvl5pPr>
                      <a:lvl6pPr marL="2514600" indent="-228600" algn="l" defTabSz="457200" rtl="0" eaLnBrk="0" fontAlgn="base" latinLnBrk="0" hangingPunct="0">
                        <a:lnSpc>
                          <a:spcPct val="90000"/>
                        </a:lnSpc>
                        <a:spcBef>
                          <a:spcPts val="1000"/>
                        </a:spcBef>
                        <a:spcAft>
                          <a:spcPts val="700"/>
                        </a:spcAft>
                        <a:buClr>
                          <a:srgbClr val="FEFDDE"/>
                        </a:buClr>
                        <a:buFont typeface="Arial" panose="020B0604020202020204" pitchFamily="34" charset="0"/>
                        <a:defRPr sz="1800" kern="1200">
                          <a:solidFill>
                            <a:srgbClr val="FEFDDE"/>
                          </a:solidFill>
                          <a:latin typeface="Arial" panose="020B0604020202020204" pitchFamily="34" charset="0"/>
                          <a:ea typeface="MS PGothic" panose="020B0600070205080204" pitchFamily="34" charset="-128"/>
                        </a:defRPr>
                      </a:lvl6pPr>
                      <a:lvl7pPr marL="2971800" indent="-228600" algn="l" defTabSz="457200" rtl="0" eaLnBrk="0" fontAlgn="base" latinLnBrk="0" hangingPunct="0">
                        <a:lnSpc>
                          <a:spcPct val="90000"/>
                        </a:lnSpc>
                        <a:spcBef>
                          <a:spcPts val="1000"/>
                        </a:spcBef>
                        <a:spcAft>
                          <a:spcPts val="700"/>
                        </a:spcAft>
                        <a:buClr>
                          <a:srgbClr val="FEFDDE"/>
                        </a:buClr>
                        <a:buFont typeface="Arial" panose="020B0604020202020204" pitchFamily="34" charset="0"/>
                        <a:defRPr sz="1800" kern="1200">
                          <a:solidFill>
                            <a:srgbClr val="FEFDDE"/>
                          </a:solidFill>
                          <a:latin typeface="Arial" panose="020B0604020202020204" pitchFamily="34" charset="0"/>
                          <a:ea typeface="MS PGothic" panose="020B0600070205080204" pitchFamily="34" charset="-128"/>
                        </a:defRPr>
                      </a:lvl7pPr>
                      <a:lvl8pPr marL="3429000" indent="-228600" algn="l" defTabSz="457200" rtl="0" eaLnBrk="0" fontAlgn="base" latinLnBrk="0" hangingPunct="0">
                        <a:lnSpc>
                          <a:spcPct val="90000"/>
                        </a:lnSpc>
                        <a:spcBef>
                          <a:spcPts val="1000"/>
                        </a:spcBef>
                        <a:spcAft>
                          <a:spcPts val="700"/>
                        </a:spcAft>
                        <a:buClr>
                          <a:srgbClr val="FEFDDE"/>
                        </a:buClr>
                        <a:buFont typeface="Arial" panose="020B0604020202020204" pitchFamily="34" charset="0"/>
                        <a:defRPr sz="1800" kern="1200">
                          <a:solidFill>
                            <a:srgbClr val="FEFDDE"/>
                          </a:solidFill>
                          <a:latin typeface="Arial" panose="020B0604020202020204" pitchFamily="34" charset="0"/>
                          <a:ea typeface="MS PGothic" panose="020B0600070205080204" pitchFamily="34" charset="-128"/>
                        </a:defRPr>
                      </a:lvl8pPr>
                      <a:lvl9pPr marL="3886200" indent="-228600" algn="l" defTabSz="457200" rtl="0" eaLnBrk="0" fontAlgn="base" latinLnBrk="0" hangingPunct="0">
                        <a:lnSpc>
                          <a:spcPct val="90000"/>
                        </a:lnSpc>
                        <a:spcBef>
                          <a:spcPts val="1000"/>
                        </a:spcBef>
                        <a:spcAft>
                          <a:spcPts val="700"/>
                        </a:spcAft>
                        <a:buClr>
                          <a:srgbClr val="FEFDDE"/>
                        </a:buClr>
                        <a:buFont typeface="Arial" panose="020B0604020202020204" pitchFamily="34" charset="0"/>
                        <a:defRPr sz="1800" kern="1200">
                          <a:solidFill>
                            <a:srgbClr val="FEFDDE"/>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90000"/>
                        </a:lnSpc>
                        <a:spcBef>
                          <a:spcPct val="0"/>
                        </a:spcBef>
                        <a:spcAft>
                          <a:spcPts val="300"/>
                        </a:spcAft>
                        <a:buClrTx/>
                        <a:buSzTx/>
                        <a:buFontTx/>
                        <a:buNone/>
                        <a:tabLst/>
                      </a:pPr>
                      <a:r>
                        <a:rPr kumimoji="0" lang="en-029" altLang="en-US" sz="1400" b="0" i="0" u="none" strike="noStrike" cap="none" normalizeH="0" baseline="0" dirty="0">
                          <a:ln>
                            <a:noFill/>
                          </a:ln>
                          <a:solidFill>
                            <a:schemeClr val="bg2">
                              <a:lumMod val="10000"/>
                            </a:schemeClr>
                          </a:solidFill>
                          <a:effectLst/>
                          <a:latin typeface="Calibri" panose="020F0502020204030204" pitchFamily="34" charset="0"/>
                          <a:ea typeface="MS PGothic" panose="020B0600070205080204" pitchFamily="34" charset="-128"/>
                          <a:cs typeface="Calibri" panose="020F0502020204030204" pitchFamily="34" charset="0"/>
                        </a:rPr>
                        <a:t>Primary cardiac event*</a:t>
                      </a:r>
                    </a:p>
                  </a:txBody>
                  <a:tcPr marL="68578" marR="68578" marT="34283" marB="34283" horzOverflow="overflow">
                    <a:lnL>
                      <a:noFill/>
                    </a:lnL>
                    <a:lnR>
                      <a:noFill/>
                    </a:lnR>
                    <a:lnT>
                      <a:noFill/>
                    </a:lnT>
                    <a:lnB>
                      <a:noFill/>
                    </a:lnB>
                    <a:lnTlToBr>
                      <a:noFill/>
                    </a:lnTlToBr>
                    <a:lnBlToTr>
                      <a:noFill/>
                    </a:lnBlToTr>
                    <a:solidFill>
                      <a:srgbClr val="CDCDCF"/>
                    </a:solidFill>
                  </a:tcPr>
                </a:tc>
                <a:tc>
                  <a:txBody>
                    <a:bodyPr/>
                    <a:lstStyle>
                      <a:lvl1pPr marL="0" algn="l" defTabSz="457200" rtl="0" eaLnBrk="1" latinLnBrk="0" hangingPunct="1">
                        <a:lnSpc>
                          <a:spcPct val="90000"/>
                        </a:lnSpc>
                        <a:spcBef>
                          <a:spcPts val="1000"/>
                        </a:spcBef>
                        <a:spcAft>
                          <a:spcPts val="700"/>
                        </a:spcAft>
                        <a:buClr>
                          <a:srgbClr val="FEFDDE"/>
                        </a:buClr>
                        <a:buFont typeface="Wingdings" panose="05000000000000000000" pitchFamily="2" charset="2"/>
                        <a:defRPr sz="2400" kern="1200">
                          <a:solidFill>
                            <a:srgbClr val="FEFDDE"/>
                          </a:solidFill>
                          <a:latin typeface="Arial" panose="020B0604020202020204" pitchFamily="34" charset="0"/>
                          <a:ea typeface="MS PGothic" panose="020B0600070205080204" pitchFamily="34" charset="-128"/>
                        </a:defRPr>
                      </a:lvl1pPr>
                      <a:lvl2pPr marL="742950" indent="-285750" algn="l" defTabSz="457200" rtl="0" eaLnBrk="1" latinLnBrk="0" hangingPunct="1">
                        <a:lnSpc>
                          <a:spcPct val="90000"/>
                        </a:lnSpc>
                        <a:spcBef>
                          <a:spcPts val="1000"/>
                        </a:spcBef>
                        <a:spcAft>
                          <a:spcPts val="700"/>
                        </a:spcAft>
                        <a:buClr>
                          <a:srgbClr val="FEFDDE"/>
                        </a:buClr>
                        <a:buFont typeface="Arial" panose="020B0604020202020204" pitchFamily="34" charset="0"/>
                        <a:defRPr sz="2200" kern="1200">
                          <a:solidFill>
                            <a:srgbClr val="FEFDDE"/>
                          </a:solidFill>
                          <a:latin typeface="Arial" panose="020B0604020202020204" pitchFamily="34" charset="0"/>
                          <a:ea typeface="MS PGothic" panose="020B0600070205080204" pitchFamily="34" charset="-128"/>
                        </a:defRPr>
                      </a:lvl2pPr>
                      <a:lvl3pPr marL="1143000" indent="-228600" algn="l" defTabSz="457200" rtl="0" eaLnBrk="1" latinLnBrk="0" hangingPunct="1">
                        <a:lnSpc>
                          <a:spcPct val="90000"/>
                        </a:lnSpc>
                        <a:spcBef>
                          <a:spcPts val="1000"/>
                        </a:spcBef>
                        <a:spcAft>
                          <a:spcPts val="700"/>
                        </a:spcAft>
                        <a:buClr>
                          <a:srgbClr val="FEFDDE"/>
                        </a:buClr>
                        <a:buFont typeface="Arial" panose="020B0604020202020204" pitchFamily="34" charset="0"/>
                        <a:defRPr sz="2000" kern="1200">
                          <a:solidFill>
                            <a:srgbClr val="FEFDDE"/>
                          </a:solidFill>
                          <a:latin typeface="Arial" panose="020B0604020202020204" pitchFamily="34" charset="0"/>
                          <a:ea typeface="MS PGothic" panose="020B0600070205080204" pitchFamily="34" charset="-128"/>
                        </a:defRPr>
                      </a:lvl3pPr>
                      <a:lvl4pPr marL="1600200" indent="-228600" algn="l" defTabSz="457200" rtl="0" eaLnBrk="1" latinLnBrk="0" hangingPunct="1">
                        <a:lnSpc>
                          <a:spcPct val="90000"/>
                        </a:lnSpc>
                        <a:spcBef>
                          <a:spcPts val="1000"/>
                        </a:spcBef>
                        <a:spcAft>
                          <a:spcPts val="700"/>
                        </a:spcAft>
                        <a:buClr>
                          <a:srgbClr val="FEFDDE"/>
                        </a:buClr>
                        <a:buFont typeface="Arial" panose="020B0604020202020204" pitchFamily="34" charset="0"/>
                        <a:defRPr sz="2000" kern="1200">
                          <a:solidFill>
                            <a:srgbClr val="FEFDDE"/>
                          </a:solidFill>
                          <a:latin typeface="Arial" panose="020B0604020202020204" pitchFamily="34" charset="0"/>
                          <a:ea typeface="MS PGothic" panose="020B0600070205080204" pitchFamily="34" charset="-128"/>
                        </a:defRPr>
                      </a:lvl4pPr>
                      <a:lvl5pPr marL="2057400" indent="-228600" algn="l" defTabSz="457200" rtl="0" eaLnBrk="1" latinLnBrk="0" hangingPunct="1">
                        <a:lnSpc>
                          <a:spcPct val="90000"/>
                        </a:lnSpc>
                        <a:spcBef>
                          <a:spcPts val="1000"/>
                        </a:spcBef>
                        <a:spcAft>
                          <a:spcPts val="700"/>
                        </a:spcAft>
                        <a:buClr>
                          <a:srgbClr val="FEFDDE"/>
                        </a:buClr>
                        <a:buFont typeface="Arial" panose="020B0604020202020204" pitchFamily="34" charset="0"/>
                        <a:defRPr sz="1800" kern="1200">
                          <a:solidFill>
                            <a:srgbClr val="FEFDDE"/>
                          </a:solidFill>
                          <a:latin typeface="Arial" panose="020B0604020202020204" pitchFamily="34" charset="0"/>
                          <a:ea typeface="MS PGothic" panose="020B0600070205080204" pitchFamily="34" charset="-128"/>
                        </a:defRPr>
                      </a:lvl5pPr>
                      <a:lvl6pPr marL="2514600" indent="-228600" algn="l" defTabSz="457200" rtl="0" eaLnBrk="0" fontAlgn="base" latinLnBrk="0" hangingPunct="0">
                        <a:lnSpc>
                          <a:spcPct val="90000"/>
                        </a:lnSpc>
                        <a:spcBef>
                          <a:spcPts val="1000"/>
                        </a:spcBef>
                        <a:spcAft>
                          <a:spcPts val="700"/>
                        </a:spcAft>
                        <a:buClr>
                          <a:srgbClr val="FEFDDE"/>
                        </a:buClr>
                        <a:buFont typeface="Arial" panose="020B0604020202020204" pitchFamily="34" charset="0"/>
                        <a:defRPr sz="1800" kern="1200">
                          <a:solidFill>
                            <a:srgbClr val="FEFDDE"/>
                          </a:solidFill>
                          <a:latin typeface="Arial" panose="020B0604020202020204" pitchFamily="34" charset="0"/>
                          <a:ea typeface="MS PGothic" panose="020B0600070205080204" pitchFamily="34" charset="-128"/>
                        </a:defRPr>
                      </a:lvl6pPr>
                      <a:lvl7pPr marL="2971800" indent="-228600" algn="l" defTabSz="457200" rtl="0" eaLnBrk="0" fontAlgn="base" latinLnBrk="0" hangingPunct="0">
                        <a:lnSpc>
                          <a:spcPct val="90000"/>
                        </a:lnSpc>
                        <a:spcBef>
                          <a:spcPts val="1000"/>
                        </a:spcBef>
                        <a:spcAft>
                          <a:spcPts val="700"/>
                        </a:spcAft>
                        <a:buClr>
                          <a:srgbClr val="FEFDDE"/>
                        </a:buClr>
                        <a:buFont typeface="Arial" panose="020B0604020202020204" pitchFamily="34" charset="0"/>
                        <a:defRPr sz="1800" kern="1200">
                          <a:solidFill>
                            <a:srgbClr val="FEFDDE"/>
                          </a:solidFill>
                          <a:latin typeface="Arial" panose="020B0604020202020204" pitchFamily="34" charset="0"/>
                          <a:ea typeface="MS PGothic" panose="020B0600070205080204" pitchFamily="34" charset="-128"/>
                        </a:defRPr>
                      </a:lvl7pPr>
                      <a:lvl8pPr marL="3429000" indent="-228600" algn="l" defTabSz="457200" rtl="0" eaLnBrk="0" fontAlgn="base" latinLnBrk="0" hangingPunct="0">
                        <a:lnSpc>
                          <a:spcPct val="90000"/>
                        </a:lnSpc>
                        <a:spcBef>
                          <a:spcPts val="1000"/>
                        </a:spcBef>
                        <a:spcAft>
                          <a:spcPts val="700"/>
                        </a:spcAft>
                        <a:buClr>
                          <a:srgbClr val="FEFDDE"/>
                        </a:buClr>
                        <a:buFont typeface="Arial" panose="020B0604020202020204" pitchFamily="34" charset="0"/>
                        <a:defRPr sz="1800" kern="1200">
                          <a:solidFill>
                            <a:srgbClr val="FEFDDE"/>
                          </a:solidFill>
                          <a:latin typeface="Arial" panose="020B0604020202020204" pitchFamily="34" charset="0"/>
                          <a:ea typeface="MS PGothic" panose="020B0600070205080204" pitchFamily="34" charset="-128"/>
                        </a:defRPr>
                      </a:lvl8pPr>
                      <a:lvl9pPr marL="3886200" indent="-228600" algn="l" defTabSz="457200" rtl="0" eaLnBrk="0" fontAlgn="base" latinLnBrk="0" hangingPunct="0">
                        <a:lnSpc>
                          <a:spcPct val="90000"/>
                        </a:lnSpc>
                        <a:spcBef>
                          <a:spcPts val="1000"/>
                        </a:spcBef>
                        <a:spcAft>
                          <a:spcPts val="700"/>
                        </a:spcAft>
                        <a:buClr>
                          <a:srgbClr val="FEFDDE"/>
                        </a:buClr>
                        <a:buFont typeface="Arial" panose="020B0604020202020204" pitchFamily="34" charset="0"/>
                        <a:defRPr sz="1800" kern="1200">
                          <a:solidFill>
                            <a:srgbClr val="FEFDDE"/>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90000"/>
                        </a:lnSpc>
                        <a:spcBef>
                          <a:spcPct val="0"/>
                        </a:spcBef>
                        <a:spcAft>
                          <a:spcPts val="300"/>
                        </a:spcAft>
                        <a:buClrTx/>
                        <a:buSzTx/>
                        <a:buFontTx/>
                        <a:buNone/>
                        <a:tabLst/>
                      </a:pPr>
                      <a:r>
                        <a:rPr kumimoji="0" lang="en-029" altLang="en-US" sz="1400" b="0" i="0" u="none" strike="noStrike" cap="none" normalizeH="0" baseline="0" dirty="0">
                          <a:ln>
                            <a:noFill/>
                          </a:ln>
                          <a:solidFill>
                            <a:schemeClr val="bg2">
                              <a:lumMod val="10000"/>
                            </a:schemeClr>
                          </a:solidFill>
                          <a:effectLst/>
                          <a:latin typeface="Calibri" panose="020F0502020204030204" pitchFamily="34" charset="0"/>
                          <a:ea typeface="MS PGothic" panose="020B0600070205080204" pitchFamily="34" charset="-128"/>
                          <a:cs typeface="Calibri" panose="020F0502020204030204" pitchFamily="34" charset="0"/>
                        </a:rPr>
                        <a:t>18 (0.8)</a:t>
                      </a:r>
                    </a:p>
                  </a:txBody>
                  <a:tcPr marL="68578" marR="68578" marT="34283" marB="34283" horzOverflow="overflow">
                    <a:lnL>
                      <a:noFill/>
                    </a:lnL>
                    <a:lnR>
                      <a:noFill/>
                    </a:lnR>
                    <a:lnT>
                      <a:noFill/>
                    </a:lnT>
                    <a:lnB>
                      <a:noFill/>
                    </a:lnB>
                    <a:lnTlToBr>
                      <a:noFill/>
                    </a:lnTlToBr>
                    <a:lnBlToTr>
                      <a:noFill/>
                    </a:lnBlToTr>
                    <a:solidFill>
                      <a:srgbClr val="CDCDCF"/>
                    </a:solidFill>
                  </a:tcPr>
                </a:tc>
                <a:tc>
                  <a:txBody>
                    <a:bodyPr/>
                    <a:lstStyle>
                      <a:lvl1pPr marL="0" algn="l" defTabSz="457200" rtl="0" eaLnBrk="1" latinLnBrk="0" hangingPunct="1">
                        <a:lnSpc>
                          <a:spcPct val="90000"/>
                        </a:lnSpc>
                        <a:spcBef>
                          <a:spcPts val="1000"/>
                        </a:spcBef>
                        <a:spcAft>
                          <a:spcPts val="700"/>
                        </a:spcAft>
                        <a:buClr>
                          <a:srgbClr val="FEFDDE"/>
                        </a:buClr>
                        <a:buFont typeface="Wingdings" panose="05000000000000000000" pitchFamily="2" charset="2"/>
                        <a:defRPr sz="2400" kern="1200">
                          <a:solidFill>
                            <a:srgbClr val="FEFDDE"/>
                          </a:solidFill>
                          <a:latin typeface="Arial" panose="020B0604020202020204" pitchFamily="34" charset="0"/>
                          <a:ea typeface="MS PGothic" panose="020B0600070205080204" pitchFamily="34" charset="-128"/>
                        </a:defRPr>
                      </a:lvl1pPr>
                      <a:lvl2pPr marL="742950" indent="-285750" algn="l" defTabSz="457200" rtl="0" eaLnBrk="1" latinLnBrk="0" hangingPunct="1">
                        <a:lnSpc>
                          <a:spcPct val="90000"/>
                        </a:lnSpc>
                        <a:spcBef>
                          <a:spcPts val="1000"/>
                        </a:spcBef>
                        <a:spcAft>
                          <a:spcPts val="700"/>
                        </a:spcAft>
                        <a:buClr>
                          <a:srgbClr val="FEFDDE"/>
                        </a:buClr>
                        <a:buFont typeface="Arial" panose="020B0604020202020204" pitchFamily="34" charset="0"/>
                        <a:defRPr sz="2200" kern="1200">
                          <a:solidFill>
                            <a:srgbClr val="FEFDDE"/>
                          </a:solidFill>
                          <a:latin typeface="Arial" panose="020B0604020202020204" pitchFamily="34" charset="0"/>
                          <a:ea typeface="MS PGothic" panose="020B0600070205080204" pitchFamily="34" charset="-128"/>
                        </a:defRPr>
                      </a:lvl2pPr>
                      <a:lvl3pPr marL="1143000" indent="-228600" algn="l" defTabSz="457200" rtl="0" eaLnBrk="1" latinLnBrk="0" hangingPunct="1">
                        <a:lnSpc>
                          <a:spcPct val="90000"/>
                        </a:lnSpc>
                        <a:spcBef>
                          <a:spcPts val="1000"/>
                        </a:spcBef>
                        <a:spcAft>
                          <a:spcPts val="700"/>
                        </a:spcAft>
                        <a:buClr>
                          <a:srgbClr val="FEFDDE"/>
                        </a:buClr>
                        <a:buFont typeface="Arial" panose="020B0604020202020204" pitchFamily="34" charset="0"/>
                        <a:defRPr sz="2000" kern="1200">
                          <a:solidFill>
                            <a:srgbClr val="FEFDDE"/>
                          </a:solidFill>
                          <a:latin typeface="Arial" panose="020B0604020202020204" pitchFamily="34" charset="0"/>
                          <a:ea typeface="MS PGothic" panose="020B0600070205080204" pitchFamily="34" charset="-128"/>
                        </a:defRPr>
                      </a:lvl3pPr>
                      <a:lvl4pPr marL="1600200" indent="-228600" algn="l" defTabSz="457200" rtl="0" eaLnBrk="1" latinLnBrk="0" hangingPunct="1">
                        <a:lnSpc>
                          <a:spcPct val="90000"/>
                        </a:lnSpc>
                        <a:spcBef>
                          <a:spcPts val="1000"/>
                        </a:spcBef>
                        <a:spcAft>
                          <a:spcPts val="700"/>
                        </a:spcAft>
                        <a:buClr>
                          <a:srgbClr val="FEFDDE"/>
                        </a:buClr>
                        <a:buFont typeface="Arial" panose="020B0604020202020204" pitchFamily="34" charset="0"/>
                        <a:defRPr sz="2000" kern="1200">
                          <a:solidFill>
                            <a:srgbClr val="FEFDDE"/>
                          </a:solidFill>
                          <a:latin typeface="Arial" panose="020B0604020202020204" pitchFamily="34" charset="0"/>
                          <a:ea typeface="MS PGothic" panose="020B0600070205080204" pitchFamily="34" charset="-128"/>
                        </a:defRPr>
                      </a:lvl4pPr>
                      <a:lvl5pPr marL="2057400" indent="-228600" algn="l" defTabSz="457200" rtl="0" eaLnBrk="1" latinLnBrk="0" hangingPunct="1">
                        <a:lnSpc>
                          <a:spcPct val="90000"/>
                        </a:lnSpc>
                        <a:spcBef>
                          <a:spcPts val="1000"/>
                        </a:spcBef>
                        <a:spcAft>
                          <a:spcPts val="700"/>
                        </a:spcAft>
                        <a:buClr>
                          <a:srgbClr val="FEFDDE"/>
                        </a:buClr>
                        <a:buFont typeface="Arial" panose="020B0604020202020204" pitchFamily="34" charset="0"/>
                        <a:defRPr sz="1800" kern="1200">
                          <a:solidFill>
                            <a:srgbClr val="FEFDDE"/>
                          </a:solidFill>
                          <a:latin typeface="Arial" panose="020B0604020202020204" pitchFamily="34" charset="0"/>
                          <a:ea typeface="MS PGothic" panose="020B0600070205080204" pitchFamily="34" charset="-128"/>
                        </a:defRPr>
                      </a:lvl5pPr>
                      <a:lvl6pPr marL="2514600" indent="-228600" algn="l" defTabSz="457200" rtl="0" eaLnBrk="0" fontAlgn="base" latinLnBrk="0" hangingPunct="0">
                        <a:lnSpc>
                          <a:spcPct val="90000"/>
                        </a:lnSpc>
                        <a:spcBef>
                          <a:spcPts val="1000"/>
                        </a:spcBef>
                        <a:spcAft>
                          <a:spcPts val="700"/>
                        </a:spcAft>
                        <a:buClr>
                          <a:srgbClr val="FEFDDE"/>
                        </a:buClr>
                        <a:buFont typeface="Arial" panose="020B0604020202020204" pitchFamily="34" charset="0"/>
                        <a:defRPr sz="1800" kern="1200">
                          <a:solidFill>
                            <a:srgbClr val="FEFDDE"/>
                          </a:solidFill>
                          <a:latin typeface="Arial" panose="020B0604020202020204" pitchFamily="34" charset="0"/>
                          <a:ea typeface="MS PGothic" panose="020B0600070205080204" pitchFamily="34" charset="-128"/>
                        </a:defRPr>
                      </a:lvl6pPr>
                      <a:lvl7pPr marL="2971800" indent="-228600" algn="l" defTabSz="457200" rtl="0" eaLnBrk="0" fontAlgn="base" latinLnBrk="0" hangingPunct="0">
                        <a:lnSpc>
                          <a:spcPct val="90000"/>
                        </a:lnSpc>
                        <a:spcBef>
                          <a:spcPts val="1000"/>
                        </a:spcBef>
                        <a:spcAft>
                          <a:spcPts val="700"/>
                        </a:spcAft>
                        <a:buClr>
                          <a:srgbClr val="FEFDDE"/>
                        </a:buClr>
                        <a:buFont typeface="Arial" panose="020B0604020202020204" pitchFamily="34" charset="0"/>
                        <a:defRPr sz="1800" kern="1200">
                          <a:solidFill>
                            <a:srgbClr val="FEFDDE"/>
                          </a:solidFill>
                          <a:latin typeface="Arial" panose="020B0604020202020204" pitchFamily="34" charset="0"/>
                          <a:ea typeface="MS PGothic" panose="020B0600070205080204" pitchFamily="34" charset="-128"/>
                        </a:defRPr>
                      </a:lvl7pPr>
                      <a:lvl8pPr marL="3429000" indent="-228600" algn="l" defTabSz="457200" rtl="0" eaLnBrk="0" fontAlgn="base" latinLnBrk="0" hangingPunct="0">
                        <a:lnSpc>
                          <a:spcPct val="90000"/>
                        </a:lnSpc>
                        <a:spcBef>
                          <a:spcPts val="1000"/>
                        </a:spcBef>
                        <a:spcAft>
                          <a:spcPts val="700"/>
                        </a:spcAft>
                        <a:buClr>
                          <a:srgbClr val="FEFDDE"/>
                        </a:buClr>
                        <a:buFont typeface="Arial" panose="020B0604020202020204" pitchFamily="34" charset="0"/>
                        <a:defRPr sz="1800" kern="1200">
                          <a:solidFill>
                            <a:srgbClr val="FEFDDE"/>
                          </a:solidFill>
                          <a:latin typeface="Arial" panose="020B0604020202020204" pitchFamily="34" charset="0"/>
                          <a:ea typeface="MS PGothic" panose="020B0600070205080204" pitchFamily="34" charset="-128"/>
                        </a:defRPr>
                      </a:lvl8pPr>
                      <a:lvl9pPr marL="3886200" indent="-228600" algn="l" defTabSz="457200" rtl="0" eaLnBrk="0" fontAlgn="base" latinLnBrk="0" hangingPunct="0">
                        <a:lnSpc>
                          <a:spcPct val="90000"/>
                        </a:lnSpc>
                        <a:spcBef>
                          <a:spcPts val="1000"/>
                        </a:spcBef>
                        <a:spcAft>
                          <a:spcPts val="700"/>
                        </a:spcAft>
                        <a:buClr>
                          <a:srgbClr val="FEFDDE"/>
                        </a:buClr>
                        <a:buFont typeface="Arial" panose="020B0604020202020204" pitchFamily="34" charset="0"/>
                        <a:defRPr sz="1800" kern="1200">
                          <a:solidFill>
                            <a:srgbClr val="FEFDDE"/>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90000"/>
                        </a:lnSpc>
                        <a:spcBef>
                          <a:spcPct val="0"/>
                        </a:spcBef>
                        <a:spcAft>
                          <a:spcPts val="300"/>
                        </a:spcAft>
                        <a:buClrTx/>
                        <a:buSzTx/>
                        <a:buFontTx/>
                        <a:buNone/>
                        <a:tabLst/>
                      </a:pPr>
                      <a:r>
                        <a:rPr kumimoji="0" lang="en-029" altLang="en-US" sz="1400" b="0" i="0" u="none" strike="noStrike" cap="none" normalizeH="0" baseline="0" dirty="0">
                          <a:ln>
                            <a:noFill/>
                          </a:ln>
                          <a:solidFill>
                            <a:schemeClr val="bg2">
                              <a:lumMod val="10000"/>
                            </a:schemeClr>
                          </a:solidFill>
                          <a:effectLst/>
                          <a:latin typeface="Calibri" panose="020F0502020204030204" pitchFamily="34" charset="0"/>
                          <a:ea typeface="MS PGothic" panose="020B0600070205080204" pitchFamily="34" charset="-128"/>
                          <a:cs typeface="Calibri" panose="020F0502020204030204" pitchFamily="34" charset="0"/>
                        </a:rPr>
                        <a:t>8 (0.3)</a:t>
                      </a:r>
                    </a:p>
                  </a:txBody>
                  <a:tcPr marL="68578" marR="68578" marT="34283" marB="34283" horzOverflow="overflow">
                    <a:lnL>
                      <a:noFill/>
                    </a:lnL>
                    <a:lnR>
                      <a:noFill/>
                    </a:lnR>
                    <a:lnT>
                      <a:noFill/>
                    </a:lnT>
                    <a:lnB>
                      <a:noFill/>
                    </a:lnB>
                    <a:lnTlToBr>
                      <a:noFill/>
                    </a:lnTlToBr>
                    <a:lnBlToTr>
                      <a:noFill/>
                    </a:lnBlToTr>
                    <a:solidFill>
                      <a:srgbClr val="CDCDCF"/>
                    </a:solidFill>
                  </a:tcPr>
                </a:tc>
                <a:extLst>
                  <a:ext uri="{0D108BD9-81ED-4DB2-BD59-A6C34878D82A}">
                    <a16:rowId xmlns:a16="http://schemas.microsoft.com/office/drawing/2014/main" val="3235982618"/>
                  </a:ext>
                </a:extLst>
              </a:tr>
              <a:tr h="276587">
                <a:tc>
                  <a:txBody>
                    <a:bodyPr/>
                    <a:lstStyle>
                      <a:lvl1pPr marL="0" algn="l" defTabSz="457200" rtl="0" eaLnBrk="1" latinLnBrk="0" hangingPunct="1">
                        <a:lnSpc>
                          <a:spcPct val="90000"/>
                        </a:lnSpc>
                        <a:spcBef>
                          <a:spcPts val="1000"/>
                        </a:spcBef>
                        <a:spcAft>
                          <a:spcPts val="700"/>
                        </a:spcAft>
                        <a:buClr>
                          <a:srgbClr val="FEFDDE"/>
                        </a:buClr>
                        <a:buFont typeface="Wingdings" panose="05000000000000000000" pitchFamily="2" charset="2"/>
                        <a:defRPr sz="2400" kern="1200">
                          <a:solidFill>
                            <a:srgbClr val="FEFDDE"/>
                          </a:solidFill>
                          <a:latin typeface="Arial" panose="020B0604020202020204" pitchFamily="34" charset="0"/>
                          <a:ea typeface="MS PGothic" panose="020B0600070205080204" pitchFamily="34" charset="-128"/>
                        </a:defRPr>
                      </a:lvl1pPr>
                      <a:lvl2pPr marL="742950" indent="-285750" algn="l" defTabSz="457200" rtl="0" eaLnBrk="1" latinLnBrk="0" hangingPunct="1">
                        <a:lnSpc>
                          <a:spcPct val="90000"/>
                        </a:lnSpc>
                        <a:spcBef>
                          <a:spcPts val="1000"/>
                        </a:spcBef>
                        <a:spcAft>
                          <a:spcPts val="700"/>
                        </a:spcAft>
                        <a:buClr>
                          <a:srgbClr val="FEFDDE"/>
                        </a:buClr>
                        <a:buFont typeface="Arial" panose="020B0604020202020204" pitchFamily="34" charset="0"/>
                        <a:defRPr sz="2200" kern="1200">
                          <a:solidFill>
                            <a:srgbClr val="FEFDDE"/>
                          </a:solidFill>
                          <a:latin typeface="Arial" panose="020B0604020202020204" pitchFamily="34" charset="0"/>
                          <a:ea typeface="MS PGothic" panose="020B0600070205080204" pitchFamily="34" charset="-128"/>
                        </a:defRPr>
                      </a:lvl2pPr>
                      <a:lvl3pPr marL="1143000" indent="-228600" algn="l" defTabSz="457200" rtl="0" eaLnBrk="1" latinLnBrk="0" hangingPunct="1">
                        <a:lnSpc>
                          <a:spcPct val="90000"/>
                        </a:lnSpc>
                        <a:spcBef>
                          <a:spcPts val="1000"/>
                        </a:spcBef>
                        <a:spcAft>
                          <a:spcPts val="700"/>
                        </a:spcAft>
                        <a:buClr>
                          <a:srgbClr val="FEFDDE"/>
                        </a:buClr>
                        <a:buFont typeface="Arial" panose="020B0604020202020204" pitchFamily="34" charset="0"/>
                        <a:defRPr sz="2000" kern="1200">
                          <a:solidFill>
                            <a:srgbClr val="FEFDDE"/>
                          </a:solidFill>
                          <a:latin typeface="Arial" panose="020B0604020202020204" pitchFamily="34" charset="0"/>
                          <a:ea typeface="MS PGothic" panose="020B0600070205080204" pitchFamily="34" charset="-128"/>
                        </a:defRPr>
                      </a:lvl3pPr>
                      <a:lvl4pPr marL="1600200" indent="-228600" algn="l" defTabSz="457200" rtl="0" eaLnBrk="1" latinLnBrk="0" hangingPunct="1">
                        <a:lnSpc>
                          <a:spcPct val="90000"/>
                        </a:lnSpc>
                        <a:spcBef>
                          <a:spcPts val="1000"/>
                        </a:spcBef>
                        <a:spcAft>
                          <a:spcPts val="700"/>
                        </a:spcAft>
                        <a:buClr>
                          <a:srgbClr val="FEFDDE"/>
                        </a:buClr>
                        <a:buFont typeface="Arial" panose="020B0604020202020204" pitchFamily="34" charset="0"/>
                        <a:defRPr sz="2000" kern="1200">
                          <a:solidFill>
                            <a:srgbClr val="FEFDDE"/>
                          </a:solidFill>
                          <a:latin typeface="Arial" panose="020B0604020202020204" pitchFamily="34" charset="0"/>
                          <a:ea typeface="MS PGothic" panose="020B0600070205080204" pitchFamily="34" charset="-128"/>
                        </a:defRPr>
                      </a:lvl4pPr>
                      <a:lvl5pPr marL="2057400" indent="-228600" algn="l" defTabSz="457200" rtl="0" eaLnBrk="1" latinLnBrk="0" hangingPunct="1">
                        <a:lnSpc>
                          <a:spcPct val="90000"/>
                        </a:lnSpc>
                        <a:spcBef>
                          <a:spcPts val="1000"/>
                        </a:spcBef>
                        <a:spcAft>
                          <a:spcPts val="700"/>
                        </a:spcAft>
                        <a:buClr>
                          <a:srgbClr val="FEFDDE"/>
                        </a:buClr>
                        <a:buFont typeface="Arial" panose="020B0604020202020204" pitchFamily="34" charset="0"/>
                        <a:defRPr sz="1800" kern="1200">
                          <a:solidFill>
                            <a:srgbClr val="FEFDDE"/>
                          </a:solidFill>
                          <a:latin typeface="Arial" panose="020B0604020202020204" pitchFamily="34" charset="0"/>
                          <a:ea typeface="MS PGothic" panose="020B0600070205080204" pitchFamily="34" charset="-128"/>
                        </a:defRPr>
                      </a:lvl5pPr>
                      <a:lvl6pPr marL="2514600" indent="-228600" algn="l" defTabSz="457200" rtl="0" eaLnBrk="0" fontAlgn="base" latinLnBrk="0" hangingPunct="0">
                        <a:lnSpc>
                          <a:spcPct val="90000"/>
                        </a:lnSpc>
                        <a:spcBef>
                          <a:spcPts val="1000"/>
                        </a:spcBef>
                        <a:spcAft>
                          <a:spcPts val="700"/>
                        </a:spcAft>
                        <a:buClr>
                          <a:srgbClr val="FEFDDE"/>
                        </a:buClr>
                        <a:buFont typeface="Arial" panose="020B0604020202020204" pitchFamily="34" charset="0"/>
                        <a:defRPr sz="1800" kern="1200">
                          <a:solidFill>
                            <a:srgbClr val="FEFDDE"/>
                          </a:solidFill>
                          <a:latin typeface="Arial" panose="020B0604020202020204" pitchFamily="34" charset="0"/>
                          <a:ea typeface="MS PGothic" panose="020B0600070205080204" pitchFamily="34" charset="-128"/>
                        </a:defRPr>
                      </a:lvl6pPr>
                      <a:lvl7pPr marL="2971800" indent="-228600" algn="l" defTabSz="457200" rtl="0" eaLnBrk="0" fontAlgn="base" latinLnBrk="0" hangingPunct="0">
                        <a:lnSpc>
                          <a:spcPct val="90000"/>
                        </a:lnSpc>
                        <a:spcBef>
                          <a:spcPts val="1000"/>
                        </a:spcBef>
                        <a:spcAft>
                          <a:spcPts val="700"/>
                        </a:spcAft>
                        <a:buClr>
                          <a:srgbClr val="FEFDDE"/>
                        </a:buClr>
                        <a:buFont typeface="Arial" panose="020B0604020202020204" pitchFamily="34" charset="0"/>
                        <a:defRPr sz="1800" kern="1200">
                          <a:solidFill>
                            <a:srgbClr val="FEFDDE"/>
                          </a:solidFill>
                          <a:latin typeface="Arial" panose="020B0604020202020204" pitchFamily="34" charset="0"/>
                          <a:ea typeface="MS PGothic" panose="020B0600070205080204" pitchFamily="34" charset="-128"/>
                        </a:defRPr>
                      </a:lvl7pPr>
                      <a:lvl8pPr marL="3429000" indent="-228600" algn="l" defTabSz="457200" rtl="0" eaLnBrk="0" fontAlgn="base" latinLnBrk="0" hangingPunct="0">
                        <a:lnSpc>
                          <a:spcPct val="90000"/>
                        </a:lnSpc>
                        <a:spcBef>
                          <a:spcPts val="1000"/>
                        </a:spcBef>
                        <a:spcAft>
                          <a:spcPts val="700"/>
                        </a:spcAft>
                        <a:buClr>
                          <a:srgbClr val="FEFDDE"/>
                        </a:buClr>
                        <a:buFont typeface="Arial" panose="020B0604020202020204" pitchFamily="34" charset="0"/>
                        <a:defRPr sz="1800" kern="1200">
                          <a:solidFill>
                            <a:srgbClr val="FEFDDE"/>
                          </a:solidFill>
                          <a:latin typeface="Arial" panose="020B0604020202020204" pitchFamily="34" charset="0"/>
                          <a:ea typeface="MS PGothic" panose="020B0600070205080204" pitchFamily="34" charset="-128"/>
                        </a:defRPr>
                      </a:lvl8pPr>
                      <a:lvl9pPr marL="3886200" indent="-228600" algn="l" defTabSz="457200" rtl="0" eaLnBrk="0" fontAlgn="base" latinLnBrk="0" hangingPunct="0">
                        <a:lnSpc>
                          <a:spcPct val="90000"/>
                        </a:lnSpc>
                        <a:spcBef>
                          <a:spcPts val="1000"/>
                        </a:spcBef>
                        <a:spcAft>
                          <a:spcPts val="700"/>
                        </a:spcAft>
                        <a:buClr>
                          <a:srgbClr val="FEFDDE"/>
                        </a:buClr>
                        <a:buFont typeface="Arial" panose="020B0604020202020204" pitchFamily="34" charset="0"/>
                        <a:defRPr sz="1800" kern="1200">
                          <a:solidFill>
                            <a:srgbClr val="FEFDDE"/>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90000"/>
                        </a:lnSpc>
                        <a:spcBef>
                          <a:spcPct val="0"/>
                        </a:spcBef>
                        <a:spcAft>
                          <a:spcPts val="300"/>
                        </a:spcAft>
                        <a:buClrTx/>
                        <a:buSzTx/>
                        <a:buFontTx/>
                        <a:buNone/>
                        <a:tabLst/>
                      </a:pPr>
                      <a:r>
                        <a:rPr kumimoji="0" lang="en-029" altLang="en-US" sz="1400" b="0" i="0" u="none" strike="noStrike" cap="none" normalizeH="0" baseline="0" dirty="0">
                          <a:ln>
                            <a:noFill/>
                          </a:ln>
                          <a:solidFill>
                            <a:schemeClr val="bg2">
                              <a:lumMod val="10000"/>
                            </a:schemeClr>
                          </a:solidFill>
                          <a:effectLst/>
                          <a:latin typeface="Calibri" panose="020F0502020204030204" pitchFamily="34" charset="0"/>
                          <a:ea typeface="MS PGothic" panose="020B0600070205080204" pitchFamily="34" charset="-128"/>
                          <a:cs typeface="Calibri" panose="020F0502020204030204" pitchFamily="34" charset="0"/>
                        </a:rPr>
                        <a:t>Cardiac death</a:t>
                      </a:r>
                    </a:p>
                  </a:txBody>
                  <a:tcPr marL="91437" marR="91437" marT="45710" marB="45710" horzOverflow="overflow">
                    <a:lnL>
                      <a:noFill/>
                    </a:lnL>
                    <a:lnR>
                      <a:noFill/>
                    </a:lnR>
                    <a:lnT>
                      <a:noFill/>
                    </a:lnT>
                    <a:lnB>
                      <a:noFill/>
                    </a:lnB>
                    <a:lnTlToBr>
                      <a:noFill/>
                    </a:lnTlToBr>
                    <a:lnBlToTr>
                      <a:noFill/>
                    </a:lnBlToTr>
                    <a:solidFill>
                      <a:srgbClr val="FFFFFF">
                        <a:lumMod val="95000"/>
                      </a:srgbClr>
                    </a:solidFill>
                  </a:tcPr>
                </a:tc>
                <a:tc>
                  <a:txBody>
                    <a:bodyPr/>
                    <a:lstStyle>
                      <a:lvl1pPr marL="0" algn="l" defTabSz="457200" rtl="0" eaLnBrk="1" latinLnBrk="0" hangingPunct="1">
                        <a:lnSpc>
                          <a:spcPct val="90000"/>
                        </a:lnSpc>
                        <a:spcBef>
                          <a:spcPts val="1000"/>
                        </a:spcBef>
                        <a:spcAft>
                          <a:spcPts val="700"/>
                        </a:spcAft>
                        <a:buClr>
                          <a:srgbClr val="FEFDDE"/>
                        </a:buClr>
                        <a:buFont typeface="Wingdings" panose="05000000000000000000" pitchFamily="2" charset="2"/>
                        <a:defRPr sz="2400" kern="1200">
                          <a:solidFill>
                            <a:srgbClr val="FEFDDE"/>
                          </a:solidFill>
                          <a:latin typeface="Arial" panose="020B0604020202020204" pitchFamily="34" charset="0"/>
                          <a:ea typeface="MS PGothic" panose="020B0600070205080204" pitchFamily="34" charset="-128"/>
                        </a:defRPr>
                      </a:lvl1pPr>
                      <a:lvl2pPr marL="742950" indent="-285750" algn="l" defTabSz="457200" rtl="0" eaLnBrk="1" latinLnBrk="0" hangingPunct="1">
                        <a:lnSpc>
                          <a:spcPct val="90000"/>
                        </a:lnSpc>
                        <a:spcBef>
                          <a:spcPts val="1000"/>
                        </a:spcBef>
                        <a:spcAft>
                          <a:spcPts val="700"/>
                        </a:spcAft>
                        <a:buClr>
                          <a:srgbClr val="FEFDDE"/>
                        </a:buClr>
                        <a:buFont typeface="Arial" panose="020B0604020202020204" pitchFamily="34" charset="0"/>
                        <a:defRPr sz="2200" kern="1200">
                          <a:solidFill>
                            <a:srgbClr val="FEFDDE"/>
                          </a:solidFill>
                          <a:latin typeface="Arial" panose="020B0604020202020204" pitchFamily="34" charset="0"/>
                          <a:ea typeface="MS PGothic" panose="020B0600070205080204" pitchFamily="34" charset="-128"/>
                        </a:defRPr>
                      </a:lvl2pPr>
                      <a:lvl3pPr marL="1143000" indent="-228600" algn="l" defTabSz="457200" rtl="0" eaLnBrk="1" latinLnBrk="0" hangingPunct="1">
                        <a:lnSpc>
                          <a:spcPct val="90000"/>
                        </a:lnSpc>
                        <a:spcBef>
                          <a:spcPts val="1000"/>
                        </a:spcBef>
                        <a:spcAft>
                          <a:spcPts val="700"/>
                        </a:spcAft>
                        <a:buClr>
                          <a:srgbClr val="FEFDDE"/>
                        </a:buClr>
                        <a:buFont typeface="Arial" panose="020B0604020202020204" pitchFamily="34" charset="0"/>
                        <a:defRPr sz="2000" kern="1200">
                          <a:solidFill>
                            <a:srgbClr val="FEFDDE"/>
                          </a:solidFill>
                          <a:latin typeface="Arial" panose="020B0604020202020204" pitchFamily="34" charset="0"/>
                          <a:ea typeface="MS PGothic" panose="020B0600070205080204" pitchFamily="34" charset="-128"/>
                        </a:defRPr>
                      </a:lvl3pPr>
                      <a:lvl4pPr marL="1600200" indent="-228600" algn="l" defTabSz="457200" rtl="0" eaLnBrk="1" latinLnBrk="0" hangingPunct="1">
                        <a:lnSpc>
                          <a:spcPct val="90000"/>
                        </a:lnSpc>
                        <a:spcBef>
                          <a:spcPts val="1000"/>
                        </a:spcBef>
                        <a:spcAft>
                          <a:spcPts val="700"/>
                        </a:spcAft>
                        <a:buClr>
                          <a:srgbClr val="FEFDDE"/>
                        </a:buClr>
                        <a:buFont typeface="Arial" panose="020B0604020202020204" pitchFamily="34" charset="0"/>
                        <a:defRPr sz="2000" kern="1200">
                          <a:solidFill>
                            <a:srgbClr val="FEFDDE"/>
                          </a:solidFill>
                          <a:latin typeface="Arial" panose="020B0604020202020204" pitchFamily="34" charset="0"/>
                          <a:ea typeface="MS PGothic" panose="020B0600070205080204" pitchFamily="34" charset="-128"/>
                        </a:defRPr>
                      </a:lvl4pPr>
                      <a:lvl5pPr marL="2057400" indent="-228600" algn="l" defTabSz="457200" rtl="0" eaLnBrk="1" latinLnBrk="0" hangingPunct="1">
                        <a:lnSpc>
                          <a:spcPct val="90000"/>
                        </a:lnSpc>
                        <a:spcBef>
                          <a:spcPts val="1000"/>
                        </a:spcBef>
                        <a:spcAft>
                          <a:spcPts val="700"/>
                        </a:spcAft>
                        <a:buClr>
                          <a:srgbClr val="FEFDDE"/>
                        </a:buClr>
                        <a:buFont typeface="Arial" panose="020B0604020202020204" pitchFamily="34" charset="0"/>
                        <a:defRPr sz="1800" kern="1200">
                          <a:solidFill>
                            <a:srgbClr val="FEFDDE"/>
                          </a:solidFill>
                          <a:latin typeface="Arial" panose="020B0604020202020204" pitchFamily="34" charset="0"/>
                          <a:ea typeface="MS PGothic" panose="020B0600070205080204" pitchFamily="34" charset="-128"/>
                        </a:defRPr>
                      </a:lvl5pPr>
                      <a:lvl6pPr marL="2514600" indent="-228600" algn="l" defTabSz="457200" rtl="0" eaLnBrk="0" fontAlgn="base" latinLnBrk="0" hangingPunct="0">
                        <a:lnSpc>
                          <a:spcPct val="90000"/>
                        </a:lnSpc>
                        <a:spcBef>
                          <a:spcPts val="1000"/>
                        </a:spcBef>
                        <a:spcAft>
                          <a:spcPts val="700"/>
                        </a:spcAft>
                        <a:buClr>
                          <a:srgbClr val="FEFDDE"/>
                        </a:buClr>
                        <a:buFont typeface="Arial" panose="020B0604020202020204" pitchFamily="34" charset="0"/>
                        <a:defRPr sz="1800" kern="1200">
                          <a:solidFill>
                            <a:srgbClr val="FEFDDE"/>
                          </a:solidFill>
                          <a:latin typeface="Arial" panose="020B0604020202020204" pitchFamily="34" charset="0"/>
                          <a:ea typeface="MS PGothic" panose="020B0600070205080204" pitchFamily="34" charset="-128"/>
                        </a:defRPr>
                      </a:lvl6pPr>
                      <a:lvl7pPr marL="2971800" indent="-228600" algn="l" defTabSz="457200" rtl="0" eaLnBrk="0" fontAlgn="base" latinLnBrk="0" hangingPunct="0">
                        <a:lnSpc>
                          <a:spcPct val="90000"/>
                        </a:lnSpc>
                        <a:spcBef>
                          <a:spcPts val="1000"/>
                        </a:spcBef>
                        <a:spcAft>
                          <a:spcPts val="700"/>
                        </a:spcAft>
                        <a:buClr>
                          <a:srgbClr val="FEFDDE"/>
                        </a:buClr>
                        <a:buFont typeface="Arial" panose="020B0604020202020204" pitchFamily="34" charset="0"/>
                        <a:defRPr sz="1800" kern="1200">
                          <a:solidFill>
                            <a:srgbClr val="FEFDDE"/>
                          </a:solidFill>
                          <a:latin typeface="Arial" panose="020B0604020202020204" pitchFamily="34" charset="0"/>
                          <a:ea typeface="MS PGothic" panose="020B0600070205080204" pitchFamily="34" charset="-128"/>
                        </a:defRPr>
                      </a:lvl7pPr>
                      <a:lvl8pPr marL="3429000" indent="-228600" algn="l" defTabSz="457200" rtl="0" eaLnBrk="0" fontAlgn="base" latinLnBrk="0" hangingPunct="0">
                        <a:lnSpc>
                          <a:spcPct val="90000"/>
                        </a:lnSpc>
                        <a:spcBef>
                          <a:spcPts val="1000"/>
                        </a:spcBef>
                        <a:spcAft>
                          <a:spcPts val="700"/>
                        </a:spcAft>
                        <a:buClr>
                          <a:srgbClr val="FEFDDE"/>
                        </a:buClr>
                        <a:buFont typeface="Arial" panose="020B0604020202020204" pitchFamily="34" charset="0"/>
                        <a:defRPr sz="1800" kern="1200">
                          <a:solidFill>
                            <a:srgbClr val="FEFDDE"/>
                          </a:solidFill>
                          <a:latin typeface="Arial" panose="020B0604020202020204" pitchFamily="34" charset="0"/>
                          <a:ea typeface="MS PGothic" panose="020B0600070205080204" pitchFamily="34" charset="-128"/>
                        </a:defRPr>
                      </a:lvl8pPr>
                      <a:lvl9pPr marL="3886200" indent="-228600" algn="l" defTabSz="457200" rtl="0" eaLnBrk="0" fontAlgn="base" latinLnBrk="0" hangingPunct="0">
                        <a:lnSpc>
                          <a:spcPct val="90000"/>
                        </a:lnSpc>
                        <a:spcBef>
                          <a:spcPts val="1000"/>
                        </a:spcBef>
                        <a:spcAft>
                          <a:spcPts val="700"/>
                        </a:spcAft>
                        <a:buClr>
                          <a:srgbClr val="FEFDDE"/>
                        </a:buClr>
                        <a:buFont typeface="Arial" panose="020B0604020202020204" pitchFamily="34" charset="0"/>
                        <a:defRPr sz="1800" kern="1200">
                          <a:solidFill>
                            <a:srgbClr val="FEFDDE"/>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90000"/>
                        </a:lnSpc>
                        <a:spcBef>
                          <a:spcPct val="0"/>
                        </a:spcBef>
                        <a:spcAft>
                          <a:spcPts val="300"/>
                        </a:spcAft>
                        <a:buClrTx/>
                        <a:buSzTx/>
                        <a:buFontTx/>
                        <a:buNone/>
                        <a:tabLst/>
                      </a:pPr>
                      <a:r>
                        <a:rPr kumimoji="0" lang="en-029" altLang="en-US" sz="1400" b="0" i="0" u="none" strike="noStrike" cap="none" normalizeH="0" baseline="0" dirty="0">
                          <a:ln>
                            <a:noFill/>
                          </a:ln>
                          <a:solidFill>
                            <a:schemeClr val="bg2">
                              <a:lumMod val="10000"/>
                            </a:schemeClr>
                          </a:solidFill>
                          <a:effectLst/>
                          <a:latin typeface="Calibri" panose="020F0502020204030204" pitchFamily="34" charset="0"/>
                          <a:ea typeface="MS PGothic" panose="020B0600070205080204" pitchFamily="34" charset="-128"/>
                          <a:cs typeface="Calibri" panose="020F0502020204030204" pitchFamily="34" charset="0"/>
                        </a:rPr>
                        <a:t>2 (.08)</a:t>
                      </a:r>
                    </a:p>
                  </a:txBody>
                  <a:tcPr marL="91437" marR="91437" marT="45710" marB="45710" horzOverflow="overflow">
                    <a:lnL>
                      <a:noFill/>
                    </a:lnL>
                    <a:lnR>
                      <a:noFill/>
                    </a:lnR>
                    <a:lnT>
                      <a:noFill/>
                    </a:lnT>
                    <a:lnB>
                      <a:noFill/>
                    </a:lnB>
                    <a:lnTlToBr>
                      <a:noFill/>
                    </a:lnTlToBr>
                    <a:lnBlToTr>
                      <a:noFill/>
                    </a:lnBlToTr>
                    <a:solidFill>
                      <a:srgbClr val="FFFFFF">
                        <a:lumMod val="95000"/>
                      </a:srgbClr>
                    </a:solidFill>
                  </a:tcPr>
                </a:tc>
                <a:tc>
                  <a:txBody>
                    <a:bodyPr/>
                    <a:lstStyle>
                      <a:lvl1pPr marL="0" algn="l" defTabSz="457200" rtl="0" eaLnBrk="1" latinLnBrk="0" hangingPunct="1">
                        <a:lnSpc>
                          <a:spcPct val="90000"/>
                        </a:lnSpc>
                        <a:spcBef>
                          <a:spcPts val="1000"/>
                        </a:spcBef>
                        <a:spcAft>
                          <a:spcPts val="700"/>
                        </a:spcAft>
                        <a:buClr>
                          <a:srgbClr val="FEFDDE"/>
                        </a:buClr>
                        <a:buFont typeface="Wingdings" panose="05000000000000000000" pitchFamily="2" charset="2"/>
                        <a:defRPr sz="2400" kern="1200">
                          <a:solidFill>
                            <a:srgbClr val="FEFDDE"/>
                          </a:solidFill>
                          <a:latin typeface="Arial" panose="020B0604020202020204" pitchFamily="34" charset="0"/>
                          <a:ea typeface="MS PGothic" panose="020B0600070205080204" pitchFamily="34" charset="-128"/>
                        </a:defRPr>
                      </a:lvl1pPr>
                      <a:lvl2pPr marL="742950" indent="-285750" algn="l" defTabSz="457200" rtl="0" eaLnBrk="1" latinLnBrk="0" hangingPunct="1">
                        <a:lnSpc>
                          <a:spcPct val="90000"/>
                        </a:lnSpc>
                        <a:spcBef>
                          <a:spcPts val="1000"/>
                        </a:spcBef>
                        <a:spcAft>
                          <a:spcPts val="700"/>
                        </a:spcAft>
                        <a:buClr>
                          <a:srgbClr val="FEFDDE"/>
                        </a:buClr>
                        <a:buFont typeface="Arial" panose="020B0604020202020204" pitchFamily="34" charset="0"/>
                        <a:defRPr sz="2200" kern="1200">
                          <a:solidFill>
                            <a:srgbClr val="FEFDDE"/>
                          </a:solidFill>
                          <a:latin typeface="Arial" panose="020B0604020202020204" pitchFamily="34" charset="0"/>
                          <a:ea typeface="MS PGothic" panose="020B0600070205080204" pitchFamily="34" charset="-128"/>
                        </a:defRPr>
                      </a:lvl2pPr>
                      <a:lvl3pPr marL="1143000" indent="-228600" algn="l" defTabSz="457200" rtl="0" eaLnBrk="1" latinLnBrk="0" hangingPunct="1">
                        <a:lnSpc>
                          <a:spcPct val="90000"/>
                        </a:lnSpc>
                        <a:spcBef>
                          <a:spcPts val="1000"/>
                        </a:spcBef>
                        <a:spcAft>
                          <a:spcPts val="700"/>
                        </a:spcAft>
                        <a:buClr>
                          <a:srgbClr val="FEFDDE"/>
                        </a:buClr>
                        <a:buFont typeface="Arial" panose="020B0604020202020204" pitchFamily="34" charset="0"/>
                        <a:defRPr sz="2000" kern="1200">
                          <a:solidFill>
                            <a:srgbClr val="FEFDDE"/>
                          </a:solidFill>
                          <a:latin typeface="Arial" panose="020B0604020202020204" pitchFamily="34" charset="0"/>
                          <a:ea typeface="MS PGothic" panose="020B0600070205080204" pitchFamily="34" charset="-128"/>
                        </a:defRPr>
                      </a:lvl3pPr>
                      <a:lvl4pPr marL="1600200" indent="-228600" algn="l" defTabSz="457200" rtl="0" eaLnBrk="1" latinLnBrk="0" hangingPunct="1">
                        <a:lnSpc>
                          <a:spcPct val="90000"/>
                        </a:lnSpc>
                        <a:spcBef>
                          <a:spcPts val="1000"/>
                        </a:spcBef>
                        <a:spcAft>
                          <a:spcPts val="700"/>
                        </a:spcAft>
                        <a:buClr>
                          <a:srgbClr val="FEFDDE"/>
                        </a:buClr>
                        <a:buFont typeface="Arial" panose="020B0604020202020204" pitchFamily="34" charset="0"/>
                        <a:defRPr sz="2000" kern="1200">
                          <a:solidFill>
                            <a:srgbClr val="FEFDDE"/>
                          </a:solidFill>
                          <a:latin typeface="Arial" panose="020B0604020202020204" pitchFamily="34" charset="0"/>
                          <a:ea typeface="MS PGothic" panose="020B0600070205080204" pitchFamily="34" charset="-128"/>
                        </a:defRPr>
                      </a:lvl4pPr>
                      <a:lvl5pPr marL="2057400" indent="-228600" algn="l" defTabSz="457200" rtl="0" eaLnBrk="1" latinLnBrk="0" hangingPunct="1">
                        <a:lnSpc>
                          <a:spcPct val="90000"/>
                        </a:lnSpc>
                        <a:spcBef>
                          <a:spcPts val="1000"/>
                        </a:spcBef>
                        <a:spcAft>
                          <a:spcPts val="700"/>
                        </a:spcAft>
                        <a:buClr>
                          <a:srgbClr val="FEFDDE"/>
                        </a:buClr>
                        <a:buFont typeface="Arial" panose="020B0604020202020204" pitchFamily="34" charset="0"/>
                        <a:defRPr sz="1800" kern="1200">
                          <a:solidFill>
                            <a:srgbClr val="FEFDDE"/>
                          </a:solidFill>
                          <a:latin typeface="Arial" panose="020B0604020202020204" pitchFamily="34" charset="0"/>
                          <a:ea typeface="MS PGothic" panose="020B0600070205080204" pitchFamily="34" charset="-128"/>
                        </a:defRPr>
                      </a:lvl5pPr>
                      <a:lvl6pPr marL="2514600" indent="-228600" algn="l" defTabSz="457200" rtl="0" eaLnBrk="0" fontAlgn="base" latinLnBrk="0" hangingPunct="0">
                        <a:lnSpc>
                          <a:spcPct val="90000"/>
                        </a:lnSpc>
                        <a:spcBef>
                          <a:spcPts val="1000"/>
                        </a:spcBef>
                        <a:spcAft>
                          <a:spcPts val="700"/>
                        </a:spcAft>
                        <a:buClr>
                          <a:srgbClr val="FEFDDE"/>
                        </a:buClr>
                        <a:buFont typeface="Arial" panose="020B0604020202020204" pitchFamily="34" charset="0"/>
                        <a:defRPr sz="1800" kern="1200">
                          <a:solidFill>
                            <a:srgbClr val="FEFDDE"/>
                          </a:solidFill>
                          <a:latin typeface="Arial" panose="020B0604020202020204" pitchFamily="34" charset="0"/>
                          <a:ea typeface="MS PGothic" panose="020B0600070205080204" pitchFamily="34" charset="-128"/>
                        </a:defRPr>
                      </a:lvl6pPr>
                      <a:lvl7pPr marL="2971800" indent="-228600" algn="l" defTabSz="457200" rtl="0" eaLnBrk="0" fontAlgn="base" latinLnBrk="0" hangingPunct="0">
                        <a:lnSpc>
                          <a:spcPct val="90000"/>
                        </a:lnSpc>
                        <a:spcBef>
                          <a:spcPts val="1000"/>
                        </a:spcBef>
                        <a:spcAft>
                          <a:spcPts val="700"/>
                        </a:spcAft>
                        <a:buClr>
                          <a:srgbClr val="FEFDDE"/>
                        </a:buClr>
                        <a:buFont typeface="Arial" panose="020B0604020202020204" pitchFamily="34" charset="0"/>
                        <a:defRPr sz="1800" kern="1200">
                          <a:solidFill>
                            <a:srgbClr val="FEFDDE"/>
                          </a:solidFill>
                          <a:latin typeface="Arial" panose="020B0604020202020204" pitchFamily="34" charset="0"/>
                          <a:ea typeface="MS PGothic" panose="020B0600070205080204" pitchFamily="34" charset="-128"/>
                        </a:defRPr>
                      </a:lvl7pPr>
                      <a:lvl8pPr marL="3429000" indent="-228600" algn="l" defTabSz="457200" rtl="0" eaLnBrk="0" fontAlgn="base" latinLnBrk="0" hangingPunct="0">
                        <a:lnSpc>
                          <a:spcPct val="90000"/>
                        </a:lnSpc>
                        <a:spcBef>
                          <a:spcPts val="1000"/>
                        </a:spcBef>
                        <a:spcAft>
                          <a:spcPts val="700"/>
                        </a:spcAft>
                        <a:buClr>
                          <a:srgbClr val="FEFDDE"/>
                        </a:buClr>
                        <a:buFont typeface="Arial" panose="020B0604020202020204" pitchFamily="34" charset="0"/>
                        <a:defRPr sz="1800" kern="1200">
                          <a:solidFill>
                            <a:srgbClr val="FEFDDE"/>
                          </a:solidFill>
                          <a:latin typeface="Arial" panose="020B0604020202020204" pitchFamily="34" charset="0"/>
                          <a:ea typeface="MS PGothic" panose="020B0600070205080204" pitchFamily="34" charset="-128"/>
                        </a:defRPr>
                      </a:lvl8pPr>
                      <a:lvl9pPr marL="3886200" indent="-228600" algn="l" defTabSz="457200" rtl="0" eaLnBrk="0" fontAlgn="base" latinLnBrk="0" hangingPunct="0">
                        <a:lnSpc>
                          <a:spcPct val="90000"/>
                        </a:lnSpc>
                        <a:spcBef>
                          <a:spcPts val="1000"/>
                        </a:spcBef>
                        <a:spcAft>
                          <a:spcPts val="700"/>
                        </a:spcAft>
                        <a:buClr>
                          <a:srgbClr val="FEFDDE"/>
                        </a:buClr>
                        <a:buFont typeface="Arial" panose="020B0604020202020204" pitchFamily="34" charset="0"/>
                        <a:defRPr sz="1800" kern="1200">
                          <a:solidFill>
                            <a:srgbClr val="FEFDDE"/>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90000"/>
                        </a:lnSpc>
                        <a:spcBef>
                          <a:spcPct val="0"/>
                        </a:spcBef>
                        <a:spcAft>
                          <a:spcPts val="300"/>
                        </a:spcAft>
                        <a:buClrTx/>
                        <a:buSzTx/>
                        <a:buFontTx/>
                        <a:buNone/>
                        <a:tabLst/>
                      </a:pPr>
                      <a:r>
                        <a:rPr kumimoji="0" lang="en-029" altLang="en-US" sz="1400" b="0" i="0" u="none" strike="noStrike" cap="none" normalizeH="0" baseline="0" dirty="0">
                          <a:ln>
                            <a:noFill/>
                          </a:ln>
                          <a:solidFill>
                            <a:schemeClr val="bg2">
                              <a:lumMod val="10000"/>
                            </a:schemeClr>
                          </a:solidFill>
                          <a:effectLst/>
                          <a:latin typeface="Calibri" panose="020F0502020204030204" pitchFamily="34" charset="0"/>
                          <a:ea typeface="MS PGothic" panose="020B0600070205080204" pitchFamily="34" charset="-128"/>
                          <a:cs typeface="Calibri" panose="020F0502020204030204" pitchFamily="34" charset="0"/>
                        </a:rPr>
                        <a:t>2 (0.08)</a:t>
                      </a:r>
                    </a:p>
                  </a:txBody>
                  <a:tcPr marL="91437" marR="91437" marT="45710" marB="45710" horzOverflow="overflow">
                    <a:lnL>
                      <a:noFill/>
                    </a:lnL>
                    <a:lnR>
                      <a:noFill/>
                    </a:lnR>
                    <a:lnT>
                      <a:noFill/>
                    </a:lnT>
                    <a:lnB>
                      <a:noFill/>
                    </a:lnB>
                    <a:lnTlToBr>
                      <a:noFill/>
                    </a:lnTlToBr>
                    <a:lnBlToTr>
                      <a:noFill/>
                    </a:lnBlToTr>
                    <a:solidFill>
                      <a:srgbClr val="FFFFFF">
                        <a:lumMod val="95000"/>
                      </a:srgbClr>
                    </a:solidFill>
                  </a:tcPr>
                </a:tc>
                <a:extLst>
                  <a:ext uri="{0D108BD9-81ED-4DB2-BD59-A6C34878D82A}">
                    <a16:rowId xmlns:a16="http://schemas.microsoft.com/office/drawing/2014/main" val="3656731473"/>
                  </a:ext>
                </a:extLst>
              </a:tr>
              <a:tr h="276587">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90000"/>
                        </a:lnSpc>
                        <a:spcBef>
                          <a:spcPct val="0"/>
                        </a:spcBef>
                        <a:spcAft>
                          <a:spcPts val="300"/>
                        </a:spcAft>
                        <a:buClrTx/>
                        <a:buSzTx/>
                        <a:buFontTx/>
                        <a:buNone/>
                        <a:tabLst/>
                      </a:pPr>
                      <a:r>
                        <a:rPr kumimoji="0" lang="en-029" altLang="en-US" sz="1400" b="0" i="0" u="none" strike="noStrike" cap="none" normalizeH="0" baseline="0" dirty="0">
                          <a:ln>
                            <a:noFill/>
                          </a:ln>
                          <a:solidFill>
                            <a:schemeClr val="bg2">
                              <a:lumMod val="10000"/>
                            </a:schemeClr>
                          </a:solidFill>
                          <a:effectLst/>
                          <a:latin typeface="Calibri" panose="020F0502020204030204" pitchFamily="34" charset="0"/>
                          <a:ea typeface="MS PGothic" panose="020B0600070205080204" pitchFamily="34" charset="-128"/>
                          <a:cs typeface="Calibri" panose="020F0502020204030204" pitchFamily="34" charset="0"/>
                        </a:rPr>
                        <a:t>Secondary cardiac event</a:t>
                      </a:r>
                      <a:r>
                        <a:rPr kumimoji="0" lang="en-029" altLang="en-US" sz="1400" b="0" i="0" u="none" strike="noStrike" cap="none" normalizeH="0" baseline="30000" dirty="0">
                          <a:ln>
                            <a:noFill/>
                          </a:ln>
                          <a:solidFill>
                            <a:schemeClr val="bg2">
                              <a:lumMod val="10000"/>
                            </a:schemeClr>
                          </a:solidFill>
                          <a:effectLst/>
                          <a:latin typeface="Calibri" panose="020F0502020204030204" pitchFamily="34" charset="0"/>
                          <a:ea typeface="MS PGothic" panose="020B0600070205080204" pitchFamily="34" charset="-128"/>
                          <a:cs typeface="Calibri" panose="020F0502020204030204" pitchFamily="34" charset="0"/>
                        </a:rPr>
                        <a:t>†</a:t>
                      </a:r>
                    </a:p>
                  </a:txBody>
                  <a:tcPr marL="91437" marR="91437" marT="45710" marB="45710" horzOverflow="overflow">
                    <a:lnL>
                      <a:noFill/>
                    </a:lnL>
                    <a:lnR>
                      <a:noFill/>
                    </a:lnR>
                    <a:lnT>
                      <a:noFill/>
                    </a:lnT>
                    <a:lnB>
                      <a:noFill/>
                    </a:lnB>
                    <a:lnTlToBr>
                      <a:noFill/>
                    </a:lnTlToBr>
                    <a:lnBlToTr>
                      <a:noFill/>
                    </a:lnBlToTr>
                    <a:solidFill>
                      <a:srgbClr val="CDCDC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90000"/>
                        </a:lnSpc>
                        <a:spcBef>
                          <a:spcPct val="0"/>
                        </a:spcBef>
                        <a:spcAft>
                          <a:spcPts val="300"/>
                        </a:spcAft>
                        <a:buClrTx/>
                        <a:buSzTx/>
                        <a:buFontTx/>
                        <a:buNone/>
                        <a:tabLst/>
                      </a:pPr>
                      <a:r>
                        <a:rPr kumimoji="0" lang="en-029" altLang="en-US" sz="1400" b="0" i="0" u="none" strike="noStrike" cap="none" normalizeH="0" baseline="0" dirty="0">
                          <a:ln>
                            <a:noFill/>
                          </a:ln>
                          <a:solidFill>
                            <a:schemeClr val="bg2">
                              <a:lumMod val="10000"/>
                            </a:schemeClr>
                          </a:solidFill>
                          <a:effectLst/>
                          <a:latin typeface="Calibri" panose="020F0502020204030204" pitchFamily="34" charset="0"/>
                          <a:ea typeface="MS PGothic" panose="020B0600070205080204" pitchFamily="34" charset="-128"/>
                          <a:cs typeface="Calibri" panose="020F0502020204030204" pitchFamily="34" charset="0"/>
                        </a:rPr>
                        <a:t>65 (2.7)</a:t>
                      </a:r>
                    </a:p>
                  </a:txBody>
                  <a:tcPr marL="91437" marR="91437" marT="45710" marB="45710" horzOverflow="overflow">
                    <a:lnL>
                      <a:noFill/>
                    </a:lnL>
                    <a:lnR>
                      <a:noFill/>
                    </a:lnR>
                    <a:lnT>
                      <a:noFill/>
                    </a:lnT>
                    <a:lnB>
                      <a:noFill/>
                    </a:lnB>
                    <a:lnTlToBr>
                      <a:noFill/>
                    </a:lnTlToBr>
                    <a:lnBlToTr>
                      <a:noFill/>
                    </a:lnBlToTr>
                    <a:solidFill>
                      <a:srgbClr val="CDCDC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90000"/>
                        </a:lnSpc>
                        <a:spcBef>
                          <a:spcPct val="0"/>
                        </a:spcBef>
                        <a:spcAft>
                          <a:spcPts val="300"/>
                        </a:spcAft>
                        <a:buClrTx/>
                        <a:buSzTx/>
                        <a:buFontTx/>
                        <a:buNone/>
                        <a:tabLst/>
                      </a:pPr>
                      <a:r>
                        <a:rPr kumimoji="0" lang="en-029" altLang="en-US" sz="1400" b="0" i="0" u="none" strike="noStrike" cap="none" normalizeH="0" baseline="0" dirty="0">
                          <a:ln>
                            <a:noFill/>
                          </a:ln>
                          <a:solidFill>
                            <a:schemeClr val="bg2">
                              <a:lumMod val="10000"/>
                            </a:schemeClr>
                          </a:solidFill>
                          <a:effectLst/>
                          <a:latin typeface="Calibri" panose="020F0502020204030204" pitchFamily="34" charset="0"/>
                          <a:ea typeface="MS PGothic" panose="020B0600070205080204" pitchFamily="34" charset="-128"/>
                          <a:cs typeface="Calibri" panose="020F0502020204030204" pitchFamily="34" charset="0"/>
                        </a:rPr>
                        <a:t>68 (2.8)</a:t>
                      </a:r>
                    </a:p>
                  </a:txBody>
                  <a:tcPr marL="91437" marR="91437" marT="45710" marB="45710" horzOverflow="overflow">
                    <a:lnL>
                      <a:noFill/>
                    </a:lnL>
                    <a:lnR>
                      <a:noFill/>
                    </a:lnR>
                    <a:lnT>
                      <a:noFill/>
                    </a:lnT>
                    <a:lnB>
                      <a:noFill/>
                    </a:lnB>
                    <a:lnTlToBr>
                      <a:noFill/>
                    </a:lnTlToBr>
                    <a:lnBlToTr>
                      <a:noFill/>
                    </a:lnBlToTr>
                    <a:solidFill>
                      <a:srgbClr val="CDCDCF"/>
                    </a:solidFill>
                  </a:tcPr>
                </a:tc>
                <a:extLst>
                  <a:ext uri="{0D108BD9-81ED-4DB2-BD59-A6C34878D82A}">
                    <a16:rowId xmlns:a16="http://schemas.microsoft.com/office/drawing/2014/main" val="375980165"/>
                  </a:ext>
                </a:extLst>
              </a:tr>
            </a:tbl>
          </a:graphicData>
        </a:graphic>
      </p:graphicFrame>
      <p:sp>
        <p:nvSpPr>
          <p:cNvPr id="8" name="TextBox 2">
            <a:extLst>
              <a:ext uri="{FF2B5EF4-FFF2-40B4-BE49-F238E27FC236}">
                <a16:creationId xmlns:a16="http://schemas.microsoft.com/office/drawing/2014/main" id="{AB51DCF6-F169-9F44-8A0D-641B68A11CCB}"/>
              </a:ext>
            </a:extLst>
          </p:cNvPr>
          <p:cNvSpPr txBox="1">
            <a:spLocks noChangeArrowheads="1"/>
          </p:cNvSpPr>
          <p:nvPr/>
        </p:nvSpPr>
        <p:spPr bwMode="auto">
          <a:xfrm>
            <a:off x="560785" y="2185754"/>
            <a:ext cx="805100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9pPr>
          </a:lstStyle>
          <a:p>
            <a:pPr defTabSz="685800" eaLnBrk="0" hangingPunct="0">
              <a:lnSpc>
                <a:spcPct val="100000"/>
              </a:lnSpc>
              <a:spcBef>
                <a:spcPct val="0"/>
              </a:spcBef>
              <a:spcAft>
                <a:spcPct val="0"/>
              </a:spcAft>
              <a:buClrTx/>
              <a:buFont typeface="Wingdings" panose="05000000000000000000" pitchFamily="2" charset="2"/>
              <a:buNone/>
            </a:pPr>
            <a:r>
              <a:rPr lang="en-US" altLang="en-US" sz="1050" dirty="0">
                <a:solidFill>
                  <a:srgbClr val="000000"/>
                </a:solidFill>
                <a:latin typeface="Calibri" panose="020F0502020204030204" pitchFamily="34" charset="0"/>
                <a:cs typeface="Calibri" panose="020F0502020204030204" pitchFamily="34" charset="0"/>
              </a:rPr>
              <a:t>*Heart failure New York Heart Association class III or IV plus ejection fraction drop ≥ 10% from baseline and to &lt; 50% or cardiac death. </a:t>
            </a:r>
            <a:r>
              <a:rPr lang="en-US" altLang="en-US" sz="1050" baseline="30000" dirty="0">
                <a:solidFill>
                  <a:srgbClr val="000000"/>
                </a:solidFill>
                <a:latin typeface="Calibri" panose="020F0502020204030204" pitchFamily="34" charset="0"/>
                <a:cs typeface="Calibri" panose="020F0502020204030204" pitchFamily="34" charset="0"/>
              </a:rPr>
              <a:t>†</a:t>
            </a:r>
            <a:r>
              <a:rPr lang="en-US" altLang="en-US" sz="1050" dirty="0">
                <a:solidFill>
                  <a:srgbClr val="000000"/>
                </a:solidFill>
                <a:latin typeface="Calibri" panose="020F0502020204030204" pitchFamily="34" charset="0"/>
                <a:cs typeface="Calibri" panose="020F0502020204030204" pitchFamily="34" charset="0"/>
              </a:rPr>
              <a:t>Asymptomatic or mildly symptomatic (New York Heart Association class II) ejection fraction drop ≥ 10% from baseline and to &lt; 50%.</a:t>
            </a:r>
            <a:endParaRPr lang="en-US" altLang="en-US" sz="1050" baseline="30000" dirty="0">
              <a:solidFill>
                <a:srgbClr val="000000"/>
              </a:solidFill>
              <a:latin typeface="Calibri" panose="020F0502020204030204" pitchFamily="34" charset="0"/>
              <a:cs typeface="Calibri" panose="020F0502020204030204" pitchFamily="34" charset="0"/>
            </a:endParaRPr>
          </a:p>
        </p:txBody>
      </p:sp>
      <p:sp>
        <p:nvSpPr>
          <p:cNvPr id="9" name="Text Box 11">
            <a:extLst>
              <a:ext uri="{FF2B5EF4-FFF2-40B4-BE49-F238E27FC236}">
                <a16:creationId xmlns:a16="http://schemas.microsoft.com/office/drawing/2014/main" id="{FBCF248B-F1B1-7F4F-8E98-90D49DE1069A}"/>
              </a:ext>
            </a:extLst>
          </p:cNvPr>
          <p:cNvSpPr txBox="1">
            <a:spLocks noChangeArrowheads="1"/>
          </p:cNvSpPr>
          <p:nvPr/>
        </p:nvSpPr>
        <p:spPr bwMode="auto">
          <a:xfrm>
            <a:off x="4430368" y="4642596"/>
            <a:ext cx="600789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defTabSz="685800">
              <a:lnSpc>
                <a:spcPct val="100000"/>
              </a:lnSpc>
              <a:spcBef>
                <a:spcPct val="0"/>
              </a:spcBef>
              <a:spcAft>
                <a:spcPct val="0"/>
              </a:spcAft>
              <a:buClrTx/>
              <a:buFont typeface="Wingdings" panose="05000000000000000000" pitchFamily="2" charset="2"/>
              <a:buNone/>
            </a:pPr>
            <a:r>
              <a:rPr lang="en-US" altLang="en-US" sz="900" dirty="0">
                <a:solidFill>
                  <a:srgbClr val="455560"/>
                </a:solidFill>
                <a:latin typeface="Calibri" panose="020F0502020204030204" pitchFamily="34" charset="0"/>
                <a:cs typeface="Arial" panose="020B0604020202020204" pitchFamily="34" charset="0"/>
              </a:rPr>
              <a:t>Piccart. SABCS 2019. Abstr GS1-04. </a:t>
            </a:r>
          </a:p>
        </p:txBody>
      </p:sp>
    </p:spTree>
    <p:extLst>
      <p:ext uri="{BB962C8B-B14F-4D97-AF65-F5344CB8AC3E}">
        <p14:creationId xmlns:p14="http://schemas.microsoft.com/office/powerpoint/2010/main" val="31173981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CustomShape 1"/>
          <p:cNvSpPr/>
          <p:nvPr/>
        </p:nvSpPr>
        <p:spPr>
          <a:xfrm>
            <a:off x="1199280" y="59455"/>
            <a:ext cx="6660349" cy="127182"/>
          </a:xfrm>
          <a:prstGeom prst="rect">
            <a:avLst/>
          </a:prstGeom>
          <a:noFill/>
          <a:ln>
            <a:noFill/>
          </a:ln>
        </p:spPr>
        <p:style>
          <a:lnRef idx="0">
            <a:scrgbClr r="0" g="0" b="0"/>
          </a:lnRef>
          <a:fillRef idx="0">
            <a:scrgbClr r="0" g="0" b="0"/>
          </a:fillRef>
          <a:effectRef idx="0">
            <a:scrgbClr r="0" g="0" b="0"/>
          </a:effectRef>
          <a:fontRef idx="minor"/>
        </p:style>
      </p:sp>
      <p:pic>
        <p:nvPicPr>
          <p:cNvPr id="48" name="Main graphic"/>
          <p:cNvPicPr/>
          <p:nvPr/>
        </p:nvPicPr>
        <p:blipFill>
          <a:blip r:embed="rId3"/>
          <a:stretch/>
        </p:blipFill>
        <p:spPr>
          <a:xfrm>
            <a:off x="368951" y="216312"/>
            <a:ext cx="8519410" cy="4050890"/>
          </a:xfrm>
          <a:prstGeom prst="rect">
            <a:avLst/>
          </a:prstGeom>
          <a:ln>
            <a:noFill/>
          </a:ln>
        </p:spPr>
      </p:pic>
      <p:sp>
        <p:nvSpPr>
          <p:cNvPr id="7" name="TextBox 6">
            <a:extLst>
              <a:ext uri="{FF2B5EF4-FFF2-40B4-BE49-F238E27FC236}">
                <a16:creationId xmlns:a16="http://schemas.microsoft.com/office/drawing/2014/main" id="{F57BFDBC-74DE-AD4F-A3B8-7E4275E90634}"/>
              </a:ext>
            </a:extLst>
          </p:cNvPr>
          <p:cNvSpPr txBox="1"/>
          <p:nvPr/>
        </p:nvSpPr>
        <p:spPr>
          <a:xfrm>
            <a:off x="3759271" y="4700832"/>
            <a:ext cx="3216857" cy="231119"/>
          </a:xfrm>
          <a:prstGeom prst="rect">
            <a:avLst/>
          </a:prstGeom>
          <a:noFill/>
        </p:spPr>
        <p:txBody>
          <a:bodyPr wrap="square" rtlCol="0">
            <a:spAutoFit/>
          </a:bodyPr>
          <a:lstStyle/>
          <a:p>
            <a:pPr algn="ctr"/>
            <a:r>
              <a:rPr lang="en-US" sz="900" dirty="0"/>
              <a:t>Chan A, et al. </a:t>
            </a:r>
            <a:r>
              <a:rPr lang="en-US" sz="900" b="0" i="1" strike="noStrike" spc="-1" dirty="0">
                <a:latin typeface="Arial"/>
              </a:rPr>
              <a:t>Clinical Breast Cancer 2021; </a:t>
            </a:r>
            <a:r>
              <a:rPr lang="en-US" sz="900" b="0" strike="noStrike" spc="-1" dirty="0">
                <a:latin typeface="Arial"/>
              </a:rPr>
              <a:t>21 (1): 80-91.e7 </a:t>
            </a:r>
            <a:endParaRPr sz="900" dirty="0"/>
          </a:p>
        </p:txBody>
      </p:sp>
    </p:spTree>
    <p:extLst>
      <p:ext uri="{BB962C8B-B14F-4D97-AF65-F5344CB8AC3E}">
        <p14:creationId xmlns:p14="http://schemas.microsoft.com/office/powerpoint/2010/main" val="891287807"/>
      </p:ext>
    </p:extLst>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766572" y="822961"/>
            <a:ext cx="7380732" cy="3309282"/>
          </a:xfrm>
        </p:spPr>
        <p:txBody>
          <a:bodyPr/>
          <a:lstStyle/>
          <a:p>
            <a:r>
              <a:rPr lang="en-US" sz="2400" b="1" dirty="0" err="1"/>
              <a:t>NEOoadjuvant</a:t>
            </a:r>
            <a:r>
              <a:rPr lang="en-US" sz="2400" b="1" dirty="0"/>
              <a:t> (Preferred)</a:t>
            </a:r>
            <a:endParaRPr lang="en-US" sz="2400" dirty="0"/>
          </a:p>
          <a:p>
            <a:pPr lvl="1"/>
            <a:r>
              <a:rPr lang="en-US" sz="2000" dirty="0"/>
              <a:t>Chemotherapy backbone</a:t>
            </a:r>
          </a:p>
          <a:p>
            <a:pPr lvl="2"/>
            <a:r>
              <a:rPr lang="en-US" dirty="0"/>
              <a:t>Docetaxel, Carbo </a:t>
            </a:r>
            <a:r>
              <a:rPr lang="en-US" i="1" dirty="0"/>
              <a:t>vs.</a:t>
            </a:r>
            <a:r>
              <a:rPr lang="en-US" dirty="0"/>
              <a:t> Weekly Paclitaxel (+/-Carbo) </a:t>
            </a:r>
          </a:p>
          <a:p>
            <a:pPr lvl="1"/>
            <a:r>
              <a:rPr lang="en-US" sz="2000" dirty="0"/>
              <a:t>Trastuzumab and </a:t>
            </a:r>
            <a:r>
              <a:rPr lang="en-US" sz="2000" dirty="0" err="1"/>
              <a:t>Pertuzumab</a:t>
            </a:r>
            <a:r>
              <a:rPr lang="en-US" sz="2000" dirty="0"/>
              <a:t> (HP): IV vs. SQ   </a:t>
            </a:r>
          </a:p>
          <a:p>
            <a:pPr lvl="1"/>
            <a:r>
              <a:rPr lang="en-US" sz="2000" dirty="0"/>
              <a:t>Residual disease: T-DM1</a:t>
            </a:r>
          </a:p>
          <a:p>
            <a:r>
              <a:rPr lang="en-US" sz="2400" b="1" dirty="0"/>
              <a:t>ADJUVANT</a:t>
            </a:r>
            <a:r>
              <a:rPr lang="en-US" sz="2400" dirty="0"/>
              <a:t>: TCHP or AC – THP </a:t>
            </a:r>
          </a:p>
          <a:p>
            <a:r>
              <a:rPr lang="en-US" sz="2400" b="1" dirty="0"/>
              <a:t>Extended Adjuvant:</a:t>
            </a:r>
            <a:r>
              <a:rPr lang="en-US" sz="2400" dirty="0"/>
              <a:t> Neratinib </a:t>
            </a:r>
          </a:p>
          <a:p>
            <a:pPr lvl="1"/>
            <a:r>
              <a:rPr lang="en-US" sz="2000" dirty="0"/>
              <a:t>Positive nodes</a:t>
            </a:r>
          </a:p>
          <a:p>
            <a:pPr lvl="1"/>
            <a:r>
              <a:rPr lang="en-US" sz="2000" dirty="0"/>
              <a:t>HR+ (in combination with endocrine therapy)</a:t>
            </a:r>
          </a:p>
          <a:p>
            <a:pPr marL="457200" lvl="1" indent="0">
              <a:buNone/>
            </a:pPr>
            <a:endParaRPr lang="en-US" dirty="0"/>
          </a:p>
        </p:txBody>
      </p:sp>
      <p:sp>
        <p:nvSpPr>
          <p:cNvPr id="4" name="Title 3"/>
          <p:cNvSpPr>
            <a:spLocks noGrp="1"/>
          </p:cNvSpPr>
          <p:nvPr>
            <p:ph type="title"/>
          </p:nvPr>
        </p:nvSpPr>
        <p:spPr>
          <a:xfrm>
            <a:off x="0" y="176991"/>
            <a:ext cx="9144000" cy="536242"/>
          </a:xfrm>
        </p:spPr>
        <p:txBody>
          <a:bodyPr/>
          <a:lstStyle/>
          <a:p>
            <a:r>
              <a:rPr lang="en-US" sz="2800" b="1" dirty="0">
                <a:solidFill>
                  <a:schemeClr val="accent6"/>
                </a:solidFill>
              </a:rPr>
              <a:t>Management of High-Risk HER2+ ESBC</a:t>
            </a:r>
          </a:p>
        </p:txBody>
      </p:sp>
    </p:spTree>
    <p:extLst>
      <p:ext uri="{BB962C8B-B14F-4D97-AF65-F5344CB8AC3E}">
        <p14:creationId xmlns:p14="http://schemas.microsoft.com/office/powerpoint/2010/main" val="31795014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4"/>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6"/>
          <a:stretch>
            <a:fillRect/>
          </a:stretch>
        </p:blipFill>
        <p:spPr>
          <a:xfrm>
            <a:off x="-1" y="-12701"/>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7"/>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8"/>
          <a:stretch>
            <a:fillRect/>
          </a:stretch>
        </p:blipFill>
        <p:spPr>
          <a:xfrm>
            <a:off x="-1276" y="0"/>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9"/>
          <a:stretch>
            <a:fillRect/>
          </a:stretch>
        </p:blipFill>
        <p:spPr>
          <a:xfrm>
            <a:off x="7037" y="91440"/>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10"/>
          <a:stretch>
            <a:fillRect/>
          </a:stretch>
        </p:blipFill>
        <p:spPr>
          <a:xfrm>
            <a:off x="7037" y="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11"/>
          <a:stretch>
            <a:fillRect/>
          </a:stretch>
        </p:blipFill>
        <p:spPr>
          <a:xfrm>
            <a:off x="14075" y="12699"/>
            <a:ext cx="9129925"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BREAST CANCER</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Monday, September 11, 2023</a:t>
            </a:r>
          </a:p>
        </p:txBody>
      </p:sp>
      <p:pic>
        <p:nvPicPr>
          <p:cNvPr id="4" name="Picture 3" descr="A close-up of a logo&#10;&#10;Description automatically generated">
            <a:extLst>
              <a:ext uri="{FF2B5EF4-FFF2-40B4-BE49-F238E27FC236}">
                <a16:creationId xmlns:a16="http://schemas.microsoft.com/office/drawing/2014/main" id="{2E153104-CDEF-DF15-F08F-C60A53A3E4BD}"/>
              </a:ext>
            </a:extLst>
          </p:cNvPr>
          <p:cNvPicPr>
            <a:picLocks noChangeAspect="1"/>
          </p:cNvPicPr>
          <p:nvPr/>
        </p:nvPicPr>
        <p:blipFill>
          <a:blip r:embed="rId12"/>
          <a:stretch>
            <a:fillRect/>
          </a:stretch>
        </p:blipFill>
        <p:spPr>
          <a:xfrm>
            <a:off x="7296150" y="4365969"/>
            <a:ext cx="1517650" cy="521529"/>
          </a:xfrm>
          <a:prstGeom prst="rect">
            <a:avLst/>
          </a:prstGeom>
        </p:spPr>
      </p:pic>
    </p:spTree>
    <p:extLst>
      <p:ext uri="{BB962C8B-B14F-4D97-AF65-F5344CB8AC3E}">
        <p14:creationId xmlns:p14="http://schemas.microsoft.com/office/powerpoint/2010/main" val="7753902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178560"/>
            <a:ext cx="6400800" cy="2824479"/>
          </a:xfrm>
        </p:spPr>
        <p:txBody>
          <a:bodyPr/>
          <a:lstStyle/>
          <a:p>
            <a:endParaRPr lang="en-US" dirty="0"/>
          </a:p>
          <a:p>
            <a:r>
              <a:rPr lang="en-US" sz="3000" dirty="0">
                <a:solidFill>
                  <a:srgbClr val="002E51"/>
                </a:solidFill>
              </a:rPr>
              <a:t>Anna Komorowski, MD</a:t>
            </a:r>
          </a:p>
          <a:p>
            <a:r>
              <a:rPr lang="en-US" sz="1400" dirty="0">
                <a:solidFill>
                  <a:srgbClr val="002E51"/>
                </a:solidFill>
              </a:rPr>
              <a:t>Regional Medical Director, Hematology / Medical Oncology</a:t>
            </a:r>
          </a:p>
          <a:p>
            <a:r>
              <a:rPr lang="en-US" sz="1400" dirty="0">
                <a:solidFill>
                  <a:srgbClr val="002E51"/>
                </a:solidFill>
              </a:rPr>
              <a:t>Northwell Health Cancer Institute - Westchester</a:t>
            </a:r>
          </a:p>
          <a:p>
            <a:r>
              <a:rPr lang="en-US" sz="1400" dirty="0">
                <a:solidFill>
                  <a:srgbClr val="002E51"/>
                </a:solidFill>
              </a:rPr>
              <a:t>Assistant Professor of Medicine Zucker School of Medicine</a:t>
            </a:r>
          </a:p>
          <a:p>
            <a:endParaRPr lang="en-US" dirty="0"/>
          </a:p>
        </p:txBody>
      </p:sp>
      <p:sp>
        <p:nvSpPr>
          <p:cNvPr id="4" name="Title 3"/>
          <p:cNvSpPr>
            <a:spLocks noGrp="1"/>
          </p:cNvSpPr>
          <p:nvPr>
            <p:ph type="title"/>
          </p:nvPr>
        </p:nvSpPr>
        <p:spPr>
          <a:xfrm>
            <a:off x="0" y="329714"/>
            <a:ext cx="9144000" cy="786936"/>
          </a:xfrm>
        </p:spPr>
        <p:txBody>
          <a:bodyPr/>
          <a:lstStyle/>
          <a:p>
            <a:r>
              <a:rPr lang="en-US" dirty="0">
                <a:solidFill>
                  <a:srgbClr val="003767"/>
                </a:solidFill>
              </a:rPr>
              <a:t>Updates in HER2+ Breast Cancer</a:t>
            </a:r>
          </a:p>
        </p:txBody>
      </p:sp>
    </p:spTree>
    <p:extLst>
      <p:ext uri="{BB962C8B-B14F-4D97-AF65-F5344CB8AC3E}">
        <p14:creationId xmlns:p14="http://schemas.microsoft.com/office/powerpoint/2010/main" val="92302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53560C89-A965-499F-9329-41D6404B01F8}"/>
              </a:ext>
            </a:extLst>
          </p:cNvPr>
          <p:cNvSpPr>
            <a:spLocks noGrp="1"/>
          </p:cNvSpPr>
          <p:nvPr>
            <p:ph type="subTitle" idx="1"/>
          </p:nvPr>
        </p:nvSpPr>
        <p:spPr/>
        <p:txBody>
          <a:bodyPr/>
          <a:lstStyle/>
          <a:p>
            <a:pPr algn="l"/>
            <a:r>
              <a:rPr lang="en-US" dirty="0"/>
              <a:t>No disclosures</a:t>
            </a:r>
          </a:p>
        </p:txBody>
      </p:sp>
      <p:sp>
        <p:nvSpPr>
          <p:cNvPr id="3" name="Title 2">
            <a:extLst>
              <a:ext uri="{FF2B5EF4-FFF2-40B4-BE49-F238E27FC236}">
                <a16:creationId xmlns:a16="http://schemas.microsoft.com/office/drawing/2014/main" id="{C307712F-D44F-4964-8B55-1C35F156EF95}"/>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24953310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4E56B9-2E43-4B30-A2F6-015D2BE6A12E}"/>
              </a:ext>
            </a:extLst>
          </p:cNvPr>
          <p:cNvSpPr>
            <a:spLocks noGrp="1"/>
          </p:cNvSpPr>
          <p:nvPr>
            <p:ph idx="1"/>
          </p:nvPr>
        </p:nvSpPr>
        <p:spPr>
          <a:xfrm>
            <a:off x="476794" y="662833"/>
            <a:ext cx="7772400" cy="3147278"/>
          </a:xfrm>
        </p:spPr>
        <p:txBody>
          <a:bodyPr/>
          <a:lstStyle/>
          <a:p>
            <a:r>
              <a:rPr lang="en-US" dirty="0">
                <a:solidFill>
                  <a:schemeClr val="accent6">
                    <a:lumMod val="75000"/>
                  </a:schemeClr>
                </a:solidFill>
              </a:rPr>
              <a:t>DESTINY- Breast02- SABCS 2022</a:t>
            </a:r>
          </a:p>
          <a:p>
            <a:endParaRPr lang="en-US" dirty="0">
              <a:solidFill>
                <a:schemeClr val="accent6">
                  <a:lumMod val="75000"/>
                </a:schemeClr>
              </a:solidFill>
            </a:endParaRPr>
          </a:p>
          <a:p>
            <a:r>
              <a:rPr lang="en-US" dirty="0" err="1">
                <a:solidFill>
                  <a:schemeClr val="accent6">
                    <a:lumMod val="75000"/>
                  </a:schemeClr>
                </a:solidFill>
              </a:rPr>
              <a:t>PHERGain</a:t>
            </a:r>
            <a:r>
              <a:rPr lang="en-US" dirty="0">
                <a:solidFill>
                  <a:schemeClr val="accent6">
                    <a:lumMod val="75000"/>
                  </a:schemeClr>
                </a:solidFill>
              </a:rPr>
              <a:t>- ASCO 2023</a:t>
            </a:r>
          </a:p>
        </p:txBody>
      </p:sp>
      <p:sp>
        <p:nvSpPr>
          <p:cNvPr id="3" name="TextBox 2">
            <a:extLst>
              <a:ext uri="{FF2B5EF4-FFF2-40B4-BE49-F238E27FC236}">
                <a16:creationId xmlns:a16="http://schemas.microsoft.com/office/drawing/2014/main" id="{3D2601F9-9382-4B48-914B-1D8D4D092876}"/>
              </a:ext>
            </a:extLst>
          </p:cNvPr>
          <p:cNvSpPr txBox="1"/>
          <p:nvPr/>
        </p:nvSpPr>
        <p:spPr>
          <a:xfrm>
            <a:off x="685800" y="201168"/>
            <a:ext cx="7772400" cy="461665"/>
          </a:xfrm>
          <a:prstGeom prst="rect">
            <a:avLst/>
          </a:prstGeom>
          <a:noFill/>
        </p:spPr>
        <p:txBody>
          <a:bodyPr wrap="square" rtlCol="0">
            <a:spAutoFit/>
          </a:bodyPr>
          <a:lstStyle/>
          <a:p>
            <a:r>
              <a:rPr lang="en-US" dirty="0">
                <a:solidFill>
                  <a:schemeClr val="accent6">
                    <a:lumMod val="75000"/>
                  </a:schemeClr>
                </a:solidFill>
              </a:rPr>
              <a:t>Agenda</a:t>
            </a:r>
          </a:p>
        </p:txBody>
      </p:sp>
    </p:spTree>
    <p:extLst>
      <p:ext uri="{BB962C8B-B14F-4D97-AF65-F5344CB8AC3E}">
        <p14:creationId xmlns:p14="http://schemas.microsoft.com/office/powerpoint/2010/main" val="951073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C114EF-FD1D-1FD2-8880-5BD7AE8F1B57}"/>
              </a:ext>
            </a:extLst>
          </p:cNvPr>
          <p:cNvPicPr>
            <a:picLocks noChangeAspect="1"/>
          </p:cNvPicPr>
          <p:nvPr/>
        </p:nvPicPr>
        <p:blipFill>
          <a:blip r:embed="rId2"/>
          <a:stretch>
            <a:fillRect/>
          </a:stretch>
        </p:blipFill>
        <p:spPr>
          <a:xfrm>
            <a:off x="369960" y="191079"/>
            <a:ext cx="8404080" cy="4083545"/>
          </a:xfrm>
          <a:prstGeom prst="rect">
            <a:avLst/>
          </a:prstGeom>
        </p:spPr>
      </p:pic>
    </p:spTree>
    <p:extLst>
      <p:ext uri="{BB962C8B-B14F-4D97-AF65-F5344CB8AC3E}">
        <p14:creationId xmlns:p14="http://schemas.microsoft.com/office/powerpoint/2010/main" val="32103018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712256" y="967626"/>
            <a:ext cx="4438388" cy="2936240"/>
          </a:xfrm>
        </p:spPr>
        <p:txBody>
          <a:bodyPr/>
          <a:lstStyle/>
          <a:p>
            <a:r>
              <a:rPr lang="en-US" sz="1600" dirty="0">
                <a:solidFill>
                  <a:srgbClr val="003767"/>
                </a:solidFill>
              </a:rPr>
              <a:t>ADC with HER2 targeted antibody with a cleavable tetrapeptide-based linker and a topoisomerase I inhibitor </a:t>
            </a:r>
          </a:p>
          <a:p>
            <a:endParaRPr lang="en-US" sz="1600" dirty="0">
              <a:solidFill>
                <a:srgbClr val="003767"/>
              </a:solidFill>
            </a:endParaRPr>
          </a:p>
          <a:p>
            <a:r>
              <a:rPr lang="en-US" sz="1600" dirty="0">
                <a:solidFill>
                  <a:srgbClr val="003767"/>
                </a:solidFill>
              </a:rPr>
              <a:t>8 cytotoxic molecules payloads per antibody</a:t>
            </a:r>
          </a:p>
          <a:p>
            <a:endParaRPr lang="en-US" sz="1600" dirty="0">
              <a:solidFill>
                <a:srgbClr val="003767"/>
              </a:solidFill>
            </a:endParaRPr>
          </a:p>
          <a:p>
            <a:r>
              <a:rPr lang="en-US" sz="1600" dirty="0">
                <a:solidFill>
                  <a:srgbClr val="003767"/>
                </a:solidFill>
              </a:rPr>
              <a:t>Stable tumor-selective cleavable linker that is membrane permeable</a:t>
            </a:r>
          </a:p>
          <a:p>
            <a:endParaRPr lang="en-US" sz="1600" dirty="0">
              <a:solidFill>
                <a:srgbClr val="003767"/>
              </a:solidFill>
            </a:endParaRPr>
          </a:p>
          <a:p>
            <a:r>
              <a:rPr lang="en-US" sz="1600" dirty="0">
                <a:solidFill>
                  <a:srgbClr val="003767"/>
                </a:solidFill>
              </a:rPr>
              <a:t>Bystander antitumor effect</a:t>
            </a:r>
          </a:p>
        </p:txBody>
      </p:sp>
      <p:pic>
        <p:nvPicPr>
          <p:cNvPr id="6" name="Content Placeholder 5" descr="A group of flowers&#10;&#10;Description automatically generated with medium confidence">
            <a:extLst>
              <a:ext uri="{FF2B5EF4-FFF2-40B4-BE49-F238E27FC236}">
                <a16:creationId xmlns:a16="http://schemas.microsoft.com/office/drawing/2014/main" id="{0D73AB0D-3D9C-467B-A4D5-7014D3FDB98E}"/>
              </a:ext>
            </a:extLst>
          </p:cNvPr>
          <p:cNvPicPr>
            <a:picLocks noGrp="1" noChangeAspect="1"/>
          </p:cNvPicPr>
          <p:nvPr>
            <p:ph sz="half" idx="2"/>
          </p:nvPr>
        </p:nvPicPr>
        <p:blipFill>
          <a:blip r:embed="rId3"/>
          <a:stretch>
            <a:fillRect/>
          </a:stretch>
        </p:blipFill>
        <p:spPr>
          <a:xfrm>
            <a:off x="5207533" y="981869"/>
            <a:ext cx="3077097" cy="2936875"/>
          </a:xfrm>
        </p:spPr>
      </p:pic>
      <p:sp>
        <p:nvSpPr>
          <p:cNvPr id="7" name="TextBox 6">
            <a:extLst>
              <a:ext uri="{FF2B5EF4-FFF2-40B4-BE49-F238E27FC236}">
                <a16:creationId xmlns:a16="http://schemas.microsoft.com/office/drawing/2014/main" id="{A93783F5-A3F4-465D-BA86-9436E232B65C}"/>
              </a:ext>
            </a:extLst>
          </p:cNvPr>
          <p:cNvSpPr txBox="1"/>
          <p:nvPr/>
        </p:nvSpPr>
        <p:spPr>
          <a:xfrm>
            <a:off x="1003300" y="136629"/>
            <a:ext cx="7137400" cy="830997"/>
          </a:xfrm>
          <a:prstGeom prst="rect">
            <a:avLst/>
          </a:prstGeom>
          <a:noFill/>
        </p:spPr>
        <p:txBody>
          <a:bodyPr wrap="square" rtlCol="0">
            <a:spAutoFit/>
          </a:bodyPr>
          <a:lstStyle/>
          <a:p>
            <a:pPr algn="ctr"/>
            <a:r>
              <a:rPr lang="en-US" b="1" dirty="0">
                <a:solidFill>
                  <a:srgbClr val="003767"/>
                </a:solidFill>
              </a:rPr>
              <a:t>Trastuzumab </a:t>
            </a:r>
            <a:r>
              <a:rPr lang="en-US" b="1" dirty="0" err="1">
                <a:solidFill>
                  <a:srgbClr val="003767"/>
                </a:solidFill>
              </a:rPr>
              <a:t>Deruxtecan</a:t>
            </a:r>
            <a:r>
              <a:rPr lang="en-US" b="1" dirty="0">
                <a:solidFill>
                  <a:srgbClr val="003767"/>
                </a:solidFill>
              </a:rPr>
              <a:t> Antibody –Drug Conjugate</a:t>
            </a:r>
          </a:p>
        </p:txBody>
      </p:sp>
      <p:sp>
        <p:nvSpPr>
          <p:cNvPr id="10" name="TextBox 9">
            <a:extLst>
              <a:ext uri="{FF2B5EF4-FFF2-40B4-BE49-F238E27FC236}">
                <a16:creationId xmlns:a16="http://schemas.microsoft.com/office/drawing/2014/main" id="{BFDFF3EE-C875-48A0-950B-BC5F4BFF628A}"/>
              </a:ext>
            </a:extLst>
          </p:cNvPr>
          <p:cNvSpPr txBox="1"/>
          <p:nvPr/>
        </p:nvSpPr>
        <p:spPr>
          <a:xfrm>
            <a:off x="5207533" y="4136571"/>
            <a:ext cx="2416046" cy="230832"/>
          </a:xfrm>
          <a:prstGeom prst="rect">
            <a:avLst/>
          </a:prstGeom>
          <a:noFill/>
        </p:spPr>
        <p:txBody>
          <a:bodyPr wrap="none" rtlCol="0">
            <a:spAutoFit/>
          </a:bodyPr>
          <a:lstStyle/>
          <a:p>
            <a:r>
              <a:rPr lang="en-US" sz="900" dirty="0" err="1"/>
              <a:t>Ogitani</a:t>
            </a:r>
            <a:r>
              <a:rPr lang="en-US" sz="900" dirty="0"/>
              <a:t> Y, Cancer Sci 107:1039-1046, 2016</a:t>
            </a:r>
          </a:p>
        </p:txBody>
      </p:sp>
    </p:spTree>
    <p:extLst>
      <p:ext uri="{BB962C8B-B14F-4D97-AF65-F5344CB8AC3E}">
        <p14:creationId xmlns:p14="http://schemas.microsoft.com/office/powerpoint/2010/main" val="22757903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BEED32CA-B652-3C0C-2878-1C386FF618FD}"/>
              </a:ext>
            </a:extLst>
          </p:cNvPr>
          <p:cNvGraphicFramePr/>
          <p:nvPr>
            <p:extLst>
              <p:ext uri="{D42A27DB-BD31-4B8C-83A1-F6EECF244321}">
                <p14:modId xmlns:p14="http://schemas.microsoft.com/office/powerpoint/2010/main" val="4239819537"/>
              </p:ext>
            </p:extLst>
          </p:nvPr>
        </p:nvGraphicFramePr>
        <p:xfrm>
          <a:off x="1466604" y="736270"/>
          <a:ext cx="5741718" cy="34438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A279F680-0E89-9D04-CBC1-73B288A6D76C}"/>
              </a:ext>
            </a:extLst>
          </p:cNvPr>
          <p:cNvSpPr txBox="1"/>
          <p:nvPr/>
        </p:nvSpPr>
        <p:spPr>
          <a:xfrm>
            <a:off x="6608618" y="3806042"/>
            <a:ext cx="1693092" cy="553998"/>
          </a:xfrm>
          <a:prstGeom prst="rect">
            <a:avLst/>
          </a:prstGeom>
          <a:noFill/>
        </p:spPr>
        <p:txBody>
          <a:bodyPr wrap="none" rtlCol="0">
            <a:spAutoFit/>
          </a:bodyPr>
          <a:lstStyle/>
          <a:p>
            <a:r>
              <a:rPr lang="en-US" sz="1000" dirty="0"/>
              <a:t>Verma S et al </a:t>
            </a:r>
            <a:r>
              <a:rPr lang="en-US" sz="1000" i="1" dirty="0"/>
              <a:t>NEJM </a:t>
            </a:r>
            <a:r>
              <a:rPr lang="en-US" sz="1000" dirty="0"/>
              <a:t>2012</a:t>
            </a:r>
          </a:p>
          <a:p>
            <a:r>
              <a:rPr lang="en-US" sz="1000" dirty="0"/>
              <a:t>Cortes J et al NEJM 2022</a:t>
            </a:r>
          </a:p>
          <a:p>
            <a:r>
              <a:rPr lang="en-US" sz="1000" dirty="0" err="1"/>
              <a:t>Saura</a:t>
            </a:r>
            <a:r>
              <a:rPr lang="en-US" sz="1000" dirty="0"/>
              <a:t> C et al, ESMO 2021</a:t>
            </a:r>
          </a:p>
        </p:txBody>
      </p:sp>
      <p:sp>
        <p:nvSpPr>
          <p:cNvPr id="4" name="TextBox 3">
            <a:extLst>
              <a:ext uri="{FF2B5EF4-FFF2-40B4-BE49-F238E27FC236}">
                <a16:creationId xmlns:a16="http://schemas.microsoft.com/office/drawing/2014/main" id="{CE624FB5-71DA-6A46-6EDA-14904172D63C}"/>
              </a:ext>
            </a:extLst>
          </p:cNvPr>
          <p:cNvSpPr txBox="1"/>
          <p:nvPr/>
        </p:nvSpPr>
        <p:spPr>
          <a:xfrm>
            <a:off x="397822" y="190727"/>
            <a:ext cx="8560998" cy="461665"/>
          </a:xfrm>
          <a:prstGeom prst="rect">
            <a:avLst/>
          </a:prstGeom>
          <a:noFill/>
        </p:spPr>
        <p:txBody>
          <a:bodyPr wrap="none" rtlCol="0">
            <a:spAutoFit/>
          </a:bodyPr>
          <a:lstStyle/>
          <a:p>
            <a:r>
              <a:rPr lang="en-US" b="1" dirty="0">
                <a:solidFill>
                  <a:srgbClr val="003767"/>
                </a:solidFill>
              </a:rPr>
              <a:t>History of Treatments in HER2+ Metastatic Breast Cancer</a:t>
            </a:r>
          </a:p>
        </p:txBody>
      </p:sp>
    </p:spTree>
    <p:extLst>
      <p:ext uri="{BB962C8B-B14F-4D97-AF65-F5344CB8AC3E}">
        <p14:creationId xmlns:p14="http://schemas.microsoft.com/office/powerpoint/2010/main" val="32835844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16C163-9344-40D7-8366-A32AD898FE6E}"/>
              </a:ext>
            </a:extLst>
          </p:cNvPr>
          <p:cNvSpPr/>
          <p:nvPr/>
        </p:nvSpPr>
        <p:spPr bwMode="auto">
          <a:xfrm>
            <a:off x="356260" y="29689"/>
            <a:ext cx="8603672" cy="405542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l</a:t>
            </a:r>
          </a:p>
        </p:txBody>
      </p:sp>
      <p:pic>
        <p:nvPicPr>
          <p:cNvPr id="8" name="Picture 7">
            <a:extLst>
              <a:ext uri="{FF2B5EF4-FFF2-40B4-BE49-F238E27FC236}">
                <a16:creationId xmlns:a16="http://schemas.microsoft.com/office/drawing/2014/main" id="{09FEB51C-6B3E-3490-79D2-FB8DD13E01F0}"/>
              </a:ext>
            </a:extLst>
          </p:cNvPr>
          <p:cNvPicPr>
            <a:picLocks noChangeAspect="1"/>
          </p:cNvPicPr>
          <p:nvPr/>
        </p:nvPicPr>
        <p:blipFill>
          <a:blip r:embed="rId3"/>
          <a:stretch>
            <a:fillRect/>
          </a:stretch>
        </p:blipFill>
        <p:spPr>
          <a:xfrm>
            <a:off x="985122" y="504703"/>
            <a:ext cx="7756277" cy="2262248"/>
          </a:xfrm>
          <a:prstGeom prst="rect">
            <a:avLst/>
          </a:prstGeom>
        </p:spPr>
      </p:pic>
      <p:sp>
        <p:nvSpPr>
          <p:cNvPr id="11" name="TextBox 10">
            <a:extLst>
              <a:ext uri="{FF2B5EF4-FFF2-40B4-BE49-F238E27FC236}">
                <a16:creationId xmlns:a16="http://schemas.microsoft.com/office/drawing/2014/main" id="{D14BE4A6-BB12-5488-DF92-F68DEE7BECDC}"/>
              </a:ext>
            </a:extLst>
          </p:cNvPr>
          <p:cNvSpPr txBox="1"/>
          <p:nvPr/>
        </p:nvSpPr>
        <p:spPr>
          <a:xfrm>
            <a:off x="5979226" y="3307278"/>
            <a:ext cx="2980706" cy="430887"/>
          </a:xfrm>
          <a:prstGeom prst="rect">
            <a:avLst/>
          </a:prstGeom>
          <a:noFill/>
        </p:spPr>
        <p:txBody>
          <a:bodyPr wrap="square" rtlCol="0">
            <a:spAutoFit/>
          </a:bodyPr>
          <a:lstStyle/>
          <a:p>
            <a:r>
              <a:rPr lang="en-US" sz="1100" dirty="0"/>
              <a:t>SABCS, 2022 Ian </a:t>
            </a:r>
            <a:r>
              <a:rPr lang="en-US" sz="1100" dirty="0" err="1"/>
              <a:t>Krop</a:t>
            </a:r>
            <a:endParaRPr lang="en-US" sz="1100" dirty="0"/>
          </a:p>
          <a:p>
            <a:r>
              <a:rPr lang="en-US" sz="1100" dirty="0"/>
              <a:t>Lancet 2023; 401:1773-85, April 2023</a:t>
            </a:r>
          </a:p>
        </p:txBody>
      </p:sp>
      <p:sp>
        <p:nvSpPr>
          <p:cNvPr id="12" name="TextBox 11">
            <a:extLst>
              <a:ext uri="{FF2B5EF4-FFF2-40B4-BE49-F238E27FC236}">
                <a16:creationId xmlns:a16="http://schemas.microsoft.com/office/drawing/2014/main" id="{BEA78350-0BD1-1427-3290-57A05CE16448}"/>
              </a:ext>
            </a:extLst>
          </p:cNvPr>
          <p:cNvSpPr txBox="1"/>
          <p:nvPr/>
        </p:nvSpPr>
        <p:spPr>
          <a:xfrm>
            <a:off x="985121" y="2806282"/>
            <a:ext cx="7756277" cy="830997"/>
          </a:xfrm>
          <a:prstGeom prst="rect">
            <a:avLst/>
          </a:prstGeom>
          <a:noFill/>
        </p:spPr>
        <p:txBody>
          <a:bodyPr wrap="square" rtlCol="0">
            <a:spAutoFit/>
          </a:bodyPr>
          <a:lstStyle/>
          <a:p>
            <a:r>
              <a:rPr lang="en-US" dirty="0">
                <a:solidFill>
                  <a:srgbClr val="003767"/>
                </a:solidFill>
              </a:rPr>
              <a:t>DESTINY-Breast02 is a confirmatory trial for DESTINY-Breast01</a:t>
            </a:r>
          </a:p>
        </p:txBody>
      </p:sp>
    </p:spTree>
    <p:extLst>
      <p:ext uri="{BB962C8B-B14F-4D97-AF65-F5344CB8AC3E}">
        <p14:creationId xmlns:p14="http://schemas.microsoft.com/office/powerpoint/2010/main" val="39360807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CEED45-EB94-F553-2481-9E83AEB037AB}"/>
              </a:ext>
            </a:extLst>
          </p:cNvPr>
          <p:cNvSpPr txBox="1"/>
          <p:nvPr/>
        </p:nvSpPr>
        <p:spPr>
          <a:xfrm>
            <a:off x="746140" y="447107"/>
            <a:ext cx="5888339" cy="461665"/>
          </a:xfrm>
          <a:prstGeom prst="rect">
            <a:avLst/>
          </a:prstGeom>
          <a:noFill/>
        </p:spPr>
        <p:txBody>
          <a:bodyPr wrap="square" rtlCol="0">
            <a:spAutoFit/>
          </a:bodyPr>
          <a:lstStyle/>
          <a:p>
            <a:r>
              <a:rPr lang="en-US" b="1" dirty="0">
                <a:solidFill>
                  <a:srgbClr val="002060"/>
                </a:solidFill>
              </a:rPr>
              <a:t>DESTINY- Breast02 Schema</a:t>
            </a:r>
          </a:p>
        </p:txBody>
      </p:sp>
      <p:sp>
        <p:nvSpPr>
          <p:cNvPr id="9" name="Content Placeholder 2">
            <a:extLst>
              <a:ext uri="{FF2B5EF4-FFF2-40B4-BE49-F238E27FC236}">
                <a16:creationId xmlns:a16="http://schemas.microsoft.com/office/drawing/2014/main" id="{8583CBA8-6BD9-B421-6CF8-792E6F4524A4}"/>
              </a:ext>
            </a:extLst>
          </p:cNvPr>
          <p:cNvSpPr>
            <a:spLocks noGrp="1"/>
          </p:cNvSpPr>
          <p:nvPr>
            <p:ph idx="1"/>
          </p:nvPr>
        </p:nvSpPr>
        <p:spPr>
          <a:xfrm>
            <a:off x="878774" y="1021278"/>
            <a:ext cx="7579426" cy="3218213"/>
          </a:xfrm>
        </p:spPr>
        <p:txBody>
          <a:bodyPr/>
          <a:lstStyle/>
          <a:p>
            <a:pPr marL="0" indent="0">
              <a:buNone/>
            </a:pPr>
            <a:endParaRPr lang="en-US" dirty="0">
              <a:solidFill>
                <a:schemeClr val="accent6">
                  <a:lumMod val="75000"/>
                </a:schemeClr>
              </a:solidFill>
            </a:endParaRPr>
          </a:p>
          <a:p>
            <a:endParaRPr lang="en-US" dirty="0">
              <a:solidFill>
                <a:schemeClr val="accent6">
                  <a:lumMod val="75000"/>
                </a:schemeClr>
              </a:solidFill>
            </a:endParaRPr>
          </a:p>
        </p:txBody>
      </p:sp>
      <p:pic>
        <p:nvPicPr>
          <p:cNvPr id="11" name="Picture 10">
            <a:extLst>
              <a:ext uri="{FF2B5EF4-FFF2-40B4-BE49-F238E27FC236}">
                <a16:creationId xmlns:a16="http://schemas.microsoft.com/office/drawing/2014/main" id="{42E54832-FDE8-2809-087D-4E99447C98A4}"/>
              </a:ext>
            </a:extLst>
          </p:cNvPr>
          <p:cNvPicPr>
            <a:picLocks noChangeAspect="1"/>
          </p:cNvPicPr>
          <p:nvPr/>
        </p:nvPicPr>
        <p:blipFill>
          <a:blip r:embed="rId3"/>
          <a:stretch>
            <a:fillRect/>
          </a:stretch>
        </p:blipFill>
        <p:spPr>
          <a:xfrm>
            <a:off x="746141" y="1525978"/>
            <a:ext cx="8007585" cy="2517569"/>
          </a:xfrm>
          <a:prstGeom prst="rect">
            <a:avLst/>
          </a:prstGeom>
        </p:spPr>
      </p:pic>
    </p:spTree>
    <p:extLst>
      <p:ext uri="{BB962C8B-B14F-4D97-AF65-F5344CB8AC3E}">
        <p14:creationId xmlns:p14="http://schemas.microsoft.com/office/powerpoint/2010/main" val="40821336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5913BB-DB8F-FDA4-5B91-EE3C389E68DF}"/>
              </a:ext>
            </a:extLst>
          </p:cNvPr>
          <p:cNvSpPr txBox="1"/>
          <p:nvPr/>
        </p:nvSpPr>
        <p:spPr>
          <a:xfrm>
            <a:off x="337663" y="398559"/>
            <a:ext cx="5948103" cy="461665"/>
          </a:xfrm>
          <a:prstGeom prst="rect">
            <a:avLst/>
          </a:prstGeom>
          <a:noFill/>
        </p:spPr>
        <p:txBody>
          <a:bodyPr wrap="none" rtlCol="0">
            <a:spAutoFit/>
          </a:bodyPr>
          <a:lstStyle/>
          <a:p>
            <a:r>
              <a:rPr lang="en-US" b="1" dirty="0">
                <a:solidFill>
                  <a:srgbClr val="003767"/>
                </a:solidFill>
              </a:rPr>
              <a:t>DESTINY-Breast02 Patients Disposition</a:t>
            </a:r>
          </a:p>
        </p:txBody>
      </p:sp>
      <p:graphicFrame>
        <p:nvGraphicFramePr>
          <p:cNvPr id="3" name="Diagram 2">
            <a:extLst>
              <a:ext uri="{FF2B5EF4-FFF2-40B4-BE49-F238E27FC236}">
                <a16:creationId xmlns:a16="http://schemas.microsoft.com/office/drawing/2014/main" id="{6DCA85ED-7712-1A7E-1989-698601E4A45C}"/>
              </a:ext>
            </a:extLst>
          </p:cNvPr>
          <p:cNvGraphicFramePr/>
          <p:nvPr>
            <p:extLst>
              <p:ext uri="{D42A27DB-BD31-4B8C-83A1-F6EECF244321}">
                <p14:modId xmlns:p14="http://schemas.microsoft.com/office/powerpoint/2010/main" val="684693130"/>
              </p:ext>
            </p:extLst>
          </p:nvPr>
        </p:nvGraphicFramePr>
        <p:xfrm>
          <a:off x="1524000" y="542131"/>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BF60C997-6E46-C5C2-DD04-4BBF9BFD40E3}"/>
              </a:ext>
            </a:extLst>
          </p:cNvPr>
          <p:cNvPicPr>
            <a:picLocks noChangeAspect="1"/>
          </p:cNvPicPr>
          <p:nvPr/>
        </p:nvPicPr>
        <p:blipFill>
          <a:blip r:embed="rId8"/>
          <a:stretch>
            <a:fillRect/>
          </a:stretch>
        </p:blipFill>
        <p:spPr>
          <a:xfrm>
            <a:off x="883920" y="1196716"/>
            <a:ext cx="6034525" cy="2253760"/>
          </a:xfrm>
          <a:prstGeom prst="rect">
            <a:avLst/>
          </a:prstGeom>
        </p:spPr>
      </p:pic>
    </p:spTree>
    <p:extLst>
      <p:ext uri="{BB962C8B-B14F-4D97-AF65-F5344CB8AC3E}">
        <p14:creationId xmlns:p14="http://schemas.microsoft.com/office/powerpoint/2010/main" val="36207152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49D19F-02A6-AEC6-2AED-3DDC2EAF8059}"/>
              </a:ext>
            </a:extLst>
          </p:cNvPr>
          <p:cNvSpPr>
            <a:spLocks noGrp="1"/>
          </p:cNvSpPr>
          <p:nvPr>
            <p:ph idx="1"/>
          </p:nvPr>
        </p:nvSpPr>
        <p:spPr>
          <a:xfrm>
            <a:off x="685800" y="406400"/>
            <a:ext cx="7772400" cy="3585428"/>
          </a:xfrm>
        </p:spPr>
        <p:txBody>
          <a:bodyPr/>
          <a:lstStyle/>
          <a:p>
            <a:pPr marL="0" indent="0">
              <a:buNone/>
            </a:pPr>
            <a:r>
              <a:rPr lang="en-US" b="1" dirty="0">
                <a:solidFill>
                  <a:srgbClr val="003767"/>
                </a:solidFill>
              </a:rPr>
              <a:t>DESTINY-Breast02 Baseline Characteristics</a:t>
            </a:r>
          </a:p>
          <a:p>
            <a:endParaRPr lang="en-US" dirty="0">
              <a:solidFill>
                <a:srgbClr val="003767"/>
              </a:solidFill>
            </a:endParaRPr>
          </a:p>
        </p:txBody>
      </p:sp>
      <p:pic>
        <p:nvPicPr>
          <p:cNvPr id="6" name="Picture 5">
            <a:extLst>
              <a:ext uri="{FF2B5EF4-FFF2-40B4-BE49-F238E27FC236}">
                <a16:creationId xmlns:a16="http://schemas.microsoft.com/office/drawing/2014/main" id="{21B05E82-9074-2724-17A7-2C3F8140AB9F}"/>
              </a:ext>
            </a:extLst>
          </p:cNvPr>
          <p:cNvPicPr>
            <a:picLocks noChangeAspect="1"/>
          </p:cNvPicPr>
          <p:nvPr/>
        </p:nvPicPr>
        <p:blipFill>
          <a:blip r:embed="rId3"/>
          <a:stretch>
            <a:fillRect/>
          </a:stretch>
        </p:blipFill>
        <p:spPr>
          <a:xfrm>
            <a:off x="1747520" y="990600"/>
            <a:ext cx="5393693" cy="2783082"/>
          </a:xfrm>
          <a:prstGeom prst="rect">
            <a:avLst/>
          </a:prstGeom>
        </p:spPr>
      </p:pic>
    </p:spTree>
    <p:extLst>
      <p:ext uri="{BB962C8B-B14F-4D97-AF65-F5344CB8AC3E}">
        <p14:creationId xmlns:p14="http://schemas.microsoft.com/office/powerpoint/2010/main" val="34935025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49D19F-02A6-AEC6-2AED-3DDC2EAF8059}"/>
              </a:ext>
            </a:extLst>
          </p:cNvPr>
          <p:cNvSpPr>
            <a:spLocks noGrp="1"/>
          </p:cNvSpPr>
          <p:nvPr>
            <p:ph idx="1"/>
          </p:nvPr>
        </p:nvSpPr>
        <p:spPr>
          <a:xfrm>
            <a:off x="685800" y="406400"/>
            <a:ext cx="7772400" cy="3585428"/>
          </a:xfrm>
        </p:spPr>
        <p:txBody>
          <a:bodyPr/>
          <a:lstStyle/>
          <a:p>
            <a:pPr marL="0" indent="0">
              <a:buNone/>
            </a:pPr>
            <a:r>
              <a:rPr lang="en-US" b="1" dirty="0">
                <a:solidFill>
                  <a:srgbClr val="003767"/>
                </a:solidFill>
              </a:rPr>
              <a:t>DESTINY-Breast02 Prior Therapies</a:t>
            </a:r>
          </a:p>
          <a:p>
            <a:endParaRPr lang="en-US" dirty="0">
              <a:solidFill>
                <a:srgbClr val="003767"/>
              </a:solidFill>
            </a:endParaRPr>
          </a:p>
        </p:txBody>
      </p:sp>
      <p:pic>
        <p:nvPicPr>
          <p:cNvPr id="4" name="Picture 3">
            <a:extLst>
              <a:ext uri="{FF2B5EF4-FFF2-40B4-BE49-F238E27FC236}">
                <a16:creationId xmlns:a16="http://schemas.microsoft.com/office/drawing/2014/main" id="{F6675A65-C1F2-862F-8B96-A8808039AB03}"/>
              </a:ext>
            </a:extLst>
          </p:cNvPr>
          <p:cNvPicPr>
            <a:picLocks noChangeAspect="1"/>
          </p:cNvPicPr>
          <p:nvPr/>
        </p:nvPicPr>
        <p:blipFill>
          <a:blip r:embed="rId3"/>
          <a:stretch>
            <a:fillRect/>
          </a:stretch>
        </p:blipFill>
        <p:spPr>
          <a:xfrm>
            <a:off x="1915160" y="972711"/>
            <a:ext cx="5020421" cy="2583824"/>
          </a:xfrm>
          <a:prstGeom prst="rect">
            <a:avLst/>
          </a:prstGeom>
        </p:spPr>
      </p:pic>
    </p:spTree>
    <p:extLst>
      <p:ext uri="{BB962C8B-B14F-4D97-AF65-F5344CB8AC3E}">
        <p14:creationId xmlns:p14="http://schemas.microsoft.com/office/powerpoint/2010/main" val="14118599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49D19F-02A6-AEC6-2AED-3DDC2EAF8059}"/>
              </a:ext>
            </a:extLst>
          </p:cNvPr>
          <p:cNvSpPr>
            <a:spLocks noGrp="1"/>
          </p:cNvSpPr>
          <p:nvPr>
            <p:ph idx="1"/>
          </p:nvPr>
        </p:nvSpPr>
        <p:spPr>
          <a:xfrm>
            <a:off x="685800" y="406400"/>
            <a:ext cx="7772400" cy="3585428"/>
          </a:xfrm>
        </p:spPr>
        <p:txBody>
          <a:bodyPr/>
          <a:lstStyle/>
          <a:p>
            <a:pPr marL="0" indent="0">
              <a:buNone/>
            </a:pPr>
            <a:r>
              <a:rPr lang="en-US" b="1" dirty="0">
                <a:solidFill>
                  <a:srgbClr val="003767"/>
                </a:solidFill>
              </a:rPr>
              <a:t>DESTINY-Breast02 - Primary Endpoints: PFS</a:t>
            </a:r>
          </a:p>
          <a:p>
            <a:endParaRPr lang="en-US" dirty="0">
              <a:solidFill>
                <a:srgbClr val="003767"/>
              </a:solidFill>
            </a:endParaRPr>
          </a:p>
        </p:txBody>
      </p:sp>
      <p:pic>
        <p:nvPicPr>
          <p:cNvPr id="7" name="Picture 6">
            <a:extLst>
              <a:ext uri="{FF2B5EF4-FFF2-40B4-BE49-F238E27FC236}">
                <a16:creationId xmlns:a16="http://schemas.microsoft.com/office/drawing/2014/main" id="{8A03FC99-108B-EE18-C643-2CCF4A4D63C9}"/>
              </a:ext>
            </a:extLst>
          </p:cNvPr>
          <p:cNvPicPr>
            <a:picLocks noChangeAspect="1"/>
          </p:cNvPicPr>
          <p:nvPr/>
        </p:nvPicPr>
        <p:blipFill>
          <a:blip r:embed="rId3"/>
          <a:stretch>
            <a:fillRect/>
          </a:stretch>
        </p:blipFill>
        <p:spPr>
          <a:xfrm>
            <a:off x="1630680" y="1156435"/>
            <a:ext cx="7679243" cy="4655499"/>
          </a:xfrm>
          <a:prstGeom prst="rect">
            <a:avLst/>
          </a:prstGeom>
        </p:spPr>
      </p:pic>
    </p:spTree>
    <p:extLst>
      <p:ext uri="{BB962C8B-B14F-4D97-AF65-F5344CB8AC3E}">
        <p14:creationId xmlns:p14="http://schemas.microsoft.com/office/powerpoint/2010/main" val="9300161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49D19F-02A6-AEC6-2AED-3DDC2EAF8059}"/>
              </a:ext>
            </a:extLst>
          </p:cNvPr>
          <p:cNvSpPr>
            <a:spLocks noGrp="1"/>
          </p:cNvSpPr>
          <p:nvPr>
            <p:ph idx="1"/>
          </p:nvPr>
        </p:nvSpPr>
        <p:spPr>
          <a:xfrm>
            <a:off x="685800" y="406400"/>
            <a:ext cx="7772400" cy="3585428"/>
          </a:xfrm>
        </p:spPr>
        <p:txBody>
          <a:bodyPr/>
          <a:lstStyle/>
          <a:p>
            <a:pPr marL="0" indent="0">
              <a:buNone/>
            </a:pPr>
            <a:r>
              <a:rPr lang="en-US" b="1" dirty="0">
                <a:solidFill>
                  <a:srgbClr val="003767"/>
                </a:solidFill>
              </a:rPr>
              <a:t>DESTINY-Breast02 in Key Subgroups</a:t>
            </a:r>
          </a:p>
          <a:p>
            <a:endParaRPr lang="en-US" dirty="0">
              <a:solidFill>
                <a:srgbClr val="003767"/>
              </a:solidFill>
            </a:endParaRPr>
          </a:p>
        </p:txBody>
      </p:sp>
      <p:pic>
        <p:nvPicPr>
          <p:cNvPr id="9" name="Picture 8">
            <a:extLst>
              <a:ext uri="{FF2B5EF4-FFF2-40B4-BE49-F238E27FC236}">
                <a16:creationId xmlns:a16="http://schemas.microsoft.com/office/drawing/2014/main" id="{C5FE2DAD-F33D-11B8-D82C-981E80632283}"/>
              </a:ext>
            </a:extLst>
          </p:cNvPr>
          <p:cNvPicPr>
            <a:picLocks noChangeAspect="1"/>
          </p:cNvPicPr>
          <p:nvPr/>
        </p:nvPicPr>
        <p:blipFill>
          <a:blip r:embed="rId3"/>
          <a:stretch>
            <a:fillRect/>
          </a:stretch>
        </p:blipFill>
        <p:spPr>
          <a:xfrm>
            <a:off x="1314108" y="864387"/>
            <a:ext cx="6127027" cy="2989336"/>
          </a:xfrm>
          <a:prstGeom prst="rect">
            <a:avLst/>
          </a:prstGeom>
        </p:spPr>
      </p:pic>
    </p:spTree>
    <p:extLst>
      <p:ext uri="{BB962C8B-B14F-4D97-AF65-F5344CB8AC3E}">
        <p14:creationId xmlns:p14="http://schemas.microsoft.com/office/powerpoint/2010/main" val="34425956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49D19F-02A6-AEC6-2AED-3DDC2EAF8059}"/>
              </a:ext>
            </a:extLst>
          </p:cNvPr>
          <p:cNvSpPr>
            <a:spLocks noGrp="1"/>
          </p:cNvSpPr>
          <p:nvPr>
            <p:ph idx="1"/>
          </p:nvPr>
        </p:nvSpPr>
        <p:spPr>
          <a:xfrm>
            <a:off x="685800" y="406400"/>
            <a:ext cx="7772400" cy="3585428"/>
          </a:xfrm>
        </p:spPr>
        <p:txBody>
          <a:bodyPr/>
          <a:lstStyle/>
          <a:p>
            <a:pPr marL="0" indent="0">
              <a:buNone/>
            </a:pPr>
            <a:r>
              <a:rPr lang="en-US" b="1" dirty="0">
                <a:solidFill>
                  <a:srgbClr val="003767"/>
                </a:solidFill>
              </a:rPr>
              <a:t>DESTINY-Breast02 Key Secondary Endpoint: OS</a:t>
            </a:r>
          </a:p>
          <a:p>
            <a:endParaRPr lang="en-US" dirty="0">
              <a:solidFill>
                <a:srgbClr val="003767"/>
              </a:solidFill>
            </a:endParaRPr>
          </a:p>
        </p:txBody>
      </p:sp>
      <p:pic>
        <p:nvPicPr>
          <p:cNvPr id="4" name="Picture 3">
            <a:extLst>
              <a:ext uri="{FF2B5EF4-FFF2-40B4-BE49-F238E27FC236}">
                <a16:creationId xmlns:a16="http://schemas.microsoft.com/office/drawing/2014/main" id="{FA6DC3AE-27A5-ECBE-F0EB-71D9E89AAC61}"/>
              </a:ext>
            </a:extLst>
          </p:cNvPr>
          <p:cNvPicPr>
            <a:picLocks noChangeAspect="1"/>
          </p:cNvPicPr>
          <p:nvPr/>
        </p:nvPicPr>
        <p:blipFill>
          <a:blip r:embed="rId3"/>
          <a:stretch>
            <a:fillRect/>
          </a:stretch>
        </p:blipFill>
        <p:spPr>
          <a:xfrm>
            <a:off x="1607575" y="1226502"/>
            <a:ext cx="5039980" cy="2427186"/>
          </a:xfrm>
          <a:prstGeom prst="rect">
            <a:avLst/>
          </a:prstGeom>
        </p:spPr>
      </p:pic>
    </p:spTree>
    <p:extLst>
      <p:ext uri="{BB962C8B-B14F-4D97-AF65-F5344CB8AC3E}">
        <p14:creationId xmlns:p14="http://schemas.microsoft.com/office/powerpoint/2010/main" val="2796930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web page&#10;&#10;Description automatically generated with low confidence">
            <a:extLst>
              <a:ext uri="{FF2B5EF4-FFF2-40B4-BE49-F238E27FC236}">
                <a16:creationId xmlns:a16="http://schemas.microsoft.com/office/drawing/2014/main" id="{7F8FA186-0545-F7A8-36CD-4C65713039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919"/>
            <a:ext cx="9144000" cy="5151120"/>
          </a:xfrm>
          <a:prstGeom prst="rect">
            <a:avLst/>
          </a:prstGeom>
        </p:spPr>
      </p:pic>
    </p:spTree>
    <p:extLst>
      <p:ext uri="{BB962C8B-B14F-4D97-AF65-F5344CB8AC3E}">
        <p14:creationId xmlns:p14="http://schemas.microsoft.com/office/powerpoint/2010/main" val="5469634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49D19F-02A6-AEC6-2AED-3DDC2EAF8059}"/>
              </a:ext>
            </a:extLst>
          </p:cNvPr>
          <p:cNvSpPr>
            <a:spLocks noGrp="1"/>
          </p:cNvSpPr>
          <p:nvPr>
            <p:ph idx="1"/>
          </p:nvPr>
        </p:nvSpPr>
        <p:spPr>
          <a:xfrm>
            <a:off x="366855" y="406400"/>
            <a:ext cx="8623832" cy="3585428"/>
          </a:xfrm>
        </p:spPr>
        <p:txBody>
          <a:bodyPr/>
          <a:lstStyle/>
          <a:p>
            <a:pPr marL="0" indent="0">
              <a:buNone/>
            </a:pPr>
            <a:r>
              <a:rPr lang="en-US" b="1" dirty="0">
                <a:solidFill>
                  <a:srgbClr val="003767"/>
                </a:solidFill>
              </a:rPr>
              <a:t>DESTINY-Breast02 Secondary and Exploratory Efficacy Endpoints</a:t>
            </a:r>
          </a:p>
          <a:p>
            <a:endParaRPr lang="en-US" dirty="0">
              <a:solidFill>
                <a:srgbClr val="003767"/>
              </a:solidFill>
            </a:endParaRPr>
          </a:p>
        </p:txBody>
      </p:sp>
      <p:pic>
        <p:nvPicPr>
          <p:cNvPr id="5" name="Picture 4">
            <a:extLst>
              <a:ext uri="{FF2B5EF4-FFF2-40B4-BE49-F238E27FC236}">
                <a16:creationId xmlns:a16="http://schemas.microsoft.com/office/drawing/2014/main" id="{57016706-91EA-802C-9F2C-C2C9B8051D65}"/>
              </a:ext>
            </a:extLst>
          </p:cNvPr>
          <p:cNvPicPr>
            <a:picLocks noChangeAspect="1"/>
          </p:cNvPicPr>
          <p:nvPr/>
        </p:nvPicPr>
        <p:blipFill>
          <a:blip r:embed="rId3"/>
          <a:stretch>
            <a:fillRect/>
          </a:stretch>
        </p:blipFill>
        <p:spPr>
          <a:xfrm>
            <a:off x="1297736" y="1156435"/>
            <a:ext cx="6324089" cy="2664386"/>
          </a:xfrm>
          <a:prstGeom prst="rect">
            <a:avLst/>
          </a:prstGeom>
        </p:spPr>
      </p:pic>
    </p:spTree>
    <p:extLst>
      <p:ext uri="{BB962C8B-B14F-4D97-AF65-F5344CB8AC3E}">
        <p14:creationId xmlns:p14="http://schemas.microsoft.com/office/powerpoint/2010/main" val="27948979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49D19F-02A6-AEC6-2AED-3DDC2EAF8059}"/>
              </a:ext>
            </a:extLst>
          </p:cNvPr>
          <p:cNvSpPr>
            <a:spLocks noGrp="1"/>
          </p:cNvSpPr>
          <p:nvPr>
            <p:ph idx="1"/>
          </p:nvPr>
        </p:nvSpPr>
        <p:spPr>
          <a:xfrm>
            <a:off x="685800" y="406400"/>
            <a:ext cx="7772400" cy="3585428"/>
          </a:xfrm>
        </p:spPr>
        <p:txBody>
          <a:bodyPr/>
          <a:lstStyle/>
          <a:p>
            <a:pPr marL="0" indent="0">
              <a:buNone/>
            </a:pPr>
            <a:r>
              <a:rPr lang="en-US" b="1" dirty="0">
                <a:solidFill>
                  <a:srgbClr val="003767"/>
                </a:solidFill>
              </a:rPr>
              <a:t>DESTINY-Breast02 Safety Summary</a:t>
            </a:r>
          </a:p>
          <a:p>
            <a:endParaRPr lang="en-US" dirty="0">
              <a:solidFill>
                <a:srgbClr val="003767"/>
              </a:solidFill>
            </a:endParaRPr>
          </a:p>
        </p:txBody>
      </p:sp>
      <p:pic>
        <p:nvPicPr>
          <p:cNvPr id="4" name="Picture 3">
            <a:extLst>
              <a:ext uri="{FF2B5EF4-FFF2-40B4-BE49-F238E27FC236}">
                <a16:creationId xmlns:a16="http://schemas.microsoft.com/office/drawing/2014/main" id="{6F439CA6-8A8E-DC61-4B69-A1766DD45FC8}"/>
              </a:ext>
            </a:extLst>
          </p:cNvPr>
          <p:cNvPicPr>
            <a:picLocks noChangeAspect="1"/>
          </p:cNvPicPr>
          <p:nvPr/>
        </p:nvPicPr>
        <p:blipFill>
          <a:blip r:embed="rId3"/>
          <a:stretch>
            <a:fillRect/>
          </a:stretch>
        </p:blipFill>
        <p:spPr>
          <a:xfrm>
            <a:off x="1443118" y="1073189"/>
            <a:ext cx="6257763" cy="2617264"/>
          </a:xfrm>
          <a:prstGeom prst="rect">
            <a:avLst/>
          </a:prstGeom>
        </p:spPr>
      </p:pic>
    </p:spTree>
    <p:extLst>
      <p:ext uri="{BB962C8B-B14F-4D97-AF65-F5344CB8AC3E}">
        <p14:creationId xmlns:p14="http://schemas.microsoft.com/office/powerpoint/2010/main" val="15636282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49D19F-02A6-AEC6-2AED-3DDC2EAF8059}"/>
              </a:ext>
            </a:extLst>
          </p:cNvPr>
          <p:cNvSpPr>
            <a:spLocks noGrp="1"/>
          </p:cNvSpPr>
          <p:nvPr>
            <p:ph idx="1"/>
          </p:nvPr>
        </p:nvSpPr>
        <p:spPr>
          <a:xfrm>
            <a:off x="685800" y="406400"/>
            <a:ext cx="7772400" cy="3585428"/>
          </a:xfrm>
        </p:spPr>
        <p:txBody>
          <a:bodyPr/>
          <a:lstStyle/>
          <a:p>
            <a:pPr marL="0" indent="0">
              <a:buNone/>
            </a:pPr>
            <a:r>
              <a:rPr lang="en-US" b="1" dirty="0">
                <a:solidFill>
                  <a:srgbClr val="003767"/>
                </a:solidFill>
              </a:rPr>
              <a:t>DESTINY-Breast02 Most Common TEAE</a:t>
            </a:r>
          </a:p>
          <a:p>
            <a:endParaRPr lang="en-US" dirty="0">
              <a:solidFill>
                <a:srgbClr val="003767"/>
              </a:solidFill>
            </a:endParaRPr>
          </a:p>
        </p:txBody>
      </p:sp>
      <p:pic>
        <p:nvPicPr>
          <p:cNvPr id="6" name="Picture 5">
            <a:extLst>
              <a:ext uri="{FF2B5EF4-FFF2-40B4-BE49-F238E27FC236}">
                <a16:creationId xmlns:a16="http://schemas.microsoft.com/office/drawing/2014/main" id="{817683D3-411F-6CCE-F006-1BBDA098D8F8}"/>
              </a:ext>
            </a:extLst>
          </p:cNvPr>
          <p:cNvPicPr>
            <a:picLocks noChangeAspect="1"/>
          </p:cNvPicPr>
          <p:nvPr/>
        </p:nvPicPr>
        <p:blipFill>
          <a:blip r:embed="rId3"/>
          <a:stretch>
            <a:fillRect/>
          </a:stretch>
        </p:blipFill>
        <p:spPr>
          <a:xfrm>
            <a:off x="854170" y="998128"/>
            <a:ext cx="6426244" cy="3149085"/>
          </a:xfrm>
          <a:prstGeom prst="rect">
            <a:avLst/>
          </a:prstGeom>
        </p:spPr>
      </p:pic>
    </p:spTree>
    <p:extLst>
      <p:ext uri="{BB962C8B-B14F-4D97-AF65-F5344CB8AC3E}">
        <p14:creationId xmlns:p14="http://schemas.microsoft.com/office/powerpoint/2010/main" val="7901154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49D19F-02A6-AEC6-2AED-3DDC2EAF8059}"/>
              </a:ext>
            </a:extLst>
          </p:cNvPr>
          <p:cNvSpPr>
            <a:spLocks noGrp="1"/>
          </p:cNvSpPr>
          <p:nvPr>
            <p:ph idx="1"/>
          </p:nvPr>
        </p:nvSpPr>
        <p:spPr>
          <a:xfrm>
            <a:off x="685799" y="132347"/>
            <a:ext cx="8319837" cy="3859481"/>
          </a:xfrm>
        </p:spPr>
        <p:txBody>
          <a:bodyPr/>
          <a:lstStyle/>
          <a:p>
            <a:pPr marL="0" indent="0">
              <a:buNone/>
            </a:pPr>
            <a:r>
              <a:rPr lang="en-US" b="1" dirty="0">
                <a:solidFill>
                  <a:srgbClr val="003767"/>
                </a:solidFill>
              </a:rPr>
              <a:t>DESTINY-Breast02 - Adverse effects – ILD and LV dysfunction.</a:t>
            </a:r>
          </a:p>
          <a:p>
            <a:endParaRPr lang="en-US" dirty="0">
              <a:solidFill>
                <a:srgbClr val="003767"/>
              </a:solidFill>
            </a:endParaRPr>
          </a:p>
        </p:txBody>
      </p:sp>
      <p:pic>
        <p:nvPicPr>
          <p:cNvPr id="4" name="Picture 3">
            <a:extLst>
              <a:ext uri="{FF2B5EF4-FFF2-40B4-BE49-F238E27FC236}">
                <a16:creationId xmlns:a16="http://schemas.microsoft.com/office/drawing/2014/main" id="{ECCDB26A-7095-414D-5C78-85CC201B15FA}"/>
              </a:ext>
            </a:extLst>
          </p:cNvPr>
          <p:cNvPicPr>
            <a:picLocks noChangeAspect="1"/>
          </p:cNvPicPr>
          <p:nvPr/>
        </p:nvPicPr>
        <p:blipFill>
          <a:blip r:embed="rId3"/>
          <a:stretch>
            <a:fillRect/>
          </a:stretch>
        </p:blipFill>
        <p:spPr>
          <a:xfrm>
            <a:off x="1023909" y="861248"/>
            <a:ext cx="7320675" cy="1399818"/>
          </a:xfrm>
          <a:prstGeom prst="rect">
            <a:avLst/>
          </a:prstGeom>
        </p:spPr>
      </p:pic>
    </p:spTree>
    <p:extLst>
      <p:ext uri="{BB962C8B-B14F-4D97-AF65-F5344CB8AC3E}">
        <p14:creationId xmlns:p14="http://schemas.microsoft.com/office/powerpoint/2010/main" val="2616647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49D19F-02A6-AEC6-2AED-3DDC2EAF8059}"/>
              </a:ext>
            </a:extLst>
          </p:cNvPr>
          <p:cNvSpPr>
            <a:spLocks noGrp="1"/>
          </p:cNvSpPr>
          <p:nvPr>
            <p:ph idx="1"/>
          </p:nvPr>
        </p:nvSpPr>
        <p:spPr>
          <a:xfrm>
            <a:off x="685800" y="84221"/>
            <a:ext cx="7772400" cy="3907607"/>
          </a:xfrm>
        </p:spPr>
        <p:txBody>
          <a:bodyPr/>
          <a:lstStyle/>
          <a:p>
            <a:pPr marL="0" indent="0">
              <a:buNone/>
            </a:pPr>
            <a:r>
              <a:rPr lang="en-US" b="1" dirty="0">
                <a:solidFill>
                  <a:srgbClr val="003767"/>
                </a:solidFill>
              </a:rPr>
              <a:t>DESTINY-Breast02 Adverse effects – ILD and LV dysfunction.</a:t>
            </a:r>
          </a:p>
          <a:p>
            <a:endParaRPr lang="en-US" dirty="0">
              <a:solidFill>
                <a:srgbClr val="003767"/>
              </a:solidFill>
            </a:endParaRPr>
          </a:p>
        </p:txBody>
      </p:sp>
      <p:pic>
        <p:nvPicPr>
          <p:cNvPr id="4" name="Picture 3">
            <a:extLst>
              <a:ext uri="{FF2B5EF4-FFF2-40B4-BE49-F238E27FC236}">
                <a16:creationId xmlns:a16="http://schemas.microsoft.com/office/drawing/2014/main" id="{ECCDB26A-7095-414D-5C78-85CC201B15FA}"/>
              </a:ext>
            </a:extLst>
          </p:cNvPr>
          <p:cNvPicPr>
            <a:picLocks noChangeAspect="1"/>
          </p:cNvPicPr>
          <p:nvPr/>
        </p:nvPicPr>
        <p:blipFill>
          <a:blip r:embed="rId3"/>
          <a:stretch>
            <a:fillRect/>
          </a:stretch>
        </p:blipFill>
        <p:spPr>
          <a:xfrm>
            <a:off x="1023909" y="861248"/>
            <a:ext cx="7320675" cy="1399818"/>
          </a:xfrm>
          <a:prstGeom prst="rect">
            <a:avLst/>
          </a:prstGeom>
        </p:spPr>
      </p:pic>
      <p:pic>
        <p:nvPicPr>
          <p:cNvPr id="5" name="Picture 4">
            <a:extLst>
              <a:ext uri="{FF2B5EF4-FFF2-40B4-BE49-F238E27FC236}">
                <a16:creationId xmlns:a16="http://schemas.microsoft.com/office/drawing/2014/main" id="{8EE7A584-37F6-CFD1-EF59-8A667D4630D5}"/>
              </a:ext>
            </a:extLst>
          </p:cNvPr>
          <p:cNvPicPr>
            <a:picLocks noChangeAspect="1"/>
          </p:cNvPicPr>
          <p:nvPr/>
        </p:nvPicPr>
        <p:blipFill>
          <a:blip r:embed="rId4"/>
          <a:stretch>
            <a:fillRect/>
          </a:stretch>
        </p:blipFill>
        <p:spPr>
          <a:xfrm>
            <a:off x="1089616" y="2505153"/>
            <a:ext cx="7320674" cy="1242588"/>
          </a:xfrm>
          <a:prstGeom prst="rect">
            <a:avLst/>
          </a:prstGeom>
        </p:spPr>
      </p:pic>
    </p:spTree>
    <p:extLst>
      <p:ext uri="{BB962C8B-B14F-4D97-AF65-F5344CB8AC3E}">
        <p14:creationId xmlns:p14="http://schemas.microsoft.com/office/powerpoint/2010/main" val="10100508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49D19F-02A6-AEC6-2AED-3DDC2EAF8059}"/>
              </a:ext>
            </a:extLst>
          </p:cNvPr>
          <p:cNvSpPr>
            <a:spLocks noGrp="1"/>
          </p:cNvSpPr>
          <p:nvPr>
            <p:ph idx="1"/>
          </p:nvPr>
        </p:nvSpPr>
        <p:spPr>
          <a:xfrm>
            <a:off x="685800" y="406400"/>
            <a:ext cx="7772400" cy="3585428"/>
          </a:xfrm>
        </p:spPr>
        <p:txBody>
          <a:bodyPr/>
          <a:lstStyle/>
          <a:p>
            <a:pPr marL="0" indent="0">
              <a:buNone/>
            </a:pPr>
            <a:r>
              <a:rPr lang="en-US" sz="3200" b="1" dirty="0">
                <a:solidFill>
                  <a:srgbClr val="003767"/>
                </a:solidFill>
              </a:rPr>
              <a:t>Conclusions</a:t>
            </a:r>
          </a:p>
          <a:p>
            <a:pPr>
              <a:buFont typeface="Arial" panose="020B0604020202020204" pitchFamily="34" charset="0"/>
              <a:buChar char="•"/>
            </a:pPr>
            <a:r>
              <a:rPr lang="en-US" sz="1400" b="1" dirty="0">
                <a:solidFill>
                  <a:srgbClr val="003767"/>
                </a:solidFill>
              </a:rPr>
              <a:t>In DESTINY- Breast02 , T-</a:t>
            </a:r>
            <a:r>
              <a:rPr lang="en-US" sz="1400" b="1" dirty="0" err="1">
                <a:solidFill>
                  <a:srgbClr val="003767"/>
                </a:solidFill>
              </a:rPr>
              <a:t>DXd</a:t>
            </a:r>
            <a:r>
              <a:rPr lang="en-US" sz="1400" b="1" dirty="0">
                <a:solidFill>
                  <a:srgbClr val="003767"/>
                </a:solidFill>
              </a:rPr>
              <a:t> demonstrated statistically significant and clinically meaningful improvement in PFS and OS vs TPC for patients with HER2+ </a:t>
            </a:r>
            <a:r>
              <a:rPr lang="en-US" sz="1400" b="1" dirty="0" err="1">
                <a:solidFill>
                  <a:srgbClr val="003767"/>
                </a:solidFill>
              </a:rPr>
              <a:t>mBC</a:t>
            </a:r>
            <a:r>
              <a:rPr lang="en-US" sz="1400" b="1" dirty="0">
                <a:solidFill>
                  <a:srgbClr val="003767"/>
                </a:solidFill>
              </a:rPr>
              <a:t> previously treated with T-DM1.</a:t>
            </a:r>
          </a:p>
          <a:p>
            <a:pPr lvl="1">
              <a:buFont typeface="Arial" panose="020B0604020202020204" pitchFamily="34" charset="0"/>
              <a:buChar char="•"/>
            </a:pPr>
            <a:r>
              <a:rPr lang="en-US" sz="1400" dirty="0" err="1">
                <a:solidFill>
                  <a:srgbClr val="003767"/>
                </a:solidFill>
              </a:rPr>
              <a:t>mPFS</a:t>
            </a:r>
            <a:r>
              <a:rPr lang="en-US" sz="1400" dirty="0">
                <a:solidFill>
                  <a:srgbClr val="003767"/>
                </a:solidFill>
              </a:rPr>
              <a:t> results showed T-</a:t>
            </a:r>
            <a:r>
              <a:rPr lang="en-US" sz="1400" dirty="0" err="1">
                <a:solidFill>
                  <a:srgbClr val="003767"/>
                </a:solidFill>
              </a:rPr>
              <a:t>Dxd</a:t>
            </a:r>
            <a:r>
              <a:rPr lang="en-US" sz="1400" dirty="0">
                <a:solidFill>
                  <a:srgbClr val="003767"/>
                </a:solidFill>
              </a:rPr>
              <a:t> reduced the risk of progression or death compared with TPC ( </a:t>
            </a:r>
            <a:r>
              <a:rPr lang="en-US" sz="1400" dirty="0" err="1">
                <a:solidFill>
                  <a:srgbClr val="003767"/>
                </a:solidFill>
              </a:rPr>
              <a:t>mPFS</a:t>
            </a:r>
            <a:r>
              <a:rPr lang="en-US" sz="1400" dirty="0">
                <a:solidFill>
                  <a:srgbClr val="003767"/>
                </a:solidFill>
              </a:rPr>
              <a:t> of 17.8 and 6.9 months, respectively; HR, 0.3589; 95% CI, 0.284-0.4535; P&lt; 0.000001)</a:t>
            </a:r>
          </a:p>
          <a:p>
            <a:pPr lvl="1">
              <a:buFont typeface="Arial" panose="020B0604020202020204" pitchFamily="34" charset="0"/>
              <a:buChar char="•"/>
            </a:pPr>
            <a:r>
              <a:rPr lang="en-US" sz="1400" dirty="0" err="1">
                <a:solidFill>
                  <a:srgbClr val="003767"/>
                </a:solidFill>
              </a:rPr>
              <a:t>mOS</a:t>
            </a:r>
            <a:r>
              <a:rPr lang="en-US" sz="1400" dirty="0">
                <a:solidFill>
                  <a:srgbClr val="003767"/>
                </a:solidFill>
              </a:rPr>
              <a:t> results showed T-</a:t>
            </a:r>
            <a:r>
              <a:rPr lang="en-US" sz="1400" dirty="0" err="1">
                <a:solidFill>
                  <a:srgbClr val="003767"/>
                </a:solidFill>
              </a:rPr>
              <a:t>DXd</a:t>
            </a:r>
            <a:r>
              <a:rPr lang="en-US" sz="1400" dirty="0">
                <a:solidFill>
                  <a:srgbClr val="003767"/>
                </a:solidFill>
              </a:rPr>
              <a:t> reduced the risk of death compared with TPC ( </a:t>
            </a:r>
            <a:r>
              <a:rPr lang="en-US" sz="1400" dirty="0" err="1">
                <a:solidFill>
                  <a:srgbClr val="003767"/>
                </a:solidFill>
              </a:rPr>
              <a:t>mOS</a:t>
            </a:r>
            <a:r>
              <a:rPr lang="en-US" sz="1400" dirty="0">
                <a:solidFill>
                  <a:srgbClr val="003767"/>
                </a:solidFill>
              </a:rPr>
              <a:t> of 39.2. and 25.5 months, respectively; HR, 0.6575; 95% CI; 0.5023-0.8605; P=0.0021)</a:t>
            </a:r>
          </a:p>
          <a:p>
            <a:pPr marL="0" indent="0">
              <a:buNone/>
            </a:pPr>
            <a:endParaRPr lang="en-US" dirty="0">
              <a:solidFill>
                <a:srgbClr val="003767"/>
              </a:solidFill>
            </a:endParaRPr>
          </a:p>
        </p:txBody>
      </p:sp>
    </p:spTree>
    <p:extLst>
      <p:ext uri="{BB962C8B-B14F-4D97-AF65-F5344CB8AC3E}">
        <p14:creationId xmlns:p14="http://schemas.microsoft.com/office/powerpoint/2010/main" val="29143026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49D19F-02A6-AEC6-2AED-3DDC2EAF8059}"/>
              </a:ext>
            </a:extLst>
          </p:cNvPr>
          <p:cNvSpPr>
            <a:spLocks noGrp="1"/>
          </p:cNvSpPr>
          <p:nvPr>
            <p:ph idx="1"/>
          </p:nvPr>
        </p:nvSpPr>
        <p:spPr>
          <a:xfrm>
            <a:off x="685800" y="175214"/>
            <a:ext cx="7772400" cy="3816614"/>
          </a:xfrm>
        </p:spPr>
        <p:txBody>
          <a:bodyPr/>
          <a:lstStyle/>
          <a:p>
            <a:pPr marL="0" indent="0">
              <a:buNone/>
            </a:pPr>
            <a:r>
              <a:rPr lang="en-US" sz="3200" b="1" dirty="0">
                <a:solidFill>
                  <a:srgbClr val="003767"/>
                </a:solidFill>
              </a:rPr>
              <a:t>Conclusions</a:t>
            </a:r>
          </a:p>
          <a:p>
            <a:pPr marL="0" indent="0">
              <a:buNone/>
            </a:pPr>
            <a:endParaRPr lang="en-US" sz="2000" b="1" dirty="0">
              <a:solidFill>
                <a:srgbClr val="003767"/>
              </a:solidFill>
            </a:endParaRPr>
          </a:p>
          <a:p>
            <a:pPr>
              <a:buFont typeface="Arial" panose="020B0604020202020204" pitchFamily="34" charset="0"/>
              <a:buChar char="•"/>
            </a:pPr>
            <a:r>
              <a:rPr lang="en-US" sz="1200" b="1" dirty="0">
                <a:solidFill>
                  <a:srgbClr val="003767"/>
                </a:solidFill>
              </a:rPr>
              <a:t>In DESTINY- Breast02 , T-</a:t>
            </a:r>
            <a:r>
              <a:rPr lang="en-US" sz="1200" b="1" dirty="0" err="1">
                <a:solidFill>
                  <a:srgbClr val="003767"/>
                </a:solidFill>
              </a:rPr>
              <a:t>DXd</a:t>
            </a:r>
            <a:r>
              <a:rPr lang="en-US" sz="1200" b="1" dirty="0">
                <a:solidFill>
                  <a:srgbClr val="003767"/>
                </a:solidFill>
              </a:rPr>
              <a:t> demonstrated statistically significant and clinically meaningful improvement in PFS and OS vs TPC for patients with HER2+ </a:t>
            </a:r>
            <a:r>
              <a:rPr lang="en-US" sz="1200" b="1" dirty="0" err="1">
                <a:solidFill>
                  <a:srgbClr val="003767"/>
                </a:solidFill>
              </a:rPr>
              <a:t>mBC</a:t>
            </a:r>
            <a:r>
              <a:rPr lang="en-US" sz="1200" b="1" dirty="0">
                <a:solidFill>
                  <a:srgbClr val="003767"/>
                </a:solidFill>
              </a:rPr>
              <a:t> previously treated with T-DM1.</a:t>
            </a:r>
          </a:p>
          <a:p>
            <a:pPr lvl="1">
              <a:buFont typeface="Arial" panose="020B0604020202020204" pitchFamily="34" charset="0"/>
              <a:buChar char="•"/>
            </a:pPr>
            <a:r>
              <a:rPr lang="en-US" sz="1200" dirty="0" err="1">
                <a:solidFill>
                  <a:srgbClr val="003767"/>
                </a:solidFill>
              </a:rPr>
              <a:t>mPFS</a:t>
            </a:r>
            <a:r>
              <a:rPr lang="en-US" sz="1200" dirty="0">
                <a:solidFill>
                  <a:srgbClr val="003767"/>
                </a:solidFill>
              </a:rPr>
              <a:t> results showed T-</a:t>
            </a:r>
            <a:r>
              <a:rPr lang="en-US" sz="1200" dirty="0" err="1">
                <a:solidFill>
                  <a:srgbClr val="003767"/>
                </a:solidFill>
              </a:rPr>
              <a:t>Dxd</a:t>
            </a:r>
            <a:r>
              <a:rPr lang="en-US" sz="1200" dirty="0">
                <a:solidFill>
                  <a:srgbClr val="003767"/>
                </a:solidFill>
              </a:rPr>
              <a:t> reduced the risk of progression or death compared with TPC ( </a:t>
            </a:r>
            <a:r>
              <a:rPr lang="en-US" sz="1200" dirty="0" err="1">
                <a:solidFill>
                  <a:srgbClr val="003767"/>
                </a:solidFill>
              </a:rPr>
              <a:t>mPFS</a:t>
            </a:r>
            <a:r>
              <a:rPr lang="en-US" sz="1200" dirty="0">
                <a:solidFill>
                  <a:srgbClr val="003767"/>
                </a:solidFill>
              </a:rPr>
              <a:t> of 17.8 and 6.9 months, respectively; HR, 0.3589; 95% CI, 0.284-0.4535; P&lt; 0.000001)</a:t>
            </a:r>
          </a:p>
          <a:p>
            <a:pPr lvl="1">
              <a:buFont typeface="Arial" panose="020B0604020202020204" pitchFamily="34" charset="0"/>
              <a:buChar char="•"/>
            </a:pPr>
            <a:r>
              <a:rPr lang="en-US" sz="1200" dirty="0" err="1">
                <a:solidFill>
                  <a:srgbClr val="003767"/>
                </a:solidFill>
              </a:rPr>
              <a:t>mOS</a:t>
            </a:r>
            <a:r>
              <a:rPr lang="en-US" sz="1200" dirty="0">
                <a:solidFill>
                  <a:srgbClr val="003767"/>
                </a:solidFill>
              </a:rPr>
              <a:t> results showed T-</a:t>
            </a:r>
            <a:r>
              <a:rPr lang="en-US" sz="1200" dirty="0" err="1">
                <a:solidFill>
                  <a:srgbClr val="003767"/>
                </a:solidFill>
              </a:rPr>
              <a:t>DXd</a:t>
            </a:r>
            <a:r>
              <a:rPr lang="en-US" sz="1200" dirty="0">
                <a:solidFill>
                  <a:srgbClr val="003767"/>
                </a:solidFill>
              </a:rPr>
              <a:t> reduced the risk of death compared with TPC ( </a:t>
            </a:r>
            <a:r>
              <a:rPr lang="en-US" sz="1200" dirty="0" err="1">
                <a:solidFill>
                  <a:srgbClr val="003767"/>
                </a:solidFill>
              </a:rPr>
              <a:t>mOS</a:t>
            </a:r>
            <a:r>
              <a:rPr lang="en-US" sz="1200" dirty="0">
                <a:solidFill>
                  <a:srgbClr val="003767"/>
                </a:solidFill>
              </a:rPr>
              <a:t> of 39.2. and 25.5 months, respectively; HR, 0.6575; 95% CI; 0.5023-0.8605; P=0.0021)</a:t>
            </a:r>
          </a:p>
          <a:p>
            <a:pPr lvl="1">
              <a:buFont typeface="Arial" panose="020B0604020202020204" pitchFamily="34" charset="0"/>
              <a:buChar char="•"/>
            </a:pPr>
            <a:endParaRPr lang="en-US" sz="1200" dirty="0">
              <a:solidFill>
                <a:srgbClr val="003767"/>
              </a:solidFill>
            </a:endParaRPr>
          </a:p>
          <a:p>
            <a:pPr>
              <a:buFont typeface="Arial" panose="020B0604020202020204" pitchFamily="34" charset="0"/>
              <a:buChar char="•"/>
            </a:pPr>
            <a:r>
              <a:rPr lang="en-US" sz="1200" b="1" dirty="0">
                <a:solidFill>
                  <a:srgbClr val="003767"/>
                </a:solidFill>
              </a:rPr>
              <a:t>The overall safety profile was consistent with the established safety of T-</a:t>
            </a:r>
            <a:r>
              <a:rPr lang="en-US" sz="1200" b="1" dirty="0" err="1">
                <a:solidFill>
                  <a:srgbClr val="003767"/>
                </a:solidFill>
              </a:rPr>
              <a:t>DXd</a:t>
            </a:r>
            <a:r>
              <a:rPr lang="en-US" sz="1200" b="1" dirty="0">
                <a:solidFill>
                  <a:srgbClr val="003767"/>
                </a:solidFill>
              </a:rPr>
              <a:t>, with no new safety signals observed</a:t>
            </a:r>
          </a:p>
          <a:p>
            <a:pPr lvl="1">
              <a:buFont typeface="Arial" panose="020B0604020202020204" pitchFamily="34" charset="0"/>
              <a:buChar char="•"/>
            </a:pPr>
            <a:r>
              <a:rPr lang="en-US" sz="1200" dirty="0">
                <a:solidFill>
                  <a:srgbClr val="003767"/>
                </a:solidFill>
              </a:rPr>
              <a:t>Overall incidence of ILD for T-</a:t>
            </a:r>
            <a:r>
              <a:rPr lang="en-US" sz="1200" dirty="0" err="1">
                <a:solidFill>
                  <a:srgbClr val="003767"/>
                </a:solidFill>
              </a:rPr>
              <a:t>DXd</a:t>
            </a:r>
            <a:r>
              <a:rPr lang="en-US" sz="1200" dirty="0">
                <a:solidFill>
                  <a:srgbClr val="003767"/>
                </a:solidFill>
              </a:rPr>
              <a:t> in DESTINY-Breast02 was 10.4% ( grade 1/2 events, 9.25)</a:t>
            </a:r>
          </a:p>
          <a:p>
            <a:pPr lvl="1">
              <a:buFont typeface="Arial" panose="020B0604020202020204" pitchFamily="34" charset="0"/>
              <a:buChar char="•"/>
            </a:pPr>
            <a:r>
              <a:rPr lang="en-US" sz="1200" dirty="0">
                <a:solidFill>
                  <a:srgbClr val="003767"/>
                </a:solidFill>
              </a:rPr>
              <a:t>Fewer grade 5 ILD events were observed in DESTINY- Breast02 ( 0.5%) compared with DESTINY- Breast01 ( 2.7%)</a:t>
            </a:r>
          </a:p>
          <a:p>
            <a:r>
              <a:rPr lang="en-US" sz="1400" dirty="0">
                <a:solidFill>
                  <a:srgbClr val="003767"/>
                </a:solidFill>
              </a:rPr>
              <a:t>DESTINY-Breast02 confirms the favorable benefit/risk profile of T-</a:t>
            </a:r>
            <a:r>
              <a:rPr lang="en-US" sz="1400" dirty="0" err="1">
                <a:solidFill>
                  <a:srgbClr val="003767"/>
                </a:solidFill>
              </a:rPr>
              <a:t>DXd</a:t>
            </a:r>
            <a:r>
              <a:rPr lang="en-US" sz="1400" dirty="0">
                <a:solidFill>
                  <a:srgbClr val="003767"/>
                </a:solidFill>
              </a:rPr>
              <a:t> in patients with advanced HER2+ </a:t>
            </a:r>
            <a:r>
              <a:rPr lang="en-US" sz="1400" dirty="0" err="1">
                <a:solidFill>
                  <a:srgbClr val="003767"/>
                </a:solidFill>
              </a:rPr>
              <a:t>mBC</a:t>
            </a:r>
            <a:r>
              <a:rPr lang="en-US" sz="1400" dirty="0">
                <a:solidFill>
                  <a:srgbClr val="003767"/>
                </a:solidFill>
              </a:rPr>
              <a:t>, as previously demonstrated by DESTINY- Breast01</a:t>
            </a:r>
          </a:p>
        </p:txBody>
      </p:sp>
    </p:spTree>
    <p:extLst>
      <p:ext uri="{BB962C8B-B14F-4D97-AF65-F5344CB8AC3E}">
        <p14:creationId xmlns:p14="http://schemas.microsoft.com/office/powerpoint/2010/main" val="27967979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49D19F-02A6-AEC6-2AED-3DDC2EAF8059}"/>
              </a:ext>
            </a:extLst>
          </p:cNvPr>
          <p:cNvSpPr>
            <a:spLocks noGrp="1"/>
          </p:cNvSpPr>
          <p:nvPr>
            <p:ph idx="1"/>
          </p:nvPr>
        </p:nvSpPr>
        <p:spPr>
          <a:xfrm>
            <a:off x="685800" y="406400"/>
            <a:ext cx="7772400" cy="3585428"/>
          </a:xfrm>
        </p:spPr>
        <p:txBody>
          <a:bodyPr/>
          <a:lstStyle/>
          <a:p>
            <a:r>
              <a:rPr lang="en-US" b="1" dirty="0">
                <a:solidFill>
                  <a:srgbClr val="003767"/>
                </a:solidFill>
              </a:rPr>
              <a:t>DESTINY-Breast02 </a:t>
            </a:r>
          </a:p>
          <a:p>
            <a:endParaRPr lang="en-US" b="1" dirty="0">
              <a:solidFill>
                <a:srgbClr val="003767"/>
              </a:solidFill>
            </a:endParaRPr>
          </a:p>
          <a:p>
            <a:r>
              <a:rPr lang="en-US" b="1" dirty="0">
                <a:solidFill>
                  <a:srgbClr val="003767"/>
                </a:solidFill>
              </a:rPr>
              <a:t>First trial to show efficacy of one antibody conjugate after previous antibody.</a:t>
            </a:r>
          </a:p>
          <a:p>
            <a:r>
              <a:rPr lang="en-US" b="1" dirty="0">
                <a:solidFill>
                  <a:srgbClr val="003767"/>
                </a:solidFill>
              </a:rPr>
              <a:t>How tumor become resistant to antibody</a:t>
            </a:r>
          </a:p>
          <a:p>
            <a:r>
              <a:rPr lang="en-US" b="1" dirty="0">
                <a:solidFill>
                  <a:srgbClr val="003767"/>
                </a:solidFill>
              </a:rPr>
              <a:t>Restarting after grade 1 toxicity</a:t>
            </a:r>
          </a:p>
          <a:p>
            <a:endParaRPr lang="en-US" dirty="0">
              <a:solidFill>
                <a:srgbClr val="003767"/>
              </a:solidFill>
            </a:endParaRPr>
          </a:p>
        </p:txBody>
      </p:sp>
    </p:spTree>
    <p:extLst>
      <p:ext uri="{BB962C8B-B14F-4D97-AF65-F5344CB8AC3E}">
        <p14:creationId xmlns:p14="http://schemas.microsoft.com/office/powerpoint/2010/main" val="6154463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942D891-55CE-6D78-D5C0-D61B87CF9127}"/>
              </a:ext>
            </a:extLst>
          </p:cNvPr>
          <p:cNvPicPr>
            <a:picLocks noGrp="1" noChangeAspect="1"/>
          </p:cNvPicPr>
          <p:nvPr>
            <p:ph idx="1"/>
          </p:nvPr>
        </p:nvPicPr>
        <p:blipFill>
          <a:blip r:embed="rId3"/>
          <a:stretch>
            <a:fillRect/>
          </a:stretch>
        </p:blipFill>
        <p:spPr>
          <a:xfrm>
            <a:off x="918887" y="406400"/>
            <a:ext cx="7306225" cy="3586163"/>
          </a:xfrm>
        </p:spPr>
      </p:pic>
    </p:spTree>
    <p:extLst>
      <p:ext uri="{BB962C8B-B14F-4D97-AF65-F5344CB8AC3E}">
        <p14:creationId xmlns:p14="http://schemas.microsoft.com/office/powerpoint/2010/main" val="33784702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79F680-0E89-9D04-CBC1-73B288A6D76C}"/>
              </a:ext>
            </a:extLst>
          </p:cNvPr>
          <p:cNvSpPr txBox="1"/>
          <p:nvPr/>
        </p:nvSpPr>
        <p:spPr>
          <a:xfrm>
            <a:off x="5135880" y="3586480"/>
            <a:ext cx="3835399" cy="707886"/>
          </a:xfrm>
          <a:prstGeom prst="rect">
            <a:avLst/>
          </a:prstGeom>
          <a:noFill/>
        </p:spPr>
        <p:txBody>
          <a:bodyPr wrap="square" rtlCol="0">
            <a:spAutoFit/>
          </a:bodyPr>
          <a:lstStyle/>
          <a:p>
            <a:r>
              <a:rPr lang="en-US" sz="1000" dirty="0"/>
              <a:t>Bueno </a:t>
            </a:r>
            <a:r>
              <a:rPr lang="en-US" sz="1000" dirty="0" err="1"/>
              <a:t>Nuino</a:t>
            </a:r>
            <a:r>
              <a:rPr lang="en-US" sz="1000" dirty="0"/>
              <a:t> C, et al ( 2022) </a:t>
            </a:r>
            <a:r>
              <a:rPr lang="en-US" sz="1000" i="1" dirty="0"/>
              <a:t>Cancers</a:t>
            </a:r>
            <a:r>
              <a:rPr lang="en-US" sz="1000" dirty="0"/>
              <a:t>, 14(3), 512</a:t>
            </a:r>
          </a:p>
          <a:p>
            <a:r>
              <a:rPr lang="en-US" sz="1000" dirty="0" err="1"/>
              <a:t>Pernas</a:t>
            </a:r>
            <a:r>
              <a:rPr lang="en-US" sz="1000" dirty="0"/>
              <a:t> S, et al (2021). </a:t>
            </a:r>
            <a:r>
              <a:rPr lang="en-US" sz="1000" i="1" dirty="0"/>
              <a:t>JCO Oncol </a:t>
            </a:r>
            <a:r>
              <a:rPr lang="en-US" sz="1000" i="1" dirty="0" err="1"/>
              <a:t>Pract</a:t>
            </a:r>
            <a:r>
              <a:rPr lang="en-US" sz="1000" dirty="0"/>
              <a:t>, 17(6), 320-330</a:t>
            </a:r>
          </a:p>
          <a:p>
            <a:r>
              <a:rPr lang="en-US" sz="1000" dirty="0" err="1"/>
              <a:t>Gebhart</a:t>
            </a:r>
            <a:r>
              <a:rPr lang="en-US" sz="1000" dirty="0"/>
              <a:t> G, et al. (2013). </a:t>
            </a:r>
            <a:r>
              <a:rPr lang="en-US" sz="1000" i="1" dirty="0"/>
              <a:t>J </a:t>
            </a:r>
            <a:r>
              <a:rPr lang="en-US" sz="1000" i="1" dirty="0" err="1"/>
              <a:t>Nuc</a:t>
            </a:r>
            <a:r>
              <a:rPr lang="en-US" sz="1000" i="1" dirty="0"/>
              <a:t> Med</a:t>
            </a:r>
            <a:r>
              <a:rPr lang="en-US" sz="1000" dirty="0"/>
              <a:t>, 54:1862-8</a:t>
            </a:r>
          </a:p>
          <a:p>
            <a:r>
              <a:rPr lang="en-US" sz="1000" dirty="0"/>
              <a:t>Perez-Garcia, JM, et al. (2021). </a:t>
            </a:r>
            <a:r>
              <a:rPr lang="en-US" sz="1000" i="1" dirty="0"/>
              <a:t>Lancet Oncol</a:t>
            </a:r>
            <a:r>
              <a:rPr lang="en-US" sz="1000" dirty="0"/>
              <a:t>, 22(6), 858-871</a:t>
            </a:r>
          </a:p>
        </p:txBody>
      </p:sp>
      <p:sp>
        <p:nvSpPr>
          <p:cNvPr id="4" name="TextBox 3">
            <a:extLst>
              <a:ext uri="{FF2B5EF4-FFF2-40B4-BE49-F238E27FC236}">
                <a16:creationId xmlns:a16="http://schemas.microsoft.com/office/drawing/2014/main" id="{CE624FB5-71DA-6A46-6EDA-14904172D63C}"/>
              </a:ext>
            </a:extLst>
          </p:cNvPr>
          <p:cNvSpPr txBox="1"/>
          <p:nvPr/>
        </p:nvSpPr>
        <p:spPr>
          <a:xfrm>
            <a:off x="397822" y="190727"/>
            <a:ext cx="3603872" cy="461665"/>
          </a:xfrm>
          <a:prstGeom prst="rect">
            <a:avLst/>
          </a:prstGeom>
          <a:noFill/>
        </p:spPr>
        <p:txBody>
          <a:bodyPr wrap="none" rtlCol="0">
            <a:spAutoFit/>
          </a:bodyPr>
          <a:lstStyle/>
          <a:p>
            <a:r>
              <a:rPr lang="en-US" b="1" dirty="0" err="1">
                <a:solidFill>
                  <a:srgbClr val="003767"/>
                </a:solidFill>
              </a:rPr>
              <a:t>PHERGain</a:t>
            </a:r>
            <a:r>
              <a:rPr lang="en-US" b="1" dirty="0">
                <a:solidFill>
                  <a:srgbClr val="003767"/>
                </a:solidFill>
              </a:rPr>
              <a:t> Background</a:t>
            </a:r>
          </a:p>
        </p:txBody>
      </p:sp>
      <p:sp>
        <p:nvSpPr>
          <p:cNvPr id="5" name="Content Placeholder 2">
            <a:extLst>
              <a:ext uri="{FF2B5EF4-FFF2-40B4-BE49-F238E27FC236}">
                <a16:creationId xmlns:a16="http://schemas.microsoft.com/office/drawing/2014/main" id="{544AA3A1-6B6B-B0B6-3796-4747A9E61DE3}"/>
              </a:ext>
            </a:extLst>
          </p:cNvPr>
          <p:cNvSpPr>
            <a:spLocks noGrp="1"/>
          </p:cNvSpPr>
          <p:nvPr>
            <p:ph idx="1"/>
          </p:nvPr>
        </p:nvSpPr>
        <p:spPr>
          <a:xfrm>
            <a:off x="497840" y="853897"/>
            <a:ext cx="7955280" cy="3245068"/>
          </a:xfrm>
        </p:spPr>
        <p:txBody>
          <a:bodyPr/>
          <a:lstStyle/>
          <a:p>
            <a:r>
              <a:rPr lang="en-US" sz="1600" dirty="0">
                <a:solidFill>
                  <a:srgbClr val="003767"/>
                </a:solidFill>
              </a:rPr>
              <a:t>The introduction of HER2 directed therapies has dramatically improved the outcome of patients with HER2 positive EBC, leading to the investigation of different de-escalation strategies.</a:t>
            </a:r>
          </a:p>
          <a:p>
            <a:endParaRPr lang="en-US" sz="1600" dirty="0">
              <a:solidFill>
                <a:srgbClr val="003767"/>
              </a:solidFill>
            </a:endParaRPr>
          </a:p>
          <a:p>
            <a:r>
              <a:rPr lang="en-US" sz="1600" dirty="0">
                <a:solidFill>
                  <a:srgbClr val="003767"/>
                </a:solidFill>
              </a:rPr>
              <a:t>Early metabolic evaluation using FDG PET/CT helps to recognize patients with an increased probability of pathological complete response ( </a:t>
            </a:r>
            <a:r>
              <a:rPr lang="en-US" sz="1600" dirty="0" err="1">
                <a:solidFill>
                  <a:srgbClr val="003767"/>
                </a:solidFill>
              </a:rPr>
              <a:t>pCR</a:t>
            </a:r>
            <a:r>
              <a:rPr lang="en-US" sz="1600" dirty="0">
                <a:solidFill>
                  <a:srgbClr val="003767"/>
                </a:solidFill>
              </a:rPr>
              <a:t>)</a:t>
            </a:r>
          </a:p>
          <a:p>
            <a:endParaRPr lang="en-US" sz="1600" dirty="0">
              <a:solidFill>
                <a:srgbClr val="003767"/>
              </a:solidFill>
            </a:endParaRPr>
          </a:p>
          <a:p>
            <a:r>
              <a:rPr lang="en-US" sz="1600" dirty="0" err="1">
                <a:solidFill>
                  <a:srgbClr val="003767"/>
                </a:solidFill>
              </a:rPr>
              <a:t>PHERGain</a:t>
            </a:r>
            <a:r>
              <a:rPr lang="en-US" sz="1600" dirty="0">
                <a:solidFill>
                  <a:srgbClr val="003767"/>
                </a:solidFill>
              </a:rPr>
              <a:t> trial access the opportunity of CT de-escalation with the response adapted strategy in HER2 (+) EBC based on </a:t>
            </a:r>
          </a:p>
          <a:p>
            <a:pPr lvl="1"/>
            <a:r>
              <a:rPr lang="en-US" sz="1200" dirty="0">
                <a:solidFill>
                  <a:srgbClr val="003767"/>
                </a:solidFill>
              </a:rPr>
              <a:t>an early metabolic response by PET/CT to neoadjuvant trastuzumab plus </a:t>
            </a:r>
            <a:r>
              <a:rPr lang="en-US" sz="1200" dirty="0" err="1">
                <a:solidFill>
                  <a:srgbClr val="003767"/>
                </a:solidFill>
              </a:rPr>
              <a:t>pertuzumab</a:t>
            </a:r>
            <a:r>
              <a:rPr lang="en-US" sz="1200" dirty="0">
                <a:solidFill>
                  <a:srgbClr val="003767"/>
                </a:solidFill>
              </a:rPr>
              <a:t>  </a:t>
            </a:r>
          </a:p>
          <a:p>
            <a:pPr lvl="1"/>
            <a:r>
              <a:rPr lang="en-US" sz="1200" dirty="0">
                <a:solidFill>
                  <a:srgbClr val="003767"/>
                </a:solidFill>
              </a:rPr>
              <a:t>the pathological response</a:t>
            </a:r>
          </a:p>
        </p:txBody>
      </p:sp>
    </p:spTree>
    <p:extLst>
      <p:ext uri="{BB962C8B-B14F-4D97-AF65-F5344CB8AC3E}">
        <p14:creationId xmlns:p14="http://schemas.microsoft.com/office/powerpoint/2010/main" val="4180597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F9D7D5-AB92-4A40-B4B8-01770603E10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2382"/>
            <a:ext cx="9144000" cy="5148863"/>
          </a:xfrm>
          <a:prstGeom prst="rect">
            <a:avLst/>
          </a:prstGeom>
        </p:spPr>
      </p:pic>
    </p:spTree>
    <p:extLst>
      <p:ext uri="{BB962C8B-B14F-4D97-AF65-F5344CB8AC3E}">
        <p14:creationId xmlns:p14="http://schemas.microsoft.com/office/powerpoint/2010/main" val="36273779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E624FB5-71DA-6A46-6EDA-14904172D63C}"/>
              </a:ext>
            </a:extLst>
          </p:cNvPr>
          <p:cNvSpPr txBox="1"/>
          <p:nvPr/>
        </p:nvSpPr>
        <p:spPr>
          <a:xfrm>
            <a:off x="397822" y="190727"/>
            <a:ext cx="7557325" cy="461665"/>
          </a:xfrm>
          <a:prstGeom prst="rect">
            <a:avLst/>
          </a:prstGeom>
          <a:noFill/>
        </p:spPr>
        <p:txBody>
          <a:bodyPr wrap="none" rtlCol="0">
            <a:spAutoFit/>
          </a:bodyPr>
          <a:lstStyle/>
          <a:p>
            <a:r>
              <a:rPr lang="en-US" b="1" dirty="0" err="1">
                <a:solidFill>
                  <a:srgbClr val="003767"/>
                </a:solidFill>
              </a:rPr>
              <a:t>PHERGain</a:t>
            </a:r>
            <a:r>
              <a:rPr lang="en-US" b="1" dirty="0">
                <a:solidFill>
                  <a:srgbClr val="003767"/>
                </a:solidFill>
              </a:rPr>
              <a:t> </a:t>
            </a:r>
            <a:r>
              <a:rPr lang="en-US" b="1">
                <a:solidFill>
                  <a:srgbClr val="003767"/>
                </a:solidFill>
              </a:rPr>
              <a:t>Study Design: Adapted- Response Trial</a:t>
            </a:r>
            <a:endParaRPr lang="en-US" b="1" dirty="0">
              <a:solidFill>
                <a:srgbClr val="003767"/>
              </a:solidFill>
            </a:endParaRPr>
          </a:p>
        </p:txBody>
      </p:sp>
      <p:pic>
        <p:nvPicPr>
          <p:cNvPr id="6" name="Content Placeholder 5">
            <a:extLst>
              <a:ext uri="{FF2B5EF4-FFF2-40B4-BE49-F238E27FC236}">
                <a16:creationId xmlns:a16="http://schemas.microsoft.com/office/drawing/2014/main" id="{501B4E13-776C-B406-EF49-FEFB36CFDE23}"/>
              </a:ext>
            </a:extLst>
          </p:cNvPr>
          <p:cNvPicPr>
            <a:picLocks noGrp="1" noChangeAspect="1"/>
          </p:cNvPicPr>
          <p:nvPr>
            <p:ph idx="1"/>
          </p:nvPr>
        </p:nvPicPr>
        <p:blipFill>
          <a:blip r:embed="rId3"/>
          <a:stretch>
            <a:fillRect/>
          </a:stretch>
        </p:blipFill>
        <p:spPr>
          <a:xfrm>
            <a:off x="503238" y="617758"/>
            <a:ext cx="7954962" cy="3219865"/>
          </a:xfrm>
        </p:spPr>
      </p:pic>
      <p:pic>
        <p:nvPicPr>
          <p:cNvPr id="8" name="Picture 7">
            <a:extLst>
              <a:ext uri="{FF2B5EF4-FFF2-40B4-BE49-F238E27FC236}">
                <a16:creationId xmlns:a16="http://schemas.microsoft.com/office/drawing/2014/main" id="{A8F2AFA4-393A-162F-3023-AC9FF88915F4}"/>
              </a:ext>
            </a:extLst>
          </p:cNvPr>
          <p:cNvPicPr>
            <a:picLocks noChangeAspect="1"/>
          </p:cNvPicPr>
          <p:nvPr/>
        </p:nvPicPr>
        <p:blipFill>
          <a:blip r:embed="rId4"/>
          <a:stretch>
            <a:fillRect/>
          </a:stretch>
        </p:blipFill>
        <p:spPr>
          <a:xfrm>
            <a:off x="451916" y="3841472"/>
            <a:ext cx="7925207" cy="461665"/>
          </a:xfrm>
          <a:prstGeom prst="rect">
            <a:avLst/>
          </a:prstGeom>
        </p:spPr>
      </p:pic>
    </p:spTree>
    <p:extLst>
      <p:ext uri="{BB962C8B-B14F-4D97-AF65-F5344CB8AC3E}">
        <p14:creationId xmlns:p14="http://schemas.microsoft.com/office/powerpoint/2010/main" val="19944816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E624FB5-71DA-6A46-6EDA-14904172D63C}"/>
              </a:ext>
            </a:extLst>
          </p:cNvPr>
          <p:cNvSpPr txBox="1"/>
          <p:nvPr/>
        </p:nvSpPr>
        <p:spPr>
          <a:xfrm>
            <a:off x="397822" y="190727"/>
            <a:ext cx="3773790" cy="461665"/>
          </a:xfrm>
          <a:prstGeom prst="rect">
            <a:avLst/>
          </a:prstGeom>
          <a:noFill/>
        </p:spPr>
        <p:txBody>
          <a:bodyPr wrap="none" rtlCol="0">
            <a:spAutoFit/>
          </a:bodyPr>
          <a:lstStyle/>
          <a:p>
            <a:r>
              <a:rPr lang="en-US" b="1" dirty="0" err="1">
                <a:solidFill>
                  <a:srgbClr val="003767"/>
                </a:solidFill>
              </a:rPr>
              <a:t>PHERGain</a:t>
            </a:r>
            <a:r>
              <a:rPr lang="en-US" b="1" dirty="0">
                <a:solidFill>
                  <a:srgbClr val="003767"/>
                </a:solidFill>
              </a:rPr>
              <a:t> Study Design</a:t>
            </a:r>
          </a:p>
        </p:txBody>
      </p:sp>
      <p:pic>
        <p:nvPicPr>
          <p:cNvPr id="6" name="Content Placeholder 5">
            <a:extLst>
              <a:ext uri="{FF2B5EF4-FFF2-40B4-BE49-F238E27FC236}">
                <a16:creationId xmlns:a16="http://schemas.microsoft.com/office/drawing/2014/main" id="{501B4E13-776C-B406-EF49-FEFB36CFDE23}"/>
              </a:ext>
            </a:extLst>
          </p:cNvPr>
          <p:cNvPicPr>
            <a:picLocks noGrp="1" noChangeAspect="1"/>
          </p:cNvPicPr>
          <p:nvPr>
            <p:ph idx="1"/>
          </p:nvPr>
        </p:nvPicPr>
        <p:blipFill>
          <a:blip r:embed="rId3"/>
          <a:stretch>
            <a:fillRect/>
          </a:stretch>
        </p:blipFill>
        <p:spPr>
          <a:xfrm>
            <a:off x="503238" y="617758"/>
            <a:ext cx="7954962" cy="3219865"/>
          </a:xfrm>
        </p:spPr>
      </p:pic>
      <p:pic>
        <p:nvPicPr>
          <p:cNvPr id="8" name="Picture 7">
            <a:extLst>
              <a:ext uri="{FF2B5EF4-FFF2-40B4-BE49-F238E27FC236}">
                <a16:creationId xmlns:a16="http://schemas.microsoft.com/office/drawing/2014/main" id="{A8F2AFA4-393A-162F-3023-AC9FF88915F4}"/>
              </a:ext>
            </a:extLst>
          </p:cNvPr>
          <p:cNvPicPr>
            <a:picLocks noChangeAspect="1"/>
          </p:cNvPicPr>
          <p:nvPr/>
        </p:nvPicPr>
        <p:blipFill>
          <a:blip r:embed="rId4"/>
          <a:stretch>
            <a:fillRect/>
          </a:stretch>
        </p:blipFill>
        <p:spPr>
          <a:xfrm>
            <a:off x="451916" y="3841472"/>
            <a:ext cx="7925207" cy="461665"/>
          </a:xfrm>
          <a:prstGeom prst="rect">
            <a:avLst/>
          </a:prstGeom>
        </p:spPr>
      </p:pic>
      <p:pic>
        <p:nvPicPr>
          <p:cNvPr id="3" name="Picture 2">
            <a:extLst>
              <a:ext uri="{FF2B5EF4-FFF2-40B4-BE49-F238E27FC236}">
                <a16:creationId xmlns:a16="http://schemas.microsoft.com/office/drawing/2014/main" id="{7369FD7D-8046-D0B5-A1E1-D0883C07F707}"/>
              </a:ext>
            </a:extLst>
          </p:cNvPr>
          <p:cNvPicPr>
            <a:picLocks noChangeAspect="1"/>
          </p:cNvPicPr>
          <p:nvPr/>
        </p:nvPicPr>
        <p:blipFill>
          <a:blip r:embed="rId5"/>
          <a:stretch>
            <a:fillRect/>
          </a:stretch>
        </p:blipFill>
        <p:spPr>
          <a:xfrm>
            <a:off x="4117112" y="1348984"/>
            <a:ext cx="1054154" cy="596931"/>
          </a:xfrm>
          <a:prstGeom prst="rect">
            <a:avLst/>
          </a:prstGeom>
        </p:spPr>
      </p:pic>
    </p:spTree>
    <p:extLst>
      <p:ext uri="{BB962C8B-B14F-4D97-AF65-F5344CB8AC3E}">
        <p14:creationId xmlns:p14="http://schemas.microsoft.com/office/powerpoint/2010/main" val="34352445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E624FB5-71DA-6A46-6EDA-14904172D63C}"/>
              </a:ext>
            </a:extLst>
          </p:cNvPr>
          <p:cNvSpPr txBox="1"/>
          <p:nvPr/>
        </p:nvSpPr>
        <p:spPr>
          <a:xfrm>
            <a:off x="397822" y="190727"/>
            <a:ext cx="3773790" cy="461665"/>
          </a:xfrm>
          <a:prstGeom prst="rect">
            <a:avLst/>
          </a:prstGeom>
          <a:noFill/>
        </p:spPr>
        <p:txBody>
          <a:bodyPr wrap="none" rtlCol="0">
            <a:spAutoFit/>
          </a:bodyPr>
          <a:lstStyle/>
          <a:p>
            <a:r>
              <a:rPr lang="en-US" b="1" dirty="0" err="1">
                <a:solidFill>
                  <a:srgbClr val="003767"/>
                </a:solidFill>
              </a:rPr>
              <a:t>PHERGain</a:t>
            </a:r>
            <a:r>
              <a:rPr lang="en-US" b="1" dirty="0">
                <a:solidFill>
                  <a:srgbClr val="003767"/>
                </a:solidFill>
              </a:rPr>
              <a:t> Study Design</a:t>
            </a:r>
          </a:p>
        </p:txBody>
      </p:sp>
      <p:pic>
        <p:nvPicPr>
          <p:cNvPr id="6" name="Content Placeholder 5">
            <a:extLst>
              <a:ext uri="{FF2B5EF4-FFF2-40B4-BE49-F238E27FC236}">
                <a16:creationId xmlns:a16="http://schemas.microsoft.com/office/drawing/2014/main" id="{501B4E13-776C-B406-EF49-FEFB36CFDE23}"/>
              </a:ext>
            </a:extLst>
          </p:cNvPr>
          <p:cNvPicPr>
            <a:picLocks noGrp="1" noChangeAspect="1"/>
          </p:cNvPicPr>
          <p:nvPr>
            <p:ph idx="1"/>
          </p:nvPr>
        </p:nvPicPr>
        <p:blipFill>
          <a:blip r:embed="rId3"/>
          <a:stretch>
            <a:fillRect/>
          </a:stretch>
        </p:blipFill>
        <p:spPr>
          <a:xfrm>
            <a:off x="503238" y="617758"/>
            <a:ext cx="7954962" cy="3219865"/>
          </a:xfrm>
        </p:spPr>
      </p:pic>
      <p:pic>
        <p:nvPicPr>
          <p:cNvPr id="8" name="Picture 7">
            <a:extLst>
              <a:ext uri="{FF2B5EF4-FFF2-40B4-BE49-F238E27FC236}">
                <a16:creationId xmlns:a16="http://schemas.microsoft.com/office/drawing/2014/main" id="{A8F2AFA4-393A-162F-3023-AC9FF88915F4}"/>
              </a:ext>
            </a:extLst>
          </p:cNvPr>
          <p:cNvPicPr>
            <a:picLocks noChangeAspect="1"/>
          </p:cNvPicPr>
          <p:nvPr/>
        </p:nvPicPr>
        <p:blipFill>
          <a:blip r:embed="rId4"/>
          <a:stretch>
            <a:fillRect/>
          </a:stretch>
        </p:blipFill>
        <p:spPr>
          <a:xfrm>
            <a:off x="451916" y="3841472"/>
            <a:ext cx="7925207" cy="461665"/>
          </a:xfrm>
          <a:prstGeom prst="rect">
            <a:avLst/>
          </a:prstGeom>
        </p:spPr>
      </p:pic>
      <p:pic>
        <p:nvPicPr>
          <p:cNvPr id="3" name="Picture 2">
            <a:extLst>
              <a:ext uri="{FF2B5EF4-FFF2-40B4-BE49-F238E27FC236}">
                <a16:creationId xmlns:a16="http://schemas.microsoft.com/office/drawing/2014/main" id="{7369FD7D-8046-D0B5-A1E1-D0883C07F707}"/>
              </a:ext>
            </a:extLst>
          </p:cNvPr>
          <p:cNvPicPr>
            <a:picLocks noChangeAspect="1"/>
          </p:cNvPicPr>
          <p:nvPr/>
        </p:nvPicPr>
        <p:blipFill>
          <a:blip r:embed="rId5"/>
          <a:stretch>
            <a:fillRect/>
          </a:stretch>
        </p:blipFill>
        <p:spPr>
          <a:xfrm>
            <a:off x="4117112" y="1348984"/>
            <a:ext cx="1054154" cy="596931"/>
          </a:xfrm>
          <a:prstGeom prst="rect">
            <a:avLst/>
          </a:prstGeom>
        </p:spPr>
      </p:pic>
      <p:pic>
        <p:nvPicPr>
          <p:cNvPr id="5" name="Picture 4">
            <a:extLst>
              <a:ext uri="{FF2B5EF4-FFF2-40B4-BE49-F238E27FC236}">
                <a16:creationId xmlns:a16="http://schemas.microsoft.com/office/drawing/2014/main" id="{0AAA5ABA-5289-AD1E-F907-A50419294A54}"/>
              </a:ext>
            </a:extLst>
          </p:cNvPr>
          <p:cNvPicPr>
            <a:picLocks noChangeAspect="1"/>
          </p:cNvPicPr>
          <p:nvPr/>
        </p:nvPicPr>
        <p:blipFill>
          <a:blip r:embed="rId6"/>
          <a:stretch>
            <a:fillRect/>
          </a:stretch>
        </p:blipFill>
        <p:spPr>
          <a:xfrm>
            <a:off x="4217878" y="2903882"/>
            <a:ext cx="997001" cy="596931"/>
          </a:xfrm>
          <a:prstGeom prst="rect">
            <a:avLst/>
          </a:prstGeom>
        </p:spPr>
      </p:pic>
    </p:spTree>
    <p:extLst>
      <p:ext uri="{BB962C8B-B14F-4D97-AF65-F5344CB8AC3E}">
        <p14:creationId xmlns:p14="http://schemas.microsoft.com/office/powerpoint/2010/main" val="33865048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E624FB5-71DA-6A46-6EDA-14904172D63C}"/>
              </a:ext>
            </a:extLst>
          </p:cNvPr>
          <p:cNvSpPr txBox="1"/>
          <p:nvPr/>
        </p:nvSpPr>
        <p:spPr>
          <a:xfrm>
            <a:off x="397822" y="190727"/>
            <a:ext cx="3448380" cy="461665"/>
          </a:xfrm>
          <a:prstGeom prst="rect">
            <a:avLst/>
          </a:prstGeom>
          <a:noFill/>
        </p:spPr>
        <p:txBody>
          <a:bodyPr wrap="none" rtlCol="0">
            <a:spAutoFit/>
          </a:bodyPr>
          <a:lstStyle/>
          <a:p>
            <a:r>
              <a:rPr lang="en-US" b="1" dirty="0">
                <a:solidFill>
                  <a:srgbClr val="003767"/>
                </a:solidFill>
              </a:rPr>
              <a:t> Key Eligibility Criteria</a:t>
            </a:r>
          </a:p>
        </p:txBody>
      </p:sp>
      <p:sp>
        <p:nvSpPr>
          <p:cNvPr id="5" name="Content Placeholder 2">
            <a:extLst>
              <a:ext uri="{FF2B5EF4-FFF2-40B4-BE49-F238E27FC236}">
                <a16:creationId xmlns:a16="http://schemas.microsoft.com/office/drawing/2014/main" id="{544AA3A1-6B6B-B0B6-3796-4747A9E61DE3}"/>
              </a:ext>
            </a:extLst>
          </p:cNvPr>
          <p:cNvSpPr>
            <a:spLocks noGrp="1"/>
          </p:cNvSpPr>
          <p:nvPr>
            <p:ph idx="1"/>
          </p:nvPr>
        </p:nvSpPr>
        <p:spPr>
          <a:xfrm>
            <a:off x="497840" y="853897"/>
            <a:ext cx="7955280" cy="3245068"/>
          </a:xfrm>
        </p:spPr>
        <p:txBody>
          <a:bodyPr/>
          <a:lstStyle/>
          <a:p>
            <a:r>
              <a:rPr lang="en-US" sz="1200" dirty="0">
                <a:solidFill>
                  <a:srgbClr val="003767"/>
                </a:solidFill>
              </a:rPr>
              <a:t> </a:t>
            </a:r>
            <a:r>
              <a:rPr lang="en-US" sz="1400" b="1" dirty="0">
                <a:solidFill>
                  <a:srgbClr val="003767"/>
                </a:solidFill>
              </a:rPr>
              <a:t>Inclusion criteria</a:t>
            </a:r>
          </a:p>
          <a:p>
            <a:pPr lvl="1"/>
            <a:r>
              <a:rPr lang="en-US" sz="1200" b="1" dirty="0">
                <a:solidFill>
                  <a:srgbClr val="003767"/>
                </a:solidFill>
              </a:rPr>
              <a:t> stage I–IIIA invasive breast cancer</a:t>
            </a:r>
          </a:p>
          <a:p>
            <a:pPr lvl="1"/>
            <a:r>
              <a:rPr lang="en-US" sz="1200" b="1" dirty="0">
                <a:solidFill>
                  <a:srgbClr val="003767"/>
                </a:solidFill>
              </a:rPr>
              <a:t> tumor diameter </a:t>
            </a:r>
            <a:r>
              <a:rPr lang="en-US" sz="1200" b="1" u="sng" dirty="0">
                <a:solidFill>
                  <a:srgbClr val="003767"/>
                </a:solidFill>
              </a:rPr>
              <a:t>&gt;</a:t>
            </a:r>
            <a:r>
              <a:rPr lang="en-US" sz="1200" b="1" dirty="0">
                <a:solidFill>
                  <a:srgbClr val="003767"/>
                </a:solidFill>
              </a:rPr>
              <a:t> 1.5 cm by MRI or ultrasound</a:t>
            </a:r>
          </a:p>
          <a:p>
            <a:pPr lvl="1"/>
            <a:r>
              <a:rPr lang="en-US" sz="1200" b="1" dirty="0">
                <a:solidFill>
                  <a:srgbClr val="003767"/>
                </a:solidFill>
              </a:rPr>
              <a:t> at least 1 PET evaluable breast lesion (SUV max over 1.5 SUV mean liver +2 SD)</a:t>
            </a:r>
          </a:p>
          <a:p>
            <a:pPr lvl="1"/>
            <a:r>
              <a:rPr lang="en-US" sz="1200" b="1" dirty="0">
                <a:solidFill>
                  <a:srgbClr val="003767"/>
                </a:solidFill>
              </a:rPr>
              <a:t> centrally confirm HER2 positive breast cancer</a:t>
            </a:r>
          </a:p>
          <a:p>
            <a:pPr lvl="1"/>
            <a:r>
              <a:rPr lang="en-US" sz="1200" b="1" dirty="0">
                <a:solidFill>
                  <a:srgbClr val="003767"/>
                </a:solidFill>
              </a:rPr>
              <a:t> patient positive ER and PR status locally determined</a:t>
            </a:r>
          </a:p>
          <a:p>
            <a:pPr lvl="1"/>
            <a:endParaRPr lang="en-US" sz="1000" b="1" dirty="0">
              <a:solidFill>
                <a:srgbClr val="003767"/>
              </a:solidFill>
            </a:endParaRPr>
          </a:p>
          <a:p>
            <a:r>
              <a:rPr lang="en-US" sz="1400" b="1" dirty="0">
                <a:solidFill>
                  <a:srgbClr val="003767"/>
                </a:solidFill>
              </a:rPr>
              <a:t> Exclusion criteria</a:t>
            </a:r>
          </a:p>
          <a:p>
            <a:pPr lvl="1"/>
            <a:r>
              <a:rPr lang="en-US" sz="1200" b="1" dirty="0">
                <a:solidFill>
                  <a:srgbClr val="003767"/>
                </a:solidFill>
              </a:rPr>
              <a:t> previous chemotherapy, anti-HER2, radiotherapy or endocrine therapy for invasive breast cancer</a:t>
            </a:r>
          </a:p>
          <a:p>
            <a:pPr lvl="1"/>
            <a:r>
              <a:rPr lang="en-US" sz="1200" b="1" dirty="0">
                <a:solidFill>
                  <a:srgbClr val="003767"/>
                </a:solidFill>
              </a:rPr>
              <a:t> evidence of metastatic disease by routine classical assessment.  Patient with subclinical M1 detected by PET will be included into group C</a:t>
            </a:r>
          </a:p>
        </p:txBody>
      </p:sp>
    </p:spTree>
    <p:extLst>
      <p:ext uri="{BB962C8B-B14F-4D97-AF65-F5344CB8AC3E}">
        <p14:creationId xmlns:p14="http://schemas.microsoft.com/office/powerpoint/2010/main" val="4592470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E624FB5-71DA-6A46-6EDA-14904172D63C}"/>
              </a:ext>
            </a:extLst>
          </p:cNvPr>
          <p:cNvSpPr txBox="1"/>
          <p:nvPr/>
        </p:nvSpPr>
        <p:spPr>
          <a:xfrm>
            <a:off x="397822" y="190727"/>
            <a:ext cx="2795958" cy="461665"/>
          </a:xfrm>
          <a:prstGeom prst="rect">
            <a:avLst/>
          </a:prstGeom>
          <a:noFill/>
        </p:spPr>
        <p:txBody>
          <a:bodyPr wrap="none" rtlCol="0">
            <a:spAutoFit/>
          </a:bodyPr>
          <a:lstStyle/>
          <a:p>
            <a:r>
              <a:rPr lang="en-US" b="1" dirty="0">
                <a:solidFill>
                  <a:srgbClr val="003767"/>
                </a:solidFill>
              </a:rPr>
              <a:t>  Study Endpoints</a:t>
            </a:r>
          </a:p>
        </p:txBody>
      </p:sp>
      <p:sp>
        <p:nvSpPr>
          <p:cNvPr id="5" name="Content Placeholder 2">
            <a:extLst>
              <a:ext uri="{FF2B5EF4-FFF2-40B4-BE49-F238E27FC236}">
                <a16:creationId xmlns:a16="http://schemas.microsoft.com/office/drawing/2014/main" id="{544AA3A1-6B6B-B0B6-3796-4747A9E61DE3}"/>
              </a:ext>
            </a:extLst>
          </p:cNvPr>
          <p:cNvSpPr>
            <a:spLocks noGrp="1"/>
          </p:cNvSpPr>
          <p:nvPr>
            <p:ph idx="1"/>
          </p:nvPr>
        </p:nvSpPr>
        <p:spPr>
          <a:xfrm>
            <a:off x="497840" y="559468"/>
            <a:ext cx="7955280" cy="3747837"/>
          </a:xfrm>
        </p:spPr>
        <p:txBody>
          <a:bodyPr/>
          <a:lstStyle/>
          <a:p>
            <a:r>
              <a:rPr lang="en-US" sz="1800" dirty="0">
                <a:solidFill>
                  <a:srgbClr val="003767"/>
                </a:solidFill>
              </a:rPr>
              <a:t> </a:t>
            </a:r>
            <a:r>
              <a:rPr lang="en-US" sz="1600" b="1" dirty="0">
                <a:solidFill>
                  <a:srgbClr val="003767"/>
                </a:solidFill>
              </a:rPr>
              <a:t>Primary endpoints</a:t>
            </a:r>
          </a:p>
          <a:p>
            <a:pPr lvl="1"/>
            <a:r>
              <a:rPr lang="en-US" sz="1200" dirty="0">
                <a:solidFill>
                  <a:srgbClr val="003767"/>
                </a:solidFill>
              </a:rPr>
              <a:t> </a:t>
            </a:r>
            <a:r>
              <a:rPr lang="en-US" sz="1200" dirty="0" err="1">
                <a:solidFill>
                  <a:srgbClr val="003767"/>
                </a:solidFill>
              </a:rPr>
              <a:t>pCR</a:t>
            </a:r>
            <a:r>
              <a:rPr lang="en-US" sz="1200" dirty="0">
                <a:solidFill>
                  <a:srgbClr val="003767"/>
                </a:solidFill>
              </a:rPr>
              <a:t> (ypT0/isN0) in PET responders ( Group B)</a:t>
            </a:r>
          </a:p>
          <a:p>
            <a:pPr lvl="1"/>
            <a:r>
              <a:rPr lang="en-US" sz="1200" dirty="0">
                <a:solidFill>
                  <a:srgbClr val="003767"/>
                </a:solidFill>
              </a:rPr>
              <a:t>3 –year </a:t>
            </a:r>
            <a:r>
              <a:rPr lang="en-US" sz="1200" dirty="0" err="1">
                <a:solidFill>
                  <a:srgbClr val="003767"/>
                </a:solidFill>
              </a:rPr>
              <a:t>iDFS</a:t>
            </a:r>
            <a:r>
              <a:rPr lang="en-US" sz="1200" dirty="0">
                <a:solidFill>
                  <a:srgbClr val="003767"/>
                </a:solidFill>
              </a:rPr>
              <a:t> rate in Group B</a:t>
            </a:r>
          </a:p>
          <a:p>
            <a:pPr lvl="1"/>
            <a:endParaRPr lang="en-US" sz="1400" dirty="0">
              <a:solidFill>
                <a:srgbClr val="003767"/>
              </a:solidFill>
            </a:endParaRPr>
          </a:p>
          <a:p>
            <a:r>
              <a:rPr lang="en-US" sz="1600" b="1" dirty="0">
                <a:solidFill>
                  <a:srgbClr val="003767"/>
                </a:solidFill>
              </a:rPr>
              <a:t>Secondary endpoints</a:t>
            </a:r>
          </a:p>
          <a:p>
            <a:pPr lvl="1"/>
            <a:r>
              <a:rPr lang="en-US" sz="1400" dirty="0">
                <a:solidFill>
                  <a:srgbClr val="003767"/>
                </a:solidFill>
              </a:rPr>
              <a:t> </a:t>
            </a:r>
            <a:r>
              <a:rPr lang="en-US" sz="1200" dirty="0" err="1">
                <a:solidFill>
                  <a:srgbClr val="003767"/>
                </a:solidFill>
              </a:rPr>
              <a:t>pCR</a:t>
            </a:r>
            <a:r>
              <a:rPr lang="en-US" sz="1200" dirty="0">
                <a:solidFill>
                  <a:srgbClr val="003767"/>
                </a:solidFill>
              </a:rPr>
              <a:t> in group A and group B</a:t>
            </a:r>
          </a:p>
          <a:p>
            <a:pPr lvl="1"/>
            <a:r>
              <a:rPr lang="en-US" sz="1200" dirty="0">
                <a:solidFill>
                  <a:srgbClr val="003767"/>
                </a:solidFill>
              </a:rPr>
              <a:t> </a:t>
            </a:r>
            <a:r>
              <a:rPr lang="en-US" sz="1200" dirty="0" err="1">
                <a:solidFill>
                  <a:srgbClr val="003767"/>
                </a:solidFill>
              </a:rPr>
              <a:t>pCR</a:t>
            </a:r>
            <a:r>
              <a:rPr lang="en-US" sz="1200" dirty="0">
                <a:solidFill>
                  <a:srgbClr val="003767"/>
                </a:solidFill>
              </a:rPr>
              <a:t> by PET response and other definitions of </a:t>
            </a:r>
            <a:r>
              <a:rPr lang="en-US" sz="1200" dirty="0" err="1">
                <a:solidFill>
                  <a:srgbClr val="003767"/>
                </a:solidFill>
              </a:rPr>
              <a:t>pCR</a:t>
            </a:r>
            <a:endParaRPr lang="en-US" sz="1200" dirty="0">
              <a:solidFill>
                <a:srgbClr val="003767"/>
              </a:solidFill>
            </a:endParaRPr>
          </a:p>
          <a:p>
            <a:pPr lvl="1"/>
            <a:r>
              <a:rPr lang="en-US" sz="1200" dirty="0">
                <a:solidFill>
                  <a:srgbClr val="003767"/>
                </a:solidFill>
              </a:rPr>
              <a:t> breast conserving surgery</a:t>
            </a:r>
          </a:p>
          <a:p>
            <a:pPr lvl="1"/>
            <a:r>
              <a:rPr lang="en-US" sz="1200" dirty="0">
                <a:solidFill>
                  <a:srgbClr val="003767"/>
                </a:solidFill>
              </a:rPr>
              <a:t> tumor response by MRI</a:t>
            </a:r>
          </a:p>
          <a:p>
            <a:pPr lvl="1"/>
            <a:r>
              <a:rPr lang="en-US" sz="1200" dirty="0">
                <a:solidFill>
                  <a:srgbClr val="003767"/>
                </a:solidFill>
              </a:rPr>
              <a:t> optimal PET cut –off SUV max 4 </a:t>
            </a:r>
            <a:r>
              <a:rPr lang="en-US" sz="1200" dirty="0" err="1">
                <a:solidFill>
                  <a:srgbClr val="003767"/>
                </a:solidFill>
              </a:rPr>
              <a:t>pCR</a:t>
            </a:r>
            <a:endParaRPr lang="en-US" sz="1200" dirty="0">
              <a:solidFill>
                <a:srgbClr val="003767"/>
              </a:solidFill>
            </a:endParaRPr>
          </a:p>
          <a:p>
            <a:pPr lvl="1"/>
            <a:r>
              <a:rPr lang="en-US" sz="1200" dirty="0">
                <a:solidFill>
                  <a:srgbClr val="003767"/>
                </a:solidFill>
              </a:rPr>
              <a:t> 3-year </a:t>
            </a:r>
            <a:r>
              <a:rPr lang="en-US" sz="1200" dirty="0" err="1">
                <a:solidFill>
                  <a:srgbClr val="003767"/>
                </a:solidFill>
              </a:rPr>
              <a:t>iDFS</a:t>
            </a:r>
            <a:r>
              <a:rPr lang="en-US" sz="1200" dirty="0">
                <a:solidFill>
                  <a:srgbClr val="003767"/>
                </a:solidFill>
              </a:rPr>
              <a:t> in group A</a:t>
            </a:r>
          </a:p>
          <a:p>
            <a:pPr lvl="1"/>
            <a:r>
              <a:rPr lang="en-US" sz="1200" dirty="0">
                <a:solidFill>
                  <a:srgbClr val="003767"/>
                </a:solidFill>
              </a:rPr>
              <a:t> 3-year  DFS in group A and group B</a:t>
            </a:r>
          </a:p>
          <a:p>
            <a:pPr lvl="1"/>
            <a:r>
              <a:rPr lang="en-US" sz="1200" dirty="0">
                <a:solidFill>
                  <a:srgbClr val="003767"/>
                </a:solidFill>
              </a:rPr>
              <a:t> 3-year OS in group A and group B</a:t>
            </a:r>
          </a:p>
          <a:p>
            <a:pPr lvl="1"/>
            <a:r>
              <a:rPr lang="en-US" sz="1200" dirty="0">
                <a:solidFill>
                  <a:srgbClr val="003767"/>
                </a:solidFill>
              </a:rPr>
              <a:t> long-term outcomes per group</a:t>
            </a:r>
          </a:p>
          <a:p>
            <a:pPr lvl="1"/>
            <a:r>
              <a:rPr lang="en-US" sz="1200" dirty="0">
                <a:solidFill>
                  <a:srgbClr val="003767"/>
                </a:solidFill>
              </a:rPr>
              <a:t> health-related quality of life</a:t>
            </a:r>
          </a:p>
          <a:p>
            <a:pPr lvl="1"/>
            <a:r>
              <a:rPr lang="en-US" sz="1200" dirty="0">
                <a:solidFill>
                  <a:srgbClr val="003767"/>
                </a:solidFill>
              </a:rPr>
              <a:t> toxicity</a:t>
            </a:r>
          </a:p>
        </p:txBody>
      </p:sp>
    </p:spTree>
    <p:extLst>
      <p:ext uri="{BB962C8B-B14F-4D97-AF65-F5344CB8AC3E}">
        <p14:creationId xmlns:p14="http://schemas.microsoft.com/office/powerpoint/2010/main" val="6963856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E624FB5-71DA-6A46-6EDA-14904172D63C}"/>
              </a:ext>
            </a:extLst>
          </p:cNvPr>
          <p:cNvSpPr txBox="1"/>
          <p:nvPr/>
        </p:nvSpPr>
        <p:spPr>
          <a:xfrm>
            <a:off x="397822" y="190727"/>
            <a:ext cx="5128135" cy="461665"/>
          </a:xfrm>
          <a:prstGeom prst="rect">
            <a:avLst/>
          </a:prstGeom>
          <a:noFill/>
        </p:spPr>
        <p:txBody>
          <a:bodyPr wrap="none" rtlCol="0">
            <a:spAutoFit/>
          </a:bodyPr>
          <a:lstStyle/>
          <a:p>
            <a:r>
              <a:rPr lang="en-US" b="1" dirty="0">
                <a:solidFill>
                  <a:srgbClr val="003767"/>
                </a:solidFill>
              </a:rPr>
              <a:t>  Summary of Analysis Population</a:t>
            </a:r>
          </a:p>
        </p:txBody>
      </p:sp>
      <p:pic>
        <p:nvPicPr>
          <p:cNvPr id="3" name="Content Placeholder 2">
            <a:extLst>
              <a:ext uri="{FF2B5EF4-FFF2-40B4-BE49-F238E27FC236}">
                <a16:creationId xmlns:a16="http://schemas.microsoft.com/office/drawing/2014/main" id="{2B129849-7637-BE74-25F2-7B6E64934956}"/>
              </a:ext>
            </a:extLst>
          </p:cNvPr>
          <p:cNvPicPr>
            <a:picLocks noGrp="1" noChangeAspect="1"/>
          </p:cNvPicPr>
          <p:nvPr>
            <p:ph idx="1"/>
          </p:nvPr>
        </p:nvPicPr>
        <p:blipFill>
          <a:blip r:embed="rId3"/>
          <a:stretch>
            <a:fillRect/>
          </a:stretch>
        </p:blipFill>
        <p:spPr>
          <a:xfrm>
            <a:off x="818827" y="854075"/>
            <a:ext cx="7314258" cy="3244850"/>
          </a:xfrm>
        </p:spPr>
      </p:pic>
    </p:spTree>
    <p:extLst>
      <p:ext uri="{BB962C8B-B14F-4D97-AF65-F5344CB8AC3E}">
        <p14:creationId xmlns:p14="http://schemas.microsoft.com/office/powerpoint/2010/main" val="27809876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E624FB5-71DA-6A46-6EDA-14904172D63C}"/>
              </a:ext>
            </a:extLst>
          </p:cNvPr>
          <p:cNvSpPr txBox="1"/>
          <p:nvPr/>
        </p:nvSpPr>
        <p:spPr>
          <a:xfrm>
            <a:off x="497840" y="190727"/>
            <a:ext cx="3932487" cy="461665"/>
          </a:xfrm>
          <a:prstGeom prst="rect">
            <a:avLst/>
          </a:prstGeom>
          <a:noFill/>
        </p:spPr>
        <p:txBody>
          <a:bodyPr wrap="none" rtlCol="0">
            <a:spAutoFit/>
          </a:bodyPr>
          <a:lstStyle/>
          <a:p>
            <a:r>
              <a:rPr lang="en-US" b="1" dirty="0">
                <a:solidFill>
                  <a:srgbClr val="003767"/>
                </a:solidFill>
              </a:rPr>
              <a:t>  Baseline Characteristics</a:t>
            </a:r>
          </a:p>
        </p:txBody>
      </p:sp>
      <p:pic>
        <p:nvPicPr>
          <p:cNvPr id="3" name="Content Placeholder 2">
            <a:extLst>
              <a:ext uri="{FF2B5EF4-FFF2-40B4-BE49-F238E27FC236}">
                <a16:creationId xmlns:a16="http://schemas.microsoft.com/office/drawing/2014/main" id="{36B44BBE-EBDE-0705-903E-E9FE0234FA21}"/>
              </a:ext>
            </a:extLst>
          </p:cNvPr>
          <p:cNvPicPr>
            <a:picLocks noGrp="1" noChangeAspect="1"/>
          </p:cNvPicPr>
          <p:nvPr>
            <p:ph idx="1"/>
          </p:nvPr>
        </p:nvPicPr>
        <p:blipFill>
          <a:blip r:embed="rId3"/>
          <a:stretch>
            <a:fillRect/>
          </a:stretch>
        </p:blipFill>
        <p:spPr>
          <a:xfrm>
            <a:off x="1401888" y="854075"/>
            <a:ext cx="6148136" cy="3244850"/>
          </a:xfrm>
        </p:spPr>
      </p:pic>
    </p:spTree>
    <p:extLst>
      <p:ext uri="{BB962C8B-B14F-4D97-AF65-F5344CB8AC3E}">
        <p14:creationId xmlns:p14="http://schemas.microsoft.com/office/powerpoint/2010/main" val="20100228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E624FB5-71DA-6A46-6EDA-14904172D63C}"/>
              </a:ext>
            </a:extLst>
          </p:cNvPr>
          <p:cNvSpPr txBox="1"/>
          <p:nvPr/>
        </p:nvSpPr>
        <p:spPr>
          <a:xfrm>
            <a:off x="497840" y="190727"/>
            <a:ext cx="3932487" cy="461665"/>
          </a:xfrm>
          <a:prstGeom prst="rect">
            <a:avLst/>
          </a:prstGeom>
          <a:noFill/>
        </p:spPr>
        <p:txBody>
          <a:bodyPr wrap="none" rtlCol="0">
            <a:spAutoFit/>
          </a:bodyPr>
          <a:lstStyle/>
          <a:p>
            <a:r>
              <a:rPr lang="en-US" b="1" dirty="0">
                <a:solidFill>
                  <a:srgbClr val="003767"/>
                </a:solidFill>
              </a:rPr>
              <a:t>  Baseline Characteristics</a:t>
            </a:r>
          </a:p>
        </p:txBody>
      </p:sp>
      <p:pic>
        <p:nvPicPr>
          <p:cNvPr id="7" name="Content Placeholder 6">
            <a:extLst>
              <a:ext uri="{FF2B5EF4-FFF2-40B4-BE49-F238E27FC236}">
                <a16:creationId xmlns:a16="http://schemas.microsoft.com/office/drawing/2014/main" id="{275E1867-21AA-052F-00FF-A82E9F5A80EC}"/>
              </a:ext>
            </a:extLst>
          </p:cNvPr>
          <p:cNvPicPr>
            <a:picLocks noGrp="1" noChangeAspect="1"/>
          </p:cNvPicPr>
          <p:nvPr>
            <p:ph idx="1"/>
          </p:nvPr>
        </p:nvPicPr>
        <p:blipFill>
          <a:blip r:embed="rId3"/>
          <a:stretch>
            <a:fillRect/>
          </a:stretch>
        </p:blipFill>
        <p:spPr>
          <a:xfrm>
            <a:off x="1311107" y="1161192"/>
            <a:ext cx="6521785" cy="2514729"/>
          </a:xfrm>
        </p:spPr>
      </p:pic>
    </p:spTree>
    <p:extLst>
      <p:ext uri="{BB962C8B-B14F-4D97-AF65-F5344CB8AC3E}">
        <p14:creationId xmlns:p14="http://schemas.microsoft.com/office/powerpoint/2010/main" val="12757747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E624FB5-71DA-6A46-6EDA-14904172D63C}"/>
              </a:ext>
            </a:extLst>
          </p:cNvPr>
          <p:cNvSpPr txBox="1"/>
          <p:nvPr/>
        </p:nvSpPr>
        <p:spPr>
          <a:xfrm>
            <a:off x="84221" y="190727"/>
            <a:ext cx="9433405" cy="461665"/>
          </a:xfrm>
          <a:prstGeom prst="rect">
            <a:avLst/>
          </a:prstGeom>
          <a:noFill/>
        </p:spPr>
        <p:txBody>
          <a:bodyPr wrap="square" rtlCol="0">
            <a:spAutoFit/>
          </a:bodyPr>
          <a:lstStyle/>
          <a:p>
            <a:r>
              <a:rPr lang="en-US" b="1" dirty="0">
                <a:solidFill>
                  <a:srgbClr val="003767"/>
                </a:solidFill>
              </a:rPr>
              <a:t> Primary Endpoint: PCR in FGD-PET responders and group B</a:t>
            </a:r>
          </a:p>
        </p:txBody>
      </p:sp>
      <p:pic>
        <p:nvPicPr>
          <p:cNvPr id="3" name="Content Placeholder 2">
            <a:extLst>
              <a:ext uri="{FF2B5EF4-FFF2-40B4-BE49-F238E27FC236}">
                <a16:creationId xmlns:a16="http://schemas.microsoft.com/office/drawing/2014/main" id="{615B9D40-ABBF-A457-0C68-B88344064788}"/>
              </a:ext>
            </a:extLst>
          </p:cNvPr>
          <p:cNvPicPr>
            <a:picLocks noGrp="1" noChangeAspect="1"/>
          </p:cNvPicPr>
          <p:nvPr>
            <p:ph idx="1"/>
          </p:nvPr>
        </p:nvPicPr>
        <p:blipFill>
          <a:blip r:embed="rId3"/>
          <a:stretch>
            <a:fillRect/>
          </a:stretch>
        </p:blipFill>
        <p:spPr>
          <a:xfrm>
            <a:off x="1015028" y="920670"/>
            <a:ext cx="6921856" cy="3111660"/>
          </a:xfrm>
        </p:spPr>
      </p:pic>
    </p:spTree>
    <p:extLst>
      <p:ext uri="{BB962C8B-B14F-4D97-AF65-F5344CB8AC3E}">
        <p14:creationId xmlns:p14="http://schemas.microsoft.com/office/powerpoint/2010/main" val="2451700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E624FB5-71DA-6A46-6EDA-14904172D63C}"/>
              </a:ext>
            </a:extLst>
          </p:cNvPr>
          <p:cNvSpPr txBox="1"/>
          <p:nvPr/>
        </p:nvSpPr>
        <p:spPr>
          <a:xfrm>
            <a:off x="397822" y="190727"/>
            <a:ext cx="8722260" cy="461665"/>
          </a:xfrm>
          <a:prstGeom prst="rect">
            <a:avLst/>
          </a:prstGeom>
          <a:noFill/>
        </p:spPr>
        <p:txBody>
          <a:bodyPr wrap="none" rtlCol="0">
            <a:spAutoFit/>
          </a:bodyPr>
          <a:lstStyle/>
          <a:p>
            <a:r>
              <a:rPr lang="en-US" b="1" dirty="0">
                <a:solidFill>
                  <a:srgbClr val="003767"/>
                </a:solidFill>
              </a:rPr>
              <a:t>  Primary Endpoint: 3-year </a:t>
            </a:r>
            <a:r>
              <a:rPr lang="en-US" b="1" dirty="0" err="1">
                <a:solidFill>
                  <a:srgbClr val="003767"/>
                </a:solidFill>
              </a:rPr>
              <a:t>iDFS</a:t>
            </a:r>
            <a:r>
              <a:rPr lang="en-US" b="1" dirty="0">
                <a:solidFill>
                  <a:srgbClr val="003767"/>
                </a:solidFill>
              </a:rPr>
              <a:t> in group B- ITT population</a:t>
            </a:r>
          </a:p>
        </p:txBody>
      </p:sp>
      <p:pic>
        <p:nvPicPr>
          <p:cNvPr id="3" name="Content Placeholder 2">
            <a:extLst>
              <a:ext uri="{FF2B5EF4-FFF2-40B4-BE49-F238E27FC236}">
                <a16:creationId xmlns:a16="http://schemas.microsoft.com/office/drawing/2014/main" id="{DE5F2168-73EE-2F49-5BC3-EC525085ED24}"/>
              </a:ext>
            </a:extLst>
          </p:cNvPr>
          <p:cNvPicPr>
            <a:picLocks noGrp="1" noChangeAspect="1"/>
          </p:cNvPicPr>
          <p:nvPr>
            <p:ph idx="1"/>
          </p:nvPr>
        </p:nvPicPr>
        <p:blipFill>
          <a:blip r:embed="rId3"/>
          <a:stretch>
            <a:fillRect/>
          </a:stretch>
        </p:blipFill>
        <p:spPr>
          <a:xfrm>
            <a:off x="729264" y="882568"/>
            <a:ext cx="7493385" cy="3187864"/>
          </a:xfrm>
        </p:spPr>
      </p:pic>
    </p:spTree>
    <p:extLst>
      <p:ext uri="{BB962C8B-B14F-4D97-AF65-F5344CB8AC3E}">
        <p14:creationId xmlns:p14="http://schemas.microsoft.com/office/powerpoint/2010/main" val="3365277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E43BC3-672D-24DC-CC75-0B51AD1CD7C1}"/>
              </a:ext>
            </a:extLst>
          </p:cNvPr>
          <p:cNvPicPr>
            <a:picLocks noChangeAspect="1"/>
          </p:cNvPicPr>
          <p:nvPr/>
        </p:nvPicPr>
        <p:blipFill>
          <a:blip r:embed="rId2"/>
          <a:stretch>
            <a:fillRect/>
          </a:stretch>
        </p:blipFill>
        <p:spPr>
          <a:xfrm>
            <a:off x="-60233" y="-53788"/>
            <a:ext cx="9582898" cy="4341479"/>
          </a:xfrm>
          <a:prstGeom prst="rect">
            <a:avLst/>
          </a:prstGeom>
        </p:spPr>
      </p:pic>
    </p:spTree>
    <p:extLst>
      <p:ext uri="{BB962C8B-B14F-4D97-AF65-F5344CB8AC3E}">
        <p14:creationId xmlns:p14="http://schemas.microsoft.com/office/powerpoint/2010/main" val="26590474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E624FB5-71DA-6A46-6EDA-14904172D63C}"/>
              </a:ext>
            </a:extLst>
          </p:cNvPr>
          <p:cNvSpPr txBox="1"/>
          <p:nvPr/>
        </p:nvSpPr>
        <p:spPr>
          <a:xfrm>
            <a:off x="397822" y="190727"/>
            <a:ext cx="8722260" cy="461665"/>
          </a:xfrm>
          <a:prstGeom prst="rect">
            <a:avLst/>
          </a:prstGeom>
          <a:noFill/>
        </p:spPr>
        <p:txBody>
          <a:bodyPr wrap="none" rtlCol="0">
            <a:spAutoFit/>
          </a:bodyPr>
          <a:lstStyle/>
          <a:p>
            <a:r>
              <a:rPr lang="en-US" b="1" dirty="0">
                <a:solidFill>
                  <a:srgbClr val="003767"/>
                </a:solidFill>
              </a:rPr>
              <a:t>  Primary Endpoint: 3-year </a:t>
            </a:r>
            <a:r>
              <a:rPr lang="en-US" b="1" dirty="0" err="1">
                <a:solidFill>
                  <a:srgbClr val="003767"/>
                </a:solidFill>
              </a:rPr>
              <a:t>iDFS</a:t>
            </a:r>
            <a:r>
              <a:rPr lang="en-US" b="1" dirty="0">
                <a:solidFill>
                  <a:srgbClr val="003767"/>
                </a:solidFill>
              </a:rPr>
              <a:t> in group B- ITT population</a:t>
            </a:r>
          </a:p>
        </p:txBody>
      </p:sp>
      <p:pic>
        <p:nvPicPr>
          <p:cNvPr id="7" name="Content Placeholder 6">
            <a:extLst>
              <a:ext uri="{FF2B5EF4-FFF2-40B4-BE49-F238E27FC236}">
                <a16:creationId xmlns:a16="http://schemas.microsoft.com/office/drawing/2014/main" id="{52C592D8-8899-A7E5-15B6-4B3CD4B614DF}"/>
              </a:ext>
            </a:extLst>
          </p:cNvPr>
          <p:cNvPicPr>
            <a:picLocks noGrp="1" noChangeAspect="1"/>
          </p:cNvPicPr>
          <p:nvPr>
            <p:ph idx="1"/>
          </p:nvPr>
        </p:nvPicPr>
        <p:blipFill>
          <a:blip r:embed="rId3"/>
          <a:stretch>
            <a:fillRect/>
          </a:stretch>
        </p:blipFill>
        <p:spPr>
          <a:xfrm>
            <a:off x="1015512" y="854242"/>
            <a:ext cx="6201817" cy="2870480"/>
          </a:xfrm>
        </p:spPr>
      </p:pic>
    </p:spTree>
    <p:extLst>
      <p:ext uri="{BB962C8B-B14F-4D97-AF65-F5344CB8AC3E}">
        <p14:creationId xmlns:p14="http://schemas.microsoft.com/office/powerpoint/2010/main" val="24695628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E624FB5-71DA-6A46-6EDA-14904172D63C}"/>
              </a:ext>
            </a:extLst>
          </p:cNvPr>
          <p:cNvSpPr txBox="1"/>
          <p:nvPr/>
        </p:nvSpPr>
        <p:spPr>
          <a:xfrm>
            <a:off x="397822" y="190727"/>
            <a:ext cx="7133684" cy="830997"/>
          </a:xfrm>
          <a:prstGeom prst="rect">
            <a:avLst/>
          </a:prstGeom>
          <a:noFill/>
        </p:spPr>
        <p:txBody>
          <a:bodyPr wrap="square" rtlCol="0">
            <a:spAutoFit/>
          </a:bodyPr>
          <a:lstStyle/>
          <a:p>
            <a:r>
              <a:rPr lang="en-US" b="1" dirty="0">
                <a:solidFill>
                  <a:srgbClr val="003767"/>
                </a:solidFill>
              </a:rPr>
              <a:t>Subgroup analysis: 3 y </a:t>
            </a:r>
            <a:r>
              <a:rPr lang="en-US" b="1" dirty="0" err="1">
                <a:solidFill>
                  <a:srgbClr val="003767"/>
                </a:solidFill>
              </a:rPr>
              <a:t>iDFS</a:t>
            </a:r>
            <a:r>
              <a:rPr lang="en-US" b="1" dirty="0">
                <a:solidFill>
                  <a:srgbClr val="003767"/>
                </a:solidFill>
              </a:rPr>
              <a:t> without CT in PET </a:t>
            </a:r>
          </a:p>
          <a:p>
            <a:r>
              <a:rPr lang="en-US" b="1" dirty="0">
                <a:solidFill>
                  <a:srgbClr val="003767"/>
                </a:solidFill>
              </a:rPr>
              <a:t>responders with </a:t>
            </a:r>
            <a:r>
              <a:rPr lang="en-US" b="1" dirty="0" err="1">
                <a:solidFill>
                  <a:srgbClr val="003767"/>
                </a:solidFill>
              </a:rPr>
              <a:t>pCR</a:t>
            </a:r>
            <a:r>
              <a:rPr lang="en-US" b="1" dirty="0">
                <a:solidFill>
                  <a:srgbClr val="003767"/>
                </a:solidFill>
              </a:rPr>
              <a:t> n=86</a:t>
            </a:r>
          </a:p>
        </p:txBody>
      </p:sp>
      <p:pic>
        <p:nvPicPr>
          <p:cNvPr id="6" name="Content Placeholder 5">
            <a:extLst>
              <a:ext uri="{FF2B5EF4-FFF2-40B4-BE49-F238E27FC236}">
                <a16:creationId xmlns:a16="http://schemas.microsoft.com/office/drawing/2014/main" id="{85E2E613-89B0-05E3-53A0-67403B20EE45}"/>
              </a:ext>
            </a:extLst>
          </p:cNvPr>
          <p:cNvPicPr>
            <a:picLocks noGrp="1" noChangeAspect="1"/>
          </p:cNvPicPr>
          <p:nvPr>
            <p:ph idx="1"/>
          </p:nvPr>
        </p:nvPicPr>
        <p:blipFill>
          <a:blip r:embed="rId3"/>
          <a:stretch>
            <a:fillRect/>
          </a:stretch>
        </p:blipFill>
        <p:spPr>
          <a:xfrm>
            <a:off x="962055" y="1112838"/>
            <a:ext cx="7037327" cy="2879725"/>
          </a:xfrm>
        </p:spPr>
      </p:pic>
    </p:spTree>
    <p:extLst>
      <p:ext uri="{BB962C8B-B14F-4D97-AF65-F5344CB8AC3E}">
        <p14:creationId xmlns:p14="http://schemas.microsoft.com/office/powerpoint/2010/main" val="13278062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E624FB5-71DA-6A46-6EDA-14904172D63C}"/>
              </a:ext>
            </a:extLst>
          </p:cNvPr>
          <p:cNvSpPr txBox="1"/>
          <p:nvPr/>
        </p:nvSpPr>
        <p:spPr>
          <a:xfrm>
            <a:off x="397822" y="190727"/>
            <a:ext cx="8449557" cy="461665"/>
          </a:xfrm>
          <a:prstGeom prst="rect">
            <a:avLst/>
          </a:prstGeom>
          <a:noFill/>
        </p:spPr>
        <p:txBody>
          <a:bodyPr wrap="none" rtlCol="0">
            <a:spAutoFit/>
          </a:bodyPr>
          <a:lstStyle/>
          <a:p>
            <a:r>
              <a:rPr lang="en-US" b="1" dirty="0">
                <a:solidFill>
                  <a:srgbClr val="003767"/>
                </a:solidFill>
              </a:rPr>
              <a:t>  Efficacy Analysis :summary of other efficacy endpoints</a:t>
            </a:r>
          </a:p>
        </p:txBody>
      </p:sp>
      <p:pic>
        <p:nvPicPr>
          <p:cNvPr id="3" name="Content Placeholder 2">
            <a:extLst>
              <a:ext uri="{FF2B5EF4-FFF2-40B4-BE49-F238E27FC236}">
                <a16:creationId xmlns:a16="http://schemas.microsoft.com/office/drawing/2014/main" id="{11C5A730-6225-3600-5275-79244D175AE1}"/>
              </a:ext>
            </a:extLst>
          </p:cNvPr>
          <p:cNvPicPr>
            <a:picLocks noGrp="1" noChangeAspect="1"/>
          </p:cNvPicPr>
          <p:nvPr>
            <p:ph idx="1"/>
          </p:nvPr>
        </p:nvPicPr>
        <p:blipFill>
          <a:blip r:embed="rId3"/>
          <a:stretch>
            <a:fillRect/>
          </a:stretch>
        </p:blipFill>
        <p:spPr>
          <a:xfrm>
            <a:off x="4004469" y="1893094"/>
            <a:ext cx="952500" cy="952500"/>
          </a:xfrm>
        </p:spPr>
      </p:pic>
      <p:pic>
        <p:nvPicPr>
          <p:cNvPr id="7" name="Picture 6">
            <a:extLst>
              <a:ext uri="{FF2B5EF4-FFF2-40B4-BE49-F238E27FC236}">
                <a16:creationId xmlns:a16="http://schemas.microsoft.com/office/drawing/2014/main" id="{8A35FFCA-303C-AF60-3123-B30524DC78A6}"/>
              </a:ext>
            </a:extLst>
          </p:cNvPr>
          <p:cNvPicPr>
            <a:picLocks noChangeAspect="1"/>
          </p:cNvPicPr>
          <p:nvPr/>
        </p:nvPicPr>
        <p:blipFill>
          <a:blip r:embed="rId4"/>
          <a:stretch>
            <a:fillRect/>
          </a:stretch>
        </p:blipFill>
        <p:spPr>
          <a:xfrm>
            <a:off x="758629" y="1094505"/>
            <a:ext cx="7626742" cy="2959252"/>
          </a:xfrm>
          <a:prstGeom prst="rect">
            <a:avLst/>
          </a:prstGeom>
        </p:spPr>
      </p:pic>
    </p:spTree>
    <p:extLst>
      <p:ext uri="{BB962C8B-B14F-4D97-AF65-F5344CB8AC3E}">
        <p14:creationId xmlns:p14="http://schemas.microsoft.com/office/powerpoint/2010/main" val="27824290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E624FB5-71DA-6A46-6EDA-14904172D63C}"/>
              </a:ext>
            </a:extLst>
          </p:cNvPr>
          <p:cNvSpPr txBox="1"/>
          <p:nvPr/>
        </p:nvSpPr>
        <p:spPr>
          <a:xfrm>
            <a:off x="397822" y="190727"/>
            <a:ext cx="2114681" cy="461665"/>
          </a:xfrm>
          <a:prstGeom prst="rect">
            <a:avLst/>
          </a:prstGeom>
          <a:noFill/>
        </p:spPr>
        <p:txBody>
          <a:bodyPr wrap="none" rtlCol="0">
            <a:spAutoFit/>
          </a:bodyPr>
          <a:lstStyle/>
          <a:p>
            <a:r>
              <a:rPr lang="en-US" b="1" dirty="0">
                <a:solidFill>
                  <a:srgbClr val="003767"/>
                </a:solidFill>
              </a:rPr>
              <a:t> Conclusions</a:t>
            </a:r>
          </a:p>
        </p:txBody>
      </p:sp>
      <p:sp>
        <p:nvSpPr>
          <p:cNvPr id="5" name="Content Placeholder 2">
            <a:extLst>
              <a:ext uri="{FF2B5EF4-FFF2-40B4-BE49-F238E27FC236}">
                <a16:creationId xmlns:a16="http://schemas.microsoft.com/office/drawing/2014/main" id="{544AA3A1-6B6B-B0B6-3796-4747A9E61DE3}"/>
              </a:ext>
            </a:extLst>
          </p:cNvPr>
          <p:cNvSpPr>
            <a:spLocks noGrp="1"/>
          </p:cNvSpPr>
          <p:nvPr>
            <p:ph idx="1"/>
          </p:nvPr>
        </p:nvSpPr>
        <p:spPr>
          <a:xfrm>
            <a:off x="502920" y="746760"/>
            <a:ext cx="7955280" cy="3245068"/>
          </a:xfrm>
        </p:spPr>
        <p:txBody>
          <a:bodyPr/>
          <a:lstStyle/>
          <a:p>
            <a:r>
              <a:rPr lang="en-US" dirty="0">
                <a:solidFill>
                  <a:srgbClr val="003767"/>
                </a:solidFill>
              </a:rPr>
              <a:t> </a:t>
            </a:r>
            <a:r>
              <a:rPr lang="en-US" sz="1800" dirty="0">
                <a:solidFill>
                  <a:srgbClr val="003767"/>
                </a:solidFill>
              </a:rPr>
              <a:t>The  </a:t>
            </a:r>
            <a:r>
              <a:rPr lang="en-US" sz="1800" dirty="0" err="1">
                <a:solidFill>
                  <a:srgbClr val="003767"/>
                </a:solidFill>
              </a:rPr>
              <a:t>PHERGain</a:t>
            </a:r>
            <a:r>
              <a:rPr lang="en-US" sz="1800" dirty="0">
                <a:solidFill>
                  <a:srgbClr val="003767"/>
                </a:solidFill>
              </a:rPr>
              <a:t> study also meets the second primary endpoint with a 3-year DFS of 95.4% in patients in group B.</a:t>
            </a:r>
          </a:p>
          <a:p>
            <a:r>
              <a:rPr lang="en-US" sz="1800" dirty="0">
                <a:solidFill>
                  <a:srgbClr val="003767"/>
                </a:solidFill>
              </a:rPr>
              <a:t> These results are in line with those reported using the combination of CT and HER2 targeted therapies for the same patient population.</a:t>
            </a:r>
          </a:p>
          <a:p>
            <a:r>
              <a:rPr lang="en-US" sz="1800" dirty="0">
                <a:solidFill>
                  <a:srgbClr val="003767"/>
                </a:solidFill>
              </a:rPr>
              <a:t> No unexpected safety signals were identified.</a:t>
            </a:r>
          </a:p>
          <a:p>
            <a:r>
              <a:rPr lang="en-US" sz="1800" dirty="0">
                <a:solidFill>
                  <a:srgbClr val="003767"/>
                </a:solidFill>
              </a:rPr>
              <a:t> Among CT-free patients treated with HP 3 years DFS was 98.8%.</a:t>
            </a:r>
          </a:p>
          <a:p>
            <a:r>
              <a:rPr lang="en-US" sz="1800" dirty="0">
                <a:solidFill>
                  <a:srgbClr val="003767"/>
                </a:solidFill>
              </a:rPr>
              <a:t> This strategy identifies about 1 in 3 of HER2 positive EBC patients who can safely omit CT with significantly reduced toxicity.</a:t>
            </a:r>
          </a:p>
          <a:p>
            <a:r>
              <a:rPr lang="en-US" sz="1800" dirty="0">
                <a:solidFill>
                  <a:srgbClr val="003767"/>
                </a:solidFill>
              </a:rPr>
              <a:t>Need longer follow up beyond 5 years</a:t>
            </a:r>
          </a:p>
          <a:p>
            <a:endParaRPr lang="en-US" sz="1800" dirty="0">
              <a:solidFill>
                <a:srgbClr val="003767"/>
              </a:solidFill>
            </a:endParaRPr>
          </a:p>
        </p:txBody>
      </p:sp>
    </p:spTree>
    <p:extLst>
      <p:ext uri="{BB962C8B-B14F-4D97-AF65-F5344CB8AC3E}">
        <p14:creationId xmlns:p14="http://schemas.microsoft.com/office/powerpoint/2010/main" val="27491437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4"/>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6"/>
          <a:stretch>
            <a:fillRect/>
          </a:stretch>
        </p:blipFill>
        <p:spPr>
          <a:xfrm>
            <a:off x="-1" y="-12701"/>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7"/>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8"/>
          <a:stretch>
            <a:fillRect/>
          </a:stretch>
        </p:blipFill>
        <p:spPr>
          <a:xfrm>
            <a:off x="-1276" y="0"/>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9"/>
          <a:stretch>
            <a:fillRect/>
          </a:stretch>
        </p:blipFill>
        <p:spPr>
          <a:xfrm>
            <a:off x="7037" y="91440"/>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10"/>
          <a:stretch>
            <a:fillRect/>
          </a:stretch>
        </p:blipFill>
        <p:spPr>
          <a:xfrm>
            <a:off x="7037" y="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11"/>
          <a:stretch>
            <a:fillRect/>
          </a:stretch>
        </p:blipFill>
        <p:spPr>
          <a:xfrm>
            <a:off x="14075" y="12699"/>
            <a:ext cx="9129925"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BREAST CANCER</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Monday, September 11, 2023</a:t>
            </a:r>
          </a:p>
        </p:txBody>
      </p:sp>
      <p:pic>
        <p:nvPicPr>
          <p:cNvPr id="4" name="Picture 3" descr="A close-up of a logo&#10;&#10;Description automatically generated">
            <a:extLst>
              <a:ext uri="{FF2B5EF4-FFF2-40B4-BE49-F238E27FC236}">
                <a16:creationId xmlns:a16="http://schemas.microsoft.com/office/drawing/2014/main" id="{2E153104-CDEF-DF15-F08F-C60A53A3E4BD}"/>
              </a:ext>
            </a:extLst>
          </p:cNvPr>
          <p:cNvPicPr>
            <a:picLocks noChangeAspect="1"/>
          </p:cNvPicPr>
          <p:nvPr/>
        </p:nvPicPr>
        <p:blipFill>
          <a:blip r:embed="rId12"/>
          <a:stretch>
            <a:fillRect/>
          </a:stretch>
        </p:blipFill>
        <p:spPr>
          <a:xfrm>
            <a:off x="7296150" y="4365969"/>
            <a:ext cx="1517650" cy="521529"/>
          </a:xfrm>
          <a:prstGeom prst="rect">
            <a:avLst/>
          </a:prstGeom>
        </p:spPr>
      </p:pic>
    </p:spTree>
    <p:extLst>
      <p:ext uri="{BB962C8B-B14F-4D97-AF65-F5344CB8AC3E}">
        <p14:creationId xmlns:p14="http://schemas.microsoft.com/office/powerpoint/2010/main" val="9479599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235974" y="628907"/>
            <a:ext cx="8554065" cy="786936"/>
          </a:xfrm>
          <a:prstGeom prst="rect">
            <a:avLst/>
          </a:prstGeom>
        </p:spPr>
        <p:txBody>
          <a:bodyPr/>
          <a:lstStyle/>
          <a:p>
            <a:r>
              <a:rPr lang="en-US" sz="4400" b="1" dirty="0">
                <a:solidFill>
                  <a:srgbClr val="002E51"/>
                </a:solidFill>
              </a:rPr>
              <a:t>Endocrine-Based Therapy in HR+/HER2- Breast Cancer</a:t>
            </a:r>
          </a:p>
        </p:txBody>
      </p:sp>
      <p:sp>
        <p:nvSpPr>
          <p:cNvPr id="6" name="Subtitle 1">
            <a:extLst>
              <a:ext uri="{FF2B5EF4-FFF2-40B4-BE49-F238E27FC236}">
                <a16:creationId xmlns:a16="http://schemas.microsoft.com/office/drawing/2014/main" id="{334CDDA6-3CCD-61EB-EA20-68AD1742AB8A}"/>
              </a:ext>
            </a:extLst>
          </p:cNvPr>
          <p:cNvSpPr>
            <a:spLocks noGrp="1"/>
          </p:cNvSpPr>
          <p:nvPr>
            <p:ph type="subTitle" idx="4294967295"/>
          </p:nvPr>
        </p:nvSpPr>
        <p:spPr>
          <a:xfrm>
            <a:off x="1371600" y="2314257"/>
            <a:ext cx="6400800" cy="1889034"/>
          </a:xfrm>
        </p:spPr>
        <p:txBody>
          <a:bodyPr/>
          <a:lstStyle/>
          <a:p>
            <a:pPr marL="0" indent="0" algn="ctr">
              <a:buNone/>
            </a:pPr>
            <a:r>
              <a:rPr lang="en-US" b="1" dirty="0">
                <a:solidFill>
                  <a:srgbClr val="002E51"/>
                </a:solidFill>
              </a:rPr>
              <a:t>Francisco J. Esteva, MD, PhD </a:t>
            </a:r>
            <a:endParaRPr lang="en-US" dirty="0">
              <a:solidFill>
                <a:srgbClr val="002E51"/>
              </a:solidFill>
            </a:endParaRPr>
          </a:p>
          <a:p>
            <a:pPr marL="0" indent="0" algn="ctr">
              <a:buNone/>
            </a:pPr>
            <a:r>
              <a:rPr lang="en-US" dirty="0">
                <a:solidFill>
                  <a:srgbClr val="002E51"/>
                </a:solidFill>
              </a:rPr>
              <a:t>Chief, Division of Hematology and Oncology</a:t>
            </a:r>
          </a:p>
          <a:p>
            <a:pPr marL="0" indent="0" algn="ctr">
              <a:buNone/>
            </a:pPr>
            <a:r>
              <a:rPr lang="en-US" dirty="0">
                <a:solidFill>
                  <a:srgbClr val="002E51"/>
                </a:solidFill>
              </a:rPr>
              <a:t>Lenox Hill Hospital</a:t>
            </a:r>
          </a:p>
          <a:p>
            <a:pPr marL="0" indent="0" algn="ctr">
              <a:buNone/>
            </a:pPr>
            <a:r>
              <a:rPr lang="en-US" dirty="0">
                <a:solidFill>
                  <a:srgbClr val="002E51"/>
                </a:solidFill>
              </a:rPr>
              <a:t>Northwell Health Cancer Institute</a:t>
            </a:r>
          </a:p>
        </p:txBody>
      </p:sp>
    </p:spTree>
    <p:extLst>
      <p:ext uri="{BB962C8B-B14F-4D97-AF65-F5344CB8AC3E}">
        <p14:creationId xmlns:p14="http://schemas.microsoft.com/office/powerpoint/2010/main" val="42007629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964">
            <a:extLst>
              <a:ext uri="{FF2B5EF4-FFF2-40B4-BE49-F238E27FC236}">
                <a16:creationId xmlns:a16="http://schemas.microsoft.com/office/drawing/2014/main" id="{A1A54D8D-B48B-9F61-CF69-B3FED646E7E4}"/>
              </a:ext>
            </a:extLst>
          </p:cNvPr>
          <p:cNvGrpSpPr>
            <a:grpSpLocks/>
          </p:cNvGrpSpPr>
          <p:nvPr/>
        </p:nvGrpSpPr>
        <p:grpSpPr bwMode="auto">
          <a:xfrm>
            <a:off x="3314446" y="3628540"/>
            <a:ext cx="239739" cy="291459"/>
            <a:chOff x="2080648" y="5999162"/>
            <a:chExt cx="319652" cy="388613"/>
          </a:xfrm>
        </p:grpSpPr>
        <p:sp>
          <p:nvSpPr>
            <p:cNvPr id="4" name="Oval 3">
              <a:extLst>
                <a:ext uri="{FF2B5EF4-FFF2-40B4-BE49-F238E27FC236}">
                  <a16:creationId xmlns:a16="http://schemas.microsoft.com/office/drawing/2014/main" id="{FE981353-BE94-D249-E10E-170234462716}"/>
                </a:ext>
              </a:extLst>
            </p:cNvPr>
            <p:cNvSpPr/>
            <p:nvPr/>
          </p:nvSpPr>
          <p:spPr bwMode="auto">
            <a:xfrm>
              <a:off x="2080648" y="6030587"/>
              <a:ext cx="319652" cy="357188"/>
            </a:xfrm>
            <a:prstGeom prst="ellipse">
              <a:avLst/>
            </a:prstGeom>
            <a:solidFill>
              <a:srgbClr val="682E74">
                <a:lumMod val="40000"/>
                <a:lumOff val="60000"/>
              </a:srgbClr>
            </a:solidFill>
            <a:ln w="9525" cap="flat" cmpd="sng" algn="ctr">
              <a:noFill/>
              <a:prstDash val="solid"/>
              <a:round/>
              <a:headEnd type="none" w="med" len="med"/>
              <a:tailEnd type="none" w="med" len="med"/>
            </a:ln>
            <a:effectLst/>
          </p:spPr>
          <p:txBody>
            <a:bodyPr wrap="none" lIns="0" tIns="68580" rIns="0" bIns="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Calibri" panose="020F0502020204030204" pitchFamily="34" charset="0"/>
                  <a:cs typeface="Arial" pitchFamily="34" charset="0"/>
                </a:rPr>
                <a:t>ER-α</a:t>
              </a:r>
            </a:p>
          </p:txBody>
        </p:sp>
        <p:sp>
          <p:nvSpPr>
            <p:cNvPr id="5" name="Oval 1320">
              <a:extLst>
                <a:ext uri="{FF2B5EF4-FFF2-40B4-BE49-F238E27FC236}">
                  <a16:creationId xmlns:a16="http://schemas.microsoft.com/office/drawing/2014/main" id="{A5B6837D-279A-076E-DCF4-B0B7A88B923B}"/>
                </a:ext>
              </a:extLst>
            </p:cNvPr>
            <p:cNvSpPr/>
            <p:nvPr/>
          </p:nvSpPr>
          <p:spPr bwMode="auto">
            <a:xfrm>
              <a:off x="2141537" y="5999162"/>
              <a:ext cx="173038" cy="173037"/>
            </a:xfrm>
            <a:prstGeom prst="ellipse">
              <a:avLst/>
            </a:prstGeom>
            <a:solidFill>
              <a:srgbClr val="682E74"/>
            </a:solidFill>
            <a:ln w="25400" cap="flat" cmpd="sng" algn="ctr">
              <a:noFill/>
              <a:prstDash val="solid"/>
            </a:ln>
            <a:effectLst/>
          </p:spPr>
          <p:txBody>
            <a:bodyPr lIns="0" tIns="0" rIns="0" bIns="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Calibri" panose="020F0502020204030204" pitchFamily="34" charset="0"/>
                  <a:ea typeface="+mn-ea"/>
                  <a:cs typeface="+mn-cs"/>
                </a:rPr>
                <a:t>E</a:t>
              </a:r>
            </a:p>
          </p:txBody>
        </p:sp>
      </p:grpSp>
      <p:grpSp>
        <p:nvGrpSpPr>
          <p:cNvPr id="6" name="Group 964">
            <a:extLst>
              <a:ext uri="{FF2B5EF4-FFF2-40B4-BE49-F238E27FC236}">
                <a16:creationId xmlns:a16="http://schemas.microsoft.com/office/drawing/2014/main" id="{E1C236EC-1690-BFC3-8B3C-3198FC69B42C}"/>
              </a:ext>
            </a:extLst>
          </p:cNvPr>
          <p:cNvGrpSpPr>
            <a:grpSpLocks/>
          </p:cNvGrpSpPr>
          <p:nvPr/>
        </p:nvGrpSpPr>
        <p:grpSpPr bwMode="auto">
          <a:xfrm>
            <a:off x="3055292" y="3624312"/>
            <a:ext cx="239739" cy="291459"/>
            <a:chOff x="2080648" y="5999162"/>
            <a:chExt cx="319652" cy="388613"/>
          </a:xfrm>
        </p:grpSpPr>
        <p:sp>
          <p:nvSpPr>
            <p:cNvPr id="7" name="Oval 6">
              <a:extLst>
                <a:ext uri="{FF2B5EF4-FFF2-40B4-BE49-F238E27FC236}">
                  <a16:creationId xmlns:a16="http://schemas.microsoft.com/office/drawing/2014/main" id="{93ECCECD-8BF3-0C04-BEE8-0FB06DB7AF96}"/>
                </a:ext>
              </a:extLst>
            </p:cNvPr>
            <p:cNvSpPr/>
            <p:nvPr/>
          </p:nvSpPr>
          <p:spPr bwMode="auto">
            <a:xfrm>
              <a:off x="2080648" y="6030587"/>
              <a:ext cx="319652" cy="357188"/>
            </a:xfrm>
            <a:prstGeom prst="ellipse">
              <a:avLst/>
            </a:prstGeom>
            <a:solidFill>
              <a:srgbClr val="682E74">
                <a:lumMod val="40000"/>
                <a:lumOff val="60000"/>
              </a:srgbClr>
            </a:solidFill>
            <a:ln w="9525" cap="flat" cmpd="sng" algn="ctr">
              <a:noFill/>
              <a:prstDash val="solid"/>
              <a:round/>
              <a:headEnd type="none" w="med" len="med"/>
              <a:tailEnd type="none" w="med" len="med"/>
            </a:ln>
            <a:effectLst/>
          </p:spPr>
          <p:txBody>
            <a:bodyPr wrap="none" lIns="0" tIns="68580" rIns="0" bIns="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Calibri" panose="020F0502020204030204" pitchFamily="34" charset="0"/>
                  <a:cs typeface="Arial" pitchFamily="34" charset="0"/>
                </a:rPr>
                <a:t>ER-α</a:t>
              </a:r>
            </a:p>
          </p:txBody>
        </p:sp>
        <p:sp>
          <p:nvSpPr>
            <p:cNvPr id="8" name="Oval 1320">
              <a:extLst>
                <a:ext uri="{FF2B5EF4-FFF2-40B4-BE49-F238E27FC236}">
                  <a16:creationId xmlns:a16="http://schemas.microsoft.com/office/drawing/2014/main" id="{9296A992-22C7-85A1-1DA1-5A3DCFC4C36D}"/>
                </a:ext>
              </a:extLst>
            </p:cNvPr>
            <p:cNvSpPr/>
            <p:nvPr/>
          </p:nvSpPr>
          <p:spPr bwMode="auto">
            <a:xfrm>
              <a:off x="2141537" y="5999162"/>
              <a:ext cx="173038" cy="173037"/>
            </a:xfrm>
            <a:prstGeom prst="ellipse">
              <a:avLst/>
            </a:prstGeom>
            <a:solidFill>
              <a:srgbClr val="682E74"/>
            </a:solidFill>
            <a:ln w="25400" cap="flat" cmpd="sng" algn="ctr">
              <a:noFill/>
              <a:prstDash val="solid"/>
            </a:ln>
            <a:effectLst/>
          </p:spPr>
          <p:txBody>
            <a:bodyPr lIns="0" tIns="0" rIns="0" bIns="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Calibri" panose="020F0502020204030204" pitchFamily="34" charset="0"/>
                  <a:ea typeface="+mn-ea"/>
                  <a:cs typeface="+mn-cs"/>
                </a:rPr>
                <a:t>E</a:t>
              </a:r>
            </a:p>
          </p:txBody>
        </p:sp>
      </p:grpSp>
      <p:grpSp>
        <p:nvGrpSpPr>
          <p:cNvPr id="9" name="Group 8">
            <a:extLst>
              <a:ext uri="{FF2B5EF4-FFF2-40B4-BE49-F238E27FC236}">
                <a16:creationId xmlns:a16="http://schemas.microsoft.com/office/drawing/2014/main" id="{C3F86468-169E-2235-F395-E1A12E616CAA}"/>
              </a:ext>
            </a:extLst>
          </p:cNvPr>
          <p:cNvGrpSpPr/>
          <p:nvPr/>
        </p:nvGrpSpPr>
        <p:grpSpPr>
          <a:xfrm>
            <a:off x="2756430" y="3983805"/>
            <a:ext cx="2819401" cy="269081"/>
            <a:chOff x="7250113" y="5868988"/>
            <a:chExt cx="3759201" cy="358775"/>
          </a:xfrm>
        </p:grpSpPr>
        <p:sp>
          <p:nvSpPr>
            <p:cNvPr id="10" name="Rectangle 5">
              <a:extLst>
                <a:ext uri="{FF2B5EF4-FFF2-40B4-BE49-F238E27FC236}">
                  <a16:creationId xmlns:a16="http://schemas.microsoft.com/office/drawing/2014/main" id="{7DEF8F52-69F4-17EC-CD5F-C87EBD0180AE}"/>
                </a:ext>
              </a:extLst>
            </p:cNvPr>
            <p:cNvSpPr>
              <a:spLocks noChangeArrowheads="1"/>
            </p:cNvSpPr>
            <p:nvPr/>
          </p:nvSpPr>
          <p:spPr bwMode="auto">
            <a:xfrm>
              <a:off x="7729538" y="5926138"/>
              <a:ext cx="17463" cy="244475"/>
            </a:xfrm>
            <a:prstGeom prst="rect">
              <a:avLst/>
            </a:prstGeom>
            <a:solidFill>
              <a:srgbClr val="3A3D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endParaRPr>
            </a:p>
          </p:txBody>
        </p:sp>
        <p:sp>
          <p:nvSpPr>
            <p:cNvPr id="11" name="Rectangle 6">
              <a:extLst>
                <a:ext uri="{FF2B5EF4-FFF2-40B4-BE49-F238E27FC236}">
                  <a16:creationId xmlns:a16="http://schemas.microsoft.com/office/drawing/2014/main" id="{2ACC2B3C-EDB2-E603-341F-D958EAD9B41F}"/>
                </a:ext>
              </a:extLst>
            </p:cNvPr>
            <p:cNvSpPr>
              <a:spLocks noChangeArrowheads="1"/>
            </p:cNvSpPr>
            <p:nvPr/>
          </p:nvSpPr>
          <p:spPr bwMode="auto">
            <a:xfrm>
              <a:off x="7904163" y="5930901"/>
              <a:ext cx="17463" cy="242888"/>
            </a:xfrm>
            <a:prstGeom prst="rect">
              <a:avLst/>
            </a:prstGeom>
            <a:solidFill>
              <a:srgbClr val="3A3D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endParaRPr>
            </a:p>
          </p:txBody>
        </p:sp>
        <p:sp>
          <p:nvSpPr>
            <p:cNvPr id="12" name="Rectangle 7">
              <a:extLst>
                <a:ext uri="{FF2B5EF4-FFF2-40B4-BE49-F238E27FC236}">
                  <a16:creationId xmlns:a16="http://schemas.microsoft.com/office/drawing/2014/main" id="{06B49BE2-26E0-01BB-9ACE-9EC00C6642DB}"/>
                </a:ext>
              </a:extLst>
            </p:cNvPr>
            <p:cNvSpPr>
              <a:spLocks noChangeArrowheads="1"/>
            </p:cNvSpPr>
            <p:nvPr/>
          </p:nvSpPr>
          <p:spPr bwMode="auto">
            <a:xfrm>
              <a:off x="7958138" y="5930901"/>
              <a:ext cx="17463" cy="242888"/>
            </a:xfrm>
            <a:prstGeom prst="rect">
              <a:avLst/>
            </a:prstGeom>
            <a:solidFill>
              <a:srgbClr val="3A3D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endParaRPr>
            </a:p>
          </p:txBody>
        </p:sp>
        <p:sp>
          <p:nvSpPr>
            <p:cNvPr id="13" name="Rectangle 8">
              <a:extLst>
                <a:ext uri="{FF2B5EF4-FFF2-40B4-BE49-F238E27FC236}">
                  <a16:creationId xmlns:a16="http://schemas.microsoft.com/office/drawing/2014/main" id="{FB73F61A-536E-7496-8982-48B0FE13BD6C}"/>
                </a:ext>
              </a:extLst>
            </p:cNvPr>
            <p:cNvSpPr>
              <a:spLocks noChangeArrowheads="1"/>
            </p:cNvSpPr>
            <p:nvPr/>
          </p:nvSpPr>
          <p:spPr bwMode="auto">
            <a:xfrm>
              <a:off x="7315201" y="5907088"/>
              <a:ext cx="17463" cy="277813"/>
            </a:xfrm>
            <a:prstGeom prst="rect">
              <a:avLst/>
            </a:prstGeom>
            <a:solidFill>
              <a:srgbClr val="3A3D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endParaRPr>
            </a:p>
          </p:txBody>
        </p:sp>
        <p:sp>
          <p:nvSpPr>
            <p:cNvPr id="14" name="Rectangle 9">
              <a:extLst>
                <a:ext uri="{FF2B5EF4-FFF2-40B4-BE49-F238E27FC236}">
                  <a16:creationId xmlns:a16="http://schemas.microsoft.com/office/drawing/2014/main" id="{DD79AE2F-21C0-F411-8037-B311253102FC}"/>
                </a:ext>
              </a:extLst>
            </p:cNvPr>
            <p:cNvSpPr>
              <a:spLocks noChangeArrowheads="1"/>
            </p:cNvSpPr>
            <p:nvPr/>
          </p:nvSpPr>
          <p:spPr bwMode="auto">
            <a:xfrm>
              <a:off x="7370763" y="5935663"/>
              <a:ext cx="17463" cy="220663"/>
            </a:xfrm>
            <a:prstGeom prst="rect">
              <a:avLst/>
            </a:prstGeom>
            <a:solidFill>
              <a:srgbClr val="3A3D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endParaRPr>
            </a:p>
          </p:txBody>
        </p:sp>
        <p:sp>
          <p:nvSpPr>
            <p:cNvPr id="15" name="Rectangle 10">
              <a:extLst>
                <a:ext uri="{FF2B5EF4-FFF2-40B4-BE49-F238E27FC236}">
                  <a16:creationId xmlns:a16="http://schemas.microsoft.com/office/drawing/2014/main" id="{73F6FFEE-98BF-BF14-4E4A-107C74947A63}"/>
                </a:ext>
              </a:extLst>
            </p:cNvPr>
            <p:cNvSpPr>
              <a:spLocks noChangeArrowheads="1"/>
            </p:cNvSpPr>
            <p:nvPr/>
          </p:nvSpPr>
          <p:spPr bwMode="auto">
            <a:xfrm>
              <a:off x="7670801" y="5881688"/>
              <a:ext cx="17463" cy="333375"/>
            </a:xfrm>
            <a:prstGeom prst="rect">
              <a:avLst/>
            </a:prstGeom>
            <a:solidFill>
              <a:srgbClr val="3A3D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endParaRPr>
            </a:p>
          </p:txBody>
        </p:sp>
        <p:sp>
          <p:nvSpPr>
            <p:cNvPr id="16" name="Rectangle 11">
              <a:extLst>
                <a:ext uri="{FF2B5EF4-FFF2-40B4-BE49-F238E27FC236}">
                  <a16:creationId xmlns:a16="http://schemas.microsoft.com/office/drawing/2014/main" id="{FF5A852D-14B2-1515-575F-B0CEC28188DD}"/>
                </a:ext>
              </a:extLst>
            </p:cNvPr>
            <p:cNvSpPr>
              <a:spLocks noChangeArrowheads="1"/>
            </p:cNvSpPr>
            <p:nvPr/>
          </p:nvSpPr>
          <p:spPr bwMode="auto">
            <a:xfrm>
              <a:off x="7612063" y="5881688"/>
              <a:ext cx="17463" cy="333375"/>
            </a:xfrm>
            <a:prstGeom prst="rect">
              <a:avLst/>
            </a:prstGeom>
            <a:solidFill>
              <a:srgbClr val="3A3D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endParaRPr>
            </a:p>
          </p:txBody>
        </p:sp>
        <p:sp>
          <p:nvSpPr>
            <p:cNvPr id="17" name="Rectangle 12">
              <a:extLst>
                <a:ext uri="{FF2B5EF4-FFF2-40B4-BE49-F238E27FC236}">
                  <a16:creationId xmlns:a16="http://schemas.microsoft.com/office/drawing/2014/main" id="{C1C2A2D2-0F90-1A3E-03C7-19DE4C3B7D72}"/>
                </a:ext>
              </a:extLst>
            </p:cNvPr>
            <p:cNvSpPr>
              <a:spLocks noChangeArrowheads="1"/>
            </p:cNvSpPr>
            <p:nvPr/>
          </p:nvSpPr>
          <p:spPr bwMode="auto">
            <a:xfrm>
              <a:off x="7553326" y="5926138"/>
              <a:ext cx="17463" cy="244475"/>
            </a:xfrm>
            <a:prstGeom prst="rect">
              <a:avLst/>
            </a:prstGeom>
            <a:solidFill>
              <a:srgbClr val="3A3D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endParaRPr>
            </a:p>
          </p:txBody>
        </p:sp>
        <p:sp>
          <p:nvSpPr>
            <p:cNvPr id="18" name="Freeform 13">
              <a:extLst>
                <a:ext uri="{FF2B5EF4-FFF2-40B4-BE49-F238E27FC236}">
                  <a16:creationId xmlns:a16="http://schemas.microsoft.com/office/drawing/2014/main" id="{7C70B729-0FD7-B564-5550-8FE05F5B0B6A}"/>
                </a:ext>
              </a:extLst>
            </p:cNvPr>
            <p:cNvSpPr>
              <a:spLocks/>
            </p:cNvSpPr>
            <p:nvPr/>
          </p:nvSpPr>
          <p:spPr bwMode="auto">
            <a:xfrm>
              <a:off x="7258051" y="5881688"/>
              <a:ext cx="777875" cy="339725"/>
            </a:xfrm>
            <a:custGeom>
              <a:avLst/>
              <a:gdLst>
                <a:gd name="T0" fmla="*/ 45 w 982"/>
                <a:gd name="T1" fmla="*/ 71 h 427"/>
                <a:gd name="T2" fmla="*/ 75 w 982"/>
                <a:gd name="T3" fmla="*/ 76 h 427"/>
                <a:gd name="T4" fmla="*/ 125 w 982"/>
                <a:gd name="T5" fmla="*/ 101 h 427"/>
                <a:gd name="T6" fmla="*/ 167 w 982"/>
                <a:gd name="T7" fmla="*/ 140 h 427"/>
                <a:gd name="T8" fmla="*/ 215 w 982"/>
                <a:gd name="T9" fmla="*/ 204 h 427"/>
                <a:gd name="T10" fmla="*/ 257 w 982"/>
                <a:gd name="T11" fmla="*/ 270 h 427"/>
                <a:gd name="T12" fmla="*/ 303 w 982"/>
                <a:gd name="T13" fmla="*/ 329 h 427"/>
                <a:gd name="T14" fmla="*/ 341 w 982"/>
                <a:gd name="T15" fmla="*/ 368 h 427"/>
                <a:gd name="T16" fmla="*/ 384 w 982"/>
                <a:gd name="T17" fmla="*/ 399 h 427"/>
                <a:gd name="T18" fmla="*/ 435 w 982"/>
                <a:gd name="T19" fmla="*/ 419 h 427"/>
                <a:gd name="T20" fmla="*/ 490 w 982"/>
                <a:gd name="T21" fmla="*/ 427 h 427"/>
                <a:gd name="T22" fmla="*/ 529 w 982"/>
                <a:gd name="T23" fmla="*/ 424 h 427"/>
                <a:gd name="T24" fmla="*/ 581 w 982"/>
                <a:gd name="T25" fmla="*/ 407 h 427"/>
                <a:gd name="T26" fmla="*/ 627 w 982"/>
                <a:gd name="T27" fmla="*/ 379 h 427"/>
                <a:gd name="T28" fmla="*/ 667 w 982"/>
                <a:gd name="T29" fmla="*/ 343 h 427"/>
                <a:gd name="T30" fmla="*/ 702 w 982"/>
                <a:gd name="T31" fmla="*/ 301 h 427"/>
                <a:gd name="T32" fmla="*/ 745 w 982"/>
                <a:gd name="T33" fmla="*/ 237 h 427"/>
                <a:gd name="T34" fmla="*/ 801 w 982"/>
                <a:gd name="T35" fmla="*/ 155 h 427"/>
                <a:gd name="T36" fmla="*/ 841 w 982"/>
                <a:gd name="T37" fmla="*/ 112 h 427"/>
                <a:gd name="T38" fmla="*/ 889 w 982"/>
                <a:gd name="T39" fmla="*/ 82 h 427"/>
                <a:gd name="T40" fmla="*/ 927 w 982"/>
                <a:gd name="T41" fmla="*/ 72 h 427"/>
                <a:gd name="T42" fmla="*/ 947 w 982"/>
                <a:gd name="T43" fmla="*/ 70 h 427"/>
                <a:gd name="T44" fmla="*/ 968 w 982"/>
                <a:gd name="T45" fmla="*/ 63 h 427"/>
                <a:gd name="T46" fmla="*/ 979 w 982"/>
                <a:gd name="T47" fmla="*/ 46 h 427"/>
                <a:gd name="T48" fmla="*/ 981 w 982"/>
                <a:gd name="T49" fmla="*/ 26 h 427"/>
                <a:gd name="T50" fmla="*/ 973 w 982"/>
                <a:gd name="T51" fmla="*/ 10 h 427"/>
                <a:gd name="T52" fmla="*/ 956 w 982"/>
                <a:gd name="T53" fmla="*/ 0 h 427"/>
                <a:gd name="T54" fmla="*/ 928 w 982"/>
                <a:gd name="T55" fmla="*/ 1 h 427"/>
                <a:gd name="T56" fmla="*/ 873 w 982"/>
                <a:gd name="T57" fmla="*/ 13 h 427"/>
                <a:gd name="T58" fmla="*/ 826 w 982"/>
                <a:gd name="T59" fmla="*/ 37 h 427"/>
                <a:gd name="T60" fmla="*/ 784 w 982"/>
                <a:gd name="T61" fmla="*/ 70 h 427"/>
                <a:gd name="T62" fmla="*/ 747 w 982"/>
                <a:gd name="T63" fmla="*/ 110 h 427"/>
                <a:gd name="T64" fmla="*/ 714 w 982"/>
                <a:gd name="T65" fmla="*/ 156 h 427"/>
                <a:gd name="T66" fmla="*/ 649 w 982"/>
                <a:gd name="T67" fmla="*/ 255 h 427"/>
                <a:gd name="T68" fmla="*/ 611 w 982"/>
                <a:gd name="T69" fmla="*/ 301 h 427"/>
                <a:gd name="T70" fmla="*/ 566 w 982"/>
                <a:gd name="T71" fmla="*/ 336 h 427"/>
                <a:gd name="T72" fmla="*/ 531 w 982"/>
                <a:gd name="T73" fmla="*/ 350 h 427"/>
                <a:gd name="T74" fmla="*/ 501 w 982"/>
                <a:gd name="T75" fmla="*/ 355 h 427"/>
                <a:gd name="T76" fmla="*/ 480 w 982"/>
                <a:gd name="T77" fmla="*/ 355 h 427"/>
                <a:gd name="T78" fmla="*/ 450 w 982"/>
                <a:gd name="T79" fmla="*/ 350 h 427"/>
                <a:gd name="T80" fmla="*/ 415 w 982"/>
                <a:gd name="T81" fmla="*/ 336 h 427"/>
                <a:gd name="T82" fmla="*/ 370 w 982"/>
                <a:gd name="T83" fmla="*/ 301 h 427"/>
                <a:gd name="T84" fmla="*/ 331 w 982"/>
                <a:gd name="T85" fmla="*/ 255 h 427"/>
                <a:gd name="T86" fmla="*/ 268 w 982"/>
                <a:gd name="T87" fmla="*/ 156 h 427"/>
                <a:gd name="T88" fmla="*/ 233 w 982"/>
                <a:gd name="T89" fmla="*/ 110 h 427"/>
                <a:gd name="T90" fmla="*/ 196 w 982"/>
                <a:gd name="T91" fmla="*/ 70 h 427"/>
                <a:gd name="T92" fmla="*/ 155 w 982"/>
                <a:gd name="T93" fmla="*/ 37 h 427"/>
                <a:gd name="T94" fmla="*/ 108 w 982"/>
                <a:gd name="T95" fmla="*/ 13 h 427"/>
                <a:gd name="T96" fmla="*/ 54 w 982"/>
                <a:gd name="T97" fmla="*/ 1 h 427"/>
                <a:gd name="T98" fmla="*/ 26 w 982"/>
                <a:gd name="T99" fmla="*/ 0 h 427"/>
                <a:gd name="T100" fmla="*/ 9 w 982"/>
                <a:gd name="T101" fmla="*/ 10 h 427"/>
                <a:gd name="T102" fmla="*/ 0 w 982"/>
                <a:gd name="T103" fmla="*/ 26 h 427"/>
                <a:gd name="T104" fmla="*/ 2 w 982"/>
                <a:gd name="T105" fmla="*/ 46 h 427"/>
                <a:gd name="T106" fmla="*/ 13 w 982"/>
                <a:gd name="T107" fmla="*/ 63 h 427"/>
                <a:gd name="T108" fmla="*/ 34 w 982"/>
                <a:gd name="T109" fmla="*/ 7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82" h="427">
                  <a:moveTo>
                    <a:pt x="34" y="70"/>
                  </a:moveTo>
                  <a:lnTo>
                    <a:pt x="34" y="70"/>
                  </a:lnTo>
                  <a:lnTo>
                    <a:pt x="45" y="71"/>
                  </a:lnTo>
                  <a:lnTo>
                    <a:pt x="55" y="72"/>
                  </a:lnTo>
                  <a:lnTo>
                    <a:pt x="64" y="74"/>
                  </a:lnTo>
                  <a:lnTo>
                    <a:pt x="75" y="76"/>
                  </a:lnTo>
                  <a:lnTo>
                    <a:pt x="92" y="82"/>
                  </a:lnTo>
                  <a:lnTo>
                    <a:pt x="110" y="91"/>
                  </a:lnTo>
                  <a:lnTo>
                    <a:pt x="125" y="101"/>
                  </a:lnTo>
                  <a:lnTo>
                    <a:pt x="141" y="112"/>
                  </a:lnTo>
                  <a:lnTo>
                    <a:pt x="154" y="126"/>
                  </a:lnTo>
                  <a:lnTo>
                    <a:pt x="167" y="140"/>
                  </a:lnTo>
                  <a:lnTo>
                    <a:pt x="180" y="155"/>
                  </a:lnTo>
                  <a:lnTo>
                    <a:pt x="192" y="170"/>
                  </a:lnTo>
                  <a:lnTo>
                    <a:pt x="215" y="204"/>
                  </a:lnTo>
                  <a:lnTo>
                    <a:pt x="237" y="237"/>
                  </a:lnTo>
                  <a:lnTo>
                    <a:pt x="257" y="270"/>
                  </a:lnTo>
                  <a:lnTo>
                    <a:pt x="257" y="270"/>
                  </a:lnTo>
                  <a:lnTo>
                    <a:pt x="279" y="301"/>
                  </a:lnTo>
                  <a:lnTo>
                    <a:pt x="290" y="315"/>
                  </a:lnTo>
                  <a:lnTo>
                    <a:pt x="303" y="329"/>
                  </a:lnTo>
                  <a:lnTo>
                    <a:pt x="315" y="343"/>
                  </a:lnTo>
                  <a:lnTo>
                    <a:pt x="327" y="355"/>
                  </a:lnTo>
                  <a:lnTo>
                    <a:pt x="341" y="368"/>
                  </a:lnTo>
                  <a:lnTo>
                    <a:pt x="355" y="379"/>
                  </a:lnTo>
                  <a:lnTo>
                    <a:pt x="370" y="389"/>
                  </a:lnTo>
                  <a:lnTo>
                    <a:pt x="384" y="399"/>
                  </a:lnTo>
                  <a:lnTo>
                    <a:pt x="401" y="407"/>
                  </a:lnTo>
                  <a:lnTo>
                    <a:pt x="417" y="413"/>
                  </a:lnTo>
                  <a:lnTo>
                    <a:pt x="435" y="419"/>
                  </a:lnTo>
                  <a:lnTo>
                    <a:pt x="452" y="424"/>
                  </a:lnTo>
                  <a:lnTo>
                    <a:pt x="471" y="426"/>
                  </a:lnTo>
                  <a:lnTo>
                    <a:pt x="490" y="427"/>
                  </a:lnTo>
                  <a:lnTo>
                    <a:pt x="490" y="427"/>
                  </a:lnTo>
                  <a:lnTo>
                    <a:pt x="510" y="426"/>
                  </a:lnTo>
                  <a:lnTo>
                    <a:pt x="529" y="424"/>
                  </a:lnTo>
                  <a:lnTo>
                    <a:pt x="547" y="419"/>
                  </a:lnTo>
                  <a:lnTo>
                    <a:pt x="565" y="413"/>
                  </a:lnTo>
                  <a:lnTo>
                    <a:pt x="581" y="407"/>
                  </a:lnTo>
                  <a:lnTo>
                    <a:pt x="597" y="399"/>
                  </a:lnTo>
                  <a:lnTo>
                    <a:pt x="612" y="389"/>
                  </a:lnTo>
                  <a:lnTo>
                    <a:pt x="627" y="379"/>
                  </a:lnTo>
                  <a:lnTo>
                    <a:pt x="640" y="368"/>
                  </a:lnTo>
                  <a:lnTo>
                    <a:pt x="653" y="355"/>
                  </a:lnTo>
                  <a:lnTo>
                    <a:pt x="667" y="343"/>
                  </a:lnTo>
                  <a:lnTo>
                    <a:pt x="679" y="329"/>
                  </a:lnTo>
                  <a:lnTo>
                    <a:pt x="691" y="315"/>
                  </a:lnTo>
                  <a:lnTo>
                    <a:pt x="702" y="301"/>
                  </a:lnTo>
                  <a:lnTo>
                    <a:pt x="724" y="270"/>
                  </a:lnTo>
                  <a:lnTo>
                    <a:pt x="724" y="270"/>
                  </a:lnTo>
                  <a:lnTo>
                    <a:pt x="745" y="237"/>
                  </a:lnTo>
                  <a:lnTo>
                    <a:pt x="766" y="204"/>
                  </a:lnTo>
                  <a:lnTo>
                    <a:pt x="789" y="170"/>
                  </a:lnTo>
                  <a:lnTo>
                    <a:pt x="801" y="155"/>
                  </a:lnTo>
                  <a:lnTo>
                    <a:pt x="813" y="140"/>
                  </a:lnTo>
                  <a:lnTo>
                    <a:pt x="827" y="126"/>
                  </a:lnTo>
                  <a:lnTo>
                    <a:pt x="841" y="112"/>
                  </a:lnTo>
                  <a:lnTo>
                    <a:pt x="856" y="101"/>
                  </a:lnTo>
                  <a:lnTo>
                    <a:pt x="872" y="91"/>
                  </a:lnTo>
                  <a:lnTo>
                    <a:pt x="889" y="82"/>
                  </a:lnTo>
                  <a:lnTo>
                    <a:pt x="907" y="76"/>
                  </a:lnTo>
                  <a:lnTo>
                    <a:pt x="917" y="74"/>
                  </a:lnTo>
                  <a:lnTo>
                    <a:pt x="927" y="72"/>
                  </a:lnTo>
                  <a:lnTo>
                    <a:pt x="937" y="71"/>
                  </a:lnTo>
                  <a:lnTo>
                    <a:pt x="947" y="70"/>
                  </a:lnTo>
                  <a:lnTo>
                    <a:pt x="947" y="70"/>
                  </a:lnTo>
                  <a:lnTo>
                    <a:pt x="956" y="69"/>
                  </a:lnTo>
                  <a:lnTo>
                    <a:pt x="962" y="67"/>
                  </a:lnTo>
                  <a:lnTo>
                    <a:pt x="968" y="63"/>
                  </a:lnTo>
                  <a:lnTo>
                    <a:pt x="973" y="59"/>
                  </a:lnTo>
                  <a:lnTo>
                    <a:pt x="976" y="52"/>
                  </a:lnTo>
                  <a:lnTo>
                    <a:pt x="979" y="46"/>
                  </a:lnTo>
                  <a:lnTo>
                    <a:pt x="981" y="40"/>
                  </a:lnTo>
                  <a:lnTo>
                    <a:pt x="982" y="34"/>
                  </a:lnTo>
                  <a:lnTo>
                    <a:pt x="981" y="26"/>
                  </a:lnTo>
                  <a:lnTo>
                    <a:pt x="979" y="20"/>
                  </a:lnTo>
                  <a:lnTo>
                    <a:pt x="976" y="15"/>
                  </a:lnTo>
                  <a:lnTo>
                    <a:pt x="973" y="10"/>
                  </a:lnTo>
                  <a:lnTo>
                    <a:pt x="968" y="5"/>
                  </a:lnTo>
                  <a:lnTo>
                    <a:pt x="962" y="2"/>
                  </a:lnTo>
                  <a:lnTo>
                    <a:pt x="956" y="0"/>
                  </a:lnTo>
                  <a:lnTo>
                    <a:pt x="947" y="0"/>
                  </a:lnTo>
                  <a:lnTo>
                    <a:pt x="947" y="0"/>
                  </a:lnTo>
                  <a:lnTo>
                    <a:pt x="928" y="1"/>
                  </a:lnTo>
                  <a:lnTo>
                    <a:pt x="908" y="4"/>
                  </a:lnTo>
                  <a:lnTo>
                    <a:pt x="891" y="8"/>
                  </a:lnTo>
                  <a:lnTo>
                    <a:pt x="873" y="13"/>
                  </a:lnTo>
                  <a:lnTo>
                    <a:pt x="857" y="20"/>
                  </a:lnTo>
                  <a:lnTo>
                    <a:pt x="841" y="27"/>
                  </a:lnTo>
                  <a:lnTo>
                    <a:pt x="826" y="37"/>
                  </a:lnTo>
                  <a:lnTo>
                    <a:pt x="811" y="47"/>
                  </a:lnTo>
                  <a:lnTo>
                    <a:pt x="798" y="57"/>
                  </a:lnTo>
                  <a:lnTo>
                    <a:pt x="784" y="70"/>
                  </a:lnTo>
                  <a:lnTo>
                    <a:pt x="772" y="82"/>
                  </a:lnTo>
                  <a:lnTo>
                    <a:pt x="760" y="96"/>
                  </a:lnTo>
                  <a:lnTo>
                    <a:pt x="747" y="110"/>
                  </a:lnTo>
                  <a:lnTo>
                    <a:pt x="736" y="125"/>
                  </a:lnTo>
                  <a:lnTo>
                    <a:pt x="714" y="156"/>
                  </a:lnTo>
                  <a:lnTo>
                    <a:pt x="714" y="156"/>
                  </a:lnTo>
                  <a:lnTo>
                    <a:pt x="694" y="188"/>
                  </a:lnTo>
                  <a:lnTo>
                    <a:pt x="672" y="221"/>
                  </a:lnTo>
                  <a:lnTo>
                    <a:pt x="649" y="255"/>
                  </a:lnTo>
                  <a:lnTo>
                    <a:pt x="637" y="271"/>
                  </a:lnTo>
                  <a:lnTo>
                    <a:pt x="625" y="286"/>
                  </a:lnTo>
                  <a:lnTo>
                    <a:pt x="611" y="301"/>
                  </a:lnTo>
                  <a:lnTo>
                    <a:pt x="597" y="314"/>
                  </a:lnTo>
                  <a:lnTo>
                    <a:pt x="582" y="325"/>
                  </a:lnTo>
                  <a:lnTo>
                    <a:pt x="566" y="336"/>
                  </a:lnTo>
                  <a:lnTo>
                    <a:pt x="549" y="344"/>
                  </a:lnTo>
                  <a:lnTo>
                    <a:pt x="540" y="348"/>
                  </a:lnTo>
                  <a:lnTo>
                    <a:pt x="531" y="350"/>
                  </a:lnTo>
                  <a:lnTo>
                    <a:pt x="521" y="352"/>
                  </a:lnTo>
                  <a:lnTo>
                    <a:pt x="511" y="354"/>
                  </a:lnTo>
                  <a:lnTo>
                    <a:pt x="501" y="355"/>
                  </a:lnTo>
                  <a:lnTo>
                    <a:pt x="490" y="355"/>
                  </a:lnTo>
                  <a:lnTo>
                    <a:pt x="490" y="355"/>
                  </a:lnTo>
                  <a:lnTo>
                    <a:pt x="480" y="355"/>
                  </a:lnTo>
                  <a:lnTo>
                    <a:pt x="470" y="354"/>
                  </a:lnTo>
                  <a:lnTo>
                    <a:pt x="460" y="352"/>
                  </a:lnTo>
                  <a:lnTo>
                    <a:pt x="450" y="350"/>
                  </a:lnTo>
                  <a:lnTo>
                    <a:pt x="441" y="348"/>
                  </a:lnTo>
                  <a:lnTo>
                    <a:pt x="433" y="344"/>
                  </a:lnTo>
                  <a:lnTo>
                    <a:pt x="415" y="336"/>
                  </a:lnTo>
                  <a:lnTo>
                    <a:pt x="400" y="325"/>
                  </a:lnTo>
                  <a:lnTo>
                    <a:pt x="384" y="314"/>
                  </a:lnTo>
                  <a:lnTo>
                    <a:pt x="370" y="301"/>
                  </a:lnTo>
                  <a:lnTo>
                    <a:pt x="356" y="286"/>
                  </a:lnTo>
                  <a:lnTo>
                    <a:pt x="344" y="271"/>
                  </a:lnTo>
                  <a:lnTo>
                    <a:pt x="331" y="255"/>
                  </a:lnTo>
                  <a:lnTo>
                    <a:pt x="309" y="221"/>
                  </a:lnTo>
                  <a:lnTo>
                    <a:pt x="288" y="188"/>
                  </a:lnTo>
                  <a:lnTo>
                    <a:pt x="268" y="156"/>
                  </a:lnTo>
                  <a:lnTo>
                    <a:pt x="268" y="156"/>
                  </a:lnTo>
                  <a:lnTo>
                    <a:pt x="245" y="125"/>
                  </a:lnTo>
                  <a:lnTo>
                    <a:pt x="233" y="110"/>
                  </a:lnTo>
                  <a:lnTo>
                    <a:pt x="222" y="96"/>
                  </a:lnTo>
                  <a:lnTo>
                    <a:pt x="210" y="82"/>
                  </a:lnTo>
                  <a:lnTo>
                    <a:pt x="196" y="70"/>
                  </a:lnTo>
                  <a:lnTo>
                    <a:pt x="183" y="57"/>
                  </a:lnTo>
                  <a:lnTo>
                    <a:pt x="170" y="47"/>
                  </a:lnTo>
                  <a:lnTo>
                    <a:pt x="155" y="37"/>
                  </a:lnTo>
                  <a:lnTo>
                    <a:pt x="140" y="27"/>
                  </a:lnTo>
                  <a:lnTo>
                    <a:pt x="124" y="20"/>
                  </a:lnTo>
                  <a:lnTo>
                    <a:pt x="108" y="13"/>
                  </a:lnTo>
                  <a:lnTo>
                    <a:pt x="90" y="8"/>
                  </a:lnTo>
                  <a:lnTo>
                    <a:pt x="73" y="4"/>
                  </a:lnTo>
                  <a:lnTo>
                    <a:pt x="54" y="1"/>
                  </a:lnTo>
                  <a:lnTo>
                    <a:pt x="34" y="0"/>
                  </a:lnTo>
                  <a:lnTo>
                    <a:pt x="34" y="0"/>
                  </a:lnTo>
                  <a:lnTo>
                    <a:pt x="26" y="0"/>
                  </a:lnTo>
                  <a:lnTo>
                    <a:pt x="19" y="2"/>
                  </a:lnTo>
                  <a:lnTo>
                    <a:pt x="13" y="5"/>
                  </a:lnTo>
                  <a:lnTo>
                    <a:pt x="9" y="10"/>
                  </a:lnTo>
                  <a:lnTo>
                    <a:pt x="4" y="15"/>
                  </a:lnTo>
                  <a:lnTo>
                    <a:pt x="2" y="20"/>
                  </a:lnTo>
                  <a:lnTo>
                    <a:pt x="0" y="26"/>
                  </a:lnTo>
                  <a:lnTo>
                    <a:pt x="0" y="34"/>
                  </a:lnTo>
                  <a:lnTo>
                    <a:pt x="0" y="40"/>
                  </a:lnTo>
                  <a:lnTo>
                    <a:pt x="2" y="46"/>
                  </a:lnTo>
                  <a:lnTo>
                    <a:pt x="4" y="52"/>
                  </a:lnTo>
                  <a:lnTo>
                    <a:pt x="9" y="59"/>
                  </a:lnTo>
                  <a:lnTo>
                    <a:pt x="13" y="63"/>
                  </a:lnTo>
                  <a:lnTo>
                    <a:pt x="19" y="67"/>
                  </a:lnTo>
                  <a:lnTo>
                    <a:pt x="26" y="69"/>
                  </a:lnTo>
                  <a:lnTo>
                    <a:pt x="34" y="70"/>
                  </a:lnTo>
                  <a:lnTo>
                    <a:pt x="34" y="70"/>
                  </a:lnTo>
                  <a:close/>
                </a:path>
              </a:pathLst>
            </a:custGeom>
            <a:solidFill>
              <a:srgbClr val="4DA1BB"/>
            </a:solidFill>
            <a:ln>
              <a:noFill/>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endParaRPr>
            </a:p>
          </p:txBody>
        </p:sp>
        <p:sp>
          <p:nvSpPr>
            <p:cNvPr id="19" name="Freeform 14">
              <a:extLst>
                <a:ext uri="{FF2B5EF4-FFF2-40B4-BE49-F238E27FC236}">
                  <a16:creationId xmlns:a16="http://schemas.microsoft.com/office/drawing/2014/main" id="{9DC670F1-05D4-BDFB-C0C1-4A685007574D}"/>
                </a:ext>
              </a:extLst>
            </p:cNvPr>
            <p:cNvSpPr>
              <a:spLocks noEditPoints="1"/>
            </p:cNvSpPr>
            <p:nvPr/>
          </p:nvSpPr>
          <p:spPr bwMode="auto">
            <a:xfrm>
              <a:off x="7250113" y="5875338"/>
              <a:ext cx="792163" cy="352425"/>
            </a:xfrm>
            <a:custGeom>
              <a:avLst/>
              <a:gdLst>
                <a:gd name="T0" fmla="*/ 3 w 999"/>
                <a:gd name="T1" fmla="*/ 26 h 445"/>
                <a:gd name="T2" fmla="*/ 43 w 999"/>
                <a:gd name="T3" fmla="*/ 0 h 445"/>
                <a:gd name="T4" fmla="*/ 141 w 999"/>
                <a:gd name="T5" fmla="*/ 24 h 445"/>
                <a:gd name="T6" fmla="*/ 230 w 999"/>
                <a:gd name="T7" fmla="*/ 92 h 445"/>
                <a:gd name="T8" fmla="*/ 309 w 999"/>
                <a:gd name="T9" fmla="*/ 200 h 445"/>
                <a:gd name="T10" fmla="*/ 376 w 999"/>
                <a:gd name="T11" fmla="*/ 294 h 445"/>
                <a:gd name="T12" fmla="*/ 452 w 999"/>
                <a:gd name="T13" fmla="*/ 349 h 445"/>
                <a:gd name="T14" fmla="*/ 532 w 999"/>
                <a:gd name="T15" fmla="*/ 353 h 445"/>
                <a:gd name="T16" fmla="*/ 612 w 999"/>
                <a:gd name="T17" fmla="*/ 306 h 445"/>
                <a:gd name="T18" fmla="*/ 690 w 999"/>
                <a:gd name="T19" fmla="*/ 200 h 445"/>
                <a:gd name="T20" fmla="*/ 757 w 999"/>
                <a:gd name="T21" fmla="*/ 106 h 445"/>
                <a:gd name="T22" fmla="*/ 841 w 999"/>
                <a:gd name="T23" fmla="*/ 33 h 445"/>
                <a:gd name="T24" fmla="*/ 956 w 999"/>
                <a:gd name="T25" fmla="*/ 0 h 445"/>
                <a:gd name="T26" fmla="*/ 993 w 999"/>
                <a:gd name="T27" fmla="*/ 19 h 445"/>
                <a:gd name="T28" fmla="*/ 997 w 999"/>
                <a:gd name="T29" fmla="*/ 59 h 445"/>
                <a:gd name="T30" fmla="*/ 956 w 999"/>
                <a:gd name="T31" fmla="*/ 89 h 445"/>
                <a:gd name="T32" fmla="*/ 880 w 999"/>
                <a:gd name="T33" fmla="*/ 111 h 445"/>
                <a:gd name="T34" fmla="*/ 812 w 999"/>
                <a:gd name="T35" fmla="*/ 176 h 445"/>
                <a:gd name="T36" fmla="*/ 740 w 999"/>
                <a:gd name="T37" fmla="*/ 285 h 445"/>
                <a:gd name="T38" fmla="*/ 659 w 999"/>
                <a:gd name="T39" fmla="*/ 381 h 445"/>
                <a:gd name="T40" fmla="*/ 561 w 999"/>
                <a:gd name="T41" fmla="*/ 437 h 445"/>
                <a:gd name="T42" fmla="*/ 458 w 999"/>
                <a:gd name="T43" fmla="*/ 442 h 445"/>
                <a:gd name="T44" fmla="*/ 354 w 999"/>
                <a:gd name="T45" fmla="*/ 393 h 445"/>
                <a:gd name="T46" fmla="*/ 279 w 999"/>
                <a:gd name="T47" fmla="*/ 314 h 445"/>
                <a:gd name="T48" fmla="*/ 197 w 999"/>
                <a:gd name="T49" fmla="*/ 190 h 445"/>
                <a:gd name="T50" fmla="*/ 131 w 999"/>
                <a:gd name="T51" fmla="*/ 119 h 445"/>
                <a:gd name="T52" fmla="*/ 42 w 999"/>
                <a:gd name="T53" fmla="*/ 89 h 445"/>
                <a:gd name="T54" fmla="*/ 10 w 999"/>
                <a:gd name="T55" fmla="*/ 74 h 445"/>
                <a:gd name="T56" fmla="*/ 981 w 999"/>
                <a:gd name="T57" fmla="*/ 44 h 445"/>
                <a:gd name="T58" fmla="*/ 978 w 999"/>
                <a:gd name="T59" fmla="*/ 29 h 445"/>
                <a:gd name="T60" fmla="*/ 956 w 999"/>
                <a:gd name="T61" fmla="*/ 18 h 445"/>
                <a:gd name="T62" fmla="*/ 849 w 999"/>
                <a:gd name="T63" fmla="*/ 48 h 445"/>
                <a:gd name="T64" fmla="*/ 771 w 999"/>
                <a:gd name="T65" fmla="*/ 116 h 445"/>
                <a:gd name="T66" fmla="*/ 686 w 999"/>
                <a:gd name="T67" fmla="*/ 239 h 445"/>
                <a:gd name="T68" fmla="*/ 610 w 999"/>
                <a:gd name="T69" fmla="*/ 332 h 445"/>
                <a:gd name="T70" fmla="*/ 518 w 999"/>
                <a:gd name="T71" fmla="*/ 374 h 445"/>
                <a:gd name="T72" fmla="*/ 431 w 999"/>
                <a:gd name="T73" fmla="*/ 359 h 445"/>
                <a:gd name="T74" fmla="*/ 354 w 999"/>
                <a:gd name="T75" fmla="*/ 296 h 445"/>
                <a:gd name="T76" fmla="*/ 269 w 999"/>
                <a:gd name="T77" fmla="*/ 171 h 445"/>
                <a:gd name="T78" fmla="*/ 192 w 999"/>
                <a:gd name="T79" fmla="*/ 79 h 445"/>
                <a:gd name="T80" fmla="*/ 100 w 999"/>
                <a:gd name="T81" fmla="*/ 27 h 445"/>
                <a:gd name="T82" fmla="*/ 31 w 999"/>
                <a:gd name="T83" fmla="*/ 20 h 445"/>
                <a:gd name="T84" fmla="*/ 18 w 999"/>
                <a:gd name="T85" fmla="*/ 43 h 445"/>
                <a:gd name="T86" fmla="*/ 27 w 999"/>
                <a:gd name="T87" fmla="*/ 65 h 445"/>
                <a:gd name="T88" fmla="*/ 79 w 999"/>
                <a:gd name="T89" fmla="*/ 76 h 445"/>
                <a:gd name="T90" fmla="*/ 166 w 999"/>
                <a:gd name="T91" fmla="*/ 126 h 445"/>
                <a:gd name="T92" fmla="*/ 249 w 999"/>
                <a:gd name="T93" fmla="*/ 236 h 445"/>
                <a:gd name="T94" fmla="*/ 325 w 999"/>
                <a:gd name="T95" fmla="*/ 342 h 445"/>
                <a:gd name="T96" fmla="*/ 409 w 999"/>
                <a:gd name="T97" fmla="*/ 407 h 445"/>
                <a:gd name="T98" fmla="*/ 499 w 999"/>
                <a:gd name="T99" fmla="*/ 427 h 445"/>
                <a:gd name="T100" fmla="*/ 607 w 999"/>
                <a:gd name="T101" fmla="*/ 398 h 445"/>
                <a:gd name="T102" fmla="*/ 685 w 999"/>
                <a:gd name="T103" fmla="*/ 329 h 445"/>
                <a:gd name="T104" fmla="*/ 769 w 999"/>
                <a:gd name="T105" fmla="*/ 207 h 445"/>
                <a:gd name="T106" fmla="*/ 845 w 999"/>
                <a:gd name="T107" fmla="*/ 115 h 445"/>
                <a:gd name="T108" fmla="*/ 937 w 999"/>
                <a:gd name="T109" fmla="*/ 73 h 445"/>
                <a:gd name="T110" fmla="*/ 975 w 999"/>
                <a:gd name="T111" fmla="*/ 62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99" h="445">
                  <a:moveTo>
                    <a:pt x="0" y="44"/>
                  </a:moveTo>
                  <a:lnTo>
                    <a:pt x="0" y="44"/>
                  </a:lnTo>
                  <a:lnTo>
                    <a:pt x="0" y="42"/>
                  </a:lnTo>
                  <a:lnTo>
                    <a:pt x="0" y="42"/>
                  </a:lnTo>
                  <a:lnTo>
                    <a:pt x="1" y="34"/>
                  </a:lnTo>
                  <a:lnTo>
                    <a:pt x="3" y="26"/>
                  </a:lnTo>
                  <a:lnTo>
                    <a:pt x="6" y="19"/>
                  </a:lnTo>
                  <a:lnTo>
                    <a:pt x="11" y="13"/>
                  </a:lnTo>
                  <a:lnTo>
                    <a:pt x="18" y="7"/>
                  </a:lnTo>
                  <a:lnTo>
                    <a:pt x="25" y="3"/>
                  </a:lnTo>
                  <a:lnTo>
                    <a:pt x="33" y="1"/>
                  </a:lnTo>
                  <a:lnTo>
                    <a:pt x="43" y="0"/>
                  </a:lnTo>
                  <a:lnTo>
                    <a:pt x="43" y="0"/>
                  </a:lnTo>
                  <a:lnTo>
                    <a:pt x="65" y="2"/>
                  </a:lnTo>
                  <a:lnTo>
                    <a:pt x="86" y="5"/>
                  </a:lnTo>
                  <a:lnTo>
                    <a:pt x="105" y="11"/>
                  </a:lnTo>
                  <a:lnTo>
                    <a:pt x="124" y="17"/>
                  </a:lnTo>
                  <a:lnTo>
                    <a:pt x="141" y="24"/>
                  </a:lnTo>
                  <a:lnTo>
                    <a:pt x="159" y="33"/>
                  </a:lnTo>
                  <a:lnTo>
                    <a:pt x="174" y="44"/>
                  </a:lnTo>
                  <a:lnTo>
                    <a:pt x="190" y="54"/>
                  </a:lnTo>
                  <a:lnTo>
                    <a:pt x="204" y="66"/>
                  </a:lnTo>
                  <a:lnTo>
                    <a:pt x="218" y="79"/>
                  </a:lnTo>
                  <a:lnTo>
                    <a:pt x="230" y="92"/>
                  </a:lnTo>
                  <a:lnTo>
                    <a:pt x="241" y="106"/>
                  </a:lnTo>
                  <a:lnTo>
                    <a:pt x="253" y="119"/>
                  </a:lnTo>
                  <a:lnTo>
                    <a:pt x="264" y="133"/>
                  </a:lnTo>
                  <a:lnTo>
                    <a:pt x="284" y="161"/>
                  </a:lnTo>
                  <a:lnTo>
                    <a:pt x="284" y="161"/>
                  </a:lnTo>
                  <a:lnTo>
                    <a:pt x="309" y="200"/>
                  </a:lnTo>
                  <a:lnTo>
                    <a:pt x="309" y="200"/>
                  </a:lnTo>
                  <a:lnTo>
                    <a:pt x="327" y="228"/>
                  </a:lnTo>
                  <a:lnTo>
                    <a:pt x="346" y="256"/>
                  </a:lnTo>
                  <a:lnTo>
                    <a:pt x="355" y="269"/>
                  </a:lnTo>
                  <a:lnTo>
                    <a:pt x="365" y="282"/>
                  </a:lnTo>
                  <a:lnTo>
                    <a:pt x="376" y="294"/>
                  </a:lnTo>
                  <a:lnTo>
                    <a:pt x="387" y="306"/>
                  </a:lnTo>
                  <a:lnTo>
                    <a:pt x="398" y="317"/>
                  </a:lnTo>
                  <a:lnTo>
                    <a:pt x="411" y="327"/>
                  </a:lnTo>
                  <a:lnTo>
                    <a:pt x="424" y="335"/>
                  </a:lnTo>
                  <a:lnTo>
                    <a:pt x="437" y="343"/>
                  </a:lnTo>
                  <a:lnTo>
                    <a:pt x="452" y="349"/>
                  </a:lnTo>
                  <a:lnTo>
                    <a:pt x="466" y="353"/>
                  </a:lnTo>
                  <a:lnTo>
                    <a:pt x="483" y="356"/>
                  </a:lnTo>
                  <a:lnTo>
                    <a:pt x="499" y="357"/>
                  </a:lnTo>
                  <a:lnTo>
                    <a:pt x="499" y="357"/>
                  </a:lnTo>
                  <a:lnTo>
                    <a:pt x="516" y="356"/>
                  </a:lnTo>
                  <a:lnTo>
                    <a:pt x="532" y="353"/>
                  </a:lnTo>
                  <a:lnTo>
                    <a:pt x="547" y="349"/>
                  </a:lnTo>
                  <a:lnTo>
                    <a:pt x="561" y="343"/>
                  </a:lnTo>
                  <a:lnTo>
                    <a:pt x="576" y="335"/>
                  </a:lnTo>
                  <a:lnTo>
                    <a:pt x="588" y="327"/>
                  </a:lnTo>
                  <a:lnTo>
                    <a:pt x="601" y="317"/>
                  </a:lnTo>
                  <a:lnTo>
                    <a:pt x="612" y="306"/>
                  </a:lnTo>
                  <a:lnTo>
                    <a:pt x="623" y="294"/>
                  </a:lnTo>
                  <a:lnTo>
                    <a:pt x="634" y="282"/>
                  </a:lnTo>
                  <a:lnTo>
                    <a:pt x="644" y="269"/>
                  </a:lnTo>
                  <a:lnTo>
                    <a:pt x="654" y="256"/>
                  </a:lnTo>
                  <a:lnTo>
                    <a:pt x="673" y="228"/>
                  </a:lnTo>
                  <a:lnTo>
                    <a:pt x="690" y="200"/>
                  </a:lnTo>
                  <a:lnTo>
                    <a:pt x="690" y="200"/>
                  </a:lnTo>
                  <a:lnTo>
                    <a:pt x="716" y="161"/>
                  </a:lnTo>
                  <a:lnTo>
                    <a:pt x="716" y="161"/>
                  </a:lnTo>
                  <a:lnTo>
                    <a:pt x="736" y="133"/>
                  </a:lnTo>
                  <a:lnTo>
                    <a:pt x="746" y="119"/>
                  </a:lnTo>
                  <a:lnTo>
                    <a:pt x="757" y="106"/>
                  </a:lnTo>
                  <a:lnTo>
                    <a:pt x="769" y="92"/>
                  </a:lnTo>
                  <a:lnTo>
                    <a:pt x="782" y="79"/>
                  </a:lnTo>
                  <a:lnTo>
                    <a:pt x="796" y="66"/>
                  </a:lnTo>
                  <a:lnTo>
                    <a:pt x="810" y="54"/>
                  </a:lnTo>
                  <a:lnTo>
                    <a:pt x="824" y="44"/>
                  </a:lnTo>
                  <a:lnTo>
                    <a:pt x="841" y="33"/>
                  </a:lnTo>
                  <a:lnTo>
                    <a:pt x="857" y="24"/>
                  </a:lnTo>
                  <a:lnTo>
                    <a:pt x="875" y="17"/>
                  </a:lnTo>
                  <a:lnTo>
                    <a:pt x="894" y="11"/>
                  </a:lnTo>
                  <a:lnTo>
                    <a:pt x="913" y="5"/>
                  </a:lnTo>
                  <a:lnTo>
                    <a:pt x="934" y="2"/>
                  </a:lnTo>
                  <a:lnTo>
                    <a:pt x="956" y="0"/>
                  </a:lnTo>
                  <a:lnTo>
                    <a:pt x="956" y="0"/>
                  </a:lnTo>
                  <a:lnTo>
                    <a:pt x="966" y="1"/>
                  </a:lnTo>
                  <a:lnTo>
                    <a:pt x="974" y="3"/>
                  </a:lnTo>
                  <a:lnTo>
                    <a:pt x="981" y="7"/>
                  </a:lnTo>
                  <a:lnTo>
                    <a:pt x="987" y="13"/>
                  </a:lnTo>
                  <a:lnTo>
                    <a:pt x="993" y="19"/>
                  </a:lnTo>
                  <a:lnTo>
                    <a:pt x="996" y="26"/>
                  </a:lnTo>
                  <a:lnTo>
                    <a:pt x="998" y="34"/>
                  </a:lnTo>
                  <a:lnTo>
                    <a:pt x="999" y="42"/>
                  </a:lnTo>
                  <a:lnTo>
                    <a:pt x="999" y="42"/>
                  </a:lnTo>
                  <a:lnTo>
                    <a:pt x="999" y="51"/>
                  </a:lnTo>
                  <a:lnTo>
                    <a:pt x="997" y="59"/>
                  </a:lnTo>
                  <a:lnTo>
                    <a:pt x="994" y="66"/>
                  </a:lnTo>
                  <a:lnTo>
                    <a:pt x="988" y="74"/>
                  </a:lnTo>
                  <a:lnTo>
                    <a:pt x="983" y="80"/>
                  </a:lnTo>
                  <a:lnTo>
                    <a:pt x="975" y="84"/>
                  </a:lnTo>
                  <a:lnTo>
                    <a:pt x="967" y="87"/>
                  </a:lnTo>
                  <a:lnTo>
                    <a:pt x="956" y="89"/>
                  </a:lnTo>
                  <a:lnTo>
                    <a:pt x="956" y="89"/>
                  </a:lnTo>
                  <a:lnTo>
                    <a:pt x="940" y="90"/>
                  </a:lnTo>
                  <a:lnTo>
                    <a:pt x="923" y="93"/>
                  </a:lnTo>
                  <a:lnTo>
                    <a:pt x="908" y="97"/>
                  </a:lnTo>
                  <a:lnTo>
                    <a:pt x="895" y="104"/>
                  </a:lnTo>
                  <a:lnTo>
                    <a:pt x="880" y="111"/>
                  </a:lnTo>
                  <a:lnTo>
                    <a:pt x="868" y="119"/>
                  </a:lnTo>
                  <a:lnTo>
                    <a:pt x="855" y="130"/>
                  </a:lnTo>
                  <a:lnTo>
                    <a:pt x="844" y="140"/>
                  </a:lnTo>
                  <a:lnTo>
                    <a:pt x="833" y="151"/>
                  </a:lnTo>
                  <a:lnTo>
                    <a:pt x="822" y="164"/>
                  </a:lnTo>
                  <a:lnTo>
                    <a:pt x="812" y="176"/>
                  </a:lnTo>
                  <a:lnTo>
                    <a:pt x="803" y="190"/>
                  </a:lnTo>
                  <a:lnTo>
                    <a:pt x="784" y="217"/>
                  </a:lnTo>
                  <a:lnTo>
                    <a:pt x="766" y="245"/>
                  </a:lnTo>
                  <a:lnTo>
                    <a:pt x="766" y="245"/>
                  </a:lnTo>
                  <a:lnTo>
                    <a:pt x="740" y="285"/>
                  </a:lnTo>
                  <a:lnTo>
                    <a:pt x="740" y="285"/>
                  </a:lnTo>
                  <a:lnTo>
                    <a:pt x="720" y="314"/>
                  </a:lnTo>
                  <a:lnTo>
                    <a:pt x="709" y="327"/>
                  </a:lnTo>
                  <a:lnTo>
                    <a:pt x="698" y="342"/>
                  </a:lnTo>
                  <a:lnTo>
                    <a:pt x="686" y="355"/>
                  </a:lnTo>
                  <a:lnTo>
                    <a:pt x="673" y="368"/>
                  </a:lnTo>
                  <a:lnTo>
                    <a:pt x="659" y="381"/>
                  </a:lnTo>
                  <a:lnTo>
                    <a:pt x="645" y="393"/>
                  </a:lnTo>
                  <a:lnTo>
                    <a:pt x="629" y="405"/>
                  </a:lnTo>
                  <a:lnTo>
                    <a:pt x="614" y="414"/>
                  </a:lnTo>
                  <a:lnTo>
                    <a:pt x="597" y="423"/>
                  </a:lnTo>
                  <a:lnTo>
                    <a:pt x="580" y="431"/>
                  </a:lnTo>
                  <a:lnTo>
                    <a:pt x="561" y="437"/>
                  </a:lnTo>
                  <a:lnTo>
                    <a:pt x="542" y="442"/>
                  </a:lnTo>
                  <a:lnTo>
                    <a:pt x="521" y="444"/>
                  </a:lnTo>
                  <a:lnTo>
                    <a:pt x="499" y="445"/>
                  </a:lnTo>
                  <a:lnTo>
                    <a:pt x="499" y="445"/>
                  </a:lnTo>
                  <a:lnTo>
                    <a:pt x="478" y="444"/>
                  </a:lnTo>
                  <a:lnTo>
                    <a:pt x="458" y="442"/>
                  </a:lnTo>
                  <a:lnTo>
                    <a:pt x="439" y="437"/>
                  </a:lnTo>
                  <a:lnTo>
                    <a:pt x="420" y="431"/>
                  </a:lnTo>
                  <a:lnTo>
                    <a:pt x="402" y="423"/>
                  </a:lnTo>
                  <a:lnTo>
                    <a:pt x="385" y="414"/>
                  </a:lnTo>
                  <a:lnTo>
                    <a:pt x="369" y="405"/>
                  </a:lnTo>
                  <a:lnTo>
                    <a:pt x="354" y="393"/>
                  </a:lnTo>
                  <a:lnTo>
                    <a:pt x="339" y="381"/>
                  </a:lnTo>
                  <a:lnTo>
                    <a:pt x="326" y="368"/>
                  </a:lnTo>
                  <a:lnTo>
                    <a:pt x="314" y="355"/>
                  </a:lnTo>
                  <a:lnTo>
                    <a:pt x="301" y="342"/>
                  </a:lnTo>
                  <a:lnTo>
                    <a:pt x="290" y="327"/>
                  </a:lnTo>
                  <a:lnTo>
                    <a:pt x="279" y="314"/>
                  </a:lnTo>
                  <a:lnTo>
                    <a:pt x="259" y="285"/>
                  </a:lnTo>
                  <a:lnTo>
                    <a:pt x="259" y="285"/>
                  </a:lnTo>
                  <a:lnTo>
                    <a:pt x="233" y="245"/>
                  </a:lnTo>
                  <a:lnTo>
                    <a:pt x="233" y="245"/>
                  </a:lnTo>
                  <a:lnTo>
                    <a:pt x="216" y="217"/>
                  </a:lnTo>
                  <a:lnTo>
                    <a:pt x="197" y="190"/>
                  </a:lnTo>
                  <a:lnTo>
                    <a:pt x="187" y="176"/>
                  </a:lnTo>
                  <a:lnTo>
                    <a:pt x="176" y="164"/>
                  </a:lnTo>
                  <a:lnTo>
                    <a:pt x="166" y="151"/>
                  </a:lnTo>
                  <a:lnTo>
                    <a:pt x="155" y="140"/>
                  </a:lnTo>
                  <a:lnTo>
                    <a:pt x="143" y="130"/>
                  </a:lnTo>
                  <a:lnTo>
                    <a:pt x="131" y="119"/>
                  </a:lnTo>
                  <a:lnTo>
                    <a:pt x="119" y="111"/>
                  </a:lnTo>
                  <a:lnTo>
                    <a:pt x="105" y="104"/>
                  </a:lnTo>
                  <a:lnTo>
                    <a:pt x="91" y="97"/>
                  </a:lnTo>
                  <a:lnTo>
                    <a:pt x="75" y="93"/>
                  </a:lnTo>
                  <a:lnTo>
                    <a:pt x="60" y="90"/>
                  </a:lnTo>
                  <a:lnTo>
                    <a:pt x="42" y="89"/>
                  </a:lnTo>
                  <a:lnTo>
                    <a:pt x="42" y="89"/>
                  </a:lnTo>
                  <a:lnTo>
                    <a:pt x="42" y="89"/>
                  </a:lnTo>
                  <a:lnTo>
                    <a:pt x="33" y="87"/>
                  </a:lnTo>
                  <a:lnTo>
                    <a:pt x="24" y="84"/>
                  </a:lnTo>
                  <a:lnTo>
                    <a:pt x="17" y="80"/>
                  </a:lnTo>
                  <a:lnTo>
                    <a:pt x="10" y="74"/>
                  </a:lnTo>
                  <a:lnTo>
                    <a:pt x="6" y="67"/>
                  </a:lnTo>
                  <a:lnTo>
                    <a:pt x="3" y="60"/>
                  </a:lnTo>
                  <a:lnTo>
                    <a:pt x="1" y="52"/>
                  </a:lnTo>
                  <a:lnTo>
                    <a:pt x="0" y="44"/>
                  </a:lnTo>
                  <a:lnTo>
                    <a:pt x="0" y="44"/>
                  </a:lnTo>
                  <a:close/>
                  <a:moveTo>
                    <a:pt x="981" y="44"/>
                  </a:moveTo>
                  <a:lnTo>
                    <a:pt x="981" y="44"/>
                  </a:lnTo>
                  <a:lnTo>
                    <a:pt x="981" y="43"/>
                  </a:lnTo>
                  <a:lnTo>
                    <a:pt x="981" y="43"/>
                  </a:lnTo>
                  <a:lnTo>
                    <a:pt x="981" y="39"/>
                  </a:lnTo>
                  <a:lnTo>
                    <a:pt x="980" y="33"/>
                  </a:lnTo>
                  <a:lnTo>
                    <a:pt x="978" y="29"/>
                  </a:lnTo>
                  <a:lnTo>
                    <a:pt x="976" y="26"/>
                  </a:lnTo>
                  <a:lnTo>
                    <a:pt x="972" y="22"/>
                  </a:lnTo>
                  <a:lnTo>
                    <a:pt x="968" y="20"/>
                  </a:lnTo>
                  <a:lnTo>
                    <a:pt x="963" y="19"/>
                  </a:lnTo>
                  <a:lnTo>
                    <a:pt x="956" y="18"/>
                  </a:lnTo>
                  <a:lnTo>
                    <a:pt x="956" y="18"/>
                  </a:lnTo>
                  <a:lnTo>
                    <a:pt x="936" y="20"/>
                  </a:lnTo>
                  <a:lnTo>
                    <a:pt x="917" y="22"/>
                  </a:lnTo>
                  <a:lnTo>
                    <a:pt x="899" y="27"/>
                  </a:lnTo>
                  <a:lnTo>
                    <a:pt x="881" y="33"/>
                  </a:lnTo>
                  <a:lnTo>
                    <a:pt x="865" y="40"/>
                  </a:lnTo>
                  <a:lnTo>
                    <a:pt x="849" y="48"/>
                  </a:lnTo>
                  <a:lnTo>
                    <a:pt x="835" y="57"/>
                  </a:lnTo>
                  <a:lnTo>
                    <a:pt x="820" y="67"/>
                  </a:lnTo>
                  <a:lnTo>
                    <a:pt x="807" y="79"/>
                  </a:lnTo>
                  <a:lnTo>
                    <a:pt x="794" y="91"/>
                  </a:lnTo>
                  <a:lnTo>
                    <a:pt x="782" y="104"/>
                  </a:lnTo>
                  <a:lnTo>
                    <a:pt x="771" y="116"/>
                  </a:lnTo>
                  <a:lnTo>
                    <a:pt x="750" y="143"/>
                  </a:lnTo>
                  <a:lnTo>
                    <a:pt x="731" y="171"/>
                  </a:lnTo>
                  <a:lnTo>
                    <a:pt x="731" y="171"/>
                  </a:lnTo>
                  <a:lnTo>
                    <a:pt x="705" y="210"/>
                  </a:lnTo>
                  <a:lnTo>
                    <a:pt x="705" y="210"/>
                  </a:lnTo>
                  <a:lnTo>
                    <a:pt x="686" y="239"/>
                  </a:lnTo>
                  <a:lnTo>
                    <a:pt x="667" y="268"/>
                  </a:lnTo>
                  <a:lnTo>
                    <a:pt x="656" y="283"/>
                  </a:lnTo>
                  <a:lnTo>
                    <a:pt x="646" y="296"/>
                  </a:lnTo>
                  <a:lnTo>
                    <a:pt x="635" y="308"/>
                  </a:lnTo>
                  <a:lnTo>
                    <a:pt x="622" y="321"/>
                  </a:lnTo>
                  <a:lnTo>
                    <a:pt x="610" y="332"/>
                  </a:lnTo>
                  <a:lnTo>
                    <a:pt x="596" y="343"/>
                  </a:lnTo>
                  <a:lnTo>
                    <a:pt x="583" y="352"/>
                  </a:lnTo>
                  <a:lnTo>
                    <a:pt x="567" y="359"/>
                  </a:lnTo>
                  <a:lnTo>
                    <a:pt x="552" y="366"/>
                  </a:lnTo>
                  <a:lnTo>
                    <a:pt x="536" y="371"/>
                  </a:lnTo>
                  <a:lnTo>
                    <a:pt x="518" y="374"/>
                  </a:lnTo>
                  <a:lnTo>
                    <a:pt x="499" y="375"/>
                  </a:lnTo>
                  <a:lnTo>
                    <a:pt x="499" y="375"/>
                  </a:lnTo>
                  <a:lnTo>
                    <a:pt x="481" y="374"/>
                  </a:lnTo>
                  <a:lnTo>
                    <a:pt x="463" y="371"/>
                  </a:lnTo>
                  <a:lnTo>
                    <a:pt x="447" y="366"/>
                  </a:lnTo>
                  <a:lnTo>
                    <a:pt x="431" y="359"/>
                  </a:lnTo>
                  <a:lnTo>
                    <a:pt x="417" y="352"/>
                  </a:lnTo>
                  <a:lnTo>
                    <a:pt x="402" y="343"/>
                  </a:lnTo>
                  <a:lnTo>
                    <a:pt x="389" y="332"/>
                  </a:lnTo>
                  <a:lnTo>
                    <a:pt x="377" y="321"/>
                  </a:lnTo>
                  <a:lnTo>
                    <a:pt x="365" y="308"/>
                  </a:lnTo>
                  <a:lnTo>
                    <a:pt x="354" y="296"/>
                  </a:lnTo>
                  <a:lnTo>
                    <a:pt x="343" y="283"/>
                  </a:lnTo>
                  <a:lnTo>
                    <a:pt x="332" y="268"/>
                  </a:lnTo>
                  <a:lnTo>
                    <a:pt x="313" y="239"/>
                  </a:lnTo>
                  <a:lnTo>
                    <a:pt x="294" y="209"/>
                  </a:lnTo>
                  <a:lnTo>
                    <a:pt x="294" y="209"/>
                  </a:lnTo>
                  <a:lnTo>
                    <a:pt x="269" y="171"/>
                  </a:lnTo>
                  <a:lnTo>
                    <a:pt x="269" y="171"/>
                  </a:lnTo>
                  <a:lnTo>
                    <a:pt x="250" y="143"/>
                  </a:lnTo>
                  <a:lnTo>
                    <a:pt x="228" y="116"/>
                  </a:lnTo>
                  <a:lnTo>
                    <a:pt x="217" y="104"/>
                  </a:lnTo>
                  <a:lnTo>
                    <a:pt x="204" y="91"/>
                  </a:lnTo>
                  <a:lnTo>
                    <a:pt x="192" y="79"/>
                  </a:lnTo>
                  <a:lnTo>
                    <a:pt x="179" y="67"/>
                  </a:lnTo>
                  <a:lnTo>
                    <a:pt x="164" y="57"/>
                  </a:lnTo>
                  <a:lnTo>
                    <a:pt x="150" y="48"/>
                  </a:lnTo>
                  <a:lnTo>
                    <a:pt x="134" y="40"/>
                  </a:lnTo>
                  <a:lnTo>
                    <a:pt x="118" y="33"/>
                  </a:lnTo>
                  <a:lnTo>
                    <a:pt x="100" y="27"/>
                  </a:lnTo>
                  <a:lnTo>
                    <a:pt x="83" y="22"/>
                  </a:lnTo>
                  <a:lnTo>
                    <a:pt x="63" y="20"/>
                  </a:lnTo>
                  <a:lnTo>
                    <a:pt x="42" y="18"/>
                  </a:lnTo>
                  <a:lnTo>
                    <a:pt x="42" y="18"/>
                  </a:lnTo>
                  <a:lnTo>
                    <a:pt x="36" y="19"/>
                  </a:lnTo>
                  <a:lnTo>
                    <a:pt x="31" y="20"/>
                  </a:lnTo>
                  <a:lnTo>
                    <a:pt x="27" y="22"/>
                  </a:lnTo>
                  <a:lnTo>
                    <a:pt x="24" y="26"/>
                  </a:lnTo>
                  <a:lnTo>
                    <a:pt x="21" y="29"/>
                  </a:lnTo>
                  <a:lnTo>
                    <a:pt x="20" y="33"/>
                  </a:lnTo>
                  <a:lnTo>
                    <a:pt x="18" y="39"/>
                  </a:lnTo>
                  <a:lnTo>
                    <a:pt x="18" y="43"/>
                  </a:lnTo>
                  <a:lnTo>
                    <a:pt x="18" y="43"/>
                  </a:lnTo>
                  <a:lnTo>
                    <a:pt x="18" y="48"/>
                  </a:lnTo>
                  <a:lnTo>
                    <a:pt x="19" y="53"/>
                  </a:lnTo>
                  <a:lnTo>
                    <a:pt x="21" y="57"/>
                  </a:lnTo>
                  <a:lnTo>
                    <a:pt x="24" y="61"/>
                  </a:lnTo>
                  <a:lnTo>
                    <a:pt x="27" y="65"/>
                  </a:lnTo>
                  <a:lnTo>
                    <a:pt x="31" y="69"/>
                  </a:lnTo>
                  <a:lnTo>
                    <a:pt x="37" y="71"/>
                  </a:lnTo>
                  <a:lnTo>
                    <a:pt x="43" y="71"/>
                  </a:lnTo>
                  <a:lnTo>
                    <a:pt x="43" y="71"/>
                  </a:lnTo>
                  <a:lnTo>
                    <a:pt x="62" y="73"/>
                  </a:lnTo>
                  <a:lnTo>
                    <a:pt x="79" y="76"/>
                  </a:lnTo>
                  <a:lnTo>
                    <a:pt x="96" y="81"/>
                  </a:lnTo>
                  <a:lnTo>
                    <a:pt x="111" y="87"/>
                  </a:lnTo>
                  <a:lnTo>
                    <a:pt x="127" y="95"/>
                  </a:lnTo>
                  <a:lnTo>
                    <a:pt x="140" y="105"/>
                  </a:lnTo>
                  <a:lnTo>
                    <a:pt x="154" y="115"/>
                  </a:lnTo>
                  <a:lnTo>
                    <a:pt x="166" y="126"/>
                  </a:lnTo>
                  <a:lnTo>
                    <a:pt x="179" y="139"/>
                  </a:lnTo>
                  <a:lnTo>
                    <a:pt x="190" y="151"/>
                  </a:lnTo>
                  <a:lnTo>
                    <a:pt x="200" y="165"/>
                  </a:lnTo>
                  <a:lnTo>
                    <a:pt x="210" y="179"/>
                  </a:lnTo>
                  <a:lnTo>
                    <a:pt x="230" y="207"/>
                  </a:lnTo>
                  <a:lnTo>
                    <a:pt x="249" y="236"/>
                  </a:lnTo>
                  <a:lnTo>
                    <a:pt x="249" y="236"/>
                  </a:lnTo>
                  <a:lnTo>
                    <a:pt x="273" y="275"/>
                  </a:lnTo>
                  <a:lnTo>
                    <a:pt x="273" y="275"/>
                  </a:lnTo>
                  <a:lnTo>
                    <a:pt x="293" y="302"/>
                  </a:lnTo>
                  <a:lnTo>
                    <a:pt x="314" y="329"/>
                  </a:lnTo>
                  <a:lnTo>
                    <a:pt x="325" y="342"/>
                  </a:lnTo>
                  <a:lnTo>
                    <a:pt x="337" y="355"/>
                  </a:lnTo>
                  <a:lnTo>
                    <a:pt x="350" y="366"/>
                  </a:lnTo>
                  <a:lnTo>
                    <a:pt x="363" y="378"/>
                  </a:lnTo>
                  <a:lnTo>
                    <a:pt x="378" y="388"/>
                  </a:lnTo>
                  <a:lnTo>
                    <a:pt x="393" y="398"/>
                  </a:lnTo>
                  <a:lnTo>
                    <a:pt x="409" y="407"/>
                  </a:lnTo>
                  <a:lnTo>
                    <a:pt x="425" y="414"/>
                  </a:lnTo>
                  <a:lnTo>
                    <a:pt x="443" y="419"/>
                  </a:lnTo>
                  <a:lnTo>
                    <a:pt x="460" y="424"/>
                  </a:lnTo>
                  <a:lnTo>
                    <a:pt x="480" y="426"/>
                  </a:lnTo>
                  <a:lnTo>
                    <a:pt x="499" y="427"/>
                  </a:lnTo>
                  <a:lnTo>
                    <a:pt x="499" y="427"/>
                  </a:lnTo>
                  <a:lnTo>
                    <a:pt x="520" y="426"/>
                  </a:lnTo>
                  <a:lnTo>
                    <a:pt x="539" y="424"/>
                  </a:lnTo>
                  <a:lnTo>
                    <a:pt x="557" y="419"/>
                  </a:lnTo>
                  <a:lnTo>
                    <a:pt x="574" y="414"/>
                  </a:lnTo>
                  <a:lnTo>
                    <a:pt x="590" y="407"/>
                  </a:lnTo>
                  <a:lnTo>
                    <a:pt x="607" y="398"/>
                  </a:lnTo>
                  <a:lnTo>
                    <a:pt x="621" y="388"/>
                  </a:lnTo>
                  <a:lnTo>
                    <a:pt x="636" y="378"/>
                  </a:lnTo>
                  <a:lnTo>
                    <a:pt x="649" y="366"/>
                  </a:lnTo>
                  <a:lnTo>
                    <a:pt x="661" y="355"/>
                  </a:lnTo>
                  <a:lnTo>
                    <a:pt x="674" y="342"/>
                  </a:lnTo>
                  <a:lnTo>
                    <a:pt x="685" y="329"/>
                  </a:lnTo>
                  <a:lnTo>
                    <a:pt x="707" y="302"/>
                  </a:lnTo>
                  <a:lnTo>
                    <a:pt x="725" y="275"/>
                  </a:lnTo>
                  <a:lnTo>
                    <a:pt x="725" y="275"/>
                  </a:lnTo>
                  <a:lnTo>
                    <a:pt x="751" y="236"/>
                  </a:lnTo>
                  <a:lnTo>
                    <a:pt x="751" y="236"/>
                  </a:lnTo>
                  <a:lnTo>
                    <a:pt x="769" y="207"/>
                  </a:lnTo>
                  <a:lnTo>
                    <a:pt x="788" y="178"/>
                  </a:lnTo>
                  <a:lnTo>
                    <a:pt x="799" y="165"/>
                  </a:lnTo>
                  <a:lnTo>
                    <a:pt x="810" y="151"/>
                  </a:lnTo>
                  <a:lnTo>
                    <a:pt x="821" y="139"/>
                  </a:lnTo>
                  <a:lnTo>
                    <a:pt x="833" y="126"/>
                  </a:lnTo>
                  <a:lnTo>
                    <a:pt x="845" y="115"/>
                  </a:lnTo>
                  <a:lnTo>
                    <a:pt x="858" y="105"/>
                  </a:lnTo>
                  <a:lnTo>
                    <a:pt x="873" y="95"/>
                  </a:lnTo>
                  <a:lnTo>
                    <a:pt x="887" y="87"/>
                  </a:lnTo>
                  <a:lnTo>
                    <a:pt x="903" y="81"/>
                  </a:lnTo>
                  <a:lnTo>
                    <a:pt x="919" y="76"/>
                  </a:lnTo>
                  <a:lnTo>
                    <a:pt x="937" y="73"/>
                  </a:lnTo>
                  <a:lnTo>
                    <a:pt x="956" y="71"/>
                  </a:lnTo>
                  <a:lnTo>
                    <a:pt x="956" y="71"/>
                  </a:lnTo>
                  <a:lnTo>
                    <a:pt x="963" y="71"/>
                  </a:lnTo>
                  <a:lnTo>
                    <a:pt x="968" y="69"/>
                  </a:lnTo>
                  <a:lnTo>
                    <a:pt x="972" y="65"/>
                  </a:lnTo>
                  <a:lnTo>
                    <a:pt x="975" y="62"/>
                  </a:lnTo>
                  <a:lnTo>
                    <a:pt x="978" y="58"/>
                  </a:lnTo>
                  <a:lnTo>
                    <a:pt x="980" y="53"/>
                  </a:lnTo>
                  <a:lnTo>
                    <a:pt x="981" y="49"/>
                  </a:lnTo>
                  <a:lnTo>
                    <a:pt x="981" y="44"/>
                  </a:lnTo>
                  <a:lnTo>
                    <a:pt x="981" y="44"/>
                  </a:lnTo>
                  <a:close/>
                </a:path>
              </a:pathLst>
            </a:custGeom>
            <a:solidFill>
              <a:srgbClr val="FCFC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endParaRPr>
            </a:p>
          </p:txBody>
        </p:sp>
        <p:sp>
          <p:nvSpPr>
            <p:cNvPr id="20" name="Freeform 15">
              <a:extLst>
                <a:ext uri="{FF2B5EF4-FFF2-40B4-BE49-F238E27FC236}">
                  <a16:creationId xmlns:a16="http://schemas.microsoft.com/office/drawing/2014/main" id="{7D9A1698-F100-0E6D-EC7D-5ECBC674063F}"/>
                </a:ext>
              </a:extLst>
            </p:cNvPr>
            <p:cNvSpPr>
              <a:spLocks/>
            </p:cNvSpPr>
            <p:nvPr/>
          </p:nvSpPr>
          <p:spPr bwMode="auto">
            <a:xfrm>
              <a:off x="7258051" y="5876926"/>
              <a:ext cx="777875" cy="338138"/>
            </a:xfrm>
            <a:custGeom>
              <a:avLst/>
              <a:gdLst>
                <a:gd name="T0" fmla="*/ 54 w 982"/>
                <a:gd name="T1" fmla="*/ 426 h 427"/>
                <a:gd name="T2" fmla="*/ 108 w 982"/>
                <a:gd name="T3" fmla="*/ 414 h 427"/>
                <a:gd name="T4" fmla="*/ 155 w 982"/>
                <a:gd name="T5" fmla="*/ 390 h 427"/>
                <a:gd name="T6" fmla="*/ 196 w 982"/>
                <a:gd name="T7" fmla="*/ 357 h 427"/>
                <a:gd name="T8" fmla="*/ 233 w 982"/>
                <a:gd name="T9" fmla="*/ 317 h 427"/>
                <a:gd name="T10" fmla="*/ 268 w 982"/>
                <a:gd name="T11" fmla="*/ 271 h 427"/>
                <a:gd name="T12" fmla="*/ 331 w 982"/>
                <a:gd name="T13" fmla="*/ 172 h 427"/>
                <a:gd name="T14" fmla="*/ 370 w 982"/>
                <a:gd name="T15" fmla="*/ 126 h 427"/>
                <a:gd name="T16" fmla="*/ 415 w 982"/>
                <a:gd name="T17" fmla="*/ 90 h 427"/>
                <a:gd name="T18" fmla="*/ 450 w 982"/>
                <a:gd name="T19" fmla="*/ 76 h 427"/>
                <a:gd name="T20" fmla="*/ 480 w 982"/>
                <a:gd name="T21" fmla="*/ 72 h 427"/>
                <a:gd name="T22" fmla="*/ 501 w 982"/>
                <a:gd name="T23" fmla="*/ 72 h 427"/>
                <a:gd name="T24" fmla="*/ 531 w 982"/>
                <a:gd name="T25" fmla="*/ 76 h 427"/>
                <a:gd name="T26" fmla="*/ 566 w 982"/>
                <a:gd name="T27" fmla="*/ 90 h 427"/>
                <a:gd name="T28" fmla="*/ 611 w 982"/>
                <a:gd name="T29" fmla="*/ 126 h 427"/>
                <a:gd name="T30" fmla="*/ 649 w 982"/>
                <a:gd name="T31" fmla="*/ 172 h 427"/>
                <a:gd name="T32" fmla="*/ 714 w 982"/>
                <a:gd name="T33" fmla="*/ 271 h 427"/>
                <a:gd name="T34" fmla="*/ 747 w 982"/>
                <a:gd name="T35" fmla="*/ 317 h 427"/>
                <a:gd name="T36" fmla="*/ 784 w 982"/>
                <a:gd name="T37" fmla="*/ 357 h 427"/>
                <a:gd name="T38" fmla="*/ 826 w 982"/>
                <a:gd name="T39" fmla="*/ 390 h 427"/>
                <a:gd name="T40" fmla="*/ 873 w 982"/>
                <a:gd name="T41" fmla="*/ 414 h 427"/>
                <a:gd name="T42" fmla="*/ 928 w 982"/>
                <a:gd name="T43" fmla="*/ 426 h 427"/>
                <a:gd name="T44" fmla="*/ 956 w 982"/>
                <a:gd name="T45" fmla="*/ 427 h 427"/>
                <a:gd name="T46" fmla="*/ 973 w 982"/>
                <a:gd name="T47" fmla="*/ 417 h 427"/>
                <a:gd name="T48" fmla="*/ 981 w 982"/>
                <a:gd name="T49" fmla="*/ 400 h 427"/>
                <a:gd name="T50" fmla="*/ 979 w 982"/>
                <a:gd name="T51" fmla="*/ 380 h 427"/>
                <a:gd name="T52" fmla="*/ 968 w 982"/>
                <a:gd name="T53" fmla="*/ 364 h 427"/>
                <a:gd name="T54" fmla="*/ 947 w 982"/>
                <a:gd name="T55" fmla="*/ 357 h 427"/>
                <a:gd name="T56" fmla="*/ 927 w 982"/>
                <a:gd name="T57" fmla="*/ 355 h 427"/>
                <a:gd name="T58" fmla="*/ 889 w 982"/>
                <a:gd name="T59" fmla="*/ 345 h 427"/>
                <a:gd name="T60" fmla="*/ 841 w 982"/>
                <a:gd name="T61" fmla="*/ 314 h 427"/>
                <a:gd name="T62" fmla="*/ 801 w 982"/>
                <a:gd name="T63" fmla="*/ 272 h 427"/>
                <a:gd name="T64" fmla="*/ 745 w 982"/>
                <a:gd name="T65" fmla="*/ 190 h 427"/>
                <a:gd name="T66" fmla="*/ 702 w 982"/>
                <a:gd name="T67" fmla="*/ 126 h 427"/>
                <a:gd name="T68" fmla="*/ 667 w 982"/>
                <a:gd name="T69" fmla="*/ 84 h 427"/>
                <a:gd name="T70" fmla="*/ 627 w 982"/>
                <a:gd name="T71" fmla="*/ 48 h 427"/>
                <a:gd name="T72" fmla="*/ 581 w 982"/>
                <a:gd name="T73" fmla="*/ 20 h 427"/>
                <a:gd name="T74" fmla="*/ 529 w 982"/>
                <a:gd name="T75" fmla="*/ 3 h 427"/>
                <a:gd name="T76" fmla="*/ 490 w 982"/>
                <a:gd name="T77" fmla="*/ 0 h 427"/>
                <a:gd name="T78" fmla="*/ 435 w 982"/>
                <a:gd name="T79" fmla="*/ 8 h 427"/>
                <a:gd name="T80" fmla="*/ 384 w 982"/>
                <a:gd name="T81" fmla="*/ 28 h 427"/>
                <a:gd name="T82" fmla="*/ 341 w 982"/>
                <a:gd name="T83" fmla="*/ 59 h 427"/>
                <a:gd name="T84" fmla="*/ 303 w 982"/>
                <a:gd name="T85" fmla="*/ 98 h 427"/>
                <a:gd name="T86" fmla="*/ 257 w 982"/>
                <a:gd name="T87" fmla="*/ 156 h 427"/>
                <a:gd name="T88" fmla="*/ 215 w 982"/>
                <a:gd name="T89" fmla="*/ 223 h 427"/>
                <a:gd name="T90" fmla="*/ 167 w 982"/>
                <a:gd name="T91" fmla="*/ 287 h 427"/>
                <a:gd name="T92" fmla="*/ 125 w 982"/>
                <a:gd name="T93" fmla="*/ 326 h 427"/>
                <a:gd name="T94" fmla="*/ 75 w 982"/>
                <a:gd name="T95" fmla="*/ 351 h 427"/>
                <a:gd name="T96" fmla="*/ 45 w 982"/>
                <a:gd name="T97" fmla="*/ 356 h 427"/>
                <a:gd name="T98" fmla="*/ 26 w 982"/>
                <a:gd name="T99" fmla="*/ 358 h 427"/>
                <a:gd name="T100" fmla="*/ 9 w 982"/>
                <a:gd name="T101" fmla="*/ 369 h 427"/>
                <a:gd name="T102" fmla="*/ 0 w 982"/>
                <a:gd name="T103" fmla="*/ 386 h 427"/>
                <a:gd name="T104" fmla="*/ 2 w 982"/>
                <a:gd name="T105" fmla="*/ 406 h 427"/>
                <a:gd name="T106" fmla="*/ 13 w 982"/>
                <a:gd name="T107" fmla="*/ 421 h 427"/>
                <a:gd name="T108" fmla="*/ 34 w 982"/>
                <a:gd name="T10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82" h="427">
                  <a:moveTo>
                    <a:pt x="34" y="427"/>
                  </a:moveTo>
                  <a:lnTo>
                    <a:pt x="34" y="427"/>
                  </a:lnTo>
                  <a:lnTo>
                    <a:pt x="54" y="426"/>
                  </a:lnTo>
                  <a:lnTo>
                    <a:pt x="73" y="423"/>
                  </a:lnTo>
                  <a:lnTo>
                    <a:pt x="90" y="419"/>
                  </a:lnTo>
                  <a:lnTo>
                    <a:pt x="108" y="414"/>
                  </a:lnTo>
                  <a:lnTo>
                    <a:pt x="124" y="407"/>
                  </a:lnTo>
                  <a:lnTo>
                    <a:pt x="140" y="399"/>
                  </a:lnTo>
                  <a:lnTo>
                    <a:pt x="155" y="390"/>
                  </a:lnTo>
                  <a:lnTo>
                    <a:pt x="170" y="380"/>
                  </a:lnTo>
                  <a:lnTo>
                    <a:pt x="183" y="369"/>
                  </a:lnTo>
                  <a:lnTo>
                    <a:pt x="196" y="357"/>
                  </a:lnTo>
                  <a:lnTo>
                    <a:pt x="210" y="345"/>
                  </a:lnTo>
                  <a:lnTo>
                    <a:pt x="222" y="331"/>
                  </a:lnTo>
                  <a:lnTo>
                    <a:pt x="233" y="317"/>
                  </a:lnTo>
                  <a:lnTo>
                    <a:pt x="245" y="302"/>
                  </a:lnTo>
                  <a:lnTo>
                    <a:pt x="268" y="271"/>
                  </a:lnTo>
                  <a:lnTo>
                    <a:pt x="268" y="271"/>
                  </a:lnTo>
                  <a:lnTo>
                    <a:pt x="288" y="239"/>
                  </a:lnTo>
                  <a:lnTo>
                    <a:pt x="309" y="205"/>
                  </a:lnTo>
                  <a:lnTo>
                    <a:pt x="331" y="172"/>
                  </a:lnTo>
                  <a:lnTo>
                    <a:pt x="344" y="155"/>
                  </a:lnTo>
                  <a:lnTo>
                    <a:pt x="356" y="140"/>
                  </a:lnTo>
                  <a:lnTo>
                    <a:pt x="370" y="126"/>
                  </a:lnTo>
                  <a:lnTo>
                    <a:pt x="384" y="113"/>
                  </a:lnTo>
                  <a:lnTo>
                    <a:pt x="400" y="101"/>
                  </a:lnTo>
                  <a:lnTo>
                    <a:pt x="415" y="90"/>
                  </a:lnTo>
                  <a:lnTo>
                    <a:pt x="433" y="82"/>
                  </a:lnTo>
                  <a:lnTo>
                    <a:pt x="441" y="79"/>
                  </a:lnTo>
                  <a:lnTo>
                    <a:pt x="450" y="76"/>
                  </a:lnTo>
                  <a:lnTo>
                    <a:pt x="460" y="74"/>
                  </a:lnTo>
                  <a:lnTo>
                    <a:pt x="470" y="73"/>
                  </a:lnTo>
                  <a:lnTo>
                    <a:pt x="480" y="72"/>
                  </a:lnTo>
                  <a:lnTo>
                    <a:pt x="490" y="71"/>
                  </a:lnTo>
                  <a:lnTo>
                    <a:pt x="490" y="71"/>
                  </a:lnTo>
                  <a:lnTo>
                    <a:pt x="501" y="72"/>
                  </a:lnTo>
                  <a:lnTo>
                    <a:pt x="511" y="73"/>
                  </a:lnTo>
                  <a:lnTo>
                    <a:pt x="521" y="74"/>
                  </a:lnTo>
                  <a:lnTo>
                    <a:pt x="531" y="76"/>
                  </a:lnTo>
                  <a:lnTo>
                    <a:pt x="540" y="79"/>
                  </a:lnTo>
                  <a:lnTo>
                    <a:pt x="549" y="82"/>
                  </a:lnTo>
                  <a:lnTo>
                    <a:pt x="566" y="90"/>
                  </a:lnTo>
                  <a:lnTo>
                    <a:pt x="582" y="101"/>
                  </a:lnTo>
                  <a:lnTo>
                    <a:pt x="597" y="113"/>
                  </a:lnTo>
                  <a:lnTo>
                    <a:pt x="611" y="126"/>
                  </a:lnTo>
                  <a:lnTo>
                    <a:pt x="625" y="140"/>
                  </a:lnTo>
                  <a:lnTo>
                    <a:pt x="637" y="155"/>
                  </a:lnTo>
                  <a:lnTo>
                    <a:pt x="649" y="172"/>
                  </a:lnTo>
                  <a:lnTo>
                    <a:pt x="672" y="205"/>
                  </a:lnTo>
                  <a:lnTo>
                    <a:pt x="694" y="239"/>
                  </a:lnTo>
                  <a:lnTo>
                    <a:pt x="714" y="271"/>
                  </a:lnTo>
                  <a:lnTo>
                    <a:pt x="714" y="271"/>
                  </a:lnTo>
                  <a:lnTo>
                    <a:pt x="736" y="302"/>
                  </a:lnTo>
                  <a:lnTo>
                    <a:pt x="747" y="317"/>
                  </a:lnTo>
                  <a:lnTo>
                    <a:pt x="760" y="331"/>
                  </a:lnTo>
                  <a:lnTo>
                    <a:pt x="772" y="345"/>
                  </a:lnTo>
                  <a:lnTo>
                    <a:pt x="784" y="357"/>
                  </a:lnTo>
                  <a:lnTo>
                    <a:pt x="798" y="369"/>
                  </a:lnTo>
                  <a:lnTo>
                    <a:pt x="811" y="380"/>
                  </a:lnTo>
                  <a:lnTo>
                    <a:pt x="826" y="390"/>
                  </a:lnTo>
                  <a:lnTo>
                    <a:pt x="841" y="400"/>
                  </a:lnTo>
                  <a:lnTo>
                    <a:pt x="857" y="407"/>
                  </a:lnTo>
                  <a:lnTo>
                    <a:pt x="873" y="414"/>
                  </a:lnTo>
                  <a:lnTo>
                    <a:pt x="891" y="419"/>
                  </a:lnTo>
                  <a:lnTo>
                    <a:pt x="908" y="423"/>
                  </a:lnTo>
                  <a:lnTo>
                    <a:pt x="928" y="426"/>
                  </a:lnTo>
                  <a:lnTo>
                    <a:pt x="947" y="427"/>
                  </a:lnTo>
                  <a:lnTo>
                    <a:pt x="947" y="427"/>
                  </a:lnTo>
                  <a:lnTo>
                    <a:pt x="956" y="427"/>
                  </a:lnTo>
                  <a:lnTo>
                    <a:pt x="962" y="425"/>
                  </a:lnTo>
                  <a:lnTo>
                    <a:pt x="968" y="421"/>
                  </a:lnTo>
                  <a:lnTo>
                    <a:pt x="973" y="417"/>
                  </a:lnTo>
                  <a:lnTo>
                    <a:pt x="976" y="412"/>
                  </a:lnTo>
                  <a:lnTo>
                    <a:pt x="979" y="406"/>
                  </a:lnTo>
                  <a:lnTo>
                    <a:pt x="981" y="400"/>
                  </a:lnTo>
                  <a:lnTo>
                    <a:pt x="982" y="393"/>
                  </a:lnTo>
                  <a:lnTo>
                    <a:pt x="981" y="386"/>
                  </a:lnTo>
                  <a:lnTo>
                    <a:pt x="979" y="380"/>
                  </a:lnTo>
                  <a:lnTo>
                    <a:pt x="976" y="374"/>
                  </a:lnTo>
                  <a:lnTo>
                    <a:pt x="973" y="369"/>
                  </a:lnTo>
                  <a:lnTo>
                    <a:pt x="968" y="364"/>
                  </a:lnTo>
                  <a:lnTo>
                    <a:pt x="962" y="360"/>
                  </a:lnTo>
                  <a:lnTo>
                    <a:pt x="956" y="358"/>
                  </a:lnTo>
                  <a:lnTo>
                    <a:pt x="947" y="357"/>
                  </a:lnTo>
                  <a:lnTo>
                    <a:pt x="947" y="357"/>
                  </a:lnTo>
                  <a:lnTo>
                    <a:pt x="937" y="356"/>
                  </a:lnTo>
                  <a:lnTo>
                    <a:pt x="927" y="355"/>
                  </a:lnTo>
                  <a:lnTo>
                    <a:pt x="917" y="353"/>
                  </a:lnTo>
                  <a:lnTo>
                    <a:pt x="907" y="351"/>
                  </a:lnTo>
                  <a:lnTo>
                    <a:pt x="889" y="345"/>
                  </a:lnTo>
                  <a:lnTo>
                    <a:pt x="872" y="336"/>
                  </a:lnTo>
                  <a:lnTo>
                    <a:pt x="856" y="326"/>
                  </a:lnTo>
                  <a:lnTo>
                    <a:pt x="841" y="314"/>
                  </a:lnTo>
                  <a:lnTo>
                    <a:pt x="827" y="301"/>
                  </a:lnTo>
                  <a:lnTo>
                    <a:pt x="813" y="287"/>
                  </a:lnTo>
                  <a:lnTo>
                    <a:pt x="801" y="272"/>
                  </a:lnTo>
                  <a:lnTo>
                    <a:pt x="789" y="256"/>
                  </a:lnTo>
                  <a:lnTo>
                    <a:pt x="767" y="223"/>
                  </a:lnTo>
                  <a:lnTo>
                    <a:pt x="745" y="190"/>
                  </a:lnTo>
                  <a:lnTo>
                    <a:pt x="724" y="156"/>
                  </a:lnTo>
                  <a:lnTo>
                    <a:pt x="724" y="156"/>
                  </a:lnTo>
                  <a:lnTo>
                    <a:pt x="702" y="126"/>
                  </a:lnTo>
                  <a:lnTo>
                    <a:pt x="691" y="112"/>
                  </a:lnTo>
                  <a:lnTo>
                    <a:pt x="679" y="98"/>
                  </a:lnTo>
                  <a:lnTo>
                    <a:pt x="667" y="84"/>
                  </a:lnTo>
                  <a:lnTo>
                    <a:pt x="653" y="71"/>
                  </a:lnTo>
                  <a:lnTo>
                    <a:pt x="640" y="59"/>
                  </a:lnTo>
                  <a:lnTo>
                    <a:pt x="627" y="48"/>
                  </a:lnTo>
                  <a:lnTo>
                    <a:pt x="612" y="38"/>
                  </a:lnTo>
                  <a:lnTo>
                    <a:pt x="597" y="28"/>
                  </a:lnTo>
                  <a:lnTo>
                    <a:pt x="581" y="20"/>
                  </a:lnTo>
                  <a:lnTo>
                    <a:pt x="565" y="13"/>
                  </a:lnTo>
                  <a:lnTo>
                    <a:pt x="547" y="8"/>
                  </a:lnTo>
                  <a:lnTo>
                    <a:pt x="529" y="3"/>
                  </a:lnTo>
                  <a:lnTo>
                    <a:pt x="510" y="1"/>
                  </a:lnTo>
                  <a:lnTo>
                    <a:pt x="490" y="0"/>
                  </a:lnTo>
                  <a:lnTo>
                    <a:pt x="490" y="0"/>
                  </a:lnTo>
                  <a:lnTo>
                    <a:pt x="471" y="1"/>
                  </a:lnTo>
                  <a:lnTo>
                    <a:pt x="452" y="3"/>
                  </a:lnTo>
                  <a:lnTo>
                    <a:pt x="435" y="8"/>
                  </a:lnTo>
                  <a:lnTo>
                    <a:pt x="417" y="13"/>
                  </a:lnTo>
                  <a:lnTo>
                    <a:pt x="401" y="20"/>
                  </a:lnTo>
                  <a:lnTo>
                    <a:pt x="384" y="28"/>
                  </a:lnTo>
                  <a:lnTo>
                    <a:pt x="370" y="38"/>
                  </a:lnTo>
                  <a:lnTo>
                    <a:pt x="355" y="48"/>
                  </a:lnTo>
                  <a:lnTo>
                    <a:pt x="341" y="59"/>
                  </a:lnTo>
                  <a:lnTo>
                    <a:pt x="327" y="71"/>
                  </a:lnTo>
                  <a:lnTo>
                    <a:pt x="315" y="84"/>
                  </a:lnTo>
                  <a:lnTo>
                    <a:pt x="303" y="98"/>
                  </a:lnTo>
                  <a:lnTo>
                    <a:pt x="290" y="112"/>
                  </a:lnTo>
                  <a:lnTo>
                    <a:pt x="279" y="126"/>
                  </a:lnTo>
                  <a:lnTo>
                    <a:pt x="257" y="156"/>
                  </a:lnTo>
                  <a:lnTo>
                    <a:pt x="257" y="156"/>
                  </a:lnTo>
                  <a:lnTo>
                    <a:pt x="237" y="190"/>
                  </a:lnTo>
                  <a:lnTo>
                    <a:pt x="215" y="223"/>
                  </a:lnTo>
                  <a:lnTo>
                    <a:pt x="192" y="256"/>
                  </a:lnTo>
                  <a:lnTo>
                    <a:pt x="180" y="272"/>
                  </a:lnTo>
                  <a:lnTo>
                    <a:pt x="167" y="287"/>
                  </a:lnTo>
                  <a:lnTo>
                    <a:pt x="154" y="301"/>
                  </a:lnTo>
                  <a:lnTo>
                    <a:pt x="141" y="314"/>
                  </a:lnTo>
                  <a:lnTo>
                    <a:pt x="125" y="326"/>
                  </a:lnTo>
                  <a:lnTo>
                    <a:pt x="110" y="336"/>
                  </a:lnTo>
                  <a:lnTo>
                    <a:pt x="92" y="345"/>
                  </a:lnTo>
                  <a:lnTo>
                    <a:pt x="75" y="351"/>
                  </a:lnTo>
                  <a:lnTo>
                    <a:pt x="64" y="353"/>
                  </a:lnTo>
                  <a:lnTo>
                    <a:pt x="55" y="355"/>
                  </a:lnTo>
                  <a:lnTo>
                    <a:pt x="45" y="356"/>
                  </a:lnTo>
                  <a:lnTo>
                    <a:pt x="34" y="357"/>
                  </a:lnTo>
                  <a:lnTo>
                    <a:pt x="34" y="357"/>
                  </a:lnTo>
                  <a:lnTo>
                    <a:pt x="26" y="358"/>
                  </a:lnTo>
                  <a:lnTo>
                    <a:pt x="19" y="360"/>
                  </a:lnTo>
                  <a:lnTo>
                    <a:pt x="13" y="364"/>
                  </a:lnTo>
                  <a:lnTo>
                    <a:pt x="9" y="369"/>
                  </a:lnTo>
                  <a:lnTo>
                    <a:pt x="4" y="374"/>
                  </a:lnTo>
                  <a:lnTo>
                    <a:pt x="2" y="380"/>
                  </a:lnTo>
                  <a:lnTo>
                    <a:pt x="0" y="386"/>
                  </a:lnTo>
                  <a:lnTo>
                    <a:pt x="0" y="393"/>
                  </a:lnTo>
                  <a:lnTo>
                    <a:pt x="0" y="400"/>
                  </a:lnTo>
                  <a:lnTo>
                    <a:pt x="2" y="406"/>
                  </a:lnTo>
                  <a:lnTo>
                    <a:pt x="4" y="412"/>
                  </a:lnTo>
                  <a:lnTo>
                    <a:pt x="9" y="417"/>
                  </a:lnTo>
                  <a:lnTo>
                    <a:pt x="13" y="421"/>
                  </a:lnTo>
                  <a:lnTo>
                    <a:pt x="19" y="425"/>
                  </a:lnTo>
                  <a:lnTo>
                    <a:pt x="26" y="427"/>
                  </a:lnTo>
                  <a:lnTo>
                    <a:pt x="34" y="427"/>
                  </a:lnTo>
                  <a:lnTo>
                    <a:pt x="34" y="427"/>
                  </a:lnTo>
                  <a:close/>
                </a:path>
              </a:pathLst>
            </a:custGeom>
            <a:solidFill>
              <a:srgbClr val="015873"/>
            </a:solidFill>
            <a:ln>
              <a:noFill/>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endParaRPr>
            </a:p>
          </p:txBody>
        </p:sp>
        <p:sp>
          <p:nvSpPr>
            <p:cNvPr id="21" name="Freeform 16">
              <a:extLst>
                <a:ext uri="{FF2B5EF4-FFF2-40B4-BE49-F238E27FC236}">
                  <a16:creationId xmlns:a16="http://schemas.microsoft.com/office/drawing/2014/main" id="{F5ED1422-A2A7-897B-455E-9854E743F5C4}"/>
                </a:ext>
              </a:extLst>
            </p:cNvPr>
            <p:cNvSpPr>
              <a:spLocks noEditPoints="1"/>
            </p:cNvSpPr>
            <p:nvPr/>
          </p:nvSpPr>
          <p:spPr bwMode="auto">
            <a:xfrm>
              <a:off x="7250113" y="5868988"/>
              <a:ext cx="792163" cy="354013"/>
            </a:xfrm>
            <a:custGeom>
              <a:avLst/>
              <a:gdLst>
                <a:gd name="T0" fmla="*/ 5 w 999"/>
                <a:gd name="T1" fmla="*/ 380 h 446"/>
                <a:gd name="T2" fmla="*/ 26 w 999"/>
                <a:gd name="T3" fmla="*/ 361 h 446"/>
                <a:gd name="T4" fmla="*/ 75 w 999"/>
                <a:gd name="T5" fmla="*/ 353 h 446"/>
                <a:gd name="T6" fmla="*/ 155 w 999"/>
                <a:gd name="T7" fmla="*/ 306 h 446"/>
                <a:gd name="T8" fmla="*/ 233 w 999"/>
                <a:gd name="T9" fmla="*/ 201 h 446"/>
                <a:gd name="T10" fmla="*/ 301 w 999"/>
                <a:gd name="T11" fmla="*/ 104 h 446"/>
                <a:gd name="T12" fmla="*/ 385 w 999"/>
                <a:gd name="T13" fmla="*/ 31 h 446"/>
                <a:gd name="T14" fmla="*/ 499 w 999"/>
                <a:gd name="T15" fmla="*/ 0 h 446"/>
                <a:gd name="T16" fmla="*/ 597 w 999"/>
                <a:gd name="T17" fmla="*/ 23 h 446"/>
                <a:gd name="T18" fmla="*/ 686 w 999"/>
                <a:gd name="T19" fmla="*/ 91 h 446"/>
                <a:gd name="T20" fmla="*/ 766 w 999"/>
                <a:gd name="T21" fmla="*/ 201 h 446"/>
                <a:gd name="T22" fmla="*/ 833 w 999"/>
                <a:gd name="T23" fmla="*/ 295 h 446"/>
                <a:gd name="T24" fmla="*/ 908 w 999"/>
                <a:gd name="T25" fmla="*/ 348 h 446"/>
                <a:gd name="T26" fmla="*/ 968 w 999"/>
                <a:gd name="T27" fmla="*/ 359 h 446"/>
                <a:gd name="T28" fmla="*/ 994 w 999"/>
                <a:gd name="T29" fmla="*/ 380 h 446"/>
                <a:gd name="T30" fmla="*/ 999 w 999"/>
                <a:gd name="T31" fmla="*/ 410 h 446"/>
                <a:gd name="T32" fmla="*/ 985 w 999"/>
                <a:gd name="T33" fmla="*/ 435 h 446"/>
                <a:gd name="T34" fmla="*/ 956 w 999"/>
                <a:gd name="T35" fmla="*/ 446 h 446"/>
                <a:gd name="T36" fmla="*/ 857 w 999"/>
                <a:gd name="T37" fmla="*/ 421 h 446"/>
                <a:gd name="T38" fmla="*/ 769 w 999"/>
                <a:gd name="T39" fmla="*/ 354 h 446"/>
                <a:gd name="T40" fmla="*/ 690 w 999"/>
                <a:gd name="T41" fmla="*/ 245 h 446"/>
                <a:gd name="T42" fmla="*/ 623 w 999"/>
                <a:gd name="T43" fmla="*/ 151 h 446"/>
                <a:gd name="T44" fmla="*/ 547 w 999"/>
                <a:gd name="T45" fmla="*/ 97 h 446"/>
                <a:gd name="T46" fmla="*/ 466 w 999"/>
                <a:gd name="T47" fmla="*/ 93 h 446"/>
                <a:gd name="T48" fmla="*/ 387 w 999"/>
                <a:gd name="T49" fmla="*/ 140 h 446"/>
                <a:gd name="T50" fmla="*/ 309 w 999"/>
                <a:gd name="T51" fmla="*/ 245 h 446"/>
                <a:gd name="T52" fmla="*/ 241 w 999"/>
                <a:gd name="T53" fmla="*/ 340 h 446"/>
                <a:gd name="T54" fmla="*/ 159 w 999"/>
                <a:gd name="T55" fmla="*/ 413 h 446"/>
                <a:gd name="T56" fmla="*/ 43 w 999"/>
                <a:gd name="T57" fmla="*/ 446 h 446"/>
                <a:gd name="T58" fmla="*/ 22 w 999"/>
                <a:gd name="T59" fmla="*/ 441 h 446"/>
                <a:gd name="T60" fmla="*/ 4 w 999"/>
                <a:gd name="T61" fmla="*/ 421 h 446"/>
                <a:gd name="T62" fmla="*/ 981 w 999"/>
                <a:gd name="T63" fmla="*/ 402 h 446"/>
                <a:gd name="T64" fmla="*/ 965 w 999"/>
                <a:gd name="T65" fmla="*/ 376 h 446"/>
                <a:gd name="T66" fmla="*/ 903 w 999"/>
                <a:gd name="T67" fmla="*/ 365 h 446"/>
                <a:gd name="T68" fmla="*/ 821 w 999"/>
                <a:gd name="T69" fmla="*/ 307 h 446"/>
                <a:gd name="T70" fmla="*/ 751 w 999"/>
                <a:gd name="T71" fmla="*/ 210 h 446"/>
                <a:gd name="T72" fmla="*/ 661 w 999"/>
                <a:gd name="T73" fmla="*/ 91 h 446"/>
                <a:gd name="T74" fmla="*/ 574 w 999"/>
                <a:gd name="T75" fmla="*/ 32 h 446"/>
                <a:gd name="T76" fmla="*/ 480 w 999"/>
                <a:gd name="T77" fmla="*/ 19 h 446"/>
                <a:gd name="T78" fmla="*/ 378 w 999"/>
                <a:gd name="T79" fmla="*/ 57 h 446"/>
                <a:gd name="T80" fmla="*/ 293 w 999"/>
                <a:gd name="T81" fmla="*/ 144 h 446"/>
                <a:gd name="T82" fmla="*/ 210 w 999"/>
                <a:gd name="T83" fmla="*/ 267 h 446"/>
                <a:gd name="T84" fmla="*/ 140 w 999"/>
                <a:gd name="T85" fmla="*/ 341 h 446"/>
                <a:gd name="T86" fmla="*/ 43 w 999"/>
                <a:gd name="T87" fmla="*/ 374 h 446"/>
                <a:gd name="T88" fmla="*/ 22 w 999"/>
                <a:gd name="T89" fmla="*/ 388 h 446"/>
                <a:gd name="T90" fmla="*/ 22 w 999"/>
                <a:gd name="T91" fmla="*/ 418 h 446"/>
                <a:gd name="T92" fmla="*/ 42 w 999"/>
                <a:gd name="T93" fmla="*/ 428 h 446"/>
                <a:gd name="T94" fmla="*/ 150 w 999"/>
                <a:gd name="T95" fmla="*/ 397 h 446"/>
                <a:gd name="T96" fmla="*/ 228 w 999"/>
                <a:gd name="T97" fmla="*/ 330 h 446"/>
                <a:gd name="T98" fmla="*/ 313 w 999"/>
                <a:gd name="T99" fmla="*/ 207 h 446"/>
                <a:gd name="T100" fmla="*/ 389 w 999"/>
                <a:gd name="T101" fmla="*/ 114 h 446"/>
                <a:gd name="T102" fmla="*/ 481 w 999"/>
                <a:gd name="T103" fmla="*/ 72 h 446"/>
                <a:gd name="T104" fmla="*/ 567 w 999"/>
                <a:gd name="T105" fmla="*/ 86 h 446"/>
                <a:gd name="T106" fmla="*/ 646 w 999"/>
                <a:gd name="T107" fmla="*/ 150 h 446"/>
                <a:gd name="T108" fmla="*/ 731 w 999"/>
                <a:gd name="T109" fmla="*/ 275 h 446"/>
                <a:gd name="T110" fmla="*/ 807 w 999"/>
                <a:gd name="T111" fmla="*/ 367 h 446"/>
                <a:gd name="T112" fmla="*/ 899 w 999"/>
                <a:gd name="T113" fmla="*/ 419 h 446"/>
                <a:gd name="T114" fmla="*/ 970 w 999"/>
                <a:gd name="T115" fmla="*/ 424 h 446"/>
                <a:gd name="T116" fmla="*/ 981 w 999"/>
                <a:gd name="T117" fmla="*/ 402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99" h="446">
                  <a:moveTo>
                    <a:pt x="0" y="402"/>
                  </a:moveTo>
                  <a:lnTo>
                    <a:pt x="0" y="402"/>
                  </a:lnTo>
                  <a:lnTo>
                    <a:pt x="0" y="396"/>
                  </a:lnTo>
                  <a:lnTo>
                    <a:pt x="1" y="390"/>
                  </a:lnTo>
                  <a:lnTo>
                    <a:pt x="3" y="385"/>
                  </a:lnTo>
                  <a:lnTo>
                    <a:pt x="5" y="380"/>
                  </a:lnTo>
                  <a:lnTo>
                    <a:pt x="5" y="380"/>
                  </a:lnTo>
                  <a:lnTo>
                    <a:pt x="8" y="374"/>
                  </a:lnTo>
                  <a:lnTo>
                    <a:pt x="12" y="370"/>
                  </a:lnTo>
                  <a:lnTo>
                    <a:pt x="17" y="366"/>
                  </a:lnTo>
                  <a:lnTo>
                    <a:pt x="21" y="363"/>
                  </a:lnTo>
                  <a:lnTo>
                    <a:pt x="26" y="361"/>
                  </a:lnTo>
                  <a:lnTo>
                    <a:pt x="31" y="359"/>
                  </a:lnTo>
                  <a:lnTo>
                    <a:pt x="37" y="358"/>
                  </a:lnTo>
                  <a:lnTo>
                    <a:pt x="42" y="357"/>
                  </a:lnTo>
                  <a:lnTo>
                    <a:pt x="42" y="357"/>
                  </a:lnTo>
                  <a:lnTo>
                    <a:pt x="60" y="356"/>
                  </a:lnTo>
                  <a:lnTo>
                    <a:pt x="75" y="353"/>
                  </a:lnTo>
                  <a:lnTo>
                    <a:pt x="91" y="348"/>
                  </a:lnTo>
                  <a:lnTo>
                    <a:pt x="105" y="342"/>
                  </a:lnTo>
                  <a:lnTo>
                    <a:pt x="119" y="335"/>
                  </a:lnTo>
                  <a:lnTo>
                    <a:pt x="131" y="326"/>
                  </a:lnTo>
                  <a:lnTo>
                    <a:pt x="143" y="317"/>
                  </a:lnTo>
                  <a:lnTo>
                    <a:pt x="155" y="306"/>
                  </a:lnTo>
                  <a:lnTo>
                    <a:pt x="166" y="295"/>
                  </a:lnTo>
                  <a:lnTo>
                    <a:pt x="176" y="282"/>
                  </a:lnTo>
                  <a:lnTo>
                    <a:pt x="187" y="270"/>
                  </a:lnTo>
                  <a:lnTo>
                    <a:pt x="197" y="257"/>
                  </a:lnTo>
                  <a:lnTo>
                    <a:pt x="216" y="229"/>
                  </a:lnTo>
                  <a:lnTo>
                    <a:pt x="233" y="201"/>
                  </a:lnTo>
                  <a:lnTo>
                    <a:pt x="233" y="201"/>
                  </a:lnTo>
                  <a:lnTo>
                    <a:pt x="259" y="160"/>
                  </a:lnTo>
                  <a:lnTo>
                    <a:pt x="259" y="160"/>
                  </a:lnTo>
                  <a:lnTo>
                    <a:pt x="279" y="132"/>
                  </a:lnTo>
                  <a:lnTo>
                    <a:pt x="290" y="118"/>
                  </a:lnTo>
                  <a:lnTo>
                    <a:pt x="301" y="104"/>
                  </a:lnTo>
                  <a:lnTo>
                    <a:pt x="314" y="91"/>
                  </a:lnTo>
                  <a:lnTo>
                    <a:pt x="326" y="78"/>
                  </a:lnTo>
                  <a:lnTo>
                    <a:pt x="339" y="64"/>
                  </a:lnTo>
                  <a:lnTo>
                    <a:pt x="354" y="53"/>
                  </a:lnTo>
                  <a:lnTo>
                    <a:pt x="369" y="41"/>
                  </a:lnTo>
                  <a:lnTo>
                    <a:pt x="385" y="31"/>
                  </a:lnTo>
                  <a:lnTo>
                    <a:pt x="402" y="23"/>
                  </a:lnTo>
                  <a:lnTo>
                    <a:pt x="420" y="14"/>
                  </a:lnTo>
                  <a:lnTo>
                    <a:pt x="439" y="9"/>
                  </a:lnTo>
                  <a:lnTo>
                    <a:pt x="458" y="4"/>
                  </a:lnTo>
                  <a:lnTo>
                    <a:pt x="478" y="1"/>
                  </a:lnTo>
                  <a:lnTo>
                    <a:pt x="499" y="0"/>
                  </a:lnTo>
                  <a:lnTo>
                    <a:pt x="499" y="0"/>
                  </a:lnTo>
                  <a:lnTo>
                    <a:pt x="521" y="1"/>
                  </a:lnTo>
                  <a:lnTo>
                    <a:pt x="542" y="4"/>
                  </a:lnTo>
                  <a:lnTo>
                    <a:pt x="561" y="9"/>
                  </a:lnTo>
                  <a:lnTo>
                    <a:pt x="580" y="14"/>
                  </a:lnTo>
                  <a:lnTo>
                    <a:pt x="597" y="23"/>
                  </a:lnTo>
                  <a:lnTo>
                    <a:pt x="614" y="31"/>
                  </a:lnTo>
                  <a:lnTo>
                    <a:pt x="629" y="41"/>
                  </a:lnTo>
                  <a:lnTo>
                    <a:pt x="645" y="53"/>
                  </a:lnTo>
                  <a:lnTo>
                    <a:pt x="659" y="64"/>
                  </a:lnTo>
                  <a:lnTo>
                    <a:pt x="673" y="78"/>
                  </a:lnTo>
                  <a:lnTo>
                    <a:pt x="686" y="91"/>
                  </a:lnTo>
                  <a:lnTo>
                    <a:pt x="698" y="104"/>
                  </a:lnTo>
                  <a:lnTo>
                    <a:pt x="709" y="118"/>
                  </a:lnTo>
                  <a:lnTo>
                    <a:pt x="720" y="132"/>
                  </a:lnTo>
                  <a:lnTo>
                    <a:pt x="740" y="160"/>
                  </a:lnTo>
                  <a:lnTo>
                    <a:pt x="740" y="160"/>
                  </a:lnTo>
                  <a:lnTo>
                    <a:pt x="766" y="201"/>
                  </a:lnTo>
                  <a:lnTo>
                    <a:pt x="766" y="201"/>
                  </a:lnTo>
                  <a:lnTo>
                    <a:pt x="784" y="229"/>
                  </a:lnTo>
                  <a:lnTo>
                    <a:pt x="803" y="257"/>
                  </a:lnTo>
                  <a:lnTo>
                    <a:pt x="812" y="270"/>
                  </a:lnTo>
                  <a:lnTo>
                    <a:pt x="822" y="282"/>
                  </a:lnTo>
                  <a:lnTo>
                    <a:pt x="833" y="295"/>
                  </a:lnTo>
                  <a:lnTo>
                    <a:pt x="844" y="306"/>
                  </a:lnTo>
                  <a:lnTo>
                    <a:pt x="855" y="317"/>
                  </a:lnTo>
                  <a:lnTo>
                    <a:pt x="868" y="326"/>
                  </a:lnTo>
                  <a:lnTo>
                    <a:pt x="880" y="335"/>
                  </a:lnTo>
                  <a:lnTo>
                    <a:pt x="895" y="342"/>
                  </a:lnTo>
                  <a:lnTo>
                    <a:pt x="908" y="348"/>
                  </a:lnTo>
                  <a:lnTo>
                    <a:pt x="923" y="353"/>
                  </a:lnTo>
                  <a:lnTo>
                    <a:pt x="940" y="356"/>
                  </a:lnTo>
                  <a:lnTo>
                    <a:pt x="956" y="357"/>
                  </a:lnTo>
                  <a:lnTo>
                    <a:pt x="956" y="357"/>
                  </a:lnTo>
                  <a:lnTo>
                    <a:pt x="963" y="358"/>
                  </a:lnTo>
                  <a:lnTo>
                    <a:pt x="968" y="359"/>
                  </a:lnTo>
                  <a:lnTo>
                    <a:pt x="973" y="361"/>
                  </a:lnTo>
                  <a:lnTo>
                    <a:pt x="978" y="363"/>
                  </a:lnTo>
                  <a:lnTo>
                    <a:pt x="983" y="366"/>
                  </a:lnTo>
                  <a:lnTo>
                    <a:pt x="986" y="370"/>
                  </a:lnTo>
                  <a:lnTo>
                    <a:pt x="991" y="374"/>
                  </a:lnTo>
                  <a:lnTo>
                    <a:pt x="994" y="380"/>
                  </a:lnTo>
                  <a:lnTo>
                    <a:pt x="994" y="380"/>
                  </a:lnTo>
                  <a:lnTo>
                    <a:pt x="996" y="385"/>
                  </a:lnTo>
                  <a:lnTo>
                    <a:pt x="998" y="391"/>
                  </a:lnTo>
                  <a:lnTo>
                    <a:pt x="999" y="397"/>
                  </a:lnTo>
                  <a:lnTo>
                    <a:pt x="999" y="403"/>
                  </a:lnTo>
                  <a:lnTo>
                    <a:pt x="999" y="410"/>
                  </a:lnTo>
                  <a:lnTo>
                    <a:pt x="998" y="416"/>
                  </a:lnTo>
                  <a:lnTo>
                    <a:pt x="996" y="421"/>
                  </a:lnTo>
                  <a:lnTo>
                    <a:pt x="993" y="426"/>
                  </a:lnTo>
                  <a:lnTo>
                    <a:pt x="993" y="426"/>
                  </a:lnTo>
                  <a:lnTo>
                    <a:pt x="990" y="431"/>
                  </a:lnTo>
                  <a:lnTo>
                    <a:pt x="985" y="435"/>
                  </a:lnTo>
                  <a:lnTo>
                    <a:pt x="981" y="439"/>
                  </a:lnTo>
                  <a:lnTo>
                    <a:pt x="977" y="441"/>
                  </a:lnTo>
                  <a:lnTo>
                    <a:pt x="972" y="443"/>
                  </a:lnTo>
                  <a:lnTo>
                    <a:pt x="967" y="445"/>
                  </a:lnTo>
                  <a:lnTo>
                    <a:pt x="962" y="445"/>
                  </a:lnTo>
                  <a:lnTo>
                    <a:pt x="956" y="446"/>
                  </a:lnTo>
                  <a:lnTo>
                    <a:pt x="956" y="446"/>
                  </a:lnTo>
                  <a:lnTo>
                    <a:pt x="934" y="444"/>
                  </a:lnTo>
                  <a:lnTo>
                    <a:pt x="913" y="441"/>
                  </a:lnTo>
                  <a:lnTo>
                    <a:pt x="894" y="435"/>
                  </a:lnTo>
                  <a:lnTo>
                    <a:pt x="875" y="429"/>
                  </a:lnTo>
                  <a:lnTo>
                    <a:pt x="857" y="421"/>
                  </a:lnTo>
                  <a:lnTo>
                    <a:pt x="841" y="413"/>
                  </a:lnTo>
                  <a:lnTo>
                    <a:pt x="824" y="402"/>
                  </a:lnTo>
                  <a:lnTo>
                    <a:pt x="810" y="391"/>
                  </a:lnTo>
                  <a:lnTo>
                    <a:pt x="796" y="380"/>
                  </a:lnTo>
                  <a:lnTo>
                    <a:pt x="782" y="367"/>
                  </a:lnTo>
                  <a:lnTo>
                    <a:pt x="769" y="354"/>
                  </a:lnTo>
                  <a:lnTo>
                    <a:pt x="757" y="340"/>
                  </a:lnTo>
                  <a:lnTo>
                    <a:pt x="746" y="327"/>
                  </a:lnTo>
                  <a:lnTo>
                    <a:pt x="736" y="312"/>
                  </a:lnTo>
                  <a:lnTo>
                    <a:pt x="716" y="285"/>
                  </a:lnTo>
                  <a:lnTo>
                    <a:pt x="716" y="285"/>
                  </a:lnTo>
                  <a:lnTo>
                    <a:pt x="690" y="245"/>
                  </a:lnTo>
                  <a:lnTo>
                    <a:pt x="690" y="245"/>
                  </a:lnTo>
                  <a:lnTo>
                    <a:pt x="673" y="217"/>
                  </a:lnTo>
                  <a:lnTo>
                    <a:pt x="654" y="190"/>
                  </a:lnTo>
                  <a:lnTo>
                    <a:pt x="644" y="177"/>
                  </a:lnTo>
                  <a:lnTo>
                    <a:pt x="634" y="163"/>
                  </a:lnTo>
                  <a:lnTo>
                    <a:pt x="623" y="151"/>
                  </a:lnTo>
                  <a:lnTo>
                    <a:pt x="612" y="140"/>
                  </a:lnTo>
                  <a:lnTo>
                    <a:pt x="601" y="129"/>
                  </a:lnTo>
                  <a:lnTo>
                    <a:pt x="588" y="119"/>
                  </a:lnTo>
                  <a:lnTo>
                    <a:pt x="576" y="111"/>
                  </a:lnTo>
                  <a:lnTo>
                    <a:pt x="561" y="103"/>
                  </a:lnTo>
                  <a:lnTo>
                    <a:pt x="547" y="97"/>
                  </a:lnTo>
                  <a:lnTo>
                    <a:pt x="532" y="93"/>
                  </a:lnTo>
                  <a:lnTo>
                    <a:pt x="516" y="90"/>
                  </a:lnTo>
                  <a:lnTo>
                    <a:pt x="499" y="89"/>
                  </a:lnTo>
                  <a:lnTo>
                    <a:pt x="499" y="89"/>
                  </a:lnTo>
                  <a:lnTo>
                    <a:pt x="483" y="90"/>
                  </a:lnTo>
                  <a:lnTo>
                    <a:pt x="466" y="93"/>
                  </a:lnTo>
                  <a:lnTo>
                    <a:pt x="452" y="97"/>
                  </a:lnTo>
                  <a:lnTo>
                    <a:pt x="437" y="103"/>
                  </a:lnTo>
                  <a:lnTo>
                    <a:pt x="424" y="111"/>
                  </a:lnTo>
                  <a:lnTo>
                    <a:pt x="411" y="119"/>
                  </a:lnTo>
                  <a:lnTo>
                    <a:pt x="398" y="129"/>
                  </a:lnTo>
                  <a:lnTo>
                    <a:pt x="387" y="140"/>
                  </a:lnTo>
                  <a:lnTo>
                    <a:pt x="376" y="151"/>
                  </a:lnTo>
                  <a:lnTo>
                    <a:pt x="365" y="163"/>
                  </a:lnTo>
                  <a:lnTo>
                    <a:pt x="355" y="177"/>
                  </a:lnTo>
                  <a:lnTo>
                    <a:pt x="346" y="190"/>
                  </a:lnTo>
                  <a:lnTo>
                    <a:pt x="327" y="217"/>
                  </a:lnTo>
                  <a:lnTo>
                    <a:pt x="309" y="245"/>
                  </a:lnTo>
                  <a:lnTo>
                    <a:pt x="309" y="245"/>
                  </a:lnTo>
                  <a:lnTo>
                    <a:pt x="284" y="285"/>
                  </a:lnTo>
                  <a:lnTo>
                    <a:pt x="284" y="285"/>
                  </a:lnTo>
                  <a:lnTo>
                    <a:pt x="264" y="312"/>
                  </a:lnTo>
                  <a:lnTo>
                    <a:pt x="253" y="327"/>
                  </a:lnTo>
                  <a:lnTo>
                    <a:pt x="241" y="340"/>
                  </a:lnTo>
                  <a:lnTo>
                    <a:pt x="230" y="354"/>
                  </a:lnTo>
                  <a:lnTo>
                    <a:pt x="218" y="367"/>
                  </a:lnTo>
                  <a:lnTo>
                    <a:pt x="204" y="380"/>
                  </a:lnTo>
                  <a:lnTo>
                    <a:pt x="190" y="391"/>
                  </a:lnTo>
                  <a:lnTo>
                    <a:pt x="174" y="402"/>
                  </a:lnTo>
                  <a:lnTo>
                    <a:pt x="159" y="413"/>
                  </a:lnTo>
                  <a:lnTo>
                    <a:pt x="141" y="421"/>
                  </a:lnTo>
                  <a:lnTo>
                    <a:pt x="124" y="429"/>
                  </a:lnTo>
                  <a:lnTo>
                    <a:pt x="105" y="435"/>
                  </a:lnTo>
                  <a:lnTo>
                    <a:pt x="86" y="441"/>
                  </a:lnTo>
                  <a:lnTo>
                    <a:pt x="65" y="444"/>
                  </a:lnTo>
                  <a:lnTo>
                    <a:pt x="43" y="446"/>
                  </a:lnTo>
                  <a:lnTo>
                    <a:pt x="43" y="446"/>
                  </a:lnTo>
                  <a:lnTo>
                    <a:pt x="43" y="446"/>
                  </a:lnTo>
                  <a:lnTo>
                    <a:pt x="37" y="445"/>
                  </a:lnTo>
                  <a:lnTo>
                    <a:pt x="32" y="445"/>
                  </a:lnTo>
                  <a:lnTo>
                    <a:pt x="27" y="443"/>
                  </a:lnTo>
                  <a:lnTo>
                    <a:pt x="22" y="441"/>
                  </a:lnTo>
                  <a:lnTo>
                    <a:pt x="18" y="439"/>
                  </a:lnTo>
                  <a:lnTo>
                    <a:pt x="13" y="435"/>
                  </a:lnTo>
                  <a:lnTo>
                    <a:pt x="9" y="431"/>
                  </a:lnTo>
                  <a:lnTo>
                    <a:pt x="6" y="427"/>
                  </a:lnTo>
                  <a:lnTo>
                    <a:pt x="6" y="427"/>
                  </a:lnTo>
                  <a:lnTo>
                    <a:pt x="4" y="421"/>
                  </a:lnTo>
                  <a:lnTo>
                    <a:pt x="2" y="415"/>
                  </a:lnTo>
                  <a:lnTo>
                    <a:pt x="0" y="409"/>
                  </a:lnTo>
                  <a:lnTo>
                    <a:pt x="0" y="402"/>
                  </a:lnTo>
                  <a:lnTo>
                    <a:pt x="0" y="402"/>
                  </a:lnTo>
                  <a:close/>
                  <a:moveTo>
                    <a:pt x="981" y="402"/>
                  </a:moveTo>
                  <a:lnTo>
                    <a:pt x="981" y="402"/>
                  </a:lnTo>
                  <a:lnTo>
                    <a:pt x="980" y="395"/>
                  </a:lnTo>
                  <a:lnTo>
                    <a:pt x="978" y="388"/>
                  </a:lnTo>
                  <a:lnTo>
                    <a:pt x="978" y="388"/>
                  </a:lnTo>
                  <a:lnTo>
                    <a:pt x="975" y="384"/>
                  </a:lnTo>
                  <a:lnTo>
                    <a:pt x="971" y="380"/>
                  </a:lnTo>
                  <a:lnTo>
                    <a:pt x="965" y="376"/>
                  </a:lnTo>
                  <a:lnTo>
                    <a:pt x="961" y="375"/>
                  </a:lnTo>
                  <a:lnTo>
                    <a:pt x="956" y="374"/>
                  </a:lnTo>
                  <a:lnTo>
                    <a:pt x="956" y="374"/>
                  </a:lnTo>
                  <a:lnTo>
                    <a:pt x="937" y="373"/>
                  </a:lnTo>
                  <a:lnTo>
                    <a:pt x="919" y="370"/>
                  </a:lnTo>
                  <a:lnTo>
                    <a:pt x="903" y="365"/>
                  </a:lnTo>
                  <a:lnTo>
                    <a:pt x="887" y="358"/>
                  </a:lnTo>
                  <a:lnTo>
                    <a:pt x="873" y="351"/>
                  </a:lnTo>
                  <a:lnTo>
                    <a:pt x="858" y="341"/>
                  </a:lnTo>
                  <a:lnTo>
                    <a:pt x="845" y="331"/>
                  </a:lnTo>
                  <a:lnTo>
                    <a:pt x="833" y="320"/>
                  </a:lnTo>
                  <a:lnTo>
                    <a:pt x="821" y="307"/>
                  </a:lnTo>
                  <a:lnTo>
                    <a:pt x="810" y="295"/>
                  </a:lnTo>
                  <a:lnTo>
                    <a:pt x="799" y="281"/>
                  </a:lnTo>
                  <a:lnTo>
                    <a:pt x="788" y="267"/>
                  </a:lnTo>
                  <a:lnTo>
                    <a:pt x="769" y="239"/>
                  </a:lnTo>
                  <a:lnTo>
                    <a:pt x="751" y="210"/>
                  </a:lnTo>
                  <a:lnTo>
                    <a:pt x="751" y="210"/>
                  </a:lnTo>
                  <a:lnTo>
                    <a:pt x="725" y="171"/>
                  </a:lnTo>
                  <a:lnTo>
                    <a:pt x="725" y="171"/>
                  </a:lnTo>
                  <a:lnTo>
                    <a:pt x="707" y="144"/>
                  </a:lnTo>
                  <a:lnTo>
                    <a:pt x="685" y="117"/>
                  </a:lnTo>
                  <a:lnTo>
                    <a:pt x="674" y="103"/>
                  </a:lnTo>
                  <a:lnTo>
                    <a:pt x="661" y="91"/>
                  </a:lnTo>
                  <a:lnTo>
                    <a:pt x="649" y="80"/>
                  </a:lnTo>
                  <a:lnTo>
                    <a:pt x="636" y="68"/>
                  </a:lnTo>
                  <a:lnTo>
                    <a:pt x="621" y="57"/>
                  </a:lnTo>
                  <a:lnTo>
                    <a:pt x="607" y="48"/>
                  </a:lnTo>
                  <a:lnTo>
                    <a:pt x="590" y="39"/>
                  </a:lnTo>
                  <a:lnTo>
                    <a:pt x="574" y="32"/>
                  </a:lnTo>
                  <a:lnTo>
                    <a:pt x="557" y="26"/>
                  </a:lnTo>
                  <a:lnTo>
                    <a:pt x="539" y="22"/>
                  </a:lnTo>
                  <a:lnTo>
                    <a:pt x="520" y="19"/>
                  </a:lnTo>
                  <a:lnTo>
                    <a:pt x="499" y="19"/>
                  </a:lnTo>
                  <a:lnTo>
                    <a:pt x="499" y="19"/>
                  </a:lnTo>
                  <a:lnTo>
                    <a:pt x="480" y="19"/>
                  </a:lnTo>
                  <a:lnTo>
                    <a:pt x="460" y="22"/>
                  </a:lnTo>
                  <a:lnTo>
                    <a:pt x="443" y="26"/>
                  </a:lnTo>
                  <a:lnTo>
                    <a:pt x="425" y="32"/>
                  </a:lnTo>
                  <a:lnTo>
                    <a:pt x="409" y="39"/>
                  </a:lnTo>
                  <a:lnTo>
                    <a:pt x="393" y="48"/>
                  </a:lnTo>
                  <a:lnTo>
                    <a:pt x="378" y="57"/>
                  </a:lnTo>
                  <a:lnTo>
                    <a:pt x="363" y="68"/>
                  </a:lnTo>
                  <a:lnTo>
                    <a:pt x="350" y="80"/>
                  </a:lnTo>
                  <a:lnTo>
                    <a:pt x="337" y="91"/>
                  </a:lnTo>
                  <a:lnTo>
                    <a:pt x="325" y="103"/>
                  </a:lnTo>
                  <a:lnTo>
                    <a:pt x="314" y="117"/>
                  </a:lnTo>
                  <a:lnTo>
                    <a:pt x="293" y="144"/>
                  </a:lnTo>
                  <a:lnTo>
                    <a:pt x="273" y="171"/>
                  </a:lnTo>
                  <a:lnTo>
                    <a:pt x="273" y="171"/>
                  </a:lnTo>
                  <a:lnTo>
                    <a:pt x="249" y="210"/>
                  </a:lnTo>
                  <a:lnTo>
                    <a:pt x="249" y="210"/>
                  </a:lnTo>
                  <a:lnTo>
                    <a:pt x="230" y="239"/>
                  </a:lnTo>
                  <a:lnTo>
                    <a:pt x="210" y="267"/>
                  </a:lnTo>
                  <a:lnTo>
                    <a:pt x="200" y="281"/>
                  </a:lnTo>
                  <a:lnTo>
                    <a:pt x="190" y="295"/>
                  </a:lnTo>
                  <a:lnTo>
                    <a:pt x="179" y="307"/>
                  </a:lnTo>
                  <a:lnTo>
                    <a:pt x="166" y="320"/>
                  </a:lnTo>
                  <a:lnTo>
                    <a:pt x="154" y="331"/>
                  </a:lnTo>
                  <a:lnTo>
                    <a:pt x="140" y="341"/>
                  </a:lnTo>
                  <a:lnTo>
                    <a:pt x="127" y="351"/>
                  </a:lnTo>
                  <a:lnTo>
                    <a:pt x="111" y="358"/>
                  </a:lnTo>
                  <a:lnTo>
                    <a:pt x="96" y="365"/>
                  </a:lnTo>
                  <a:lnTo>
                    <a:pt x="79" y="370"/>
                  </a:lnTo>
                  <a:lnTo>
                    <a:pt x="62" y="373"/>
                  </a:lnTo>
                  <a:lnTo>
                    <a:pt x="43" y="374"/>
                  </a:lnTo>
                  <a:lnTo>
                    <a:pt x="43" y="374"/>
                  </a:lnTo>
                  <a:lnTo>
                    <a:pt x="38" y="375"/>
                  </a:lnTo>
                  <a:lnTo>
                    <a:pt x="35" y="376"/>
                  </a:lnTo>
                  <a:lnTo>
                    <a:pt x="29" y="380"/>
                  </a:lnTo>
                  <a:lnTo>
                    <a:pt x="24" y="384"/>
                  </a:lnTo>
                  <a:lnTo>
                    <a:pt x="22" y="388"/>
                  </a:lnTo>
                  <a:lnTo>
                    <a:pt x="22" y="388"/>
                  </a:lnTo>
                  <a:lnTo>
                    <a:pt x="19" y="395"/>
                  </a:lnTo>
                  <a:lnTo>
                    <a:pt x="18" y="402"/>
                  </a:lnTo>
                  <a:lnTo>
                    <a:pt x="19" y="411"/>
                  </a:lnTo>
                  <a:lnTo>
                    <a:pt x="22" y="418"/>
                  </a:lnTo>
                  <a:lnTo>
                    <a:pt x="22" y="418"/>
                  </a:lnTo>
                  <a:lnTo>
                    <a:pt x="25" y="421"/>
                  </a:lnTo>
                  <a:lnTo>
                    <a:pt x="29" y="424"/>
                  </a:lnTo>
                  <a:lnTo>
                    <a:pt x="35" y="427"/>
                  </a:lnTo>
                  <a:lnTo>
                    <a:pt x="42" y="428"/>
                  </a:lnTo>
                  <a:lnTo>
                    <a:pt x="42" y="428"/>
                  </a:lnTo>
                  <a:lnTo>
                    <a:pt x="42" y="428"/>
                  </a:lnTo>
                  <a:lnTo>
                    <a:pt x="63" y="426"/>
                  </a:lnTo>
                  <a:lnTo>
                    <a:pt x="83" y="423"/>
                  </a:lnTo>
                  <a:lnTo>
                    <a:pt x="100" y="419"/>
                  </a:lnTo>
                  <a:lnTo>
                    <a:pt x="118" y="413"/>
                  </a:lnTo>
                  <a:lnTo>
                    <a:pt x="134" y="405"/>
                  </a:lnTo>
                  <a:lnTo>
                    <a:pt x="150" y="397"/>
                  </a:lnTo>
                  <a:lnTo>
                    <a:pt x="164" y="388"/>
                  </a:lnTo>
                  <a:lnTo>
                    <a:pt x="179" y="378"/>
                  </a:lnTo>
                  <a:lnTo>
                    <a:pt x="192" y="367"/>
                  </a:lnTo>
                  <a:lnTo>
                    <a:pt x="204" y="355"/>
                  </a:lnTo>
                  <a:lnTo>
                    <a:pt x="217" y="342"/>
                  </a:lnTo>
                  <a:lnTo>
                    <a:pt x="228" y="330"/>
                  </a:lnTo>
                  <a:lnTo>
                    <a:pt x="250" y="303"/>
                  </a:lnTo>
                  <a:lnTo>
                    <a:pt x="269" y="275"/>
                  </a:lnTo>
                  <a:lnTo>
                    <a:pt x="269" y="275"/>
                  </a:lnTo>
                  <a:lnTo>
                    <a:pt x="294" y="236"/>
                  </a:lnTo>
                  <a:lnTo>
                    <a:pt x="294" y="236"/>
                  </a:lnTo>
                  <a:lnTo>
                    <a:pt x="313" y="207"/>
                  </a:lnTo>
                  <a:lnTo>
                    <a:pt x="332" y="178"/>
                  </a:lnTo>
                  <a:lnTo>
                    <a:pt x="343" y="163"/>
                  </a:lnTo>
                  <a:lnTo>
                    <a:pt x="354" y="150"/>
                  </a:lnTo>
                  <a:lnTo>
                    <a:pt x="365" y="137"/>
                  </a:lnTo>
                  <a:lnTo>
                    <a:pt x="377" y="124"/>
                  </a:lnTo>
                  <a:lnTo>
                    <a:pt x="389" y="114"/>
                  </a:lnTo>
                  <a:lnTo>
                    <a:pt x="402" y="103"/>
                  </a:lnTo>
                  <a:lnTo>
                    <a:pt x="417" y="94"/>
                  </a:lnTo>
                  <a:lnTo>
                    <a:pt x="431" y="86"/>
                  </a:lnTo>
                  <a:lnTo>
                    <a:pt x="447" y="80"/>
                  </a:lnTo>
                  <a:lnTo>
                    <a:pt x="463" y="76"/>
                  </a:lnTo>
                  <a:lnTo>
                    <a:pt x="481" y="72"/>
                  </a:lnTo>
                  <a:lnTo>
                    <a:pt x="499" y="71"/>
                  </a:lnTo>
                  <a:lnTo>
                    <a:pt x="499" y="71"/>
                  </a:lnTo>
                  <a:lnTo>
                    <a:pt x="518" y="72"/>
                  </a:lnTo>
                  <a:lnTo>
                    <a:pt x="536" y="76"/>
                  </a:lnTo>
                  <a:lnTo>
                    <a:pt x="552" y="80"/>
                  </a:lnTo>
                  <a:lnTo>
                    <a:pt x="567" y="86"/>
                  </a:lnTo>
                  <a:lnTo>
                    <a:pt x="583" y="94"/>
                  </a:lnTo>
                  <a:lnTo>
                    <a:pt x="596" y="103"/>
                  </a:lnTo>
                  <a:lnTo>
                    <a:pt x="610" y="114"/>
                  </a:lnTo>
                  <a:lnTo>
                    <a:pt x="622" y="125"/>
                  </a:lnTo>
                  <a:lnTo>
                    <a:pt x="635" y="137"/>
                  </a:lnTo>
                  <a:lnTo>
                    <a:pt x="646" y="150"/>
                  </a:lnTo>
                  <a:lnTo>
                    <a:pt x="656" y="163"/>
                  </a:lnTo>
                  <a:lnTo>
                    <a:pt x="667" y="178"/>
                  </a:lnTo>
                  <a:lnTo>
                    <a:pt x="686" y="207"/>
                  </a:lnTo>
                  <a:lnTo>
                    <a:pt x="705" y="236"/>
                  </a:lnTo>
                  <a:lnTo>
                    <a:pt x="705" y="236"/>
                  </a:lnTo>
                  <a:lnTo>
                    <a:pt x="731" y="275"/>
                  </a:lnTo>
                  <a:lnTo>
                    <a:pt x="731" y="275"/>
                  </a:lnTo>
                  <a:lnTo>
                    <a:pt x="750" y="303"/>
                  </a:lnTo>
                  <a:lnTo>
                    <a:pt x="771" y="330"/>
                  </a:lnTo>
                  <a:lnTo>
                    <a:pt x="782" y="342"/>
                  </a:lnTo>
                  <a:lnTo>
                    <a:pt x="794" y="355"/>
                  </a:lnTo>
                  <a:lnTo>
                    <a:pt x="807" y="367"/>
                  </a:lnTo>
                  <a:lnTo>
                    <a:pt x="820" y="378"/>
                  </a:lnTo>
                  <a:lnTo>
                    <a:pt x="835" y="388"/>
                  </a:lnTo>
                  <a:lnTo>
                    <a:pt x="849" y="397"/>
                  </a:lnTo>
                  <a:lnTo>
                    <a:pt x="865" y="405"/>
                  </a:lnTo>
                  <a:lnTo>
                    <a:pt x="881" y="413"/>
                  </a:lnTo>
                  <a:lnTo>
                    <a:pt x="899" y="419"/>
                  </a:lnTo>
                  <a:lnTo>
                    <a:pt x="917" y="423"/>
                  </a:lnTo>
                  <a:lnTo>
                    <a:pt x="936" y="426"/>
                  </a:lnTo>
                  <a:lnTo>
                    <a:pt x="956" y="428"/>
                  </a:lnTo>
                  <a:lnTo>
                    <a:pt x="956" y="428"/>
                  </a:lnTo>
                  <a:lnTo>
                    <a:pt x="965" y="427"/>
                  </a:lnTo>
                  <a:lnTo>
                    <a:pt x="970" y="424"/>
                  </a:lnTo>
                  <a:lnTo>
                    <a:pt x="975" y="421"/>
                  </a:lnTo>
                  <a:lnTo>
                    <a:pt x="977" y="418"/>
                  </a:lnTo>
                  <a:lnTo>
                    <a:pt x="977" y="418"/>
                  </a:lnTo>
                  <a:lnTo>
                    <a:pt x="980" y="411"/>
                  </a:lnTo>
                  <a:lnTo>
                    <a:pt x="981" y="402"/>
                  </a:lnTo>
                  <a:lnTo>
                    <a:pt x="981" y="402"/>
                  </a:lnTo>
                  <a:close/>
                </a:path>
              </a:pathLst>
            </a:custGeom>
            <a:solidFill>
              <a:srgbClr val="FCFC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endParaRPr>
            </a:p>
          </p:txBody>
        </p:sp>
        <p:sp>
          <p:nvSpPr>
            <p:cNvPr id="22" name="Rectangle 17">
              <a:extLst>
                <a:ext uri="{FF2B5EF4-FFF2-40B4-BE49-F238E27FC236}">
                  <a16:creationId xmlns:a16="http://schemas.microsoft.com/office/drawing/2014/main" id="{87E7A531-E610-4665-B34F-ADCF9036C41F}"/>
                </a:ext>
              </a:extLst>
            </p:cNvPr>
            <p:cNvSpPr>
              <a:spLocks noChangeArrowheads="1"/>
            </p:cNvSpPr>
            <p:nvPr/>
          </p:nvSpPr>
          <p:spPr bwMode="auto">
            <a:xfrm>
              <a:off x="9952038" y="5926138"/>
              <a:ext cx="17463" cy="244475"/>
            </a:xfrm>
            <a:prstGeom prst="rect">
              <a:avLst/>
            </a:prstGeom>
            <a:solidFill>
              <a:srgbClr val="3A3D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endParaRPr>
            </a:p>
          </p:txBody>
        </p:sp>
        <p:sp>
          <p:nvSpPr>
            <p:cNvPr id="23" name="Rectangle 18">
              <a:extLst>
                <a:ext uri="{FF2B5EF4-FFF2-40B4-BE49-F238E27FC236}">
                  <a16:creationId xmlns:a16="http://schemas.microsoft.com/office/drawing/2014/main" id="{9DFDADC4-9D2C-138E-4B0F-F2458D8E16C8}"/>
                </a:ext>
              </a:extLst>
            </p:cNvPr>
            <p:cNvSpPr>
              <a:spLocks noChangeArrowheads="1"/>
            </p:cNvSpPr>
            <p:nvPr/>
          </p:nvSpPr>
          <p:spPr bwMode="auto">
            <a:xfrm>
              <a:off x="10126663" y="5930901"/>
              <a:ext cx="17463" cy="242888"/>
            </a:xfrm>
            <a:prstGeom prst="rect">
              <a:avLst/>
            </a:prstGeom>
            <a:solidFill>
              <a:srgbClr val="3A3D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endParaRPr>
            </a:p>
          </p:txBody>
        </p:sp>
        <p:sp>
          <p:nvSpPr>
            <p:cNvPr id="24" name="Rectangle 19">
              <a:extLst>
                <a:ext uri="{FF2B5EF4-FFF2-40B4-BE49-F238E27FC236}">
                  <a16:creationId xmlns:a16="http://schemas.microsoft.com/office/drawing/2014/main" id="{65AA99D8-D3F0-F37F-C32B-D360CD26903B}"/>
                </a:ext>
              </a:extLst>
            </p:cNvPr>
            <p:cNvSpPr>
              <a:spLocks noChangeArrowheads="1"/>
            </p:cNvSpPr>
            <p:nvPr/>
          </p:nvSpPr>
          <p:spPr bwMode="auto">
            <a:xfrm>
              <a:off x="10180638" y="5930901"/>
              <a:ext cx="17463" cy="242888"/>
            </a:xfrm>
            <a:prstGeom prst="rect">
              <a:avLst/>
            </a:prstGeom>
            <a:solidFill>
              <a:srgbClr val="3A3D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endParaRPr>
            </a:p>
          </p:txBody>
        </p:sp>
        <p:sp>
          <p:nvSpPr>
            <p:cNvPr id="25" name="Rectangle 20">
              <a:extLst>
                <a:ext uri="{FF2B5EF4-FFF2-40B4-BE49-F238E27FC236}">
                  <a16:creationId xmlns:a16="http://schemas.microsoft.com/office/drawing/2014/main" id="{ECC00CBB-D47A-8902-3BDB-C07D48BF59B0}"/>
                </a:ext>
              </a:extLst>
            </p:cNvPr>
            <p:cNvSpPr>
              <a:spLocks noChangeArrowheads="1"/>
            </p:cNvSpPr>
            <p:nvPr/>
          </p:nvSpPr>
          <p:spPr bwMode="auto">
            <a:xfrm>
              <a:off x="9537701" y="5907088"/>
              <a:ext cx="17463" cy="277813"/>
            </a:xfrm>
            <a:prstGeom prst="rect">
              <a:avLst/>
            </a:prstGeom>
            <a:solidFill>
              <a:srgbClr val="3A3D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endParaRPr>
            </a:p>
          </p:txBody>
        </p:sp>
        <p:sp>
          <p:nvSpPr>
            <p:cNvPr id="26" name="Rectangle 21">
              <a:extLst>
                <a:ext uri="{FF2B5EF4-FFF2-40B4-BE49-F238E27FC236}">
                  <a16:creationId xmlns:a16="http://schemas.microsoft.com/office/drawing/2014/main" id="{34AE2BA0-A71D-BD66-C08E-26121150D062}"/>
                </a:ext>
              </a:extLst>
            </p:cNvPr>
            <p:cNvSpPr>
              <a:spLocks noChangeArrowheads="1"/>
            </p:cNvSpPr>
            <p:nvPr/>
          </p:nvSpPr>
          <p:spPr bwMode="auto">
            <a:xfrm>
              <a:off x="9593263" y="5935663"/>
              <a:ext cx="17463" cy="220663"/>
            </a:xfrm>
            <a:prstGeom prst="rect">
              <a:avLst/>
            </a:prstGeom>
            <a:solidFill>
              <a:srgbClr val="3A3D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endParaRPr>
            </a:p>
          </p:txBody>
        </p:sp>
        <p:sp>
          <p:nvSpPr>
            <p:cNvPr id="27" name="Rectangle 22">
              <a:extLst>
                <a:ext uri="{FF2B5EF4-FFF2-40B4-BE49-F238E27FC236}">
                  <a16:creationId xmlns:a16="http://schemas.microsoft.com/office/drawing/2014/main" id="{5C57617D-A5B8-8580-5A00-1E73CFAAA5B3}"/>
                </a:ext>
              </a:extLst>
            </p:cNvPr>
            <p:cNvSpPr>
              <a:spLocks noChangeArrowheads="1"/>
            </p:cNvSpPr>
            <p:nvPr/>
          </p:nvSpPr>
          <p:spPr bwMode="auto">
            <a:xfrm>
              <a:off x="9893301" y="5881688"/>
              <a:ext cx="17463" cy="333375"/>
            </a:xfrm>
            <a:prstGeom prst="rect">
              <a:avLst/>
            </a:prstGeom>
            <a:solidFill>
              <a:srgbClr val="3A3D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endParaRPr>
            </a:p>
          </p:txBody>
        </p:sp>
        <p:sp>
          <p:nvSpPr>
            <p:cNvPr id="28" name="Rectangle 23">
              <a:extLst>
                <a:ext uri="{FF2B5EF4-FFF2-40B4-BE49-F238E27FC236}">
                  <a16:creationId xmlns:a16="http://schemas.microsoft.com/office/drawing/2014/main" id="{9C953EC5-8790-E12F-07B4-FC1654195A9F}"/>
                </a:ext>
              </a:extLst>
            </p:cNvPr>
            <p:cNvSpPr>
              <a:spLocks noChangeArrowheads="1"/>
            </p:cNvSpPr>
            <p:nvPr/>
          </p:nvSpPr>
          <p:spPr bwMode="auto">
            <a:xfrm>
              <a:off x="9834563" y="5881688"/>
              <a:ext cx="17463" cy="333375"/>
            </a:xfrm>
            <a:prstGeom prst="rect">
              <a:avLst/>
            </a:prstGeom>
            <a:solidFill>
              <a:srgbClr val="3A3D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endParaRPr>
            </a:p>
          </p:txBody>
        </p:sp>
        <p:sp>
          <p:nvSpPr>
            <p:cNvPr id="29" name="Rectangle 24">
              <a:extLst>
                <a:ext uri="{FF2B5EF4-FFF2-40B4-BE49-F238E27FC236}">
                  <a16:creationId xmlns:a16="http://schemas.microsoft.com/office/drawing/2014/main" id="{DE6DA644-8D6E-428C-4F29-9958C0DEA36C}"/>
                </a:ext>
              </a:extLst>
            </p:cNvPr>
            <p:cNvSpPr>
              <a:spLocks noChangeArrowheads="1"/>
            </p:cNvSpPr>
            <p:nvPr/>
          </p:nvSpPr>
          <p:spPr bwMode="auto">
            <a:xfrm>
              <a:off x="9775826" y="5926138"/>
              <a:ext cx="17463" cy="244475"/>
            </a:xfrm>
            <a:prstGeom prst="rect">
              <a:avLst/>
            </a:prstGeom>
            <a:solidFill>
              <a:srgbClr val="3A3D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endParaRPr>
            </a:p>
          </p:txBody>
        </p:sp>
        <p:sp>
          <p:nvSpPr>
            <p:cNvPr id="30" name="Freeform 25">
              <a:extLst>
                <a:ext uri="{FF2B5EF4-FFF2-40B4-BE49-F238E27FC236}">
                  <a16:creationId xmlns:a16="http://schemas.microsoft.com/office/drawing/2014/main" id="{CB32CBC6-F636-C02D-D890-F6243D85F2E2}"/>
                </a:ext>
              </a:extLst>
            </p:cNvPr>
            <p:cNvSpPr>
              <a:spLocks/>
            </p:cNvSpPr>
            <p:nvPr/>
          </p:nvSpPr>
          <p:spPr bwMode="auto">
            <a:xfrm>
              <a:off x="9480551" y="5881688"/>
              <a:ext cx="777875" cy="339725"/>
            </a:xfrm>
            <a:custGeom>
              <a:avLst/>
              <a:gdLst>
                <a:gd name="T0" fmla="*/ 44 w 981"/>
                <a:gd name="T1" fmla="*/ 71 h 427"/>
                <a:gd name="T2" fmla="*/ 74 w 981"/>
                <a:gd name="T3" fmla="*/ 76 h 427"/>
                <a:gd name="T4" fmla="*/ 124 w 981"/>
                <a:gd name="T5" fmla="*/ 101 h 427"/>
                <a:gd name="T6" fmla="*/ 167 w 981"/>
                <a:gd name="T7" fmla="*/ 140 h 427"/>
                <a:gd name="T8" fmla="*/ 214 w 981"/>
                <a:gd name="T9" fmla="*/ 204 h 427"/>
                <a:gd name="T10" fmla="*/ 257 w 981"/>
                <a:gd name="T11" fmla="*/ 270 h 427"/>
                <a:gd name="T12" fmla="*/ 302 w 981"/>
                <a:gd name="T13" fmla="*/ 329 h 427"/>
                <a:gd name="T14" fmla="*/ 340 w 981"/>
                <a:gd name="T15" fmla="*/ 368 h 427"/>
                <a:gd name="T16" fmla="*/ 383 w 981"/>
                <a:gd name="T17" fmla="*/ 399 h 427"/>
                <a:gd name="T18" fmla="*/ 434 w 981"/>
                <a:gd name="T19" fmla="*/ 419 h 427"/>
                <a:gd name="T20" fmla="*/ 490 w 981"/>
                <a:gd name="T21" fmla="*/ 427 h 427"/>
                <a:gd name="T22" fmla="*/ 528 w 981"/>
                <a:gd name="T23" fmla="*/ 424 h 427"/>
                <a:gd name="T24" fmla="*/ 581 w 981"/>
                <a:gd name="T25" fmla="*/ 407 h 427"/>
                <a:gd name="T26" fmla="*/ 626 w 981"/>
                <a:gd name="T27" fmla="*/ 379 h 427"/>
                <a:gd name="T28" fmla="*/ 666 w 981"/>
                <a:gd name="T29" fmla="*/ 343 h 427"/>
                <a:gd name="T30" fmla="*/ 701 w 981"/>
                <a:gd name="T31" fmla="*/ 301 h 427"/>
                <a:gd name="T32" fmla="*/ 745 w 981"/>
                <a:gd name="T33" fmla="*/ 237 h 427"/>
                <a:gd name="T34" fmla="*/ 800 w 981"/>
                <a:gd name="T35" fmla="*/ 155 h 427"/>
                <a:gd name="T36" fmla="*/ 841 w 981"/>
                <a:gd name="T37" fmla="*/ 112 h 427"/>
                <a:gd name="T38" fmla="*/ 888 w 981"/>
                <a:gd name="T39" fmla="*/ 82 h 427"/>
                <a:gd name="T40" fmla="*/ 926 w 981"/>
                <a:gd name="T41" fmla="*/ 72 h 427"/>
                <a:gd name="T42" fmla="*/ 947 w 981"/>
                <a:gd name="T43" fmla="*/ 70 h 427"/>
                <a:gd name="T44" fmla="*/ 967 w 981"/>
                <a:gd name="T45" fmla="*/ 63 h 427"/>
                <a:gd name="T46" fmla="*/ 979 w 981"/>
                <a:gd name="T47" fmla="*/ 46 h 427"/>
                <a:gd name="T48" fmla="*/ 980 w 981"/>
                <a:gd name="T49" fmla="*/ 26 h 427"/>
                <a:gd name="T50" fmla="*/ 973 w 981"/>
                <a:gd name="T51" fmla="*/ 10 h 427"/>
                <a:gd name="T52" fmla="*/ 955 w 981"/>
                <a:gd name="T53" fmla="*/ 0 h 427"/>
                <a:gd name="T54" fmla="*/ 927 w 981"/>
                <a:gd name="T55" fmla="*/ 1 h 427"/>
                <a:gd name="T56" fmla="*/ 873 w 981"/>
                <a:gd name="T57" fmla="*/ 13 h 427"/>
                <a:gd name="T58" fmla="*/ 825 w 981"/>
                <a:gd name="T59" fmla="*/ 37 h 427"/>
                <a:gd name="T60" fmla="*/ 784 w 981"/>
                <a:gd name="T61" fmla="*/ 70 h 427"/>
                <a:gd name="T62" fmla="*/ 747 w 981"/>
                <a:gd name="T63" fmla="*/ 110 h 427"/>
                <a:gd name="T64" fmla="*/ 714 w 981"/>
                <a:gd name="T65" fmla="*/ 156 h 427"/>
                <a:gd name="T66" fmla="*/ 649 w 981"/>
                <a:gd name="T67" fmla="*/ 255 h 427"/>
                <a:gd name="T68" fmla="*/ 610 w 981"/>
                <a:gd name="T69" fmla="*/ 301 h 427"/>
                <a:gd name="T70" fmla="*/ 565 w 981"/>
                <a:gd name="T71" fmla="*/ 336 h 427"/>
                <a:gd name="T72" fmla="*/ 530 w 981"/>
                <a:gd name="T73" fmla="*/ 350 h 427"/>
                <a:gd name="T74" fmla="*/ 500 w 981"/>
                <a:gd name="T75" fmla="*/ 355 h 427"/>
                <a:gd name="T76" fmla="*/ 479 w 981"/>
                <a:gd name="T77" fmla="*/ 355 h 427"/>
                <a:gd name="T78" fmla="*/ 449 w 981"/>
                <a:gd name="T79" fmla="*/ 350 h 427"/>
                <a:gd name="T80" fmla="*/ 414 w 981"/>
                <a:gd name="T81" fmla="*/ 336 h 427"/>
                <a:gd name="T82" fmla="*/ 369 w 981"/>
                <a:gd name="T83" fmla="*/ 301 h 427"/>
                <a:gd name="T84" fmla="*/ 331 w 981"/>
                <a:gd name="T85" fmla="*/ 255 h 427"/>
                <a:gd name="T86" fmla="*/ 267 w 981"/>
                <a:gd name="T87" fmla="*/ 156 h 427"/>
                <a:gd name="T88" fmla="*/ 233 w 981"/>
                <a:gd name="T89" fmla="*/ 110 h 427"/>
                <a:gd name="T90" fmla="*/ 196 w 981"/>
                <a:gd name="T91" fmla="*/ 70 h 427"/>
                <a:gd name="T92" fmla="*/ 154 w 981"/>
                <a:gd name="T93" fmla="*/ 37 h 427"/>
                <a:gd name="T94" fmla="*/ 107 w 981"/>
                <a:gd name="T95" fmla="*/ 13 h 427"/>
                <a:gd name="T96" fmla="*/ 53 w 981"/>
                <a:gd name="T97" fmla="*/ 1 h 427"/>
                <a:gd name="T98" fmla="*/ 25 w 981"/>
                <a:gd name="T99" fmla="*/ 0 h 427"/>
                <a:gd name="T100" fmla="*/ 8 w 981"/>
                <a:gd name="T101" fmla="*/ 10 h 427"/>
                <a:gd name="T102" fmla="*/ 0 w 981"/>
                <a:gd name="T103" fmla="*/ 26 h 427"/>
                <a:gd name="T104" fmla="*/ 2 w 981"/>
                <a:gd name="T105" fmla="*/ 46 h 427"/>
                <a:gd name="T106" fmla="*/ 12 w 981"/>
                <a:gd name="T107" fmla="*/ 63 h 427"/>
                <a:gd name="T108" fmla="*/ 34 w 981"/>
                <a:gd name="T109" fmla="*/ 7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81" h="427">
                  <a:moveTo>
                    <a:pt x="34" y="70"/>
                  </a:moveTo>
                  <a:lnTo>
                    <a:pt x="34" y="70"/>
                  </a:lnTo>
                  <a:lnTo>
                    <a:pt x="44" y="71"/>
                  </a:lnTo>
                  <a:lnTo>
                    <a:pt x="54" y="72"/>
                  </a:lnTo>
                  <a:lnTo>
                    <a:pt x="64" y="74"/>
                  </a:lnTo>
                  <a:lnTo>
                    <a:pt x="74" y="76"/>
                  </a:lnTo>
                  <a:lnTo>
                    <a:pt x="91" y="82"/>
                  </a:lnTo>
                  <a:lnTo>
                    <a:pt x="109" y="91"/>
                  </a:lnTo>
                  <a:lnTo>
                    <a:pt x="124" y="101"/>
                  </a:lnTo>
                  <a:lnTo>
                    <a:pt x="140" y="112"/>
                  </a:lnTo>
                  <a:lnTo>
                    <a:pt x="153" y="126"/>
                  </a:lnTo>
                  <a:lnTo>
                    <a:pt x="167" y="140"/>
                  </a:lnTo>
                  <a:lnTo>
                    <a:pt x="179" y="155"/>
                  </a:lnTo>
                  <a:lnTo>
                    <a:pt x="192" y="170"/>
                  </a:lnTo>
                  <a:lnTo>
                    <a:pt x="214" y="204"/>
                  </a:lnTo>
                  <a:lnTo>
                    <a:pt x="236" y="237"/>
                  </a:lnTo>
                  <a:lnTo>
                    <a:pt x="257" y="270"/>
                  </a:lnTo>
                  <a:lnTo>
                    <a:pt x="257" y="270"/>
                  </a:lnTo>
                  <a:lnTo>
                    <a:pt x="278" y="301"/>
                  </a:lnTo>
                  <a:lnTo>
                    <a:pt x="290" y="315"/>
                  </a:lnTo>
                  <a:lnTo>
                    <a:pt x="302" y="329"/>
                  </a:lnTo>
                  <a:lnTo>
                    <a:pt x="314" y="343"/>
                  </a:lnTo>
                  <a:lnTo>
                    <a:pt x="327" y="355"/>
                  </a:lnTo>
                  <a:lnTo>
                    <a:pt x="340" y="368"/>
                  </a:lnTo>
                  <a:lnTo>
                    <a:pt x="355" y="379"/>
                  </a:lnTo>
                  <a:lnTo>
                    <a:pt x="369" y="389"/>
                  </a:lnTo>
                  <a:lnTo>
                    <a:pt x="383" y="399"/>
                  </a:lnTo>
                  <a:lnTo>
                    <a:pt x="400" y="407"/>
                  </a:lnTo>
                  <a:lnTo>
                    <a:pt x="416" y="413"/>
                  </a:lnTo>
                  <a:lnTo>
                    <a:pt x="434" y="419"/>
                  </a:lnTo>
                  <a:lnTo>
                    <a:pt x="452" y="424"/>
                  </a:lnTo>
                  <a:lnTo>
                    <a:pt x="470" y="426"/>
                  </a:lnTo>
                  <a:lnTo>
                    <a:pt x="490" y="427"/>
                  </a:lnTo>
                  <a:lnTo>
                    <a:pt x="490" y="427"/>
                  </a:lnTo>
                  <a:lnTo>
                    <a:pt x="509" y="426"/>
                  </a:lnTo>
                  <a:lnTo>
                    <a:pt x="528" y="424"/>
                  </a:lnTo>
                  <a:lnTo>
                    <a:pt x="546" y="419"/>
                  </a:lnTo>
                  <a:lnTo>
                    <a:pt x="564" y="413"/>
                  </a:lnTo>
                  <a:lnTo>
                    <a:pt x="581" y="407"/>
                  </a:lnTo>
                  <a:lnTo>
                    <a:pt x="596" y="399"/>
                  </a:lnTo>
                  <a:lnTo>
                    <a:pt x="611" y="389"/>
                  </a:lnTo>
                  <a:lnTo>
                    <a:pt x="626" y="379"/>
                  </a:lnTo>
                  <a:lnTo>
                    <a:pt x="639" y="368"/>
                  </a:lnTo>
                  <a:lnTo>
                    <a:pt x="653" y="355"/>
                  </a:lnTo>
                  <a:lnTo>
                    <a:pt x="666" y="343"/>
                  </a:lnTo>
                  <a:lnTo>
                    <a:pt x="679" y="329"/>
                  </a:lnTo>
                  <a:lnTo>
                    <a:pt x="690" y="315"/>
                  </a:lnTo>
                  <a:lnTo>
                    <a:pt x="701" y="301"/>
                  </a:lnTo>
                  <a:lnTo>
                    <a:pt x="723" y="270"/>
                  </a:lnTo>
                  <a:lnTo>
                    <a:pt x="723" y="270"/>
                  </a:lnTo>
                  <a:lnTo>
                    <a:pt x="745" y="237"/>
                  </a:lnTo>
                  <a:lnTo>
                    <a:pt x="766" y="204"/>
                  </a:lnTo>
                  <a:lnTo>
                    <a:pt x="788" y="170"/>
                  </a:lnTo>
                  <a:lnTo>
                    <a:pt x="800" y="155"/>
                  </a:lnTo>
                  <a:lnTo>
                    <a:pt x="813" y="140"/>
                  </a:lnTo>
                  <a:lnTo>
                    <a:pt x="826" y="126"/>
                  </a:lnTo>
                  <a:lnTo>
                    <a:pt x="841" y="112"/>
                  </a:lnTo>
                  <a:lnTo>
                    <a:pt x="855" y="101"/>
                  </a:lnTo>
                  <a:lnTo>
                    <a:pt x="871" y="91"/>
                  </a:lnTo>
                  <a:lnTo>
                    <a:pt x="888" y="82"/>
                  </a:lnTo>
                  <a:lnTo>
                    <a:pt x="907" y="76"/>
                  </a:lnTo>
                  <a:lnTo>
                    <a:pt x="916" y="74"/>
                  </a:lnTo>
                  <a:lnTo>
                    <a:pt x="926" y="72"/>
                  </a:lnTo>
                  <a:lnTo>
                    <a:pt x="936" y="71"/>
                  </a:lnTo>
                  <a:lnTo>
                    <a:pt x="947" y="70"/>
                  </a:lnTo>
                  <a:lnTo>
                    <a:pt x="947" y="70"/>
                  </a:lnTo>
                  <a:lnTo>
                    <a:pt x="955" y="69"/>
                  </a:lnTo>
                  <a:lnTo>
                    <a:pt x="961" y="67"/>
                  </a:lnTo>
                  <a:lnTo>
                    <a:pt x="967" y="63"/>
                  </a:lnTo>
                  <a:lnTo>
                    <a:pt x="973" y="59"/>
                  </a:lnTo>
                  <a:lnTo>
                    <a:pt x="976" y="52"/>
                  </a:lnTo>
                  <a:lnTo>
                    <a:pt x="979" y="46"/>
                  </a:lnTo>
                  <a:lnTo>
                    <a:pt x="980" y="40"/>
                  </a:lnTo>
                  <a:lnTo>
                    <a:pt x="981" y="34"/>
                  </a:lnTo>
                  <a:lnTo>
                    <a:pt x="980" y="26"/>
                  </a:lnTo>
                  <a:lnTo>
                    <a:pt x="979" y="20"/>
                  </a:lnTo>
                  <a:lnTo>
                    <a:pt x="976" y="15"/>
                  </a:lnTo>
                  <a:lnTo>
                    <a:pt x="973" y="10"/>
                  </a:lnTo>
                  <a:lnTo>
                    <a:pt x="967" y="5"/>
                  </a:lnTo>
                  <a:lnTo>
                    <a:pt x="961" y="2"/>
                  </a:lnTo>
                  <a:lnTo>
                    <a:pt x="955" y="0"/>
                  </a:lnTo>
                  <a:lnTo>
                    <a:pt x="947" y="0"/>
                  </a:lnTo>
                  <a:lnTo>
                    <a:pt x="947" y="0"/>
                  </a:lnTo>
                  <a:lnTo>
                    <a:pt x="927" y="1"/>
                  </a:lnTo>
                  <a:lnTo>
                    <a:pt x="908" y="4"/>
                  </a:lnTo>
                  <a:lnTo>
                    <a:pt x="890" y="8"/>
                  </a:lnTo>
                  <a:lnTo>
                    <a:pt x="873" y="13"/>
                  </a:lnTo>
                  <a:lnTo>
                    <a:pt x="856" y="20"/>
                  </a:lnTo>
                  <a:lnTo>
                    <a:pt x="841" y="27"/>
                  </a:lnTo>
                  <a:lnTo>
                    <a:pt x="825" y="37"/>
                  </a:lnTo>
                  <a:lnTo>
                    <a:pt x="811" y="47"/>
                  </a:lnTo>
                  <a:lnTo>
                    <a:pt x="797" y="57"/>
                  </a:lnTo>
                  <a:lnTo>
                    <a:pt x="784" y="70"/>
                  </a:lnTo>
                  <a:lnTo>
                    <a:pt x="771" y="82"/>
                  </a:lnTo>
                  <a:lnTo>
                    <a:pt x="759" y="96"/>
                  </a:lnTo>
                  <a:lnTo>
                    <a:pt x="747" y="110"/>
                  </a:lnTo>
                  <a:lnTo>
                    <a:pt x="735" y="125"/>
                  </a:lnTo>
                  <a:lnTo>
                    <a:pt x="714" y="156"/>
                  </a:lnTo>
                  <a:lnTo>
                    <a:pt x="714" y="156"/>
                  </a:lnTo>
                  <a:lnTo>
                    <a:pt x="693" y="188"/>
                  </a:lnTo>
                  <a:lnTo>
                    <a:pt x="671" y="221"/>
                  </a:lnTo>
                  <a:lnTo>
                    <a:pt x="649" y="255"/>
                  </a:lnTo>
                  <a:lnTo>
                    <a:pt x="636" y="271"/>
                  </a:lnTo>
                  <a:lnTo>
                    <a:pt x="624" y="286"/>
                  </a:lnTo>
                  <a:lnTo>
                    <a:pt x="610" y="301"/>
                  </a:lnTo>
                  <a:lnTo>
                    <a:pt x="596" y="314"/>
                  </a:lnTo>
                  <a:lnTo>
                    <a:pt x="582" y="325"/>
                  </a:lnTo>
                  <a:lnTo>
                    <a:pt x="565" y="336"/>
                  </a:lnTo>
                  <a:lnTo>
                    <a:pt x="549" y="344"/>
                  </a:lnTo>
                  <a:lnTo>
                    <a:pt x="539" y="348"/>
                  </a:lnTo>
                  <a:lnTo>
                    <a:pt x="530" y="350"/>
                  </a:lnTo>
                  <a:lnTo>
                    <a:pt x="521" y="352"/>
                  </a:lnTo>
                  <a:lnTo>
                    <a:pt x="510" y="354"/>
                  </a:lnTo>
                  <a:lnTo>
                    <a:pt x="500" y="355"/>
                  </a:lnTo>
                  <a:lnTo>
                    <a:pt x="490" y="355"/>
                  </a:lnTo>
                  <a:lnTo>
                    <a:pt x="490" y="355"/>
                  </a:lnTo>
                  <a:lnTo>
                    <a:pt x="479" y="355"/>
                  </a:lnTo>
                  <a:lnTo>
                    <a:pt x="469" y="354"/>
                  </a:lnTo>
                  <a:lnTo>
                    <a:pt x="460" y="352"/>
                  </a:lnTo>
                  <a:lnTo>
                    <a:pt x="449" y="350"/>
                  </a:lnTo>
                  <a:lnTo>
                    <a:pt x="440" y="348"/>
                  </a:lnTo>
                  <a:lnTo>
                    <a:pt x="432" y="344"/>
                  </a:lnTo>
                  <a:lnTo>
                    <a:pt x="414" y="336"/>
                  </a:lnTo>
                  <a:lnTo>
                    <a:pt x="399" y="325"/>
                  </a:lnTo>
                  <a:lnTo>
                    <a:pt x="383" y="314"/>
                  </a:lnTo>
                  <a:lnTo>
                    <a:pt x="369" y="301"/>
                  </a:lnTo>
                  <a:lnTo>
                    <a:pt x="356" y="286"/>
                  </a:lnTo>
                  <a:lnTo>
                    <a:pt x="343" y="271"/>
                  </a:lnTo>
                  <a:lnTo>
                    <a:pt x="331" y="255"/>
                  </a:lnTo>
                  <a:lnTo>
                    <a:pt x="308" y="221"/>
                  </a:lnTo>
                  <a:lnTo>
                    <a:pt x="287" y="188"/>
                  </a:lnTo>
                  <a:lnTo>
                    <a:pt x="267" y="156"/>
                  </a:lnTo>
                  <a:lnTo>
                    <a:pt x="267" y="156"/>
                  </a:lnTo>
                  <a:lnTo>
                    <a:pt x="244" y="125"/>
                  </a:lnTo>
                  <a:lnTo>
                    <a:pt x="233" y="110"/>
                  </a:lnTo>
                  <a:lnTo>
                    <a:pt x="221" y="96"/>
                  </a:lnTo>
                  <a:lnTo>
                    <a:pt x="209" y="82"/>
                  </a:lnTo>
                  <a:lnTo>
                    <a:pt x="196" y="70"/>
                  </a:lnTo>
                  <a:lnTo>
                    <a:pt x="182" y="57"/>
                  </a:lnTo>
                  <a:lnTo>
                    <a:pt x="169" y="47"/>
                  </a:lnTo>
                  <a:lnTo>
                    <a:pt x="154" y="37"/>
                  </a:lnTo>
                  <a:lnTo>
                    <a:pt x="139" y="27"/>
                  </a:lnTo>
                  <a:lnTo>
                    <a:pt x="123" y="20"/>
                  </a:lnTo>
                  <a:lnTo>
                    <a:pt x="107" y="13"/>
                  </a:lnTo>
                  <a:lnTo>
                    <a:pt x="89" y="8"/>
                  </a:lnTo>
                  <a:lnTo>
                    <a:pt x="72" y="4"/>
                  </a:lnTo>
                  <a:lnTo>
                    <a:pt x="53" y="1"/>
                  </a:lnTo>
                  <a:lnTo>
                    <a:pt x="34" y="0"/>
                  </a:lnTo>
                  <a:lnTo>
                    <a:pt x="34" y="0"/>
                  </a:lnTo>
                  <a:lnTo>
                    <a:pt x="25" y="0"/>
                  </a:lnTo>
                  <a:lnTo>
                    <a:pt x="18" y="2"/>
                  </a:lnTo>
                  <a:lnTo>
                    <a:pt x="12" y="5"/>
                  </a:lnTo>
                  <a:lnTo>
                    <a:pt x="8" y="10"/>
                  </a:lnTo>
                  <a:lnTo>
                    <a:pt x="4" y="15"/>
                  </a:lnTo>
                  <a:lnTo>
                    <a:pt x="2" y="20"/>
                  </a:lnTo>
                  <a:lnTo>
                    <a:pt x="0" y="26"/>
                  </a:lnTo>
                  <a:lnTo>
                    <a:pt x="0" y="34"/>
                  </a:lnTo>
                  <a:lnTo>
                    <a:pt x="0" y="40"/>
                  </a:lnTo>
                  <a:lnTo>
                    <a:pt x="2" y="46"/>
                  </a:lnTo>
                  <a:lnTo>
                    <a:pt x="4" y="52"/>
                  </a:lnTo>
                  <a:lnTo>
                    <a:pt x="8" y="59"/>
                  </a:lnTo>
                  <a:lnTo>
                    <a:pt x="12" y="63"/>
                  </a:lnTo>
                  <a:lnTo>
                    <a:pt x="18" y="67"/>
                  </a:lnTo>
                  <a:lnTo>
                    <a:pt x="25" y="69"/>
                  </a:lnTo>
                  <a:lnTo>
                    <a:pt x="34" y="70"/>
                  </a:lnTo>
                  <a:lnTo>
                    <a:pt x="34" y="70"/>
                  </a:lnTo>
                  <a:close/>
                </a:path>
              </a:pathLst>
            </a:custGeom>
            <a:solidFill>
              <a:srgbClr val="4DA1BB"/>
            </a:solidFill>
            <a:ln>
              <a:noFill/>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endParaRPr>
            </a:p>
          </p:txBody>
        </p:sp>
        <p:sp>
          <p:nvSpPr>
            <p:cNvPr id="31" name="Freeform 26">
              <a:extLst>
                <a:ext uri="{FF2B5EF4-FFF2-40B4-BE49-F238E27FC236}">
                  <a16:creationId xmlns:a16="http://schemas.microsoft.com/office/drawing/2014/main" id="{05085AB0-F014-FAC3-A950-C627F3A45905}"/>
                </a:ext>
              </a:extLst>
            </p:cNvPr>
            <p:cNvSpPr>
              <a:spLocks noEditPoints="1"/>
            </p:cNvSpPr>
            <p:nvPr/>
          </p:nvSpPr>
          <p:spPr bwMode="auto">
            <a:xfrm>
              <a:off x="9472613" y="5875338"/>
              <a:ext cx="793750" cy="352425"/>
            </a:xfrm>
            <a:custGeom>
              <a:avLst/>
              <a:gdLst>
                <a:gd name="T0" fmla="*/ 3 w 999"/>
                <a:gd name="T1" fmla="*/ 26 h 445"/>
                <a:gd name="T2" fmla="*/ 44 w 999"/>
                <a:gd name="T3" fmla="*/ 0 h 445"/>
                <a:gd name="T4" fmla="*/ 143 w 999"/>
                <a:gd name="T5" fmla="*/ 24 h 445"/>
                <a:gd name="T6" fmla="*/ 230 w 999"/>
                <a:gd name="T7" fmla="*/ 92 h 445"/>
                <a:gd name="T8" fmla="*/ 309 w 999"/>
                <a:gd name="T9" fmla="*/ 200 h 445"/>
                <a:gd name="T10" fmla="*/ 376 w 999"/>
                <a:gd name="T11" fmla="*/ 294 h 445"/>
                <a:gd name="T12" fmla="*/ 452 w 999"/>
                <a:gd name="T13" fmla="*/ 349 h 445"/>
                <a:gd name="T14" fmla="*/ 533 w 999"/>
                <a:gd name="T15" fmla="*/ 353 h 445"/>
                <a:gd name="T16" fmla="*/ 612 w 999"/>
                <a:gd name="T17" fmla="*/ 306 h 445"/>
                <a:gd name="T18" fmla="*/ 691 w 999"/>
                <a:gd name="T19" fmla="*/ 200 h 445"/>
                <a:gd name="T20" fmla="*/ 758 w 999"/>
                <a:gd name="T21" fmla="*/ 106 h 445"/>
                <a:gd name="T22" fmla="*/ 841 w 999"/>
                <a:gd name="T23" fmla="*/ 33 h 445"/>
                <a:gd name="T24" fmla="*/ 957 w 999"/>
                <a:gd name="T25" fmla="*/ 0 h 445"/>
                <a:gd name="T26" fmla="*/ 993 w 999"/>
                <a:gd name="T27" fmla="*/ 19 h 445"/>
                <a:gd name="T28" fmla="*/ 997 w 999"/>
                <a:gd name="T29" fmla="*/ 59 h 445"/>
                <a:gd name="T30" fmla="*/ 957 w 999"/>
                <a:gd name="T31" fmla="*/ 89 h 445"/>
                <a:gd name="T32" fmla="*/ 880 w 999"/>
                <a:gd name="T33" fmla="*/ 111 h 445"/>
                <a:gd name="T34" fmla="*/ 812 w 999"/>
                <a:gd name="T35" fmla="*/ 176 h 445"/>
                <a:gd name="T36" fmla="*/ 740 w 999"/>
                <a:gd name="T37" fmla="*/ 285 h 445"/>
                <a:gd name="T38" fmla="*/ 660 w 999"/>
                <a:gd name="T39" fmla="*/ 381 h 445"/>
                <a:gd name="T40" fmla="*/ 562 w 999"/>
                <a:gd name="T41" fmla="*/ 437 h 445"/>
                <a:gd name="T42" fmla="*/ 458 w 999"/>
                <a:gd name="T43" fmla="*/ 442 h 445"/>
                <a:gd name="T44" fmla="*/ 354 w 999"/>
                <a:gd name="T45" fmla="*/ 393 h 445"/>
                <a:gd name="T46" fmla="*/ 279 w 999"/>
                <a:gd name="T47" fmla="*/ 314 h 445"/>
                <a:gd name="T48" fmla="*/ 197 w 999"/>
                <a:gd name="T49" fmla="*/ 190 h 445"/>
                <a:gd name="T50" fmla="*/ 131 w 999"/>
                <a:gd name="T51" fmla="*/ 119 h 445"/>
                <a:gd name="T52" fmla="*/ 43 w 999"/>
                <a:gd name="T53" fmla="*/ 89 h 445"/>
                <a:gd name="T54" fmla="*/ 11 w 999"/>
                <a:gd name="T55" fmla="*/ 74 h 445"/>
                <a:gd name="T56" fmla="*/ 982 w 999"/>
                <a:gd name="T57" fmla="*/ 44 h 445"/>
                <a:gd name="T58" fmla="*/ 978 w 999"/>
                <a:gd name="T59" fmla="*/ 29 h 445"/>
                <a:gd name="T60" fmla="*/ 957 w 999"/>
                <a:gd name="T61" fmla="*/ 18 h 445"/>
                <a:gd name="T62" fmla="*/ 850 w 999"/>
                <a:gd name="T63" fmla="*/ 48 h 445"/>
                <a:gd name="T64" fmla="*/ 771 w 999"/>
                <a:gd name="T65" fmla="*/ 116 h 445"/>
                <a:gd name="T66" fmla="*/ 686 w 999"/>
                <a:gd name="T67" fmla="*/ 239 h 445"/>
                <a:gd name="T68" fmla="*/ 610 w 999"/>
                <a:gd name="T69" fmla="*/ 332 h 445"/>
                <a:gd name="T70" fmla="*/ 518 w 999"/>
                <a:gd name="T71" fmla="*/ 374 h 445"/>
                <a:gd name="T72" fmla="*/ 432 w 999"/>
                <a:gd name="T73" fmla="*/ 359 h 445"/>
                <a:gd name="T74" fmla="*/ 354 w 999"/>
                <a:gd name="T75" fmla="*/ 296 h 445"/>
                <a:gd name="T76" fmla="*/ 270 w 999"/>
                <a:gd name="T77" fmla="*/ 171 h 445"/>
                <a:gd name="T78" fmla="*/ 192 w 999"/>
                <a:gd name="T79" fmla="*/ 79 h 445"/>
                <a:gd name="T80" fmla="*/ 100 w 999"/>
                <a:gd name="T81" fmla="*/ 27 h 445"/>
                <a:gd name="T82" fmla="*/ 31 w 999"/>
                <a:gd name="T83" fmla="*/ 20 h 445"/>
                <a:gd name="T84" fmla="*/ 18 w 999"/>
                <a:gd name="T85" fmla="*/ 43 h 445"/>
                <a:gd name="T86" fmla="*/ 27 w 999"/>
                <a:gd name="T87" fmla="*/ 65 h 445"/>
                <a:gd name="T88" fmla="*/ 80 w 999"/>
                <a:gd name="T89" fmla="*/ 76 h 445"/>
                <a:gd name="T90" fmla="*/ 166 w 999"/>
                <a:gd name="T91" fmla="*/ 126 h 445"/>
                <a:gd name="T92" fmla="*/ 249 w 999"/>
                <a:gd name="T93" fmla="*/ 236 h 445"/>
                <a:gd name="T94" fmla="*/ 325 w 999"/>
                <a:gd name="T95" fmla="*/ 342 h 445"/>
                <a:gd name="T96" fmla="*/ 409 w 999"/>
                <a:gd name="T97" fmla="*/ 407 h 445"/>
                <a:gd name="T98" fmla="*/ 500 w 999"/>
                <a:gd name="T99" fmla="*/ 427 h 445"/>
                <a:gd name="T100" fmla="*/ 607 w 999"/>
                <a:gd name="T101" fmla="*/ 398 h 445"/>
                <a:gd name="T102" fmla="*/ 685 w 999"/>
                <a:gd name="T103" fmla="*/ 329 h 445"/>
                <a:gd name="T104" fmla="*/ 769 w 999"/>
                <a:gd name="T105" fmla="*/ 207 h 445"/>
                <a:gd name="T106" fmla="*/ 845 w 999"/>
                <a:gd name="T107" fmla="*/ 115 h 445"/>
                <a:gd name="T108" fmla="*/ 937 w 999"/>
                <a:gd name="T109" fmla="*/ 73 h 445"/>
                <a:gd name="T110" fmla="*/ 975 w 999"/>
                <a:gd name="T111" fmla="*/ 62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99" h="445">
                  <a:moveTo>
                    <a:pt x="0" y="44"/>
                  </a:moveTo>
                  <a:lnTo>
                    <a:pt x="0" y="44"/>
                  </a:lnTo>
                  <a:lnTo>
                    <a:pt x="0" y="42"/>
                  </a:lnTo>
                  <a:lnTo>
                    <a:pt x="0" y="42"/>
                  </a:lnTo>
                  <a:lnTo>
                    <a:pt x="1" y="34"/>
                  </a:lnTo>
                  <a:lnTo>
                    <a:pt x="3" y="26"/>
                  </a:lnTo>
                  <a:lnTo>
                    <a:pt x="7" y="19"/>
                  </a:lnTo>
                  <a:lnTo>
                    <a:pt x="12" y="13"/>
                  </a:lnTo>
                  <a:lnTo>
                    <a:pt x="18" y="7"/>
                  </a:lnTo>
                  <a:lnTo>
                    <a:pt x="25" y="3"/>
                  </a:lnTo>
                  <a:lnTo>
                    <a:pt x="33" y="1"/>
                  </a:lnTo>
                  <a:lnTo>
                    <a:pt x="44" y="0"/>
                  </a:lnTo>
                  <a:lnTo>
                    <a:pt x="44" y="0"/>
                  </a:lnTo>
                  <a:lnTo>
                    <a:pt x="65" y="2"/>
                  </a:lnTo>
                  <a:lnTo>
                    <a:pt x="86" y="5"/>
                  </a:lnTo>
                  <a:lnTo>
                    <a:pt x="106" y="11"/>
                  </a:lnTo>
                  <a:lnTo>
                    <a:pt x="124" y="17"/>
                  </a:lnTo>
                  <a:lnTo>
                    <a:pt x="143" y="24"/>
                  </a:lnTo>
                  <a:lnTo>
                    <a:pt x="159" y="33"/>
                  </a:lnTo>
                  <a:lnTo>
                    <a:pt x="175" y="44"/>
                  </a:lnTo>
                  <a:lnTo>
                    <a:pt x="190" y="54"/>
                  </a:lnTo>
                  <a:lnTo>
                    <a:pt x="205" y="66"/>
                  </a:lnTo>
                  <a:lnTo>
                    <a:pt x="218" y="79"/>
                  </a:lnTo>
                  <a:lnTo>
                    <a:pt x="230" y="92"/>
                  </a:lnTo>
                  <a:lnTo>
                    <a:pt x="242" y="106"/>
                  </a:lnTo>
                  <a:lnTo>
                    <a:pt x="253" y="119"/>
                  </a:lnTo>
                  <a:lnTo>
                    <a:pt x="264" y="133"/>
                  </a:lnTo>
                  <a:lnTo>
                    <a:pt x="284" y="161"/>
                  </a:lnTo>
                  <a:lnTo>
                    <a:pt x="284" y="161"/>
                  </a:lnTo>
                  <a:lnTo>
                    <a:pt x="309" y="200"/>
                  </a:lnTo>
                  <a:lnTo>
                    <a:pt x="309" y="200"/>
                  </a:lnTo>
                  <a:lnTo>
                    <a:pt x="327" y="228"/>
                  </a:lnTo>
                  <a:lnTo>
                    <a:pt x="346" y="256"/>
                  </a:lnTo>
                  <a:lnTo>
                    <a:pt x="355" y="269"/>
                  </a:lnTo>
                  <a:lnTo>
                    <a:pt x="366" y="282"/>
                  </a:lnTo>
                  <a:lnTo>
                    <a:pt x="376" y="294"/>
                  </a:lnTo>
                  <a:lnTo>
                    <a:pt x="387" y="306"/>
                  </a:lnTo>
                  <a:lnTo>
                    <a:pt x="399" y="317"/>
                  </a:lnTo>
                  <a:lnTo>
                    <a:pt x="411" y="327"/>
                  </a:lnTo>
                  <a:lnTo>
                    <a:pt x="424" y="335"/>
                  </a:lnTo>
                  <a:lnTo>
                    <a:pt x="438" y="343"/>
                  </a:lnTo>
                  <a:lnTo>
                    <a:pt x="452" y="349"/>
                  </a:lnTo>
                  <a:lnTo>
                    <a:pt x="467" y="353"/>
                  </a:lnTo>
                  <a:lnTo>
                    <a:pt x="483" y="356"/>
                  </a:lnTo>
                  <a:lnTo>
                    <a:pt x="500" y="357"/>
                  </a:lnTo>
                  <a:lnTo>
                    <a:pt x="500" y="357"/>
                  </a:lnTo>
                  <a:lnTo>
                    <a:pt x="516" y="356"/>
                  </a:lnTo>
                  <a:lnTo>
                    <a:pt x="533" y="353"/>
                  </a:lnTo>
                  <a:lnTo>
                    <a:pt x="548" y="349"/>
                  </a:lnTo>
                  <a:lnTo>
                    <a:pt x="562" y="343"/>
                  </a:lnTo>
                  <a:lnTo>
                    <a:pt x="576" y="335"/>
                  </a:lnTo>
                  <a:lnTo>
                    <a:pt x="588" y="327"/>
                  </a:lnTo>
                  <a:lnTo>
                    <a:pt x="601" y="317"/>
                  </a:lnTo>
                  <a:lnTo>
                    <a:pt x="612" y="306"/>
                  </a:lnTo>
                  <a:lnTo>
                    <a:pt x="624" y="294"/>
                  </a:lnTo>
                  <a:lnTo>
                    <a:pt x="634" y="282"/>
                  </a:lnTo>
                  <a:lnTo>
                    <a:pt x="644" y="269"/>
                  </a:lnTo>
                  <a:lnTo>
                    <a:pt x="654" y="256"/>
                  </a:lnTo>
                  <a:lnTo>
                    <a:pt x="673" y="228"/>
                  </a:lnTo>
                  <a:lnTo>
                    <a:pt x="691" y="200"/>
                  </a:lnTo>
                  <a:lnTo>
                    <a:pt x="691" y="200"/>
                  </a:lnTo>
                  <a:lnTo>
                    <a:pt x="716" y="161"/>
                  </a:lnTo>
                  <a:lnTo>
                    <a:pt x="716" y="161"/>
                  </a:lnTo>
                  <a:lnTo>
                    <a:pt x="736" y="133"/>
                  </a:lnTo>
                  <a:lnTo>
                    <a:pt x="746" y="119"/>
                  </a:lnTo>
                  <a:lnTo>
                    <a:pt x="758" y="106"/>
                  </a:lnTo>
                  <a:lnTo>
                    <a:pt x="770" y="92"/>
                  </a:lnTo>
                  <a:lnTo>
                    <a:pt x="782" y="79"/>
                  </a:lnTo>
                  <a:lnTo>
                    <a:pt x="796" y="66"/>
                  </a:lnTo>
                  <a:lnTo>
                    <a:pt x="810" y="54"/>
                  </a:lnTo>
                  <a:lnTo>
                    <a:pt x="825" y="44"/>
                  </a:lnTo>
                  <a:lnTo>
                    <a:pt x="841" y="33"/>
                  </a:lnTo>
                  <a:lnTo>
                    <a:pt x="858" y="24"/>
                  </a:lnTo>
                  <a:lnTo>
                    <a:pt x="875" y="17"/>
                  </a:lnTo>
                  <a:lnTo>
                    <a:pt x="894" y="11"/>
                  </a:lnTo>
                  <a:lnTo>
                    <a:pt x="913" y="5"/>
                  </a:lnTo>
                  <a:lnTo>
                    <a:pt x="934" y="2"/>
                  </a:lnTo>
                  <a:lnTo>
                    <a:pt x="957" y="0"/>
                  </a:lnTo>
                  <a:lnTo>
                    <a:pt x="957" y="0"/>
                  </a:lnTo>
                  <a:lnTo>
                    <a:pt x="966" y="1"/>
                  </a:lnTo>
                  <a:lnTo>
                    <a:pt x="974" y="3"/>
                  </a:lnTo>
                  <a:lnTo>
                    <a:pt x="982" y="7"/>
                  </a:lnTo>
                  <a:lnTo>
                    <a:pt x="988" y="13"/>
                  </a:lnTo>
                  <a:lnTo>
                    <a:pt x="993" y="19"/>
                  </a:lnTo>
                  <a:lnTo>
                    <a:pt x="996" y="26"/>
                  </a:lnTo>
                  <a:lnTo>
                    <a:pt x="999" y="34"/>
                  </a:lnTo>
                  <a:lnTo>
                    <a:pt x="999" y="42"/>
                  </a:lnTo>
                  <a:lnTo>
                    <a:pt x="999" y="42"/>
                  </a:lnTo>
                  <a:lnTo>
                    <a:pt x="999" y="51"/>
                  </a:lnTo>
                  <a:lnTo>
                    <a:pt x="997" y="59"/>
                  </a:lnTo>
                  <a:lnTo>
                    <a:pt x="994" y="66"/>
                  </a:lnTo>
                  <a:lnTo>
                    <a:pt x="990" y="74"/>
                  </a:lnTo>
                  <a:lnTo>
                    <a:pt x="984" y="80"/>
                  </a:lnTo>
                  <a:lnTo>
                    <a:pt x="975" y="84"/>
                  </a:lnTo>
                  <a:lnTo>
                    <a:pt x="967" y="87"/>
                  </a:lnTo>
                  <a:lnTo>
                    <a:pt x="957" y="89"/>
                  </a:lnTo>
                  <a:lnTo>
                    <a:pt x="957" y="89"/>
                  </a:lnTo>
                  <a:lnTo>
                    <a:pt x="940" y="90"/>
                  </a:lnTo>
                  <a:lnTo>
                    <a:pt x="924" y="93"/>
                  </a:lnTo>
                  <a:lnTo>
                    <a:pt x="908" y="97"/>
                  </a:lnTo>
                  <a:lnTo>
                    <a:pt x="895" y="104"/>
                  </a:lnTo>
                  <a:lnTo>
                    <a:pt x="880" y="111"/>
                  </a:lnTo>
                  <a:lnTo>
                    <a:pt x="868" y="119"/>
                  </a:lnTo>
                  <a:lnTo>
                    <a:pt x="856" y="130"/>
                  </a:lnTo>
                  <a:lnTo>
                    <a:pt x="844" y="140"/>
                  </a:lnTo>
                  <a:lnTo>
                    <a:pt x="833" y="151"/>
                  </a:lnTo>
                  <a:lnTo>
                    <a:pt x="823" y="164"/>
                  </a:lnTo>
                  <a:lnTo>
                    <a:pt x="812" y="176"/>
                  </a:lnTo>
                  <a:lnTo>
                    <a:pt x="803" y="190"/>
                  </a:lnTo>
                  <a:lnTo>
                    <a:pt x="785" y="217"/>
                  </a:lnTo>
                  <a:lnTo>
                    <a:pt x="766" y="245"/>
                  </a:lnTo>
                  <a:lnTo>
                    <a:pt x="766" y="245"/>
                  </a:lnTo>
                  <a:lnTo>
                    <a:pt x="740" y="285"/>
                  </a:lnTo>
                  <a:lnTo>
                    <a:pt x="740" y="285"/>
                  </a:lnTo>
                  <a:lnTo>
                    <a:pt x="721" y="314"/>
                  </a:lnTo>
                  <a:lnTo>
                    <a:pt x="709" y="327"/>
                  </a:lnTo>
                  <a:lnTo>
                    <a:pt x="698" y="342"/>
                  </a:lnTo>
                  <a:lnTo>
                    <a:pt x="686" y="355"/>
                  </a:lnTo>
                  <a:lnTo>
                    <a:pt x="673" y="368"/>
                  </a:lnTo>
                  <a:lnTo>
                    <a:pt x="660" y="381"/>
                  </a:lnTo>
                  <a:lnTo>
                    <a:pt x="645" y="393"/>
                  </a:lnTo>
                  <a:lnTo>
                    <a:pt x="630" y="405"/>
                  </a:lnTo>
                  <a:lnTo>
                    <a:pt x="614" y="414"/>
                  </a:lnTo>
                  <a:lnTo>
                    <a:pt x="598" y="423"/>
                  </a:lnTo>
                  <a:lnTo>
                    <a:pt x="580" y="431"/>
                  </a:lnTo>
                  <a:lnTo>
                    <a:pt x="562" y="437"/>
                  </a:lnTo>
                  <a:lnTo>
                    <a:pt x="542" y="442"/>
                  </a:lnTo>
                  <a:lnTo>
                    <a:pt x="521" y="444"/>
                  </a:lnTo>
                  <a:lnTo>
                    <a:pt x="500" y="445"/>
                  </a:lnTo>
                  <a:lnTo>
                    <a:pt x="500" y="445"/>
                  </a:lnTo>
                  <a:lnTo>
                    <a:pt x="478" y="444"/>
                  </a:lnTo>
                  <a:lnTo>
                    <a:pt x="458" y="442"/>
                  </a:lnTo>
                  <a:lnTo>
                    <a:pt x="439" y="437"/>
                  </a:lnTo>
                  <a:lnTo>
                    <a:pt x="420" y="431"/>
                  </a:lnTo>
                  <a:lnTo>
                    <a:pt x="403" y="423"/>
                  </a:lnTo>
                  <a:lnTo>
                    <a:pt x="385" y="414"/>
                  </a:lnTo>
                  <a:lnTo>
                    <a:pt x="370" y="405"/>
                  </a:lnTo>
                  <a:lnTo>
                    <a:pt x="354" y="393"/>
                  </a:lnTo>
                  <a:lnTo>
                    <a:pt x="340" y="381"/>
                  </a:lnTo>
                  <a:lnTo>
                    <a:pt x="326" y="368"/>
                  </a:lnTo>
                  <a:lnTo>
                    <a:pt x="314" y="355"/>
                  </a:lnTo>
                  <a:lnTo>
                    <a:pt x="302" y="342"/>
                  </a:lnTo>
                  <a:lnTo>
                    <a:pt x="290" y="327"/>
                  </a:lnTo>
                  <a:lnTo>
                    <a:pt x="279" y="314"/>
                  </a:lnTo>
                  <a:lnTo>
                    <a:pt x="259" y="285"/>
                  </a:lnTo>
                  <a:lnTo>
                    <a:pt x="259" y="285"/>
                  </a:lnTo>
                  <a:lnTo>
                    <a:pt x="234" y="245"/>
                  </a:lnTo>
                  <a:lnTo>
                    <a:pt x="234" y="245"/>
                  </a:lnTo>
                  <a:lnTo>
                    <a:pt x="216" y="217"/>
                  </a:lnTo>
                  <a:lnTo>
                    <a:pt x="197" y="190"/>
                  </a:lnTo>
                  <a:lnTo>
                    <a:pt x="187" y="176"/>
                  </a:lnTo>
                  <a:lnTo>
                    <a:pt x="177" y="164"/>
                  </a:lnTo>
                  <a:lnTo>
                    <a:pt x="166" y="151"/>
                  </a:lnTo>
                  <a:lnTo>
                    <a:pt x="155" y="140"/>
                  </a:lnTo>
                  <a:lnTo>
                    <a:pt x="144" y="130"/>
                  </a:lnTo>
                  <a:lnTo>
                    <a:pt x="131" y="119"/>
                  </a:lnTo>
                  <a:lnTo>
                    <a:pt x="119" y="111"/>
                  </a:lnTo>
                  <a:lnTo>
                    <a:pt x="106" y="104"/>
                  </a:lnTo>
                  <a:lnTo>
                    <a:pt x="91" y="97"/>
                  </a:lnTo>
                  <a:lnTo>
                    <a:pt x="76" y="93"/>
                  </a:lnTo>
                  <a:lnTo>
                    <a:pt x="60" y="90"/>
                  </a:lnTo>
                  <a:lnTo>
                    <a:pt x="43" y="89"/>
                  </a:lnTo>
                  <a:lnTo>
                    <a:pt x="43" y="89"/>
                  </a:lnTo>
                  <a:lnTo>
                    <a:pt x="43" y="89"/>
                  </a:lnTo>
                  <a:lnTo>
                    <a:pt x="33" y="87"/>
                  </a:lnTo>
                  <a:lnTo>
                    <a:pt x="24" y="84"/>
                  </a:lnTo>
                  <a:lnTo>
                    <a:pt x="17" y="80"/>
                  </a:lnTo>
                  <a:lnTo>
                    <a:pt x="11" y="74"/>
                  </a:lnTo>
                  <a:lnTo>
                    <a:pt x="7" y="67"/>
                  </a:lnTo>
                  <a:lnTo>
                    <a:pt x="3" y="60"/>
                  </a:lnTo>
                  <a:lnTo>
                    <a:pt x="1" y="52"/>
                  </a:lnTo>
                  <a:lnTo>
                    <a:pt x="0" y="44"/>
                  </a:lnTo>
                  <a:lnTo>
                    <a:pt x="0" y="44"/>
                  </a:lnTo>
                  <a:close/>
                  <a:moveTo>
                    <a:pt x="982" y="44"/>
                  </a:moveTo>
                  <a:lnTo>
                    <a:pt x="982" y="44"/>
                  </a:lnTo>
                  <a:lnTo>
                    <a:pt x="982" y="43"/>
                  </a:lnTo>
                  <a:lnTo>
                    <a:pt x="982" y="43"/>
                  </a:lnTo>
                  <a:lnTo>
                    <a:pt x="982" y="39"/>
                  </a:lnTo>
                  <a:lnTo>
                    <a:pt x="981" y="33"/>
                  </a:lnTo>
                  <a:lnTo>
                    <a:pt x="978" y="29"/>
                  </a:lnTo>
                  <a:lnTo>
                    <a:pt x="976" y="26"/>
                  </a:lnTo>
                  <a:lnTo>
                    <a:pt x="972" y="22"/>
                  </a:lnTo>
                  <a:lnTo>
                    <a:pt x="968" y="20"/>
                  </a:lnTo>
                  <a:lnTo>
                    <a:pt x="963" y="19"/>
                  </a:lnTo>
                  <a:lnTo>
                    <a:pt x="957" y="18"/>
                  </a:lnTo>
                  <a:lnTo>
                    <a:pt x="957" y="18"/>
                  </a:lnTo>
                  <a:lnTo>
                    <a:pt x="936" y="20"/>
                  </a:lnTo>
                  <a:lnTo>
                    <a:pt x="918" y="22"/>
                  </a:lnTo>
                  <a:lnTo>
                    <a:pt x="899" y="27"/>
                  </a:lnTo>
                  <a:lnTo>
                    <a:pt x="881" y="33"/>
                  </a:lnTo>
                  <a:lnTo>
                    <a:pt x="865" y="40"/>
                  </a:lnTo>
                  <a:lnTo>
                    <a:pt x="850" y="48"/>
                  </a:lnTo>
                  <a:lnTo>
                    <a:pt x="835" y="57"/>
                  </a:lnTo>
                  <a:lnTo>
                    <a:pt x="821" y="67"/>
                  </a:lnTo>
                  <a:lnTo>
                    <a:pt x="807" y="79"/>
                  </a:lnTo>
                  <a:lnTo>
                    <a:pt x="795" y="91"/>
                  </a:lnTo>
                  <a:lnTo>
                    <a:pt x="782" y="104"/>
                  </a:lnTo>
                  <a:lnTo>
                    <a:pt x="771" y="116"/>
                  </a:lnTo>
                  <a:lnTo>
                    <a:pt x="750" y="143"/>
                  </a:lnTo>
                  <a:lnTo>
                    <a:pt x="731" y="171"/>
                  </a:lnTo>
                  <a:lnTo>
                    <a:pt x="731" y="171"/>
                  </a:lnTo>
                  <a:lnTo>
                    <a:pt x="705" y="210"/>
                  </a:lnTo>
                  <a:lnTo>
                    <a:pt x="705" y="210"/>
                  </a:lnTo>
                  <a:lnTo>
                    <a:pt x="686" y="239"/>
                  </a:lnTo>
                  <a:lnTo>
                    <a:pt x="667" y="268"/>
                  </a:lnTo>
                  <a:lnTo>
                    <a:pt x="657" y="283"/>
                  </a:lnTo>
                  <a:lnTo>
                    <a:pt x="646" y="296"/>
                  </a:lnTo>
                  <a:lnTo>
                    <a:pt x="635" y="308"/>
                  </a:lnTo>
                  <a:lnTo>
                    <a:pt x="623" y="321"/>
                  </a:lnTo>
                  <a:lnTo>
                    <a:pt x="610" y="332"/>
                  </a:lnTo>
                  <a:lnTo>
                    <a:pt x="597" y="343"/>
                  </a:lnTo>
                  <a:lnTo>
                    <a:pt x="583" y="352"/>
                  </a:lnTo>
                  <a:lnTo>
                    <a:pt x="568" y="359"/>
                  </a:lnTo>
                  <a:lnTo>
                    <a:pt x="552" y="366"/>
                  </a:lnTo>
                  <a:lnTo>
                    <a:pt x="536" y="371"/>
                  </a:lnTo>
                  <a:lnTo>
                    <a:pt x="518" y="374"/>
                  </a:lnTo>
                  <a:lnTo>
                    <a:pt x="500" y="375"/>
                  </a:lnTo>
                  <a:lnTo>
                    <a:pt x="500" y="375"/>
                  </a:lnTo>
                  <a:lnTo>
                    <a:pt x="481" y="374"/>
                  </a:lnTo>
                  <a:lnTo>
                    <a:pt x="464" y="371"/>
                  </a:lnTo>
                  <a:lnTo>
                    <a:pt x="447" y="366"/>
                  </a:lnTo>
                  <a:lnTo>
                    <a:pt x="432" y="359"/>
                  </a:lnTo>
                  <a:lnTo>
                    <a:pt x="417" y="352"/>
                  </a:lnTo>
                  <a:lnTo>
                    <a:pt x="403" y="343"/>
                  </a:lnTo>
                  <a:lnTo>
                    <a:pt x="389" y="332"/>
                  </a:lnTo>
                  <a:lnTo>
                    <a:pt x="377" y="321"/>
                  </a:lnTo>
                  <a:lnTo>
                    <a:pt x="366" y="308"/>
                  </a:lnTo>
                  <a:lnTo>
                    <a:pt x="354" y="296"/>
                  </a:lnTo>
                  <a:lnTo>
                    <a:pt x="343" y="283"/>
                  </a:lnTo>
                  <a:lnTo>
                    <a:pt x="333" y="268"/>
                  </a:lnTo>
                  <a:lnTo>
                    <a:pt x="313" y="239"/>
                  </a:lnTo>
                  <a:lnTo>
                    <a:pt x="294" y="209"/>
                  </a:lnTo>
                  <a:lnTo>
                    <a:pt x="294" y="209"/>
                  </a:lnTo>
                  <a:lnTo>
                    <a:pt x="270" y="171"/>
                  </a:lnTo>
                  <a:lnTo>
                    <a:pt x="270" y="171"/>
                  </a:lnTo>
                  <a:lnTo>
                    <a:pt x="250" y="143"/>
                  </a:lnTo>
                  <a:lnTo>
                    <a:pt x="228" y="116"/>
                  </a:lnTo>
                  <a:lnTo>
                    <a:pt x="217" y="104"/>
                  </a:lnTo>
                  <a:lnTo>
                    <a:pt x="205" y="91"/>
                  </a:lnTo>
                  <a:lnTo>
                    <a:pt x="192" y="79"/>
                  </a:lnTo>
                  <a:lnTo>
                    <a:pt x="179" y="67"/>
                  </a:lnTo>
                  <a:lnTo>
                    <a:pt x="164" y="57"/>
                  </a:lnTo>
                  <a:lnTo>
                    <a:pt x="150" y="48"/>
                  </a:lnTo>
                  <a:lnTo>
                    <a:pt x="134" y="40"/>
                  </a:lnTo>
                  <a:lnTo>
                    <a:pt x="118" y="33"/>
                  </a:lnTo>
                  <a:lnTo>
                    <a:pt x="100" y="27"/>
                  </a:lnTo>
                  <a:lnTo>
                    <a:pt x="83" y="22"/>
                  </a:lnTo>
                  <a:lnTo>
                    <a:pt x="63" y="20"/>
                  </a:lnTo>
                  <a:lnTo>
                    <a:pt x="43" y="18"/>
                  </a:lnTo>
                  <a:lnTo>
                    <a:pt x="43" y="18"/>
                  </a:lnTo>
                  <a:lnTo>
                    <a:pt x="36" y="19"/>
                  </a:lnTo>
                  <a:lnTo>
                    <a:pt x="31" y="20"/>
                  </a:lnTo>
                  <a:lnTo>
                    <a:pt x="27" y="22"/>
                  </a:lnTo>
                  <a:lnTo>
                    <a:pt x="24" y="26"/>
                  </a:lnTo>
                  <a:lnTo>
                    <a:pt x="21" y="29"/>
                  </a:lnTo>
                  <a:lnTo>
                    <a:pt x="20" y="33"/>
                  </a:lnTo>
                  <a:lnTo>
                    <a:pt x="19" y="39"/>
                  </a:lnTo>
                  <a:lnTo>
                    <a:pt x="18" y="43"/>
                  </a:lnTo>
                  <a:lnTo>
                    <a:pt x="18" y="43"/>
                  </a:lnTo>
                  <a:lnTo>
                    <a:pt x="18" y="48"/>
                  </a:lnTo>
                  <a:lnTo>
                    <a:pt x="19" y="53"/>
                  </a:lnTo>
                  <a:lnTo>
                    <a:pt x="21" y="57"/>
                  </a:lnTo>
                  <a:lnTo>
                    <a:pt x="24" y="61"/>
                  </a:lnTo>
                  <a:lnTo>
                    <a:pt x="27" y="65"/>
                  </a:lnTo>
                  <a:lnTo>
                    <a:pt x="31" y="69"/>
                  </a:lnTo>
                  <a:lnTo>
                    <a:pt x="37" y="71"/>
                  </a:lnTo>
                  <a:lnTo>
                    <a:pt x="44" y="71"/>
                  </a:lnTo>
                  <a:lnTo>
                    <a:pt x="44" y="71"/>
                  </a:lnTo>
                  <a:lnTo>
                    <a:pt x="62" y="73"/>
                  </a:lnTo>
                  <a:lnTo>
                    <a:pt x="80" y="76"/>
                  </a:lnTo>
                  <a:lnTo>
                    <a:pt x="96" y="81"/>
                  </a:lnTo>
                  <a:lnTo>
                    <a:pt x="112" y="87"/>
                  </a:lnTo>
                  <a:lnTo>
                    <a:pt x="127" y="95"/>
                  </a:lnTo>
                  <a:lnTo>
                    <a:pt x="141" y="105"/>
                  </a:lnTo>
                  <a:lnTo>
                    <a:pt x="154" y="115"/>
                  </a:lnTo>
                  <a:lnTo>
                    <a:pt x="166" y="126"/>
                  </a:lnTo>
                  <a:lnTo>
                    <a:pt x="179" y="139"/>
                  </a:lnTo>
                  <a:lnTo>
                    <a:pt x="190" y="151"/>
                  </a:lnTo>
                  <a:lnTo>
                    <a:pt x="200" y="165"/>
                  </a:lnTo>
                  <a:lnTo>
                    <a:pt x="211" y="179"/>
                  </a:lnTo>
                  <a:lnTo>
                    <a:pt x="230" y="207"/>
                  </a:lnTo>
                  <a:lnTo>
                    <a:pt x="249" y="236"/>
                  </a:lnTo>
                  <a:lnTo>
                    <a:pt x="249" y="236"/>
                  </a:lnTo>
                  <a:lnTo>
                    <a:pt x="274" y="275"/>
                  </a:lnTo>
                  <a:lnTo>
                    <a:pt x="274" y="275"/>
                  </a:lnTo>
                  <a:lnTo>
                    <a:pt x="293" y="302"/>
                  </a:lnTo>
                  <a:lnTo>
                    <a:pt x="314" y="329"/>
                  </a:lnTo>
                  <a:lnTo>
                    <a:pt x="325" y="342"/>
                  </a:lnTo>
                  <a:lnTo>
                    <a:pt x="338" y="355"/>
                  </a:lnTo>
                  <a:lnTo>
                    <a:pt x="350" y="366"/>
                  </a:lnTo>
                  <a:lnTo>
                    <a:pt x="365" y="378"/>
                  </a:lnTo>
                  <a:lnTo>
                    <a:pt x="378" y="388"/>
                  </a:lnTo>
                  <a:lnTo>
                    <a:pt x="393" y="398"/>
                  </a:lnTo>
                  <a:lnTo>
                    <a:pt x="409" y="407"/>
                  </a:lnTo>
                  <a:lnTo>
                    <a:pt x="425" y="414"/>
                  </a:lnTo>
                  <a:lnTo>
                    <a:pt x="443" y="419"/>
                  </a:lnTo>
                  <a:lnTo>
                    <a:pt x="461" y="424"/>
                  </a:lnTo>
                  <a:lnTo>
                    <a:pt x="480" y="426"/>
                  </a:lnTo>
                  <a:lnTo>
                    <a:pt x="500" y="427"/>
                  </a:lnTo>
                  <a:lnTo>
                    <a:pt x="500" y="427"/>
                  </a:lnTo>
                  <a:lnTo>
                    <a:pt x="520" y="426"/>
                  </a:lnTo>
                  <a:lnTo>
                    <a:pt x="539" y="424"/>
                  </a:lnTo>
                  <a:lnTo>
                    <a:pt x="558" y="419"/>
                  </a:lnTo>
                  <a:lnTo>
                    <a:pt x="574" y="414"/>
                  </a:lnTo>
                  <a:lnTo>
                    <a:pt x="591" y="407"/>
                  </a:lnTo>
                  <a:lnTo>
                    <a:pt x="607" y="398"/>
                  </a:lnTo>
                  <a:lnTo>
                    <a:pt x="621" y="388"/>
                  </a:lnTo>
                  <a:lnTo>
                    <a:pt x="636" y="378"/>
                  </a:lnTo>
                  <a:lnTo>
                    <a:pt x="649" y="366"/>
                  </a:lnTo>
                  <a:lnTo>
                    <a:pt x="662" y="355"/>
                  </a:lnTo>
                  <a:lnTo>
                    <a:pt x="674" y="342"/>
                  </a:lnTo>
                  <a:lnTo>
                    <a:pt x="685" y="329"/>
                  </a:lnTo>
                  <a:lnTo>
                    <a:pt x="707" y="302"/>
                  </a:lnTo>
                  <a:lnTo>
                    <a:pt x="726" y="275"/>
                  </a:lnTo>
                  <a:lnTo>
                    <a:pt x="726" y="275"/>
                  </a:lnTo>
                  <a:lnTo>
                    <a:pt x="751" y="236"/>
                  </a:lnTo>
                  <a:lnTo>
                    <a:pt x="751" y="236"/>
                  </a:lnTo>
                  <a:lnTo>
                    <a:pt x="769" y="207"/>
                  </a:lnTo>
                  <a:lnTo>
                    <a:pt x="789" y="178"/>
                  </a:lnTo>
                  <a:lnTo>
                    <a:pt x="799" y="165"/>
                  </a:lnTo>
                  <a:lnTo>
                    <a:pt x="810" y="151"/>
                  </a:lnTo>
                  <a:lnTo>
                    <a:pt x="822" y="139"/>
                  </a:lnTo>
                  <a:lnTo>
                    <a:pt x="833" y="126"/>
                  </a:lnTo>
                  <a:lnTo>
                    <a:pt x="845" y="115"/>
                  </a:lnTo>
                  <a:lnTo>
                    <a:pt x="859" y="105"/>
                  </a:lnTo>
                  <a:lnTo>
                    <a:pt x="873" y="95"/>
                  </a:lnTo>
                  <a:lnTo>
                    <a:pt x="888" y="87"/>
                  </a:lnTo>
                  <a:lnTo>
                    <a:pt x="903" y="81"/>
                  </a:lnTo>
                  <a:lnTo>
                    <a:pt x="920" y="76"/>
                  </a:lnTo>
                  <a:lnTo>
                    <a:pt x="937" y="73"/>
                  </a:lnTo>
                  <a:lnTo>
                    <a:pt x="957" y="71"/>
                  </a:lnTo>
                  <a:lnTo>
                    <a:pt x="957" y="71"/>
                  </a:lnTo>
                  <a:lnTo>
                    <a:pt x="963" y="71"/>
                  </a:lnTo>
                  <a:lnTo>
                    <a:pt x="968" y="69"/>
                  </a:lnTo>
                  <a:lnTo>
                    <a:pt x="972" y="65"/>
                  </a:lnTo>
                  <a:lnTo>
                    <a:pt x="975" y="62"/>
                  </a:lnTo>
                  <a:lnTo>
                    <a:pt x="978" y="58"/>
                  </a:lnTo>
                  <a:lnTo>
                    <a:pt x="981" y="53"/>
                  </a:lnTo>
                  <a:lnTo>
                    <a:pt x="982" y="49"/>
                  </a:lnTo>
                  <a:lnTo>
                    <a:pt x="982" y="44"/>
                  </a:lnTo>
                  <a:lnTo>
                    <a:pt x="982" y="44"/>
                  </a:lnTo>
                  <a:close/>
                </a:path>
              </a:pathLst>
            </a:custGeom>
            <a:solidFill>
              <a:srgbClr val="FCFC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endParaRPr>
            </a:p>
          </p:txBody>
        </p:sp>
        <p:sp>
          <p:nvSpPr>
            <p:cNvPr id="32" name="Freeform 27">
              <a:extLst>
                <a:ext uri="{FF2B5EF4-FFF2-40B4-BE49-F238E27FC236}">
                  <a16:creationId xmlns:a16="http://schemas.microsoft.com/office/drawing/2014/main" id="{51C79385-B78E-274C-4009-1E640F1920C9}"/>
                </a:ext>
              </a:extLst>
            </p:cNvPr>
            <p:cNvSpPr>
              <a:spLocks/>
            </p:cNvSpPr>
            <p:nvPr/>
          </p:nvSpPr>
          <p:spPr bwMode="auto">
            <a:xfrm>
              <a:off x="9480551" y="5876926"/>
              <a:ext cx="777875" cy="338138"/>
            </a:xfrm>
            <a:custGeom>
              <a:avLst/>
              <a:gdLst>
                <a:gd name="T0" fmla="*/ 53 w 981"/>
                <a:gd name="T1" fmla="*/ 426 h 427"/>
                <a:gd name="T2" fmla="*/ 107 w 981"/>
                <a:gd name="T3" fmla="*/ 414 h 427"/>
                <a:gd name="T4" fmla="*/ 154 w 981"/>
                <a:gd name="T5" fmla="*/ 390 h 427"/>
                <a:gd name="T6" fmla="*/ 196 w 981"/>
                <a:gd name="T7" fmla="*/ 357 h 427"/>
                <a:gd name="T8" fmla="*/ 233 w 981"/>
                <a:gd name="T9" fmla="*/ 317 h 427"/>
                <a:gd name="T10" fmla="*/ 267 w 981"/>
                <a:gd name="T11" fmla="*/ 271 h 427"/>
                <a:gd name="T12" fmla="*/ 331 w 981"/>
                <a:gd name="T13" fmla="*/ 172 h 427"/>
                <a:gd name="T14" fmla="*/ 369 w 981"/>
                <a:gd name="T15" fmla="*/ 126 h 427"/>
                <a:gd name="T16" fmla="*/ 414 w 981"/>
                <a:gd name="T17" fmla="*/ 90 h 427"/>
                <a:gd name="T18" fmla="*/ 449 w 981"/>
                <a:gd name="T19" fmla="*/ 76 h 427"/>
                <a:gd name="T20" fmla="*/ 479 w 981"/>
                <a:gd name="T21" fmla="*/ 72 h 427"/>
                <a:gd name="T22" fmla="*/ 500 w 981"/>
                <a:gd name="T23" fmla="*/ 72 h 427"/>
                <a:gd name="T24" fmla="*/ 530 w 981"/>
                <a:gd name="T25" fmla="*/ 76 h 427"/>
                <a:gd name="T26" fmla="*/ 565 w 981"/>
                <a:gd name="T27" fmla="*/ 90 h 427"/>
                <a:gd name="T28" fmla="*/ 610 w 981"/>
                <a:gd name="T29" fmla="*/ 126 h 427"/>
                <a:gd name="T30" fmla="*/ 649 w 981"/>
                <a:gd name="T31" fmla="*/ 172 h 427"/>
                <a:gd name="T32" fmla="*/ 714 w 981"/>
                <a:gd name="T33" fmla="*/ 271 h 427"/>
                <a:gd name="T34" fmla="*/ 747 w 981"/>
                <a:gd name="T35" fmla="*/ 317 h 427"/>
                <a:gd name="T36" fmla="*/ 784 w 981"/>
                <a:gd name="T37" fmla="*/ 357 h 427"/>
                <a:gd name="T38" fmla="*/ 825 w 981"/>
                <a:gd name="T39" fmla="*/ 390 h 427"/>
                <a:gd name="T40" fmla="*/ 873 w 981"/>
                <a:gd name="T41" fmla="*/ 414 h 427"/>
                <a:gd name="T42" fmla="*/ 927 w 981"/>
                <a:gd name="T43" fmla="*/ 426 h 427"/>
                <a:gd name="T44" fmla="*/ 955 w 981"/>
                <a:gd name="T45" fmla="*/ 427 h 427"/>
                <a:gd name="T46" fmla="*/ 973 w 981"/>
                <a:gd name="T47" fmla="*/ 417 h 427"/>
                <a:gd name="T48" fmla="*/ 980 w 981"/>
                <a:gd name="T49" fmla="*/ 400 h 427"/>
                <a:gd name="T50" fmla="*/ 979 w 981"/>
                <a:gd name="T51" fmla="*/ 380 h 427"/>
                <a:gd name="T52" fmla="*/ 967 w 981"/>
                <a:gd name="T53" fmla="*/ 364 h 427"/>
                <a:gd name="T54" fmla="*/ 947 w 981"/>
                <a:gd name="T55" fmla="*/ 357 h 427"/>
                <a:gd name="T56" fmla="*/ 926 w 981"/>
                <a:gd name="T57" fmla="*/ 355 h 427"/>
                <a:gd name="T58" fmla="*/ 888 w 981"/>
                <a:gd name="T59" fmla="*/ 345 h 427"/>
                <a:gd name="T60" fmla="*/ 841 w 981"/>
                <a:gd name="T61" fmla="*/ 314 h 427"/>
                <a:gd name="T62" fmla="*/ 800 w 981"/>
                <a:gd name="T63" fmla="*/ 272 h 427"/>
                <a:gd name="T64" fmla="*/ 745 w 981"/>
                <a:gd name="T65" fmla="*/ 190 h 427"/>
                <a:gd name="T66" fmla="*/ 701 w 981"/>
                <a:gd name="T67" fmla="*/ 126 h 427"/>
                <a:gd name="T68" fmla="*/ 666 w 981"/>
                <a:gd name="T69" fmla="*/ 84 h 427"/>
                <a:gd name="T70" fmla="*/ 626 w 981"/>
                <a:gd name="T71" fmla="*/ 48 h 427"/>
                <a:gd name="T72" fmla="*/ 581 w 981"/>
                <a:gd name="T73" fmla="*/ 20 h 427"/>
                <a:gd name="T74" fmla="*/ 528 w 981"/>
                <a:gd name="T75" fmla="*/ 3 h 427"/>
                <a:gd name="T76" fmla="*/ 490 w 981"/>
                <a:gd name="T77" fmla="*/ 0 h 427"/>
                <a:gd name="T78" fmla="*/ 434 w 981"/>
                <a:gd name="T79" fmla="*/ 8 h 427"/>
                <a:gd name="T80" fmla="*/ 383 w 981"/>
                <a:gd name="T81" fmla="*/ 28 h 427"/>
                <a:gd name="T82" fmla="*/ 340 w 981"/>
                <a:gd name="T83" fmla="*/ 59 h 427"/>
                <a:gd name="T84" fmla="*/ 302 w 981"/>
                <a:gd name="T85" fmla="*/ 98 h 427"/>
                <a:gd name="T86" fmla="*/ 257 w 981"/>
                <a:gd name="T87" fmla="*/ 156 h 427"/>
                <a:gd name="T88" fmla="*/ 214 w 981"/>
                <a:gd name="T89" fmla="*/ 223 h 427"/>
                <a:gd name="T90" fmla="*/ 167 w 981"/>
                <a:gd name="T91" fmla="*/ 287 h 427"/>
                <a:gd name="T92" fmla="*/ 124 w 981"/>
                <a:gd name="T93" fmla="*/ 326 h 427"/>
                <a:gd name="T94" fmla="*/ 74 w 981"/>
                <a:gd name="T95" fmla="*/ 351 h 427"/>
                <a:gd name="T96" fmla="*/ 44 w 981"/>
                <a:gd name="T97" fmla="*/ 356 h 427"/>
                <a:gd name="T98" fmla="*/ 25 w 981"/>
                <a:gd name="T99" fmla="*/ 358 h 427"/>
                <a:gd name="T100" fmla="*/ 8 w 981"/>
                <a:gd name="T101" fmla="*/ 369 h 427"/>
                <a:gd name="T102" fmla="*/ 0 w 981"/>
                <a:gd name="T103" fmla="*/ 386 h 427"/>
                <a:gd name="T104" fmla="*/ 2 w 981"/>
                <a:gd name="T105" fmla="*/ 406 h 427"/>
                <a:gd name="T106" fmla="*/ 12 w 981"/>
                <a:gd name="T107" fmla="*/ 421 h 427"/>
                <a:gd name="T108" fmla="*/ 34 w 981"/>
                <a:gd name="T10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81" h="427">
                  <a:moveTo>
                    <a:pt x="34" y="427"/>
                  </a:moveTo>
                  <a:lnTo>
                    <a:pt x="34" y="427"/>
                  </a:lnTo>
                  <a:lnTo>
                    <a:pt x="53" y="426"/>
                  </a:lnTo>
                  <a:lnTo>
                    <a:pt x="72" y="423"/>
                  </a:lnTo>
                  <a:lnTo>
                    <a:pt x="89" y="419"/>
                  </a:lnTo>
                  <a:lnTo>
                    <a:pt x="107" y="414"/>
                  </a:lnTo>
                  <a:lnTo>
                    <a:pt x="123" y="407"/>
                  </a:lnTo>
                  <a:lnTo>
                    <a:pt x="139" y="399"/>
                  </a:lnTo>
                  <a:lnTo>
                    <a:pt x="154" y="390"/>
                  </a:lnTo>
                  <a:lnTo>
                    <a:pt x="169" y="380"/>
                  </a:lnTo>
                  <a:lnTo>
                    <a:pt x="182" y="369"/>
                  </a:lnTo>
                  <a:lnTo>
                    <a:pt x="196" y="357"/>
                  </a:lnTo>
                  <a:lnTo>
                    <a:pt x="209" y="345"/>
                  </a:lnTo>
                  <a:lnTo>
                    <a:pt x="221" y="331"/>
                  </a:lnTo>
                  <a:lnTo>
                    <a:pt x="233" y="317"/>
                  </a:lnTo>
                  <a:lnTo>
                    <a:pt x="244" y="302"/>
                  </a:lnTo>
                  <a:lnTo>
                    <a:pt x="267" y="271"/>
                  </a:lnTo>
                  <a:lnTo>
                    <a:pt x="267" y="271"/>
                  </a:lnTo>
                  <a:lnTo>
                    <a:pt x="287" y="239"/>
                  </a:lnTo>
                  <a:lnTo>
                    <a:pt x="308" y="205"/>
                  </a:lnTo>
                  <a:lnTo>
                    <a:pt x="331" y="172"/>
                  </a:lnTo>
                  <a:lnTo>
                    <a:pt x="343" y="155"/>
                  </a:lnTo>
                  <a:lnTo>
                    <a:pt x="356" y="140"/>
                  </a:lnTo>
                  <a:lnTo>
                    <a:pt x="369" y="126"/>
                  </a:lnTo>
                  <a:lnTo>
                    <a:pt x="383" y="113"/>
                  </a:lnTo>
                  <a:lnTo>
                    <a:pt x="399" y="101"/>
                  </a:lnTo>
                  <a:lnTo>
                    <a:pt x="414" y="90"/>
                  </a:lnTo>
                  <a:lnTo>
                    <a:pt x="432" y="82"/>
                  </a:lnTo>
                  <a:lnTo>
                    <a:pt x="440" y="79"/>
                  </a:lnTo>
                  <a:lnTo>
                    <a:pt x="449" y="76"/>
                  </a:lnTo>
                  <a:lnTo>
                    <a:pt x="460" y="74"/>
                  </a:lnTo>
                  <a:lnTo>
                    <a:pt x="469" y="73"/>
                  </a:lnTo>
                  <a:lnTo>
                    <a:pt x="479" y="72"/>
                  </a:lnTo>
                  <a:lnTo>
                    <a:pt x="490" y="71"/>
                  </a:lnTo>
                  <a:lnTo>
                    <a:pt x="490" y="71"/>
                  </a:lnTo>
                  <a:lnTo>
                    <a:pt x="500" y="72"/>
                  </a:lnTo>
                  <a:lnTo>
                    <a:pt x="510" y="73"/>
                  </a:lnTo>
                  <a:lnTo>
                    <a:pt x="521" y="74"/>
                  </a:lnTo>
                  <a:lnTo>
                    <a:pt x="530" y="76"/>
                  </a:lnTo>
                  <a:lnTo>
                    <a:pt x="539" y="79"/>
                  </a:lnTo>
                  <a:lnTo>
                    <a:pt x="549" y="82"/>
                  </a:lnTo>
                  <a:lnTo>
                    <a:pt x="565" y="90"/>
                  </a:lnTo>
                  <a:lnTo>
                    <a:pt x="582" y="101"/>
                  </a:lnTo>
                  <a:lnTo>
                    <a:pt x="596" y="113"/>
                  </a:lnTo>
                  <a:lnTo>
                    <a:pt x="610" y="126"/>
                  </a:lnTo>
                  <a:lnTo>
                    <a:pt x="624" y="140"/>
                  </a:lnTo>
                  <a:lnTo>
                    <a:pt x="636" y="155"/>
                  </a:lnTo>
                  <a:lnTo>
                    <a:pt x="649" y="172"/>
                  </a:lnTo>
                  <a:lnTo>
                    <a:pt x="671" y="205"/>
                  </a:lnTo>
                  <a:lnTo>
                    <a:pt x="693" y="239"/>
                  </a:lnTo>
                  <a:lnTo>
                    <a:pt x="714" y="271"/>
                  </a:lnTo>
                  <a:lnTo>
                    <a:pt x="714" y="271"/>
                  </a:lnTo>
                  <a:lnTo>
                    <a:pt x="735" y="302"/>
                  </a:lnTo>
                  <a:lnTo>
                    <a:pt x="747" y="317"/>
                  </a:lnTo>
                  <a:lnTo>
                    <a:pt x="759" y="331"/>
                  </a:lnTo>
                  <a:lnTo>
                    <a:pt x="771" y="345"/>
                  </a:lnTo>
                  <a:lnTo>
                    <a:pt x="784" y="357"/>
                  </a:lnTo>
                  <a:lnTo>
                    <a:pt x="797" y="369"/>
                  </a:lnTo>
                  <a:lnTo>
                    <a:pt x="811" y="380"/>
                  </a:lnTo>
                  <a:lnTo>
                    <a:pt x="825" y="390"/>
                  </a:lnTo>
                  <a:lnTo>
                    <a:pt x="841" y="400"/>
                  </a:lnTo>
                  <a:lnTo>
                    <a:pt x="856" y="407"/>
                  </a:lnTo>
                  <a:lnTo>
                    <a:pt x="873" y="414"/>
                  </a:lnTo>
                  <a:lnTo>
                    <a:pt x="890" y="419"/>
                  </a:lnTo>
                  <a:lnTo>
                    <a:pt x="908" y="423"/>
                  </a:lnTo>
                  <a:lnTo>
                    <a:pt x="927" y="426"/>
                  </a:lnTo>
                  <a:lnTo>
                    <a:pt x="947" y="427"/>
                  </a:lnTo>
                  <a:lnTo>
                    <a:pt x="947" y="427"/>
                  </a:lnTo>
                  <a:lnTo>
                    <a:pt x="955" y="427"/>
                  </a:lnTo>
                  <a:lnTo>
                    <a:pt x="961" y="425"/>
                  </a:lnTo>
                  <a:lnTo>
                    <a:pt x="967" y="421"/>
                  </a:lnTo>
                  <a:lnTo>
                    <a:pt x="973" y="417"/>
                  </a:lnTo>
                  <a:lnTo>
                    <a:pt x="976" y="412"/>
                  </a:lnTo>
                  <a:lnTo>
                    <a:pt x="979" y="406"/>
                  </a:lnTo>
                  <a:lnTo>
                    <a:pt x="980" y="400"/>
                  </a:lnTo>
                  <a:lnTo>
                    <a:pt x="981" y="393"/>
                  </a:lnTo>
                  <a:lnTo>
                    <a:pt x="980" y="386"/>
                  </a:lnTo>
                  <a:lnTo>
                    <a:pt x="979" y="380"/>
                  </a:lnTo>
                  <a:lnTo>
                    <a:pt x="976" y="374"/>
                  </a:lnTo>
                  <a:lnTo>
                    <a:pt x="973" y="369"/>
                  </a:lnTo>
                  <a:lnTo>
                    <a:pt x="967" y="364"/>
                  </a:lnTo>
                  <a:lnTo>
                    <a:pt x="961" y="360"/>
                  </a:lnTo>
                  <a:lnTo>
                    <a:pt x="955" y="358"/>
                  </a:lnTo>
                  <a:lnTo>
                    <a:pt x="947" y="357"/>
                  </a:lnTo>
                  <a:lnTo>
                    <a:pt x="947" y="357"/>
                  </a:lnTo>
                  <a:lnTo>
                    <a:pt x="936" y="356"/>
                  </a:lnTo>
                  <a:lnTo>
                    <a:pt x="926" y="355"/>
                  </a:lnTo>
                  <a:lnTo>
                    <a:pt x="916" y="353"/>
                  </a:lnTo>
                  <a:lnTo>
                    <a:pt x="907" y="351"/>
                  </a:lnTo>
                  <a:lnTo>
                    <a:pt x="888" y="345"/>
                  </a:lnTo>
                  <a:lnTo>
                    <a:pt x="871" y="336"/>
                  </a:lnTo>
                  <a:lnTo>
                    <a:pt x="855" y="326"/>
                  </a:lnTo>
                  <a:lnTo>
                    <a:pt x="841" y="314"/>
                  </a:lnTo>
                  <a:lnTo>
                    <a:pt x="826" y="301"/>
                  </a:lnTo>
                  <a:lnTo>
                    <a:pt x="813" y="287"/>
                  </a:lnTo>
                  <a:lnTo>
                    <a:pt x="800" y="272"/>
                  </a:lnTo>
                  <a:lnTo>
                    <a:pt x="788" y="256"/>
                  </a:lnTo>
                  <a:lnTo>
                    <a:pt x="766" y="223"/>
                  </a:lnTo>
                  <a:lnTo>
                    <a:pt x="745" y="190"/>
                  </a:lnTo>
                  <a:lnTo>
                    <a:pt x="723" y="156"/>
                  </a:lnTo>
                  <a:lnTo>
                    <a:pt x="723" y="156"/>
                  </a:lnTo>
                  <a:lnTo>
                    <a:pt x="701" y="126"/>
                  </a:lnTo>
                  <a:lnTo>
                    <a:pt x="690" y="112"/>
                  </a:lnTo>
                  <a:lnTo>
                    <a:pt x="679" y="98"/>
                  </a:lnTo>
                  <a:lnTo>
                    <a:pt x="666" y="84"/>
                  </a:lnTo>
                  <a:lnTo>
                    <a:pt x="653" y="71"/>
                  </a:lnTo>
                  <a:lnTo>
                    <a:pt x="639" y="59"/>
                  </a:lnTo>
                  <a:lnTo>
                    <a:pt x="626" y="48"/>
                  </a:lnTo>
                  <a:lnTo>
                    <a:pt x="611" y="38"/>
                  </a:lnTo>
                  <a:lnTo>
                    <a:pt x="596" y="28"/>
                  </a:lnTo>
                  <a:lnTo>
                    <a:pt x="581" y="20"/>
                  </a:lnTo>
                  <a:lnTo>
                    <a:pt x="564" y="13"/>
                  </a:lnTo>
                  <a:lnTo>
                    <a:pt x="546" y="8"/>
                  </a:lnTo>
                  <a:lnTo>
                    <a:pt x="528" y="3"/>
                  </a:lnTo>
                  <a:lnTo>
                    <a:pt x="509" y="1"/>
                  </a:lnTo>
                  <a:lnTo>
                    <a:pt x="490" y="0"/>
                  </a:lnTo>
                  <a:lnTo>
                    <a:pt x="490" y="0"/>
                  </a:lnTo>
                  <a:lnTo>
                    <a:pt x="470" y="1"/>
                  </a:lnTo>
                  <a:lnTo>
                    <a:pt x="452" y="3"/>
                  </a:lnTo>
                  <a:lnTo>
                    <a:pt x="434" y="8"/>
                  </a:lnTo>
                  <a:lnTo>
                    <a:pt x="416" y="13"/>
                  </a:lnTo>
                  <a:lnTo>
                    <a:pt x="400" y="20"/>
                  </a:lnTo>
                  <a:lnTo>
                    <a:pt x="383" y="28"/>
                  </a:lnTo>
                  <a:lnTo>
                    <a:pt x="369" y="38"/>
                  </a:lnTo>
                  <a:lnTo>
                    <a:pt x="355" y="48"/>
                  </a:lnTo>
                  <a:lnTo>
                    <a:pt x="340" y="59"/>
                  </a:lnTo>
                  <a:lnTo>
                    <a:pt x="327" y="71"/>
                  </a:lnTo>
                  <a:lnTo>
                    <a:pt x="314" y="84"/>
                  </a:lnTo>
                  <a:lnTo>
                    <a:pt x="302" y="98"/>
                  </a:lnTo>
                  <a:lnTo>
                    <a:pt x="290" y="112"/>
                  </a:lnTo>
                  <a:lnTo>
                    <a:pt x="278" y="126"/>
                  </a:lnTo>
                  <a:lnTo>
                    <a:pt x="257" y="156"/>
                  </a:lnTo>
                  <a:lnTo>
                    <a:pt x="257" y="156"/>
                  </a:lnTo>
                  <a:lnTo>
                    <a:pt x="236" y="190"/>
                  </a:lnTo>
                  <a:lnTo>
                    <a:pt x="214" y="223"/>
                  </a:lnTo>
                  <a:lnTo>
                    <a:pt x="192" y="256"/>
                  </a:lnTo>
                  <a:lnTo>
                    <a:pt x="179" y="272"/>
                  </a:lnTo>
                  <a:lnTo>
                    <a:pt x="167" y="287"/>
                  </a:lnTo>
                  <a:lnTo>
                    <a:pt x="153" y="301"/>
                  </a:lnTo>
                  <a:lnTo>
                    <a:pt x="140" y="314"/>
                  </a:lnTo>
                  <a:lnTo>
                    <a:pt x="124" y="326"/>
                  </a:lnTo>
                  <a:lnTo>
                    <a:pt x="109" y="336"/>
                  </a:lnTo>
                  <a:lnTo>
                    <a:pt x="91" y="345"/>
                  </a:lnTo>
                  <a:lnTo>
                    <a:pt x="74" y="351"/>
                  </a:lnTo>
                  <a:lnTo>
                    <a:pt x="64" y="353"/>
                  </a:lnTo>
                  <a:lnTo>
                    <a:pt x="54" y="355"/>
                  </a:lnTo>
                  <a:lnTo>
                    <a:pt x="44" y="356"/>
                  </a:lnTo>
                  <a:lnTo>
                    <a:pt x="34" y="357"/>
                  </a:lnTo>
                  <a:lnTo>
                    <a:pt x="34" y="357"/>
                  </a:lnTo>
                  <a:lnTo>
                    <a:pt x="25" y="358"/>
                  </a:lnTo>
                  <a:lnTo>
                    <a:pt x="18" y="360"/>
                  </a:lnTo>
                  <a:lnTo>
                    <a:pt x="12" y="364"/>
                  </a:lnTo>
                  <a:lnTo>
                    <a:pt x="8" y="369"/>
                  </a:lnTo>
                  <a:lnTo>
                    <a:pt x="4" y="374"/>
                  </a:lnTo>
                  <a:lnTo>
                    <a:pt x="2" y="380"/>
                  </a:lnTo>
                  <a:lnTo>
                    <a:pt x="0" y="386"/>
                  </a:lnTo>
                  <a:lnTo>
                    <a:pt x="0" y="393"/>
                  </a:lnTo>
                  <a:lnTo>
                    <a:pt x="0" y="400"/>
                  </a:lnTo>
                  <a:lnTo>
                    <a:pt x="2" y="406"/>
                  </a:lnTo>
                  <a:lnTo>
                    <a:pt x="4" y="412"/>
                  </a:lnTo>
                  <a:lnTo>
                    <a:pt x="8" y="417"/>
                  </a:lnTo>
                  <a:lnTo>
                    <a:pt x="12" y="421"/>
                  </a:lnTo>
                  <a:lnTo>
                    <a:pt x="18" y="425"/>
                  </a:lnTo>
                  <a:lnTo>
                    <a:pt x="25" y="427"/>
                  </a:lnTo>
                  <a:lnTo>
                    <a:pt x="34" y="427"/>
                  </a:lnTo>
                  <a:lnTo>
                    <a:pt x="34" y="427"/>
                  </a:lnTo>
                  <a:close/>
                </a:path>
              </a:pathLst>
            </a:custGeom>
            <a:solidFill>
              <a:srgbClr val="015873"/>
            </a:solidFill>
            <a:ln>
              <a:noFill/>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endParaRPr>
            </a:p>
          </p:txBody>
        </p:sp>
        <p:sp>
          <p:nvSpPr>
            <p:cNvPr id="33" name="Freeform 28">
              <a:extLst>
                <a:ext uri="{FF2B5EF4-FFF2-40B4-BE49-F238E27FC236}">
                  <a16:creationId xmlns:a16="http://schemas.microsoft.com/office/drawing/2014/main" id="{4AE729F4-2FFA-453B-87B0-EA6774AB04E0}"/>
                </a:ext>
              </a:extLst>
            </p:cNvPr>
            <p:cNvSpPr>
              <a:spLocks noEditPoints="1"/>
            </p:cNvSpPr>
            <p:nvPr/>
          </p:nvSpPr>
          <p:spPr bwMode="auto">
            <a:xfrm>
              <a:off x="9472613" y="5868988"/>
              <a:ext cx="793750" cy="354013"/>
            </a:xfrm>
            <a:custGeom>
              <a:avLst/>
              <a:gdLst>
                <a:gd name="T0" fmla="*/ 5 w 999"/>
                <a:gd name="T1" fmla="*/ 380 h 446"/>
                <a:gd name="T2" fmla="*/ 26 w 999"/>
                <a:gd name="T3" fmla="*/ 361 h 446"/>
                <a:gd name="T4" fmla="*/ 76 w 999"/>
                <a:gd name="T5" fmla="*/ 353 h 446"/>
                <a:gd name="T6" fmla="*/ 155 w 999"/>
                <a:gd name="T7" fmla="*/ 306 h 446"/>
                <a:gd name="T8" fmla="*/ 234 w 999"/>
                <a:gd name="T9" fmla="*/ 201 h 446"/>
                <a:gd name="T10" fmla="*/ 302 w 999"/>
                <a:gd name="T11" fmla="*/ 104 h 446"/>
                <a:gd name="T12" fmla="*/ 385 w 999"/>
                <a:gd name="T13" fmla="*/ 31 h 446"/>
                <a:gd name="T14" fmla="*/ 500 w 999"/>
                <a:gd name="T15" fmla="*/ 0 h 446"/>
                <a:gd name="T16" fmla="*/ 598 w 999"/>
                <a:gd name="T17" fmla="*/ 23 h 446"/>
                <a:gd name="T18" fmla="*/ 686 w 999"/>
                <a:gd name="T19" fmla="*/ 91 h 446"/>
                <a:gd name="T20" fmla="*/ 766 w 999"/>
                <a:gd name="T21" fmla="*/ 201 h 446"/>
                <a:gd name="T22" fmla="*/ 833 w 999"/>
                <a:gd name="T23" fmla="*/ 295 h 446"/>
                <a:gd name="T24" fmla="*/ 908 w 999"/>
                <a:gd name="T25" fmla="*/ 348 h 446"/>
                <a:gd name="T26" fmla="*/ 968 w 999"/>
                <a:gd name="T27" fmla="*/ 359 h 446"/>
                <a:gd name="T28" fmla="*/ 994 w 999"/>
                <a:gd name="T29" fmla="*/ 380 h 446"/>
                <a:gd name="T30" fmla="*/ 999 w 999"/>
                <a:gd name="T31" fmla="*/ 410 h 446"/>
                <a:gd name="T32" fmla="*/ 986 w 999"/>
                <a:gd name="T33" fmla="*/ 435 h 446"/>
                <a:gd name="T34" fmla="*/ 957 w 999"/>
                <a:gd name="T35" fmla="*/ 446 h 446"/>
                <a:gd name="T36" fmla="*/ 858 w 999"/>
                <a:gd name="T37" fmla="*/ 421 h 446"/>
                <a:gd name="T38" fmla="*/ 770 w 999"/>
                <a:gd name="T39" fmla="*/ 354 h 446"/>
                <a:gd name="T40" fmla="*/ 691 w 999"/>
                <a:gd name="T41" fmla="*/ 245 h 446"/>
                <a:gd name="T42" fmla="*/ 624 w 999"/>
                <a:gd name="T43" fmla="*/ 151 h 446"/>
                <a:gd name="T44" fmla="*/ 548 w 999"/>
                <a:gd name="T45" fmla="*/ 97 h 446"/>
                <a:gd name="T46" fmla="*/ 467 w 999"/>
                <a:gd name="T47" fmla="*/ 93 h 446"/>
                <a:gd name="T48" fmla="*/ 387 w 999"/>
                <a:gd name="T49" fmla="*/ 140 h 446"/>
                <a:gd name="T50" fmla="*/ 309 w 999"/>
                <a:gd name="T51" fmla="*/ 245 h 446"/>
                <a:gd name="T52" fmla="*/ 242 w 999"/>
                <a:gd name="T53" fmla="*/ 340 h 446"/>
                <a:gd name="T54" fmla="*/ 159 w 999"/>
                <a:gd name="T55" fmla="*/ 413 h 446"/>
                <a:gd name="T56" fmla="*/ 44 w 999"/>
                <a:gd name="T57" fmla="*/ 446 h 446"/>
                <a:gd name="T58" fmla="*/ 22 w 999"/>
                <a:gd name="T59" fmla="*/ 441 h 446"/>
                <a:gd name="T60" fmla="*/ 4 w 999"/>
                <a:gd name="T61" fmla="*/ 421 h 446"/>
                <a:gd name="T62" fmla="*/ 982 w 999"/>
                <a:gd name="T63" fmla="*/ 402 h 446"/>
                <a:gd name="T64" fmla="*/ 965 w 999"/>
                <a:gd name="T65" fmla="*/ 376 h 446"/>
                <a:gd name="T66" fmla="*/ 903 w 999"/>
                <a:gd name="T67" fmla="*/ 365 h 446"/>
                <a:gd name="T68" fmla="*/ 822 w 999"/>
                <a:gd name="T69" fmla="*/ 307 h 446"/>
                <a:gd name="T70" fmla="*/ 751 w 999"/>
                <a:gd name="T71" fmla="*/ 210 h 446"/>
                <a:gd name="T72" fmla="*/ 662 w 999"/>
                <a:gd name="T73" fmla="*/ 91 h 446"/>
                <a:gd name="T74" fmla="*/ 574 w 999"/>
                <a:gd name="T75" fmla="*/ 32 h 446"/>
                <a:gd name="T76" fmla="*/ 480 w 999"/>
                <a:gd name="T77" fmla="*/ 19 h 446"/>
                <a:gd name="T78" fmla="*/ 378 w 999"/>
                <a:gd name="T79" fmla="*/ 57 h 446"/>
                <a:gd name="T80" fmla="*/ 293 w 999"/>
                <a:gd name="T81" fmla="*/ 144 h 446"/>
                <a:gd name="T82" fmla="*/ 211 w 999"/>
                <a:gd name="T83" fmla="*/ 267 h 446"/>
                <a:gd name="T84" fmla="*/ 141 w 999"/>
                <a:gd name="T85" fmla="*/ 341 h 446"/>
                <a:gd name="T86" fmla="*/ 44 w 999"/>
                <a:gd name="T87" fmla="*/ 374 h 446"/>
                <a:gd name="T88" fmla="*/ 22 w 999"/>
                <a:gd name="T89" fmla="*/ 388 h 446"/>
                <a:gd name="T90" fmla="*/ 22 w 999"/>
                <a:gd name="T91" fmla="*/ 418 h 446"/>
                <a:gd name="T92" fmla="*/ 43 w 999"/>
                <a:gd name="T93" fmla="*/ 428 h 446"/>
                <a:gd name="T94" fmla="*/ 150 w 999"/>
                <a:gd name="T95" fmla="*/ 397 h 446"/>
                <a:gd name="T96" fmla="*/ 228 w 999"/>
                <a:gd name="T97" fmla="*/ 330 h 446"/>
                <a:gd name="T98" fmla="*/ 313 w 999"/>
                <a:gd name="T99" fmla="*/ 207 h 446"/>
                <a:gd name="T100" fmla="*/ 389 w 999"/>
                <a:gd name="T101" fmla="*/ 114 h 446"/>
                <a:gd name="T102" fmla="*/ 481 w 999"/>
                <a:gd name="T103" fmla="*/ 72 h 446"/>
                <a:gd name="T104" fmla="*/ 568 w 999"/>
                <a:gd name="T105" fmla="*/ 86 h 446"/>
                <a:gd name="T106" fmla="*/ 646 w 999"/>
                <a:gd name="T107" fmla="*/ 150 h 446"/>
                <a:gd name="T108" fmla="*/ 731 w 999"/>
                <a:gd name="T109" fmla="*/ 275 h 446"/>
                <a:gd name="T110" fmla="*/ 807 w 999"/>
                <a:gd name="T111" fmla="*/ 367 h 446"/>
                <a:gd name="T112" fmla="*/ 899 w 999"/>
                <a:gd name="T113" fmla="*/ 419 h 446"/>
                <a:gd name="T114" fmla="*/ 970 w 999"/>
                <a:gd name="T115" fmla="*/ 424 h 446"/>
                <a:gd name="T116" fmla="*/ 982 w 999"/>
                <a:gd name="T117" fmla="*/ 402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99" h="446">
                  <a:moveTo>
                    <a:pt x="0" y="402"/>
                  </a:moveTo>
                  <a:lnTo>
                    <a:pt x="0" y="402"/>
                  </a:lnTo>
                  <a:lnTo>
                    <a:pt x="0" y="396"/>
                  </a:lnTo>
                  <a:lnTo>
                    <a:pt x="1" y="390"/>
                  </a:lnTo>
                  <a:lnTo>
                    <a:pt x="3" y="385"/>
                  </a:lnTo>
                  <a:lnTo>
                    <a:pt x="5" y="380"/>
                  </a:lnTo>
                  <a:lnTo>
                    <a:pt x="5" y="380"/>
                  </a:lnTo>
                  <a:lnTo>
                    <a:pt x="9" y="374"/>
                  </a:lnTo>
                  <a:lnTo>
                    <a:pt x="13" y="370"/>
                  </a:lnTo>
                  <a:lnTo>
                    <a:pt x="17" y="366"/>
                  </a:lnTo>
                  <a:lnTo>
                    <a:pt x="21" y="363"/>
                  </a:lnTo>
                  <a:lnTo>
                    <a:pt x="26" y="361"/>
                  </a:lnTo>
                  <a:lnTo>
                    <a:pt x="31" y="359"/>
                  </a:lnTo>
                  <a:lnTo>
                    <a:pt x="37" y="358"/>
                  </a:lnTo>
                  <a:lnTo>
                    <a:pt x="43" y="357"/>
                  </a:lnTo>
                  <a:lnTo>
                    <a:pt x="43" y="357"/>
                  </a:lnTo>
                  <a:lnTo>
                    <a:pt x="60" y="356"/>
                  </a:lnTo>
                  <a:lnTo>
                    <a:pt x="76" y="353"/>
                  </a:lnTo>
                  <a:lnTo>
                    <a:pt x="91" y="348"/>
                  </a:lnTo>
                  <a:lnTo>
                    <a:pt x="106" y="342"/>
                  </a:lnTo>
                  <a:lnTo>
                    <a:pt x="119" y="335"/>
                  </a:lnTo>
                  <a:lnTo>
                    <a:pt x="131" y="326"/>
                  </a:lnTo>
                  <a:lnTo>
                    <a:pt x="144" y="317"/>
                  </a:lnTo>
                  <a:lnTo>
                    <a:pt x="155" y="306"/>
                  </a:lnTo>
                  <a:lnTo>
                    <a:pt x="166" y="295"/>
                  </a:lnTo>
                  <a:lnTo>
                    <a:pt x="177" y="282"/>
                  </a:lnTo>
                  <a:lnTo>
                    <a:pt x="187" y="270"/>
                  </a:lnTo>
                  <a:lnTo>
                    <a:pt x="197" y="257"/>
                  </a:lnTo>
                  <a:lnTo>
                    <a:pt x="216" y="229"/>
                  </a:lnTo>
                  <a:lnTo>
                    <a:pt x="234" y="201"/>
                  </a:lnTo>
                  <a:lnTo>
                    <a:pt x="234" y="201"/>
                  </a:lnTo>
                  <a:lnTo>
                    <a:pt x="259" y="160"/>
                  </a:lnTo>
                  <a:lnTo>
                    <a:pt x="259" y="160"/>
                  </a:lnTo>
                  <a:lnTo>
                    <a:pt x="279" y="132"/>
                  </a:lnTo>
                  <a:lnTo>
                    <a:pt x="290" y="118"/>
                  </a:lnTo>
                  <a:lnTo>
                    <a:pt x="302" y="104"/>
                  </a:lnTo>
                  <a:lnTo>
                    <a:pt x="314" y="91"/>
                  </a:lnTo>
                  <a:lnTo>
                    <a:pt x="326" y="78"/>
                  </a:lnTo>
                  <a:lnTo>
                    <a:pt x="340" y="64"/>
                  </a:lnTo>
                  <a:lnTo>
                    <a:pt x="354" y="53"/>
                  </a:lnTo>
                  <a:lnTo>
                    <a:pt x="370" y="41"/>
                  </a:lnTo>
                  <a:lnTo>
                    <a:pt x="385" y="31"/>
                  </a:lnTo>
                  <a:lnTo>
                    <a:pt x="403" y="23"/>
                  </a:lnTo>
                  <a:lnTo>
                    <a:pt x="420" y="14"/>
                  </a:lnTo>
                  <a:lnTo>
                    <a:pt x="439" y="9"/>
                  </a:lnTo>
                  <a:lnTo>
                    <a:pt x="458" y="4"/>
                  </a:lnTo>
                  <a:lnTo>
                    <a:pt x="478" y="1"/>
                  </a:lnTo>
                  <a:lnTo>
                    <a:pt x="500" y="0"/>
                  </a:lnTo>
                  <a:lnTo>
                    <a:pt x="500" y="0"/>
                  </a:lnTo>
                  <a:lnTo>
                    <a:pt x="521" y="1"/>
                  </a:lnTo>
                  <a:lnTo>
                    <a:pt x="542" y="4"/>
                  </a:lnTo>
                  <a:lnTo>
                    <a:pt x="562" y="9"/>
                  </a:lnTo>
                  <a:lnTo>
                    <a:pt x="580" y="14"/>
                  </a:lnTo>
                  <a:lnTo>
                    <a:pt x="598" y="23"/>
                  </a:lnTo>
                  <a:lnTo>
                    <a:pt x="614" y="31"/>
                  </a:lnTo>
                  <a:lnTo>
                    <a:pt x="630" y="41"/>
                  </a:lnTo>
                  <a:lnTo>
                    <a:pt x="645" y="53"/>
                  </a:lnTo>
                  <a:lnTo>
                    <a:pt x="660" y="64"/>
                  </a:lnTo>
                  <a:lnTo>
                    <a:pt x="673" y="78"/>
                  </a:lnTo>
                  <a:lnTo>
                    <a:pt x="686" y="91"/>
                  </a:lnTo>
                  <a:lnTo>
                    <a:pt x="698" y="104"/>
                  </a:lnTo>
                  <a:lnTo>
                    <a:pt x="709" y="118"/>
                  </a:lnTo>
                  <a:lnTo>
                    <a:pt x="721" y="132"/>
                  </a:lnTo>
                  <a:lnTo>
                    <a:pt x="740" y="160"/>
                  </a:lnTo>
                  <a:lnTo>
                    <a:pt x="740" y="160"/>
                  </a:lnTo>
                  <a:lnTo>
                    <a:pt x="766" y="201"/>
                  </a:lnTo>
                  <a:lnTo>
                    <a:pt x="766" y="201"/>
                  </a:lnTo>
                  <a:lnTo>
                    <a:pt x="785" y="229"/>
                  </a:lnTo>
                  <a:lnTo>
                    <a:pt x="803" y="257"/>
                  </a:lnTo>
                  <a:lnTo>
                    <a:pt x="812" y="270"/>
                  </a:lnTo>
                  <a:lnTo>
                    <a:pt x="823" y="282"/>
                  </a:lnTo>
                  <a:lnTo>
                    <a:pt x="833" y="295"/>
                  </a:lnTo>
                  <a:lnTo>
                    <a:pt x="844" y="306"/>
                  </a:lnTo>
                  <a:lnTo>
                    <a:pt x="856" y="317"/>
                  </a:lnTo>
                  <a:lnTo>
                    <a:pt x="868" y="326"/>
                  </a:lnTo>
                  <a:lnTo>
                    <a:pt x="880" y="335"/>
                  </a:lnTo>
                  <a:lnTo>
                    <a:pt x="895" y="342"/>
                  </a:lnTo>
                  <a:lnTo>
                    <a:pt x="908" y="348"/>
                  </a:lnTo>
                  <a:lnTo>
                    <a:pt x="924" y="353"/>
                  </a:lnTo>
                  <a:lnTo>
                    <a:pt x="940" y="356"/>
                  </a:lnTo>
                  <a:lnTo>
                    <a:pt x="957" y="357"/>
                  </a:lnTo>
                  <a:lnTo>
                    <a:pt x="957" y="357"/>
                  </a:lnTo>
                  <a:lnTo>
                    <a:pt x="963" y="358"/>
                  </a:lnTo>
                  <a:lnTo>
                    <a:pt x="968" y="359"/>
                  </a:lnTo>
                  <a:lnTo>
                    <a:pt x="973" y="361"/>
                  </a:lnTo>
                  <a:lnTo>
                    <a:pt x="978" y="363"/>
                  </a:lnTo>
                  <a:lnTo>
                    <a:pt x="984" y="366"/>
                  </a:lnTo>
                  <a:lnTo>
                    <a:pt x="988" y="370"/>
                  </a:lnTo>
                  <a:lnTo>
                    <a:pt x="991" y="374"/>
                  </a:lnTo>
                  <a:lnTo>
                    <a:pt x="994" y="380"/>
                  </a:lnTo>
                  <a:lnTo>
                    <a:pt x="994" y="380"/>
                  </a:lnTo>
                  <a:lnTo>
                    <a:pt x="996" y="385"/>
                  </a:lnTo>
                  <a:lnTo>
                    <a:pt x="998" y="391"/>
                  </a:lnTo>
                  <a:lnTo>
                    <a:pt x="999" y="397"/>
                  </a:lnTo>
                  <a:lnTo>
                    <a:pt x="999" y="403"/>
                  </a:lnTo>
                  <a:lnTo>
                    <a:pt x="999" y="410"/>
                  </a:lnTo>
                  <a:lnTo>
                    <a:pt x="998" y="416"/>
                  </a:lnTo>
                  <a:lnTo>
                    <a:pt x="996" y="421"/>
                  </a:lnTo>
                  <a:lnTo>
                    <a:pt x="993" y="426"/>
                  </a:lnTo>
                  <a:lnTo>
                    <a:pt x="993" y="426"/>
                  </a:lnTo>
                  <a:lnTo>
                    <a:pt x="990" y="431"/>
                  </a:lnTo>
                  <a:lnTo>
                    <a:pt x="986" y="435"/>
                  </a:lnTo>
                  <a:lnTo>
                    <a:pt x="983" y="439"/>
                  </a:lnTo>
                  <a:lnTo>
                    <a:pt x="977" y="441"/>
                  </a:lnTo>
                  <a:lnTo>
                    <a:pt x="973" y="443"/>
                  </a:lnTo>
                  <a:lnTo>
                    <a:pt x="968" y="445"/>
                  </a:lnTo>
                  <a:lnTo>
                    <a:pt x="962" y="445"/>
                  </a:lnTo>
                  <a:lnTo>
                    <a:pt x="957" y="446"/>
                  </a:lnTo>
                  <a:lnTo>
                    <a:pt x="957" y="446"/>
                  </a:lnTo>
                  <a:lnTo>
                    <a:pt x="934" y="444"/>
                  </a:lnTo>
                  <a:lnTo>
                    <a:pt x="913" y="441"/>
                  </a:lnTo>
                  <a:lnTo>
                    <a:pt x="894" y="435"/>
                  </a:lnTo>
                  <a:lnTo>
                    <a:pt x="875" y="429"/>
                  </a:lnTo>
                  <a:lnTo>
                    <a:pt x="858" y="421"/>
                  </a:lnTo>
                  <a:lnTo>
                    <a:pt x="841" y="413"/>
                  </a:lnTo>
                  <a:lnTo>
                    <a:pt x="825" y="402"/>
                  </a:lnTo>
                  <a:lnTo>
                    <a:pt x="810" y="391"/>
                  </a:lnTo>
                  <a:lnTo>
                    <a:pt x="796" y="380"/>
                  </a:lnTo>
                  <a:lnTo>
                    <a:pt x="782" y="367"/>
                  </a:lnTo>
                  <a:lnTo>
                    <a:pt x="770" y="354"/>
                  </a:lnTo>
                  <a:lnTo>
                    <a:pt x="758" y="340"/>
                  </a:lnTo>
                  <a:lnTo>
                    <a:pt x="746" y="327"/>
                  </a:lnTo>
                  <a:lnTo>
                    <a:pt x="736" y="312"/>
                  </a:lnTo>
                  <a:lnTo>
                    <a:pt x="716" y="285"/>
                  </a:lnTo>
                  <a:lnTo>
                    <a:pt x="716" y="285"/>
                  </a:lnTo>
                  <a:lnTo>
                    <a:pt x="691" y="245"/>
                  </a:lnTo>
                  <a:lnTo>
                    <a:pt x="691" y="245"/>
                  </a:lnTo>
                  <a:lnTo>
                    <a:pt x="673" y="217"/>
                  </a:lnTo>
                  <a:lnTo>
                    <a:pt x="654" y="190"/>
                  </a:lnTo>
                  <a:lnTo>
                    <a:pt x="644" y="177"/>
                  </a:lnTo>
                  <a:lnTo>
                    <a:pt x="634" y="163"/>
                  </a:lnTo>
                  <a:lnTo>
                    <a:pt x="624" y="151"/>
                  </a:lnTo>
                  <a:lnTo>
                    <a:pt x="612" y="140"/>
                  </a:lnTo>
                  <a:lnTo>
                    <a:pt x="601" y="129"/>
                  </a:lnTo>
                  <a:lnTo>
                    <a:pt x="588" y="119"/>
                  </a:lnTo>
                  <a:lnTo>
                    <a:pt x="576" y="111"/>
                  </a:lnTo>
                  <a:lnTo>
                    <a:pt x="562" y="103"/>
                  </a:lnTo>
                  <a:lnTo>
                    <a:pt x="548" y="97"/>
                  </a:lnTo>
                  <a:lnTo>
                    <a:pt x="533" y="93"/>
                  </a:lnTo>
                  <a:lnTo>
                    <a:pt x="516" y="90"/>
                  </a:lnTo>
                  <a:lnTo>
                    <a:pt x="500" y="89"/>
                  </a:lnTo>
                  <a:lnTo>
                    <a:pt x="500" y="89"/>
                  </a:lnTo>
                  <a:lnTo>
                    <a:pt x="483" y="90"/>
                  </a:lnTo>
                  <a:lnTo>
                    <a:pt x="467" y="93"/>
                  </a:lnTo>
                  <a:lnTo>
                    <a:pt x="452" y="97"/>
                  </a:lnTo>
                  <a:lnTo>
                    <a:pt x="438" y="103"/>
                  </a:lnTo>
                  <a:lnTo>
                    <a:pt x="424" y="111"/>
                  </a:lnTo>
                  <a:lnTo>
                    <a:pt x="411" y="119"/>
                  </a:lnTo>
                  <a:lnTo>
                    <a:pt x="399" y="129"/>
                  </a:lnTo>
                  <a:lnTo>
                    <a:pt x="387" y="140"/>
                  </a:lnTo>
                  <a:lnTo>
                    <a:pt x="376" y="151"/>
                  </a:lnTo>
                  <a:lnTo>
                    <a:pt x="366" y="163"/>
                  </a:lnTo>
                  <a:lnTo>
                    <a:pt x="355" y="177"/>
                  </a:lnTo>
                  <a:lnTo>
                    <a:pt x="346" y="190"/>
                  </a:lnTo>
                  <a:lnTo>
                    <a:pt x="327" y="217"/>
                  </a:lnTo>
                  <a:lnTo>
                    <a:pt x="309" y="245"/>
                  </a:lnTo>
                  <a:lnTo>
                    <a:pt x="309" y="245"/>
                  </a:lnTo>
                  <a:lnTo>
                    <a:pt x="284" y="285"/>
                  </a:lnTo>
                  <a:lnTo>
                    <a:pt x="284" y="285"/>
                  </a:lnTo>
                  <a:lnTo>
                    <a:pt x="264" y="312"/>
                  </a:lnTo>
                  <a:lnTo>
                    <a:pt x="253" y="327"/>
                  </a:lnTo>
                  <a:lnTo>
                    <a:pt x="242" y="340"/>
                  </a:lnTo>
                  <a:lnTo>
                    <a:pt x="230" y="354"/>
                  </a:lnTo>
                  <a:lnTo>
                    <a:pt x="218" y="367"/>
                  </a:lnTo>
                  <a:lnTo>
                    <a:pt x="205" y="380"/>
                  </a:lnTo>
                  <a:lnTo>
                    <a:pt x="190" y="391"/>
                  </a:lnTo>
                  <a:lnTo>
                    <a:pt x="175" y="402"/>
                  </a:lnTo>
                  <a:lnTo>
                    <a:pt x="159" y="413"/>
                  </a:lnTo>
                  <a:lnTo>
                    <a:pt x="143" y="421"/>
                  </a:lnTo>
                  <a:lnTo>
                    <a:pt x="124" y="429"/>
                  </a:lnTo>
                  <a:lnTo>
                    <a:pt x="106" y="435"/>
                  </a:lnTo>
                  <a:lnTo>
                    <a:pt x="86" y="441"/>
                  </a:lnTo>
                  <a:lnTo>
                    <a:pt x="65" y="444"/>
                  </a:lnTo>
                  <a:lnTo>
                    <a:pt x="44" y="446"/>
                  </a:lnTo>
                  <a:lnTo>
                    <a:pt x="44" y="446"/>
                  </a:lnTo>
                  <a:lnTo>
                    <a:pt x="44" y="446"/>
                  </a:lnTo>
                  <a:lnTo>
                    <a:pt x="37" y="445"/>
                  </a:lnTo>
                  <a:lnTo>
                    <a:pt x="32" y="445"/>
                  </a:lnTo>
                  <a:lnTo>
                    <a:pt x="27" y="443"/>
                  </a:lnTo>
                  <a:lnTo>
                    <a:pt x="22" y="441"/>
                  </a:lnTo>
                  <a:lnTo>
                    <a:pt x="18" y="439"/>
                  </a:lnTo>
                  <a:lnTo>
                    <a:pt x="14" y="435"/>
                  </a:lnTo>
                  <a:lnTo>
                    <a:pt x="10" y="431"/>
                  </a:lnTo>
                  <a:lnTo>
                    <a:pt x="7" y="427"/>
                  </a:lnTo>
                  <a:lnTo>
                    <a:pt x="7" y="427"/>
                  </a:lnTo>
                  <a:lnTo>
                    <a:pt x="4" y="421"/>
                  </a:lnTo>
                  <a:lnTo>
                    <a:pt x="2" y="415"/>
                  </a:lnTo>
                  <a:lnTo>
                    <a:pt x="0" y="409"/>
                  </a:lnTo>
                  <a:lnTo>
                    <a:pt x="0" y="402"/>
                  </a:lnTo>
                  <a:lnTo>
                    <a:pt x="0" y="402"/>
                  </a:lnTo>
                  <a:close/>
                  <a:moveTo>
                    <a:pt x="982" y="402"/>
                  </a:moveTo>
                  <a:lnTo>
                    <a:pt x="982" y="402"/>
                  </a:lnTo>
                  <a:lnTo>
                    <a:pt x="981" y="395"/>
                  </a:lnTo>
                  <a:lnTo>
                    <a:pt x="978" y="388"/>
                  </a:lnTo>
                  <a:lnTo>
                    <a:pt x="978" y="388"/>
                  </a:lnTo>
                  <a:lnTo>
                    <a:pt x="975" y="384"/>
                  </a:lnTo>
                  <a:lnTo>
                    <a:pt x="971" y="380"/>
                  </a:lnTo>
                  <a:lnTo>
                    <a:pt x="965" y="376"/>
                  </a:lnTo>
                  <a:lnTo>
                    <a:pt x="961" y="375"/>
                  </a:lnTo>
                  <a:lnTo>
                    <a:pt x="957" y="374"/>
                  </a:lnTo>
                  <a:lnTo>
                    <a:pt x="957" y="374"/>
                  </a:lnTo>
                  <a:lnTo>
                    <a:pt x="937" y="373"/>
                  </a:lnTo>
                  <a:lnTo>
                    <a:pt x="920" y="370"/>
                  </a:lnTo>
                  <a:lnTo>
                    <a:pt x="903" y="365"/>
                  </a:lnTo>
                  <a:lnTo>
                    <a:pt x="888" y="358"/>
                  </a:lnTo>
                  <a:lnTo>
                    <a:pt x="873" y="351"/>
                  </a:lnTo>
                  <a:lnTo>
                    <a:pt x="859" y="341"/>
                  </a:lnTo>
                  <a:lnTo>
                    <a:pt x="845" y="331"/>
                  </a:lnTo>
                  <a:lnTo>
                    <a:pt x="833" y="320"/>
                  </a:lnTo>
                  <a:lnTo>
                    <a:pt x="822" y="307"/>
                  </a:lnTo>
                  <a:lnTo>
                    <a:pt x="810" y="295"/>
                  </a:lnTo>
                  <a:lnTo>
                    <a:pt x="799" y="281"/>
                  </a:lnTo>
                  <a:lnTo>
                    <a:pt x="789" y="267"/>
                  </a:lnTo>
                  <a:lnTo>
                    <a:pt x="769" y="239"/>
                  </a:lnTo>
                  <a:lnTo>
                    <a:pt x="751" y="210"/>
                  </a:lnTo>
                  <a:lnTo>
                    <a:pt x="751" y="210"/>
                  </a:lnTo>
                  <a:lnTo>
                    <a:pt x="726" y="171"/>
                  </a:lnTo>
                  <a:lnTo>
                    <a:pt x="726" y="171"/>
                  </a:lnTo>
                  <a:lnTo>
                    <a:pt x="707" y="144"/>
                  </a:lnTo>
                  <a:lnTo>
                    <a:pt x="685" y="117"/>
                  </a:lnTo>
                  <a:lnTo>
                    <a:pt x="674" y="103"/>
                  </a:lnTo>
                  <a:lnTo>
                    <a:pt x="662" y="91"/>
                  </a:lnTo>
                  <a:lnTo>
                    <a:pt x="649" y="80"/>
                  </a:lnTo>
                  <a:lnTo>
                    <a:pt x="636" y="68"/>
                  </a:lnTo>
                  <a:lnTo>
                    <a:pt x="621" y="57"/>
                  </a:lnTo>
                  <a:lnTo>
                    <a:pt x="607" y="48"/>
                  </a:lnTo>
                  <a:lnTo>
                    <a:pt x="591" y="39"/>
                  </a:lnTo>
                  <a:lnTo>
                    <a:pt x="574" y="32"/>
                  </a:lnTo>
                  <a:lnTo>
                    <a:pt x="558" y="26"/>
                  </a:lnTo>
                  <a:lnTo>
                    <a:pt x="539" y="22"/>
                  </a:lnTo>
                  <a:lnTo>
                    <a:pt x="520" y="19"/>
                  </a:lnTo>
                  <a:lnTo>
                    <a:pt x="500" y="19"/>
                  </a:lnTo>
                  <a:lnTo>
                    <a:pt x="500" y="19"/>
                  </a:lnTo>
                  <a:lnTo>
                    <a:pt x="480" y="19"/>
                  </a:lnTo>
                  <a:lnTo>
                    <a:pt x="461" y="22"/>
                  </a:lnTo>
                  <a:lnTo>
                    <a:pt x="443" y="26"/>
                  </a:lnTo>
                  <a:lnTo>
                    <a:pt x="425" y="32"/>
                  </a:lnTo>
                  <a:lnTo>
                    <a:pt x="409" y="39"/>
                  </a:lnTo>
                  <a:lnTo>
                    <a:pt x="393" y="48"/>
                  </a:lnTo>
                  <a:lnTo>
                    <a:pt x="378" y="57"/>
                  </a:lnTo>
                  <a:lnTo>
                    <a:pt x="365" y="68"/>
                  </a:lnTo>
                  <a:lnTo>
                    <a:pt x="350" y="80"/>
                  </a:lnTo>
                  <a:lnTo>
                    <a:pt x="338" y="91"/>
                  </a:lnTo>
                  <a:lnTo>
                    <a:pt x="325" y="103"/>
                  </a:lnTo>
                  <a:lnTo>
                    <a:pt x="314" y="117"/>
                  </a:lnTo>
                  <a:lnTo>
                    <a:pt x="293" y="144"/>
                  </a:lnTo>
                  <a:lnTo>
                    <a:pt x="274" y="171"/>
                  </a:lnTo>
                  <a:lnTo>
                    <a:pt x="274" y="171"/>
                  </a:lnTo>
                  <a:lnTo>
                    <a:pt x="249" y="210"/>
                  </a:lnTo>
                  <a:lnTo>
                    <a:pt x="249" y="210"/>
                  </a:lnTo>
                  <a:lnTo>
                    <a:pt x="230" y="239"/>
                  </a:lnTo>
                  <a:lnTo>
                    <a:pt x="211" y="267"/>
                  </a:lnTo>
                  <a:lnTo>
                    <a:pt x="200" y="281"/>
                  </a:lnTo>
                  <a:lnTo>
                    <a:pt x="190" y="295"/>
                  </a:lnTo>
                  <a:lnTo>
                    <a:pt x="179" y="307"/>
                  </a:lnTo>
                  <a:lnTo>
                    <a:pt x="166" y="320"/>
                  </a:lnTo>
                  <a:lnTo>
                    <a:pt x="154" y="331"/>
                  </a:lnTo>
                  <a:lnTo>
                    <a:pt x="141" y="341"/>
                  </a:lnTo>
                  <a:lnTo>
                    <a:pt x="127" y="351"/>
                  </a:lnTo>
                  <a:lnTo>
                    <a:pt x="112" y="358"/>
                  </a:lnTo>
                  <a:lnTo>
                    <a:pt x="96" y="365"/>
                  </a:lnTo>
                  <a:lnTo>
                    <a:pt x="80" y="370"/>
                  </a:lnTo>
                  <a:lnTo>
                    <a:pt x="62" y="373"/>
                  </a:lnTo>
                  <a:lnTo>
                    <a:pt x="44" y="374"/>
                  </a:lnTo>
                  <a:lnTo>
                    <a:pt x="44" y="374"/>
                  </a:lnTo>
                  <a:lnTo>
                    <a:pt x="40" y="375"/>
                  </a:lnTo>
                  <a:lnTo>
                    <a:pt x="35" y="376"/>
                  </a:lnTo>
                  <a:lnTo>
                    <a:pt x="29" y="380"/>
                  </a:lnTo>
                  <a:lnTo>
                    <a:pt x="24" y="384"/>
                  </a:lnTo>
                  <a:lnTo>
                    <a:pt x="22" y="388"/>
                  </a:lnTo>
                  <a:lnTo>
                    <a:pt x="22" y="388"/>
                  </a:lnTo>
                  <a:lnTo>
                    <a:pt x="19" y="395"/>
                  </a:lnTo>
                  <a:lnTo>
                    <a:pt x="18" y="402"/>
                  </a:lnTo>
                  <a:lnTo>
                    <a:pt x="19" y="411"/>
                  </a:lnTo>
                  <a:lnTo>
                    <a:pt x="22" y="418"/>
                  </a:lnTo>
                  <a:lnTo>
                    <a:pt x="22" y="418"/>
                  </a:lnTo>
                  <a:lnTo>
                    <a:pt x="25" y="421"/>
                  </a:lnTo>
                  <a:lnTo>
                    <a:pt x="29" y="424"/>
                  </a:lnTo>
                  <a:lnTo>
                    <a:pt x="35" y="427"/>
                  </a:lnTo>
                  <a:lnTo>
                    <a:pt x="43" y="428"/>
                  </a:lnTo>
                  <a:lnTo>
                    <a:pt x="43" y="428"/>
                  </a:lnTo>
                  <a:lnTo>
                    <a:pt x="43" y="428"/>
                  </a:lnTo>
                  <a:lnTo>
                    <a:pt x="63" y="426"/>
                  </a:lnTo>
                  <a:lnTo>
                    <a:pt x="83" y="423"/>
                  </a:lnTo>
                  <a:lnTo>
                    <a:pt x="100" y="419"/>
                  </a:lnTo>
                  <a:lnTo>
                    <a:pt x="118" y="413"/>
                  </a:lnTo>
                  <a:lnTo>
                    <a:pt x="134" y="405"/>
                  </a:lnTo>
                  <a:lnTo>
                    <a:pt x="150" y="397"/>
                  </a:lnTo>
                  <a:lnTo>
                    <a:pt x="164" y="388"/>
                  </a:lnTo>
                  <a:lnTo>
                    <a:pt x="179" y="378"/>
                  </a:lnTo>
                  <a:lnTo>
                    <a:pt x="192" y="367"/>
                  </a:lnTo>
                  <a:lnTo>
                    <a:pt x="205" y="355"/>
                  </a:lnTo>
                  <a:lnTo>
                    <a:pt x="217" y="342"/>
                  </a:lnTo>
                  <a:lnTo>
                    <a:pt x="228" y="330"/>
                  </a:lnTo>
                  <a:lnTo>
                    <a:pt x="250" y="303"/>
                  </a:lnTo>
                  <a:lnTo>
                    <a:pt x="270" y="275"/>
                  </a:lnTo>
                  <a:lnTo>
                    <a:pt x="270" y="275"/>
                  </a:lnTo>
                  <a:lnTo>
                    <a:pt x="294" y="236"/>
                  </a:lnTo>
                  <a:lnTo>
                    <a:pt x="294" y="236"/>
                  </a:lnTo>
                  <a:lnTo>
                    <a:pt x="313" y="207"/>
                  </a:lnTo>
                  <a:lnTo>
                    <a:pt x="333" y="178"/>
                  </a:lnTo>
                  <a:lnTo>
                    <a:pt x="343" y="163"/>
                  </a:lnTo>
                  <a:lnTo>
                    <a:pt x="354" y="150"/>
                  </a:lnTo>
                  <a:lnTo>
                    <a:pt x="366" y="137"/>
                  </a:lnTo>
                  <a:lnTo>
                    <a:pt x="377" y="124"/>
                  </a:lnTo>
                  <a:lnTo>
                    <a:pt x="389" y="114"/>
                  </a:lnTo>
                  <a:lnTo>
                    <a:pt x="403" y="103"/>
                  </a:lnTo>
                  <a:lnTo>
                    <a:pt x="417" y="94"/>
                  </a:lnTo>
                  <a:lnTo>
                    <a:pt x="432" y="86"/>
                  </a:lnTo>
                  <a:lnTo>
                    <a:pt x="447" y="80"/>
                  </a:lnTo>
                  <a:lnTo>
                    <a:pt x="464" y="76"/>
                  </a:lnTo>
                  <a:lnTo>
                    <a:pt x="481" y="72"/>
                  </a:lnTo>
                  <a:lnTo>
                    <a:pt x="500" y="71"/>
                  </a:lnTo>
                  <a:lnTo>
                    <a:pt x="500" y="71"/>
                  </a:lnTo>
                  <a:lnTo>
                    <a:pt x="518" y="72"/>
                  </a:lnTo>
                  <a:lnTo>
                    <a:pt x="536" y="76"/>
                  </a:lnTo>
                  <a:lnTo>
                    <a:pt x="552" y="80"/>
                  </a:lnTo>
                  <a:lnTo>
                    <a:pt x="568" y="86"/>
                  </a:lnTo>
                  <a:lnTo>
                    <a:pt x="583" y="94"/>
                  </a:lnTo>
                  <a:lnTo>
                    <a:pt x="597" y="103"/>
                  </a:lnTo>
                  <a:lnTo>
                    <a:pt x="610" y="114"/>
                  </a:lnTo>
                  <a:lnTo>
                    <a:pt x="623" y="125"/>
                  </a:lnTo>
                  <a:lnTo>
                    <a:pt x="635" y="137"/>
                  </a:lnTo>
                  <a:lnTo>
                    <a:pt x="646" y="150"/>
                  </a:lnTo>
                  <a:lnTo>
                    <a:pt x="657" y="163"/>
                  </a:lnTo>
                  <a:lnTo>
                    <a:pt x="667" y="178"/>
                  </a:lnTo>
                  <a:lnTo>
                    <a:pt x="686" y="207"/>
                  </a:lnTo>
                  <a:lnTo>
                    <a:pt x="705" y="236"/>
                  </a:lnTo>
                  <a:lnTo>
                    <a:pt x="705" y="236"/>
                  </a:lnTo>
                  <a:lnTo>
                    <a:pt x="731" y="275"/>
                  </a:lnTo>
                  <a:lnTo>
                    <a:pt x="731" y="275"/>
                  </a:lnTo>
                  <a:lnTo>
                    <a:pt x="750" y="303"/>
                  </a:lnTo>
                  <a:lnTo>
                    <a:pt x="771" y="330"/>
                  </a:lnTo>
                  <a:lnTo>
                    <a:pt x="782" y="342"/>
                  </a:lnTo>
                  <a:lnTo>
                    <a:pt x="795" y="355"/>
                  </a:lnTo>
                  <a:lnTo>
                    <a:pt x="807" y="367"/>
                  </a:lnTo>
                  <a:lnTo>
                    <a:pt x="821" y="378"/>
                  </a:lnTo>
                  <a:lnTo>
                    <a:pt x="835" y="388"/>
                  </a:lnTo>
                  <a:lnTo>
                    <a:pt x="850" y="397"/>
                  </a:lnTo>
                  <a:lnTo>
                    <a:pt x="865" y="405"/>
                  </a:lnTo>
                  <a:lnTo>
                    <a:pt x="881" y="413"/>
                  </a:lnTo>
                  <a:lnTo>
                    <a:pt x="899" y="419"/>
                  </a:lnTo>
                  <a:lnTo>
                    <a:pt x="918" y="423"/>
                  </a:lnTo>
                  <a:lnTo>
                    <a:pt x="936" y="426"/>
                  </a:lnTo>
                  <a:lnTo>
                    <a:pt x="957" y="428"/>
                  </a:lnTo>
                  <a:lnTo>
                    <a:pt x="957" y="428"/>
                  </a:lnTo>
                  <a:lnTo>
                    <a:pt x="965" y="427"/>
                  </a:lnTo>
                  <a:lnTo>
                    <a:pt x="970" y="424"/>
                  </a:lnTo>
                  <a:lnTo>
                    <a:pt x="975" y="421"/>
                  </a:lnTo>
                  <a:lnTo>
                    <a:pt x="977" y="418"/>
                  </a:lnTo>
                  <a:lnTo>
                    <a:pt x="977" y="418"/>
                  </a:lnTo>
                  <a:lnTo>
                    <a:pt x="981" y="411"/>
                  </a:lnTo>
                  <a:lnTo>
                    <a:pt x="982" y="402"/>
                  </a:lnTo>
                  <a:lnTo>
                    <a:pt x="982" y="402"/>
                  </a:lnTo>
                  <a:close/>
                </a:path>
              </a:pathLst>
            </a:custGeom>
            <a:solidFill>
              <a:srgbClr val="FCFC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endParaRPr>
            </a:p>
          </p:txBody>
        </p:sp>
        <p:sp>
          <p:nvSpPr>
            <p:cNvPr id="34" name="Rectangle 29">
              <a:extLst>
                <a:ext uri="{FF2B5EF4-FFF2-40B4-BE49-F238E27FC236}">
                  <a16:creationId xmlns:a16="http://schemas.microsoft.com/office/drawing/2014/main" id="{4CEEAC0D-1044-32C3-81DB-FD1B17C45B9A}"/>
                </a:ext>
              </a:extLst>
            </p:cNvPr>
            <p:cNvSpPr>
              <a:spLocks noChangeArrowheads="1"/>
            </p:cNvSpPr>
            <p:nvPr/>
          </p:nvSpPr>
          <p:spPr bwMode="auto">
            <a:xfrm>
              <a:off x="9209088" y="5926138"/>
              <a:ext cx="15875" cy="244475"/>
            </a:xfrm>
            <a:prstGeom prst="rect">
              <a:avLst/>
            </a:prstGeom>
            <a:solidFill>
              <a:srgbClr val="3A3D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endParaRPr>
            </a:p>
          </p:txBody>
        </p:sp>
        <p:sp>
          <p:nvSpPr>
            <p:cNvPr id="35" name="Rectangle 30">
              <a:extLst>
                <a:ext uri="{FF2B5EF4-FFF2-40B4-BE49-F238E27FC236}">
                  <a16:creationId xmlns:a16="http://schemas.microsoft.com/office/drawing/2014/main" id="{9465C1C0-7BD6-F3A5-EB14-2D7FDBE0E4D3}"/>
                </a:ext>
              </a:extLst>
            </p:cNvPr>
            <p:cNvSpPr>
              <a:spLocks noChangeArrowheads="1"/>
            </p:cNvSpPr>
            <p:nvPr/>
          </p:nvSpPr>
          <p:spPr bwMode="auto">
            <a:xfrm>
              <a:off x="9382126" y="5930901"/>
              <a:ext cx="17463" cy="242888"/>
            </a:xfrm>
            <a:prstGeom prst="rect">
              <a:avLst/>
            </a:prstGeom>
            <a:solidFill>
              <a:srgbClr val="3A3D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endParaRPr>
            </a:p>
          </p:txBody>
        </p:sp>
        <p:sp>
          <p:nvSpPr>
            <p:cNvPr id="36" name="Rectangle 31">
              <a:extLst>
                <a:ext uri="{FF2B5EF4-FFF2-40B4-BE49-F238E27FC236}">
                  <a16:creationId xmlns:a16="http://schemas.microsoft.com/office/drawing/2014/main" id="{93870CCC-1B39-95B1-8501-F7EF73EA8D17}"/>
                </a:ext>
              </a:extLst>
            </p:cNvPr>
            <p:cNvSpPr>
              <a:spLocks noChangeArrowheads="1"/>
            </p:cNvSpPr>
            <p:nvPr/>
          </p:nvSpPr>
          <p:spPr bwMode="auto">
            <a:xfrm>
              <a:off x="9436101" y="5930901"/>
              <a:ext cx="17463" cy="242888"/>
            </a:xfrm>
            <a:prstGeom prst="rect">
              <a:avLst/>
            </a:prstGeom>
            <a:solidFill>
              <a:srgbClr val="3A3D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endParaRPr>
            </a:p>
          </p:txBody>
        </p:sp>
        <p:sp>
          <p:nvSpPr>
            <p:cNvPr id="37" name="Rectangle 32">
              <a:extLst>
                <a:ext uri="{FF2B5EF4-FFF2-40B4-BE49-F238E27FC236}">
                  <a16:creationId xmlns:a16="http://schemas.microsoft.com/office/drawing/2014/main" id="{5AB84C3A-7D65-33E5-F1E9-87A6C567C99C}"/>
                </a:ext>
              </a:extLst>
            </p:cNvPr>
            <p:cNvSpPr>
              <a:spLocks noChangeArrowheads="1"/>
            </p:cNvSpPr>
            <p:nvPr/>
          </p:nvSpPr>
          <p:spPr bwMode="auto">
            <a:xfrm>
              <a:off x="8793163" y="5907088"/>
              <a:ext cx="17463" cy="277813"/>
            </a:xfrm>
            <a:prstGeom prst="rect">
              <a:avLst/>
            </a:prstGeom>
            <a:solidFill>
              <a:srgbClr val="3A3D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endParaRPr>
            </a:p>
          </p:txBody>
        </p:sp>
        <p:sp>
          <p:nvSpPr>
            <p:cNvPr id="38" name="Rectangle 33">
              <a:extLst>
                <a:ext uri="{FF2B5EF4-FFF2-40B4-BE49-F238E27FC236}">
                  <a16:creationId xmlns:a16="http://schemas.microsoft.com/office/drawing/2014/main" id="{1B943392-3A3A-A4FF-85F1-FA779E066907}"/>
                </a:ext>
              </a:extLst>
            </p:cNvPr>
            <p:cNvSpPr>
              <a:spLocks noChangeArrowheads="1"/>
            </p:cNvSpPr>
            <p:nvPr/>
          </p:nvSpPr>
          <p:spPr bwMode="auto">
            <a:xfrm>
              <a:off x="8848726" y="5935663"/>
              <a:ext cx="17463" cy="220663"/>
            </a:xfrm>
            <a:prstGeom prst="rect">
              <a:avLst/>
            </a:prstGeom>
            <a:solidFill>
              <a:srgbClr val="3A3D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endParaRPr>
            </a:p>
          </p:txBody>
        </p:sp>
        <p:sp>
          <p:nvSpPr>
            <p:cNvPr id="39" name="Rectangle 34">
              <a:extLst>
                <a:ext uri="{FF2B5EF4-FFF2-40B4-BE49-F238E27FC236}">
                  <a16:creationId xmlns:a16="http://schemas.microsoft.com/office/drawing/2014/main" id="{A9F6BA36-8FAC-F011-6E22-3C8EE3A46308}"/>
                </a:ext>
              </a:extLst>
            </p:cNvPr>
            <p:cNvSpPr>
              <a:spLocks noChangeArrowheads="1"/>
            </p:cNvSpPr>
            <p:nvPr/>
          </p:nvSpPr>
          <p:spPr bwMode="auto">
            <a:xfrm>
              <a:off x="9148763" y="5881688"/>
              <a:ext cx="17463" cy="333375"/>
            </a:xfrm>
            <a:prstGeom prst="rect">
              <a:avLst/>
            </a:prstGeom>
            <a:solidFill>
              <a:srgbClr val="3A3D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endParaRPr>
            </a:p>
          </p:txBody>
        </p:sp>
        <p:sp>
          <p:nvSpPr>
            <p:cNvPr id="40" name="Rectangle 35">
              <a:extLst>
                <a:ext uri="{FF2B5EF4-FFF2-40B4-BE49-F238E27FC236}">
                  <a16:creationId xmlns:a16="http://schemas.microsoft.com/office/drawing/2014/main" id="{D91982AF-149C-68DA-9080-2FC94485452E}"/>
                </a:ext>
              </a:extLst>
            </p:cNvPr>
            <p:cNvSpPr>
              <a:spLocks noChangeArrowheads="1"/>
            </p:cNvSpPr>
            <p:nvPr/>
          </p:nvSpPr>
          <p:spPr bwMode="auto">
            <a:xfrm>
              <a:off x="9090026" y="5881688"/>
              <a:ext cx="17463" cy="333375"/>
            </a:xfrm>
            <a:prstGeom prst="rect">
              <a:avLst/>
            </a:prstGeom>
            <a:solidFill>
              <a:srgbClr val="3A3D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endParaRPr>
            </a:p>
          </p:txBody>
        </p:sp>
        <p:sp>
          <p:nvSpPr>
            <p:cNvPr id="41" name="Rectangle 36">
              <a:extLst>
                <a:ext uri="{FF2B5EF4-FFF2-40B4-BE49-F238E27FC236}">
                  <a16:creationId xmlns:a16="http://schemas.microsoft.com/office/drawing/2014/main" id="{F96533A9-BFC5-41E3-F4FB-345E4663E524}"/>
                </a:ext>
              </a:extLst>
            </p:cNvPr>
            <p:cNvSpPr>
              <a:spLocks noChangeArrowheads="1"/>
            </p:cNvSpPr>
            <p:nvPr/>
          </p:nvSpPr>
          <p:spPr bwMode="auto">
            <a:xfrm>
              <a:off x="9031288" y="5926138"/>
              <a:ext cx="17463" cy="244475"/>
            </a:xfrm>
            <a:prstGeom prst="rect">
              <a:avLst/>
            </a:prstGeom>
            <a:solidFill>
              <a:srgbClr val="3A3D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endParaRPr>
            </a:p>
          </p:txBody>
        </p:sp>
        <p:sp>
          <p:nvSpPr>
            <p:cNvPr id="42" name="Freeform 37">
              <a:extLst>
                <a:ext uri="{FF2B5EF4-FFF2-40B4-BE49-F238E27FC236}">
                  <a16:creationId xmlns:a16="http://schemas.microsoft.com/office/drawing/2014/main" id="{C5739ED8-DCD4-7967-F404-F314B7BF6AD9}"/>
                </a:ext>
              </a:extLst>
            </p:cNvPr>
            <p:cNvSpPr>
              <a:spLocks/>
            </p:cNvSpPr>
            <p:nvPr/>
          </p:nvSpPr>
          <p:spPr bwMode="auto">
            <a:xfrm>
              <a:off x="8736013" y="5881688"/>
              <a:ext cx="777875" cy="339725"/>
            </a:xfrm>
            <a:custGeom>
              <a:avLst/>
              <a:gdLst>
                <a:gd name="T0" fmla="*/ 44 w 981"/>
                <a:gd name="T1" fmla="*/ 71 h 427"/>
                <a:gd name="T2" fmla="*/ 74 w 981"/>
                <a:gd name="T3" fmla="*/ 76 h 427"/>
                <a:gd name="T4" fmla="*/ 126 w 981"/>
                <a:gd name="T5" fmla="*/ 101 h 427"/>
                <a:gd name="T6" fmla="*/ 167 w 981"/>
                <a:gd name="T7" fmla="*/ 140 h 427"/>
                <a:gd name="T8" fmla="*/ 214 w 981"/>
                <a:gd name="T9" fmla="*/ 204 h 427"/>
                <a:gd name="T10" fmla="*/ 257 w 981"/>
                <a:gd name="T11" fmla="*/ 270 h 427"/>
                <a:gd name="T12" fmla="*/ 302 w 981"/>
                <a:gd name="T13" fmla="*/ 329 h 427"/>
                <a:gd name="T14" fmla="*/ 340 w 981"/>
                <a:gd name="T15" fmla="*/ 368 h 427"/>
                <a:gd name="T16" fmla="*/ 385 w 981"/>
                <a:gd name="T17" fmla="*/ 399 h 427"/>
                <a:gd name="T18" fmla="*/ 434 w 981"/>
                <a:gd name="T19" fmla="*/ 419 h 427"/>
                <a:gd name="T20" fmla="*/ 490 w 981"/>
                <a:gd name="T21" fmla="*/ 427 h 427"/>
                <a:gd name="T22" fmla="*/ 529 w 981"/>
                <a:gd name="T23" fmla="*/ 424 h 427"/>
                <a:gd name="T24" fmla="*/ 581 w 981"/>
                <a:gd name="T25" fmla="*/ 407 h 427"/>
                <a:gd name="T26" fmla="*/ 626 w 981"/>
                <a:gd name="T27" fmla="*/ 379 h 427"/>
                <a:gd name="T28" fmla="*/ 666 w 981"/>
                <a:gd name="T29" fmla="*/ 343 h 427"/>
                <a:gd name="T30" fmla="*/ 702 w 981"/>
                <a:gd name="T31" fmla="*/ 301 h 427"/>
                <a:gd name="T32" fmla="*/ 745 w 981"/>
                <a:gd name="T33" fmla="*/ 237 h 427"/>
                <a:gd name="T34" fmla="*/ 800 w 981"/>
                <a:gd name="T35" fmla="*/ 155 h 427"/>
                <a:gd name="T36" fmla="*/ 841 w 981"/>
                <a:gd name="T37" fmla="*/ 112 h 427"/>
                <a:gd name="T38" fmla="*/ 888 w 981"/>
                <a:gd name="T39" fmla="*/ 82 h 427"/>
                <a:gd name="T40" fmla="*/ 926 w 981"/>
                <a:gd name="T41" fmla="*/ 72 h 427"/>
                <a:gd name="T42" fmla="*/ 947 w 981"/>
                <a:gd name="T43" fmla="*/ 70 h 427"/>
                <a:gd name="T44" fmla="*/ 968 w 981"/>
                <a:gd name="T45" fmla="*/ 63 h 427"/>
                <a:gd name="T46" fmla="*/ 979 w 981"/>
                <a:gd name="T47" fmla="*/ 46 h 427"/>
                <a:gd name="T48" fmla="*/ 981 w 981"/>
                <a:gd name="T49" fmla="*/ 26 h 427"/>
                <a:gd name="T50" fmla="*/ 973 w 981"/>
                <a:gd name="T51" fmla="*/ 10 h 427"/>
                <a:gd name="T52" fmla="*/ 955 w 981"/>
                <a:gd name="T53" fmla="*/ 0 h 427"/>
                <a:gd name="T54" fmla="*/ 927 w 981"/>
                <a:gd name="T55" fmla="*/ 1 h 427"/>
                <a:gd name="T56" fmla="*/ 874 w 981"/>
                <a:gd name="T57" fmla="*/ 13 h 427"/>
                <a:gd name="T58" fmla="*/ 826 w 981"/>
                <a:gd name="T59" fmla="*/ 37 h 427"/>
                <a:gd name="T60" fmla="*/ 784 w 981"/>
                <a:gd name="T61" fmla="*/ 70 h 427"/>
                <a:gd name="T62" fmla="*/ 748 w 981"/>
                <a:gd name="T63" fmla="*/ 110 h 427"/>
                <a:gd name="T64" fmla="*/ 714 w 981"/>
                <a:gd name="T65" fmla="*/ 156 h 427"/>
                <a:gd name="T66" fmla="*/ 649 w 981"/>
                <a:gd name="T67" fmla="*/ 255 h 427"/>
                <a:gd name="T68" fmla="*/ 611 w 981"/>
                <a:gd name="T69" fmla="*/ 301 h 427"/>
                <a:gd name="T70" fmla="*/ 566 w 981"/>
                <a:gd name="T71" fmla="*/ 336 h 427"/>
                <a:gd name="T72" fmla="*/ 530 w 981"/>
                <a:gd name="T73" fmla="*/ 350 h 427"/>
                <a:gd name="T74" fmla="*/ 501 w 981"/>
                <a:gd name="T75" fmla="*/ 355 h 427"/>
                <a:gd name="T76" fmla="*/ 479 w 981"/>
                <a:gd name="T77" fmla="*/ 355 h 427"/>
                <a:gd name="T78" fmla="*/ 451 w 981"/>
                <a:gd name="T79" fmla="*/ 350 h 427"/>
                <a:gd name="T80" fmla="*/ 414 w 981"/>
                <a:gd name="T81" fmla="*/ 336 h 427"/>
                <a:gd name="T82" fmla="*/ 370 w 981"/>
                <a:gd name="T83" fmla="*/ 301 h 427"/>
                <a:gd name="T84" fmla="*/ 332 w 981"/>
                <a:gd name="T85" fmla="*/ 255 h 427"/>
                <a:gd name="T86" fmla="*/ 267 w 981"/>
                <a:gd name="T87" fmla="*/ 156 h 427"/>
                <a:gd name="T88" fmla="*/ 233 w 981"/>
                <a:gd name="T89" fmla="*/ 110 h 427"/>
                <a:gd name="T90" fmla="*/ 197 w 981"/>
                <a:gd name="T91" fmla="*/ 70 h 427"/>
                <a:gd name="T92" fmla="*/ 154 w 981"/>
                <a:gd name="T93" fmla="*/ 37 h 427"/>
                <a:gd name="T94" fmla="*/ 107 w 981"/>
                <a:gd name="T95" fmla="*/ 13 h 427"/>
                <a:gd name="T96" fmla="*/ 53 w 981"/>
                <a:gd name="T97" fmla="*/ 1 h 427"/>
                <a:gd name="T98" fmla="*/ 25 w 981"/>
                <a:gd name="T99" fmla="*/ 0 h 427"/>
                <a:gd name="T100" fmla="*/ 8 w 981"/>
                <a:gd name="T101" fmla="*/ 10 h 427"/>
                <a:gd name="T102" fmla="*/ 0 w 981"/>
                <a:gd name="T103" fmla="*/ 26 h 427"/>
                <a:gd name="T104" fmla="*/ 2 w 981"/>
                <a:gd name="T105" fmla="*/ 46 h 427"/>
                <a:gd name="T106" fmla="*/ 13 w 981"/>
                <a:gd name="T107" fmla="*/ 63 h 427"/>
                <a:gd name="T108" fmla="*/ 34 w 981"/>
                <a:gd name="T109" fmla="*/ 7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81" h="427">
                  <a:moveTo>
                    <a:pt x="34" y="70"/>
                  </a:moveTo>
                  <a:lnTo>
                    <a:pt x="34" y="70"/>
                  </a:lnTo>
                  <a:lnTo>
                    <a:pt x="44" y="71"/>
                  </a:lnTo>
                  <a:lnTo>
                    <a:pt x="54" y="72"/>
                  </a:lnTo>
                  <a:lnTo>
                    <a:pt x="65" y="74"/>
                  </a:lnTo>
                  <a:lnTo>
                    <a:pt x="74" y="76"/>
                  </a:lnTo>
                  <a:lnTo>
                    <a:pt x="93" y="82"/>
                  </a:lnTo>
                  <a:lnTo>
                    <a:pt x="109" y="91"/>
                  </a:lnTo>
                  <a:lnTo>
                    <a:pt x="126" y="101"/>
                  </a:lnTo>
                  <a:lnTo>
                    <a:pt x="140" y="112"/>
                  </a:lnTo>
                  <a:lnTo>
                    <a:pt x="154" y="126"/>
                  </a:lnTo>
                  <a:lnTo>
                    <a:pt x="167" y="140"/>
                  </a:lnTo>
                  <a:lnTo>
                    <a:pt x="180" y="155"/>
                  </a:lnTo>
                  <a:lnTo>
                    <a:pt x="192" y="170"/>
                  </a:lnTo>
                  <a:lnTo>
                    <a:pt x="214" y="204"/>
                  </a:lnTo>
                  <a:lnTo>
                    <a:pt x="236" y="237"/>
                  </a:lnTo>
                  <a:lnTo>
                    <a:pt x="257" y="270"/>
                  </a:lnTo>
                  <a:lnTo>
                    <a:pt x="257" y="270"/>
                  </a:lnTo>
                  <a:lnTo>
                    <a:pt x="278" y="301"/>
                  </a:lnTo>
                  <a:lnTo>
                    <a:pt x="290" y="315"/>
                  </a:lnTo>
                  <a:lnTo>
                    <a:pt x="302" y="329"/>
                  </a:lnTo>
                  <a:lnTo>
                    <a:pt x="314" y="343"/>
                  </a:lnTo>
                  <a:lnTo>
                    <a:pt x="327" y="355"/>
                  </a:lnTo>
                  <a:lnTo>
                    <a:pt x="340" y="368"/>
                  </a:lnTo>
                  <a:lnTo>
                    <a:pt x="355" y="379"/>
                  </a:lnTo>
                  <a:lnTo>
                    <a:pt x="369" y="389"/>
                  </a:lnTo>
                  <a:lnTo>
                    <a:pt x="385" y="399"/>
                  </a:lnTo>
                  <a:lnTo>
                    <a:pt x="400" y="407"/>
                  </a:lnTo>
                  <a:lnTo>
                    <a:pt x="417" y="413"/>
                  </a:lnTo>
                  <a:lnTo>
                    <a:pt x="434" y="419"/>
                  </a:lnTo>
                  <a:lnTo>
                    <a:pt x="452" y="424"/>
                  </a:lnTo>
                  <a:lnTo>
                    <a:pt x="470" y="426"/>
                  </a:lnTo>
                  <a:lnTo>
                    <a:pt x="490" y="427"/>
                  </a:lnTo>
                  <a:lnTo>
                    <a:pt x="490" y="427"/>
                  </a:lnTo>
                  <a:lnTo>
                    <a:pt x="509" y="426"/>
                  </a:lnTo>
                  <a:lnTo>
                    <a:pt x="529" y="424"/>
                  </a:lnTo>
                  <a:lnTo>
                    <a:pt x="547" y="419"/>
                  </a:lnTo>
                  <a:lnTo>
                    <a:pt x="564" y="413"/>
                  </a:lnTo>
                  <a:lnTo>
                    <a:pt x="581" y="407"/>
                  </a:lnTo>
                  <a:lnTo>
                    <a:pt x="596" y="399"/>
                  </a:lnTo>
                  <a:lnTo>
                    <a:pt x="612" y="389"/>
                  </a:lnTo>
                  <a:lnTo>
                    <a:pt x="626" y="379"/>
                  </a:lnTo>
                  <a:lnTo>
                    <a:pt x="640" y="368"/>
                  </a:lnTo>
                  <a:lnTo>
                    <a:pt x="654" y="355"/>
                  </a:lnTo>
                  <a:lnTo>
                    <a:pt x="666" y="343"/>
                  </a:lnTo>
                  <a:lnTo>
                    <a:pt x="679" y="329"/>
                  </a:lnTo>
                  <a:lnTo>
                    <a:pt x="690" y="315"/>
                  </a:lnTo>
                  <a:lnTo>
                    <a:pt x="702" y="301"/>
                  </a:lnTo>
                  <a:lnTo>
                    <a:pt x="724" y="270"/>
                  </a:lnTo>
                  <a:lnTo>
                    <a:pt x="724" y="270"/>
                  </a:lnTo>
                  <a:lnTo>
                    <a:pt x="745" y="237"/>
                  </a:lnTo>
                  <a:lnTo>
                    <a:pt x="766" y="204"/>
                  </a:lnTo>
                  <a:lnTo>
                    <a:pt x="789" y="170"/>
                  </a:lnTo>
                  <a:lnTo>
                    <a:pt x="800" y="155"/>
                  </a:lnTo>
                  <a:lnTo>
                    <a:pt x="813" y="140"/>
                  </a:lnTo>
                  <a:lnTo>
                    <a:pt x="826" y="126"/>
                  </a:lnTo>
                  <a:lnTo>
                    <a:pt x="841" y="112"/>
                  </a:lnTo>
                  <a:lnTo>
                    <a:pt x="855" y="101"/>
                  </a:lnTo>
                  <a:lnTo>
                    <a:pt x="872" y="91"/>
                  </a:lnTo>
                  <a:lnTo>
                    <a:pt x="888" y="82"/>
                  </a:lnTo>
                  <a:lnTo>
                    <a:pt x="907" y="76"/>
                  </a:lnTo>
                  <a:lnTo>
                    <a:pt x="916" y="74"/>
                  </a:lnTo>
                  <a:lnTo>
                    <a:pt x="926" y="72"/>
                  </a:lnTo>
                  <a:lnTo>
                    <a:pt x="937" y="71"/>
                  </a:lnTo>
                  <a:lnTo>
                    <a:pt x="947" y="70"/>
                  </a:lnTo>
                  <a:lnTo>
                    <a:pt x="947" y="70"/>
                  </a:lnTo>
                  <a:lnTo>
                    <a:pt x="955" y="69"/>
                  </a:lnTo>
                  <a:lnTo>
                    <a:pt x="962" y="67"/>
                  </a:lnTo>
                  <a:lnTo>
                    <a:pt x="968" y="63"/>
                  </a:lnTo>
                  <a:lnTo>
                    <a:pt x="973" y="59"/>
                  </a:lnTo>
                  <a:lnTo>
                    <a:pt x="976" y="52"/>
                  </a:lnTo>
                  <a:lnTo>
                    <a:pt x="979" y="46"/>
                  </a:lnTo>
                  <a:lnTo>
                    <a:pt x="981" y="40"/>
                  </a:lnTo>
                  <a:lnTo>
                    <a:pt x="981" y="34"/>
                  </a:lnTo>
                  <a:lnTo>
                    <a:pt x="981" y="26"/>
                  </a:lnTo>
                  <a:lnTo>
                    <a:pt x="979" y="20"/>
                  </a:lnTo>
                  <a:lnTo>
                    <a:pt x="977" y="15"/>
                  </a:lnTo>
                  <a:lnTo>
                    <a:pt x="973" y="10"/>
                  </a:lnTo>
                  <a:lnTo>
                    <a:pt x="968" y="5"/>
                  </a:lnTo>
                  <a:lnTo>
                    <a:pt x="962" y="2"/>
                  </a:lnTo>
                  <a:lnTo>
                    <a:pt x="955" y="0"/>
                  </a:lnTo>
                  <a:lnTo>
                    <a:pt x="947" y="0"/>
                  </a:lnTo>
                  <a:lnTo>
                    <a:pt x="947" y="0"/>
                  </a:lnTo>
                  <a:lnTo>
                    <a:pt x="927" y="1"/>
                  </a:lnTo>
                  <a:lnTo>
                    <a:pt x="909" y="4"/>
                  </a:lnTo>
                  <a:lnTo>
                    <a:pt x="890" y="8"/>
                  </a:lnTo>
                  <a:lnTo>
                    <a:pt x="874" y="13"/>
                  </a:lnTo>
                  <a:lnTo>
                    <a:pt x="857" y="20"/>
                  </a:lnTo>
                  <a:lnTo>
                    <a:pt x="841" y="27"/>
                  </a:lnTo>
                  <a:lnTo>
                    <a:pt x="826" y="37"/>
                  </a:lnTo>
                  <a:lnTo>
                    <a:pt x="812" y="47"/>
                  </a:lnTo>
                  <a:lnTo>
                    <a:pt x="797" y="57"/>
                  </a:lnTo>
                  <a:lnTo>
                    <a:pt x="784" y="70"/>
                  </a:lnTo>
                  <a:lnTo>
                    <a:pt x="771" y="82"/>
                  </a:lnTo>
                  <a:lnTo>
                    <a:pt x="759" y="96"/>
                  </a:lnTo>
                  <a:lnTo>
                    <a:pt x="748" y="110"/>
                  </a:lnTo>
                  <a:lnTo>
                    <a:pt x="735" y="125"/>
                  </a:lnTo>
                  <a:lnTo>
                    <a:pt x="714" y="156"/>
                  </a:lnTo>
                  <a:lnTo>
                    <a:pt x="714" y="156"/>
                  </a:lnTo>
                  <a:lnTo>
                    <a:pt x="693" y="188"/>
                  </a:lnTo>
                  <a:lnTo>
                    <a:pt x="671" y="221"/>
                  </a:lnTo>
                  <a:lnTo>
                    <a:pt x="649" y="255"/>
                  </a:lnTo>
                  <a:lnTo>
                    <a:pt x="637" y="271"/>
                  </a:lnTo>
                  <a:lnTo>
                    <a:pt x="624" y="286"/>
                  </a:lnTo>
                  <a:lnTo>
                    <a:pt x="611" y="301"/>
                  </a:lnTo>
                  <a:lnTo>
                    <a:pt x="597" y="314"/>
                  </a:lnTo>
                  <a:lnTo>
                    <a:pt x="582" y="325"/>
                  </a:lnTo>
                  <a:lnTo>
                    <a:pt x="566" y="336"/>
                  </a:lnTo>
                  <a:lnTo>
                    <a:pt x="549" y="344"/>
                  </a:lnTo>
                  <a:lnTo>
                    <a:pt x="539" y="348"/>
                  </a:lnTo>
                  <a:lnTo>
                    <a:pt x="530" y="350"/>
                  </a:lnTo>
                  <a:lnTo>
                    <a:pt x="521" y="352"/>
                  </a:lnTo>
                  <a:lnTo>
                    <a:pt x="511" y="354"/>
                  </a:lnTo>
                  <a:lnTo>
                    <a:pt x="501" y="355"/>
                  </a:lnTo>
                  <a:lnTo>
                    <a:pt x="490" y="355"/>
                  </a:lnTo>
                  <a:lnTo>
                    <a:pt x="490" y="355"/>
                  </a:lnTo>
                  <a:lnTo>
                    <a:pt x="479" y="355"/>
                  </a:lnTo>
                  <a:lnTo>
                    <a:pt x="469" y="354"/>
                  </a:lnTo>
                  <a:lnTo>
                    <a:pt x="460" y="352"/>
                  </a:lnTo>
                  <a:lnTo>
                    <a:pt x="451" y="350"/>
                  </a:lnTo>
                  <a:lnTo>
                    <a:pt x="441" y="348"/>
                  </a:lnTo>
                  <a:lnTo>
                    <a:pt x="432" y="344"/>
                  </a:lnTo>
                  <a:lnTo>
                    <a:pt x="414" y="336"/>
                  </a:lnTo>
                  <a:lnTo>
                    <a:pt x="399" y="325"/>
                  </a:lnTo>
                  <a:lnTo>
                    <a:pt x="384" y="314"/>
                  </a:lnTo>
                  <a:lnTo>
                    <a:pt x="370" y="301"/>
                  </a:lnTo>
                  <a:lnTo>
                    <a:pt x="357" y="286"/>
                  </a:lnTo>
                  <a:lnTo>
                    <a:pt x="343" y="271"/>
                  </a:lnTo>
                  <a:lnTo>
                    <a:pt x="332" y="255"/>
                  </a:lnTo>
                  <a:lnTo>
                    <a:pt x="309" y="221"/>
                  </a:lnTo>
                  <a:lnTo>
                    <a:pt x="288" y="188"/>
                  </a:lnTo>
                  <a:lnTo>
                    <a:pt x="267" y="156"/>
                  </a:lnTo>
                  <a:lnTo>
                    <a:pt x="267" y="156"/>
                  </a:lnTo>
                  <a:lnTo>
                    <a:pt x="245" y="125"/>
                  </a:lnTo>
                  <a:lnTo>
                    <a:pt x="233" y="110"/>
                  </a:lnTo>
                  <a:lnTo>
                    <a:pt x="222" y="96"/>
                  </a:lnTo>
                  <a:lnTo>
                    <a:pt x="209" y="82"/>
                  </a:lnTo>
                  <a:lnTo>
                    <a:pt x="197" y="70"/>
                  </a:lnTo>
                  <a:lnTo>
                    <a:pt x="183" y="57"/>
                  </a:lnTo>
                  <a:lnTo>
                    <a:pt x="169" y="47"/>
                  </a:lnTo>
                  <a:lnTo>
                    <a:pt x="154" y="37"/>
                  </a:lnTo>
                  <a:lnTo>
                    <a:pt x="140" y="27"/>
                  </a:lnTo>
                  <a:lnTo>
                    <a:pt x="124" y="20"/>
                  </a:lnTo>
                  <a:lnTo>
                    <a:pt x="107" y="13"/>
                  </a:lnTo>
                  <a:lnTo>
                    <a:pt x="90" y="8"/>
                  </a:lnTo>
                  <a:lnTo>
                    <a:pt x="72" y="4"/>
                  </a:lnTo>
                  <a:lnTo>
                    <a:pt x="53" y="1"/>
                  </a:lnTo>
                  <a:lnTo>
                    <a:pt x="34" y="0"/>
                  </a:lnTo>
                  <a:lnTo>
                    <a:pt x="34" y="0"/>
                  </a:lnTo>
                  <a:lnTo>
                    <a:pt x="25" y="0"/>
                  </a:lnTo>
                  <a:lnTo>
                    <a:pt x="18" y="2"/>
                  </a:lnTo>
                  <a:lnTo>
                    <a:pt x="13" y="5"/>
                  </a:lnTo>
                  <a:lnTo>
                    <a:pt x="8" y="10"/>
                  </a:lnTo>
                  <a:lnTo>
                    <a:pt x="4" y="15"/>
                  </a:lnTo>
                  <a:lnTo>
                    <a:pt x="2" y="20"/>
                  </a:lnTo>
                  <a:lnTo>
                    <a:pt x="0" y="26"/>
                  </a:lnTo>
                  <a:lnTo>
                    <a:pt x="0" y="34"/>
                  </a:lnTo>
                  <a:lnTo>
                    <a:pt x="0" y="40"/>
                  </a:lnTo>
                  <a:lnTo>
                    <a:pt x="2" y="46"/>
                  </a:lnTo>
                  <a:lnTo>
                    <a:pt x="4" y="52"/>
                  </a:lnTo>
                  <a:lnTo>
                    <a:pt x="8" y="59"/>
                  </a:lnTo>
                  <a:lnTo>
                    <a:pt x="13" y="63"/>
                  </a:lnTo>
                  <a:lnTo>
                    <a:pt x="18" y="67"/>
                  </a:lnTo>
                  <a:lnTo>
                    <a:pt x="25" y="69"/>
                  </a:lnTo>
                  <a:lnTo>
                    <a:pt x="34" y="70"/>
                  </a:lnTo>
                  <a:lnTo>
                    <a:pt x="34" y="70"/>
                  </a:lnTo>
                  <a:close/>
                </a:path>
              </a:pathLst>
            </a:custGeom>
            <a:solidFill>
              <a:srgbClr val="4DA1BB"/>
            </a:solidFill>
            <a:ln>
              <a:noFill/>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endParaRPr>
            </a:p>
          </p:txBody>
        </p:sp>
        <p:sp>
          <p:nvSpPr>
            <p:cNvPr id="43" name="Freeform 38">
              <a:extLst>
                <a:ext uri="{FF2B5EF4-FFF2-40B4-BE49-F238E27FC236}">
                  <a16:creationId xmlns:a16="http://schemas.microsoft.com/office/drawing/2014/main" id="{FD9D349C-A9B7-3FA0-538B-E70D03431DE2}"/>
                </a:ext>
              </a:extLst>
            </p:cNvPr>
            <p:cNvSpPr>
              <a:spLocks noEditPoints="1"/>
            </p:cNvSpPr>
            <p:nvPr/>
          </p:nvSpPr>
          <p:spPr bwMode="auto">
            <a:xfrm>
              <a:off x="8728076" y="5875338"/>
              <a:ext cx="793750" cy="352425"/>
            </a:xfrm>
            <a:custGeom>
              <a:avLst/>
              <a:gdLst>
                <a:gd name="T0" fmla="*/ 4 w 1000"/>
                <a:gd name="T1" fmla="*/ 26 h 445"/>
                <a:gd name="T2" fmla="*/ 44 w 1000"/>
                <a:gd name="T3" fmla="*/ 0 h 445"/>
                <a:gd name="T4" fmla="*/ 143 w 1000"/>
                <a:gd name="T5" fmla="*/ 24 h 445"/>
                <a:gd name="T6" fmla="*/ 231 w 1000"/>
                <a:gd name="T7" fmla="*/ 92 h 445"/>
                <a:gd name="T8" fmla="*/ 310 w 1000"/>
                <a:gd name="T9" fmla="*/ 200 h 445"/>
                <a:gd name="T10" fmla="*/ 377 w 1000"/>
                <a:gd name="T11" fmla="*/ 294 h 445"/>
                <a:gd name="T12" fmla="*/ 452 w 1000"/>
                <a:gd name="T13" fmla="*/ 349 h 445"/>
                <a:gd name="T14" fmla="*/ 533 w 1000"/>
                <a:gd name="T15" fmla="*/ 353 h 445"/>
                <a:gd name="T16" fmla="*/ 613 w 1000"/>
                <a:gd name="T17" fmla="*/ 306 h 445"/>
                <a:gd name="T18" fmla="*/ 691 w 1000"/>
                <a:gd name="T19" fmla="*/ 200 h 445"/>
                <a:gd name="T20" fmla="*/ 758 w 1000"/>
                <a:gd name="T21" fmla="*/ 106 h 445"/>
                <a:gd name="T22" fmla="*/ 841 w 1000"/>
                <a:gd name="T23" fmla="*/ 33 h 445"/>
                <a:gd name="T24" fmla="*/ 957 w 1000"/>
                <a:gd name="T25" fmla="*/ 0 h 445"/>
                <a:gd name="T26" fmla="*/ 993 w 1000"/>
                <a:gd name="T27" fmla="*/ 19 h 445"/>
                <a:gd name="T28" fmla="*/ 997 w 1000"/>
                <a:gd name="T29" fmla="*/ 59 h 445"/>
                <a:gd name="T30" fmla="*/ 957 w 1000"/>
                <a:gd name="T31" fmla="*/ 89 h 445"/>
                <a:gd name="T32" fmla="*/ 882 w 1000"/>
                <a:gd name="T33" fmla="*/ 111 h 445"/>
                <a:gd name="T34" fmla="*/ 813 w 1000"/>
                <a:gd name="T35" fmla="*/ 176 h 445"/>
                <a:gd name="T36" fmla="*/ 741 w 1000"/>
                <a:gd name="T37" fmla="*/ 285 h 445"/>
                <a:gd name="T38" fmla="*/ 660 w 1000"/>
                <a:gd name="T39" fmla="*/ 381 h 445"/>
                <a:gd name="T40" fmla="*/ 562 w 1000"/>
                <a:gd name="T41" fmla="*/ 437 h 445"/>
                <a:gd name="T42" fmla="*/ 459 w 1000"/>
                <a:gd name="T43" fmla="*/ 442 h 445"/>
                <a:gd name="T44" fmla="*/ 355 w 1000"/>
                <a:gd name="T45" fmla="*/ 393 h 445"/>
                <a:gd name="T46" fmla="*/ 280 w 1000"/>
                <a:gd name="T47" fmla="*/ 314 h 445"/>
                <a:gd name="T48" fmla="*/ 197 w 1000"/>
                <a:gd name="T49" fmla="*/ 190 h 445"/>
                <a:gd name="T50" fmla="*/ 132 w 1000"/>
                <a:gd name="T51" fmla="*/ 119 h 445"/>
                <a:gd name="T52" fmla="*/ 44 w 1000"/>
                <a:gd name="T53" fmla="*/ 89 h 445"/>
                <a:gd name="T54" fmla="*/ 12 w 1000"/>
                <a:gd name="T55" fmla="*/ 74 h 445"/>
                <a:gd name="T56" fmla="*/ 983 w 1000"/>
                <a:gd name="T57" fmla="*/ 44 h 445"/>
                <a:gd name="T58" fmla="*/ 979 w 1000"/>
                <a:gd name="T59" fmla="*/ 29 h 445"/>
                <a:gd name="T60" fmla="*/ 957 w 1000"/>
                <a:gd name="T61" fmla="*/ 18 h 445"/>
                <a:gd name="T62" fmla="*/ 851 w 1000"/>
                <a:gd name="T63" fmla="*/ 48 h 445"/>
                <a:gd name="T64" fmla="*/ 772 w 1000"/>
                <a:gd name="T65" fmla="*/ 116 h 445"/>
                <a:gd name="T66" fmla="*/ 688 w 1000"/>
                <a:gd name="T67" fmla="*/ 239 h 445"/>
                <a:gd name="T68" fmla="*/ 610 w 1000"/>
                <a:gd name="T69" fmla="*/ 332 h 445"/>
                <a:gd name="T70" fmla="*/ 518 w 1000"/>
                <a:gd name="T71" fmla="*/ 374 h 445"/>
                <a:gd name="T72" fmla="*/ 432 w 1000"/>
                <a:gd name="T73" fmla="*/ 359 h 445"/>
                <a:gd name="T74" fmla="*/ 354 w 1000"/>
                <a:gd name="T75" fmla="*/ 296 h 445"/>
                <a:gd name="T76" fmla="*/ 270 w 1000"/>
                <a:gd name="T77" fmla="*/ 171 h 445"/>
                <a:gd name="T78" fmla="*/ 192 w 1000"/>
                <a:gd name="T79" fmla="*/ 79 h 445"/>
                <a:gd name="T80" fmla="*/ 102 w 1000"/>
                <a:gd name="T81" fmla="*/ 27 h 445"/>
                <a:gd name="T82" fmla="*/ 32 w 1000"/>
                <a:gd name="T83" fmla="*/ 20 h 445"/>
                <a:gd name="T84" fmla="*/ 18 w 1000"/>
                <a:gd name="T85" fmla="*/ 43 h 445"/>
                <a:gd name="T86" fmla="*/ 27 w 1000"/>
                <a:gd name="T87" fmla="*/ 65 h 445"/>
                <a:gd name="T88" fmla="*/ 80 w 1000"/>
                <a:gd name="T89" fmla="*/ 76 h 445"/>
                <a:gd name="T90" fmla="*/ 167 w 1000"/>
                <a:gd name="T91" fmla="*/ 126 h 445"/>
                <a:gd name="T92" fmla="*/ 249 w 1000"/>
                <a:gd name="T93" fmla="*/ 236 h 445"/>
                <a:gd name="T94" fmla="*/ 326 w 1000"/>
                <a:gd name="T95" fmla="*/ 342 h 445"/>
                <a:gd name="T96" fmla="*/ 409 w 1000"/>
                <a:gd name="T97" fmla="*/ 407 h 445"/>
                <a:gd name="T98" fmla="*/ 500 w 1000"/>
                <a:gd name="T99" fmla="*/ 427 h 445"/>
                <a:gd name="T100" fmla="*/ 607 w 1000"/>
                <a:gd name="T101" fmla="*/ 398 h 445"/>
                <a:gd name="T102" fmla="*/ 687 w 1000"/>
                <a:gd name="T103" fmla="*/ 329 h 445"/>
                <a:gd name="T104" fmla="*/ 770 w 1000"/>
                <a:gd name="T105" fmla="*/ 207 h 445"/>
                <a:gd name="T106" fmla="*/ 846 w 1000"/>
                <a:gd name="T107" fmla="*/ 115 h 445"/>
                <a:gd name="T108" fmla="*/ 938 w 1000"/>
                <a:gd name="T109" fmla="*/ 73 h 445"/>
                <a:gd name="T110" fmla="*/ 977 w 1000"/>
                <a:gd name="T111" fmla="*/ 62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00" h="445">
                  <a:moveTo>
                    <a:pt x="0" y="44"/>
                  </a:moveTo>
                  <a:lnTo>
                    <a:pt x="0" y="44"/>
                  </a:lnTo>
                  <a:lnTo>
                    <a:pt x="0" y="42"/>
                  </a:lnTo>
                  <a:lnTo>
                    <a:pt x="0" y="42"/>
                  </a:lnTo>
                  <a:lnTo>
                    <a:pt x="1" y="34"/>
                  </a:lnTo>
                  <a:lnTo>
                    <a:pt x="4" y="26"/>
                  </a:lnTo>
                  <a:lnTo>
                    <a:pt x="8" y="19"/>
                  </a:lnTo>
                  <a:lnTo>
                    <a:pt x="12" y="13"/>
                  </a:lnTo>
                  <a:lnTo>
                    <a:pt x="18" y="7"/>
                  </a:lnTo>
                  <a:lnTo>
                    <a:pt x="25" y="3"/>
                  </a:lnTo>
                  <a:lnTo>
                    <a:pt x="34" y="1"/>
                  </a:lnTo>
                  <a:lnTo>
                    <a:pt x="44" y="0"/>
                  </a:lnTo>
                  <a:lnTo>
                    <a:pt x="44" y="0"/>
                  </a:lnTo>
                  <a:lnTo>
                    <a:pt x="65" y="2"/>
                  </a:lnTo>
                  <a:lnTo>
                    <a:pt x="86" y="5"/>
                  </a:lnTo>
                  <a:lnTo>
                    <a:pt x="106" y="11"/>
                  </a:lnTo>
                  <a:lnTo>
                    <a:pt x="125" y="17"/>
                  </a:lnTo>
                  <a:lnTo>
                    <a:pt x="143" y="24"/>
                  </a:lnTo>
                  <a:lnTo>
                    <a:pt x="159" y="33"/>
                  </a:lnTo>
                  <a:lnTo>
                    <a:pt x="175" y="44"/>
                  </a:lnTo>
                  <a:lnTo>
                    <a:pt x="190" y="54"/>
                  </a:lnTo>
                  <a:lnTo>
                    <a:pt x="205" y="66"/>
                  </a:lnTo>
                  <a:lnTo>
                    <a:pt x="218" y="79"/>
                  </a:lnTo>
                  <a:lnTo>
                    <a:pt x="231" y="92"/>
                  </a:lnTo>
                  <a:lnTo>
                    <a:pt x="243" y="106"/>
                  </a:lnTo>
                  <a:lnTo>
                    <a:pt x="254" y="119"/>
                  </a:lnTo>
                  <a:lnTo>
                    <a:pt x="265" y="133"/>
                  </a:lnTo>
                  <a:lnTo>
                    <a:pt x="284" y="161"/>
                  </a:lnTo>
                  <a:lnTo>
                    <a:pt x="284" y="161"/>
                  </a:lnTo>
                  <a:lnTo>
                    <a:pt x="310" y="200"/>
                  </a:lnTo>
                  <a:lnTo>
                    <a:pt x="310" y="200"/>
                  </a:lnTo>
                  <a:lnTo>
                    <a:pt x="327" y="228"/>
                  </a:lnTo>
                  <a:lnTo>
                    <a:pt x="346" y="256"/>
                  </a:lnTo>
                  <a:lnTo>
                    <a:pt x="355" y="269"/>
                  </a:lnTo>
                  <a:lnTo>
                    <a:pt x="366" y="282"/>
                  </a:lnTo>
                  <a:lnTo>
                    <a:pt x="377" y="294"/>
                  </a:lnTo>
                  <a:lnTo>
                    <a:pt x="387" y="306"/>
                  </a:lnTo>
                  <a:lnTo>
                    <a:pt x="400" y="317"/>
                  </a:lnTo>
                  <a:lnTo>
                    <a:pt x="412" y="327"/>
                  </a:lnTo>
                  <a:lnTo>
                    <a:pt x="424" y="335"/>
                  </a:lnTo>
                  <a:lnTo>
                    <a:pt x="438" y="343"/>
                  </a:lnTo>
                  <a:lnTo>
                    <a:pt x="452" y="349"/>
                  </a:lnTo>
                  <a:lnTo>
                    <a:pt x="468" y="353"/>
                  </a:lnTo>
                  <a:lnTo>
                    <a:pt x="483" y="356"/>
                  </a:lnTo>
                  <a:lnTo>
                    <a:pt x="500" y="357"/>
                  </a:lnTo>
                  <a:lnTo>
                    <a:pt x="500" y="357"/>
                  </a:lnTo>
                  <a:lnTo>
                    <a:pt x="517" y="356"/>
                  </a:lnTo>
                  <a:lnTo>
                    <a:pt x="533" y="353"/>
                  </a:lnTo>
                  <a:lnTo>
                    <a:pt x="548" y="349"/>
                  </a:lnTo>
                  <a:lnTo>
                    <a:pt x="563" y="343"/>
                  </a:lnTo>
                  <a:lnTo>
                    <a:pt x="576" y="335"/>
                  </a:lnTo>
                  <a:lnTo>
                    <a:pt x="589" y="327"/>
                  </a:lnTo>
                  <a:lnTo>
                    <a:pt x="601" y="317"/>
                  </a:lnTo>
                  <a:lnTo>
                    <a:pt x="613" y="306"/>
                  </a:lnTo>
                  <a:lnTo>
                    <a:pt x="624" y="294"/>
                  </a:lnTo>
                  <a:lnTo>
                    <a:pt x="635" y="282"/>
                  </a:lnTo>
                  <a:lnTo>
                    <a:pt x="645" y="269"/>
                  </a:lnTo>
                  <a:lnTo>
                    <a:pt x="655" y="256"/>
                  </a:lnTo>
                  <a:lnTo>
                    <a:pt x="673" y="228"/>
                  </a:lnTo>
                  <a:lnTo>
                    <a:pt x="691" y="200"/>
                  </a:lnTo>
                  <a:lnTo>
                    <a:pt x="691" y="200"/>
                  </a:lnTo>
                  <a:lnTo>
                    <a:pt x="716" y="161"/>
                  </a:lnTo>
                  <a:lnTo>
                    <a:pt x="716" y="161"/>
                  </a:lnTo>
                  <a:lnTo>
                    <a:pt x="736" y="133"/>
                  </a:lnTo>
                  <a:lnTo>
                    <a:pt x="746" y="119"/>
                  </a:lnTo>
                  <a:lnTo>
                    <a:pt x="758" y="106"/>
                  </a:lnTo>
                  <a:lnTo>
                    <a:pt x="770" y="92"/>
                  </a:lnTo>
                  <a:lnTo>
                    <a:pt x="783" y="79"/>
                  </a:lnTo>
                  <a:lnTo>
                    <a:pt x="796" y="66"/>
                  </a:lnTo>
                  <a:lnTo>
                    <a:pt x="810" y="54"/>
                  </a:lnTo>
                  <a:lnTo>
                    <a:pt x="825" y="44"/>
                  </a:lnTo>
                  <a:lnTo>
                    <a:pt x="841" y="33"/>
                  </a:lnTo>
                  <a:lnTo>
                    <a:pt x="858" y="24"/>
                  </a:lnTo>
                  <a:lnTo>
                    <a:pt x="875" y="17"/>
                  </a:lnTo>
                  <a:lnTo>
                    <a:pt x="895" y="11"/>
                  </a:lnTo>
                  <a:lnTo>
                    <a:pt x="915" y="5"/>
                  </a:lnTo>
                  <a:lnTo>
                    <a:pt x="935" y="2"/>
                  </a:lnTo>
                  <a:lnTo>
                    <a:pt x="957" y="0"/>
                  </a:lnTo>
                  <a:lnTo>
                    <a:pt x="957" y="0"/>
                  </a:lnTo>
                  <a:lnTo>
                    <a:pt x="966" y="1"/>
                  </a:lnTo>
                  <a:lnTo>
                    <a:pt x="975" y="3"/>
                  </a:lnTo>
                  <a:lnTo>
                    <a:pt x="983" y="7"/>
                  </a:lnTo>
                  <a:lnTo>
                    <a:pt x="989" y="13"/>
                  </a:lnTo>
                  <a:lnTo>
                    <a:pt x="993" y="19"/>
                  </a:lnTo>
                  <a:lnTo>
                    <a:pt x="997" y="26"/>
                  </a:lnTo>
                  <a:lnTo>
                    <a:pt x="999" y="34"/>
                  </a:lnTo>
                  <a:lnTo>
                    <a:pt x="1000" y="42"/>
                  </a:lnTo>
                  <a:lnTo>
                    <a:pt x="1000" y="42"/>
                  </a:lnTo>
                  <a:lnTo>
                    <a:pt x="999" y="51"/>
                  </a:lnTo>
                  <a:lnTo>
                    <a:pt x="997" y="59"/>
                  </a:lnTo>
                  <a:lnTo>
                    <a:pt x="994" y="66"/>
                  </a:lnTo>
                  <a:lnTo>
                    <a:pt x="990" y="74"/>
                  </a:lnTo>
                  <a:lnTo>
                    <a:pt x="984" y="80"/>
                  </a:lnTo>
                  <a:lnTo>
                    <a:pt x="977" y="84"/>
                  </a:lnTo>
                  <a:lnTo>
                    <a:pt x="967" y="87"/>
                  </a:lnTo>
                  <a:lnTo>
                    <a:pt x="957" y="89"/>
                  </a:lnTo>
                  <a:lnTo>
                    <a:pt x="957" y="89"/>
                  </a:lnTo>
                  <a:lnTo>
                    <a:pt x="940" y="90"/>
                  </a:lnTo>
                  <a:lnTo>
                    <a:pt x="924" y="93"/>
                  </a:lnTo>
                  <a:lnTo>
                    <a:pt x="909" y="97"/>
                  </a:lnTo>
                  <a:lnTo>
                    <a:pt x="895" y="104"/>
                  </a:lnTo>
                  <a:lnTo>
                    <a:pt x="882" y="111"/>
                  </a:lnTo>
                  <a:lnTo>
                    <a:pt x="868" y="119"/>
                  </a:lnTo>
                  <a:lnTo>
                    <a:pt x="857" y="130"/>
                  </a:lnTo>
                  <a:lnTo>
                    <a:pt x="844" y="140"/>
                  </a:lnTo>
                  <a:lnTo>
                    <a:pt x="834" y="151"/>
                  </a:lnTo>
                  <a:lnTo>
                    <a:pt x="823" y="164"/>
                  </a:lnTo>
                  <a:lnTo>
                    <a:pt x="813" y="176"/>
                  </a:lnTo>
                  <a:lnTo>
                    <a:pt x="803" y="190"/>
                  </a:lnTo>
                  <a:lnTo>
                    <a:pt x="785" y="217"/>
                  </a:lnTo>
                  <a:lnTo>
                    <a:pt x="766" y="245"/>
                  </a:lnTo>
                  <a:lnTo>
                    <a:pt x="766" y="245"/>
                  </a:lnTo>
                  <a:lnTo>
                    <a:pt x="741" y="285"/>
                  </a:lnTo>
                  <a:lnTo>
                    <a:pt x="741" y="285"/>
                  </a:lnTo>
                  <a:lnTo>
                    <a:pt x="721" y="314"/>
                  </a:lnTo>
                  <a:lnTo>
                    <a:pt x="710" y="327"/>
                  </a:lnTo>
                  <a:lnTo>
                    <a:pt x="699" y="342"/>
                  </a:lnTo>
                  <a:lnTo>
                    <a:pt x="687" y="355"/>
                  </a:lnTo>
                  <a:lnTo>
                    <a:pt x="673" y="368"/>
                  </a:lnTo>
                  <a:lnTo>
                    <a:pt x="660" y="381"/>
                  </a:lnTo>
                  <a:lnTo>
                    <a:pt x="645" y="393"/>
                  </a:lnTo>
                  <a:lnTo>
                    <a:pt x="631" y="405"/>
                  </a:lnTo>
                  <a:lnTo>
                    <a:pt x="614" y="414"/>
                  </a:lnTo>
                  <a:lnTo>
                    <a:pt x="598" y="423"/>
                  </a:lnTo>
                  <a:lnTo>
                    <a:pt x="580" y="431"/>
                  </a:lnTo>
                  <a:lnTo>
                    <a:pt x="562" y="437"/>
                  </a:lnTo>
                  <a:lnTo>
                    <a:pt x="542" y="442"/>
                  </a:lnTo>
                  <a:lnTo>
                    <a:pt x="521" y="444"/>
                  </a:lnTo>
                  <a:lnTo>
                    <a:pt x="500" y="445"/>
                  </a:lnTo>
                  <a:lnTo>
                    <a:pt x="500" y="445"/>
                  </a:lnTo>
                  <a:lnTo>
                    <a:pt x="479" y="444"/>
                  </a:lnTo>
                  <a:lnTo>
                    <a:pt x="459" y="442"/>
                  </a:lnTo>
                  <a:lnTo>
                    <a:pt x="439" y="437"/>
                  </a:lnTo>
                  <a:lnTo>
                    <a:pt x="420" y="431"/>
                  </a:lnTo>
                  <a:lnTo>
                    <a:pt x="403" y="423"/>
                  </a:lnTo>
                  <a:lnTo>
                    <a:pt x="386" y="414"/>
                  </a:lnTo>
                  <a:lnTo>
                    <a:pt x="370" y="405"/>
                  </a:lnTo>
                  <a:lnTo>
                    <a:pt x="355" y="393"/>
                  </a:lnTo>
                  <a:lnTo>
                    <a:pt x="341" y="381"/>
                  </a:lnTo>
                  <a:lnTo>
                    <a:pt x="327" y="368"/>
                  </a:lnTo>
                  <a:lnTo>
                    <a:pt x="314" y="355"/>
                  </a:lnTo>
                  <a:lnTo>
                    <a:pt x="302" y="342"/>
                  </a:lnTo>
                  <a:lnTo>
                    <a:pt x="290" y="327"/>
                  </a:lnTo>
                  <a:lnTo>
                    <a:pt x="280" y="314"/>
                  </a:lnTo>
                  <a:lnTo>
                    <a:pt x="259" y="285"/>
                  </a:lnTo>
                  <a:lnTo>
                    <a:pt x="259" y="285"/>
                  </a:lnTo>
                  <a:lnTo>
                    <a:pt x="235" y="245"/>
                  </a:lnTo>
                  <a:lnTo>
                    <a:pt x="235" y="245"/>
                  </a:lnTo>
                  <a:lnTo>
                    <a:pt x="216" y="217"/>
                  </a:lnTo>
                  <a:lnTo>
                    <a:pt x="197" y="190"/>
                  </a:lnTo>
                  <a:lnTo>
                    <a:pt x="187" y="176"/>
                  </a:lnTo>
                  <a:lnTo>
                    <a:pt x="178" y="164"/>
                  </a:lnTo>
                  <a:lnTo>
                    <a:pt x="167" y="151"/>
                  </a:lnTo>
                  <a:lnTo>
                    <a:pt x="156" y="140"/>
                  </a:lnTo>
                  <a:lnTo>
                    <a:pt x="144" y="130"/>
                  </a:lnTo>
                  <a:lnTo>
                    <a:pt x="132" y="119"/>
                  </a:lnTo>
                  <a:lnTo>
                    <a:pt x="119" y="111"/>
                  </a:lnTo>
                  <a:lnTo>
                    <a:pt x="106" y="104"/>
                  </a:lnTo>
                  <a:lnTo>
                    <a:pt x="91" y="97"/>
                  </a:lnTo>
                  <a:lnTo>
                    <a:pt x="77" y="93"/>
                  </a:lnTo>
                  <a:lnTo>
                    <a:pt x="60" y="90"/>
                  </a:lnTo>
                  <a:lnTo>
                    <a:pt x="44" y="89"/>
                  </a:lnTo>
                  <a:lnTo>
                    <a:pt x="44" y="89"/>
                  </a:lnTo>
                  <a:lnTo>
                    <a:pt x="44" y="89"/>
                  </a:lnTo>
                  <a:lnTo>
                    <a:pt x="33" y="87"/>
                  </a:lnTo>
                  <a:lnTo>
                    <a:pt x="25" y="84"/>
                  </a:lnTo>
                  <a:lnTo>
                    <a:pt x="17" y="80"/>
                  </a:lnTo>
                  <a:lnTo>
                    <a:pt x="12" y="74"/>
                  </a:lnTo>
                  <a:lnTo>
                    <a:pt x="7" y="67"/>
                  </a:lnTo>
                  <a:lnTo>
                    <a:pt x="4" y="60"/>
                  </a:lnTo>
                  <a:lnTo>
                    <a:pt x="1" y="52"/>
                  </a:lnTo>
                  <a:lnTo>
                    <a:pt x="0" y="44"/>
                  </a:lnTo>
                  <a:lnTo>
                    <a:pt x="0" y="44"/>
                  </a:lnTo>
                  <a:close/>
                  <a:moveTo>
                    <a:pt x="983" y="44"/>
                  </a:moveTo>
                  <a:lnTo>
                    <a:pt x="983" y="44"/>
                  </a:lnTo>
                  <a:lnTo>
                    <a:pt x="983" y="43"/>
                  </a:lnTo>
                  <a:lnTo>
                    <a:pt x="983" y="43"/>
                  </a:lnTo>
                  <a:lnTo>
                    <a:pt x="982" y="39"/>
                  </a:lnTo>
                  <a:lnTo>
                    <a:pt x="981" y="33"/>
                  </a:lnTo>
                  <a:lnTo>
                    <a:pt x="979" y="29"/>
                  </a:lnTo>
                  <a:lnTo>
                    <a:pt x="977" y="26"/>
                  </a:lnTo>
                  <a:lnTo>
                    <a:pt x="973" y="22"/>
                  </a:lnTo>
                  <a:lnTo>
                    <a:pt x="968" y="20"/>
                  </a:lnTo>
                  <a:lnTo>
                    <a:pt x="963" y="19"/>
                  </a:lnTo>
                  <a:lnTo>
                    <a:pt x="957" y="18"/>
                  </a:lnTo>
                  <a:lnTo>
                    <a:pt x="957" y="18"/>
                  </a:lnTo>
                  <a:lnTo>
                    <a:pt x="937" y="20"/>
                  </a:lnTo>
                  <a:lnTo>
                    <a:pt x="918" y="22"/>
                  </a:lnTo>
                  <a:lnTo>
                    <a:pt x="899" y="27"/>
                  </a:lnTo>
                  <a:lnTo>
                    <a:pt x="883" y="33"/>
                  </a:lnTo>
                  <a:lnTo>
                    <a:pt x="866" y="40"/>
                  </a:lnTo>
                  <a:lnTo>
                    <a:pt x="851" y="48"/>
                  </a:lnTo>
                  <a:lnTo>
                    <a:pt x="835" y="57"/>
                  </a:lnTo>
                  <a:lnTo>
                    <a:pt x="822" y="67"/>
                  </a:lnTo>
                  <a:lnTo>
                    <a:pt x="808" y="79"/>
                  </a:lnTo>
                  <a:lnTo>
                    <a:pt x="795" y="91"/>
                  </a:lnTo>
                  <a:lnTo>
                    <a:pt x="784" y="104"/>
                  </a:lnTo>
                  <a:lnTo>
                    <a:pt x="772" y="116"/>
                  </a:lnTo>
                  <a:lnTo>
                    <a:pt x="751" y="143"/>
                  </a:lnTo>
                  <a:lnTo>
                    <a:pt x="731" y="171"/>
                  </a:lnTo>
                  <a:lnTo>
                    <a:pt x="731" y="171"/>
                  </a:lnTo>
                  <a:lnTo>
                    <a:pt x="706" y="210"/>
                  </a:lnTo>
                  <a:lnTo>
                    <a:pt x="706" y="210"/>
                  </a:lnTo>
                  <a:lnTo>
                    <a:pt x="688" y="239"/>
                  </a:lnTo>
                  <a:lnTo>
                    <a:pt x="668" y="268"/>
                  </a:lnTo>
                  <a:lnTo>
                    <a:pt x="657" y="283"/>
                  </a:lnTo>
                  <a:lnTo>
                    <a:pt x="646" y="296"/>
                  </a:lnTo>
                  <a:lnTo>
                    <a:pt x="635" y="308"/>
                  </a:lnTo>
                  <a:lnTo>
                    <a:pt x="623" y="321"/>
                  </a:lnTo>
                  <a:lnTo>
                    <a:pt x="610" y="332"/>
                  </a:lnTo>
                  <a:lnTo>
                    <a:pt x="597" y="343"/>
                  </a:lnTo>
                  <a:lnTo>
                    <a:pt x="583" y="352"/>
                  </a:lnTo>
                  <a:lnTo>
                    <a:pt x="569" y="359"/>
                  </a:lnTo>
                  <a:lnTo>
                    <a:pt x="552" y="366"/>
                  </a:lnTo>
                  <a:lnTo>
                    <a:pt x="536" y="371"/>
                  </a:lnTo>
                  <a:lnTo>
                    <a:pt x="518" y="374"/>
                  </a:lnTo>
                  <a:lnTo>
                    <a:pt x="500" y="375"/>
                  </a:lnTo>
                  <a:lnTo>
                    <a:pt x="500" y="375"/>
                  </a:lnTo>
                  <a:lnTo>
                    <a:pt x="482" y="374"/>
                  </a:lnTo>
                  <a:lnTo>
                    <a:pt x="465" y="371"/>
                  </a:lnTo>
                  <a:lnTo>
                    <a:pt x="448" y="366"/>
                  </a:lnTo>
                  <a:lnTo>
                    <a:pt x="432" y="359"/>
                  </a:lnTo>
                  <a:lnTo>
                    <a:pt x="417" y="352"/>
                  </a:lnTo>
                  <a:lnTo>
                    <a:pt x="404" y="343"/>
                  </a:lnTo>
                  <a:lnTo>
                    <a:pt x="390" y="332"/>
                  </a:lnTo>
                  <a:lnTo>
                    <a:pt x="378" y="321"/>
                  </a:lnTo>
                  <a:lnTo>
                    <a:pt x="366" y="308"/>
                  </a:lnTo>
                  <a:lnTo>
                    <a:pt x="354" y="296"/>
                  </a:lnTo>
                  <a:lnTo>
                    <a:pt x="343" y="283"/>
                  </a:lnTo>
                  <a:lnTo>
                    <a:pt x="333" y="268"/>
                  </a:lnTo>
                  <a:lnTo>
                    <a:pt x="313" y="239"/>
                  </a:lnTo>
                  <a:lnTo>
                    <a:pt x="294" y="209"/>
                  </a:lnTo>
                  <a:lnTo>
                    <a:pt x="294" y="209"/>
                  </a:lnTo>
                  <a:lnTo>
                    <a:pt x="270" y="171"/>
                  </a:lnTo>
                  <a:lnTo>
                    <a:pt x="270" y="171"/>
                  </a:lnTo>
                  <a:lnTo>
                    <a:pt x="250" y="143"/>
                  </a:lnTo>
                  <a:lnTo>
                    <a:pt x="228" y="116"/>
                  </a:lnTo>
                  <a:lnTo>
                    <a:pt x="217" y="104"/>
                  </a:lnTo>
                  <a:lnTo>
                    <a:pt x="206" y="91"/>
                  </a:lnTo>
                  <a:lnTo>
                    <a:pt x="192" y="79"/>
                  </a:lnTo>
                  <a:lnTo>
                    <a:pt x="179" y="67"/>
                  </a:lnTo>
                  <a:lnTo>
                    <a:pt x="166" y="57"/>
                  </a:lnTo>
                  <a:lnTo>
                    <a:pt x="150" y="48"/>
                  </a:lnTo>
                  <a:lnTo>
                    <a:pt x="135" y="40"/>
                  </a:lnTo>
                  <a:lnTo>
                    <a:pt x="118" y="33"/>
                  </a:lnTo>
                  <a:lnTo>
                    <a:pt x="102" y="27"/>
                  </a:lnTo>
                  <a:lnTo>
                    <a:pt x="83" y="22"/>
                  </a:lnTo>
                  <a:lnTo>
                    <a:pt x="63" y="20"/>
                  </a:lnTo>
                  <a:lnTo>
                    <a:pt x="44" y="18"/>
                  </a:lnTo>
                  <a:lnTo>
                    <a:pt x="44" y="18"/>
                  </a:lnTo>
                  <a:lnTo>
                    <a:pt x="38" y="19"/>
                  </a:lnTo>
                  <a:lnTo>
                    <a:pt x="32" y="20"/>
                  </a:lnTo>
                  <a:lnTo>
                    <a:pt x="27" y="22"/>
                  </a:lnTo>
                  <a:lnTo>
                    <a:pt x="24" y="26"/>
                  </a:lnTo>
                  <a:lnTo>
                    <a:pt x="22" y="29"/>
                  </a:lnTo>
                  <a:lnTo>
                    <a:pt x="20" y="33"/>
                  </a:lnTo>
                  <a:lnTo>
                    <a:pt x="19" y="39"/>
                  </a:lnTo>
                  <a:lnTo>
                    <a:pt x="18" y="43"/>
                  </a:lnTo>
                  <a:lnTo>
                    <a:pt x="18" y="43"/>
                  </a:lnTo>
                  <a:lnTo>
                    <a:pt x="19" y="48"/>
                  </a:lnTo>
                  <a:lnTo>
                    <a:pt x="20" y="53"/>
                  </a:lnTo>
                  <a:lnTo>
                    <a:pt x="21" y="57"/>
                  </a:lnTo>
                  <a:lnTo>
                    <a:pt x="24" y="61"/>
                  </a:lnTo>
                  <a:lnTo>
                    <a:pt x="27" y="65"/>
                  </a:lnTo>
                  <a:lnTo>
                    <a:pt x="32" y="69"/>
                  </a:lnTo>
                  <a:lnTo>
                    <a:pt x="38" y="71"/>
                  </a:lnTo>
                  <a:lnTo>
                    <a:pt x="44" y="71"/>
                  </a:lnTo>
                  <a:lnTo>
                    <a:pt x="44" y="71"/>
                  </a:lnTo>
                  <a:lnTo>
                    <a:pt x="62" y="73"/>
                  </a:lnTo>
                  <a:lnTo>
                    <a:pt x="80" y="76"/>
                  </a:lnTo>
                  <a:lnTo>
                    <a:pt x="96" y="81"/>
                  </a:lnTo>
                  <a:lnTo>
                    <a:pt x="113" y="87"/>
                  </a:lnTo>
                  <a:lnTo>
                    <a:pt x="127" y="95"/>
                  </a:lnTo>
                  <a:lnTo>
                    <a:pt x="142" y="105"/>
                  </a:lnTo>
                  <a:lnTo>
                    <a:pt x="154" y="115"/>
                  </a:lnTo>
                  <a:lnTo>
                    <a:pt x="167" y="126"/>
                  </a:lnTo>
                  <a:lnTo>
                    <a:pt x="179" y="139"/>
                  </a:lnTo>
                  <a:lnTo>
                    <a:pt x="190" y="151"/>
                  </a:lnTo>
                  <a:lnTo>
                    <a:pt x="201" y="165"/>
                  </a:lnTo>
                  <a:lnTo>
                    <a:pt x="211" y="179"/>
                  </a:lnTo>
                  <a:lnTo>
                    <a:pt x="231" y="207"/>
                  </a:lnTo>
                  <a:lnTo>
                    <a:pt x="249" y="236"/>
                  </a:lnTo>
                  <a:lnTo>
                    <a:pt x="249" y="236"/>
                  </a:lnTo>
                  <a:lnTo>
                    <a:pt x="274" y="275"/>
                  </a:lnTo>
                  <a:lnTo>
                    <a:pt x="274" y="275"/>
                  </a:lnTo>
                  <a:lnTo>
                    <a:pt x="293" y="302"/>
                  </a:lnTo>
                  <a:lnTo>
                    <a:pt x="314" y="329"/>
                  </a:lnTo>
                  <a:lnTo>
                    <a:pt x="326" y="342"/>
                  </a:lnTo>
                  <a:lnTo>
                    <a:pt x="338" y="355"/>
                  </a:lnTo>
                  <a:lnTo>
                    <a:pt x="351" y="366"/>
                  </a:lnTo>
                  <a:lnTo>
                    <a:pt x="365" y="378"/>
                  </a:lnTo>
                  <a:lnTo>
                    <a:pt x="379" y="388"/>
                  </a:lnTo>
                  <a:lnTo>
                    <a:pt x="394" y="398"/>
                  </a:lnTo>
                  <a:lnTo>
                    <a:pt x="409" y="407"/>
                  </a:lnTo>
                  <a:lnTo>
                    <a:pt x="426" y="414"/>
                  </a:lnTo>
                  <a:lnTo>
                    <a:pt x="443" y="419"/>
                  </a:lnTo>
                  <a:lnTo>
                    <a:pt x="462" y="424"/>
                  </a:lnTo>
                  <a:lnTo>
                    <a:pt x="480" y="426"/>
                  </a:lnTo>
                  <a:lnTo>
                    <a:pt x="500" y="427"/>
                  </a:lnTo>
                  <a:lnTo>
                    <a:pt x="500" y="427"/>
                  </a:lnTo>
                  <a:lnTo>
                    <a:pt x="520" y="426"/>
                  </a:lnTo>
                  <a:lnTo>
                    <a:pt x="539" y="424"/>
                  </a:lnTo>
                  <a:lnTo>
                    <a:pt x="558" y="419"/>
                  </a:lnTo>
                  <a:lnTo>
                    <a:pt x="575" y="414"/>
                  </a:lnTo>
                  <a:lnTo>
                    <a:pt x="592" y="407"/>
                  </a:lnTo>
                  <a:lnTo>
                    <a:pt x="607" y="398"/>
                  </a:lnTo>
                  <a:lnTo>
                    <a:pt x="622" y="388"/>
                  </a:lnTo>
                  <a:lnTo>
                    <a:pt x="636" y="378"/>
                  </a:lnTo>
                  <a:lnTo>
                    <a:pt x="649" y="366"/>
                  </a:lnTo>
                  <a:lnTo>
                    <a:pt x="663" y="355"/>
                  </a:lnTo>
                  <a:lnTo>
                    <a:pt x="674" y="342"/>
                  </a:lnTo>
                  <a:lnTo>
                    <a:pt x="687" y="329"/>
                  </a:lnTo>
                  <a:lnTo>
                    <a:pt x="707" y="302"/>
                  </a:lnTo>
                  <a:lnTo>
                    <a:pt x="726" y="275"/>
                  </a:lnTo>
                  <a:lnTo>
                    <a:pt x="726" y="275"/>
                  </a:lnTo>
                  <a:lnTo>
                    <a:pt x="752" y="236"/>
                  </a:lnTo>
                  <a:lnTo>
                    <a:pt x="752" y="236"/>
                  </a:lnTo>
                  <a:lnTo>
                    <a:pt x="770" y="207"/>
                  </a:lnTo>
                  <a:lnTo>
                    <a:pt x="790" y="178"/>
                  </a:lnTo>
                  <a:lnTo>
                    <a:pt x="800" y="165"/>
                  </a:lnTo>
                  <a:lnTo>
                    <a:pt x="810" y="151"/>
                  </a:lnTo>
                  <a:lnTo>
                    <a:pt x="822" y="139"/>
                  </a:lnTo>
                  <a:lnTo>
                    <a:pt x="834" y="126"/>
                  </a:lnTo>
                  <a:lnTo>
                    <a:pt x="846" y="115"/>
                  </a:lnTo>
                  <a:lnTo>
                    <a:pt x="859" y="105"/>
                  </a:lnTo>
                  <a:lnTo>
                    <a:pt x="873" y="95"/>
                  </a:lnTo>
                  <a:lnTo>
                    <a:pt x="888" y="87"/>
                  </a:lnTo>
                  <a:lnTo>
                    <a:pt x="904" y="81"/>
                  </a:lnTo>
                  <a:lnTo>
                    <a:pt x="921" y="76"/>
                  </a:lnTo>
                  <a:lnTo>
                    <a:pt x="938" y="73"/>
                  </a:lnTo>
                  <a:lnTo>
                    <a:pt x="957" y="71"/>
                  </a:lnTo>
                  <a:lnTo>
                    <a:pt x="957" y="71"/>
                  </a:lnTo>
                  <a:lnTo>
                    <a:pt x="963" y="71"/>
                  </a:lnTo>
                  <a:lnTo>
                    <a:pt x="968" y="69"/>
                  </a:lnTo>
                  <a:lnTo>
                    <a:pt x="972" y="65"/>
                  </a:lnTo>
                  <a:lnTo>
                    <a:pt x="977" y="62"/>
                  </a:lnTo>
                  <a:lnTo>
                    <a:pt x="979" y="58"/>
                  </a:lnTo>
                  <a:lnTo>
                    <a:pt x="981" y="53"/>
                  </a:lnTo>
                  <a:lnTo>
                    <a:pt x="982" y="49"/>
                  </a:lnTo>
                  <a:lnTo>
                    <a:pt x="983" y="44"/>
                  </a:lnTo>
                  <a:lnTo>
                    <a:pt x="983" y="44"/>
                  </a:lnTo>
                  <a:close/>
                </a:path>
              </a:pathLst>
            </a:custGeom>
            <a:solidFill>
              <a:srgbClr val="FCFC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endParaRPr>
            </a:p>
          </p:txBody>
        </p:sp>
        <p:sp>
          <p:nvSpPr>
            <p:cNvPr id="44" name="Freeform 39">
              <a:extLst>
                <a:ext uri="{FF2B5EF4-FFF2-40B4-BE49-F238E27FC236}">
                  <a16:creationId xmlns:a16="http://schemas.microsoft.com/office/drawing/2014/main" id="{18F4E5FA-2217-A90D-1A53-FEF2138D813A}"/>
                </a:ext>
              </a:extLst>
            </p:cNvPr>
            <p:cNvSpPr>
              <a:spLocks/>
            </p:cNvSpPr>
            <p:nvPr/>
          </p:nvSpPr>
          <p:spPr bwMode="auto">
            <a:xfrm>
              <a:off x="8736013" y="5876926"/>
              <a:ext cx="777875" cy="338138"/>
            </a:xfrm>
            <a:custGeom>
              <a:avLst/>
              <a:gdLst>
                <a:gd name="T0" fmla="*/ 53 w 981"/>
                <a:gd name="T1" fmla="*/ 426 h 427"/>
                <a:gd name="T2" fmla="*/ 107 w 981"/>
                <a:gd name="T3" fmla="*/ 414 h 427"/>
                <a:gd name="T4" fmla="*/ 154 w 981"/>
                <a:gd name="T5" fmla="*/ 390 h 427"/>
                <a:gd name="T6" fmla="*/ 197 w 981"/>
                <a:gd name="T7" fmla="*/ 357 h 427"/>
                <a:gd name="T8" fmla="*/ 233 w 981"/>
                <a:gd name="T9" fmla="*/ 317 h 427"/>
                <a:gd name="T10" fmla="*/ 267 w 981"/>
                <a:gd name="T11" fmla="*/ 271 h 427"/>
                <a:gd name="T12" fmla="*/ 332 w 981"/>
                <a:gd name="T13" fmla="*/ 172 h 427"/>
                <a:gd name="T14" fmla="*/ 370 w 981"/>
                <a:gd name="T15" fmla="*/ 126 h 427"/>
                <a:gd name="T16" fmla="*/ 414 w 981"/>
                <a:gd name="T17" fmla="*/ 90 h 427"/>
                <a:gd name="T18" fmla="*/ 451 w 981"/>
                <a:gd name="T19" fmla="*/ 76 h 427"/>
                <a:gd name="T20" fmla="*/ 479 w 981"/>
                <a:gd name="T21" fmla="*/ 72 h 427"/>
                <a:gd name="T22" fmla="*/ 501 w 981"/>
                <a:gd name="T23" fmla="*/ 72 h 427"/>
                <a:gd name="T24" fmla="*/ 530 w 981"/>
                <a:gd name="T25" fmla="*/ 76 h 427"/>
                <a:gd name="T26" fmla="*/ 566 w 981"/>
                <a:gd name="T27" fmla="*/ 90 h 427"/>
                <a:gd name="T28" fmla="*/ 611 w 981"/>
                <a:gd name="T29" fmla="*/ 126 h 427"/>
                <a:gd name="T30" fmla="*/ 649 w 981"/>
                <a:gd name="T31" fmla="*/ 172 h 427"/>
                <a:gd name="T32" fmla="*/ 714 w 981"/>
                <a:gd name="T33" fmla="*/ 271 h 427"/>
                <a:gd name="T34" fmla="*/ 748 w 981"/>
                <a:gd name="T35" fmla="*/ 317 h 427"/>
                <a:gd name="T36" fmla="*/ 784 w 981"/>
                <a:gd name="T37" fmla="*/ 357 h 427"/>
                <a:gd name="T38" fmla="*/ 826 w 981"/>
                <a:gd name="T39" fmla="*/ 390 h 427"/>
                <a:gd name="T40" fmla="*/ 874 w 981"/>
                <a:gd name="T41" fmla="*/ 414 h 427"/>
                <a:gd name="T42" fmla="*/ 927 w 981"/>
                <a:gd name="T43" fmla="*/ 426 h 427"/>
                <a:gd name="T44" fmla="*/ 955 w 981"/>
                <a:gd name="T45" fmla="*/ 427 h 427"/>
                <a:gd name="T46" fmla="*/ 973 w 981"/>
                <a:gd name="T47" fmla="*/ 417 h 427"/>
                <a:gd name="T48" fmla="*/ 981 w 981"/>
                <a:gd name="T49" fmla="*/ 400 h 427"/>
                <a:gd name="T50" fmla="*/ 979 w 981"/>
                <a:gd name="T51" fmla="*/ 380 h 427"/>
                <a:gd name="T52" fmla="*/ 968 w 981"/>
                <a:gd name="T53" fmla="*/ 364 h 427"/>
                <a:gd name="T54" fmla="*/ 947 w 981"/>
                <a:gd name="T55" fmla="*/ 357 h 427"/>
                <a:gd name="T56" fmla="*/ 926 w 981"/>
                <a:gd name="T57" fmla="*/ 355 h 427"/>
                <a:gd name="T58" fmla="*/ 888 w 981"/>
                <a:gd name="T59" fmla="*/ 345 h 427"/>
                <a:gd name="T60" fmla="*/ 841 w 981"/>
                <a:gd name="T61" fmla="*/ 314 h 427"/>
                <a:gd name="T62" fmla="*/ 800 w 981"/>
                <a:gd name="T63" fmla="*/ 272 h 427"/>
                <a:gd name="T64" fmla="*/ 745 w 981"/>
                <a:gd name="T65" fmla="*/ 190 h 427"/>
                <a:gd name="T66" fmla="*/ 702 w 981"/>
                <a:gd name="T67" fmla="*/ 126 h 427"/>
                <a:gd name="T68" fmla="*/ 666 w 981"/>
                <a:gd name="T69" fmla="*/ 84 h 427"/>
                <a:gd name="T70" fmla="*/ 626 w 981"/>
                <a:gd name="T71" fmla="*/ 48 h 427"/>
                <a:gd name="T72" fmla="*/ 581 w 981"/>
                <a:gd name="T73" fmla="*/ 20 h 427"/>
                <a:gd name="T74" fmla="*/ 529 w 981"/>
                <a:gd name="T75" fmla="*/ 3 h 427"/>
                <a:gd name="T76" fmla="*/ 490 w 981"/>
                <a:gd name="T77" fmla="*/ 0 h 427"/>
                <a:gd name="T78" fmla="*/ 434 w 981"/>
                <a:gd name="T79" fmla="*/ 8 h 427"/>
                <a:gd name="T80" fmla="*/ 385 w 981"/>
                <a:gd name="T81" fmla="*/ 28 h 427"/>
                <a:gd name="T82" fmla="*/ 340 w 981"/>
                <a:gd name="T83" fmla="*/ 59 h 427"/>
                <a:gd name="T84" fmla="*/ 302 w 981"/>
                <a:gd name="T85" fmla="*/ 98 h 427"/>
                <a:gd name="T86" fmla="*/ 257 w 981"/>
                <a:gd name="T87" fmla="*/ 156 h 427"/>
                <a:gd name="T88" fmla="*/ 214 w 981"/>
                <a:gd name="T89" fmla="*/ 223 h 427"/>
                <a:gd name="T90" fmla="*/ 167 w 981"/>
                <a:gd name="T91" fmla="*/ 287 h 427"/>
                <a:gd name="T92" fmla="*/ 126 w 981"/>
                <a:gd name="T93" fmla="*/ 326 h 427"/>
                <a:gd name="T94" fmla="*/ 74 w 981"/>
                <a:gd name="T95" fmla="*/ 351 h 427"/>
                <a:gd name="T96" fmla="*/ 44 w 981"/>
                <a:gd name="T97" fmla="*/ 356 h 427"/>
                <a:gd name="T98" fmla="*/ 25 w 981"/>
                <a:gd name="T99" fmla="*/ 358 h 427"/>
                <a:gd name="T100" fmla="*/ 8 w 981"/>
                <a:gd name="T101" fmla="*/ 369 h 427"/>
                <a:gd name="T102" fmla="*/ 0 w 981"/>
                <a:gd name="T103" fmla="*/ 386 h 427"/>
                <a:gd name="T104" fmla="*/ 2 w 981"/>
                <a:gd name="T105" fmla="*/ 406 h 427"/>
                <a:gd name="T106" fmla="*/ 13 w 981"/>
                <a:gd name="T107" fmla="*/ 421 h 427"/>
                <a:gd name="T108" fmla="*/ 34 w 981"/>
                <a:gd name="T10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81" h="427">
                  <a:moveTo>
                    <a:pt x="34" y="427"/>
                  </a:moveTo>
                  <a:lnTo>
                    <a:pt x="34" y="427"/>
                  </a:lnTo>
                  <a:lnTo>
                    <a:pt x="53" y="426"/>
                  </a:lnTo>
                  <a:lnTo>
                    <a:pt x="72" y="423"/>
                  </a:lnTo>
                  <a:lnTo>
                    <a:pt x="90" y="419"/>
                  </a:lnTo>
                  <a:lnTo>
                    <a:pt x="107" y="414"/>
                  </a:lnTo>
                  <a:lnTo>
                    <a:pt x="124" y="407"/>
                  </a:lnTo>
                  <a:lnTo>
                    <a:pt x="140" y="399"/>
                  </a:lnTo>
                  <a:lnTo>
                    <a:pt x="154" y="390"/>
                  </a:lnTo>
                  <a:lnTo>
                    <a:pt x="169" y="380"/>
                  </a:lnTo>
                  <a:lnTo>
                    <a:pt x="183" y="369"/>
                  </a:lnTo>
                  <a:lnTo>
                    <a:pt x="197" y="357"/>
                  </a:lnTo>
                  <a:lnTo>
                    <a:pt x="209" y="345"/>
                  </a:lnTo>
                  <a:lnTo>
                    <a:pt x="222" y="331"/>
                  </a:lnTo>
                  <a:lnTo>
                    <a:pt x="233" y="317"/>
                  </a:lnTo>
                  <a:lnTo>
                    <a:pt x="245" y="302"/>
                  </a:lnTo>
                  <a:lnTo>
                    <a:pt x="267" y="271"/>
                  </a:lnTo>
                  <a:lnTo>
                    <a:pt x="267" y="271"/>
                  </a:lnTo>
                  <a:lnTo>
                    <a:pt x="288" y="239"/>
                  </a:lnTo>
                  <a:lnTo>
                    <a:pt x="309" y="205"/>
                  </a:lnTo>
                  <a:lnTo>
                    <a:pt x="332" y="172"/>
                  </a:lnTo>
                  <a:lnTo>
                    <a:pt x="343" y="155"/>
                  </a:lnTo>
                  <a:lnTo>
                    <a:pt x="357" y="140"/>
                  </a:lnTo>
                  <a:lnTo>
                    <a:pt x="370" y="126"/>
                  </a:lnTo>
                  <a:lnTo>
                    <a:pt x="384" y="113"/>
                  </a:lnTo>
                  <a:lnTo>
                    <a:pt x="399" y="101"/>
                  </a:lnTo>
                  <a:lnTo>
                    <a:pt x="414" y="90"/>
                  </a:lnTo>
                  <a:lnTo>
                    <a:pt x="432" y="82"/>
                  </a:lnTo>
                  <a:lnTo>
                    <a:pt x="441" y="79"/>
                  </a:lnTo>
                  <a:lnTo>
                    <a:pt x="451" y="76"/>
                  </a:lnTo>
                  <a:lnTo>
                    <a:pt x="460" y="74"/>
                  </a:lnTo>
                  <a:lnTo>
                    <a:pt x="469" y="73"/>
                  </a:lnTo>
                  <a:lnTo>
                    <a:pt x="479" y="72"/>
                  </a:lnTo>
                  <a:lnTo>
                    <a:pt x="490" y="71"/>
                  </a:lnTo>
                  <a:lnTo>
                    <a:pt x="490" y="71"/>
                  </a:lnTo>
                  <a:lnTo>
                    <a:pt x="501" y="72"/>
                  </a:lnTo>
                  <a:lnTo>
                    <a:pt x="511" y="73"/>
                  </a:lnTo>
                  <a:lnTo>
                    <a:pt x="521" y="74"/>
                  </a:lnTo>
                  <a:lnTo>
                    <a:pt x="530" y="76"/>
                  </a:lnTo>
                  <a:lnTo>
                    <a:pt x="539" y="79"/>
                  </a:lnTo>
                  <a:lnTo>
                    <a:pt x="549" y="82"/>
                  </a:lnTo>
                  <a:lnTo>
                    <a:pt x="566" y="90"/>
                  </a:lnTo>
                  <a:lnTo>
                    <a:pt x="582" y="101"/>
                  </a:lnTo>
                  <a:lnTo>
                    <a:pt x="597" y="113"/>
                  </a:lnTo>
                  <a:lnTo>
                    <a:pt x="611" y="126"/>
                  </a:lnTo>
                  <a:lnTo>
                    <a:pt x="624" y="140"/>
                  </a:lnTo>
                  <a:lnTo>
                    <a:pt x="637" y="155"/>
                  </a:lnTo>
                  <a:lnTo>
                    <a:pt x="649" y="172"/>
                  </a:lnTo>
                  <a:lnTo>
                    <a:pt x="671" y="205"/>
                  </a:lnTo>
                  <a:lnTo>
                    <a:pt x="693" y="239"/>
                  </a:lnTo>
                  <a:lnTo>
                    <a:pt x="714" y="271"/>
                  </a:lnTo>
                  <a:lnTo>
                    <a:pt x="714" y="271"/>
                  </a:lnTo>
                  <a:lnTo>
                    <a:pt x="735" y="302"/>
                  </a:lnTo>
                  <a:lnTo>
                    <a:pt x="748" y="317"/>
                  </a:lnTo>
                  <a:lnTo>
                    <a:pt x="759" y="331"/>
                  </a:lnTo>
                  <a:lnTo>
                    <a:pt x="771" y="345"/>
                  </a:lnTo>
                  <a:lnTo>
                    <a:pt x="784" y="357"/>
                  </a:lnTo>
                  <a:lnTo>
                    <a:pt x="797" y="369"/>
                  </a:lnTo>
                  <a:lnTo>
                    <a:pt x="812" y="380"/>
                  </a:lnTo>
                  <a:lnTo>
                    <a:pt x="826" y="390"/>
                  </a:lnTo>
                  <a:lnTo>
                    <a:pt x="841" y="400"/>
                  </a:lnTo>
                  <a:lnTo>
                    <a:pt x="857" y="407"/>
                  </a:lnTo>
                  <a:lnTo>
                    <a:pt x="874" y="414"/>
                  </a:lnTo>
                  <a:lnTo>
                    <a:pt x="890" y="419"/>
                  </a:lnTo>
                  <a:lnTo>
                    <a:pt x="909" y="423"/>
                  </a:lnTo>
                  <a:lnTo>
                    <a:pt x="927" y="426"/>
                  </a:lnTo>
                  <a:lnTo>
                    <a:pt x="947" y="427"/>
                  </a:lnTo>
                  <a:lnTo>
                    <a:pt x="947" y="427"/>
                  </a:lnTo>
                  <a:lnTo>
                    <a:pt x="955" y="427"/>
                  </a:lnTo>
                  <a:lnTo>
                    <a:pt x="962" y="425"/>
                  </a:lnTo>
                  <a:lnTo>
                    <a:pt x="968" y="421"/>
                  </a:lnTo>
                  <a:lnTo>
                    <a:pt x="973" y="417"/>
                  </a:lnTo>
                  <a:lnTo>
                    <a:pt x="977" y="412"/>
                  </a:lnTo>
                  <a:lnTo>
                    <a:pt x="979" y="406"/>
                  </a:lnTo>
                  <a:lnTo>
                    <a:pt x="981" y="400"/>
                  </a:lnTo>
                  <a:lnTo>
                    <a:pt x="981" y="393"/>
                  </a:lnTo>
                  <a:lnTo>
                    <a:pt x="981" y="386"/>
                  </a:lnTo>
                  <a:lnTo>
                    <a:pt x="979" y="380"/>
                  </a:lnTo>
                  <a:lnTo>
                    <a:pt x="976" y="374"/>
                  </a:lnTo>
                  <a:lnTo>
                    <a:pt x="973" y="369"/>
                  </a:lnTo>
                  <a:lnTo>
                    <a:pt x="968" y="364"/>
                  </a:lnTo>
                  <a:lnTo>
                    <a:pt x="962" y="360"/>
                  </a:lnTo>
                  <a:lnTo>
                    <a:pt x="955" y="358"/>
                  </a:lnTo>
                  <a:lnTo>
                    <a:pt x="947" y="357"/>
                  </a:lnTo>
                  <a:lnTo>
                    <a:pt x="947" y="357"/>
                  </a:lnTo>
                  <a:lnTo>
                    <a:pt x="937" y="356"/>
                  </a:lnTo>
                  <a:lnTo>
                    <a:pt x="926" y="355"/>
                  </a:lnTo>
                  <a:lnTo>
                    <a:pt x="916" y="353"/>
                  </a:lnTo>
                  <a:lnTo>
                    <a:pt x="907" y="351"/>
                  </a:lnTo>
                  <a:lnTo>
                    <a:pt x="888" y="345"/>
                  </a:lnTo>
                  <a:lnTo>
                    <a:pt x="872" y="336"/>
                  </a:lnTo>
                  <a:lnTo>
                    <a:pt x="855" y="326"/>
                  </a:lnTo>
                  <a:lnTo>
                    <a:pt x="841" y="314"/>
                  </a:lnTo>
                  <a:lnTo>
                    <a:pt x="826" y="301"/>
                  </a:lnTo>
                  <a:lnTo>
                    <a:pt x="813" y="287"/>
                  </a:lnTo>
                  <a:lnTo>
                    <a:pt x="800" y="272"/>
                  </a:lnTo>
                  <a:lnTo>
                    <a:pt x="789" y="256"/>
                  </a:lnTo>
                  <a:lnTo>
                    <a:pt x="766" y="223"/>
                  </a:lnTo>
                  <a:lnTo>
                    <a:pt x="745" y="190"/>
                  </a:lnTo>
                  <a:lnTo>
                    <a:pt x="724" y="156"/>
                  </a:lnTo>
                  <a:lnTo>
                    <a:pt x="724" y="156"/>
                  </a:lnTo>
                  <a:lnTo>
                    <a:pt x="702" y="126"/>
                  </a:lnTo>
                  <a:lnTo>
                    <a:pt x="690" y="112"/>
                  </a:lnTo>
                  <a:lnTo>
                    <a:pt x="679" y="98"/>
                  </a:lnTo>
                  <a:lnTo>
                    <a:pt x="666" y="84"/>
                  </a:lnTo>
                  <a:lnTo>
                    <a:pt x="654" y="71"/>
                  </a:lnTo>
                  <a:lnTo>
                    <a:pt x="640" y="59"/>
                  </a:lnTo>
                  <a:lnTo>
                    <a:pt x="626" y="48"/>
                  </a:lnTo>
                  <a:lnTo>
                    <a:pt x="612" y="38"/>
                  </a:lnTo>
                  <a:lnTo>
                    <a:pt x="596" y="28"/>
                  </a:lnTo>
                  <a:lnTo>
                    <a:pt x="581" y="20"/>
                  </a:lnTo>
                  <a:lnTo>
                    <a:pt x="564" y="13"/>
                  </a:lnTo>
                  <a:lnTo>
                    <a:pt x="547" y="8"/>
                  </a:lnTo>
                  <a:lnTo>
                    <a:pt x="529" y="3"/>
                  </a:lnTo>
                  <a:lnTo>
                    <a:pt x="509" y="1"/>
                  </a:lnTo>
                  <a:lnTo>
                    <a:pt x="490" y="0"/>
                  </a:lnTo>
                  <a:lnTo>
                    <a:pt x="490" y="0"/>
                  </a:lnTo>
                  <a:lnTo>
                    <a:pt x="470" y="1"/>
                  </a:lnTo>
                  <a:lnTo>
                    <a:pt x="452" y="3"/>
                  </a:lnTo>
                  <a:lnTo>
                    <a:pt x="434" y="8"/>
                  </a:lnTo>
                  <a:lnTo>
                    <a:pt x="417" y="13"/>
                  </a:lnTo>
                  <a:lnTo>
                    <a:pt x="400" y="20"/>
                  </a:lnTo>
                  <a:lnTo>
                    <a:pt x="385" y="28"/>
                  </a:lnTo>
                  <a:lnTo>
                    <a:pt x="369" y="38"/>
                  </a:lnTo>
                  <a:lnTo>
                    <a:pt x="355" y="48"/>
                  </a:lnTo>
                  <a:lnTo>
                    <a:pt x="340" y="59"/>
                  </a:lnTo>
                  <a:lnTo>
                    <a:pt x="327" y="71"/>
                  </a:lnTo>
                  <a:lnTo>
                    <a:pt x="314" y="84"/>
                  </a:lnTo>
                  <a:lnTo>
                    <a:pt x="302" y="98"/>
                  </a:lnTo>
                  <a:lnTo>
                    <a:pt x="290" y="112"/>
                  </a:lnTo>
                  <a:lnTo>
                    <a:pt x="278" y="126"/>
                  </a:lnTo>
                  <a:lnTo>
                    <a:pt x="257" y="156"/>
                  </a:lnTo>
                  <a:lnTo>
                    <a:pt x="257" y="156"/>
                  </a:lnTo>
                  <a:lnTo>
                    <a:pt x="236" y="190"/>
                  </a:lnTo>
                  <a:lnTo>
                    <a:pt x="214" y="223"/>
                  </a:lnTo>
                  <a:lnTo>
                    <a:pt x="192" y="256"/>
                  </a:lnTo>
                  <a:lnTo>
                    <a:pt x="180" y="272"/>
                  </a:lnTo>
                  <a:lnTo>
                    <a:pt x="167" y="287"/>
                  </a:lnTo>
                  <a:lnTo>
                    <a:pt x="154" y="301"/>
                  </a:lnTo>
                  <a:lnTo>
                    <a:pt x="140" y="314"/>
                  </a:lnTo>
                  <a:lnTo>
                    <a:pt x="126" y="326"/>
                  </a:lnTo>
                  <a:lnTo>
                    <a:pt x="109" y="336"/>
                  </a:lnTo>
                  <a:lnTo>
                    <a:pt x="93" y="345"/>
                  </a:lnTo>
                  <a:lnTo>
                    <a:pt x="74" y="351"/>
                  </a:lnTo>
                  <a:lnTo>
                    <a:pt x="65" y="353"/>
                  </a:lnTo>
                  <a:lnTo>
                    <a:pt x="54" y="355"/>
                  </a:lnTo>
                  <a:lnTo>
                    <a:pt x="44" y="356"/>
                  </a:lnTo>
                  <a:lnTo>
                    <a:pt x="34" y="357"/>
                  </a:lnTo>
                  <a:lnTo>
                    <a:pt x="34" y="357"/>
                  </a:lnTo>
                  <a:lnTo>
                    <a:pt x="25" y="358"/>
                  </a:lnTo>
                  <a:lnTo>
                    <a:pt x="18" y="360"/>
                  </a:lnTo>
                  <a:lnTo>
                    <a:pt x="13" y="364"/>
                  </a:lnTo>
                  <a:lnTo>
                    <a:pt x="8" y="369"/>
                  </a:lnTo>
                  <a:lnTo>
                    <a:pt x="4" y="374"/>
                  </a:lnTo>
                  <a:lnTo>
                    <a:pt x="2" y="380"/>
                  </a:lnTo>
                  <a:lnTo>
                    <a:pt x="0" y="386"/>
                  </a:lnTo>
                  <a:lnTo>
                    <a:pt x="0" y="393"/>
                  </a:lnTo>
                  <a:lnTo>
                    <a:pt x="0" y="400"/>
                  </a:lnTo>
                  <a:lnTo>
                    <a:pt x="2" y="406"/>
                  </a:lnTo>
                  <a:lnTo>
                    <a:pt x="4" y="412"/>
                  </a:lnTo>
                  <a:lnTo>
                    <a:pt x="8" y="417"/>
                  </a:lnTo>
                  <a:lnTo>
                    <a:pt x="13" y="421"/>
                  </a:lnTo>
                  <a:lnTo>
                    <a:pt x="18" y="425"/>
                  </a:lnTo>
                  <a:lnTo>
                    <a:pt x="25" y="427"/>
                  </a:lnTo>
                  <a:lnTo>
                    <a:pt x="34" y="427"/>
                  </a:lnTo>
                  <a:lnTo>
                    <a:pt x="34" y="427"/>
                  </a:lnTo>
                  <a:close/>
                </a:path>
              </a:pathLst>
            </a:custGeom>
            <a:solidFill>
              <a:srgbClr val="015873"/>
            </a:solidFill>
            <a:ln>
              <a:noFill/>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endParaRPr>
            </a:p>
          </p:txBody>
        </p:sp>
        <p:sp>
          <p:nvSpPr>
            <p:cNvPr id="45" name="Freeform 40">
              <a:extLst>
                <a:ext uri="{FF2B5EF4-FFF2-40B4-BE49-F238E27FC236}">
                  <a16:creationId xmlns:a16="http://schemas.microsoft.com/office/drawing/2014/main" id="{7279F386-6955-5F3D-38ED-5965218A7C05}"/>
                </a:ext>
              </a:extLst>
            </p:cNvPr>
            <p:cNvSpPr>
              <a:spLocks noEditPoints="1"/>
            </p:cNvSpPr>
            <p:nvPr/>
          </p:nvSpPr>
          <p:spPr bwMode="auto">
            <a:xfrm>
              <a:off x="8728076" y="5868988"/>
              <a:ext cx="793750" cy="354013"/>
            </a:xfrm>
            <a:custGeom>
              <a:avLst/>
              <a:gdLst>
                <a:gd name="T0" fmla="*/ 7 w 1000"/>
                <a:gd name="T1" fmla="*/ 380 h 446"/>
                <a:gd name="T2" fmla="*/ 26 w 1000"/>
                <a:gd name="T3" fmla="*/ 361 h 446"/>
                <a:gd name="T4" fmla="*/ 77 w 1000"/>
                <a:gd name="T5" fmla="*/ 353 h 446"/>
                <a:gd name="T6" fmla="*/ 156 w 1000"/>
                <a:gd name="T7" fmla="*/ 306 h 446"/>
                <a:gd name="T8" fmla="*/ 235 w 1000"/>
                <a:gd name="T9" fmla="*/ 201 h 446"/>
                <a:gd name="T10" fmla="*/ 302 w 1000"/>
                <a:gd name="T11" fmla="*/ 104 h 446"/>
                <a:gd name="T12" fmla="*/ 386 w 1000"/>
                <a:gd name="T13" fmla="*/ 31 h 446"/>
                <a:gd name="T14" fmla="*/ 500 w 1000"/>
                <a:gd name="T15" fmla="*/ 0 h 446"/>
                <a:gd name="T16" fmla="*/ 598 w 1000"/>
                <a:gd name="T17" fmla="*/ 23 h 446"/>
                <a:gd name="T18" fmla="*/ 687 w 1000"/>
                <a:gd name="T19" fmla="*/ 91 h 446"/>
                <a:gd name="T20" fmla="*/ 766 w 1000"/>
                <a:gd name="T21" fmla="*/ 201 h 446"/>
                <a:gd name="T22" fmla="*/ 834 w 1000"/>
                <a:gd name="T23" fmla="*/ 295 h 446"/>
                <a:gd name="T24" fmla="*/ 909 w 1000"/>
                <a:gd name="T25" fmla="*/ 348 h 446"/>
                <a:gd name="T26" fmla="*/ 969 w 1000"/>
                <a:gd name="T27" fmla="*/ 359 h 446"/>
                <a:gd name="T28" fmla="*/ 994 w 1000"/>
                <a:gd name="T29" fmla="*/ 380 h 446"/>
                <a:gd name="T30" fmla="*/ 999 w 1000"/>
                <a:gd name="T31" fmla="*/ 410 h 446"/>
                <a:gd name="T32" fmla="*/ 987 w 1000"/>
                <a:gd name="T33" fmla="*/ 435 h 446"/>
                <a:gd name="T34" fmla="*/ 957 w 1000"/>
                <a:gd name="T35" fmla="*/ 446 h 446"/>
                <a:gd name="T36" fmla="*/ 858 w 1000"/>
                <a:gd name="T37" fmla="*/ 421 h 446"/>
                <a:gd name="T38" fmla="*/ 770 w 1000"/>
                <a:gd name="T39" fmla="*/ 354 h 446"/>
                <a:gd name="T40" fmla="*/ 691 w 1000"/>
                <a:gd name="T41" fmla="*/ 245 h 446"/>
                <a:gd name="T42" fmla="*/ 624 w 1000"/>
                <a:gd name="T43" fmla="*/ 151 h 446"/>
                <a:gd name="T44" fmla="*/ 548 w 1000"/>
                <a:gd name="T45" fmla="*/ 97 h 446"/>
                <a:gd name="T46" fmla="*/ 468 w 1000"/>
                <a:gd name="T47" fmla="*/ 93 h 446"/>
                <a:gd name="T48" fmla="*/ 387 w 1000"/>
                <a:gd name="T49" fmla="*/ 140 h 446"/>
                <a:gd name="T50" fmla="*/ 310 w 1000"/>
                <a:gd name="T51" fmla="*/ 245 h 446"/>
                <a:gd name="T52" fmla="*/ 243 w 1000"/>
                <a:gd name="T53" fmla="*/ 340 h 446"/>
                <a:gd name="T54" fmla="*/ 159 w 1000"/>
                <a:gd name="T55" fmla="*/ 413 h 446"/>
                <a:gd name="T56" fmla="*/ 44 w 1000"/>
                <a:gd name="T57" fmla="*/ 446 h 446"/>
                <a:gd name="T58" fmla="*/ 22 w 1000"/>
                <a:gd name="T59" fmla="*/ 441 h 446"/>
                <a:gd name="T60" fmla="*/ 5 w 1000"/>
                <a:gd name="T61" fmla="*/ 421 h 446"/>
                <a:gd name="T62" fmla="*/ 983 w 1000"/>
                <a:gd name="T63" fmla="*/ 402 h 446"/>
                <a:gd name="T64" fmla="*/ 965 w 1000"/>
                <a:gd name="T65" fmla="*/ 376 h 446"/>
                <a:gd name="T66" fmla="*/ 904 w 1000"/>
                <a:gd name="T67" fmla="*/ 365 h 446"/>
                <a:gd name="T68" fmla="*/ 822 w 1000"/>
                <a:gd name="T69" fmla="*/ 307 h 446"/>
                <a:gd name="T70" fmla="*/ 752 w 1000"/>
                <a:gd name="T71" fmla="*/ 210 h 446"/>
                <a:gd name="T72" fmla="*/ 663 w 1000"/>
                <a:gd name="T73" fmla="*/ 91 h 446"/>
                <a:gd name="T74" fmla="*/ 575 w 1000"/>
                <a:gd name="T75" fmla="*/ 32 h 446"/>
                <a:gd name="T76" fmla="*/ 480 w 1000"/>
                <a:gd name="T77" fmla="*/ 19 h 446"/>
                <a:gd name="T78" fmla="*/ 379 w 1000"/>
                <a:gd name="T79" fmla="*/ 57 h 446"/>
                <a:gd name="T80" fmla="*/ 293 w 1000"/>
                <a:gd name="T81" fmla="*/ 144 h 446"/>
                <a:gd name="T82" fmla="*/ 211 w 1000"/>
                <a:gd name="T83" fmla="*/ 267 h 446"/>
                <a:gd name="T84" fmla="*/ 142 w 1000"/>
                <a:gd name="T85" fmla="*/ 341 h 446"/>
                <a:gd name="T86" fmla="*/ 44 w 1000"/>
                <a:gd name="T87" fmla="*/ 374 h 446"/>
                <a:gd name="T88" fmla="*/ 22 w 1000"/>
                <a:gd name="T89" fmla="*/ 388 h 446"/>
                <a:gd name="T90" fmla="*/ 22 w 1000"/>
                <a:gd name="T91" fmla="*/ 418 h 446"/>
                <a:gd name="T92" fmla="*/ 44 w 1000"/>
                <a:gd name="T93" fmla="*/ 428 h 446"/>
                <a:gd name="T94" fmla="*/ 150 w 1000"/>
                <a:gd name="T95" fmla="*/ 397 h 446"/>
                <a:gd name="T96" fmla="*/ 228 w 1000"/>
                <a:gd name="T97" fmla="*/ 330 h 446"/>
                <a:gd name="T98" fmla="*/ 313 w 1000"/>
                <a:gd name="T99" fmla="*/ 207 h 446"/>
                <a:gd name="T100" fmla="*/ 390 w 1000"/>
                <a:gd name="T101" fmla="*/ 114 h 446"/>
                <a:gd name="T102" fmla="*/ 482 w 1000"/>
                <a:gd name="T103" fmla="*/ 72 h 446"/>
                <a:gd name="T104" fmla="*/ 569 w 1000"/>
                <a:gd name="T105" fmla="*/ 86 h 446"/>
                <a:gd name="T106" fmla="*/ 646 w 1000"/>
                <a:gd name="T107" fmla="*/ 150 h 446"/>
                <a:gd name="T108" fmla="*/ 731 w 1000"/>
                <a:gd name="T109" fmla="*/ 275 h 446"/>
                <a:gd name="T110" fmla="*/ 808 w 1000"/>
                <a:gd name="T111" fmla="*/ 367 h 446"/>
                <a:gd name="T112" fmla="*/ 899 w 1000"/>
                <a:gd name="T113" fmla="*/ 419 h 446"/>
                <a:gd name="T114" fmla="*/ 971 w 1000"/>
                <a:gd name="T115" fmla="*/ 424 h 446"/>
                <a:gd name="T116" fmla="*/ 983 w 1000"/>
                <a:gd name="T117" fmla="*/ 402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00" h="446">
                  <a:moveTo>
                    <a:pt x="0" y="402"/>
                  </a:moveTo>
                  <a:lnTo>
                    <a:pt x="0" y="402"/>
                  </a:lnTo>
                  <a:lnTo>
                    <a:pt x="1" y="396"/>
                  </a:lnTo>
                  <a:lnTo>
                    <a:pt x="2" y="390"/>
                  </a:lnTo>
                  <a:lnTo>
                    <a:pt x="4" y="385"/>
                  </a:lnTo>
                  <a:lnTo>
                    <a:pt x="7" y="380"/>
                  </a:lnTo>
                  <a:lnTo>
                    <a:pt x="7" y="380"/>
                  </a:lnTo>
                  <a:lnTo>
                    <a:pt x="10" y="374"/>
                  </a:lnTo>
                  <a:lnTo>
                    <a:pt x="13" y="370"/>
                  </a:lnTo>
                  <a:lnTo>
                    <a:pt x="17" y="366"/>
                  </a:lnTo>
                  <a:lnTo>
                    <a:pt x="21" y="363"/>
                  </a:lnTo>
                  <a:lnTo>
                    <a:pt x="26" y="361"/>
                  </a:lnTo>
                  <a:lnTo>
                    <a:pt x="31" y="359"/>
                  </a:lnTo>
                  <a:lnTo>
                    <a:pt x="38" y="358"/>
                  </a:lnTo>
                  <a:lnTo>
                    <a:pt x="44" y="357"/>
                  </a:lnTo>
                  <a:lnTo>
                    <a:pt x="44" y="357"/>
                  </a:lnTo>
                  <a:lnTo>
                    <a:pt x="60" y="356"/>
                  </a:lnTo>
                  <a:lnTo>
                    <a:pt x="77" y="353"/>
                  </a:lnTo>
                  <a:lnTo>
                    <a:pt x="91" y="348"/>
                  </a:lnTo>
                  <a:lnTo>
                    <a:pt x="106" y="342"/>
                  </a:lnTo>
                  <a:lnTo>
                    <a:pt x="119" y="335"/>
                  </a:lnTo>
                  <a:lnTo>
                    <a:pt x="132" y="326"/>
                  </a:lnTo>
                  <a:lnTo>
                    <a:pt x="144" y="317"/>
                  </a:lnTo>
                  <a:lnTo>
                    <a:pt x="156" y="306"/>
                  </a:lnTo>
                  <a:lnTo>
                    <a:pt x="167" y="295"/>
                  </a:lnTo>
                  <a:lnTo>
                    <a:pt x="178" y="282"/>
                  </a:lnTo>
                  <a:lnTo>
                    <a:pt x="187" y="270"/>
                  </a:lnTo>
                  <a:lnTo>
                    <a:pt x="197" y="257"/>
                  </a:lnTo>
                  <a:lnTo>
                    <a:pt x="216" y="229"/>
                  </a:lnTo>
                  <a:lnTo>
                    <a:pt x="235" y="201"/>
                  </a:lnTo>
                  <a:lnTo>
                    <a:pt x="235" y="201"/>
                  </a:lnTo>
                  <a:lnTo>
                    <a:pt x="259" y="160"/>
                  </a:lnTo>
                  <a:lnTo>
                    <a:pt x="259" y="160"/>
                  </a:lnTo>
                  <a:lnTo>
                    <a:pt x="280" y="132"/>
                  </a:lnTo>
                  <a:lnTo>
                    <a:pt x="290" y="118"/>
                  </a:lnTo>
                  <a:lnTo>
                    <a:pt x="302" y="104"/>
                  </a:lnTo>
                  <a:lnTo>
                    <a:pt x="314" y="91"/>
                  </a:lnTo>
                  <a:lnTo>
                    <a:pt x="327" y="78"/>
                  </a:lnTo>
                  <a:lnTo>
                    <a:pt x="341" y="64"/>
                  </a:lnTo>
                  <a:lnTo>
                    <a:pt x="355" y="53"/>
                  </a:lnTo>
                  <a:lnTo>
                    <a:pt x="370" y="41"/>
                  </a:lnTo>
                  <a:lnTo>
                    <a:pt x="386" y="31"/>
                  </a:lnTo>
                  <a:lnTo>
                    <a:pt x="403" y="23"/>
                  </a:lnTo>
                  <a:lnTo>
                    <a:pt x="420" y="14"/>
                  </a:lnTo>
                  <a:lnTo>
                    <a:pt x="439" y="9"/>
                  </a:lnTo>
                  <a:lnTo>
                    <a:pt x="459" y="4"/>
                  </a:lnTo>
                  <a:lnTo>
                    <a:pt x="479" y="1"/>
                  </a:lnTo>
                  <a:lnTo>
                    <a:pt x="500" y="0"/>
                  </a:lnTo>
                  <a:lnTo>
                    <a:pt x="500" y="0"/>
                  </a:lnTo>
                  <a:lnTo>
                    <a:pt x="521" y="1"/>
                  </a:lnTo>
                  <a:lnTo>
                    <a:pt x="542" y="4"/>
                  </a:lnTo>
                  <a:lnTo>
                    <a:pt x="562" y="9"/>
                  </a:lnTo>
                  <a:lnTo>
                    <a:pt x="580" y="14"/>
                  </a:lnTo>
                  <a:lnTo>
                    <a:pt x="598" y="23"/>
                  </a:lnTo>
                  <a:lnTo>
                    <a:pt x="614" y="31"/>
                  </a:lnTo>
                  <a:lnTo>
                    <a:pt x="631" y="41"/>
                  </a:lnTo>
                  <a:lnTo>
                    <a:pt x="645" y="53"/>
                  </a:lnTo>
                  <a:lnTo>
                    <a:pt x="660" y="64"/>
                  </a:lnTo>
                  <a:lnTo>
                    <a:pt x="673" y="78"/>
                  </a:lnTo>
                  <a:lnTo>
                    <a:pt x="687" y="91"/>
                  </a:lnTo>
                  <a:lnTo>
                    <a:pt x="699" y="104"/>
                  </a:lnTo>
                  <a:lnTo>
                    <a:pt x="710" y="118"/>
                  </a:lnTo>
                  <a:lnTo>
                    <a:pt x="721" y="132"/>
                  </a:lnTo>
                  <a:lnTo>
                    <a:pt x="741" y="160"/>
                  </a:lnTo>
                  <a:lnTo>
                    <a:pt x="741" y="160"/>
                  </a:lnTo>
                  <a:lnTo>
                    <a:pt x="766" y="201"/>
                  </a:lnTo>
                  <a:lnTo>
                    <a:pt x="766" y="201"/>
                  </a:lnTo>
                  <a:lnTo>
                    <a:pt x="785" y="229"/>
                  </a:lnTo>
                  <a:lnTo>
                    <a:pt x="803" y="257"/>
                  </a:lnTo>
                  <a:lnTo>
                    <a:pt x="813" y="270"/>
                  </a:lnTo>
                  <a:lnTo>
                    <a:pt x="823" y="282"/>
                  </a:lnTo>
                  <a:lnTo>
                    <a:pt x="834" y="295"/>
                  </a:lnTo>
                  <a:lnTo>
                    <a:pt x="844" y="306"/>
                  </a:lnTo>
                  <a:lnTo>
                    <a:pt x="857" y="317"/>
                  </a:lnTo>
                  <a:lnTo>
                    <a:pt x="868" y="326"/>
                  </a:lnTo>
                  <a:lnTo>
                    <a:pt x="882" y="335"/>
                  </a:lnTo>
                  <a:lnTo>
                    <a:pt x="895" y="342"/>
                  </a:lnTo>
                  <a:lnTo>
                    <a:pt x="909" y="348"/>
                  </a:lnTo>
                  <a:lnTo>
                    <a:pt x="924" y="353"/>
                  </a:lnTo>
                  <a:lnTo>
                    <a:pt x="940" y="356"/>
                  </a:lnTo>
                  <a:lnTo>
                    <a:pt x="957" y="357"/>
                  </a:lnTo>
                  <a:lnTo>
                    <a:pt x="957" y="357"/>
                  </a:lnTo>
                  <a:lnTo>
                    <a:pt x="963" y="358"/>
                  </a:lnTo>
                  <a:lnTo>
                    <a:pt x="969" y="359"/>
                  </a:lnTo>
                  <a:lnTo>
                    <a:pt x="974" y="361"/>
                  </a:lnTo>
                  <a:lnTo>
                    <a:pt x="979" y="363"/>
                  </a:lnTo>
                  <a:lnTo>
                    <a:pt x="984" y="366"/>
                  </a:lnTo>
                  <a:lnTo>
                    <a:pt x="988" y="370"/>
                  </a:lnTo>
                  <a:lnTo>
                    <a:pt x="991" y="374"/>
                  </a:lnTo>
                  <a:lnTo>
                    <a:pt x="994" y="380"/>
                  </a:lnTo>
                  <a:lnTo>
                    <a:pt x="994" y="380"/>
                  </a:lnTo>
                  <a:lnTo>
                    <a:pt x="997" y="385"/>
                  </a:lnTo>
                  <a:lnTo>
                    <a:pt x="998" y="391"/>
                  </a:lnTo>
                  <a:lnTo>
                    <a:pt x="999" y="397"/>
                  </a:lnTo>
                  <a:lnTo>
                    <a:pt x="1000" y="403"/>
                  </a:lnTo>
                  <a:lnTo>
                    <a:pt x="999" y="410"/>
                  </a:lnTo>
                  <a:lnTo>
                    <a:pt x="998" y="416"/>
                  </a:lnTo>
                  <a:lnTo>
                    <a:pt x="996" y="421"/>
                  </a:lnTo>
                  <a:lnTo>
                    <a:pt x="993" y="426"/>
                  </a:lnTo>
                  <a:lnTo>
                    <a:pt x="993" y="426"/>
                  </a:lnTo>
                  <a:lnTo>
                    <a:pt x="990" y="431"/>
                  </a:lnTo>
                  <a:lnTo>
                    <a:pt x="987" y="435"/>
                  </a:lnTo>
                  <a:lnTo>
                    <a:pt x="983" y="439"/>
                  </a:lnTo>
                  <a:lnTo>
                    <a:pt x="978" y="441"/>
                  </a:lnTo>
                  <a:lnTo>
                    <a:pt x="973" y="443"/>
                  </a:lnTo>
                  <a:lnTo>
                    <a:pt x="968" y="445"/>
                  </a:lnTo>
                  <a:lnTo>
                    <a:pt x="962" y="445"/>
                  </a:lnTo>
                  <a:lnTo>
                    <a:pt x="957" y="446"/>
                  </a:lnTo>
                  <a:lnTo>
                    <a:pt x="957" y="446"/>
                  </a:lnTo>
                  <a:lnTo>
                    <a:pt x="935" y="444"/>
                  </a:lnTo>
                  <a:lnTo>
                    <a:pt x="915" y="441"/>
                  </a:lnTo>
                  <a:lnTo>
                    <a:pt x="895" y="435"/>
                  </a:lnTo>
                  <a:lnTo>
                    <a:pt x="875" y="429"/>
                  </a:lnTo>
                  <a:lnTo>
                    <a:pt x="858" y="421"/>
                  </a:lnTo>
                  <a:lnTo>
                    <a:pt x="841" y="413"/>
                  </a:lnTo>
                  <a:lnTo>
                    <a:pt x="825" y="402"/>
                  </a:lnTo>
                  <a:lnTo>
                    <a:pt x="810" y="391"/>
                  </a:lnTo>
                  <a:lnTo>
                    <a:pt x="796" y="380"/>
                  </a:lnTo>
                  <a:lnTo>
                    <a:pt x="783" y="367"/>
                  </a:lnTo>
                  <a:lnTo>
                    <a:pt x="770" y="354"/>
                  </a:lnTo>
                  <a:lnTo>
                    <a:pt x="758" y="340"/>
                  </a:lnTo>
                  <a:lnTo>
                    <a:pt x="746" y="327"/>
                  </a:lnTo>
                  <a:lnTo>
                    <a:pt x="736" y="312"/>
                  </a:lnTo>
                  <a:lnTo>
                    <a:pt x="716" y="285"/>
                  </a:lnTo>
                  <a:lnTo>
                    <a:pt x="716" y="285"/>
                  </a:lnTo>
                  <a:lnTo>
                    <a:pt x="691" y="245"/>
                  </a:lnTo>
                  <a:lnTo>
                    <a:pt x="691" y="245"/>
                  </a:lnTo>
                  <a:lnTo>
                    <a:pt x="673" y="217"/>
                  </a:lnTo>
                  <a:lnTo>
                    <a:pt x="655" y="190"/>
                  </a:lnTo>
                  <a:lnTo>
                    <a:pt x="645" y="177"/>
                  </a:lnTo>
                  <a:lnTo>
                    <a:pt x="635" y="163"/>
                  </a:lnTo>
                  <a:lnTo>
                    <a:pt x="624" y="151"/>
                  </a:lnTo>
                  <a:lnTo>
                    <a:pt x="613" y="140"/>
                  </a:lnTo>
                  <a:lnTo>
                    <a:pt x="601" y="129"/>
                  </a:lnTo>
                  <a:lnTo>
                    <a:pt x="589" y="119"/>
                  </a:lnTo>
                  <a:lnTo>
                    <a:pt x="576" y="111"/>
                  </a:lnTo>
                  <a:lnTo>
                    <a:pt x="563" y="103"/>
                  </a:lnTo>
                  <a:lnTo>
                    <a:pt x="548" y="97"/>
                  </a:lnTo>
                  <a:lnTo>
                    <a:pt x="533" y="93"/>
                  </a:lnTo>
                  <a:lnTo>
                    <a:pt x="517" y="90"/>
                  </a:lnTo>
                  <a:lnTo>
                    <a:pt x="500" y="89"/>
                  </a:lnTo>
                  <a:lnTo>
                    <a:pt x="500" y="89"/>
                  </a:lnTo>
                  <a:lnTo>
                    <a:pt x="483" y="90"/>
                  </a:lnTo>
                  <a:lnTo>
                    <a:pt x="468" y="93"/>
                  </a:lnTo>
                  <a:lnTo>
                    <a:pt x="452" y="97"/>
                  </a:lnTo>
                  <a:lnTo>
                    <a:pt x="438" y="103"/>
                  </a:lnTo>
                  <a:lnTo>
                    <a:pt x="424" y="111"/>
                  </a:lnTo>
                  <a:lnTo>
                    <a:pt x="412" y="119"/>
                  </a:lnTo>
                  <a:lnTo>
                    <a:pt x="400" y="129"/>
                  </a:lnTo>
                  <a:lnTo>
                    <a:pt x="387" y="140"/>
                  </a:lnTo>
                  <a:lnTo>
                    <a:pt x="377" y="151"/>
                  </a:lnTo>
                  <a:lnTo>
                    <a:pt x="366" y="163"/>
                  </a:lnTo>
                  <a:lnTo>
                    <a:pt x="355" y="177"/>
                  </a:lnTo>
                  <a:lnTo>
                    <a:pt x="346" y="190"/>
                  </a:lnTo>
                  <a:lnTo>
                    <a:pt x="327" y="217"/>
                  </a:lnTo>
                  <a:lnTo>
                    <a:pt x="310" y="245"/>
                  </a:lnTo>
                  <a:lnTo>
                    <a:pt x="310" y="245"/>
                  </a:lnTo>
                  <a:lnTo>
                    <a:pt x="284" y="285"/>
                  </a:lnTo>
                  <a:lnTo>
                    <a:pt x="284" y="285"/>
                  </a:lnTo>
                  <a:lnTo>
                    <a:pt x="265" y="312"/>
                  </a:lnTo>
                  <a:lnTo>
                    <a:pt x="254" y="327"/>
                  </a:lnTo>
                  <a:lnTo>
                    <a:pt x="243" y="340"/>
                  </a:lnTo>
                  <a:lnTo>
                    <a:pt x="231" y="354"/>
                  </a:lnTo>
                  <a:lnTo>
                    <a:pt x="218" y="367"/>
                  </a:lnTo>
                  <a:lnTo>
                    <a:pt x="205" y="380"/>
                  </a:lnTo>
                  <a:lnTo>
                    <a:pt x="190" y="391"/>
                  </a:lnTo>
                  <a:lnTo>
                    <a:pt x="175" y="402"/>
                  </a:lnTo>
                  <a:lnTo>
                    <a:pt x="159" y="413"/>
                  </a:lnTo>
                  <a:lnTo>
                    <a:pt x="143" y="421"/>
                  </a:lnTo>
                  <a:lnTo>
                    <a:pt x="125" y="429"/>
                  </a:lnTo>
                  <a:lnTo>
                    <a:pt x="106" y="435"/>
                  </a:lnTo>
                  <a:lnTo>
                    <a:pt x="86" y="441"/>
                  </a:lnTo>
                  <a:lnTo>
                    <a:pt x="65" y="444"/>
                  </a:lnTo>
                  <a:lnTo>
                    <a:pt x="44" y="446"/>
                  </a:lnTo>
                  <a:lnTo>
                    <a:pt x="44" y="446"/>
                  </a:lnTo>
                  <a:lnTo>
                    <a:pt x="44" y="446"/>
                  </a:lnTo>
                  <a:lnTo>
                    <a:pt x="38" y="445"/>
                  </a:lnTo>
                  <a:lnTo>
                    <a:pt x="32" y="445"/>
                  </a:lnTo>
                  <a:lnTo>
                    <a:pt x="27" y="443"/>
                  </a:lnTo>
                  <a:lnTo>
                    <a:pt x="22" y="441"/>
                  </a:lnTo>
                  <a:lnTo>
                    <a:pt x="18" y="439"/>
                  </a:lnTo>
                  <a:lnTo>
                    <a:pt x="14" y="435"/>
                  </a:lnTo>
                  <a:lnTo>
                    <a:pt x="11" y="431"/>
                  </a:lnTo>
                  <a:lnTo>
                    <a:pt x="8" y="427"/>
                  </a:lnTo>
                  <a:lnTo>
                    <a:pt x="8" y="427"/>
                  </a:lnTo>
                  <a:lnTo>
                    <a:pt x="5" y="421"/>
                  </a:lnTo>
                  <a:lnTo>
                    <a:pt x="2" y="415"/>
                  </a:lnTo>
                  <a:lnTo>
                    <a:pt x="1" y="409"/>
                  </a:lnTo>
                  <a:lnTo>
                    <a:pt x="0" y="402"/>
                  </a:lnTo>
                  <a:lnTo>
                    <a:pt x="0" y="402"/>
                  </a:lnTo>
                  <a:close/>
                  <a:moveTo>
                    <a:pt x="983" y="402"/>
                  </a:moveTo>
                  <a:lnTo>
                    <a:pt x="983" y="402"/>
                  </a:lnTo>
                  <a:lnTo>
                    <a:pt x="982" y="395"/>
                  </a:lnTo>
                  <a:lnTo>
                    <a:pt x="979" y="388"/>
                  </a:lnTo>
                  <a:lnTo>
                    <a:pt x="979" y="388"/>
                  </a:lnTo>
                  <a:lnTo>
                    <a:pt x="975" y="384"/>
                  </a:lnTo>
                  <a:lnTo>
                    <a:pt x="971" y="380"/>
                  </a:lnTo>
                  <a:lnTo>
                    <a:pt x="965" y="376"/>
                  </a:lnTo>
                  <a:lnTo>
                    <a:pt x="961" y="375"/>
                  </a:lnTo>
                  <a:lnTo>
                    <a:pt x="957" y="374"/>
                  </a:lnTo>
                  <a:lnTo>
                    <a:pt x="957" y="374"/>
                  </a:lnTo>
                  <a:lnTo>
                    <a:pt x="938" y="373"/>
                  </a:lnTo>
                  <a:lnTo>
                    <a:pt x="921" y="370"/>
                  </a:lnTo>
                  <a:lnTo>
                    <a:pt x="904" y="365"/>
                  </a:lnTo>
                  <a:lnTo>
                    <a:pt x="888" y="358"/>
                  </a:lnTo>
                  <a:lnTo>
                    <a:pt x="873" y="351"/>
                  </a:lnTo>
                  <a:lnTo>
                    <a:pt x="859" y="341"/>
                  </a:lnTo>
                  <a:lnTo>
                    <a:pt x="846" y="331"/>
                  </a:lnTo>
                  <a:lnTo>
                    <a:pt x="834" y="320"/>
                  </a:lnTo>
                  <a:lnTo>
                    <a:pt x="822" y="307"/>
                  </a:lnTo>
                  <a:lnTo>
                    <a:pt x="810" y="295"/>
                  </a:lnTo>
                  <a:lnTo>
                    <a:pt x="800" y="281"/>
                  </a:lnTo>
                  <a:lnTo>
                    <a:pt x="790" y="267"/>
                  </a:lnTo>
                  <a:lnTo>
                    <a:pt x="770" y="239"/>
                  </a:lnTo>
                  <a:lnTo>
                    <a:pt x="752" y="210"/>
                  </a:lnTo>
                  <a:lnTo>
                    <a:pt x="752" y="210"/>
                  </a:lnTo>
                  <a:lnTo>
                    <a:pt x="726" y="171"/>
                  </a:lnTo>
                  <a:lnTo>
                    <a:pt x="726" y="171"/>
                  </a:lnTo>
                  <a:lnTo>
                    <a:pt x="707" y="144"/>
                  </a:lnTo>
                  <a:lnTo>
                    <a:pt x="687" y="117"/>
                  </a:lnTo>
                  <a:lnTo>
                    <a:pt x="674" y="103"/>
                  </a:lnTo>
                  <a:lnTo>
                    <a:pt x="663" y="91"/>
                  </a:lnTo>
                  <a:lnTo>
                    <a:pt x="649" y="80"/>
                  </a:lnTo>
                  <a:lnTo>
                    <a:pt x="636" y="68"/>
                  </a:lnTo>
                  <a:lnTo>
                    <a:pt x="622" y="57"/>
                  </a:lnTo>
                  <a:lnTo>
                    <a:pt x="607" y="48"/>
                  </a:lnTo>
                  <a:lnTo>
                    <a:pt x="592" y="39"/>
                  </a:lnTo>
                  <a:lnTo>
                    <a:pt x="575" y="32"/>
                  </a:lnTo>
                  <a:lnTo>
                    <a:pt x="558" y="26"/>
                  </a:lnTo>
                  <a:lnTo>
                    <a:pt x="539" y="22"/>
                  </a:lnTo>
                  <a:lnTo>
                    <a:pt x="520" y="19"/>
                  </a:lnTo>
                  <a:lnTo>
                    <a:pt x="500" y="19"/>
                  </a:lnTo>
                  <a:lnTo>
                    <a:pt x="500" y="19"/>
                  </a:lnTo>
                  <a:lnTo>
                    <a:pt x="480" y="19"/>
                  </a:lnTo>
                  <a:lnTo>
                    <a:pt x="462" y="22"/>
                  </a:lnTo>
                  <a:lnTo>
                    <a:pt x="443" y="26"/>
                  </a:lnTo>
                  <a:lnTo>
                    <a:pt x="426" y="32"/>
                  </a:lnTo>
                  <a:lnTo>
                    <a:pt x="409" y="39"/>
                  </a:lnTo>
                  <a:lnTo>
                    <a:pt x="394" y="48"/>
                  </a:lnTo>
                  <a:lnTo>
                    <a:pt x="379" y="57"/>
                  </a:lnTo>
                  <a:lnTo>
                    <a:pt x="365" y="68"/>
                  </a:lnTo>
                  <a:lnTo>
                    <a:pt x="351" y="80"/>
                  </a:lnTo>
                  <a:lnTo>
                    <a:pt x="338" y="91"/>
                  </a:lnTo>
                  <a:lnTo>
                    <a:pt x="326" y="103"/>
                  </a:lnTo>
                  <a:lnTo>
                    <a:pt x="314" y="117"/>
                  </a:lnTo>
                  <a:lnTo>
                    <a:pt x="293" y="144"/>
                  </a:lnTo>
                  <a:lnTo>
                    <a:pt x="274" y="171"/>
                  </a:lnTo>
                  <a:lnTo>
                    <a:pt x="274" y="171"/>
                  </a:lnTo>
                  <a:lnTo>
                    <a:pt x="249" y="210"/>
                  </a:lnTo>
                  <a:lnTo>
                    <a:pt x="249" y="210"/>
                  </a:lnTo>
                  <a:lnTo>
                    <a:pt x="231" y="239"/>
                  </a:lnTo>
                  <a:lnTo>
                    <a:pt x="211" y="267"/>
                  </a:lnTo>
                  <a:lnTo>
                    <a:pt x="201" y="281"/>
                  </a:lnTo>
                  <a:lnTo>
                    <a:pt x="190" y="295"/>
                  </a:lnTo>
                  <a:lnTo>
                    <a:pt x="179" y="307"/>
                  </a:lnTo>
                  <a:lnTo>
                    <a:pt x="167" y="320"/>
                  </a:lnTo>
                  <a:lnTo>
                    <a:pt x="154" y="331"/>
                  </a:lnTo>
                  <a:lnTo>
                    <a:pt x="142" y="341"/>
                  </a:lnTo>
                  <a:lnTo>
                    <a:pt x="127" y="351"/>
                  </a:lnTo>
                  <a:lnTo>
                    <a:pt x="113" y="358"/>
                  </a:lnTo>
                  <a:lnTo>
                    <a:pt x="96" y="365"/>
                  </a:lnTo>
                  <a:lnTo>
                    <a:pt x="80" y="370"/>
                  </a:lnTo>
                  <a:lnTo>
                    <a:pt x="62" y="373"/>
                  </a:lnTo>
                  <a:lnTo>
                    <a:pt x="44" y="374"/>
                  </a:lnTo>
                  <a:lnTo>
                    <a:pt x="44" y="374"/>
                  </a:lnTo>
                  <a:lnTo>
                    <a:pt x="40" y="375"/>
                  </a:lnTo>
                  <a:lnTo>
                    <a:pt x="35" y="376"/>
                  </a:lnTo>
                  <a:lnTo>
                    <a:pt x="29" y="380"/>
                  </a:lnTo>
                  <a:lnTo>
                    <a:pt x="25" y="384"/>
                  </a:lnTo>
                  <a:lnTo>
                    <a:pt x="22" y="388"/>
                  </a:lnTo>
                  <a:lnTo>
                    <a:pt x="22" y="388"/>
                  </a:lnTo>
                  <a:lnTo>
                    <a:pt x="19" y="395"/>
                  </a:lnTo>
                  <a:lnTo>
                    <a:pt x="18" y="402"/>
                  </a:lnTo>
                  <a:lnTo>
                    <a:pt x="19" y="411"/>
                  </a:lnTo>
                  <a:lnTo>
                    <a:pt x="22" y="418"/>
                  </a:lnTo>
                  <a:lnTo>
                    <a:pt x="22" y="418"/>
                  </a:lnTo>
                  <a:lnTo>
                    <a:pt x="25" y="421"/>
                  </a:lnTo>
                  <a:lnTo>
                    <a:pt x="29" y="424"/>
                  </a:lnTo>
                  <a:lnTo>
                    <a:pt x="35" y="427"/>
                  </a:lnTo>
                  <a:lnTo>
                    <a:pt x="44" y="428"/>
                  </a:lnTo>
                  <a:lnTo>
                    <a:pt x="44" y="428"/>
                  </a:lnTo>
                  <a:lnTo>
                    <a:pt x="44" y="428"/>
                  </a:lnTo>
                  <a:lnTo>
                    <a:pt x="63" y="426"/>
                  </a:lnTo>
                  <a:lnTo>
                    <a:pt x="83" y="423"/>
                  </a:lnTo>
                  <a:lnTo>
                    <a:pt x="102" y="419"/>
                  </a:lnTo>
                  <a:lnTo>
                    <a:pt x="118" y="413"/>
                  </a:lnTo>
                  <a:lnTo>
                    <a:pt x="135" y="405"/>
                  </a:lnTo>
                  <a:lnTo>
                    <a:pt x="150" y="397"/>
                  </a:lnTo>
                  <a:lnTo>
                    <a:pt x="166" y="388"/>
                  </a:lnTo>
                  <a:lnTo>
                    <a:pt x="179" y="378"/>
                  </a:lnTo>
                  <a:lnTo>
                    <a:pt x="192" y="367"/>
                  </a:lnTo>
                  <a:lnTo>
                    <a:pt x="206" y="355"/>
                  </a:lnTo>
                  <a:lnTo>
                    <a:pt x="217" y="342"/>
                  </a:lnTo>
                  <a:lnTo>
                    <a:pt x="228" y="330"/>
                  </a:lnTo>
                  <a:lnTo>
                    <a:pt x="250" y="303"/>
                  </a:lnTo>
                  <a:lnTo>
                    <a:pt x="270" y="275"/>
                  </a:lnTo>
                  <a:lnTo>
                    <a:pt x="270" y="275"/>
                  </a:lnTo>
                  <a:lnTo>
                    <a:pt x="294" y="236"/>
                  </a:lnTo>
                  <a:lnTo>
                    <a:pt x="294" y="236"/>
                  </a:lnTo>
                  <a:lnTo>
                    <a:pt x="313" y="207"/>
                  </a:lnTo>
                  <a:lnTo>
                    <a:pt x="333" y="178"/>
                  </a:lnTo>
                  <a:lnTo>
                    <a:pt x="344" y="163"/>
                  </a:lnTo>
                  <a:lnTo>
                    <a:pt x="354" y="150"/>
                  </a:lnTo>
                  <a:lnTo>
                    <a:pt x="366" y="137"/>
                  </a:lnTo>
                  <a:lnTo>
                    <a:pt x="378" y="124"/>
                  </a:lnTo>
                  <a:lnTo>
                    <a:pt x="390" y="114"/>
                  </a:lnTo>
                  <a:lnTo>
                    <a:pt x="404" y="103"/>
                  </a:lnTo>
                  <a:lnTo>
                    <a:pt x="417" y="94"/>
                  </a:lnTo>
                  <a:lnTo>
                    <a:pt x="432" y="86"/>
                  </a:lnTo>
                  <a:lnTo>
                    <a:pt x="448" y="80"/>
                  </a:lnTo>
                  <a:lnTo>
                    <a:pt x="465" y="76"/>
                  </a:lnTo>
                  <a:lnTo>
                    <a:pt x="482" y="72"/>
                  </a:lnTo>
                  <a:lnTo>
                    <a:pt x="500" y="71"/>
                  </a:lnTo>
                  <a:lnTo>
                    <a:pt x="500" y="71"/>
                  </a:lnTo>
                  <a:lnTo>
                    <a:pt x="518" y="72"/>
                  </a:lnTo>
                  <a:lnTo>
                    <a:pt x="536" y="76"/>
                  </a:lnTo>
                  <a:lnTo>
                    <a:pt x="552" y="80"/>
                  </a:lnTo>
                  <a:lnTo>
                    <a:pt x="569" y="86"/>
                  </a:lnTo>
                  <a:lnTo>
                    <a:pt x="583" y="94"/>
                  </a:lnTo>
                  <a:lnTo>
                    <a:pt x="597" y="103"/>
                  </a:lnTo>
                  <a:lnTo>
                    <a:pt x="610" y="114"/>
                  </a:lnTo>
                  <a:lnTo>
                    <a:pt x="623" y="125"/>
                  </a:lnTo>
                  <a:lnTo>
                    <a:pt x="635" y="137"/>
                  </a:lnTo>
                  <a:lnTo>
                    <a:pt x="646" y="150"/>
                  </a:lnTo>
                  <a:lnTo>
                    <a:pt x="657" y="163"/>
                  </a:lnTo>
                  <a:lnTo>
                    <a:pt x="668" y="178"/>
                  </a:lnTo>
                  <a:lnTo>
                    <a:pt x="688" y="207"/>
                  </a:lnTo>
                  <a:lnTo>
                    <a:pt x="706" y="236"/>
                  </a:lnTo>
                  <a:lnTo>
                    <a:pt x="706" y="236"/>
                  </a:lnTo>
                  <a:lnTo>
                    <a:pt x="731" y="275"/>
                  </a:lnTo>
                  <a:lnTo>
                    <a:pt x="731" y="275"/>
                  </a:lnTo>
                  <a:lnTo>
                    <a:pt x="751" y="303"/>
                  </a:lnTo>
                  <a:lnTo>
                    <a:pt x="772" y="330"/>
                  </a:lnTo>
                  <a:lnTo>
                    <a:pt x="784" y="342"/>
                  </a:lnTo>
                  <a:lnTo>
                    <a:pt x="795" y="355"/>
                  </a:lnTo>
                  <a:lnTo>
                    <a:pt x="808" y="367"/>
                  </a:lnTo>
                  <a:lnTo>
                    <a:pt x="822" y="378"/>
                  </a:lnTo>
                  <a:lnTo>
                    <a:pt x="835" y="388"/>
                  </a:lnTo>
                  <a:lnTo>
                    <a:pt x="851" y="397"/>
                  </a:lnTo>
                  <a:lnTo>
                    <a:pt x="866" y="405"/>
                  </a:lnTo>
                  <a:lnTo>
                    <a:pt x="883" y="413"/>
                  </a:lnTo>
                  <a:lnTo>
                    <a:pt x="899" y="419"/>
                  </a:lnTo>
                  <a:lnTo>
                    <a:pt x="918" y="423"/>
                  </a:lnTo>
                  <a:lnTo>
                    <a:pt x="937" y="426"/>
                  </a:lnTo>
                  <a:lnTo>
                    <a:pt x="957" y="428"/>
                  </a:lnTo>
                  <a:lnTo>
                    <a:pt x="957" y="428"/>
                  </a:lnTo>
                  <a:lnTo>
                    <a:pt x="965" y="427"/>
                  </a:lnTo>
                  <a:lnTo>
                    <a:pt x="971" y="424"/>
                  </a:lnTo>
                  <a:lnTo>
                    <a:pt x="975" y="421"/>
                  </a:lnTo>
                  <a:lnTo>
                    <a:pt x="979" y="418"/>
                  </a:lnTo>
                  <a:lnTo>
                    <a:pt x="979" y="418"/>
                  </a:lnTo>
                  <a:lnTo>
                    <a:pt x="982" y="411"/>
                  </a:lnTo>
                  <a:lnTo>
                    <a:pt x="983" y="402"/>
                  </a:lnTo>
                  <a:lnTo>
                    <a:pt x="983" y="402"/>
                  </a:lnTo>
                  <a:close/>
                </a:path>
              </a:pathLst>
            </a:custGeom>
            <a:solidFill>
              <a:srgbClr val="FCFC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endParaRPr>
            </a:p>
          </p:txBody>
        </p:sp>
        <p:sp>
          <p:nvSpPr>
            <p:cNvPr id="46" name="Rectangle 41">
              <a:extLst>
                <a:ext uri="{FF2B5EF4-FFF2-40B4-BE49-F238E27FC236}">
                  <a16:creationId xmlns:a16="http://schemas.microsoft.com/office/drawing/2014/main" id="{26E56E4D-83CB-C49D-E77D-6DC39B082480}"/>
                </a:ext>
              </a:extLst>
            </p:cNvPr>
            <p:cNvSpPr>
              <a:spLocks noChangeArrowheads="1"/>
            </p:cNvSpPr>
            <p:nvPr/>
          </p:nvSpPr>
          <p:spPr bwMode="auto">
            <a:xfrm>
              <a:off x="8474076" y="5926138"/>
              <a:ext cx="17463" cy="244475"/>
            </a:xfrm>
            <a:prstGeom prst="rect">
              <a:avLst/>
            </a:prstGeom>
            <a:solidFill>
              <a:srgbClr val="3A3D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endParaRPr>
            </a:p>
          </p:txBody>
        </p:sp>
        <p:sp>
          <p:nvSpPr>
            <p:cNvPr id="47" name="Rectangle 42">
              <a:extLst>
                <a:ext uri="{FF2B5EF4-FFF2-40B4-BE49-F238E27FC236}">
                  <a16:creationId xmlns:a16="http://schemas.microsoft.com/office/drawing/2014/main" id="{87077593-8CB2-57E8-244B-2324D14B94D4}"/>
                </a:ext>
              </a:extLst>
            </p:cNvPr>
            <p:cNvSpPr>
              <a:spLocks noChangeArrowheads="1"/>
            </p:cNvSpPr>
            <p:nvPr/>
          </p:nvSpPr>
          <p:spPr bwMode="auto">
            <a:xfrm>
              <a:off x="8647113" y="5930901"/>
              <a:ext cx="17463" cy="242888"/>
            </a:xfrm>
            <a:prstGeom prst="rect">
              <a:avLst/>
            </a:prstGeom>
            <a:solidFill>
              <a:srgbClr val="3A3D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endParaRPr>
            </a:p>
          </p:txBody>
        </p:sp>
        <p:sp>
          <p:nvSpPr>
            <p:cNvPr id="48" name="Rectangle 43">
              <a:extLst>
                <a:ext uri="{FF2B5EF4-FFF2-40B4-BE49-F238E27FC236}">
                  <a16:creationId xmlns:a16="http://schemas.microsoft.com/office/drawing/2014/main" id="{1894E03A-44BB-D80A-C4FD-2A35BB25F901}"/>
                </a:ext>
              </a:extLst>
            </p:cNvPr>
            <p:cNvSpPr>
              <a:spLocks noChangeArrowheads="1"/>
            </p:cNvSpPr>
            <p:nvPr/>
          </p:nvSpPr>
          <p:spPr bwMode="auto">
            <a:xfrm>
              <a:off x="8702676" y="5930901"/>
              <a:ext cx="17463" cy="242888"/>
            </a:xfrm>
            <a:prstGeom prst="rect">
              <a:avLst/>
            </a:prstGeom>
            <a:solidFill>
              <a:srgbClr val="3A3D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endParaRPr>
            </a:p>
          </p:txBody>
        </p:sp>
        <p:sp>
          <p:nvSpPr>
            <p:cNvPr id="49" name="Rectangle 44">
              <a:extLst>
                <a:ext uri="{FF2B5EF4-FFF2-40B4-BE49-F238E27FC236}">
                  <a16:creationId xmlns:a16="http://schemas.microsoft.com/office/drawing/2014/main" id="{0D873065-6DD9-5AEA-FDDC-D6EB57FA31C0}"/>
                </a:ext>
              </a:extLst>
            </p:cNvPr>
            <p:cNvSpPr>
              <a:spLocks noChangeArrowheads="1"/>
            </p:cNvSpPr>
            <p:nvPr/>
          </p:nvSpPr>
          <p:spPr bwMode="auto">
            <a:xfrm>
              <a:off x="8059738" y="5907088"/>
              <a:ext cx="17463" cy="277813"/>
            </a:xfrm>
            <a:prstGeom prst="rect">
              <a:avLst/>
            </a:prstGeom>
            <a:solidFill>
              <a:srgbClr val="3A3D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endParaRPr>
            </a:p>
          </p:txBody>
        </p:sp>
        <p:sp>
          <p:nvSpPr>
            <p:cNvPr id="50" name="Rectangle 45">
              <a:extLst>
                <a:ext uri="{FF2B5EF4-FFF2-40B4-BE49-F238E27FC236}">
                  <a16:creationId xmlns:a16="http://schemas.microsoft.com/office/drawing/2014/main" id="{7F0A1E4D-DBE6-63B2-DEA3-7F997AE46940}"/>
                </a:ext>
              </a:extLst>
            </p:cNvPr>
            <p:cNvSpPr>
              <a:spLocks noChangeArrowheads="1"/>
            </p:cNvSpPr>
            <p:nvPr/>
          </p:nvSpPr>
          <p:spPr bwMode="auto">
            <a:xfrm>
              <a:off x="8115301" y="5935663"/>
              <a:ext cx="17463" cy="220663"/>
            </a:xfrm>
            <a:prstGeom prst="rect">
              <a:avLst/>
            </a:prstGeom>
            <a:solidFill>
              <a:srgbClr val="3A3D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endParaRPr>
            </a:p>
          </p:txBody>
        </p:sp>
        <p:sp>
          <p:nvSpPr>
            <p:cNvPr id="51" name="Rectangle 46">
              <a:extLst>
                <a:ext uri="{FF2B5EF4-FFF2-40B4-BE49-F238E27FC236}">
                  <a16:creationId xmlns:a16="http://schemas.microsoft.com/office/drawing/2014/main" id="{E2077148-02CB-AAA2-A72D-A9857580CE4D}"/>
                </a:ext>
              </a:extLst>
            </p:cNvPr>
            <p:cNvSpPr>
              <a:spLocks noChangeArrowheads="1"/>
            </p:cNvSpPr>
            <p:nvPr/>
          </p:nvSpPr>
          <p:spPr bwMode="auto">
            <a:xfrm>
              <a:off x="8415338" y="5881688"/>
              <a:ext cx="17463" cy="333375"/>
            </a:xfrm>
            <a:prstGeom prst="rect">
              <a:avLst/>
            </a:prstGeom>
            <a:solidFill>
              <a:srgbClr val="3A3D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endParaRPr>
            </a:p>
          </p:txBody>
        </p:sp>
        <p:sp>
          <p:nvSpPr>
            <p:cNvPr id="52" name="Rectangle 47">
              <a:extLst>
                <a:ext uri="{FF2B5EF4-FFF2-40B4-BE49-F238E27FC236}">
                  <a16:creationId xmlns:a16="http://schemas.microsoft.com/office/drawing/2014/main" id="{EBB8980C-B2D7-27C1-4F76-EDF021F5AD61}"/>
                </a:ext>
              </a:extLst>
            </p:cNvPr>
            <p:cNvSpPr>
              <a:spLocks noChangeArrowheads="1"/>
            </p:cNvSpPr>
            <p:nvPr/>
          </p:nvSpPr>
          <p:spPr bwMode="auto">
            <a:xfrm>
              <a:off x="8356601" y="5881688"/>
              <a:ext cx="17463" cy="333375"/>
            </a:xfrm>
            <a:prstGeom prst="rect">
              <a:avLst/>
            </a:prstGeom>
            <a:solidFill>
              <a:srgbClr val="3A3D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endParaRPr>
            </a:p>
          </p:txBody>
        </p:sp>
        <p:sp>
          <p:nvSpPr>
            <p:cNvPr id="53" name="Rectangle 48">
              <a:extLst>
                <a:ext uri="{FF2B5EF4-FFF2-40B4-BE49-F238E27FC236}">
                  <a16:creationId xmlns:a16="http://schemas.microsoft.com/office/drawing/2014/main" id="{16334322-B657-DA8A-D147-26BD2E4014F6}"/>
                </a:ext>
              </a:extLst>
            </p:cNvPr>
            <p:cNvSpPr>
              <a:spLocks noChangeArrowheads="1"/>
            </p:cNvSpPr>
            <p:nvPr/>
          </p:nvSpPr>
          <p:spPr bwMode="auto">
            <a:xfrm>
              <a:off x="8297863" y="5926138"/>
              <a:ext cx="17463" cy="244475"/>
            </a:xfrm>
            <a:prstGeom prst="rect">
              <a:avLst/>
            </a:prstGeom>
            <a:solidFill>
              <a:srgbClr val="3A3D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endParaRPr>
            </a:p>
          </p:txBody>
        </p:sp>
        <p:sp>
          <p:nvSpPr>
            <p:cNvPr id="54" name="Freeform 49">
              <a:extLst>
                <a:ext uri="{FF2B5EF4-FFF2-40B4-BE49-F238E27FC236}">
                  <a16:creationId xmlns:a16="http://schemas.microsoft.com/office/drawing/2014/main" id="{3E53A035-B152-919B-376D-ADBB3FB4A732}"/>
                </a:ext>
              </a:extLst>
            </p:cNvPr>
            <p:cNvSpPr>
              <a:spLocks/>
            </p:cNvSpPr>
            <p:nvPr/>
          </p:nvSpPr>
          <p:spPr bwMode="auto">
            <a:xfrm>
              <a:off x="8001001" y="5881688"/>
              <a:ext cx="779463" cy="339725"/>
            </a:xfrm>
            <a:custGeom>
              <a:avLst/>
              <a:gdLst>
                <a:gd name="T0" fmla="*/ 46 w 982"/>
                <a:gd name="T1" fmla="*/ 71 h 427"/>
                <a:gd name="T2" fmla="*/ 74 w 982"/>
                <a:gd name="T3" fmla="*/ 76 h 427"/>
                <a:gd name="T4" fmla="*/ 126 w 982"/>
                <a:gd name="T5" fmla="*/ 101 h 427"/>
                <a:gd name="T6" fmla="*/ 168 w 982"/>
                <a:gd name="T7" fmla="*/ 140 h 427"/>
                <a:gd name="T8" fmla="*/ 216 w 982"/>
                <a:gd name="T9" fmla="*/ 204 h 427"/>
                <a:gd name="T10" fmla="*/ 258 w 982"/>
                <a:gd name="T11" fmla="*/ 270 h 427"/>
                <a:gd name="T12" fmla="*/ 302 w 982"/>
                <a:gd name="T13" fmla="*/ 329 h 427"/>
                <a:gd name="T14" fmla="*/ 342 w 982"/>
                <a:gd name="T15" fmla="*/ 368 h 427"/>
                <a:gd name="T16" fmla="*/ 385 w 982"/>
                <a:gd name="T17" fmla="*/ 399 h 427"/>
                <a:gd name="T18" fmla="*/ 435 w 982"/>
                <a:gd name="T19" fmla="*/ 419 h 427"/>
                <a:gd name="T20" fmla="*/ 491 w 982"/>
                <a:gd name="T21" fmla="*/ 427 h 427"/>
                <a:gd name="T22" fmla="*/ 529 w 982"/>
                <a:gd name="T23" fmla="*/ 424 h 427"/>
                <a:gd name="T24" fmla="*/ 581 w 982"/>
                <a:gd name="T25" fmla="*/ 407 h 427"/>
                <a:gd name="T26" fmla="*/ 626 w 982"/>
                <a:gd name="T27" fmla="*/ 379 h 427"/>
                <a:gd name="T28" fmla="*/ 667 w 982"/>
                <a:gd name="T29" fmla="*/ 343 h 427"/>
                <a:gd name="T30" fmla="*/ 703 w 982"/>
                <a:gd name="T31" fmla="*/ 301 h 427"/>
                <a:gd name="T32" fmla="*/ 745 w 982"/>
                <a:gd name="T33" fmla="*/ 237 h 427"/>
                <a:gd name="T34" fmla="*/ 802 w 982"/>
                <a:gd name="T35" fmla="*/ 155 h 427"/>
                <a:gd name="T36" fmla="*/ 841 w 982"/>
                <a:gd name="T37" fmla="*/ 112 h 427"/>
                <a:gd name="T38" fmla="*/ 890 w 982"/>
                <a:gd name="T39" fmla="*/ 82 h 427"/>
                <a:gd name="T40" fmla="*/ 927 w 982"/>
                <a:gd name="T41" fmla="*/ 72 h 427"/>
                <a:gd name="T42" fmla="*/ 948 w 982"/>
                <a:gd name="T43" fmla="*/ 70 h 427"/>
                <a:gd name="T44" fmla="*/ 969 w 982"/>
                <a:gd name="T45" fmla="*/ 63 h 427"/>
                <a:gd name="T46" fmla="*/ 979 w 982"/>
                <a:gd name="T47" fmla="*/ 46 h 427"/>
                <a:gd name="T48" fmla="*/ 981 w 982"/>
                <a:gd name="T49" fmla="*/ 26 h 427"/>
                <a:gd name="T50" fmla="*/ 973 w 982"/>
                <a:gd name="T51" fmla="*/ 10 h 427"/>
                <a:gd name="T52" fmla="*/ 956 w 982"/>
                <a:gd name="T53" fmla="*/ 0 h 427"/>
                <a:gd name="T54" fmla="*/ 928 w 982"/>
                <a:gd name="T55" fmla="*/ 1 h 427"/>
                <a:gd name="T56" fmla="*/ 874 w 982"/>
                <a:gd name="T57" fmla="*/ 13 h 427"/>
                <a:gd name="T58" fmla="*/ 827 w 982"/>
                <a:gd name="T59" fmla="*/ 37 h 427"/>
                <a:gd name="T60" fmla="*/ 785 w 982"/>
                <a:gd name="T61" fmla="*/ 70 h 427"/>
                <a:gd name="T62" fmla="*/ 748 w 982"/>
                <a:gd name="T63" fmla="*/ 110 h 427"/>
                <a:gd name="T64" fmla="*/ 714 w 982"/>
                <a:gd name="T65" fmla="*/ 156 h 427"/>
                <a:gd name="T66" fmla="*/ 650 w 982"/>
                <a:gd name="T67" fmla="*/ 255 h 427"/>
                <a:gd name="T68" fmla="*/ 612 w 982"/>
                <a:gd name="T69" fmla="*/ 301 h 427"/>
                <a:gd name="T70" fmla="*/ 567 w 982"/>
                <a:gd name="T71" fmla="*/ 336 h 427"/>
                <a:gd name="T72" fmla="*/ 532 w 982"/>
                <a:gd name="T73" fmla="*/ 350 h 427"/>
                <a:gd name="T74" fmla="*/ 502 w 982"/>
                <a:gd name="T75" fmla="*/ 355 h 427"/>
                <a:gd name="T76" fmla="*/ 481 w 982"/>
                <a:gd name="T77" fmla="*/ 355 h 427"/>
                <a:gd name="T78" fmla="*/ 451 w 982"/>
                <a:gd name="T79" fmla="*/ 350 h 427"/>
                <a:gd name="T80" fmla="*/ 416 w 982"/>
                <a:gd name="T81" fmla="*/ 336 h 427"/>
                <a:gd name="T82" fmla="*/ 371 w 982"/>
                <a:gd name="T83" fmla="*/ 301 h 427"/>
                <a:gd name="T84" fmla="*/ 332 w 982"/>
                <a:gd name="T85" fmla="*/ 255 h 427"/>
                <a:gd name="T86" fmla="*/ 267 w 982"/>
                <a:gd name="T87" fmla="*/ 156 h 427"/>
                <a:gd name="T88" fmla="*/ 234 w 982"/>
                <a:gd name="T89" fmla="*/ 110 h 427"/>
                <a:gd name="T90" fmla="*/ 197 w 982"/>
                <a:gd name="T91" fmla="*/ 70 h 427"/>
                <a:gd name="T92" fmla="*/ 156 w 982"/>
                <a:gd name="T93" fmla="*/ 37 h 427"/>
                <a:gd name="T94" fmla="*/ 109 w 982"/>
                <a:gd name="T95" fmla="*/ 13 h 427"/>
                <a:gd name="T96" fmla="*/ 54 w 982"/>
                <a:gd name="T97" fmla="*/ 1 h 427"/>
                <a:gd name="T98" fmla="*/ 26 w 982"/>
                <a:gd name="T99" fmla="*/ 0 h 427"/>
                <a:gd name="T100" fmla="*/ 8 w 982"/>
                <a:gd name="T101" fmla="*/ 10 h 427"/>
                <a:gd name="T102" fmla="*/ 1 w 982"/>
                <a:gd name="T103" fmla="*/ 26 h 427"/>
                <a:gd name="T104" fmla="*/ 2 w 982"/>
                <a:gd name="T105" fmla="*/ 46 h 427"/>
                <a:gd name="T106" fmla="*/ 14 w 982"/>
                <a:gd name="T107" fmla="*/ 63 h 427"/>
                <a:gd name="T108" fmla="*/ 34 w 982"/>
                <a:gd name="T109" fmla="*/ 7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82" h="427">
                  <a:moveTo>
                    <a:pt x="34" y="70"/>
                  </a:moveTo>
                  <a:lnTo>
                    <a:pt x="34" y="70"/>
                  </a:lnTo>
                  <a:lnTo>
                    <a:pt x="46" y="71"/>
                  </a:lnTo>
                  <a:lnTo>
                    <a:pt x="55" y="72"/>
                  </a:lnTo>
                  <a:lnTo>
                    <a:pt x="65" y="74"/>
                  </a:lnTo>
                  <a:lnTo>
                    <a:pt x="74" y="76"/>
                  </a:lnTo>
                  <a:lnTo>
                    <a:pt x="93" y="82"/>
                  </a:lnTo>
                  <a:lnTo>
                    <a:pt x="111" y="91"/>
                  </a:lnTo>
                  <a:lnTo>
                    <a:pt x="126" y="101"/>
                  </a:lnTo>
                  <a:lnTo>
                    <a:pt x="140" y="112"/>
                  </a:lnTo>
                  <a:lnTo>
                    <a:pt x="155" y="126"/>
                  </a:lnTo>
                  <a:lnTo>
                    <a:pt x="168" y="140"/>
                  </a:lnTo>
                  <a:lnTo>
                    <a:pt x="181" y="155"/>
                  </a:lnTo>
                  <a:lnTo>
                    <a:pt x="193" y="170"/>
                  </a:lnTo>
                  <a:lnTo>
                    <a:pt x="216" y="204"/>
                  </a:lnTo>
                  <a:lnTo>
                    <a:pt x="236" y="237"/>
                  </a:lnTo>
                  <a:lnTo>
                    <a:pt x="258" y="270"/>
                  </a:lnTo>
                  <a:lnTo>
                    <a:pt x="258" y="270"/>
                  </a:lnTo>
                  <a:lnTo>
                    <a:pt x="280" y="301"/>
                  </a:lnTo>
                  <a:lnTo>
                    <a:pt x="291" y="315"/>
                  </a:lnTo>
                  <a:lnTo>
                    <a:pt x="302" y="329"/>
                  </a:lnTo>
                  <a:lnTo>
                    <a:pt x="315" y="343"/>
                  </a:lnTo>
                  <a:lnTo>
                    <a:pt x="328" y="355"/>
                  </a:lnTo>
                  <a:lnTo>
                    <a:pt x="342" y="368"/>
                  </a:lnTo>
                  <a:lnTo>
                    <a:pt x="355" y="379"/>
                  </a:lnTo>
                  <a:lnTo>
                    <a:pt x="370" y="389"/>
                  </a:lnTo>
                  <a:lnTo>
                    <a:pt x="385" y="399"/>
                  </a:lnTo>
                  <a:lnTo>
                    <a:pt x="402" y="407"/>
                  </a:lnTo>
                  <a:lnTo>
                    <a:pt x="418" y="413"/>
                  </a:lnTo>
                  <a:lnTo>
                    <a:pt x="435" y="419"/>
                  </a:lnTo>
                  <a:lnTo>
                    <a:pt x="453" y="424"/>
                  </a:lnTo>
                  <a:lnTo>
                    <a:pt x="472" y="426"/>
                  </a:lnTo>
                  <a:lnTo>
                    <a:pt x="491" y="427"/>
                  </a:lnTo>
                  <a:lnTo>
                    <a:pt x="491" y="427"/>
                  </a:lnTo>
                  <a:lnTo>
                    <a:pt x="511" y="426"/>
                  </a:lnTo>
                  <a:lnTo>
                    <a:pt x="529" y="424"/>
                  </a:lnTo>
                  <a:lnTo>
                    <a:pt x="548" y="419"/>
                  </a:lnTo>
                  <a:lnTo>
                    <a:pt x="565" y="413"/>
                  </a:lnTo>
                  <a:lnTo>
                    <a:pt x="581" y="407"/>
                  </a:lnTo>
                  <a:lnTo>
                    <a:pt x="598" y="399"/>
                  </a:lnTo>
                  <a:lnTo>
                    <a:pt x="612" y="389"/>
                  </a:lnTo>
                  <a:lnTo>
                    <a:pt x="626" y="379"/>
                  </a:lnTo>
                  <a:lnTo>
                    <a:pt x="641" y="368"/>
                  </a:lnTo>
                  <a:lnTo>
                    <a:pt x="654" y="355"/>
                  </a:lnTo>
                  <a:lnTo>
                    <a:pt x="667" y="343"/>
                  </a:lnTo>
                  <a:lnTo>
                    <a:pt x="679" y="329"/>
                  </a:lnTo>
                  <a:lnTo>
                    <a:pt x="691" y="315"/>
                  </a:lnTo>
                  <a:lnTo>
                    <a:pt x="703" y="301"/>
                  </a:lnTo>
                  <a:lnTo>
                    <a:pt x="724" y="270"/>
                  </a:lnTo>
                  <a:lnTo>
                    <a:pt x="724" y="270"/>
                  </a:lnTo>
                  <a:lnTo>
                    <a:pt x="745" y="237"/>
                  </a:lnTo>
                  <a:lnTo>
                    <a:pt x="767" y="204"/>
                  </a:lnTo>
                  <a:lnTo>
                    <a:pt x="790" y="170"/>
                  </a:lnTo>
                  <a:lnTo>
                    <a:pt x="802" y="155"/>
                  </a:lnTo>
                  <a:lnTo>
                    <a:pt x="814" y="140"/>
                  </a:lnTo>
                  <a:lnTo>
                    <a:pt x="828" y="126"/>
                  </a:lnTo>
                  <a:lnTo>
                    <a:pt x="841" y="112"/>
                  </a:lnTo>
                  <a:lnTo>
                    <a:pt x="857" y="101"/>
                  </a:lnTo>
                  <a:lnTo>
                    <a:pt x="872" y="91"/>
                  </a:lnTo>
                  <a:lnTo>
                    <a:pt x="890" y="82"/>
                  </a:lnTo>
                  <a:lnTo>
                    <a:pt x="907" y="76"/>
                  </a:lnTo>
                  <a:lnTo>
                    <a:pt x="917" y="74"/>
                  </a:lnTo>
                  <a:lnTo>
                    <a:pt x="927" y="72"/>
                  </a:lnTo>
                  <a:lnTo>
                    <a:pt x="937" y="71"/>
                  </a:lnTo>
                  <a:lnTo>
                    <a:pt x="948" y="70"/>
                  </a:lnTo>
                  <a:lnTo>
                    <a:pt x="948" y="70"/>
                  </a:lnTo>
                  <a:lnTo>
                    <a:pt x="956" y="69"/>
                  </a:lnTo>
                  <a:lnTo>
                    <a:pt x="963" y="67"/>
                  </a:lnTo>
                  <a:lnTo>
                    <a:pt x="969" y="63"/>
                  </a:lnTo>
                  <a:lnTo>
                    <a:pt x="973" y="59"/>
                  </a:lnTo>
                  <a:lnTo>
                    <a:pt x="977" y="52"/>
                  </a:lnTo>
                  <a:lnTo>
                    <a:pt x="979" y="46"/>
                  </a:lnTo>
                  <a:lnTo>
                    <a:pt x="981" y="40"/>
                  </a:lnTo>
                  <a:lnTo>
                    <a:pt x="982" y="34"/>
                  </a:lnTo>
                  <a:lnTo>
                    <a:pt x="981" y="26"/>
                  </a:lnTo>
                  <a:lnTo>
                    <a:pt x="980" y="20"/>
                  </a:lnTo>
                  <a:lnTo>
                    <a:pt x="977" y="15"/>
                  </a:lnTo>
                  <a:lnTo>
                    <a:pt x="973" y="10"/>
                  </a:lnTo>
                  <a:lnTo>
                    <a:pt x="969" y="5"/>
                  </a:lnTo>
                  <a:lnTo>
                    <a:pt x="963" y="2"/>
                  </a:lnTo>
                  <a:lnTo>
                    <a:pt x="956" y="0"/>
                  </a:lnTo>
                  <a:lnTo>
                    <a:pt x="948" y="0"/>
                  </a:lnTo>
                  <a:lnTo>
                    <a:pt x="948" y="0"/>
                  </a:lnTo>
                  <a:lnTo>
                    <a:pt x="928" y="1"/>
                  </a:lnTo>
                  <a:lnTo>
                    <a:pt x="909" y="4"/>
                  </a:lnTo>
                  <a:lnTo>
                    <a:pt x="892" y="8"/>
                  </a:lnTo>
                  <a:lnTo>
                    <a:pt x="874" y="13"/>
                  </a:lnTo>
                  <a:lnTo>
                    <a:pt x="858" y="20"/>
                  </a:lnTo>
                  <a:lnTo>
                    <a:pt x="842" y="27"/>
                  </a:lnTo>
                  <a:lnTo>
                    <a:pt x="827" y="37"/>
                  </a:lnTo>
                  <a:lnTo>
                    <a:pt x="812" y="47"/>
                  </a:lnTo>
                  <a:lnTo>
                    <a:pt x="799" y="57"/>
                  </a:lnTo>
                  <a:lnTo>
                    <a:pt x="785" y="70"/>
                  </a:lnTo>
                  <a:lnTo>
                    <a:pt x="772" y="82"/>
                  </a:lnTo>
                  <a:lnTo>
                    <a:pt x="760" y="96"/>
                  </a:lnTo>
                  <a:lnTo>
                    <a:pt x="748" y="110"/>
                  </a:lnTo>
                  <a:lnTo>
                    <a:pt x="737" y="125"/>
                  </a:lnTo>
                  <a:lnTo>
                    <a:pt x="714" y="156"/>
                  </a:lnTo>
                  <a:lnTo>
                    <a:pt x="714" y="156"/>
                  </a:lnTo>
                  <a:lnTo>
                    <a:pt x="694" y="188"/>
                  </a:lnTo>
                  <a:lnTo>
                    <a:pt x="673" y="221"/>
                  </a:lnTo>
                  <a:lnTo>
                    <a:pt x="650" y="255"/>
                  </a:lnTo>
                  <a:lnTo>
                    <a:pt x="638" y="271"/>
                  </a:lnTo>
                  <a:lnTo>
                    <a:pt x="625" y="286"/>
                  </a:lnTo>
                  <a:lnTo>
                    <a:pt x="612" y="301"/>
                  </a:lnTo>
                  <a:lnTo>
                    <a:pt x="598" y="314"/>
                  </a:lnTo>
                  <a:lnTo>
                    <a:pt x="582" y="325"/>
                  </a:lnTo>
                  <a:lnTo>
                    <a:pt x="567" y="336"/>
                  </a:lnTo>
                  <a:lnTo>
                    <a:pt x="549" y="344"/>
                  </a:lnTo>
                  <a:lnTo>
                    <a:pt x="541" y="348"/>
                  </a:lnTo>
                  <a:lnTo>
                    <a:pt x="532" y="350"/>
                  </a:lnTo>
                  <a:lnTo>
                    <a:pt x="522" y="352"/>
                  </a:lnTo>
                  <a:lnTo>
                    <a:pt x="512" y="354"/>
                  </a:lnTo>
                  <a:lnTo>
                    <a:pt x="502" y="355"/>
                  </a:lnTo>
                  <a:lnTo>
                    <a:pt x="491" y="355"/>
                  </a:lnTo>
                  <a:lnTo>
                    <a:pt x="491" y="355"/>
                  </a:lnTo>
                  <a:lnTo>
                    <a:pt x="481" y="355"/>
                  </a:lnTo>
                  <a:lnTo>
                    <a:pt x="471" y="354"/>
                  </a:lnTo>
                  <a:lnTo>
                    <a:pt x="460" y="352"/>
                  </a:lnTo>
                  <a:lnTo>
                    <a:pt x="451" y="350"/>
                  </a:lnTo>
                  <a:lnTo>
                    <a:pt x="442" y="348"/>
                  </a:lnTo>
                  <a:lnTo>
                    <a:pt x="432" y="344"/>
                  </a:lnTo>
                  <a:lnTo>
                    <a:pt x="416" y="336"/>
                  </a:lnTo>
                  <a:lnTo>
                    <a:pt x="399" y="325"/>
                  </a:lnTo>
                  <a:lnTo>
                    <a:pt x="385" y="314"/>
                  </a:lnTo>
                  <a:lnTo>
                    <a:pt x="371" y="301"/>
                  </a:lnTo>
                  <a:lnTo>
                    <a:pt x="357" y="286"/>
                  </a:lnTo>
                  <a:lnTo>
                    <a:pt x="345" y="271"/>
                  </a:lnTo>
                  <a:lnTo>
                    <a:pt x="332" y="255"/>
                  </a:lnTo>
                  <a:lnTo>
                    <a:pt x="310" y="221"/>
                  </a:lnTo>
                  <a:lnTo>
                    <a:pt x="288" y="188"/>
                  </a:lnTo>
                  <a:lnTo>
                    <a:pt x="267" y="156"/>
                  </a:lnTo>
                  <a:lnTo>
                    <a:pt x="267" y="156"/>
                  </a:lnTo>
                  <a:lnTo>
                    <a:pt x="246" y="125"/>
                  </a:lnTo>
                  <a:lnTo>
                    <a:pt x="234" y="110"/>
                  </a:lnTo>
                  <a:lnTo>
                    <a:pt x="222" y="96"/>
                  </a:lnTo>
                  <a:lnTo>
                    <a:pt x="210" y="82"/>
                  </a:lnTo>
                  <a:lnTo>
                    <a:pt x="197" y="70"/>
                  </a:lnTo>
                  <a:lnTo>
                    <a:pt x="184" y="57"/>
                  </a:lnTo>
                  <a:lnTo>
                    <a:pt x="170" y="47"/>
                  </a:lnTo>
                  <a:lnTo>
                    <a:pt x="156" y="37"/>
                  </a:lnTo>
                  <a:lnTo>
                    <a:pt x="140" y="27"/>
                  </a:lnTo>
                  <a:lnTo>
                    <a:pt x="125" y="20"/>
                  </a:lnTo>
                  <a:lnTo>
                    <a:pt x="109" y="13"/>
                  </a:lnTo>
                  <a:lnTo>
                    <a:pt x="91" y="8"/>
                  </a:lnTo>
                  <a:lnTo>
                    <a:pt x="73" y="4"/>
                  </a:lnTo>
                  <a:lnTo>
                    <a:pt x="54" y="1"/>
                  </a:lnTo>
                  <a:lnTo>
                    <a:pt x="34" y="0"/>
                  </a:lnTo>
                  <a:lnTo>
                    <a:pt x="34" y="0"/>
                  </a:lnTo>
                  <a:lnTo>
                    <a:pt x="26" y="0"/>
                  </a:lnTo>
                  <a:lnTo>
                    <a:pt x="20" y="2"/>
                  </a:lnTo>
                  <a:lnTo>
                    <a:pt x="14" y="5"/>
                  </a:lnTo>
                  <a:lnTo>
                    <a:pt x="8" y="10"/>
                  </a:lnTo>
                  <a:lnTo>
                    <a:pt x="5" y="15"/>
                  </a:lnTo>
                  <a:lnTo>
                    <a:pt x="2" y="20"/>
                  </a:lnTo>
                  <a:lnTo>
                    <a:pt x="1" y="26"/>
                  </a:lnTo>
                  <a:lnTo>
                    <a:pt x="0" y="34"/>
                  </a:lnTo>
                  <a:lnTo>
                    <a:pt x="1" y="40"/>
                  </a:lnTo>
                  <a:lnTo>
                    <a:pt x="2" y="46"/>
                  </a:lnTo>
                  <a:lnTo>
                    <a:pt x="5" y="52"/>
                  </a:lnTo>
                  <a:lnTo>
                    <a:pt x="8" y="59"/>
                  </a:lnTo>
                  <a:lnTo>
                    <a:pt x="14" y="63"/>
                  </a:lnTo>
                  <a:lnTo>
                    <a:pt x="20" y="67"/>
                  </a:lnTo>
                  <a:lnTo>
                    <a:pt x="27" y="69"/>
                  </a:lnTo>
                  <a:lnTo>
                    <a:pt x="34" y="70"/>
                  </a:lnTo>
                  <a:lnTo>
                    <a:pt x="34" y="70"/>
                  </a:lnTo>
                  <a:close/>
                </a:path>
              </a:pathLst>
            </a:custGeom>
            <a:solidFill>
              <a:srgbClr val="4DA1BB"/>
            </a:solidFill>
            <a:ln>
              <a:noFill/>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endParaRPr>
            </a:p>
          </p:txBody>
        </p:sp>
        <p:sp>
          <p:nvSpPr>
            <p:cNvPr id="55" name="Freeform 50">
              <a:extLst>
                <a:ext uri="{FF2B5EF4-FFF2-40B4-BE49-F238E27FC236}">
                  <a16:creationId xmlns:a16="http://schemas.microsoft.com/office/drawing/2014/main" id="{FFE837E7-0C58-561D-5EFD-65B346C709A0}"/>
                </a:ext>
              </a:extLst>
            </p:cNvPr>
            <p:cNvSpPr>
              <a:spLocks noEditPoints="1"/>
            </p:cNvSpPr>
            <p:nvPr/>
          </p:nvSpPr>
          <p:spPr bwMode="auto">
            <a:xfrm>
              <a:off x="7994651" y="5875338"/>
              <a:ext cx="792163" cy="352425"/>
            </a:xfrm>
            <a:custGeom>
              <a:avLst/>
              <a:gdLst>
                <a:gd name="T0" fmla="*/ 3 w 999"/>
                <a:gd name="T1" fmla="*/ 26 h 445"/>
                <a:gd name="T2" fmla="*/ 42 w 999"/>
                <a:gd name="T3" fmla="*/ 0 h 445"/>
                <a:gd name="T4" fmla="*/ 141 w 999"/>
                <a:gd name="T5" fmla="*/ 24 h 445"/>
                <a:gd name="T6" fmla="*/ 230 w 999"/>
                <a:gd name="T7" fmla="*/ 92 h 445"/>
                <a:gd name="T8" fmla="*/ 308 w 999"/>
                <a:gd name="T9" fmla="*/ 200 h 445"/>
                <a:gd name="T10" fmla="*/ 375 w 999"/>
                <a:gd name="T11" fmla="*/ 294 h 445"/>
                <a:gd name="T12" fmla="*/ 452 w 999"/>
                <a:gd name="T13" fmla="*/ 349 h 445"/>
                <a:gd name="T14" fmla="*/ 532 w 999"/>
                <a:gd name="T15" fmla="*/ 353 h 445"/>
                <a:gd name="T16" fmla="*/ 612 w 999"/>
                <a:gd name="T17" fmla="*/ 306 h 445"/>
                <a:gd name="T18" fmla="*/ 690 w 999"/>
                <a:gd name="T19" fmla="*/ 200 h 445"/>
                <a:gd name="T20" fmla="*/ 757 w 999"/>
                <a:gd name="T21" fmla="*/ 106 h 445"/>
                <a:gd name="T22" fmla="*/ 840 w 999"/>
                <a:gd name="T23" fmla="*/ 33 h 445"/>
                <a:gd name="T24" fmla="*/ 955 w 999"/>
                <a:gd name="T25" fmla="*/ 0 h 445"/>
                <a:gd name="T26" fmla="*/ 993 w 999"/>
                <a:gd name="T27" fmla="*/ 19 h 445"/>
                <a:gd name="T28" fmla="*/ 997 w 999"/>
                <a:gd name="T29" fmla="*/ 59 h 445"/>
                <a:gd name="T30" fmla="*/ 956 w 999"/>
                <a:gd name="T31" fmla="*/ 89 h 445"/>
                <a:gd name="T32" fmla="*/ 880 w 999"/>
                <a:gd name="T33" fmla="*/ 111 h 445"/>
                <a:gd name="T34" fmla="*/ 812 w 999"/>
                <a:gd name="T35" fmla="*/ 176 h 445"/>
                <a:gd name="T36" fmla="*/ 740 w 999"/>
                <a:gd name="T37" fmla="*/ 285 h 445"/>
                <a:gd name="T38" fmla="*/ 659 w 999"/>
                <a:gd name="T39" fmla="*/ 381 h 445"/>
                <a:gd name="T40" fmla="*/ 560 w 999"/>
                <a:gd name="T41" fmla="*/ 437 h 445"/>
                <a:gd name="T42" fmla="*/ 457 w 999"/>
                <a:gd name="T43" fmla="*/ 442 h 445"/>
                <a:gd name="T44" fmla="*/ 354 w 999"/>
                <a:gd name="T45" fmla="*/ 393 h 445"/>
                <a:gd name="T46" fmla="*/ 279 w 999"/>
                <a:gd name="T47" fmla="*/ 314 h 445"/>
                <a:gd name="T48" fmla="*/ 196 w 999"/>
                <a:gd name="T49" fmla="*/ 190 h 445"/>
                <a:gd name="T50" fmla="*/ 131 w 999"/>
                <a:gd name="T51" fmla="*/ 119 h 445"/>
                <a:gd name="T52" fmla="*/ 42 w 999"/>
                <a:gd name="T53" fmla="*/ 89 h 445"/>
                <a:gd name="T54" fmla="*/ 10 w 999"/>
                <a:gd name="T55" fmla="*/ 74 h 445"/>
                <a:gd name="T56" fmla="*/ 981 w 999"/>
                <a:gd name="T57" fmla="*/ 44 h 445"/>
                <a:gd name="T58" fmla="*/ 978 w 999"/>
                <a:gd name="T59" fmla="*/ 29 h 445"/>
                <a:gd name="T60" fmla="*/ 956 w 999"/>
                <a:gd name="T61" fmla="*/ 18 h 445"/>
                <a:gd name="T62" fmla="*/ 849 w 999"/>
                <a:gd name="T63" fmla="*/ 48 h 445"/>
                <a:gd name="T64" fmla="*/ 771 w 999"/>
                <a:gd name="T65" fmla="*/ 116 h 445"/>
                <a:gd name="T66" fmla="*/ 686 w 999"/>
                <a:gd name="T67" fmla="*/ 239 h 445"/>
                <a:gd name="T68" fmla="*/ 610 w 999"/>
                <a:gd name="T69" fmla="*/ 332 h 445"/>
                <a:gd name="T70" fmla="*/ 518 w 999"/>
                <a:gd name="T71" fmla="*/ 374 h 445"/>
                <a:gd name="T72" fmla="*/ 431 w 999"/>
                <a:gd name="T73" fmla="*/ 359 h 445"/>
                <a:gd name="T74" fmla="*/ 353 w 999"/>
                <a:gd name="T75" fmla="*/ 296 h 445"/>
                <a:gd name="T76" fmla="*/ 268 w 999"/>
                <a:gd name="T77" fmla="*/ 171 h 445"/>
                <a:gd name="T78" fmla="*/ 192 w 999"/>
                <a:gd name="T79" fmla="*/ 79 h 445"/>
                <a:gd name="T80" fmla="*/ 100 w 999"/>
                <a:gd name="T81" fmla="*/ 27 h 445"/>
                <a:gd name="T82" fmla="*/ 31 w 999"/>
                <a:gd name="T83" fmla="*/ 20 h 445"/>
                <a:gd name="T84" fmla="*/ 17 w 999"/>
                <a:gd name="T85" fmla="*/ 43 h 445"/>
                <a:gd name="T86" fmla="*/ 27 w 999"/>
                <a:gd name="T87" fmla="*/ 65 h 445"/>
                <a:gd name="T88" fmla="*/ 79 w 999"/>
                <a:gd name="T89" fmla="*/ 76 h 445"/>
                <a:gd name="T90" fmla="*/ 166 w 999"/>
                <a:gd name="T91" fmla="*/ 126 h 445"/>
                <a:gd name="T92" fmla="*/ 248 w 999"/>
                <a:gd name="T93" fmla="*/ 236 h 445"/>
                <a:gd name="T94" fmla="*/ 325 w 999"/>
                <a:gd name="T95" fmla="*/ 342 h 445"/>
                <a:gd name="T96" fmla="*/ 409 w 999"/>
                <a:gd name="T97" fmla="*/ 407 h 445"/>
                <a:gd name="T98" fmla="*/ 499 w 999"/>
                <a:gd name="T99" fmla="*/ 427 h 445"/>
                <a:gd name="T100" fmla="*/ 606 w 999"/>
                <a:gd name="T101" fmla="*/ 398 h 445"/>
                <a:gd name="T102" fmla="*/ 685 w 999"/>
                <a:gd name="T103" fmla="*/ 329 h 445"/>
                <a:gd name="T104" fmla="*/ 769 w 999"/>
                <a:gd name="T105" fmla="*/ 207 h 445"/>
                <a:gd name="T106" fmla="*/ 845 w 999"/>
                <a:gd name="T107" fmla="*/ 115 h 445"/>
                <a:gd name="T108" fmla="*/ 937 w 999"/>
                <a:gd name="T109" fmla="*/ 73 h 445"/>
                <a:gd name="T110" fmla="*/ 975 w 999"/>
                <a:gd name="T111" fmla="*/ 62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99" h="445">
                  <a:moveTo>
                    <a:pt x="0" y="44"/>
                  </a:moveTo>
                  <a:lnTo>
                    <a:pt x="0" y="44"/>
                  </a:lnTo>
                  <a:lnTo>
                    <a:pt x="0" y="42"/>
                  </a:lnTo>
                  <a:lnTo>
                    <a:pt x="0" y="42"/>
                  </a:lnTo>
                  <a:lnTo>
                    <a:pt x="1" y="34"/>
                  </a:lnTo>
                  <a:lnTo>
                    <a:pt x="3" y="26"/>
                  </a:lnTo>
                  <a:lnTo>
                    <a:pt x="6" y="19"/>
                  </a:lnTo>
                  <a:lnTo>
                    <a:pt x="11" y="13"/>
                  </a:lnTo>
                  <a:lnTo>
                    <a:pt x="17" y="7"/>
                  </a:lnTo>
                  <a:lnTo>
                    <a:pt x="25" y="3"/>
                  </a:lnTo>
                  <a:lnTo>
                    <a:pt x="33" y="1"/>
                  </a:lnTo>
                  <a:lnTo>
                    <a:pt x="42" y="0"/>
                  </a:lnTo>
                  <a:lnTo>
                    <a:pt x="42" y="0"/>
                  </a:lnTo>
                  <a:lnTo>
                    <a:pt x="65" y="2"/>
                  </a:lnTo>
                  <a:lnTo>
                    <a:pt x="86" y="5"/>
                  </a:lnTo>
                  <a:lnTo>
                    <a:pt x="105" y="11"/>
                  </a:lnTo>
                  <a:lnTo>
                    <a:pt x="124" y="17"/>
                  </a:lnTo>
                  <a:lnTo>
                    <a:pt x="141" y="24"/>
                  </a:lnTo>
                  <a:lnTo>
                    <a:pt x="158" y="33"/>
                  </a:lnTo>
                  <a:lnTo>
                    <a:pt x="174" y="44"/>
                  </a:lnTo>
                  <a:lnTo>
                    <a:pt x="189" y="54"/>
                  </a:lnTo>
                  <a:lnTo>
                    <a:pt x="203" y="66"/>
                  </a:lnTo>
                  <a:lnTo>
                    <a:pt x="217" y="79"/>
                  </a:lnTo>
                  <a:lnTo>
                    <a:pt x="230" y="92"/>
                  </a:lnTo>
                  <a:lnTo>
                    <a:pt x="241" y="106"/>
                  </a:lnTo>
                  <a:lnTo>
                    <a:pt x="253" y="119"/>
                  </a:lnTo>
                  <a:lnTo>
                    <a:pt x="263" y="133"/>
                  </a:lnTo>
                  <a:lnTo>
                    <a:pt x="283" y="161"/>
                  </a:lnTo>
                  <a:lnTo>
                    <a:pt x="283" y="161"/>
                  </a:lnTo>
                  <a:lnTo>
                    <a:pt x="308" y="200"/>
                  </a:lnTo>
                  <a:lnTo>
                    <a:pt x="308" y="200"/>
                  </a:lnTo>
                  <a:lnTo>
                    <a:pt x="326" y="228"/>
                  </a:lnTo>
                  <a:lnTo>
                    <a:pt x="345" y="256"/>
                  </a:lnTo>
                  <a:lnTo>
                    <a:pt x="355" y="269"/>
                  </a:lnTo>
                  <a:lnTo>
                    <a:pt x="365" y="282"/>
                  </a:lnTo>
                  <a:lnTo>
                    <a:pt x="375" y="294"/>
                  </a:lnTo>
                  <a:lnTo>
                    <a:pt x="387" y="306"/>
                  </a:lnTo>
                  <a:lnTo>
                    <a:pt x="398" y="317"/>
                  </a:lnTo>
                  <a:lnTo>
                    <a:pt x="411" y="327"/>
                  </a:lnTo>
                  <a:lnTo>
                    <a:pt x="424" y="335"/>
                  </a:lnTo>
                  <a:lnTo>
                    <a:pt x="437" y="343"/>
                  </a:lnTo>
                  <a:lnTo>
                    <a:pt x="452" y="349"/>
                  </a:lnTo>
                  <a:lnTo>
                    <a:pt x="466" y="353"/>
                  </a:lnTo>
                  <a:lnTo>
                    <a:pt x="483" y="356"/>
                  </a:lnTo>
                  <a:lnTo>
                    <a:pt x="499" y="357"/>
                  </a:lnTo>
                  <a:lnTo>
                    <a:pt x="499" y="357"/>
                  </a:lnTo>
                  <a:lnTo>
                    <a:pt x="516" y="356"/>
                  </a:lnTo>
                  <a:lnTo>
                    <a:pt x="532" y="353"/>
                  </a:lnTo>
                  <a:lnTo>
                    <a:pt x="547" y="349"/>
                  </a:lnTo>
                  <a:lnTo>
                    <a:pt x="561" y="343"/>
                  </a:lnTo>
                  <a:lnTo>
                    <a:pt x="575" y="335"/>
                  </a:lnTo>
                  <a:lnTo>
                    <a:pt x="588" y="327"/>
                  </a:lnTo>
                  <a:lnTo>
                    <a:pt x="600" y="317"/>
                  </a:lnTo>
                  <a:lnTo>
                    <a:pt x="612" y="306"/>
                  </a:lnTo>
                  <a:lnTo>
                    <a:pt x="623" y="294"/>
                  </a:lnTo>
                  <a:lnTo>
                    <a:pt x="633" y="282"/>
                  </a:lnTo>
                  <a:lnTo>
                    <a:pt x="644" y="269"/>
                  </a:lnTo>
                  <a:lnTo>
                    <a:pt x="653" y="256"/>
                  </a:lnTo>
                  <a:lnTo>
                    <a:pt x="673" y="228"/>
                  </a:lnTo>
                  <a:lnTo>
                    <a:pt x="690" y="200"/>
                  </a:lnTo>
                  <a:lnTo>
                    <a:pt x="690" y="200"/>
                  </a:lnTo>
                  <a:lnTo>
                    <a:pt x="715" y="161"/>
                  </a:lnTo>
                  <a:lnTo>
                    <a:pt x="715" y="161"/>
                  </a:lnTo>
                  <a:lnTo>
                    <a:pt x="735" y="133"/>
                  </a:lnTo>
                  <a:lnTo>
                    <a:pt x="746" y="119"/>
                  </a:lnTo>
                  <a:lnTo>
                    <a:pt x="757" y="106"/>
                  </a:lnTo>
                  <a:lnTo>
                    <a:pt x="769" y="92"/>
                  </a:lnTo>
                  <a:lnTo>
                    <a:pt x="782" y="79"/>
                  </a:lnTo>
                  <a:lnTo>
                    <a:pt x="795" y="66"/>
                  </a:lnTo>
                  <a:lnTo>
                    <a:pt x="809" y="54"/>
                  </a:lnTo>
                  <a:lnTo>
                    <a:pt x="824" y="44"/>
                  </a:lnTo>
                  <a:lnTo>
                    <a:pt x="840" y="33"/>
                  </a:lnTo>
                  <a:lnTo>
                    <a:pt x="857" y="24"/>
                  </a:lnTo>
                  <a:lnTo>
                    <a:pt x="875" y="17"/>
                  </a:lnTo>
                  <a:lnTo>
                    <a:pt x="893" y="11"/>
                  </a:lnTo>
                  <a:lnTo>
                    <a:pt x="913" y="5"/>
                  </a:lnTo>
                  <a:lnTo>
                    <a:pt x="934" y="2"/>
                  </a:lnTo>
                  <a:lnTo>
                    <a:pt x="955" y="0"/>
                  </a:lnTo>
                  <a:lnTo>
                    <a:pt x="955" y="0"/>
                  </a:lnTo>
                  <a:lnTo>
                    <a:pt x="966" y="1"/>
                  </a:lnTo>
                  <a:lnTo>
                    <a:pt x="974" y="3"/>
                  </a:lnTo>
                  <a:lnTo>
                    <a:pt x="981" y="7"/>
                  </a:lnTo>
                  <a:lnTo>
                    <a:pt x="987" y="13"/>
                  </a:lnTo>
                  <a:lnTo>
                    <a:pt x="993" y="19"/>
                  </a:lnTo>
                  <a:lnTo>
                    <a:pt x="996" y="26"/>
                  </a:lnTo>
                  <a:lnTo>
                    <a:pt x="998" y="34"/>
                  </a:lnTo>
                  <a:lnTo>
                    <a:pt x="999" y="42"/>
                  </a:lnTo>
                  <a:lnTo>
                    <a:pt x="999" y="42"/>
                  </a:lnTo>
                  <a:lnTo>
                    <a:pt x="999" y="51"/>
                  </a:lnTo>
                  <a:lnTo>
                    <a:pt x="997" y="59"/>
                  </a:lnTo>
                  <a:lnTo>
                    <a:pt x="994" y="66"/>
                  </a:lnTo>
                  <a:lnTo>
                    <a:pt x="988" y="74"/>
                  </a:lnTo>
                  <a:lnTo>
                    <a:pt x="982" y="80"/>
                  </a:lnTo>
                  <a:lnTo>
                    <a:pt x="975" y="84"/>
                  </a:lnTo>
                  <a:lnTo>
                    <a:pt x="967" y="87"/>
                  </a:lnTo>
                  <a:lnTo>
                    <a:pt x="956" y="89"/>
                  </a:lnTo>
                  <a:lnTo>
                    <a:pt x="956" y="89"/>
                  </a:lnTo>
                  <a:lnTo>
                    <a:pt x="939" y="90"/>
                  </a:lnTo>
                  <a:lnTo>
                    <a:pt x="923" y="93"/>
                  </a:lnTo>
                  <a:lnTo>
                    <a:pt x="908" y="97"/>
                  </a:lnTo>
                  <a:lnTo>
                    <a:pt x="893" y="104"/>
                  </a:lnTo>
                  <a:lnTo>
                    <a:pt x="880" y="111"/>
                  </a:lnTo>
                  <a:lnTo>
                    <a:pt x="868" y="119"/>
                  </a:lnTo>
                  <a:lnTo>
                    <a:pt x="855" y="130"/>
                  </a:lnTo>
                  <a:lnTo>
                    <a:pt x="844" y="140"/>
                  </a:lnTo>
                  <a:lnTo>
                    <a:pt x="833" y="151"/>
                  </a:lnTo>
                  <a:lnTo>
                    <a:pt x="822" y="164"/>
                  </a:lnTo>
                  <a:lnTo>
                    <a:pt x="812" y="176"/>
                  </a:lnTo>
                  <a:lnTo>
                    <a:pt x="803" y="190"/>
                  </a:lnTo>
                  <a:lnTo>
                    <a:pt x="783" y="217"/>
                  </a:lnTo>
                  <a:lnTo>
                    <a:pt x="766" y="245"/>
                  </a:lnTo>
                  <a:lnTo>
                    <a:pt x="766" y="245"/>
                  </a:lnTo>
                  <a:lnTo>
                    <a:pt x="740" y="285"/>
                  </a:lnTo>
                  <a:lnTo>
                    <a:pt x="740" y="285"/>
                  </a:lnTo>
                  <a:lnTo>
                    <a:pt x="720" y="314"/>
                  </a:lnTo>
                  <a:lnTo>
                    <a:pt x="709" y="327"/>
                  </a:lnTo>
                  <a:lnTo>
                    <a:pt x="697" y="342"/>
                  </a:lnTo>
                  <a:lnTo>
                    <a:pt x="685" y="355"/>
                  </a:lnTo>
                  <a:lnTo>
                    <a:pt x="673" y="368"/>
                  </a:lnTo>
                  <a:lnTo>
                    <a:pt x="659" y="381"/>
                  </a:lnTo>
                  <a:lnTo>
                    <a:pt x="645" y="393"/>
                  </a:lnTo>
                  <a:lnTo>
                    <a:pt x="629" y="405"/>
                  </a:lnTo>
                  <a:lnTo>
                    <a:pt x="614" y="414"/>
                  </a:lnTo>
                  <a:lnTo>
                    <a:pt x="597" y="423"/>
                  </a:lnTo>
                  <a:lnTo>
                    <a:pt x="579" y="431"/>
                  </a:lnTo>
                  <a:lnTo>
                    <a:pt x="560" y="437"/>
                  </a:lnTo>
                  <a:lnTo>
                    <a:pt x="542" y="442"/>
                  </a:lnTo>
                  <a:lnTo>
                    <a:pt x="521" y="444"/>
                  </a:lnTo>
                  <a:lnTo>
                    <a:pt x="499" y="445"/>
                  </a:lnTo>
                  <a:lnTo>
                    <a:pt x="499" y="445"/>
                  </a:lnTo>
                  <a:lnTo>
                    <a:pt x="478" y="444"/>
                  </a:lnTo>
                  <a:lnTo>
                    <a:pt x="457" y="442"/>
                  </a:lnTo>
                  <a:lnTo>
                    <a:pt x="437" y="437"/>
                  </a:lnTo>
                  <a:lnTo>
                    <a:pt x="419" y="431"/>
                  </a:lnTo>
                  <a:lnTo>
                    <a:pt x="401" y="423"/>
                  </a:lnTo>
                  <a:lnTo>
                    <a:pt x="385" y="414"/>
                  </a:lnTo>
                  <a:lnTo>
                    <a:pt x="369" y="405"/>
                  </a:lnTo>
                  <a:lnTo>
                    <a:pt x="354" y="393"/>
                  </a:lnTo>
                  <a:lnTo>
                    <a:pt x="339" y="381"/>
                  </a:lnTo>
                  <a:lnTo>
                    <a:pt x="326" y="368"/>
                  </a:lnTo>
                  <a:lnTo>
                    <a:pt x="314" y="355"/>
                  </a:lnTo>
                  <a:lnTo>
                    <a:pt x="301" y="342"/>
                  </a:lnTo>
                  <a:lnTo>
                    <a:pt x="290" y="327"/>
                  </a:lnTo>
                  <a:lnTo>
                    <a:pt x="279" y="314"/>
                  </a:lnTo>
                  <a:lnTo>
                    <a:pt x="259" y="285"/>
                  </a:lnTo>
                  <a:lnTo>
                    <a:pt x="259" y="285"/>
                  </a:lnTo>
                  <a:lnTo>
                    <a:pt x="233" y="245"/>
                  </a:lnTo>
                  <a:lnTo>
                    <a:pt x="233" y="245"/>
                  </a:lnTo>
                  <a:lnTo>
                    <a:pt x="215" y="217"/>
                  </a:lnTo>
                  <a:lnTo>
                    <a:pt x="196" y="190"/>
                  </a:lnTo>
                  <a:lnTo>
                    <a:pt x="187" y="176"/>
                  </a:lnTo>
                  <a:lnTo>
                    <a:pt x="176" y="164"/>
                  </a:lnTo>
                  <a:lnTo>
                    <a:pt x="166" y="151"/>
                  </a:lnTo>
                  <a:lnTo>
                    <a:pt x="155" y="140"/>
                  </a:lnTo>
                  <a:lnTo>
                    <a:pt x="143" y="130"/>
                  </a:lnTo>
                  <a:lnTo>
                    <a:pt x="131" y="119"/>
                  </a:lnTo>
                  <a:lnTo>
                    <a:pt x="119" y="111"/>
                  </a:lnTo>
                  <a:lnTo>
                    <a:pt x="105" y="104"/>
                  </a:lnTo>
                  <a:lnTo>
                    <a:pt x="91" y="97"/>
                  </a:lnTo>
                  <a:lnTo>
                    <a:pt x="75" y="93"/>
                  </a:lnTo>
                  <a:lnTo>
                    <a:pt x="59" y="90"/>
                  </a:lnTo>
                  <a:lnTo>
                    <a:pt x="42" y="89"/>
                  </a:lnTo>
                  <a:lnTo>
                    <a:pt x="42" y="89"/>
                  </a:lnTo>
                  <a:lnTo>
                    <a:pt x="42" y="89"/>
                  </a:lnTo>
                  <a:lnTo>
                    <a:pt x="32" y="87"/>
                  </a:lnTo>
                  <a:lnTo>
                    <a:pt x="24" y="84"/>
                  </a:lnTo>
                  <a:lnTo>
                    <a:pt x="16" y="80"/>
                  </a:lnTo>
                  <a:lnTo>
                    <a:pt x="10" y="74"/>
                  </a:lnTo>
                  <a:lnTo>
                    <a:pt x="6" y="67"/>
                  </a:lnTo>
                  <a:lnTo>
                    <a:pt x="2" y="60"/>
                  </a:lnTo>
                  <a:lnTo>
                    <a:pt x="0" y="52"/>
                  </a:lnTo>
                  <a:lnTo>
                    <a:pt x="0" y="44"/>
                  </a:lnTo>
                  <a:lnTo>
                    <a:pt x="0" y="44"/>
                  </a:lnTo>
                  <a:close/>
                  <a:moveTo>
                    <a:pt x="981" y="44"/>
                  </a:moveTo>
                  <a:lnTo>
                    <a:pt x="981" y="44"/>
                  </a:lnTo>
                  <a:lnTo>
                    <a:pt x="981" y="43"/>
                  </a:lnTo>
                  <a:lnTo>
                    <a:pt x="981" y="43"/>
                  </a:lnTo>
                  <a:lnTo>
                    <a:pt x="981" y="39"/>
                  </a:lnTo>
                  <a:lnTo>
                    <a:pt x="980" y="33"/>
                  </a:lnTo>
                  <a:lnTo>
                    <a:pt x="978" y="29"/>
                  </a:lnTo>
                  <a:lnTo>
                    <a:pt x="975" y="26"/>
                  </a:lnTo>
                  <a:lnTo>
                    <a:pt x="972" y="22"/>
                  </a:lnTo>
                  <a:lnTo>
                    <a:pt x="968" y="20"/>
                  </a:lnTo>
                  <a:lnTo>
                    <a:pt x="963" y="19"/>
                  </a:lnTo>
                  <a:lnTo>
                    <a:pt x="956" y="18"/>
                  </a:lnTo>
                  <a:lnTo>
                    <a:pt x="956" y="18"/>
                  </a:lnTo>
                  <a:lnTo>
                    <a:pt x="936" y="20"/>
                  </a:lnTo>
                  <a:lnTo>
                    <a:pt x="917" y="22"/>
                  </a:lnTo>
                  <a:lnTo>
                    <a:pt x="899" y="27"/>
                  </a:lnTo>
                  <a:lnTo>
                    <a:pt x="881" y="33"/>
                  </a:lnTo>
                  <a:lnTo>
                    <a:pt x="865" y="40"/>
                  </a:lnTo>
                  <a:lnTo>
                    <a:pt x="849" y="48"/>
                  </a:lnTo>
                  <a:lnTo>
                    <a:pt x="835" y="57"/>
                  </a:lnTo>
                  <a:lnTo>
                    <a:pt x="820" y="67"/>
                  </a:lnTo>
                  <a:lnTo>
                    <a:pt x="807" y="79"/>
                  </a:lnTo>
                  <a:lnTo>
                    <a:pt x="794" y="91"/>
                  </a:lnTo>
                  <a:lnTo>
                    <a:pt x="782" y="104"/>
                  </a:lnTo>
                  <a:lnTo>
                    <a:pt x="771" y="116"/>
                  </a:lnTo>
                  <a:lnTo>
                    <a:pt x="749" y="143"/>
                  </a:lnTo>
                  <a:lnTo>
                    <a:pt x="730" y="171"/>
                  </a:lnTo>
                  <a:lnTo>
                    <a:pt x="730" y="171"/>
                  </a:lnTo>
                  <a:lnTo>
                    <a:pt x="705" y="210"/>
                  </a:lnTo>
                  <a:lnTo>
                    <a:pt x="705" y="210"/>
                  </a:lnTo>
                  <a:lnTo>
                    <a:pt x="686" y="239"/>
                  </a:lnTo>
                  <a:lnTo>
                    <a:pt x="666" y="268"/>
                  </a:lnTo>
                  <a:lnTo>
                    <a:pt x="656" y="283"/>
                  </a:lnTo>
                  <a:lnTo>
                    <a:pt x="645" y="296"/>
                  </a:lnTo>
                  <a:lnTo>
                    <a:pt x="633" y="308"/>
                  </a:lnTo>
                  <a:lnTo>
                    <a:pt x="622" y="321"/>
                  </a:lnTo>
                  <a:lnTo>
                    <a:pt x="610" y="332"/>
                  </a:lnTo>
                  <a:lnTo>
                    <a:pt x="596" y="343"/>
                  </a:lnTo>
                  <a:lnTo>
                    <a:pt x="582" y="352"/>
                  </a:lnTo>
                  <a:lnTo>
                    <a:pt x="567" y="359"/>
                  </a:lnTo>
                  <a:lnTo>
                    <a:pt x="552" y="366"/>
                  </a:lnTo>
                  <a:lnTo>
                    <a:pt x="535" y="371"/>
                  </a:lnTo>
                  <a:lnTo>
                    <a:pt x="518" y="374"/>
                  </a:lnTo>
                  <a:lnTo>
                    <a:pt x="499" y="375"/>
                  </a:lnTo>
                  <a:lnTo>
                    <a:pt x="499" y="375"/>
                  </a:lnTo>
                  <a:lnTo>
                    <a:pt x="481" y="374"/>
                  </a:lnTo>
                  <a:lnTo>
                    <a:pt x="463" y="371"/>
                  </a:lnTo>
                  <a:lnTo>
                    <a:pt x="447" y="366"/>
                  </a:lnTo>
                  <a:lnTo>
                    <a:pt x="431" y="359"/>
                  </a:lnTo>
                  <a:lnTo>
                    <a:pt x="416" y="352"/>
                  </a:lnTo>
                  <a:lnTo>
                    <a:pt x="402" y="343"/>
                  </a:lnTo>
                  <a:lnTo>
                    <a:pt x="389" y="332"/>
                  </a:lnTo>
                  <a:lnTo>
                    <a:pt x="377" y="321"/>
                  </a:lnTo>
                  <a:lnTo>
                    <a:pt x="364" y="308"/>
                  </a:lnTo>
                  <a:lnTo>
                    <a:pt x="353" y="296"/>
                  </a:lnTo>
                  <a:lnTo>
                    <a:pt x="342" y="283"/>
                  </a:lnTo>
                  <a:lnTo>
                    <a:pt x="332" y="268"/>
                  </a:lnTo>
                  <a:lnTo>
                    <a:pt x="313" y="239"/>
                  </a:lnTo>
                  <a:lnTo>
                    <a:pt x="294" y="209"/>
                  </a:lnTo>
                  <a:lnTo>
                    <a:pt x="294" y="209"/>
                  </a:lnTo>
                  <a:lnTo>
                    <a:pt x="268" y="171"/>
                  </a:lnTo>
                  <a:lnTo>
                    <a:pt x="268" y="171"/>
                  </a:lnTo>
                  <a:lnTo>
                    <a:pt x="249" y="143"/>
                  </a:lnTo>
                  <a:lnTo>
                    <a:pt x="228" y="116"/>
                  </a:lnTo>
                  <a:lnTo>
                    <a:pt x="217" y="104"/>
                  </a:lnTo>
                  <a:lnTo>
                    <a:pt x="204" y="91"/>
                  </a:lnTo>
                  <a:lnTo>
                    <a:pt x="192" y="79"/>
                  </a:lnTo>
                  <a:lnTo>
                    <a:pt x="178" y="67"/>
                  </a:lnTo>
                  <a:lnTo>
                    <a:pt x="164" y="57"/>
                  </a:lnTo>
                  <a:lnTo>
                    <a:pt x="150" y="48"/>
                  </a:lnTo>
                  <a:lnTo>
                    <a:pt x="134" y="40"/>
                  </a:lnTo>
                  <a:lnTo>
                    <a:pt x="118" y="33"/>
                  </a:lnTo>
                  <a:lnTo>
                    <a:pt x="100" y="27"/>
                  </a:lnTo>
                  <a:lnTo>
                    <a:pt x="81" y="22"/>
                  </a:lnTo>
                  <a:lnTo>
                    <a:pt x="63" y="20"/>
                  </a:lnTo>
                  <a:lnTo>
                    <a:pt x="42" y="18"/>
                  </a:lnTo>
                  <a:lnTo>
                    <a:pt x="42" y="18"/>
                  </a:lnTo>
                  <a:lnTo>
                    <a:pt x="36" y="19"/>
                  </a:lnTo>
                  <a:lnTo>
                    <a:pt x="31" y="20"/>
                  </a:lnTo>
                  <a:lnTo>
                    <a:pt x="27" y="22"/>
                  </a:lnTo>
                  <a:lnTo>
                    <a:pt x="24" y="26"/>
                  </a:lnTo>
                  <a:lnTo>
                    <a:pt x="21" y="29"/>
                  </a:lnTo>
                  <a:lnTo>
                    <a:pt x="18" y="33"/>
                  </a:lnTo>
                  <a:lnTo>
                    <a:pt x="17" y="39"/>
                  </a:lnTo>
                  <a:lnTo>
                    <a:pt x="17" y="43"/>
                  </a:lnTo>
                  <a:lnTo>
                    <a:pt x="17" y="43"/>
                  </a:lnTo>
                  <a:lnTo>
                    <a:pt x="17" y="48"/>
                  </a:lnTo>
                  <a:lnTo>
                    <a:pt x="18" y="53"/>
                  </a:lnTo>
                  <a:lnTo>
                    <a:pt x="21" y="57"/>
                  </a:lnTo>
                  <a:lnTo>
                    <a:pt x="23" y="61"/>
                  </a:lnTo>
                  <a:lnTo>
                    <a:pt x="27" y="65"/>
                  </a:lnTo>
                  <a:lnTo>
                    <a:pt x="31" y="69"/>
                  </a:lnTo>
                  <a:lnTo>
                    <a:pt x="36" y="71"/>
                  </a:lnTo>
                  <a:lnTo>
                    <a:pt x="42" y="71"/>
                  </a:lnTo>
                  <a:lnTo>
                    <a:pt x="42" y="71"/>
                  </a:lnTo>
                  <a:lnTo>
                    <a:pt x="62" y="73"/>
                  </a:lnTo>
                  <a:lnTo>
                    <a:pt x="79" y="76"/>
                  </a:lnTo>
                  <a:lnTo>
                    <a:pt x="96" y="81"/>
                  </a:lnTo>
                  <a:lnTo>
                    <a:pt x="111" y="87"/>
                  </a:lnTo>
                  <a:lnTo>
                    <a:pt x="126" y="95"/>
                  </a:lnTo>
                  <a:lnTo>
                    <a:pt x="140" y="105"/>
                  </a:lnTo>
                  <a:lnTo>
                    <a:pt x="154" y="115"/>
                  </a:lnTo>
                  <a:lnTo>
                    <a:pt x="166" y="126"/>
                  </a:lnTo>
                  <a:lnTo>
                    <a:pt x="177" y="139"/>
                  </a:lnTo>
                  <a:lnTo>
                    <a:pt x="189" y="151"/>
                  </a:lnTo>
                  <a:lnTo>
                    <a:pt x="200" y="165"/>
                  </a:lnTo>
                  <a:lnTo>
                    <a:pt x="210" y="179"/>
                  </a:lnTo>
                  <a:lnTo>
                    <a:pt x="230" y="207"/>
                  </a:lnTo>
                  <a:lnTo>
                    <a:pt x="248" y="236"/>
                  </a:lnTo>
                  <a:lnTo>
                    <a:pt x="248" y="236"/>
                  </a:lnTo>
                  <a:lnTo>
                    <a:pt x="273" y="275"/>
                  </a:lnTo>
                  <a:lnTo>
                    <a:pt x="273" y="275"/>
                  </a:lnTo>
                  <a:lnTo>
                    <a:pt x="292" y="302"/>
                  </a:lnTo>
                  <a:lnTo>
                    <a:pt x="314" y="329"/>
                  </a:lnTo>
                  <a:lnTo>
                    <a:pt x="325" y="342"/>
                  </a:lnTo>
                  <a:lnTo>
                    <a:pt x="337" y="355"/>
                  </a:lnTo>
                  <a:lnTo>
                    <a:pt x="350" y="366"/>
                  </a:lnTo>
                  <a:lnTo>
                    <a:pt x="363" y="378"/>
                  </a:lnTo>
                  <a:lnTo>
                    <a:pt x="378" y="388"/>
                  </a:lnTo>
                  <a:lnTo>
                    <a:pt x="392" y="398"/>
                  </a:lnTo>
                  <a:lnTo>
                    <a:pt x="409" y="407"/>
                  </a:lnTo>
                  <a:lnTo>
                    <a:pt x="425" y="414"/>
                  </a:lnTo>
                  <a:lnTo>
                    <a:pt x="442" y="419"/>
                  </a:lnTo>
                  <a:lnTo>
                    <a:pt x="460" y="424"/>
                  </a:lnTo>
                  <a:lnTo>
                    <a:pt x="480" y="426"/>
                  </a:lnTo>
                  <a:lnTo>
                    <a:pt x="499" y="427"/>
                  </a:lnTo>
                  <a:lnTo>
                    <a:pt x="499" y="427"/>
                  </a:lnTo>
                  <a:lnTo>
                    <a:pt x="519" y="426"/>
                  </a:lnTo>
                  <a:lnTo>
                    <a:pt x="539" y="424"/>
                  </a:lnTo>
                  <a:lnTo>
                    <a:pt x="556" y="419"/>
                  </a:lnTo>
                  <a:lnTo>
                    <a:pt x="574" y="414"/>
                  </a:lnTo>
                  <a:lnTo>
                    <a:pt x="590" y="407"/>
                  </a:lnTo>
                  <a:lnTo>
                    <a:pt x="606" y="398"/>
                  </a:lnTo>
                  <a:lnTo>
                    <a:pt x="621" y="388"/>
                  </a:lnTo>
                  <a:lnTo>
                    <a:pt x="636" y="378"/>
                  </a:lnTo>
                  <a:lnTo>
                    <a:pt x="649" y="366"/>
                  </a:lnTo>
                  <a:lnTo>
                    <a:pt x="661" y="355"/>
                  </a:lnTo>
                  <a:lnTo>
                    <a:pt x="674" y="342"/>
                  </a:lnTo>
                  <a:lnTo>
                    <a:pt x="685" y="329"/>
                  </a:lnTo>
                  <a:lnTo>
                    <a:pt x="706" y="302"/>
                  </a:lnTo>
                  <a:lnTo>
                    <a:pt x="725" y="275"/>
                  </a:lnTo>
                  <a:lnTo>
                    <a:pt x="725" y="275"/>
                  </a:lnTo>
                  <a:lnTo>
                    <a:pt x="750" y="236"/>
                  </a:lnTo>
                  <a:lnTo>
                    <a:pt x="750" y="236"/>
                  </a:lnTo>
                  <a:lnTo>
                    <a:pt x="769" y="207"/>
                  </a:lnTo>
                  <a:lnTo>
                    <a:pt x="788" y="178"/>
                  </a:lnTo>
                  <a:lnTo>
                    <a:pt x="799" y="165"/>
                  </a:lnTo>
                  <a:lnTo>
                    <a:pt x="809" y="151"/>
                  </a:lnTo>
                  <a:lnTo>
                    <a:pt x="820" y="139"/>
                  </a:lnTo>
                  <a:lnTo>
                    <a:pt x="833" y="126"/>
                  </a:lnTo>
                  <a:lnTo>
                    <a:pt x="845" y="115"/>
                  </a:lnTo>
                  <a:lnTo>
                    <a:pt x="858" y="105"/>
                  </a:lnTo>
                  <a:lnTo>
                    <a:pt x="872" y="95"/>
                  </a:lnTo>
                  <a:lnTo>
                    <a:pt x="887" y="87"/>
                  </a:lnTo>
                  <a:lnTo>
                    <a:pt x="903" y="81"/>
                  </a:lnTo>
                  <a:lnTo>
                    <a:pt x="919" y="76"/>
                  </a:lnTo>
                  <a:lnTo>
                    <a:pt x="937" y="73"/>
                  </a:lnTo>
                  <a:lnTo>
                    <a:pt x="955" y="71"/>
                  </a:lnTo>
                  <a:lnTo>
                    <a:pt x="955" y="71"/>
                  </a:lnTo>
                  <a:lnTo>
                    <a:pt x="962" y="71"/>
                  </a:lnTo>
                  <a:lnTo>
                    <a:pt x="967" y="69"/>
                  </a:lnTo>
                  <a:lnTo>
                    <a:pt x="972" y="65"/>
                  </a:lnTo>
                  <a:lnTo>
                    <a:pt x="975" y="62"/>
                  </a:lnTo>
                  <a:lnTo>
                    <a:pt x="978" y="58"/>
                  </a:lnTo>
                  <a:lnTo>
                    <a:pt x="980" y="53"/>
                  </a:lnTo>
                  <a:lnTo>
                    <a:pt x="981" y="49"/>
                  </a:lnTo>
                  <a:lnTo>
                    <a:pt x="981" y="44"/>
                  </a:lnTo>
                  <a:lnTo>
                    <a:pt x="981" y="44"/>
                  </a:lnTo>
                  <a:close/>
                </a:path>
              </a:pathLst>
            </a:custGeom>
            <a:solidFill>
              <a:srgbClr val="FCFC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endParaRPr>
            </a:p>
          </p:txBody>
        </p:sp>
        <p:sp>
          <p:nvSpPr>
            <p:cNvPr id="56" name="Freeform 51">
              <a:extLst>
                <a:ext uri="{FF2B5EF4-FFF2-40B4-BE49-F238E27FC236}">
                  <a16:creationId xmlns:a16="http://schemas.microsoft.com/office/drawing/2014/main" id="{C86776F9-6559-B54C-A0BD-3BED434CFED0}"/>
                </a:ext>
              </a:extLst>
            </p:cNvPr>
            <p:cNvSpPr>
              <a:spLocks/>
            </p:cNvSpPr>
            <p:nvPr/>
          </p:nvSpPr>
          <p:spPr bwMode="auto">
            <a:xfrm>
              <a:off x="8001001" y="5876926"/>
              <a:ext cx="779463" cy="338138"/>
            </a:xfrm>
            <a:custGeom>
              <a:avLst/>
              <a:gdLst>
                <a:gd name="T0" fmla="*/ 54 w 982"/>
                <a:gd name="T1" fmla="*/ 426 h 427"/>
                <a:gd name="T2" fmla="*/ 109 w 982"/>
                <a:gd name="T3" fmla="*/ 414 h 427"/>
                <a:gd name="T4" fmla="*/ 156 w 982"/>
                <a:gd name="T5" fmla="*/ 390 h 427"/>
                <a:gd name="T6" fmla="*/ 197 w 982"/>
                <a:gd name="T7" fmla="*/ 357 h 427"/>
                <a:gd name="T8" fmla="*/ 234 w 982"/>
                <a:gd name="T9" fmla="*/ 317 h 427"/>
                <a:gd name="T10" fmla="*/ 267 w 982"/>
                <a:gd name="T11" fmla="*/ 271 h 427"/>
                <a:gd name="T12" fmla="*/ 332 w 982"/>
                <a:gd name="T13" fmla="*/ 172 h 427"/>
                <a:gd name="T14" fmla="*/ 371 w 982"/>
                <a:gd name="T15" fmla="*/ 126 h 427"/>
                <a:gd name="T16" fmla="*/ 416 w 982"/>
                <a:gd name="T17" fmla="*/ 90 h 427"/>
                <a:gd name="T18" fmla="*/ 451 w 982"/>
                <a:gd name="T19" fmla="*/ 76 h 427"/>
                <a:gd name="T20" fmla="*/ 481 w 982"/>
                <a:gd name="T21" fmla="*/ 72 h 427"/>
                <a:gd name="T22" fmla="*/ 502 w 982"/>
                <a:gd name="T23" fmla="*/ 72 h 427"/>
                <a:gd name="T24" fmla="*/ 532 w 982"/>
                <a:gd name="T25" fmla="*/ 76 h 427"/>
                <a:gd name="T26" fmla="*/ 567 w 982"/>
                <a:gd name="T27" fmla="*/ 90 h 427"/>
                <a:gd name="T28" fmla="*/ 612 w 982"/>
                <a:gd name="T29" fmla="*/ 126 h 427"/>
                <a:gd name="T30" fmla="*/ 650 w 982"/>
                <a:gd name="T31" fmla="*/ 172 h 427"/>
                <a:gd name="T32" fmla="*/ 714 w 982"/>
                <a:gd name="T33" fmla="*/ 271 h 427"/>
                <a:gd name="T34" fmla="*/ 748 w 982"/>
                <a:gd name="T35" fmla="*/ 317 h 427"/>
                <a:gd name="T36" fmla="*/ 785 w 982"/>
                <a:gd name="T37" fmla="*/ 357 h 427"/>
                <a:gd name="T38" fmla="*/ 827 w 982"/>
                <a:gd name="T39" fmla="*/ 390 h 427"/>
                <a:gd name="T40" fmla="*/ 874 w 982"/>
                <a:gd name="T41" fmla="*/ 414 h 427"/>
                <a:gd name="T42" fmla="*/ 928 w 982"/>
                <a:gd name="T43" fmla="*/ 426 h 427"/>
                <a:gd name="T44" fmla="*/ 956 w 982"/>
                <a:gd name="T45" fmla="*/ 427 h 427"/>
                <a:gd name="T46" fmla="*/ 973 w 982"/>
                <a:gd name="T47" fmla="*/ 417 h 427"/>
                <a:gd name="T48" fmla="*/ 981 w 982"/>
                <a:gd name="T49" fmla="*/ 400 h 427"/>
                <a:gd name="T50" fmla="*/ 979 w 982"/>
                <a:gd name="T51" fmla="*/ 380 h 427"/>
                <a:gd name="T52" fmla="*/ 969 w 982"/>
                <a:gd name="T53" fmla="*/ 364 h 427"/>
                <a:gd name="T54" fmla="*/ 948 w 982"/>
                <a:gd name="T55" fmla="*/ 357 h 427"/>
                <a:gd name="T56" fmla="*/ 927 w 982"/>
                <a:gd name="T57" fmla="*/ 355 h 427"/>
                <a:gd name="T58" fmla="*/ 890 w 982"/>
                <a:gd name="T59" fmla="*/ 345 h 427"/>
                <a:gd name="T60" fmla="*/ 841 w 982"/>
                <a:gd name="T61" fmla="*/ 314 h 427"/>
                <a:gd name="T62" fmla="*/ 802 w 982"/>
                <a:gd name="T63" fmla="*/ 272 h 427"/>
                <a:gd name="T64" fmla="*/ 745 w 982"/>
                <a:gd name="T65" fmla="*/ 190 h 427"/>
                <a:gd name="T66" fmla="*/ 703 w 982"/>
                <a:gd name="T67" fmla="*/ 126 h 427"/>
                <a:gd name="T68" fmla="*/ 667 w 982"/>
                <a:gd name="T69" fmla="*/ 84 h 427"/>
                <a:gd name="T70" fmla="*/ 626 w 982"/>
                <a:gd name="T71" fmla="*/ 48 h 427"/>
                <a:gd name="T72" fmla="*/ 581 w 982"/>
                <a:gd name="T73" fmla="*/ 20 h 427"/>
                <a:gd name="T74" fmla="*/ 529 w 982"/>
                <a:gd name="T75" fmla="*/ 3 h 427"/>
                <a:gd name="T76" fmla="*/ 491 w 982"/>
                <a:gd name="T77" fmla="*/ 0 h 427"/>
                <a:gd name="T78" fmla="*/ 435 w 982"/>
                <a:gd name="T79" fmla="*/ 8 h 427"/>
                <a:gd name="T80" fmla="*/ 385 w 982"/>
                <a:gd name="T81" fmla="*/ 28 h 427"/>
                <a:gd name="T82" fmla="*/ 342 w 982"/>
                <a:gd name="T83" fmla="*/ 59 h 427"/>
                <a:gd name="T84" fmla="*/ 302 w 982"/>
                <a:gd name="T85" fmla="*/ 98 h 427"/>
                <a:gd name="T86" fmla="*/ 258 w 982"/>
                <a:gd name="T87" fmla="*/ 156 h 427"/>
                <a:gd name="T88" fmla="*/ 216 w 982"/>
                <a:gd name="T89" fmla="*/ 223 h 427"/>
                <a:gd name="T90" fmla="*/ 168 w 982"/>
                <a:gd name="T91" fmla="*/ 287 h 427"/>
                <a:gd name="T92" fmla="*/ 126 w 982"/>
                <a:gd name="T93" fmla="*/ 326 h 427"/>
                <a:gd name="T94" fmla="*/ 74 w 982"/>
                <a:gd name="T95" fmla="*/ 351 h 427"/>
                <a:gd name="T96" fmla="*/ 46 w 982"/>
                <a:gd name="T97" fmla="*/ 356 h 427"/>
                <a:gd name="T98" fmla="*/ 27 w 982"/>
                <a:gd name="T99" fmla="*/ 358 h 427"/>
                <a:gd name="T100" fmla="*/ 9 w 982"/>
                <a:gd name="T101" fmla="*/ 369 h 427"/>
                <a:gd name="T102" fmla="*/ 1 w 982"/>
                <a:gd name="T103" fmla="*/ 386 h 427"/>
                <a:gd name="T104" fmla="*/ 2 w 982"/>
                <a:gd name="T105" fmla="*/ 406 h 427"/>
                <a:gd name="T106" fmla="*/ 14 w 982"/>
                <a:gd name="T107" fmla="*/ 421 h 427"/>
                <a:gd name="T108" fmla="*/ 34 w 982"/>
                <a:gd name="T10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82" h="427">
                  <a:moveTo>
                    <a:pt x="34" y="427"/>
                  </a:moveTo>
                  <a:lnTo>
                    <a:pt x="34" y="427"/>
                  </a:lnTo>
                  <a:lnTo>
                    <a:pt x="54" y="426"/>
                  </a:lnTo>
                  <a:lnTo>
                    <a:pt x="73" y="423"/>
                  </a:lnTo>
                  <a:lnTo>
                    <a:pt x="91" y="419"/>
                  </a:lnTo>
                  <a:lnTo>
                    <a:pt x="109" y="414"/>
                  </a:lnTo>
                  <a:lnTo>
                    <a:pt x="125" y="407"/>
                  </a:lnTo>
                  <a:lnTo>
                    <a:pt x="140" y="399"/>
                  </a:lnTo>
                  <a:lnTo>
                    <a:pt x="156" y="390"/>
                  </a:lnTo>
                  <a:lnTo>
                    <a:pt x="170" y="380"/>
                  </a:lnTo>
                  <a:lnTo>
                    <a:pt x="184" y="369"/>
                  </a:lnTo>
                  <a:lnTo>
                    <a:pt x="197" y="357"/>
                  </a:lnTo>
                  <a:lnTo>
                    <a:pt x="210" y="345"/>
                  </a:lnTo>
                  <a:lnTo>
                    <a:pt x="222" y="331"/>
                  </a:lnTo>
                  <a:lnTo>
                    <a:pt x="234" y="317"/>
                  </a:lnTo>
                  <a:lnTo>
                    <a:pt x="246" y="302"/>
                  </a:lnTo>
                  <a:lnTo>
                    <a:pt x="267" y="271"/>
                  </a:lnTo>
                  <a:lnTo>
                    <a:pt x="267" y="271"/>
                  </a:lnTo>
                  <a:lnTo>
                    <a:pt x="288" y="239"/>
                  </a:lnTo>
                  <a:lnTo>
                    <a:pt x="310" y="205"/>
                  </a:lnTo>
                  <a:lnTo>
                    <a:pt x="332" y="172"/>
                  </a:lnTo>
                  <a:lnTo>
                    <a:pt x="345" y="155"/>
                  </a:lnTo>
                  <a:lnTo>
                    <a:pt x="357" y="140"/>
                  </a:lnTo>
                  <a:lnTo>
                    <a:pt x="371" y="126"/>
                  </a:lnTo>
                  <a:lnTo>
                    <a:pt x="385" y="113"/>
                  </a:lnTo>
                  <a:lnTo>
                    <a:pt x="399" y="101"/>
                  </a:lnTo>
                  <a:lnTo>
                    <a:pt x="416" y="90"/>
                  </a:lnTo>
                  <a:lnTo>
                    <a:pt x="432" y="82"/>
                  </a:lnTo>
                  <a:lnTo>
                    <a:pt x="442" y="79"/>
                  </a:lnTo>
                  <a:lnTo>
                    <a:pt x="451" y="76"/>
                  </a:lnTo>
                  <a:lnTo>
                    <a:pt x="460" y="74"/>
                  </a:lnTo>
                  <a:lnTo>
                    <a:pt x="471" y="73"/>
                  </a:lnTo>
                  <a:lnTo>
                    <a:pt x="481" y="72"/>
                  </a:lnTo>
                  <a:lnTo>
                    <a:pt x="491" y="71"/>
                  </a:lnTo>
                  <a:lnTo>
                    <a:pt x="491" y="71"/>
                  </a:lnTo>
                  <a:lnTo>
                    <a:pt x="502" y="72"/>
                  </a:lnTo>
                  <a:lnTo>
                    <a:pt x="512" y="73"/>
                  </a:lnTo>
                  <a:lnTo>
                    <a:pt x="522" y="74"/>
                  </a:lnTo>
                  <a:lnTo>
                    <a:pt x="532" y="76"/>
                  </a:lnTo>
                  <a:lnTo>
                    <a:pt x="541" y="79"/>
                  </a:lnTo>
                  <a:lnTo>
                    <a:pt x="549" y="82"/>
                  </a:lnTo>
                  <a:lnTo>
                    <a:pt x="567" y="90"/>
                  </a:lnTo>
                  <a:lnTo>
                    <a:pt x="582" y="101"/>
                  </a:lnTo>
                  <a:lnTo>
                    <a:pt x="598" y="113"/>
                  </a:lnTo>
                  <a:lnTo>
                    <a:pt x="612" y="126"/>
                  </a:lnTo>
                  <a:lnTo>
                    <a:pt x="625" y="140"/>
                  </a:lnTo>
                  <a:lnTo>
                    <a:pt x="638" y="155"/>
                  </a:lnTo>
                  <a:lnTo>
                    <a:pt x="650" y="172"/>
                  </a:lnTo>
                  <a:lnTo>
                    <a:pt x="673" y="205"/>
                  </a:lnTo>
                  <a:lnTo>
                    <a:pt x="694" y="239"/>
                  </a:lnTo>
                  <a:lnTo>
                    <a:pt x="714" y="271"/>
                  </a:lnTo>
                  <a:lnTo>
                    <a:pt x="714" y="271"/>
                  </a:lnTo>
                  <a:lnTo>
                    <a:pt x="737" y="302"/>
                  </a:lnTo>
                  <a:lnTo>
                    <a:pt x="748" y="317"/>
                  </a:lnTo>
                  <a:lnTo>
                    <a:pt x="760" y="331"/>
                  </a:lnTo>
                  <a:lnTo>
                    <a:pt x="772" y="345"/>
                  </a:lnTo>
                  <a:lnTo>
                    <a:pt x="785" y="357"/>
                  </a:lnTo>
                  <a:lnTo>
                    <a:pt x="799" y="369"/>
                  </a:lnTo>
                  <a:lnTo>
                    <a:pt x="812" y="380"/>
                  </a:lnTo>
                  <a:lnTo>
                    <a:pt x="827" y="390"/>
                  </a:lnTo>
                  <a:lnTo>
                    <a:pt x="842" y="400"/>
                  </a:lnTo>
                  <a:lnTo>
                    <a:pt x="858" y="407"/>
                  </a:lnTo>
                  <a:lnTo>
                    <a:pt x="874" y="414"/>
                  </a:lnTo>
                  <a:lnTo>
                    <a:pt x="892" y="419"/>
                  </a:lnTo>
                  <a:lnTo>
                    <a:pt x="909" y="423"/>
                  </a:lnTo>
                  <a:lnTo>
                    <a:pt x="928" y="426"/>
                  </a:lnTo>
                  <a:lnTo>
                    <a:pt x="948" y="427"/>
                  </a:lnTo>
                  <a:lnTo>
                    <a:pt x="948" y="427"/>
                  </a:lnTo>
                  <a:lnTo>
                    <a:pt x="956" y="427"/>
                  </a:lnTo>
                  <a:lnTo>
                    <a:pt x="963" y="425"/>
                  </a:lnTo>
                  <a:lnTo>
                    <a:pt x="969" y="421"/>
                  </a:lnTo>
                  <a:lnTo>
                    <a:pt x="973" y="417"/>
                  </a:lnTo>
                  <a:lnTo>
                    <a:pt x="977" y="412"/>
                  </a:lnTo>
                  <a:lnTo>
                    <a:pt x="979" y="406"/>
                  </a:lnTo>
                  <a:lnTo>
                    <a:pt x="981" y="400"/>
                  </a:lnTo>
                  <a:lnTo>
                    <a:pt x="982" y="393"/>
                  </a:lnTo>
                  <a:lnTo>
                    <a:pt x="981" y="386"/>
                  </a:lnTo>
                  <a:lnTo>
                    <a:pt x="979" y="380"/>
                  </a:lnTo>
                  <a:lnTo>
                    <a:pt x="977" y="374"/>
                  </a:lnTo>
                  <a:lnTo>
                    <a:pt x="973" y="369"/>
                  </a:lnTo>
                  <a:lnTo>
                    <a:pt x="969" y="364"/>
                  </a:lnTo>
                  <a:lnTo>
                    <a:pt x="963" y="360"/>
                  </a:lnTo>
                  <a:lnTo>
                    <a:pt x="956" y="358"/>
                  </a:lnTo>
                  <a:lnTo>
                    <a:pt x="948" y="357"/>
                  </a:lnTo>
                  <a:lnTo>
                    <a:pt x="948" y="357"/>
                  </a:lnTo>
                  <a:lnTo>
                    <a:pt x="937" y="356"/>
                  </a:lnTo>
                  <a:lnTo>
                    <a:pt x="927" y="355"/>
                  </a:lnTo>
                  <a:lnTo>
                    <a:pt x="917" y="353"/>
                  </a:lnTo>
                  <a:lnTo>
                    <a:pt x="907" y="351"/>
                  </a:lnTo>
                  <a:lnTo>
                    <a:pt x="890" y="345"/>
                  </a:lnTo>
                  <a:lnTo>
                    <a:pt x="872" y="336"/>
                  </a:lnTo>
                  <a:lnTo>
                    <a:pt x="857" y="326"/>
                  </a:lnTo>
                  <a:lnTo>
                    <a:pt x="841" y="314"/>
                  </a:lnTo>
                  <a:lnTo>
                    <a:pt x="828" y="301"/>
                  </a:lnTo>
                  <a:lnTo>
                    <a:pt x="814" y="287"/>
                  </a:lnTo>
                  <a:lnTo>
                    <a:pt x="802" y="272"/>
                  </a:lnTo>
                  <a:lnTo>
                    <a:pt x="790" y="256"/>
                  </a:lnTo>
                  <a:lnTo>
                    <a:pt x="767" y="223"/>
                  </a:lnTo>
                  <a:lnTo>
                    <a:pt x="745" y="190"/>
                  </a:lnTo>
                  <a:lnTo>
                    <a:pt x="724" y="156"/>
                  </a:lnTo>
                  <a:lnTo>
                    <a:pt x="724" y="156"/>
                  </a:lnTo>
                  <a:lnTo>
                    <a:pt x="703" y="126"/>
                  </a:lnTo>
                  <a:lnTo>
                    <a:pt x="691" y="112"/>
                  </a:lnTo>
                  <a:lnTo>
                    <a:pt x="679" y="98"/>
                  </a:lnTo>
                  <a:lnTo>
                    <a:pt x="667" y="84"/>
                  </a:lnTo>
                  <a:lnTo>
                    <a:pt x="654" y="71"/>
                  </a:lnTo>
                  <a:lnTo>
                    <a:pt x="641" y="59"/>
                  </a:lnTo>
                  <a:lnTo>
                    <a:pt x="626" y="48"/>
                  </a:lnTo>
                  <a:lnTo>
                    <a:pt x="612" y="38"/>
                  </a:lnTo>
                  <a:lnTo>
                    <a:pt x="598" y="28"/>
                  </a:lnTo>
                  <a:lnTo>
                    <a:pt x="581" y="20"/>
                  </a:lnTo>
                  <a:lnTo>
                    <a:pt x="565" y="13"/>
                  </a:lnTo>
                  <a:lnTo>
                    <a:pt x="548" y="8"/>
                  </a:lnTo>
                  <a:lnTo>
                    <a:pt x="529" y="3"/>
                  </a:lnTo>
                  <a:lnTo>
                    <a:pt x="511" y="1"/>
                  </a:lnTo>
                  <a:lnTo>
                    <a:pt x="491" y="0"/>
                  </a:lnTo>
                  <a:lnTo>
                    <a:pt x="491" y="0"/>
                  </a:lnTo>
                  <a:lnTo>
                    <a:pt x="472" y="1"/>
                  </a:lnTo>
                  <a:lnTo>
                    <a:pt x="453" y="3"/>
                  </a:lnTo>
                  <a:lnTo>
                    <a:pt x="435" y="8"/>
                  </a:lnTo>
                  <a:lnTo>
                    <a:pt x="418" y="13"/>
                  </a:lnTo>
                  <a:lnTo>
                    <a:pt x="402" y="20"/>
                  </a:lnTo>
                  <a:lnTo>
                    <a:pt x="385" y="28"/>
                  </a:lnTo>
                  <a:lnTo>
                    <a:pt x="370" y="38"/>
                  </a:lnTo>
                  <a:lnTo>
                    <a:pt x="355" y="48"/>
                  </a:lnTo>
                  <a:lnTo>
                    <a:pt x="342" y="59"/>
                  </a:lnTo>
                  <a:lnTo>
                    <a:pt x="328" y="71"/>
                  </a:lnTo>
                  <a:lnTo>
                    <a:pt x="315" y="84"/>
                  </a:lnTo>
                  <a:lnTo>
                    <a:pt x="302" y="98"/>
                  </a:lnTo>
                  <a:lnTo>
                    <a:pt x="291" y="112"/>
                  </a:lnTo>
                  <a:lnTo>
                    <a:pt x="280" y="126"/>
                  </a:lnTo>
                  <a:lnTo>
                    <a:pt x="258" y="156"/>
                  </a:lnTo>
                  <a:lnTo>
                    <a:pt x="258" y="156"/>
                  </a:lnTo>
                  <a:lnTo>
                    <a:pt x="236" y="190"/>
                  </a:lnTo>
                  <a:lnTo>
                    <a:pt x="216" y="223"/>
                  </a:lnTo>
                  <a:lnTo>
                    <a:pt x="193" y="256"/>
                  </a:lnTo>
                  <a:lnTo>
                    <a:pt x="181" y="272"/>
                  </a:lnTo>
                  <a:lnTo>
                    <a:pt x="168" y="287"/>
                  </a:lnTo>
                  <a:lnTo>
                    <a:pt x="155" y="301"/>
                  </a:lnTo>
                  <a:lnTo>
                    <a:pt x="140" y="314"/>
                  </a:lnTo>
                  <a:lnTo>
                    <a:pt x="126" y="326"/>
                  </a:lnTo>
                  <a:lnTo>
                    <a:pt x="111" y="336"/>
                  </a:lnTo>
                  <a:lnTo>
                    <a:pt x="93" y="345"/>
                  </a:lnTo>
                  <a:lnTo>
                    <a:pt x="74" y="351"/>
                  </a:lnTo>
                  <a:lnTo>
                    <a:pt x="65" y="353"/>
                  </a:lnTo>
                  <a:lnTo>
                    <a:pt x="55" y="355"/>
                  </a:lnTo>
                  <a:lnTo>
                    <a:pt x="46" y="356"/>
                  </a:lnTo>
                  <a:lnTo>
                    <a:pt x="34" y="357"/>
                  </a:lnTo>
                  <a:lnTo>
                    <a:pt x="34" y="357"/>
                  </a:lnTo>
                  <a:lnTo>
                    <a:pt x="27" y="358"/>
                  </a:lnTo>
                  <a:lnTo>
                    <a:pt x="20" y="360"/>
                  </a:lnTo>
                  <a:lnTo>
                    <a:pt x="14" y="364"/>
                  </a:lnTo>
                  <a:lnTo>
                    <a:pt x="9" y="369"/>
                  </a:lnTo>
                  <a:lnTo>
                    <a:pt x="5" y="374"/>
                  </a:lnTo>
                  <a:lnTo>
                    <a:pt x="2" y="380"/>
                  </a:lnTo>
                  <a:lnTo>
                    <a:pt x="1" y="386"/>
                  </a:lnTo>
                  <a:lnTo>
                    <a:pt x="0" y="393"/>
                  </a:lnTo>
                  <a:lnTo>
                    <a:pt x="1" y="400"/>
                  </a:lnTo>
                  <a:lnTo>
                    <a:pt x="2" y="406"/>
                  </a:lnTo>
                  <a:lnTo>
                    <a:pt x="5" y="412"/>
                  </a:lnTo>
                  <a:lnTo>
                    <a:pt x="8" y="417"/>
                  </a:lnTo>
                  <a:lnTo>
                    <a:pt x="14" y="421"/>
                  </a:lnTo>
                  <a:lnTo>
                    <a:pt x="20" y="425"/>
                  </a:lnTo>
                  <a:lnTo>
                    <a:pt x="26" y="427"/>
                  </a:lnTo>
                  <a:lnTo>
                    <a:pt x="34" y="427"/>
                  </a:lnTo>
                  <a:lnTo>
                    <a:pt x="34" y="427"/>
                  </a:lnTo>
                  <a:close/>
                </a:path>
              </a:pathLst>
            </a:custGeom>
            <a:solidFill>
              <a:srgbClr val="015873"/>
            </a:solidFill>
            <a:ln>
              <a:noFill/>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endParaRPr>
            </a:p>
          </p:txBody>
        </p:sp>
        <p:sp>
          <p:nvSpPr>
            <p:cNvPr id="57" name="Freeform 52">
              <a:extLst>
                <a:ext uri="{FF2B5EF4-FFF2-40B4-BE49-F238E27FC236}">
                  <a16:creationId xmlns:a16="http://schemas.microsoft.com/office/drawing/2014/main" id="{D03E066E-AA6F-856C-E4D4-22D72FF158D3}"/>
                </a:ext>
              </a:extLst>
            </p:cNvPr>
            <p:cNvSpPr>
              <a:spLocks noEditPoints="1"/>
            </p:cNvSpPr>
            <p:nvPr/>
          </p:nvSpPr>
          <p:spPr bwMode="auto">
            <a:xfrm>
              <a:off x="7994651" y="5868988"/>
              <a:ext cx="792163" cy="354013"/>
            </a:xfrm>
            <a:custGeom>
              <a:avLst/>
              <a:gdLst>
                <a:gd name="T0" fmla="*/ 5 w 999"/>
                <a:gd name="T1" fmla="*/ 380 h 446"/>
                <a:gd name="T2" fmla="*/ 26 w 999"/>
                <a:gd name="T3" fmla="*/ 361 h 446"/>
                <a:gd name="T4" fmla="*/ 75 w 999"/>
                <a:gd name="T5" fmla="*/ 353 h 446"/>
                <a:gd name="T6" fmla="*/ 155 w 999"/>
                <a:gd name="T7" fmla="*/ 306 h 446"/>
                <a:gd name="T8" fmla="*/ 233 w 999"/>
                <a:gd name="T9" fmla="*/ 201 h 446"/>
                <a:gd name="T10" fmla="*/ 301 w 999"/>
                <a:gd name="T11" fmla="*/ 104 h 446"/>
                <a:gd name="T12" fmla="*/ 385 w 999"/>
                <a:gd name="T13" fmla="*/ 31 h 446"/>
                <a:gd name="T14" fmla="*/ 499 w 999"/>
                <a:gd name="T15" fmla="*/ 0 h 446"/>
                <a:gd name="T16" fmla="*/ 597 w 999"/>
                <a:gd name="T17" fmla="*/ 23 h 446"/>
                <a:gd name="T18" fmla="*/ 685 w 999"/>
                <a:gd name="T19" fmla="*/ 91 h 446"/>
                <a:gd name="T20" fmla="*/ 766 w 999"/>
                <a:gd name="T21" fmla="*/ 201 h 446"/>
                <a:gd name="T22" fmla="*/ 833 w 999"/>
                <a:gd name="T23" fmla="*/ 295 h 446"/>
                <a:gd name="T24" fmla="*/ 908 w 999"/>
                <a:gd name="T25" fmla="*/ 348 h 446"/>
                <a:gd name="T26" fmla="*/ 968 w 999"/>
                <a:gd name="T27" fmla="*/ 359 h 446"/>
                <a:gd name="T28" fmla="*/ 994 w 999"/>
                <a:gd name="T29" fmla="*/ 380 h 446"/>
                <a:gd name="T30" fmla="*/ 999 w 999"/>
                <a:gd name="T31" fmla="*/ 410 h 446"/>
                <a:gd name="T32" fmla="*/ 985 w 999"/>
                <a:gd name="T33" fmla="*/ 435 h 446"/>
                <a:gd name="T34" fmla="*/ 955 w 999"/>
                <a:gd name="T35" fmla="*/ 446 h 446"/>
                <a:gd name="T36" fmla="*/ 857 w 999"/>
                <a:gd name="T37" fmla="*/ 421 h 446"/>
                <a:gd name="T38" fmla="*/ 769 w 999"/>
                <a:gd name="T39" fmla="*/ 354 h 446"/>
                <a:gd name="T40" fmla="*/ 690 w 999"/>
                <a:gd name="T41" fmla="*/ 245 h 446"/>
                <a:gd name="T42" fmla="*/ 623 w 999"/>
                <a:gd name="T43" fmla="*/ 151 h 446"/>
                <a:gd name="T44" fmla="*/ 547 w 999"/>
                <a:gd name="T45" fmla="*/ 97 h 446"/>
                <a:gd name="T46" fmla="*/ 466 w 999"/>
                <a:gd name="T47" fmla="*/ 93 h 446"/>
                <a:gd name="T48" fmla="*/ 387 w 999"/>
                <a:gd name="T49" fmla="*/ 140 h 446"/>
                <a:gd name="T50" fmla="*/ 308 w 999"/>
                <a:gd name="T51" fmla="*/ 245 h 446"/>
                <a:gd name="T52" fmla="*/ 241 w 999"/>
                <a:gd name="T53" fmla="*/ 340 h 446"/>
                <a:gd name="T54" fmla="*/ 158 w 999"/>
                <a:gd name="T55" fmla="*/ 413 h 446"/>
                <a:gd name="T56" fmla="*/ 42 w 999"/>
                <a:gd name="T57" fmla="*/ 446 h 446"/>
                <a:gd name="T58" fmla="*/ 22 w 999"/>
                <a:gd name="T59" fmla="*/ 441 h 446"/>
                <a:gd name="T60" fmla="*/ 3 w 999"/>
                <a:gd name="T61" fmla="*/ 421 h 446"/>
                <a:gd name="T62" fmla="*/ 981 w 999"/>
                <a:gd name="T63" fmla="*/ 402 h 446"/>
                <a:gd name="T64" fmla="*/ 964 w 999"/>
                <a:gd name="T65" fmla="*/ 376 h 446"/>
                <a:gd name="T66" fmla="*/ 903 w 999"/>
                <a:gd name="T67" fmla="*/ 365 h 446"/>
                <a:gd name="T68" fmla="*/ 820 w 999"/>
                <a:gd name="T69" fmla="*/ 307 h 446"/>
                <a:gd name="T70" fmla="*/ 750 w 999"/>
                <a:gd name="T71" fmla="*/ 210 h 446"/>
                <a:gd name="T72" fmla="*/ 661 w 999"/>
                <a:gd name="T73" fmla="*/ 91 h 446"/>
                <a:gd name="T74" fmla="*/ 574 w 999"/>
                <a:gd name="T75" fmla="*/ 32 h 446"/>
                <a:gd name="T76" fmla="*/ 480 w 999"/>
                <a:gd name="T77" fmla="*/ 19 h 446"/>
                <a:gd name="T78" fmla="*/ 378 w 999"/>
                <a:gd name="T79" fmla="*/ 57 h 446"/>
                <a:gd name="T80" fmla="*/ 292 w 999"/>
                <a:gd name="T81" fmla="*/ 144 h 446"/>
                <a:gd name="T82" fmla="*/ 210 w 999"/>
                <a:gd name="T83" fmla="*/ 267 h 446"/>
                <a:gd name="T84" fmla="*/ 140 w 999"/>
                <a:gd name="T85" fmla="*/ 341 h 446"/>
                <a:gd name="T86" fmla="*/ 42 w 999"/>
                <a:gd name="T87" fmla="*/ 374 h 446"/>
                <a:gd name="T88" fmla="*/ 21 w 999"/>
                <a:gd name="T89" fmla="*/ 388 h 446"/>
                <a:gd name="T90" fmla="*/ 22 w 999"/>
                <a:gd name="T91" fmla="*/ 418 h 446"/>
                <a:gd name="T92" fmla="*/ 42 w 999"/>
                <a:gd name="T93" fmla="*/ 428 h 446"/>
                <a:gd name="T94" fmla="*/ 150 w 999"/>
                <a:gd name="T95" fmla="*/ 397 h 446"/>
                <a:gd name="T96" fmla="*/ 228 w 999"/>
                <a:gd name="T97" fmla="*/ 330 h 446"/>
                <a:gd name="T98" fmla="*/ 313 w 999"/>
                <a:gd name="T99" fmla="*/ 207 h 446"/>
                <a:gd name="T100" fmla="*/ 389 w 999"/>
                <a:gd name="T101" fmla="*/ 114 h 446"/>
                <a:gd name="T102" fmla="*/ 481 w 999"/>
                <a:gd name="T103" fmla="*/ 72 h 446"/>
                <a:gd name="T104" fmla="*/ 567 w 999"/>
                <a:gd name="T105" fmla="*/ 86 h 446"/>
                <a:gd name="T106" fmla="*/ 645 w 999"/>
                <a:gd name="T107" fmla="*/ 150 h 446"/>
                <a:gd name="T108" fmla="*/ 730 w 999"/>
                <a:gd name="T109" fmla="*/ 275 h 446"/>
                <a:gd name="T110" fmla="*/ 807 w 999"/>
                <a:gd name="T111" fmla="*/ 367 h 446"/>
                <a:gd name="T112" fmla="*/ 899 w 999"/>
                <a:gd name="T113" fmla="*/ 419 h 446"/>
                <a:gd name="T114" fmla="*/ 970 w 999"/>
                <a:gd name="T115" fmla="*/ 424 h 446"/>
                <a:gd name="T116" fmla="*/ 981 w 999"/>
                <a:gd name="T117" fmla="*/ 402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99" h="446">
                  <a:moveTo>
                    <a:pt x="0" y="402"/>
                  </a:moveTo>
                  <a:lnTo>
                    <a:pt x="0" y="402"/>
                  </a:lnTo>
                  <a:lnTo>
                    <a:pt x="0" y="396"/>
                  </a:lnTo>
                  <a:lnTo>
                    <a:pt x="1" y="390"/>
                  </a:lnTo>
                  <a:lnTo>
                    <a:pt x="3" y="385"/>
                  </a:lnTo>
                  <a:lnTo>
                    <a:pt x="5" y="380"/>
                  </a:lnTo>
                  <a:lnTo>
                    <a:pt x="5" y="380"/>
                  </a:lnTo>
                  <a:lnTo>
                    <a:pt x="8" y="374"/>
                  </a:lnTo>
                  <a:lnTo>
                    <a:pt x="12" y="370"/>
                  </a:lnTo>
                  <a:lnTo>
                    <a:pt x="16" y="366"/>
                  </a:lnTo>
                  <a:lnTo>
                    <a:pt x="21" y="363"/>
                  </a:lnTo>
                  <a:lnTo>
                    <a:pt x="26" y="361"/>
                  </a:lnTo>
                  <a:lnTo>
                    <a:pt x="31" y="359"/>
                  </a:lnTo>
                  <a:lnTo>
                    <a:pt x="36" y="358"/>
                  </a:lnTo>
                  <a:lnTo>
                    <a:pt x="42" y="357"/>
                  </a:lnTo>
                  <a:lnTo>
                    <a:pt x="42" y="357"/>
                  </a:lnTo>
                  <a:lnTo>
                    <a:pt x="59" y="356"/>
                  </a:lnTo>
                  <a:lnTo>
                    <a:pt x="75" y="353"/>
                  </a:lnTo>
                  <a:lnTo>
                    <a:pt x="91" y="348"/>
                  </a:lnTo>
                  <a:lnTo>
                    <a:pt x="105" y="342"/>
                  </a:lnTo>
                  <a:lnTo>
                    <a:pt x="119" y="335"/>
                  </a:lnTo>
                  <a:lnTo>
                    <a:pt x="131" y="326"/>
                  </a:lnTo>
                  <a:lnTo>
                    <a:pt x="143" y="317"/>
                  </a:lnTo>
                  <a:lnTo>
                    <a:pt x="155" y="306"/>
                  </a:lnTo>
                  <a:lnTo>
                    <a:pt x="166" y="295"/>
                  </a:lnTo>
                  <a:lnTo>
                    <a:pt x="176" y="282"/>
                  </a:lnTo>
                  <a:lnTo>
                    <a:pt x="187" y="270"/>
                  </a:lnTo>
                  <a:lnTo>
                    <a:pt x="196" y="257"/>
                  </a:lnTo>
                  <a:lnTo>
                    <a:pt x="215" y="229"/>
                  </a:lnTo>
                  <a:lnTo>
                    <a:pt x="233" y="201"/>
                  </a:lnTo>
                  <a:lnTo>
                    <a:pt x="233" y="201"/>
                  </a:lnTo>
                  <a:lnTo>
                    <a:pt x="259" y="160"/>
                  </a:lnTo>
                  <a:lnTo>
                    <a:pt x="259" y="160"/>
                  </a:lnTo>
                  <a:lnTo>
                    <a:pt x="279" y="132"/>
                  </a:lnTo>
                  <a:lnTo>
                    <a:pt x="290" y="118"/>
                  </a:lnTo>
                  <a:lnTo>
                    <a:pt x="301" y="104"/>
                  </a:lnTo>
                  <a:lnTo>
                    <a:pt x="314" y="91"/>
                  </a:lnTo>
                  <a:lnTo>
                    <a:pt x="326" y="78"/>
                  </a:lnTo>
                  <a:lnTo>
                    <a:pt x="339" y="64"/>
                  </a:lnTo>
                  <a:lnTo>
                    <a:pt x="354" y="53"/>
                  </a:lnTo>
                  <a:lnTo>
                    <a:pt x="369" y="41"/>
                  </a:lnTo>
                  <a:lnTo>
                    <a:pt x="385" y="31"/>
                  </a:lnTo>
                  <a:lnTo>
                    <a:pt x="401" y="23"/>
                  </a:lnTo>
                  <a:lnTo>
                    <a:pt x="419" y="14"/>
                  </a:lnTo>
                  <a:lnTo>
                    <a:pt x="437" y="9"/>
                  </a:lnTo>
                  <a:lnTo>
                    <a:pt x="457" y="4"/>
                  </a:lnTo>
                  <a:lnTo>
                    <a:pt x="478" y="1"/>
                  </a:lnTo>
                  <a:lnTo>
                    <a:pt x="499" y="0"/>
                  </a:lnTo>
                  <a:lnTo>
                    <a:pt x="499" y="0"/>
                  </a:lnTo>
                  <a:lnTo>
                    <a:pt x="521" y="1"/>
                  </a:lnTo>
                  <a:lnTo>
                    <a:pt x="542" y="4"/>
                  </a:lnTo>
                  <a:lnTo>
                    <a:pt x="560" y="9"/>
                  </a:lnTo>
                  <a:lnTo>
                    <a:pt x="579" y="14"/>
                  </a:lnTo>
                  <a:lnTo>
                    <a:pt x="597" y="23"/>
                  </a:lnTo>
                  <a:lnTo>
                    <a:pt x="614" y="31"/>
                  </a:lnTo>
                  <a:lnTo>
                    <a:pt x="629" y="41"/>
                  </a:lnTo>
                  <a:lnTo>
                    <a:pt x="645" y="53"/>
                  </a:lnTo>
                  <a:lnTo>
                    <a:pt x="659" y="64"/>
                  </a:lnTo>
                  <a:lnTo>
                    <a:pt x="673" y="78"/>
                  </a:lnTo>
                  <a:lnTo>
                    <a:pt x="685" y="91"/>
                  </a:lnTo>
                  <a:lnTo>
                    <a:pt x="697" y="104"/>
                  </a:lnTo>
                  <a:lnTo>
                    <a:pt x="709" y="118"/>
                  </a:lnTo>
                  <a:lnTo>
                    <a:pt x="720" y="132"/>
                  </a:lnTo>
                  <a:lnTo>
                    <a:pt x="740" y="160"/>
                  </a:lnTo>
                  <a:lnTo>
                    <a:pt x="740" y="160"/>
                  </a:lnTo>
                  <a:lnTo>
                    <a:pt x="766" y="201"/>
                  </a:lnTo>
                  <a:lnTo>
                    <a:pt x="766" y="201"/>
                  </a:lnTo>
                  <a:lnTo>
                    <a:pt x="783" y="229"/>
                  </a:lnTo>
                  <a:lnTo>
                    <a:pt x="803" y="257"/>
                  </a:lnTo>
                  <a:lnTo>
                    <a:pt x="812" y="270"/>
                  </a:lnTo>
                  <a:lnTo>
                    <a:pt x="822" y="282"/>
                  </a:lnTo>
                  <a:lnTo>
                    <a:pt x="833" y="295"/>
                  </a:lnTo>
                  <a:lnTo>
                    <a:pt x="844" y="306"/>
                  </a:lnTo>
                  <a:lnTo>
                    <a:pt x="855" y="317"/>
                  </a:lnTo>
                  <a:lnTo>
                    <a:pt x="868" y="326"/>
                  </a:lnTo>
                  <a:lnTo>
                    <a:pt x="880" y="335"/>
                  </a:lnTo>
                  <a:lnTo>
                    <a:pt x="893" y="342"/>
                  </a:lnTo>
                  <a:lnTo>
                    <a:pt x="908" y="348"/>
                  </a:lnTo>
                  <a:lnTo>
                    <a:pt x="923" y="353"/>
                  </a:lnTo>
                  <a:lnTo>
                    <a:pt x="939" y="356"/>
                  </a:lnTo>
                  <a:lnTo>
                    <a:pt x="956" y="357"/>
                  </a:lnTo>
                  <a:lnTo>
                    <a:pt x="956" y="357"/>
                  </a:lnTo>
                  <a:lnTo>
                    <a:pt x="963" y="358"/>
                  </a:lnTo>
                  <a:lnTo>
                    <a:pt x="968" y="359"/>
                  </a:lnTo>
                  <a:lnTo>
                    <a:pt x="973" y="361"/>
                  </a:lnTo>
                  <a:lnTo>
                    <a:pt x="978" y="363"/>
                  </a:lnTo>
                  <a:lnTo>
                    <a:pt x="982" y="366"/>
                  </a:lnTo>
                  <a:lnTo>
                    <a:pt x="986" y="370"/>
                  </a:lnTo>
                  <a:lnTo>
                    <a:pt x="990" y="374"/>
                  </a:lnTo>
                  <a:lnTo>
                    <a:pt x="994" y="380"/>
                  </a:lnTo>
                  <a:lnTo>
                    <a:pt x="994" y="380"/>
                  </a:lnTo>
                  <a:lnTo>
                    <a:pt x="996" y="385"/>
                  </a:lnTo>
                  <a:lnTo>
                    <a:pt x="998" y="391"/>
                  </a:lnTo>
                  <a:lnTo>
                    <a:pt x="999" y="397"/>
                  </a:lnTo>
                  <a:lnTo>
                    <a:pt x="999" y="403"/>
                  </a:lnTo>
                  <a:lnTo>
                    <a:pt x="999" y="410"/>
                  </a:lnTo>
                  <a:lnTo>
                    <a:pt x="997" y="416"/>
                  </a:lnTo>
                  <a:lnTo>
                    <a:pt x="995" y="421"/>
                  </a:lnTo>
                  <a:lnTo>
                    <a:pt x="993" y="426"/>
                  </a:lnTo>
                  <a:lnTo>
                    <a:pt x="993" y="426"/>
                  </a:lnTo>
                  <a:lnTo>
                    <a:pt x="989" y="431"/>
                  </a:lnTo>
                  <a:lnTo>
                    <a:pt x="985" y="435"/>
                  </a:lnTo>
                  <a:lnTo>
                    <a:pt x="981" y="439"/>
                  </a:lnTo>
                  <a:lnTo>
                    <a:pt x="977" y="441"/>
                  </a:lnTo>
                  <a:lnTo>
                    <a:pt x="972" y="443"/>
                  </a:lnTo>
                  <a:lnTo>
                    <a:pt x="967" y="445"/>
                  </a:lnTo>
                  <a:lnTo>
                    <a:pt x="962" y="445"/>
                  </a:lnTo>
                  <a:lnTo>
                    <a:pt x="955" y="446"/>
                  </a:lnTo>
                  <a:lnTo>
                    <a:pt x="955" y="446"/>
                  </a:lnTo>
                  <a:lnTo>
                    <a:pt x="934" y="444"/>
                  </a:lnTo>
                  <a:lnTo>
                    <a:pt x="913" y="441"/>
                  </a:lnTo>
                  <a:lnTo>
                    <a:pt x="893" y="435"/>
                  </a:lnTo>
                  <a:lnTo>
                    <a:pt x="875" y="429"/>
                  </a:lnTo>
                  <a:lnTo>
                    <a:pt x="857" y="421"/>
                  </a:lnTo>
                  <a:lnTo>
                    <a:pt x="840" y="413"/>
                  </a:lnTo>
                  <a:lnTo>
                    <a:pt x="824" y="402"/>
                  </a:lnTo>
                  <a:lnTo>
                    <a:pt x="809" y="391"/>
                  </a:lnTo>
                  <a:lnTo>
                    <a:pt x="795" y="380"/>
                  </a:lnTo>
                  <a:lnTo>
                    <a:pt x="782" y="367"/>
                  </a:lnTo>
                  <a:lnTo>
                    <a:pt x="769" y="354"/>
                  </a:lnTo>
                  <a:lnTo>
                    <a:pt x="757" y="340"/>
                  </a:lnTo>
                  <a:lnTo>
                    <a:pt x="746" y="327"/>
                  </a:lnTo>
                  <a:lnTo>
                    <a:pt x="735" y="312"/>
                  </a:lnTo>
                  <a:lnTo>
                    <a:pt x="715" y="285"/>
                  </a:lnTo>
                  <a:lnTo>
                    <a:pt x="715" y="285"/>
                  </a:lnTo>
                  <a:lnTo>
                    <a:pt x="690" y="245"/>
                  </a:lnTo>
                  <a:lnTo>
                    <a:pt x="690" y="245"/>
                  </a:lnTo>
                  <a:lnTo>
                    <a:pt x="673" y="217"/>
                  </a:lnTo>
                  <a:lnTo>
                    <a:pt x="653" y="190"/>
                  </a:lnTo>
                  <a:lnTo>
                    <a:pt x="644" y="177"/>
                  </a:lnTo>
                  <a:lnTo>
                    <a:pt x="633" y="163"/>
                  </a:lnTo>
                  <a:lnTo>
                    <a:pt x="623" y="151"/>
                  </a:lnTo>
                  <a:lnTo>
                    <a:pt x="612" y="140"/>
                  </a:lnTo>
                  <a:lnTo>
                    <a:pt x="600" y="129"/>
                  </a:lnTo>
                  <a:lnTo>
                    <a:pt x="588" y="119"/>
                  </a:lnTo>
                  <a:lnTo>
                    <a:pt x="575" y="111"/>
                  </a:lnTo>
                  <a:lnTo>
                    <a:pt x="561" y="103"/>
                  </a:lnTo>
                  <a:lnTo>
                    <a:pt x="547" y="97"/>
                  </a:lnTo>
                  <a:lnTo>
                    <a:pt x="532" y="93"/>
                  </a:lnTo>
                  <a:lnTo>
                    <a:pt x="516" y="90"/>
                  </a:lnTo>
                  <a:lnTo>
                    <a:pt x="499" y="89"/>
                  </a:lnTo>
                  <a:lnTo>
                    <a:pt x="499" y="89"/>
                  </a:lnTo>
                  <a:lnTo>
                    <a:pt x="483" y="90"/>
                  </a:lnTo>
                  <a:lnTo>
                    <a:pt x="466" y="93"/>
                  </a:lnTo>
                  <a:lnTo>
                    <a:pt x="452" y="97"/>
                  </a:lnTo>
                  <a:lnTo>
                    <a:pt x="437" y="103"/>
                  </a:lnTo>
                  <a:lnTo>
                    <a:pt x="424" y="111"/>
                  </a:lnTo>
                  <a:lnTo>
                    <a:pt x="411" y="119"/>
                  </a:lnTo>
                  <a:lnTo>
                    <a:pt x="398" y="129"/>
                  </a:lnTo>
                  <a:lnTo>
                    <a:pt x="387" y="140"/>
                  </a:lnTo>
                  <a:lnTo>
                    <a:pt x="375" y="151"/>
                  </a:lnTo>
                  <a:lnTo>
                    <a:pt x="365" y="163"/>
                  </a:lnTo>
                  <a:lnTo>
                    <a:pt x="355" y="177"/>
                  </a:lnTo>
                  <a:lnTo>
                    <a:pt x="345" y="190"/>
                  </a:lnTo>
                  <a:lnTo>
                    <a:pt x="326" y="217"/>
                  </a:lnTo>
                  <a:lnTo>
                    <a:pt x="308" y="245"/>
                  </a:lnTo>
                  <a:lnTo>
                    <a:pt x="308" y="245"/>
                  </a:lnTo>
                  <a:lnTo>
                    <a:pt x="283" y="285"/>
                  </a:lnTo>
                  <a:lnTo>
                    <a:pt x="283" y="285"/>
                  </a:lnTo>
                  <a:lnTo>
                    <a:pt x="263" y="312"/>
                  </a:lnTo>
                  <a:lnTo>
                    <a:pt x="253" y="327"/>
                  </a:lnTo>
                  <a:lnTo>
                    <a:pt x="241" y="340"/>
                  </a:lnTo>
                  <a:lnTo>
                    <a:pt x="230" y="354"/>
                  </a:lnTo>
                  <a:lnTo>
                    <a:pt x="217" y="367"/>
                  </a:lnTo>
                  <a:lnTo>
                    <a:pt x="203" y="380"/>
                  </a:lnTo>
                  <a:lnTo>
                    <a:pt x="189" y="391"/>
                  </a:lnTo>
                  <a:lnTo>
                    <a:pt x="174" y="402"/>
                  </a:lnTo>
                  <a:lnTo>
                    <a:pt x="158" y="413"/>
                  </a:lnTo>
                  <a:lnTo>
                    <a:pt x="141" y="421"/>
                  </a:lnTo>
                  <a:lnTo>
                    <a:pt x="124" y="429"/>
                  </a:lnTo>
                  <a:lnTo>
                    <a:pt x="105" y="435"/>
                  </a:lnTo>
                  <a:lnTo>
                    <a:pt x="86" y="441"/>
                  </a:lnTo>
                  <a:lnTo>
                    <a:pt x="65" y="444"/>
                  </a:lnTo>
                  <a:lnTo>
                    <a:pt x="42" y="446"/>
                  </a:lnTo>
                  <a:lnTo>
                    <a:pt x="42" y="446"/>
                  </a:lnTo>
                  <a:lnTo>
                    <a:pt x="42" y="446"/>
                  </a:lnTo>
                  <a:lnTo>
                    <a:pt x="37" y="445"/>
                  </a:lnTo>
                  <a:lnTo>
                    <a:pt x="32" y="445"/>
                  </a:lnTo>
                  <a:lnTo>
                    <a:pt x="27" y="443"/>
                  </a:lnTo>
                  <a:lnTo>
                    <a:pt x="22" y="441"/>
                  </a:lnTo>
                  <a:lnTo>
                    <a:pt x="17" y="439"/>
                  </a:lnTo>
                  <a:lnTo>
                    <a:pt x="13" y="435"/>
                  </a:lnTo>
                  <a:lnTo>
                    <a:pt x="9" y="431"/>
                  </a:lnTo>
                  <a:lnTo>
                    <a:pt x="6" y="427"/>
                  </a:lnTo>
                  <a:lnTo>
                    <a:pt x="6" y="427"/>
                  </a:lnTo>
                  <a:lnTo>
                    <a:pt x="3" y="421"/>
                  </a:lnTo>
                  <a:lnTo>
                    <a:pt x="1" y="415"/>
                  </a:lnTo>
                  <a:lnTo>
                    <a:pt x="0" y="409"/>
                  </a:lnTo>
                  <a:lnTo>
                    <a:pt x="0" y="402"/>
                  </a:lnTo>
                  <a:lnTo>
                    <a:pt x="0" y="402"/>
                  </a:lnTo>
                  <a:close/>
                  <a:moveTo>
                    <a:pt x="981" y="402"/>
                  </a:moveTo>
                  <a:lnTo>
                    <a:pt x="981" y="402"/>
                  </a:lnTo>
                  <a:lnTo>
                    <a:pt x="980" y="395"/>
                  </a:lnTo>
                  <a:lnTo>
                    <a:pt x="978" y="388"/>
                  </a:lnTo>
                  <a:lnTo>
                    <a:pt x="978" y="388"/>
                  </a:lnTo>
                  <a:lnTo>
                    <a:pt x="975" y="384"/>
                  </a:lnTo>
                  <a:lnTo>
                    <a:pt x="970" y="380"/>
                  </a:lnTo>
                  <a:lnTo>
                    <a:pt x="964" y="376"/>
                  </a:lnTo>
                  <a:lnTo>
                    <a:pt x="961" y="375"/>
                  </a:lnTo>
                  <a:lnTo>
                    <a:pt x="955" y="374"/>
                  </a:lnTo>
                  <a:lnTo>
                    <a:pt x="955" y="374"/>
                  </a:lnTo>
                  <a:lnTo>
                    <a:pt x="937" y="373"/>
                  </a:lnTo>
                  <a:lnTo>
                    <a:pt x="919" y="370"/>
                  </a:lnTo>
                  <a:lnTo>
                    <a:pt x="903" y="365"/>
                  </a:lnTo>
                  <a:lnTo>
                    <a:pt x="887" y="358"/>
                  </a:lnTo>
                  <a:lnTo>
                    <a:pt x="872" y="351"/>
                  </a:lnTo>
                  <a:lnTo>
                    <a:pt x="858" y="341"/>
                  </a:lnTo>
                  <a:lnTo>
                    <a:pt x="845" y="331"/>
                  </a:lnTo>
                  <a:lnTo>
                    <a:pt x="833" y="320"/>
                  </a:lnTo>
                  <a:lnTo>
                    <a:pt x="820" y="307"/>
                  </a:lnTo>
                  <a:lnTo>
                    <a:pt x="809" y="295"/>
                  </a:lnTo>
                  <a:lnTo>
                    <a:pt x="799" y="281"/>
                  </a:lnTo>
                  <a:lnTo>
                    <a:pt x="788" y="267"/>
                  </a:lnTo>
                  <a:lnTo>
                    <a:pt x="769" y="239"/>
                  </a:lnTo>
                  <a:lnTo>
                    <a:pt x="750" y="210"/>
                  </a:lnTo>
                  <a:lnTo>
                    <a:pt x="750" y="210"/>
                  </a:lnTo>
                  <a:lnTo>
                    <a:pt x="725" y="171"/>
                  </a:lnTo>
                  <a:lnTo>
                    <a:pt x="725" y="171"/>
                  </a:lnTo>
                  <a:lnTo>
                    <a:pt x="706" y="144"/>
                  </a:lnTo>
                  <a:lnTo>
                    <a:pt x="685" y="117"/>
                  </a:lnTo>
                  <a:lnTo>
                    <a:pt x="674" y="103"/>
                  </a:lnTo>
                  <a:lnTo>
                    <a:pt x="661" y="91"/>
                  </a:lnTo>
                  <a:lnTo>
                    <a:pt x="649" y="80"/>
                  </a:lnTo>
                  <a:lnTo>
                    <a:pt x="636" y="68"/>
                  </a:lnTo>
                  <a:lnTo>
                    <a:pt x="621" y="57"/>
                  </a:lnTo>
                  <a:lnTo>
                    <a:pt x="606" y="48"/>
                  </a:lnTo>
                  <a:lnTo>
                    <a:pt x="590" y="39"/>
                  </a:lnTo>
                  <a:lnTo>
                    <a:pt x="574" y="32"/>
                  </a:lnTo>
                  <a:lnTo>
                    <a:pt x="556" y="26"/>
                  </a:lnTo>
                  <a:lnTo>
                    <a:pt x="539" y="22"/>
                  </a:lnTo>
                  <a:lnTo>
                    <a:pt x="519" y="19"/>
                  </a:lnTo>
                  <a:lnTo>
                    <a:pt x="499" y="19"/>
                  </a:lnTo>
                  <a:lnTo>
                    <a:pt x="499" y="19"/>
                  </a:lnTo>
                  <a:lnTo>
                    <a:pt x="480" y="19"/>
                  </a:lnTo>
                  <a:lnTo>
                    <a:pt x="460" y="22"/>
                  </a:lnTo>
                  <a:lnTo>
                    <a:pt x="442" y="26"/>
                  </a:lnTo>
                  <a:lnTo>
                    <a:pt x="425" y="32"/>
                  </a:lnTo>
                  <a:lnTo>
                    <a:pt x="409" y="39"/>
                  </a:lnTo>
                  <a:lnTo>
                    <a:pt x="392" y="48"/>
                  </a:lnTo>
                  <a:lnTo>
                    <a:pt x="378" y="57"/>
                  </a:lnTo>
                  <a:lnTo>
                    <a:pt x="363" y="68"/>
                  </a:lnTo>
                  <a:lnTo>
                    <a:pt x="350" y="80"/>
                  </a:lnTo>
                  <a:lnTo>
                    <a:pt x="337" y="91"/>
                  </a:lnTo>
                  <a:lnTo>
                    <a:pt x="325" y="103"/>
                  </a:lnTo>
                  <a:lnTo>
                    <a:pt x="314" y="117"/>
                  </a:lnTo>
                  <a:lnTo>
                    <a:pt x="292" y="144"/>
                  </a:lnTo>
                  <a:lnTo>
                    <a:pt x="273" y="171"/>
                  </a:lnTo>
                  <a:lnTo>
                    <a:pt x="273" y="171"/>
                  </a:lnTo>
                  <a:lnTo>
                    <a:pt x="248" y="210"/>
                  </a:lnTo>
                  <a:lnTo>
                    <a:pt x="248" y="210"/>
                  </a:lnTo>
                  <a:lnTo>
                    <a:pt x="230" y="239"/>
                  </a:lnTo>
                  <a:lnTo>
                    <a:pt x="210" y="267"/>
                  </a:lnTo>
                  <a:lnTo>
                    <a:pt x="200" y="281"/>
                  </a:lnTo>
                  <a:lnTo>
                    <a:pt x="189" y="295"/>
                  </a:lnTo>
                  <a:lnTo>
                    <a:pt x="177" y="307"/>
                  </a:lnTo>
                  <a:lnTo>
                    <a:pt x="166" y="320"/>
                  </a:lnTo>
                  <a:lnTo>
                    <a:pt x="154" y="331"/>
                  </a:lnTo>
                  <a:lnTo>
                    <a:pt x="140" y="341"/>
                  </a:lnTo>
                  <a:lnTo>
                    <a:pt x="126" y="351"/>
                  </a:lnTo>
                  <a:lnTo>
                    <a:pt x="111" y="358"/>
                  </a:lnTo>
                  <a:lnTo>
                    <a:pt x="96" y="365"/>
                  </a:lnTo>
                  <a:lnTo>
                    <a:pt x="79" y="370"/>
                  </a:lnTo>
                  <a:lnTo>
                    <a:pt x="62" y="373"/>
                  </a:lnTo>
                  <a:lnTo>
                    <a:pt x="42" y="374"/>
                  </a:lnTo>
                  <a:lnTo>
                    <a:pt x="42" y="374"/>
                  </a:lnTo>
                  <a:lnTo>
                    <a:pt x="38" y="375"/>
                  </a:lnTo>
                  <a:lnTo>
                    <a:pt x="34" y="376"/>
                  </a:lnTo>
                  <a:lnTo>
                    <a:pt x="28" y="380"/>
                  </a:lnTo>
                  <a:lnTo>
                    <a:pt x="24" y="384"/>
                  </a:lnTo>
                  <a:lnTo>
                    <a:pt x="21" y="388"/>
                  </a:lnTo>
                  <a:lnTo>
                    <a:pt x="21" y="388"/>
                  </a:lnTo>
                  <a:lnTo>
                    <a:pt x="18" y="395"/>
                  </a:lnTo>
                  <a:lnTo>
                    <a:pt x="17" y="402"/>
                  </a:lnTo>
                  <a:lnTo>
                    <a:pt x="18" y="411"/>
                  </a:lnTo>
                  <a:lnTo>
                    <a:pt x="22" y="418"/>
                  </a:lnTo>
                  <a:lnTo>
                    <a:pt x="22" y="418"/>
                  </a:lnTo>
                  <a:lnTo>
                    <a:pt x="24" y="421"/>
                  </a:lnTo>
                  <a:lnTo>
                    <a:pt x="29" y="424"/>
                  </a:lnTo>
                  <a:lnTo>
                    <a:pt x="34" y="427"/>
                  </a:lnTo>
                  <a:lnTo>
                    <a:pt x="42" y="428"/>
                  </a:lnTo>
                  <a:lnTo>
                    <a:pt x="42" y="428"/>
                  </a:lnTo>
                  <a:lnTo>
                    <a:pt x="42" y="428"/>
                  </a:lnTo>
                  <a:lnTo>
                    <a:pt x="63" y="426"/>
                  </a:lnTo>
                  <a:lnTo>
                    <a:pt x="81" y="423"/>
                  </a:lnTo>
                  <a:lnTo>
                    <a:pt x="100" y="419"/>
                  </a:lnTo>
                  <a:lnTo>
                    <a:pt x="118" y="413"/>
                  </a:lnTo>
                  <a:lnTo>
                    <a:pt x="134" y="405"/>
                  </a:lnTo>
                  <a:lnTo>
                    <a:pt x="150" y="397"/>
                  </a:lnTo>
                  <a:lnTo>
                    <a:pt x="164" y="388"/>
                  </a:lnTo>
                  <a:lnTo>
                    <a:pt x="178" y="378"/>
                  </a:lnTo>
                  <a:lnTo>
                    <a:pt x="192" y="367"/>
                  </a:lnTo>
                  <a:lnTo>
                    <a:pt x="204" y="355"/>
                  </a:lnTo>
                  <a:lnTo>
                    <a:pt x="217" y="342"/>
                  </a:lnTo>
                  <a:lnTo>
                    <a:pt x="228" y="330"/>
                  </a:lnTo>
                  <a:lnTo>
                    <a:pt x="249" y="303"/>
                  </a:lnTo>
                  <a:lnTo>
                    <a:pt x="268" y="275"/>
                  </a:lnTo>
                  <a:lnTo>
                    <a:pt x="268" y="275"/>
                  </a:lnTo>
                  <a:lnTo>
                    <a:pt x="294" y="236"/>
                  </a:lnTo>
                  <a:lnTo>
                    <a:pt x="294" y="236"/>
                  </a:lnTo>
                  <a:lnTo>
                    <a:pt x="313" y="207"/>
                  </a:lnTo>
                  <a:lnTo>
                    <a:pt x="332" y="178"/>
                  </a:lnTo>
                  <a:lnTo>
                    <a:pt x="342" y="163"/>
                  </a:lnTo>
                  <a:lnTo>
                    <a:pt x="353" y="150"/>
                  </a:lnTo>
                  <a:lnTo>
                    <a:pt x="364" y="137"/>
                  </a:lnTo>
                  <a:lnTo>
                    <a:pt x="377" y="124"/>
                  </a:lnTo>
                  <a:lnTo>
                    <a:pt x="389" y="114"/>
                  </a:lnTo>
                  <a:lnTo>
                    <a:pt x="402" y="103"/>
                  </a:lnTo>
                  <a:lnTo>
                    <a:pt x="416" y="94"/>
                  </a:lnTo>
                  <a:lnTo>
                    <a:pt x="431" y="86"/>
                  </a:lnTo>
                  <a:lnTo>
                    <a:pt x="447" y="80"/>
                  </a:lnTo>
                  <a:lnTo>
                    <a:pt x="463" y="76"/>
                  </a:lnTo>
                  <a:lnTo>
                    <a:pt x="481" y="72"/>
                  </a:lnTo>
                  <a:lnTo>
                    <a:pt x="499" y="71"/>
                  </a:lnTo>
                  <a:lnTo>
                    <a:pt x="499" y="71"/>
                  </a:lnTo>
                  <a:lnTo>
                    <a:pt x="518" y="72"/>
                  </a:lnTo>
                  <a:lnTo>
                    <a:pt x="535" y="76"/>
                  </a:lnTo>
                  <a:lnTo>
                    <a:pt x="552" y="80"/>
                  </a:lnTo>
                  <a:lnTo>
                    <a:pt x="567" y="86"/>
                  </a:lnTo>
                  <a:lnTo>
                    <a:pt x="582" y="94"/>
                  </a:lnTo>
                  <a:lnTo>
                    <a:pt x="596" y="103"/>
                  </a:lnTo>
                  <a:lnTo>
                    <a:pt x="610" y="114"/>
                  </a:lnTo>
                  <a:lnTo>
                    <a:pt x="622" y="125"/>
                  </a:lnTo>
                  <a:lnTo>
                    <a:pt x="633" y="137"/>
                  </a:lnTo>
                  <a:lnTo>
                    <a:pt x="645" y="150"/>
                  </a:lnTo>
                  <a:lnTo>
                    <a:pt x="656" y="163"/>
                  </a:lnTo>
                  <a:lnTo>
                    <a:pt x="666" y="178"/>
                  </a:lnTo>
                  <a:lnTo>
                    <a:pt x="686" y="207"/>
                  </a:lnTo>
                  <a:lnTo>
                    <a:pt x="705" y="236"/>
                  </a:lnTo>
                  <a:lnTo>
                    <a:pt x="705" y="236"/>
                  </a:lnTo>
                  <a:lnTo>
                    <a:pt x="730" y="275"/>
                  </a:lnTo>
                  <a:lnTo>
                    <a:pt x="730" y="275"/>
                  </a:lnTo>
                  <a:lnTo>
                    <a:pt x="749" y="303"/>
                  </a:lnTo>
                  <a:lnTo>
                    <a:pt x="771" y="330"/>
                  </a:lnTo>
                  <a:lnTo>
                    <a:pt x="782" y="342"/>
                  </a:lnTo>
                  <a:lnTo>
                    <a:pt x="794" y="355"/>
                  </a:lnTo>
                  <a:lnTo>
                    <a:pt x="807" y="367"/>
                  </a:lnTo>
                  <a:lnTo>
                    <a:pt x="820" y="378"/>
                  </a:lnTo>
                  <a:lnTo>
                    <a:pt x="835" y="388"/>
                  </a:lnTo>
                  <a:lnTo>
                    <a:pt x="849" y="397"/>
                  </a:lnTo>
                  <a:lnTo>
                    <a:pt x="865" y="405"/>
                  </a:lnTo>
                  <a:lnTo>
                    <a:pt x="881" y="413"/>
                  </a:lnTo>
                  <a:lnTo>
                    <a:pt x="899" y="419"/>
                  </a:lnTo>
                  <a:lnTo>
                    <a:pt x="917" y="423"/>
                  </a:lnTo>
                  <a:lnTo>
                    <a:pt x="936" y="426"/>
                  </a:lnTo>
                  <a:lnTo>
                    <a:pt x="956" y="428"/>
                  </a:lnTo>
                  <a:lnTo>
                    <a:pt x="956" y="428"/>
                  </a:lnTo>
                  <a:lnTo>
                    <a:pt x="964" y="427"/>
                  </a:lnTo>
                  <a:lnTo>
                    <a:pt x="970" y="424"/>
                  </a:lnTo>
                  <a:lnTo>
                    <a:pt x="974" y="421"/>
                  </a:lnTo>
                  <a:lnTo>
                    <a:pt x="977" y="418"/>
                  </a:lnTo>
                  <a:lnTo>
                    <a:pt x="977" y="418"/>
                  </a:lnTo>
                  <a:lnTo>
                    <a:pt x="980" y="411"/>
                  </a:lnTo>
                  <a:lnTo>
                    <a:pt x="981" y="402"/>
                  </a:lnTo>
                  <a:lnTo>
                    <a:pt x="981" y="402"/>
                  </a:lnTo>
                  <a:close/>
                </a:path>
              </a:pathLst>
            </a:custGeom>
            <a:solidFill>
              <a:srgbClr val="FCFC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endParaRPr>
            </a:p>
          </p:txBody>
        </p:sp>
        <p:sp>
          <p:nvSpPr>
            <p:cNvPr id="58" name="Rectangle 53">
              <a:extLst>
                <a:ext uri="{FF2B5EF4-FFF2-40B4-BE49-F238E27FC236}">
                  <a16:creationId xmlns:a16="http://schemas.microsoft.com/office/drawing/2014/main" id="{CC0FA40C-3263-8F7B-8D57-4C241CB7CDC1}"/>
                </a:ext>
              </a:extLst>
            </p:cNvPr>
            <p:cNvSpPr>
              <a:spLocks noChangeArrowheads="1"/>
            </p:cNvSpPr>
            <p:nvPr/>
          </p:nvSpPr>
          <p:spPr bwMode="auto">
            <a:xfrm>
              <a:off x="10696576" y="5926138"/>
              <a:ext cx="17463" cy="244475"/>
            </a:xfrm>
            <a:prstGeom prst="rect">
              <a:avLst/>
            </a:prstGeom>
            <a:solidFill>
              <a:srgbClr val="3A3D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endParaRPr>
            </a:p>
          </p:txBody>
        </p:sp>
        <p:sp>
          <p:nvSpPr>
            <p:cNvPr id="59" name="Rectangle 54">
              <a:extLst>
                <a:ext uri="{FF2B5EF4-FFF2-40B4-BE49-F238E27FC236}">
                  <a16:creationId xmlns:a16="http://schemas.microsoft.com/office/drawing/2014/main" id="{369FC729-A300-B573-1141-CA74E7DA69F2}"/>
                </a:ext>
              </a:extLst>
            </p:cNvPr>
            <p:cNvSpPr>
              <a:spLocks noChangeArrowheads="1"/>
            </p:cNvSpPr>
            <p:nvPr/>
          </p:nvSpPr>
          <p:spPr bwMode="auto">
            <a:xfrm>
              <a:off x="10869613" y="5930901"/>
              <a:ext cx="17463" cy="242888"/>
            </a:xfrm>
            <a:prstGeom prst="rect">
              <a:avLst/>
            </a:prstGeom>
            <a:solidFill>
              <a:srgbClr val="3A3D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endParaRPr>
            </a:p>
          </p:txBody>
        </p:sp>
        <p:sp>
          <p:nvSpPr>
            <p:cNvPr id="60" name="Rectangle 55">
              <a:extLst>
                <a:ext uri="{FF2B5EF4-FFF2-40B4-BE49-F238E27FC236}">
                  <a16:creationId xmlns:a16="http://schemas.microsoft.com/office/drawing/2014/main" id="{B734C4E0-C5F9-09E7-FC70-A50F90DB3F80}"/>
                </a:ext>
              </a:extLst>
            </p:cNvPr>
            <p:cNvSpPr>
              <a:spLocks noChangeArrowheads="1"/>
            </p:cNvSpPr>
            <p:nvPr/>
          </p:nvSpPr>
          <p:spPr bwMode="auto">
            <a:xfrm>
              <a:off x="10925176" y="5930901"/>
              <a:ext cx="17463" cy="242888"/>
            </a:xfrm>
            <a:prstGeom prst="rect">
              <a:avLst/>
            </a:prstGeom>
            <a:solidFill>
              <a:srgbClr val="3A3D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endParaRPr>
            </a:p>
          </p:txBody>
        </p:sp>
        <p:sp>
          <p:nvSpPr>
            <p:cNvPr id="61" name="Rectangle 56">
              <a:extLst>
                <a:ext uri="{FF2B5EF4-FFF2-40B4-BE49-F238E27FC236}">
                  <a16:creationId xmlns:a16="http://schemas.microsoft.com/office/drawing/2014/main" id="{E3F66093-E7FB-9D20-9B2D-E9FCE186CE89}"/>
                </a:ext>
              </a:extLst>
            </p:cNvPr>
            <p:cNvSpPr>
              <a:spLocks noChangeArrowheads="1"/>
            </p:cNvSpPr>
            <p:nvPr/>
          </p:nvSpPr>
          <p:spPr bwMode="auto">
            <a:xfrm>
              <a:off x="10280651" y="5907088"/>
              <a:ext cx="17463" cy="277813"/>
            </a:xfrm>
            <a:prstGeom prst="rect">
              <a:avLst/>
            </a:prstGeom>
            <a:solidFill>
              <a:srgbClr val="3A3D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endParaRPr>
            </a:p>
          </p:txBody>
        </p:sp>
        <p:sp>
          <p:nvSpPr>
            <p:cNvPr id="62" name="Rectangle 57">
              <a:extLst>
                <a:ext uri="{FF2B5EF4-FFF2-40B4-BE49-F238E27FC236}">
                  <a16:creationId xmlns:a16="http://schemas.microsoft.com/office/drawing/2014/main" id="{8CD26A0C-E005-C3E3-5F55-23226D63927C}"/>
                </a:ext>
              </a:extLst>
            </p:cNvPr>
            <p:cNvSpPr>
              <a:spLocks noChangeArrowheads="1"/>
            </p:cNvSpPr>
            <p:nvPr/>
          </p:nvSpPr>
          <p:spPr bwMode="auto">
            <a:xfrm>
              <a:off x="10336213" y="5935663"/>
              <a:ext cx="17463" cy="220663"/>
            </a:xfrm>
            <a:prstGeom prst="rect">
              <a:avLst/>
            </a:prstGeom>
            <a:solidFill>
              <a:srgbClr val="3A3D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endParaRPr>
            </a:p>
          </p:txBody>
        </p:sp>
        <p:sp>
          <p:nvSpPr>
            <p:cNvPr id="63" name="Rectangle 58">
              <a:extLst>
                <a:ext uri="{FF2B5EF4-FFF2-40B4-BE49-F238E27FC236}">
                  <a16:creationId xmlns:a16="http://schemas.microsoft.com/office/drawing/2014/main" id="{BEC6DE55-58E6-1C48-80BC-81A55D7B1F3D}"/>
                </a:ext>
              </a:extLst>
            </p:cNvPr>
            <p:cNvSpPr>
              <a:spLocks noChangeArrowheads="1"/>
            </p:cNvSpPr>
            <p:nvPr/>
          </p:nvSpPr>
          <p:spPr bwMode="auto">
            <a:xfrm>
              <a:off x="10637838" y="5881688"/>
              <a:ext cx="17463" cy="333375"/>
            </a:xfrm>
            <a:prstGeom prst="rect">
              <a:avLst/>
            </a:prstGeom>
            <a:solidFill>
              <a:srgbClr val="3A3D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endParaRPr>
            </a:p>
          </p:txBody>
        </p:sp>
        <p:sp>
          <p:nvSpPr>
            <p:cNvPr id="64" name="Rectangle 59">
              <a:extLst>
                <a:ext uri="{FF2B5EF4-FFF2-40B4-BE49-F238E27FC236}">
                  <a16:creationId xmlns:a16="http://schemas.microsoft.com/office/drawing/2014/main" id="{B69AB25E-CB1F-DA9D-BA22-8FE06A03F9C9}"/>
                </a:ext>
              </a:extLst>
            </p:cNvPr>
            <p:cNvSpPr>
              <a:spLocks noChangeArrowheads="1"/>
            </p:cNvSpPr>
            <p:nvPr/>
          </p:nvSpPr>
          <p:spPr bwMode="auto">
            <a:xfrm>
              <a:off x="10579101" y="5881688"/>
              <a:ext cx="15875" cy="333375"/>
            </a:xfrm>
            <a:prstGeom prst="rect">
              <a:avLst/>
            </a:prstGeom>
            <a:solidFill>
              <a:srgbClr val="3A3D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endParaRPr>
            </a:p>
          </p:txBody>
        </p:sp>
        <p:sp>
          <p:nvSpPr>
            <p:cNvPr id="65" name="Rectangle 60">
              <a:extLst>
                <a:ext uri="{FF2B5EF4-FFF2-40B4-BE49-F238E27FC236}">
                  <a16:creationId xmlns:a16="http://schemas.microsoft.com/office/drawing/2014/main" id="{41EB746B-627F-4D1D-2B40-66D85D41BCDC}"/>
                </a:ext>
              </a:extLst>
            </p:cNvPr>
            <p:cNvSpPr>
              <a:spLocks noChangeArrowheads="1"/>
            </p:cNvSpPr>
            <p:nvPr/>
          </p:nvSpPr>
          <p:spPr bwMode="auto">
            <a:xfrm>
              <a:off x="10518776" y="5926138"/>
              <a:ext cx="17463" cy="244475"/>
            </a:xfrm>
            <a:prstGeom prst="rect">
              <a:avLst/>
            </a:prstGeom>
            <a:solidFill>
              <a:srgbClr val="3A3D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endParaRPr>
            </a:p>
          </p:txBody>
        </p:sp>
        <p:sp>
          <p:nvSpPr>
            <p:cNvPr id="66" name="Freeform 61">
              <a:extLst>
                <a:ext uri="{FF2B5EF4-FFF2-40B4-BE49-F238E27FC236}">
                  <a16:creationId xmlns:a16="http://schemas.microsoft.com/office/drawing/2014/main" id="{107F1E66-EDF9-010A-1EDB-A3D5A6B46056}"/>
                </a:ext>
              </a:extLst>
            </p:cNvPr>
            <p:cNvSpPr>
              <a:spLocks/>
            </p:cNvSpPr>
            <p:nvPr/>
          </p:nvSpPr>
          <p:spPr bwMode="auto">
            <a:xfrm>
              <a:off x="10223501" y="5881688"/>
              <a:ext cx="779463" cy="339725"/>
            </a:xfrm>
            <a:custGeom>
              <a:avLst/>
              <a:gdLst>
                <a:gd name="T0" fmla="*/ 46 w 983"/>
                <a:gd name="T1" fmla="*/ 71 h 427"/>
                <a:gd name="T2" fmla="*/ 76 w 983"/>
                <a:gd name="T3" fmla="*/ 76 h 427"/>
                <a:gd name="T4" fmla="*/ 126 w 983"/>
                <a:gd name="T5" fmla="*/ 101 h 427"/>
                <a:gd name="T6" fmla="*/ 169 w 983"/>
                <a:gd name="T7" fmla="*/ 140 h 427"/>
                <a:gd name="T8" fmla="*/ 216 w 983"/>
                <a:gd name="T9" fmla="*/ 204 h 427"/>
                <a:gd name="T10" fmla="*/ 258 w 983"/>
                <a:gd name="T11" fmla="*/ 270 h 427"/>
                <a:gd name="T12" fmla="*/ 304 w 983"/>
                <a:gd name="T13" fmla="*/ 329 h 427"/>
                <a:gd name="T14" fmla="*/ 342 w 983"/>
                <a:gd name="T15" fmla="*/ 368 h 427"/>
                <a:gd name="T16" fmla="*/ 385 w 983"/>
                <a:gd name="T17" fmla="*/ 399 h 427"/>
                <a:gd name="T18" fmla="*/ 435 w 983"/>
                <a:gd name="T19" fmla="*/ 419 h 427"/>
                <a:gd name="T20" fmla="*/ 492 w 983"/>
                <a:gd name="T21" fmla="*/ 427 h 427"/>
                <a:gd name="T22" fmla="*/ 530 w 983"/>
                <a:gd name="T23" fmla="*/ 424 h 427"/>
                <a:gd name="T24" fmla="*/ 581 w 983"/>
                <a:gd name="T25" fmla="*/ 407 h 427"/>
                <a:gd name="T26" fmla="*/ 628 w 983"/>
                <a:gd name="T27" fmla="*/ 379 h 427"/>
                <a:gd name="T28" fmla="*/ 668 w 983"/>
                <a:gd name="T29" fmla="*/ 343 h 427"/>
                <a:gd name="T30" fmla="*/ 703 w 983"/>
                <a:gd name="T31" fmla="*/ 301 h 427"/>
                <a:gd name="T32" fmla="*/ 746 w 983"/>
                <a:gd name="T33" fmla="*/ 237 h 427"/>
                <a:gd name="T34" fmla="*/ 802 w 983"/>
                <a:gd name="T35" fmla="*/ 155 h 427"/>
                <a:gd name="T36" fmla="*/ 842 w 983"/>
                <a:gd name="T37" fmla="*/ 112 h 427"/>
                <a:gd name="T38" fmla="*/ 890 w 983"/>
                <a:gd name="T39" fmla="*/ 82 h 427"/>
                <a:gd name="T40" fmla="*/ 927 w 983"/>
                <a:gd name="T41" fmla="*/ 72 h 427"/>
                <a:gd name="T42" fmla="*/ 949 w 983"/>
                <a:gd name="T43" fmla="*/ 70 h 427"/>
                <a:gd name="T44" fmla="*/ 969 w 983"/>
                <a:gd name="T45" fmla="*/ 63 h 427"/>
                <a:gd name="T46" fmla="*/ 981 w 983"/>
                <a:gd name="T47" fmla="*/ 46 h 427"/>
                <a:gd name="T48" fmla="*/ 982 w 983"/>
                <a:gd name="T49" fmla="*/ 26 h 427"/>
                <a:gd name="T50" fmla="*/ 973 w 983"/>
                <a:gd name="T51" fmla="*/ 10 h 427"/>
                <a:gd name="T52" fmla="*/ 956 w 983"/>
                <a:gd name="T53" fmla="*/ 0 h 427"/>
                <a:gd name="T54" fmla="*/ 929 w 983"/>
                <a:gd name="T55" fmla="*/ 1 h 427"/>
                <a:gd name="T56" fmla="*/ 874 w 983"/>
                <a:gd name="T57" fmla="*/ 13 h 427"/>
                <a:gd name="T58" fmla="*/ 827 w 983"/>
                <a:gd name="T59" fmla="*/ 37 h 427"/>
                <a:gd name="T60" fmla="*/ 786 w 983"/>
                <a:gd name="T61" fmla="*/ 70 h 427"/>
                <a:gd name="T62" fmla="*/ 749 w 983"/>
                <a:gd name="T63" fmla="*/ 110 h 427"/>
                <a:gd name="T64" fmla="*/ 716 w 983"/>
                <a:gd name="T65" fmla="*/ 156 h 427"/>
                <a:gd name="T66" fmla="*/ 651 w 983"/>
                <a:gd name="T67" fmla="*/ 255 h 427"/>
                <a:gd name="T68" fmla="*/ 612 w 983"/>
                <a:gd name="T69" fmla="*/ 301 h 427"/>
                <a:gd name="T70" fmla="*/ 567 w 983"/>
                <a:gd name="T71" fmla="*/ 336 h 427"/>
                <a:gd name="T72" fmla="*/ 532 w 983"/>
                <a:gd name="T73" fmla="*/ 350 h 427"/>
                <a:gd name="T74" fmla="*/ 502 w 983"/>
                <a:gd name="T75" fmla="*/ 355 h 427"/>
                <a:gd name="T76" fmla="*/ 481 w 983"/>
                <a:gd name="T77" fmla="*/ 355 h 427"/>
                <a:gd name="T78" fmla="*/ 451 w 983"/>
                <a:gd name="T79" fmla="*/ 350 h 427"/>
                <a:gd name="T80" fmla="*/ 416 w 983"/>
                <a:gd name="T81" fmla="*/ 336 h 427"/>
                <a:gd name="T82" fmla="*/ 371 w 983"/>
                <a:gd name="T83" fmla="*/ 301 h 427"/>
                <a:gd name="T84" fmla="*/ 333 w 983"/>
                <a:gd name="T85" fmla="*/ 255 h 427"/>
                <a:gd name="T86" fmla="*/ 268 w 983"/>
                <a:gd name="T87" fmla="*/ 156 h 427"/>
                <a:gd name="T88" fmla="*/ 235 w 983"/>
                <a:gd name="T89" fmla="*/ 110 h 427"/>
                <a:gd name="T90" fmla="*/ 198 w 983"/>
                <a:gd name="T91" fmla="*/ 70 h 427"/>
                <a:gd name="T92" fmla="*/ 156 w 983"/>
                <a:gd name="T93" fmla="*/ 37 h 427"/>
                <a:gd name="T94" fmla="*/ 109 w 983"/>
                <a:gd name="T95" fmla="*/ 13 h 427"/>
                <a:gd name="T96" fmla="*/ 55 w 983"/>
                <a:gd name="T97" fmla="*/ 1 h 427"/>
                <a:gd name="T98" fmla="*/ 27 w 983"/>
                <a:gd name="T99" fmla="*/ 0 h 427"/>
                <a:gd name="T100" fmla="*/ 10 w 983"/>
                <a:gd name="T101" fmla="*/ 10 h 427"/>
                <a:gd name="T102" fmla="*/ 1 w 983"/>
                <a:gd name="T103" fmla="*/ 26 h 427"/>
                <a:gd name="T104" fmla="*/ 3 w 983"/>
                <a:gd name="T105" fmla="*/ 46 h 427"/>
                <a:gd name="T106" fmla="*/ 14 w 983"/>
                <a:gd name="T107" fmla="*/ 63 h 427"/>
                <a:gd name="T108" fmla="*/ 35 w 983"/>
                <a:gd name="T109" fmla="*/ 7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83" h="427">
                  <a:moveTo>
                    <a:pt x="35" y="70"/>
                  </a:moveTo>
                  <a:lnTo>
                    <a:pt x="35" y="70"/>
                  </a:lnTo>
                  <a:lnTo>
                    <a:pt x="46" y="71"/>
                  </a:lnTo>
                  <a:lnTo>
                    <a:pt x="56" y="72"/>
                  </a:lnTo>
                  <a:lnTo>
                    <a:pt x="65" y="74"/>
                  </a:lnTo>
                  <a:lnTo>
                    <a:pt x="76" y="76"/>
                  </a:lnTo>
                  <a:lnTo>
                    <a:pt x="93" y="82"/>
                  </a:lnTo>
                  <a:lnTo>
                    <a:pt x="111" y="91"/>
                  </a:lnTo>
                  <a:lnTo>
                    <a:pt x="126" y="101"/>
                  </a:lnTo>
                  <a:lnTo>
                    <a:pt x="142" y="112"/>
                  </a:lnTo>
                  <a:lnTo>
                    <a:pt x="155" y="126"/>
                  </a:lnTo>
                  <a:lnTo>
                    <a:pt x="169" y="140"/>
                  </a:lnTo>
                  <a:lnTo>
                    <a:pt x="181" y="155"/>
                  </a:lnTo>
                  <a:lnTo>
                    <a:pt x="193" y="170"/>
                  </a:lnTo>
                  <a:lnTo>
                    <a:pt x="216" y="204"/>
                  </a:lnTo>
                  <a:lnTo>
                    <a:pt x="238" y="237"/>
                  </a:lnTo>
                  <a:lnTo>
                    <a:pt x="258" y="270"/>
                  </a:lnTo>
                  <a:lnTo>
                    <a:pt x="258" y="270"/>
                  </a:lnTo>
                  <a:lnTo>
                    <a:pt x="280" y="301"/>
                  </a:lnTo>
                  <a:lnTo>
                    <a:pt x="291" y="315"/>
                  </a:lnTo>
                  <a:lnTo>
                    <a:pt x="304" y="329"/>
                  </a:lnTo>
                  <a:lnTo>
                    <a:pt x="316" y="343"/>
                  </a:lnTo>
                  <a:lnTo>
                    <a:pt x="329" y="355"/>
                  </a:lnTo>
                  <a:lnTo>
                    <a:pt x="342" y="368"/>
                  </a:lnTo>
                  <a:lnTo>
                    <a:pt x="356" y="379"/>
                  </a:lnTo>
                  <a:lnTo>
                    <a:pt x="371" y="389"/>
                  </a:lnTo>
                  <a:lnTo>
                    <a:pt x="385" y="399"/>
                  </a:lnTo>
                  <a:lnTo>
                    <a:pt x="402" y="407"/>
                  </a:lnTo>
                  <a:lnTo>
                    <a:pt x="418" y="413"/>
                  </a:lnTo>
                  <a:lnTo>
                    <a:pt x="435" y="419"/>
                  </a:lnTo>
                  <a:lnTo>
                    <a:pt x="453" y="424"/>
                  </a:lnTo>
                  <a:lnTo>
                    <a:pt x="472" y="426"/>
                  </a:lnTo>
                  <a:lnTo>
                    <a:pt x="492" y="427"/>
                  </a:lnTo>
                  <a:lnTo>
                    <a:pt x="492" y="427"/>
                  </a:lnTo>
                  <a:lnTo>
                    <a:pt x="511" y="426"/>
                  </a:lnTo>
                  <a:lnTo>
                    <a:pt x="530" y="424"/>
                  </a:lnTo>
                  <a:lnTo>
                    <a:pt x="548" y="419"/>
                  </a:lnTo>
                  <a:lnTo>
                    <a:pt x="565" y="413"/>
                  </a:lnTo>
                  <a:lnTo>
                    <a:pt x="581" y="407"/>
                  </a:lnTo>
                  <a:lnTo>
                    <a:pt x="598" y="399"/>
                  </a:lnTo>
                  <a:lnTo>
                    <a:pt x="612" y="389"/>
                  </a:lnTo>
                  <a:lnTo>
                    <a:pt x="628" y="379"/>
                  </a:lnTo>
                  <a:lnTo>
                    <a:pt x="641" y="368"/>
                  </a:lnTo>
                  <a:lnTo>
                    <a:pt x="655" y="355"/>
                  </a:lnTo>
                  <a:lnTo>
                    <a:pt x="668" y="343"/>
                  </a:lnTo>
                  <a:lnTo>
                    <a:pt x="680" y="329"/>
                  </a:lnTo>
                  <a:lnTo>
                    <a:pt x="692" y="315"/>
                  </a:lnTo>
                  <a:lnTo>
                    <a:pt x="703" y="301"/>
                  </a:lnTo>
                  <a:lnTo>
                    <a:pt x="725" y="270"/>
                  </a:lnTo>
                  <a:lnTo>
                    <a:pt x="725" y="270"/>
                  </a:lnTo>
                  <a:lnTo>
                    <a:pt x="746" y="237"/>
                  </a:lnTo>
                  <a:lnTo>
                    <a:pt x="767" y="204"/>
                  </a:lnTo>
                  <a:lnTo>
                    <a:pt x="790" y="170"/>
                  </a:lnTo>
                  <a:lnTo>
                    <a:pt x="802" y="155"/>
                  </a:lnTo>
                  <a:lnTo>
                    <a:pt x="815" y="140"/>
                  </a:lnTo>
                  <a:lnTo>
                    <a:pt x="828" y="126"/>
                  </a:lnTo>
                  <a:lnTo>
                    <a:pt x="842" y="112"/>
                  </a:lnTo>
                  <a:lnTo>
                    <a:pt x="857" y="101"/>
                  </a:lnTo>
                  <a:lnTo>
                    <a:pt x="872" y="91"/>
                  </a:lnTo>
                  <a:lnTo>
                    <a:pt x="890" y="82"/>
                  </a:lnTo>
                  <a:lnTo>
                    <a:pt x="908" y="76"/>
                  </a:lnTo>
                  <a:lnTo>
                    <a:pt x="918" y="74"/>
                  </a:lnTo>
                  <a:lnTo>
                    <a:pt x="927" y="72"/>
                  </a:lnTo>
                  <a:lnTo>
                    <a:pt x="937" y="71"/>
                  </a:lnTo>
                  <a:lnTo>
                    <a:pt x="949" y="70"/>
                  </a:lnTo>
                  <a:lnTo>
                    <a:pt x="949" y="70"/>
                  </a:lnTo>
                  <a:lnTo>
                    <a:pt x="956" y="69"/>
                  </a:lnTo>
                  <a:lnTo>
                    <a:pt x="963" y="67"/>
                  </a:lnTo>
                  <a:lnTo>
                    <a:pt x="969" y="63"/>
                  </a:lnTo>
                  <a:lnTo>
                    <a:pt x="973" y="59"/>
                  </a:lnTo>
                  <a:lnTo>
                    <a:pt x="978" y="52"/>
                  </a:lnTo>
                  <a:lnTo>
                    <a:pt x="981" y="46"/>
                  </a:lnTo>
                  <a:lnTo>
                    <a:pt x="982" y="40"/>
                  </a:lnTo>
                  <a:lnTo>
                    <a:pt x="983" y="34"/>
                  </a:lnTo>
                  <a:lnTo>
                    <a:pt x="982" y="26"/>
                  </a:lnTo>
                  <a:lnTo>
                    <a:pt x="981" y="20"/>
                  </a:lnTo>
                  <a:lnTo>
                    <a:pt x="978" y="15"/>
                  </a:lnTo>
                  <a:lnTo>
                    <a:pt x="973" y="10"/>
                  </a:lnTo>
                  <a:lnTo>
                    <a:pt x="969" y="5"/>
                  </a:lnTo>
                  <a:lnTo>
                    <a:pt x="963" y="2"/>
                  </a:lnTo>
                  <a:lnTo>
                    <a:pt x="956" y="0"/>
                  </a:lnTo>
                  <a:lnTo>
                    <a:pt x="949" y="0"/>
                  </a:lnTo>
                  <a:lnTo>
                    <a:pt x="949" y="0"/>
                  </a:lnTo>
                  <a:lnTo>
                    <a:pt x="929" y="1"/>
                  </a:lnTo>
                  <a:lnTo>
                    <a:pt x="909" y="4"/>
                  </a:lnTo>
                  <a:lnTo>
                    <a:pt x="892" y="8"/>
                  </a:lnTo>
                  <a:lnTo>
                    <a:pt x="874" y="13"/>
                  </a:lnTo>
                  <a:lnTo>
                    <a:pt x="858" y="20"/>
                  </a:lnTo>
                  <a:lnTo>
                    <a:pt x="842" y="27"/>
                  </a:lnTo>
                  <a:lnTo>
                    <a:pt x="827" y="37"/>
                  </a:lnTo>
                  <a:lnTo>
                    <a:pt x="812" y="47"/>
                  </a:lnTo>
                  <a:lnTo>
                    <a:pt x="799" y="57"/>
                  </a:lnTo>
                  <a:lnTo>
                    <a:pt x="786" y="70"/>
                  </a:lnTo>
                  <a:lnTo>
                    <a:pt x="773" y="82"/>
                  </a:lnTo>
                  <a:lnTo>
                    <a:pt x="761" y="96"/>
                  </a:lnTo>
                  <a:lnTo>
                    <a:pt x="749" y="110"/>
                  </a:lnTo>
                  <a:lnTo>
                    <a:pt x="737" y="125"/>
                  </a:lnTo>
                  <a:lnTo>
                    <a:pt x="716" y="156"/>
                  </a:lnTo>
                  <a:lnTo>
                    <a:pt x="716" y="156"/>
                  </a:lnTo>
                  <a:lnTo>
                    <a:pt x="695" y="188"/>
                  </a:lnTo>
                  <a:lnTo>
                    <a:pt x="673" y="221"/>
                  </a:lnTo>
                  <a:lnTo>
                    <a:pt x="651" y="255"/>
                  </a:lnTo>
                  <a:lnTo>
                    <a:pt x="638" y="271"/>
                  </a:lnTo>
                  <a:lnTo>
                    <a:pt x="626" y="286"/>
                  </a:lnTo>
                  <a:lnTo>
                    <a:pt x="612" y="301"/>
                  </a:lnTo>
                  <a:lnTo>
                    <a:pt x="598" y="314"/>
                  </a:lnTo>
                  <a:lnTo>
                    <a:pt x="583" y="325"/>
                  </a:lnTo>
                  <a:lnTo>
                    <a:pt x="567" y="336"/>
                  </a:lnTo>
                  <a:lnTo>
                    <a:pt x="550" y="344"/>
                  </a:lnTo>
                  <a:lnTo>
                    <a:pt x="541" y="348"/>
                  </a:lnTo>
                  <a:lnTo>
                    <a:pt x="532" y="350"/>
                  </a:lnTo>
                  <a:lnTo>
                    <a:pt x="523" y="352"/>
                  </a:lnTo>
                  <a:lnTo>
                    <a:pt x="512" y="354"/>
                  </a:lnTo>
                  <a:lnTo>
                    <a:pt x="502" y="355"/>
                  </a:lnTo>
                  <a:lnTo>
                    <a:pt x="492" y="355"/>
                  </a:lnTo>
                  <a:lnTo>
                    <a:pt x="492" y="355"/>
                  </a:lnTo>
                  <a:lnTo>
                    <a:pt x="481" y="355"/>
                  </a:lnTo>
                  <a:lnTo>
                    <a:pt x="471" y="354"/>
                  </a:lnTo>
                  <a:lnTo>
                    <a:pt x="461" y="352"/>
                  </a:lnTo>
                  <a:lnTo>
                    <a:pt x="451" y="350"/>
                  </a:lnTo>
                  <a:lnTo>
                    <a:pt x="442" y="348"/>
                  </a:lnTo>
                  <a:lnTo>
                    <a:pt x="434" y="344"/>
                  </a:lnTo>
                  <a:lnTo>
                    <a:pt x="416" y="336"/>
                  </a:lnTo>
                  <a:lnTo>
                    <a:pt x="401" y="325"/>
                  </a:lnTo>
                  <a:lnTo>
                    <a:pt x="385" y="314"/>
                  </a:lnTo>
                  <a:lnTo>
                    <a:pt x="371" y="301"/>
                  </a:lnTo>
                  <a:lnTo>
                    <a:pt x="357" y="286"/>
                  </a:lnTo>
                  <a:lnTo>
                    <a:pt x="345" y="271"/>
                  </a:lnTo>
                  <a:lnTo>
                    <a:pt x="333" y="255"/>
                  </a:lnTo>
                  <a:lnTo>
                    <a:pt x="310" y="221"/>
                  </a:lnTo>
                  <a:lnTo>
                    <a:pt x="289" y="188"/>
                  </a:lnTo>
                  <a:lnTo>
                    <a:pt x="268" y="156"/>
                  </a:lnTo>
                  <a:lnTo>
                    <a:pt x="268" y="156"/>
                  </a:lnTo>
                  <a:lnTo>
                    <a:pt x="246" y="125"/>
                  </a:lnTo>
                  <a:lnTo>
                    <a:pt x="235" y="110"/>
                  </a:lnTo>
                  <a:lnTo>
                    <a:pt x="222" y="96"/>
                  </a:lnTo>
                  <a:lnTo>
                    <a:pt x="211" y="82"/>
                  </a:lnTo>
                  <a:lnTo>
                    <a:pt x="198" y="70"/>
                  </a:lnTo>
                  <a:lnTo>
                    <a:pt x="184" y="57"/>
                  </a:lnTo>
                  <a:lnTo>
                    <a:pt x="171" y="47"/>
                  </a:lnTo>
                  <a:lnTo>
                    <a:pt x="156" y="37"/>
                  </a:lnTo>
                  <a:lnTo>
                    <a:pt x="141" y="27"/>
                  </a:lnTo>
                  <a:lnTo>
                    <a:pt x="125" y="20"/>
                  </a:lnTo>
                  <a:lnTo>
                    <a:pt x="109" y="13"/>
                  </a:lnTo>
                  <a:lnTo>
                    <a:pt x="91" y="8"/>
                  </a:lnTo>
                  <a:lnTo>
                    <a:pt x="74" y="4"/>
                  </a:lnTo>
                  <a:lnTo>
                    <a:pt x="55" y="1"/>
                  </a:lnTo>
                  <a:lnTo>
                    <a:pt x="35" y="0"/>
                  </a:lnTo>
                  <a:lnTo>
                    <a:pt x="35" y="0"/>
                  </a:lnTo>
                  <a:lnTo>
                    <a:pt x="27" y="0"/>
                  </a:lnTo>
                  <a:lnTo>
                    <a:pt x="20" y="2"/>
                  </a:lnTo>
                  <a:lnTo>
                    <a:pt x="14" y="5"/>
                  </a:lnTo>
                  <a:lnTo>
                    <a:pt x="10" y="10"/>
                  </a:lnTo>
                  <a:lnTo>
                    <a:pt x="6" y="15"/>
                  </a:lnTo>
                  <a:lnTo>
                    <a:pt x="3" y="20"/>
                  </a:lnTo>
                  <a:lnTo>
                    <a:pt x="1" y="26"/>
                  </a:lnTo>
                  <a:lnTo>
                    <a:pt x="0" y="34"/>
                  </a:lnTo>
                  <a:lnTo>
                    <a:pt x="1" y="40"/>
                  </a:lnTo>
                  <a:lnTo>
                    <a:pt x="3" y="46"/>
                  </a:lnTo>
                  <a:lnTo>
                    <a:pt x="6" y="52"/>
                  </a:lnTo>
                  <a:lnTo>
                    <a:pt x="10" y="59"/>
                  </a:lnTo>
                  <a:lnTo>
                    <a:pt x="14" y="63"/>
                  </a:lnTo>
                  <a:lnTo>
                    <a:pt x="20" y="67"/>
                  </a:lnTo>
                  <a:lnTo>
                    <a:pt x="27" y="69"/>
                  </a:lnTo>
                  <a:lnTo>
                    <a:pt x="35" y="70"/>
                  </a:lnTo>
                  <a:lnTo>
                    <a:pt x="35" y="70"/>
                  </a:lnTo>
                  <a:close/>
                </a:path>
              </a:pathLst>
            </a:custGeom>
            <a:solidFill>
              <a:srgbClr val="4DA1BB"/>
            </a:solidFill>
            <a:ln>
              <a:noFill/>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endParaRPr>
            </a:p>
          </p:txBody>
        </p:sp>
        <p:sp>
          <p:nvSpPr>
            <p:cNvPr id="67" name="Freeform 62">
              <a:extLst>
                <a:ext uri="{FF2B5EF4-FFF2-40B4-BE49-F238E27FC236}">
                  <a16:creationId xmlns:a16="http://schemas.microsoft.com/office/drawing/2014/main" id="{551A6115-42AF-1D76-E904-88FFFAC5AB28}"/>
                </a:ext>
              </a:extLst>
            </p:cNvPr>
            <p:cNvSpPr>
              <a:spLocks noEditPoints="1"/>
            </p:cNvSpPr>
            <p:nvPr/>
          </p:nvSpPr>
          <p:spPr bwMode="auto">
            <a:xfrm>
              <a:off x="10217151" y="5875338"/>
              <a:ext cx="792163" cy="352425"/>
            </a:xfrm>
            <a:custGeom>
              <a:avLst/>
              <a:gdLst>
                <a:gd name="T0" fmla="*/ 3 w 999"/>
                <a:gd name="T1" fmla="*/ 26 h 445"/>
                <a:gd name="T2" fmla="*/ 44 w 999"/>
                <a:gd name="T3" fmla="*/ 0 h 445"/>
                <a:gd name="T4" fmla="*/ 142 w 999"/>
                <a:gd name="T5" fmla="*/ 24 h 445"/>
                <a:gd name="T6" fmla="*/ 230 w 999"/>
                <a:gd name="T7" fmla="*/ 92 h 445"/>
                <a:gd name="T8" fmla="*/ 309 w 999"/>
                <a:gd name="T9" fmla="*/ 200 h 445"/>
                <a:gd name="T10" fmla="*/ 376 w 999"/>
                <a:gd name="T11" fmla="*/ 294 h 445"/>
                <a:gd name="T12" fmla="*/ 452 w 999"/>
                <a:gd name="T13" fmla="*/ 349 h 445"/>
                <a:gd name="T14" fmla="*/ 533 w 999"/>
                <a:gd name="T15" fmla="*/ 353 h 445"/>
                <a:gd name="T16" fmla="*/ 612 w 999"/>
                <a:gd name="T17" fmla="*/ 306 h 445"/>
                <a:gd name="T18" fmla="*/ 690 w 999"/>
                <a:gd name="T19" fmla="*/ 200 h 445"/>
                <a:gd name="T20" fmla="*/ 758 w 999"/>
                <a:gd name="T21" fmla="*/ 106 h 445"/>
                <a:gd name="T22" fmla="*/ 840 w 999"/>
                <a:gd name="T23" fmla="*/ 33 h 445"/>
                <a:gd name="T24" fmla="*/ 956 w 999"/>
                <a:gd name="T25" fmla="*/ 0 h 445"/>
                <a:gd name="T26" fmla="*/ 993 w 999"/>
                <a:gd name="T27" fmla="*/ 19 h 445"/>
                <a:gd name="T28" fmla="*/ 997 w 999"/>
                <a:gd name="T29" fmla="*/ 59 h 445"/>
                <a:gd name="T30" fmla="*/ 957 w 999"/>
                <a:gd name="T31" fmla="*/ 89 h 445"/>
                <a:gd name="T32" fmla="*/ 880 w 999"/>
                <a:gd name="T33" fmla="*/ 111 h 445"/>
                <a:gd name="T34" fmla="*/ 812 w 999"/>
                <a:gd name="T35" fmla="*/ 176 h 445"/>
                <a:gd name="T36" fmla="*/ 740 w 999"/>
                <a:gd name="T37" fmla="*/ 285 h 445"/>
                <a:gd name="T38" fmla="*/ 660 w 999"/>
                <a:gd name="T39" fmla="*/ 381 h 445"/>
                <a:gd name="T40" fmla="*/ 562 w 999"/>
                <a:gd name="T41" fmla="*/ 437 h 445"/>
                <a:gd name="T42" fmla="*/ 457 w 999"/>
                <a:gd name="T43" fmla="*/ 442 h 445"/>
                <a:gd name="T44" fmla="*/ 354 w 999"/>
                <a:gd name="T45" fmla="*/ 393 h 445"/>
                <a:gd name="T46" fmla="*/ 279 w 999"/>
                <a:gd name="T47" fmla="*/ 314 h 445"/>
                <a:gd name="T48" fmla="*/ 196 w 999"/>
                <a:gd name="T49" fmla="*/ 190 h 445"/>
                <a:gd name="T50" fmla="*/ 131 w 999"/>
                <a:gd name="T51" fmla="*/ 119 h 445"/>
                <a:gd name="T52" fmla="*/ 43 w 999"/>
                <a:gd name="T53" fmla="*/ 89 h 445"/>
                <a:gd name="T54" fmla="*/ 11 w 999"/>
                <a:gd name="T55" fmla="*/ 74 h 445"/>
                <a:gd name="T56" fmla="*/ 981 w 999"/>
                <a:gd name="T57" fmla="*/ 44 h 445"/>
                <a:gd name="T58" fmla="*/ 978 w 999"/>
                <a:gd name="T59" fmla="*/ 29 h 445"/>
                <a:gd name="T60" fmla="*/ 957 w 999"/>
                <a:gd name="T61" fmla="*/ 18 h 445"/>
                <a:gd name="T62" fmla="*/ 849 w 999"/>
                <a:gd name="T63" fmla="*/ 48 h 445"/>
                <a:gd name="T64" fmla="*/ 771 w 999"/>
                <a:gd name="T65" fmla="*/ 116 h 445"/>
                <a:gd name="T66" fmla="*/ 686 w 999"/>
                <a:gd name="T67" fmla="*/ 239 h 445"/>
                <a:gd name="T68" fmla="*/ 610 w 999"/>
                <a:gd name="T69" fmla="*/ 332 h 445"/>
                <a:gd name="T70" fmla="*/ 518 w 999"/>
                <a:gd name="T71" fmla="*/ 374 h 445"/>
                <a:gd name="T72" fmla="*/ 432 w 999"/>
                <a:gd name="T73" fmla="*/ 359 h 445"/>
                <a:gd name="T74" fmla="*/ 354 w 999"/>
                <a:gd name="T75" fmla="*/ 296 h 445"/>
                <a:gd name="T76" fmla="*/ 268 w 999"/>
                <a:gd name="T77" fmla="*/ 171 h 445"/>
                <a:gd name="T78" fmla="*/ 192 w 999"/>
                <a:gd name="T79" fmla="*/ 79 h 445"/>
                <a:gd name="T80" fmla="*/ 100 w 999"/>
                <a:gd name="T81" fmla="*/ 27 h 445"/>
                <a:gd name="T82" fmla="*/ 31 w 999"/>
                <a:gd name="T83" fmla="*/ 20 h 445"/>
                <a:gd name="T84" fmla="*/ 18 w 999"/>
                <a:gd name="T85" fmla="*/ 43 h 445"/>
                <a:gd name="T86" fmla="*/ 27 w 999"/>
                <a:gd name="T87" fmla="*/ 65 h 445"/>
                <a:gd name="T88" fmla="*/ 80 w 999"/>
                <a:gd name="T89" fmla="*/ 76 h 445"/>
                <a:gd name="T90" fmla="*/ 166 w 999"/>
                <a:gd name="T91" fmla="*/ 126 h 445"/>
                <a:gd name="T92" fmla="*/ 249 w 999"/>
                <a:gd name="T93" fmla="*/ 236 h 445"/>
                <a:gd name="T94" fmla="*/ 325 w 999"/>
                <a:gd name="T95" fmla="*/ 342 h 445"/>
                <a:gd name="T96" fmla="*/ 409 w 999"/>
                <a:gd name="T97" fmla="*/ 407 h 445"/>
                <a:gd name="T98" fmla="*/ 500 w 999"/>
                <a:gd name="T99" fmla="*/ 427 h 445"/>
                <a:gd name="T100" fmla="*/ 607 w 999"/>
                <a:gd name="T101" fmla="*/ 398 h 445"/>
                <a:gd name="T102" fmla="*/ 685 w 999"/>
                <a:gd name="T103" fmla="*/ 329 h 445"/>
                <a:gd name="T104" fmla="*/ 769 w 999"/>
                <a:gd name="T105" fmla="*/ 207 h 445"/>
                <a:gd name="T106" fmla="*/ 845 w 999"/>
                <a:gd name="T107" fmla="*/ 115 h 445"/>
                <a:gd name="T108" fmla="*/ 937 w 999"/>
                <a:gd name="T109" fmla="*/ 73 h 445"/>
                <a:gd name="T110" fmla="*/ 975 w 999"/>
                <a:gd name="T111" fmla="*/ 62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99" h="445">
                  <a:moveTo>
                    <a:pt x="0" y="44"/>
                  </a:moveTo>
                  <a:lnTo>
                    <a:pt x="0" y="44"/>
                  </a:lnTo>
                  <a:lnTo>
                    <a:pt x="0" y="42"/>
                  </a:lnTo>
                  <a:lnTo>
                    <a:pt x="0" y="42"/>
                  </a:lnTo>
                  <a:lnTo>
                    <a:pt x="1" y="34"/>
                  </a:lnTo>
                  <a:lnTo>
                    <a:pt x="3" y="26"/>
                  </a:lnTo>
                  <a:lnTo>
                    <a:pt x="6" y="19"/>
                  </a:lnTo>
                  <a:lnTo>
                    <a:pt x="12" y="13"/>
                  </a:lnTo>
                  <a:lnTo>
                    <a:pt x="18" y="7"/>
                  </a:lnTo>
                  <a:lnTo>
                    <a:pt x="25" y="3"/>
                  </a:lnTo>
                  <a:lnTo>
                    <a:pt x="33" y="1"/>
                  </a:lnTo>
                  <a:lnTo>
                    <a:pt x="44" y="0"/>
                  </a:lnTo>
                  <a:lnTo>
                    <a:pt x="44" y="0"/>
                  </a:lnTo>
                  <a:lnTo>
                    <a:pt x="65" y="2"/>
                  </a:lnTo>
                  <a:lnTo>
                    <a:pt x="86" y="5"/>
                  </a:lnTo>
                  <a:lnTo>
                    <a:pt x="105" y="11"/>
                  </a:lnTo>
                  <a:lnTo>
                    <a:pt x="124" y="17"/>
                  </a:lnTo>
                  <a:lnTo>
                    <a:pt x="142" y="24"/>
                  </a:lnTo>
                  <a:lnTo>
                    <a:pt x="159" y="33"/>
                  </a:lnTo>
                  <a:lnTo>
                    <a:pt x="175" y="44"/>
                  </a:lnTo>
                  <a:lnTo>
                    <a:pt x="190" y="54"/>
                  </a:lnTo>
                  <a:lnTo>
                    <a:pt x="203" y="66"/>
                  </a:lnTo>
                  <a:lnTo>
                    <a:pt x="217" y="79"/>
                  </a:lnTo>
                  <a:lnTo>
                    <a:pt x="230" y="92"/>
                  </a:lnTo>
                  <a:lnTo>
                    <a:pt x="242" y="106"/>
                  </a:lnTo>
                  <a:lnTo>
                    <a:pt x="253" y="119"/>
                  </a:lnTo>
                  <a:lnTo>
                    <a:pt x="264" y="133"/>
                  </a:lnTo>
                  <a:lnTo>
                    <a:pt x="284" y="161"/>
                  </a:lnTo>
                  <a:lnTo>
                    <a:pt x="284" y="161"/>
                  </a:lnTo>
                  <a:lnTo>
                    <a:pt x="309" y="200"/>
                  </a:lnTo>
                  <a:lnTo>
                    <a:pt x="309" y="200"/>
                  </a:lnTo>
                  <a:lnTo>
                    <a:pt x="326" y="228"/>
                  </a:lnTo>
                  <a:lnTo>
                    <a:pt x="346" y="256"/>
                  </a:lnTo>
                  <a:lnTo>
                    <a:pt x="355" y="269"/>
                  </a:lnTo>
                  <a:lnTo>
                    <a:pt x="365" y="282"/>
                  </a:lnTo>
                  <a:lnTo>
                    <a:pt x="376" y="294"/>
                  </a:lnTo>
                  <a:lnTo>
                    <a:pt x="387" y="306"/>
                  </a:lnTo>
                  <a:lnTo>
                    <a:pt x="398" y="317"/>
                  </a:lnTo>
                  <a:lnTo>
                    <a:pt x="411" y="327"/>
                  </a:lnTo>
                  <a:lnTo>
                    <a:pt x="424" y="335"/>
                  </a:lnTo>
                  <a:lnTo>
                    <a:pt x="438" y="343"/>
                  </a:lnTo>
                  <a:lnTo>
                    <a:pt x="452" y="349"/>
                  </a:lnTo>
                  <a:lnTo>
                    <a:pt x="467" y="353"/>
                  </a:lnTo>
                  <a:lnTo>
                    <a:pt x="483" y="356"/>
                  </a:lnTo>
                  <a:lnTo>
                    <a:pt x="500" y="357"/>
                  </a:lnTo>
                  <a:lnTo>
                    <a:pt x="500" y="357"/>
                  </a:lnTo>
                  <a:lnTo>
                    <a:pt x="516" y="356"/>
                  </a:lnTo>
                  <a:lnTo>
                    <a:pt x="533" y="353"/>
                  </a:lnTo>
                  <a:lnTo>
                    <a:pt x="547" y="349"/>
                  </a:lnTo>
                  <a:lnTo>
                    <a:pt x="562" y="343"/>
                  </a:lnTo>
                  <a:lnTo>
                    <a:pt x="575" y="335"/>
                  </a:lnTo>
                  <a:lnTo>
                    <a:pt x="588" y="327"/>
                  </a:lnTo>
                  <a:lnTo>
                    <a:pt x="601" y="317"/>
                  </a:lnTo>
                  <a:lnTo>
                    <a:pt x="612" y="306"/>
                  </a:lnTo>
                  <a:lnTo>
                    <a:pt x="623" y="294"/>
                  </a:lnTo>
                  <a:lnTo>
                    <a:pt x="634" y="282"/>
                  </a:lnTo>
                  <a:lnTo>
                    <a:pt x="644" y="269"/>
                  </a:lnTo>
                  <a:lnTo>
                    <a:pt x="654" y="256"/>
                  </a:lnTo>
                  <a:lnTo>
                    <a:pt x="673" y="228"/>
                  </a:lnTo>
                  <a:lnTo>
                    <a:pt x="690" y="200"/>
                  </a:lnTo>
                  <a:lnTo>
                    <a:pt x="690" y="200"/>
                  </a:lnTo>
                  <a:lnTo>
                    <a:pt x="716" y="161"/>
                  </a:lnTo>
                  <a:lnTo>
                    <a:pt x="716" y="161"/>
                  </a:lnTo>
                  <a:lnTo>
                    <a:pt x="735" y="133"/>
                  </a:lnTo>
                  <a:lnTo>
                    <a:pt x="746" y="119"/>
                  </a:lnTo>
                  <a:lnTo>
                    <a:pt x="758" y="106"/>
                  </a:lnTo>
                  <a:lnTo>
                    <a:pt x="769" y="92"/>
                  </a:lnTo>
                  <a:lnTo>
                    <a:pt x="782" y="79"/>
                  </a:lnTo>
                  <a:lnTo>
                    <a:pt x="796" y="66"/>
                  </a:lnTo>
                  <a:lnTo>
                    <a:pt x="809" y="54"/>
                  </a:lnTo>
                  <a:lnTo>
                    <a:pt x="825" y="44"/>
                  </a:lnTo>
                  <a:lnTo>
                    <a:pt x="840" y="33"/>
                  </a:lnTo>
                  <a:lnTo>
                    <a:pt x="858" y="24"/>
                  </a:lnTo>
                  <a:lnTo>
                    <a:pt x="875" y="17"/>
                  </a:lnTo>
                  <a:lnTo>
                    <a:pt x="894" y="11"/>
                  </a:lnTo>
                  <a:lnTo>
                    <a:pt x="913" y="5"/>
                  </a:lnTo>
                  <a:lnTo>
                    <a:pt x="934" y="2"/>
                  </a:lnTo>
                  <a:lnTo>
                    <a:pt x="956" y="0"/>
                  </a:lnTo>
                  <a:lnTo>
                    <a:pt x="956" y="0"/>
                  </a:lnTo>
                  <a:lnTo>
                    <a:pt x="966" y="1"/>
                  </a:lnTo>
                  <a:lnTo>
                    <a:pt x="974" y="3"/>
                  </a:lnTo>
                  <a:lnTo>
                    <a:pt x="981" y="7"/>
                  </a:lnTo>
                  <a:lnTo>
                    <a:pt x="988" y="13"/>
                  </a:lnTo>
                  <a:lnTo>
                    <a:pt x="993" y="19"/>
                  </a:lnTo>
                  <a:lnTo>
                    <a:pt x="996" y="26"/>
                  </a:lnTo>
                  <a:lnTo>
                    <a:pt x="998" y="34"/>
                  </a:lnTo>
                  <a:lnTo>
                    <a:pt x="999" y="42"/>
                  </a:lnTo>
                  <a:lnTo>
                    <a:pt x="999" y="42"/>
                  </a:lnTo>
                  <a:lnTo>
                    <a:pt x="999" y="51"/>
                  </a:lnTo>
                  <a:lnTo>
                    <a:pt x="997" y="59"/>
                  </a:lnTo>
                  <a:lnTo>
                    <a:pt x="994" y="66"/>
                  </a:lnTo>
                  <a:lnTo>
                    <a:pt x="989" y="74"/>
                  </a:lnTo>
                  <a:lnTo>
                    <a:pt x="984" y="80"/>
                  </a:lnTo>
                  <a:lnTo>
                    <a:pt x="975" y="84"/>
                  </a:lnTo>
                  <a:lnTo>
                    <a:pt x="967" y="87"/>
                  </a:lnTo>
                  <a:lnTo>
                    <a:pt x="957" y="89"/>
                  </a:lnTo>
                  <a:lnTo>
                    <a:pt x="957" y="89"/>
                  </a:lnTo>
                  <a:lnTo>
                    <a:pt x="939" y="90"/>
                  </a:lnTo>
                  <a:lnTo>
                    <a:pt x="924" y="93"/>
                  </a:lnTo>
                  <a:lnTo>
                    <a:pt x="908" y="97"/>
                  </a:lnTo>
                  <a:lnTo>
                    <a:pt x="894" y="104"/>
                  </a:lnTo>
                  <a:lnTo>
                    <a:pt x="880" y="111"/>
                  </a:lnTo>
                  <a:lnTo>
                    <a:pt x="868" y="119"/>
                  </a:lnTo>
                  <a:lnTo>
                    <a:pt x="856" y="130"/>
                  </a:lnTo>
                  <a:lnTo>
                    <a:pt x="844" y="140"/>
                  </a:lnTo>
                  <a:lnTo>
                    <a:pt x="833" y="151"/>
                  </a:lnTo>
                  <a:lnTo>
                    <a:pt x="823" y="164"/>
                  </a:lnTo>
                  <a:lnTo>
                    <a:pt x="812" y="176"/>
                  </a:lnTo>
                  <a:lnTo>
                    <a:pt x="803" y="190"/>
                  </a:lnTo>
                  <a:lnTo>
                    <a:pt x="784" y="217"/>
                  </a:lnTo>
                  <a:lnTo>
                    <a:pt x="766" y="245"/>
                  </a:lnTo>
                  <a:lnTo>
                    <a:pt x="766" y="245"/>
                  </a:lnTo>
                  <a:lnTo>
                    <a:pt x="740" y="285"/>
                  </a:lnTo>
                  <a:lnTo>
                    <a:pt x="740" y="285"/>
                  </a:lnTo>
                  <a:lnTo>
                    <a:pt x="720" y="314"/>
                  </a:lnTo>
                  <a:lnTo>
                    <a:pt x="709" y="327"/>
                  </a:lnTo>
                  <a:lnTo>
                    <a:pt x="698" y="342"/>
                  </a:lnTo>
                  <a:lnTo>
                    <a:pt x="685" y="355"/>
                  </a:lnTo>
                  <a:lnTo>
                    <a:pt x="673" y="368"/>
                  </a:lnTo>
                  <a:lnTo>
                    <a:pt x="660" y="381"/>
                  </a:lnTo>
                  <a:lnTo>
                    <a:pt x="645" y="393"/>
                  </a:lnTo>
                  <a:lnTo>
                    <a:pt x="630" y="405"/>
                  </a:lnTo>
                  <a:lnTo>
                    <a:pt x="614" y="414"/>
                  </a:lnTo>
                  <a:lnTo>
                    <a:pt x="598" y="423"/>
                  </a:lnTo>
                  <a:lnTo>
                    <a:pt x="580" y="431"/>
                  </a:lnTo>
                  <a:lnTo>
                    <a:pt x="562" y="437"/>
                  </a:lnTo>
                  <a:lnTo>
                    <a:pt x="542" y="442"/>
                  </a:lnTo>
                  <a:lnTo>
                    <a:pt x="521" y="444"/>
                  </a:lnTo>
                  <a:lnTo>
                    <a:pt x="500" y="445"/>
                  </a:lnTo>
                  <a:lnTo>
                    <a:pt x="500" y="445"/>
                  </a:lnTo>
                  <a:lnTo>
                    <a:pt x="478" y="444"/>
                  </a:lnTo>
                  <a:lnTo>
                    <a:pt x="457" y="442"/>
                  </a:lnTo>
                  <a:lnTo>
                    <a:pt x="439" y="437"/>
                  </a:lnTo>
                  <a:lnTo>
                    <a:pt x="420" y="431"/>
                  </a:lnTo>
                  <a:lnTo>
                    <a:pt x="402" y="423"/>
                  </a:lnTo>
                  <a:lnTo>
                    <a:pt x="385" y="414"/>
                  </a:lnTo>
                  <a:lnTo>
                    <a:pt x="370" y="405"/>
                  </a:lnTo>
                  <a:lnTo>
                    <a:pt x="354" y="393"/>
                  </a:lnTo>
                  <a:lnTo>
                    <a:pt x="340" y="381"/>
                  </a:lnTo>
                  <a:lnTo>
                    <a:pt x="326" y="368"/>
                  </a:lnTo>
                  <a:lnTo>
                    <a:pt x="314" y="355"/>
                  </a:lnTo>
                  <a:lnTo>
                    <a:pt x="301" y="342"/>
                  </a:lnTo>
                  <a:lnTo>
                    <a:pt x="290" y="327"/>
                  </a:lnTo>
                  <a:lnTo>
                    <a:pt x="279" y="314"/>
                  </a:lnTo>
                  <a:lnTo>
                    <a:pt x="259" y="285"/>
                  </a:lnTo>
                  <a:lnTo>
                    <a:pt x="259" y="285"/>
                  </a:lnTo>
                  <a:lnTo>
                    <a:pt x="233" y="245"/>
                  </a:lnTo>
                  <a:lnTo>
                    <a:pt x="233" y="245"/>
                  </a:lnTo>
                  <a:lnTo>
                    <a:pt x="216" y="217"/>
                  </a:lnTo>
                  <a:lnTo>
                    <a:pt x="196" y="190"/>
                  </a:lnTo>
                  <a:lnTo>
                    <a:pt x="187" y="176"/>
                  </a:lnTo>
                  <a:lnTo>
                    <a:pt x="177" y="164"/>
                  </a:lnTo>
                  <a:lnTo>
                    <a:pt x="166" y="151"/>
                  </a:lnTo>
                  <a:lnTo>
                    <a:pt x="155" y="140"/>
                  </a:lnTo>
                  <a:lnTo>
                    <a:pt x="144" y="130"/>
                  </a:lnTo>
                  <a:lnTo>
                    <a:pt x="131" y="119"/>
                  </a:lnTo>
                  <a:lnTo>
                    <a:pt x="119" y="111"/>
                  </a:lnTo>
                  <a:lnTo>
                    <a:pt x="105" y="104"/>
                  </a:lnTo>
                  <a:lnTo>
                    <a:pt x="91" y="97"/>
                  </a:lnTo>
                  <a:lnTo>
                    <a:pt x="76" y="93"/>
                  </a:lnTo>
                  <a:lnTo>
                    <a:pt x="60" y="90"/>
                  </a:lnTo>
                  <a:lnTo>
                    <a:pt x="43" y="89"/>
                  </a:lnTo>
                  <a:lnTo>
                    <a:pt x="43" y="89"/>
                  </a:lnTo>
                  <a:lnTo>
                    <a:pt x="43" y="89"/>
                  </a:lnTo>
                  <a:lnTo>
                    <a:pt x="33" y="87"/>
                  </a:lnTo>
                  <a:lnTo>
                    <a:pt x="24" y="84"/>
                  </a:lnTo>
                  <a:lnTo>
                    <a:pt x="17" y="80"/>
                  </a:lnTo>
                  <a:lnTo>
                    <a:pt x="11" y="74"/>
                  </a:lnTo>
                  <a:lnTo>
                    <a:pt x="6" y="67"/>
                  </a:lnTo>
                  <a:lnTo>
                    <a:pt x="2" y="60"/>
                  </a:lnTo>
                  <a:lnTo>
                    <a:pt x="1" y="52"/>
                  </a:lnTo>
                  <a:lnTo>
                    <a:pt x="0" y="44"/>
                  </a:lnTo>
                  <a:lnTo>
                    <a:pt x="0" y="44"/>
                  </a:lnTo>
                  <a:close/>
                  <a:moveTo>
                    <a:pt x="981" y="44"/>
                  </a:moveTo>
                  <a:lnTo>
                    <a:pt x="981" y="44"/>
                  </a:lnTo>
                  <a:lnTo>
                    <a:pt x="981" y="43"/>
                  </a:lnTo>
                  <a:lnTo>
                    <a:pt x="981" y="43"/>
                  </a:lnTo>
                  <a:lnTo>
                    <a:pt x="981" y="39"/>
                  </a:lnTo>
                  <a:lnTo>
                    <a:pt x="980" y="33"/>
                  </a:lnTo>
                  <a:lnTo>
                    <a:pt x="978" y="29"/>
                  </a:lnTo>
                  <a:lnTo>
                    <a:pt x="975" y="26"/>
                  </a:lnTo>
                  <a:lnTo>
                    <a:pt x="972" y="22"/>
                  </a:lnTo>
                  <a:lnTo>
                    <a:pt x="968" y="20"/>
                  </a:lnTo>
                  <a:lnTo>
                    <a:pt x="963" y="19"/>
                  </a:lnTo>
                  <a:lnTo>
                    <a:pt x="957" y="18"/>
                  </a:lnTo>
                  <a:lnTo>
                    <a:pt x="957" y="18"/>
                  </a:lnTo>
                  <a:lnTo>
                    <a:pt x="936" y="20"/>
                  </a:lnTo>
                  <a:lnTo>
                    <a:pt x="917" y="22"/>
                  </a:lnTo>
                  <a:lnTo>
                    <a:pt x="899" y="27"/>
                  </a:lnTo>
                  <a:lnTo>
                    <a:pt x="881" y="33"/>
                  </a:lnTo>
                  <a:lnTo>
                    <a:pt x="865" y="40"/>
                  </a:lnTo>
                  <a:lnTo>
                    <a:pt x="849" y="48"/>
                  </a:lnTo>
                  <a:lnTo>
                    <a:pt x="835" y="57"/>
                  </a:lnTo>
                  <a:lnTo>
                    <a:pt x="820" y="67"/>
                  </a:lnTo>
                  <a:lnTo>
                    <a:pt x="807" y="79"/>
                  </a:lnTo>
                  <a:lnTo>
                    <a:pt x="795" y="91"/>
                  </a:lnTo>
                  <a:lnTo>
                    <a:pt x="782" y="104"/>
                  </a:lnTo>
                  <a:lnTo>
                    <a:pt x="771" y="116"/>
                  </a:lnTo>
                  <a:lnTo>
                    <a:pt x="750" y="143"/>
                  </a:lnTo>
                  <a:lnTo>
                    <a:pt x="731" y="171"/>
                  </a:lnTo>
                  <a:lnTo>
                    <a:pt x="731" y="171"/>
                  </a:lnTo>
                  <a:lnTo>
                    <a:pt x="705" y="210"/>
                  </a:lnTo>
                  <a:lnTo>
                    <a:pt x="705" y="210"/>
                  </a:lnTo>
                  <a:lnTo>
                    <a:pt x="686" y="239"/>
                  </a:lnTo>
                  <a:lnTo>
                    <a:pt x="667" y="268"/>
                  </a:lnTo>
                  <a:lnTo>
                    <a:pt x="656" y="283"/>
                  </a:lnTo>
                  <a:lnTo>
                    <a:pt x="646" y="296"/>
                  </a:lnTo>
                  <a:lnTo>
                    <a:pt x="635" y="308"/>
                  </a:lnTo>
                  <a:lnTo>
                    <a:pt x="622" y="321"/>
                  </a:lnTo>
                  <a:lnTo>
                    <a:pt x="610" y="332"/>
                  </a:lnTo>
                  <a:lnTo>
                    <a:pt x="597" y="343"/>
                  </a:lnTo>
                  <a:lnTo>
                    <a:pt x="582" y="352"/>
                  </a:lnTo>
                  <a:lnTo>
                    <a:pt x="568" y="359"/>
                  </a:lnTo>
                  <a:lnTo>
                    <a:pt x="552" y="366"/>
                  </a:lnTo>
                  <a:lnTo>
                    <a:pt x="536" y="371"/>
                  </a:lnTo>
                  <a:lnTo>
                    <a:pt x="518" y="374"/>
                  </a:lnTo>
                  <a:lnTo>
                    <a:pt x="500" y="375"/>
                  </a:lnTo>
                  <a:lnTo>
                    <a:pt x="500" y="375"/>
                  </a:lnTo>
                  <a:lnTo>
                    <a:pt x="481" y="374"/>
                  </a:lnTo>
                  <a:lnTo>
                    <a:pt x="463" y="371"/>
                  </a:lnTo>
                  <a:lnTo>
                    <a:pt x="447" y="366"/>
                  </a:lnTo>
                  <a:lnTo>
                    <a:pt x="432" y="359"/>
                  </a:lnTo>
                  <a:lnTo>
                    <a:pt x="417" y="352"/>
                  </a:lnTo>
                  <a:lnTo>
                    <a:pt x="403" y="343"/>
                  </a:lnTo>
                  <a:lnTo>
                    <a:pt x="389" y="332"/>
                  </a:lnTo>
                  <a:lnTo>
                    <a:pt x="377" y="321"/>
                  </a:lnTo>
                  <a:lnTo>
                    <a:pt x="365" y="308"/>
                  </a:lnTo>
                  <a:lnTo>
                    <a:pt x="354" y="296"/>
                  </a:lnTo>
                  <a:lnTo>
                    <a:pt x="343" y="283"/>
                  </a:lnTo>
                  <a:lnTo>
                    <a:pt x="332" y="268"/>
                  </a:lnTo>
                  <a:lnTo>
                    <a:pt x="313" y="239"/>
                  </a:lnTo>
                  <a:lnTo>
                    <a:pt x="294" y="209"/>
                  </a:lnTo>
                  <a:lnTo>
                    <a:pt x="294" y="209"/>
                  </a:lnTo>
                  <a:lnTo>
                    <a:pt x="268" y="171"/>
                  </a:lnTo>
                  <a:lnTo>
                    <a:pt x="268" y="171"/>
                  </a:lnTo>
                  <a:lnTo>
                    <a:pt x="250" y="143"/>
                  </a:lnTo>
                  <a:lnTo>
                    <a:pt x="228" y="116"/>
                  </a:lnTo>
                  <a:lnTo>
                    <a:pt x="217" y="104"/>
                  </a:lnTo>
                  <a:lnTo>
                    <a:pt x="205" y="91"/>
                  </a:lnTo>
                  <a:lnTo>
                    <a:pt x="192" y="79"/>
                  </a:lnTo>
                  <a:lnTo>
                    <a:pt x="179" y="67"/>
                  </a:lnTo>
                  <a:lnTo>
                    <a:pt x="164" y="57"/>
                  </a:lnTo>
                  <a:lnTo>
                    <a:pt x="150" y="48"/>
                  </a:lnTo>
                  <a:lnTo>
                    <a:pt x="134" y="40"/>
                  </a:lnTo>
                  <a:lnTo>
                    <a:pt x="118" y="33"/>
                  </a:lnTo>
                  <a:lnTo>
                    <a:pt x="100" y="27"/>
                  </a:lnTo>
                  <a:lnTo>
                    <a:pt x="82" y="22"/>
                  </a:lnTo>
                  <a:lnTo>
                    <a:pt x="63" y="20"/>
                  </a:lnTo>
                  <a:lnTo>
                    <a:pt x="43" y="18"/>
                  </a:lnTo>
                  <a:lnTo>
                    <a:pt x="43" y="18"/>
                  </a:lnTo>
                  <a:lnTo>
                    <a:pt x="36" y="19"/>
                  </a:lnTo>
                  <a:lnTo>
                    <a:pt x="31" y="20"/>
                  </a:lnTo>
                  <a:lnTo>
                    <a:pt x="27" y="22"/>
                  </a:lnTo>
                  <a:lnTo>
                    <a:pt x="24" y="26"/>
                  </a:lnTo>
                  <a:lnTo>
                    <a:pt x="21" y="29"/>
                  </a:lnTo>
                  <a:lnTo>
                    <a:pt x="19" y="33"/>
                  </a:lnTo>
                  <a:lnTo>
                    <a:pt x="18" y="39"/>
                  </a:lnTo>
                  <a:lnTo>
                    <a:pt x="18" y="43"/>
                  </a:lnTo>
                  <a:lnTo>
                    <a:pt x="18" y="43"/>
                  </a:lnTo>
                  <a:lnTo>
                    <a:pt x="18" y="48"/>
                  </a:lnTo>
                  <a:lnTo>
                    <a:pt x="19" y="53"/>
                  </a:lnTo>
                  <a:lnTo>
                    <a:pt x="21" y="57"/>
                  </a:lnTo>
                  <a:lnTo>
                    <a:pt x="24" y="61"/>
                  </a:lnTo>
                  <a:lnTo>
                    <a:pt x="27" y="65"/>
                  </a:lnTo>
                  <a:lnTo>
                    <a:pt x="31" y="69"/>
                  </a:lnTo>
                  <a:lnTo>
                    <a:pt x="37" y="71"/>
                  </a:lnTo>
                  <a:lnTo>
                    <a:pt x="44" y="71"/>
                  </a:lnTo>
                  <a:lnTo>
                    <a:pt x="44" y="71"/>
                  </a:lnTo>
                  <a:lnTo>
                    <a:pt x="62" y="73"/>
                  </a:lnTo>
                  <a:lnTo>
                    <a:pt x="80" y="76"/>
                  </a:lnTo>
                  <a:lnTo>
                    <a:pt x="96" y="81"/>
                  </a:lnTo>
                  <a:lnTo>
                    <a:pt x="112" y="87"/>
                  </a:lnTo>
                  <a:lnTo>
                    <a:pt x="127" y="95"/>
                  </a:lnTo>
                  <a:lnTo>
                    <a:pt x="141" y="105"/>
                  </a:lnTo>
                  <a:lnTo>
                    <a:pt x="154" y="115"/>
                  </a:lnTo>
                  <a:lnTo>
                    <a:pt x="166" y="126"/>
                  </a:lnTo>
                  <a:lnTo>
                    <a:pt x="179" y="139"/>
                  </a:lnTo>
                  <a:lnTo>
                    <a:pt x="189" y="151"/>
                  </a:lnTo>
                  <a:lnTo>
                    <a:pt x="200" y="165"/>
                  </a:lnTo>
                  <a:lnTo>
                    <a:pt x="211" y="179"/>
                  </a:lnTo>
                  <a:lnTo>
                    <a:pt x="230" y="207"/>
                  </a:lnTo>
                  <a:lnTo>
                    <a:pt x="249" y="236"/>
                  </a:lnTo>
                  <a:lnTo>
                    <a:pt x="249" y="236"/>
                  </a:lnTo>
                  <a:lnTo>
                    <a:pt x="274" y="275"/>
                  </a:lnTo>
                  <a:lnTo>
                    <a:pt x="274" y="275"/>
                  </a:lnTo>
                  <a:lnTo>
                    <a:pt x="292" y="302"/>
                  </a:lnTo>
                  <a:lnTo>
                    <a:pt x="314" y="329"/>
                  </a:lnTo>
                  <a:lnTo>
                    <a:pt x="325" y="342"/>
                  </a:lnTo>
                  <a:lnTo>
                    <a:pt x="338" y="355"/>
                  </a:lnTo>
                  <a:lnTo>
                    <a:pt x="350" y="366"/>
                  </a:lnTo>
                  <a:lnTo>
                    <a:pt x="363" y="378"/>
                  </a:lnTo>
                  <a:lnTo>
                    <a:pt x="378" y="388"/>
                  </a:lnTo>
                  <a:lnTo>
                    <a:pt x="393" y="398"/>
                  </a:lnTo>
                  <a:lnTo>
                    <a:pt x="409" y="407"/>
                  </a:lnTo>
                  <a:lnTo>
                    <a:pt x="425" y="414"/>
                  </a:lnTo>
                  <a:lnTo>
                    <a:pt x="443" y="419"/>
                  </a:lnTo>
                  <a:lnTo>
                    <a:pt x="460" y="424"/>
                  </a:lnTo>
                  <a:lnTo>
                    <a:pt x="480" y="426"/>
                  </a:lnTo>
                  <a:lnTo>
                    <a:pt x="500" y="427"/>
                  </a:lnTo>
                  <a:lnTo>
                    <a:pt x="500" y="427"/>
                  </a:lnTo>
                  <a:lnTo>
                    <a:pt x="519" y="426"/>
                  </a:lnTo>
                  <a:lnTo>
                    <a:pt x="539" y="424"/>
                  </a:lnTo>
                  <a:lnTo>
                    <a:pt x="557" y="419"/>
                  </a:lnTo>
                  <a:lnTo>
                    <a:pt x="574" y="414"/>
                  </a:lnTo>
                  <a:lnTo>
                    <a:pt x="590" y="407"/>
                  </a:lnTo>
                  <a:lnTo>
                    <a:pt x="607" y="398"/>
                  </a:lnTo>
                  <a:lnTo>
                    <a:pt x="621" y="388"/>
                  </a:lnTo>
                  <a:lnTo>
                    <a:pt x="636" y="378"/>
                  </a:lnTo>
                  <a:lnTo>
                    <a:pt x="649" y="366"/>
                  </a:lnTo>
                  <a:lnTo>
                    <a:pt x="662" y="355"/>
                  </a:lnTo>
                  <a:lnTo>
                    <a:pt x="674" y="342"/>
                  </a:lnTo>
                  <a:lnTo>
                    <a:pt x="685" y="329"/>
                  </a:lnTo>
                  <a:lnTo>
                    <a:pt x="707" y="302"/>
                  </a:lnTo>
                  <a:lnTo>
                    <a:pt x="726" y="275"/>
                  </a:lnTo>
                  <a:lnTo>
                    <a:pt x="726" y="275"/>
                  </a:lnTo>
                  <a:lnTo>
                    <a:pt x="750" y="236"/>
                  </a:lnTo>
                  <a:lnTo>
                    <a:pt x="750" y="236"/>
                  </a:lnTo>
                  <a:lnTo>
                    <a:pt x="769" y="207"/>
                  </a:lnTo>
                  <a:lnTo>
                    <a:pt x="789" y="178"/>
                  </a:lnTo>
                  <a:lnTo>
                    <a:pt x="799" y="165"/>
                  </a:lnTo>
                  <a:lnTo>
                    <a:pt x="810" y="151"/>
                  </a:lnTo>
                  <a:lnTo>
                    <a:pt x="822" y="139"/>
                  </a:lnTo>
                  <a:lnTo>
                    <a:pt x="833" y="126"/>
                  </a:lnTo>
                  <a:lnTo>
                    <a:pt x="845" y="115"/>
                  </a:lnTo>
                  <a:lnTo>
                    <a:pt x="859" y="105"/>
                  </a:lnTo>
                  <a:lnTo>
                    <a:pt x="873" y="95"/>
                  </a:lnTo>
                  <a:lnTo>
                    <a:pt x="888" y="87"/>
                  </a:lnTo>
                  <a:lnTo>
                    <a:pt x="903" y="81"/>
                  </a:lnTo>
                  <a:lnTo>
                    <a:pt x="920" y="76"/>
                  </a:lnTo>
                  <a:lnTo>
                    <a:pt x="937" y="73"/>
                  </a:lnTo>
                  <a:lnTo>
                    <a:pt x="956" y="71"/>
                  </a:lnTo>
                  <a:lnTo>
                    <a:pt x="956" y="71"/>
                  </a:lnTo>
                  <a:lnTo>
                    <a:pt x="962" y="71"/>
                  </a:lnTo>
                  <a:lnTo>
                    <a:pt x="968" y="69"/>
                  </a:lnTo>
                  <a:lnTo>
                    <a:pt x="972" y="65"/>
                  </a:lnTo>
                  <a:lnTo>
                    <a:pt x="975" y="62"/>
                  </a:lnTo>
                  <a:lnTo>
                    <a:pt x="978" y="58"/>
                  </a:lnTo>
                  <a:lnTo>
                    <a:pt x="980" y="53"/>
                  </a:lnTo>
                  <a:lnTo>
                    <a:pt x="981" y="49"/>
                  </a:lnTo>
                  <a:lnTo>
                    <a:pt x="981" y="44"/>
                  </a:lnTo>
                  <a:lnTo>
                    <a:pt x="981" y="44"/>
                  </a:lnTo>
                  <a:close/>
                </a:path>
              </a:pathLst>
            </a:custGeom>
            <a:solidFill>
              <a:srgbClr val="FCFC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endParaRPr>
            </a:p>
          </p:txBody>
        </p:sp>
        <p:sp>
          <p:nvSpPr>
            <p:cNvPr id="68" name="Freeform 63">
              <a:extLst>
                <a:ext uri="{FF2B5EF4-FFF2-40B4-BE49-F238E27FC236}">
                  <a16:creationId xmlns:a16="http://schemas.microsoft.com/office/drawing/2014/main" id="{99B4610F-CF1C-351B-F645-9F96DF901682}"/>
                </a:ext>
              </a:extLst>
            </p:cNvPr>
            <p:cNvSpPr>
              <a:spLocks/>
            </p:cNvSpPr>
            <p:nvPr/>
          </p:nvSpPr>
          <p:spPr bwMode="auto">
            <a:xfrm>
              <a:off x="10223501" y="5876926"/>
              <a:ext cx="779463" cy="338138"/>
            </a:xfrm>
            <a:custGeom>
              <a:avLst/>
              <a:gdLst>
                <a:gd name="T0" fmla="*/ 55 w 983"/>
                <a:gd name="T1" fmla="*/ 426 h 427"/>
                <a:gd name="T2" fmla="*/ 109 w 983"/>
                <a:gd name="T3" fmla="*/ 414 h 427"/>
                <a:gd name="T4" fmla="*/ 156 w 983"/>
                <a:gd name="T5" fmla="*/ 390 h 427"/>
                <a:gd name="T6" fmla="*/ 198 w 983"/>
                <a:gd name="T7" fmla="*/ 357 h 427"/>
                <a:gd name="T8" fmla="*/ 235 w 983"/>
                <a:gd name="T9" fmla="*/ 317 h 427"/>
                <a:gd name="T10" fmla="*/ 268 w 983"/>
                <a:gd name="T11" fmla="*/ 271 h 427"/>
                <a:gd name="T12" fmla="*/ 333 w 983"/>
                <a:gd name="T13" fmla="*/ 172 h 427"/>
                <a:gd name="T14" fmla="*/ 371 w 983"/>
                <a:gd name="T15" fmla="*/ 126 h 427"/>
                <a:gd name="T16" fmla="*/ 416 w 983"/>
                <a:gd name="T17" fmla="*/ 90 h 427"/>
                <a:gd name="T18" fmla="*/ 451 w 983"/>
                <a:gd name="T19" fmla="*/ 76 h 427"/>
                <a:gd name="T20" fmla="*/ 481 w 983"/>
                <a:gd name="T21" fmla="*/ 72 h 427"/>
                <a:gd name="T22" fmla="*/ 502 w 983"/>
                <a:gd name="T23" fmla="*/ 72 h 427"/>
                <a:gd name="T24" fmla="*/ 532 w 983"/>
                <a:gd name="T25" fmla="*/ 76 h 427"/>
                <a:gd name="T26" fmla="*/ 567 w 983"/>
                <a:gd name="T27" fmla="*/ 90 h 427"/>
                <a:gd name="T28" fmla="*/ 612 w 983"/>
                <a:gd name="T29" fmla="*/ 126 h 427"/>
                <a:gd name="T30" fmla="*/ 651 w 983"/>
                <a:gd name="T31" fmla="*/ 172 h 427"/>
                <a:gd name="T32" fmla="*/ 716 w 983"/>
                <a:gd name="T33" fmla="*/ 271 h 427"/>
                <a:gd name="T34" fmla="*/ 749 w 983"/>
                <a:gd name="T35" fmla="*/ 317 h 427"/>
                <a:gd name="T36" fmla="*/ 786 w 983"/>
                <a:gd name="T37" fmla="*/ 357 h 427"/>
                <a:gd name="T38" fmla="*/ 827 w 983"/>
                <a:gd name="T39" fmla="*/ 390 h 427"/>
                <a:gd name="T40" fmla="*/ 874 w 983"/>
                <a:gd name="T41" fmla="*/ 414 h 427"/>
                <a:gd name="T42" fmla="*/ 929 w 983"/>
                <a:gd name="T43" fmla="*/ 426 h 427"/>
                <a:gd name="T44" fmla="*/ 956 w 983"/>
                <a:gd name="T45" fmla="*/ 427 h 427"/>
                <a:gd name="T46" fmla="*/ 973 w 983"/>
                <a:gd name="T47" fmla="*/ 417 h 427"/>
                <a:gd name="T48" fmla="*/ 982 w 983"/>
                <a:gd name="T49" fmla="*/ 400 h 427"/>
                <a:gd name="T50" fmla="*/ 981 w 983"/>
                <a:gd name="T51" fmla="*/ 380 h 427"/>
                <a:gd name="T52" fmla="*/ 969 w 983"/>
                <a:gd name="T53" fmla="*/ 364 h 427"/>
                <a:gd name="T54" fmla="*/ 949 w 983"/>
                <a:gd name="T55" fmla="*/ 357 h 427"/>
                <a:gd name="T56" fmla="*/ 927 w 983"/>
                <a:gd name="T57" fmla="*/ 355 h 427"/>
                <a:gd name="T58" fmla="*/ 890 w 983"/>
                <a:gd name="T59" fmla="*/ 345 h 427"/>
                <a:gd name="T60" fmla="*/ 842 w 983"/>
                <a:gd name="T61" fmla="*/ 314 h 427"/>
                <a:gd name="T62" fmla="*/ 802 w 983"/>
                <a:gd name="T63" fmla="*/ 272 h 427"/>
                <a:gd name="T64" fmla="*/ 746 w 983"/>
                <a:gd name="T65" fmla="*/ 190 h 427"/>
                <a:gd name="T66" fmla="*/ 703 w 983"/>
                <a:gd name="T67" fmla="*/ 126 h 427"/>
                <a:gd name="T68" fmla="*/ 668 w 983"/>
                <a:gd name="T69" fmla="*/ 84 h 427"/>
                <a:gd name="T70" fmla="*/ 628 w 983"/>
                <a:gd name="T71" fmla="*/ 48 h 427"/>
                <a:gd name="T72" fmla="*/ 581 w 983"/>
                <a:gd name="T73" fmla="*/ 20 h 427"/>
                <a:gd name="T74" fmla="*/ 530 w 983"/>
                <a:gd name="T75" fmla="*/ 3 h 427"/>
                <a:gd name="T76" fmla="*/ 492 w 983"/>
                <a:gd name="T77" fmla="*/ 0 h 427"/>
                <a:gd name="T78" fmla="*/ 435 w 983"/>
                <a:gd name="T79" fmla="*/ 8 h 427"/>
                <a:gd name="T80" fmla="*/ 385 w 983"/>
                <a:gd name="T81" fmla="*/ 28 h 427"/>
                <a:gd name="T82" fmla="*/ 342 w 983"/>
                <a:gd name="T83" fmla="*/ 59 h 427"/>
                <a:gd name="T84" fmla="*/ 304 w 983"/>
                <a:gd name="T85" fmla="*/ 98 h 427"/>
                <a:gd name="T86" fmla="*/ 258 w 983"/>
                <a:gd name="T87" fmla="*/ 156 h 427"/>
                <a:gd name="T88" fmla="*/ 216 w 983"/>
                <a:gd name="T89" fmla="*/ 223 h 427"/>
                <a:gd name="T90" fmla="*/ 169 w 983"/>
                <a:gd name="T91" fmla="*/ 287 h 427"/>
                <a:gd name="T92" fmla="*/ 126 w 983"/>
                <a:gd name="T93" fmla="*/ 326 h 427"/>
                <a:gd name="T94" fmla="*/ 76 w 983"/>
                <a:gd name="T95" fmla="*/ 351 h 427"/>
                <a:gd name="T96" fmla="*/ 46 w 983"/>
                <a:gd name="T97" fmla="*/ 356 h 427"/>
                <a:gd name="T98" fmla="*/ 27 w 983"/>
                <a:gd name="T99" fmla="*/ 358 h 427"/>
                <a:gd name="T100" fmla="*/ 10 w 983"/>
                <a:gd name="T101" fmla="*/ 369 h 427"/>
                <a:gd name="T102" fmla="*/ 1 w 983"/>
                <a:gd name="T103" fmla="*/ 386 h 427"/>
                <a:gd name="T104" fmla="*/ 3 w 983"/>
                <a:gd name="T105" fmla="*/ 406 h 427"/>
                <a:gd name="T106" fmla="*/ 14 w 983"/>
                <a:gd name="T107" fmla="*/ 421 h 427"/>
                <a:gd name="T108" fmla="*/ 35 w 983"/>
                <a:gd name="T10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83" h="427">
                  <a:moveTo>
                    <a:pt x="35" y="427"/>
                  </a:moveTo>
                  <a:lnTo>
                    <a:pt x="35" y="427"/>
                  </a:lnTo>
                  <a:lnTo>
                    <a:pt x="55" y="426"/>
                  </a:lnTo>
                  <a:lnTo>
                    <a:pt x="74" y="423"/>
                  </a:lnTo>
                  <a:lnTo>
                    <a:pt x="91" y="419"/>
                  </a:lnTo>
                  <a:lnTo>
                    <a:pt x="109" y="414"/>
                  </a:lnTo>
                  <a:lnTo>
                    <a:pt x="125" y="407"/>
                  </a:lnTo>
                  <a:lnTo>
                    <a:pt x="141" y="399"/>
                  </a:lnTo>
                  <a:lnTo>
                    <a:pt x="156" y="390"/>
                  </a:lnTo>
                  <a:lnTo>
                    <a:pt x="171" y="380"/>
                  </a:lnTo>
                  <a:lnTo>
                    <a:pt x="184" y="369"/>
                  </a:lnTo>
                  <a:lnTo>
                    <a:pt x="198" y="357"/>
                  </a:lnTo>
                  <a:lnTo>
                    <a:pt x="211" y="345"/>
                  </a:lnTo>
                  <a:lnTo>
                    <a:pt x="222" y="331"/>
                  </a:lnTo>
                  <a:lnTo>
                    <a:pt x="235" y="317"/>
                  </a:lnTo>
                  <a:lnTo>
                    <a:pt x="246" y="302"/>
                  </a:lnTo>
                  <a:lnTo>
                    <a:pt x="268" y="271"/>
                  </a:lnTo>
                  <a:lnTo>
                    <a:pt x="268" y="271"/>
                  </a:lnTo>
                  <a:lnTo>
                    <a:pt x="289" y="239"/>
                  </a:lnTo>
                  <a:lnTo>
                    <a:pt x="310" y="205"/>
                  </a:lnTo>
                  <a:lnTo>
                    <a:pt x="333" y="172"/>
                  </a:lnTo>
                  <a:lnTo>
                    <a:pt x="345" y="155"/>
                  </a:lnTo>
                  <a:lnTo>
                    <a:pt x="357" y="140"/>
                  </a:lnTo>
                  <a:lnTo>
                    <a:pt x="371" y="126"/>
                  </a:lnTo>
                  <a:lnTo>
                    <a:pt x="385" y="113"/>
                  </a:lnTo>
                  <a:lnTo>
                    <a:pt x="401" y="101"/>
                  </a:lnTo>
                  <a:lnTo>
                    <a:pt x="416" y="90"/>
                  </a:lnTo>
                  <a:lnTo>
                    <a:pt x="434" y="82"/>
                  </a:lnTo>
                  <a:lnTo>
                    <a:pt x="442" y="79"/>
                  </a:lnTo>
                  <a:lnTo>
                    <a:pt x="451" y="76"/>
                  </a:lnTo>
                  <a:lnTo>
                    <a:pt x="461" y="74"/>
                  </a:lnTo>
                  <a:lnTo>
                    <a:pt x="471" y="73"/>
                  </a:lnTo>
                  <a:lnTo>
                    <a:pt x="481" y="72"/>
                  </a:lnTo>
                  <a:lnTo>
                    <a:pt x="492" y="71"/>
                  </a:lnTo>
                  <a:lnTo>
                    <a:pt x="492" y="71"/>
                  </a:lnTo>
                  <a:lnTo>
                    <a:pt x="502" y="72"/>
                  </a:lnTo>
                  <a:lnTo>
                    <a:pt x="512" y="73"/>
                  </a:lnTo>
                  <a:lnTo>
                    <a:pt x="523" y="74"/>
                  </a:lnTo>
                  <a:lnTo>
                    <a:pt x="532" y="76"/>
                  </a:lnTo>
                  <a:lnTo>
                    <a:pt x="541" y="79"/>
                  </a:lnTo>
                  <a:lnTo>
                    <a:pt x="550" y="82"/>
                  </a:lnTo>
                  <a:lnTo>
                    <a:pt x="567" y="90"/>
                  </a:lnTo>
                  <a:lnTo>
                    <a:pt x="583" y="101"/>
                  </a:lnTo>
                  <a:lnTo>
                    <a:pt x="598" y="113"/>
                  </a:lnTo>
                  <a:lnTo>
                    <a:pt x="612" y="126"/>
                  </a:lnTo>
                  <a:lnTo>
                    <a:pt x="626" y="140"/>
                  </a:lnTo>
                  <a:lnTo>
                    <a:pt x="638" y="155"/>
                  </a:lnTo>
                  <a:lnTo>
                    <a:pt x="651" y="172"/>
                  </a:lnTo>
                  <a:lnTo>
                    <a:pt x="673" y="205"/>
                  </a:lnTo>
                  <a:lnTo>
                    <a:pt x="695" y="239"/>
                  </a:lnTo>
                  <a:lnTo>
                    <a:pt x="716" y="271"/>
                  </a:lnTo>
                  <a:lnTo>
                    <a:pt x="716" y="271"/>
                  </a:lnTo>
                  <a:lnTo>
                    <a:pt x="737" y="302"/>
                  </a:lnTo>
                  <a:lnTo>
                    <a:pt x="749" y="317"/>
                  </a:lnTo>
                  <a:lnTo>
                    <a:pt x="761" y="331"/>
                  </a:lnTo>
                  <a:lnTo>
                    <a:pt x="773" y="345"/>
                  </a:lnTo>
                  <a:lnTo>
                    <a:pt x="786" y="357"/>
                  </a:lnTo>
                  <a:lnTo>
                    <a:pt x="799" y="369"/>
                  </a:lnTo>
                  <a:lnTo>
                    <a:pt x="812" y="380"/>
                  </a:lnTo>
                  <a:lnTo>
                    <a:pt x="827" y="390"/>
                  </a:lnTo>
                  <a:lnTo>
                    <a:pt x="842" y="400"/>
                  </a:lnTo>
                  <a:lnTo>
                    <a:pt x="858" y="407"/>
                  </a:lnTo>
                  <a:lnTo>
                    <a:pt x="874" y="414"/>
                  </a:lnTo>
                  <a:lnTo>
                    <a:pt x="892" y="419"/>
                  </a:lnTo>
                  <a:lnTo>
                    <a:pt x="909" y="423"/>
                  </a:lnTo>
                  <a:lnTo>
                    <a:pt x="929" y="426"/>
                  </a:lnTo>
                  <a:lnTo>
                    <a:pt x="949" y="427"/>
                  </a:lnTo>
                  <a:lnTo>
                    <a:pt x="949" y="427"/>
                  </a:lnTo>
                  <a:lnTo>
                    <a:pt x="956" y="427"/>
                  </a:lnTo>
                  <a:lnTo>
                    <a:pt x="963" y="425"/>
                  </a:lnTo>
                  <a:lnTo>
                    <a:pt x="969" y="421"/>
                  </a:lnTo>
                  <a:lnTo>
                    <a:pt x="973" y="417"/>
                  </a:lnTo>
                  <a:lnTo>
                    <a:pt x="978" y="412"/>
                  </a:lnTo>
                  <a:lnTo>
                    <a:pt x="981" y="406"/>
                  </a:lnTo>
                  <a:lnTo>
                    <a:pt x="982" y="400"/>
                  </a:lnTo>
                  <a:lnTo>
                    <a:pt x="983" y="393"/>
                  </a:lnTo>
                  <a:lnTo>
                    <a:pt x="982" y="386"/>
                  </a:lnTo>
                  <a:lnTo>
                    <a:pt x="981" y="380"/>
                  </a:lnTo>
                  <a:lnTo>
                    <a:pt x="978" y="374"/>
                  </a:lnTo>
                  <a:lnTo>
                    <a:pt x="973" y="369"/>
                  </a:lnTo>
                  <a:lnTo>
                    <a:pt x="969" y="364"/>
                  </a:lnTo>
                  <a:lnTo>
                    <a:pt x="963" y="360"/>
                  </a:lnTo>
                  <a:lnTo>
                    <a:pt x="956" y="358"/>
                  </a:lnTo>
                  <a:lnTo>
                    <a:pt x="949" y="357"/>
                  </a:lnTo>
                  <a:lnTo>
                    <a:pt x="949" y="357"/>
                  </a:lnTo>
                  <a:lnTo>
                    <a:pt x="937" y="356"/>
                  </a:lnTo>
                  <a:lnTo>
                    <a:pt x="927" y="355"/>
                  </a:lnTo>
                  <a:lnTo>
                    <a:pt x="918" y="353"/>
                  </a:lnTo>
                  <a:lnTo>
                    <a:pt x="908" y="351"/>
                  </a:lnTo>
                  <a:lnTo>
                    <a:pt x="890" y="345"/>
                  </a:lnTo>
                  <a:lnTo>
                    <a:pt x="872" y="336"/>
                  </a:lnTo>
                  <a:lnTo>
                    <a:pt x="857" y="326"/>
                  </a:lnTo>
                  <a:lnTo>
                    <a:pt x="842" y="314"/>
                  </a:lnTo>
                  <a:lnTo>
                    <a:pt x="828" y="301"/>
                  </a:lnTo>
                  <a:lnTo>
                    <a:pt x="815" y="287"/>
                  </a:lnTo>
                  <a:lnTo>
                    <a:pt x="802" y="272"/>
                  </a:lnTo>
                  <a:lnTo>
                    <a:pt x="790" y="256"/>
                  </a:lnTo>
                  <a:lnTo>
                    <a:pt x="767" y="223"/>
                  </a:lnTo>
                  <a:lnTo>
                    <a:pt x="746" y="190"/>
                  </a:lnTo>
                  <a:lnTo>
                    <a:pt x="725" y="156"/>
                  </a:lnTo>
                  <a:lnTo>
                    <a:pt x="725" y="156"/>
                  </a:lnTo>
                  <a:lnTo>
                    <a:pt x="703" y="126"/>
                  </a:lnTo>
                  <a:lnTo>
                    <a:pt x="692" y="112"/>
                  </a:lnTo>
                  <a:lnTo>
                    <a:pt x="680" y="98"/>
                  </a:lnTo>
                  <a:lnTo>
                    <a:pt x="668" y="84"/>
                  </a:lnTo>
                  <a:lnTo>
                    <a:pt x="655" y="71"/>
                  </a:lnTo>
                  <a:lnTo>
                    <a:pt x="641" y="59"/>
                  </a:lnTo>
                  <a:lnTo>
                    <a:pt x="628" y="48"/>
                  </a:lnTo>
                  <a:lnTo>
                    <a:pt x="612" y="38"/>
                  </a:lnTo>
                  <a:lnTo>
                    <a:pt x="598" y="28"/>
                  </a:lnTo>
                  <a:lnTo>
                    <a:pt x="581" y="20"/>
                  </a:lnTo>
                  <a:lnTo>
                    <a:pt x="565" y="13"/>
                  </a:lnTo>
                  <a:lnTo>
                    <a:pt x="548" y="8"/>
                  </a:lnTo>
                  <a:lnTo>
                    <a:pt x="530" y="3"/>
                  </a:lnTo>
                  <a:lnTo>
                    <a:pt x="511" y="1"/>
                  </a:lnTo>
                  <a:lnTo>
                    <a:pt x="492" y="0"/>
                  </a:lnTo>
                  <a:lnTo>
                    <a:pt x="492" y="0"/>
                  </a:lnTo>
                  <a:lnTo>
                    <a:pt x="472" y="1"/>
                  </a:lnTo>
                  <a:lnTo>
                    <a:pt x="453" y="3"/>
                  </a:lnTo>
                  <a:lnTo>
                    <a:pt x="435" y="8"/>
                  </a:lnTo>
                  <a:lnTo>
                    <a:pt x="418" y="13"/>
                  </a:lnTo>
                  <a:lnTo>
                    <a:pt x="402" y="20"/>
                  </a:lnTo>
                  <a:lnTo>
                    <a:pt x="385" y="28"/>
                  </a:lnTo>
                  <a:lnTo>
                    <a:pt x="371" y="38"/>
                  </a:lnTo>
                  <a:lnTo>
                    <a:pt x="356" y="48"/>
                  </a:lnTo>
                  <a:lnTo>
                    <a:pt x="342" y="59"/>
                  </a:lnTo>
                  <a:lnTo>
                    <a:pt x="329" y="71"/>
                  </a:lnTo>
                  <a:lnTo>
                    <a:pt x="316" y="84"/>
                  </a:lnTo>
                  <a:lnTo>
                    <a:pt x="304" y="98"/>
                  </a:lnTo>
                  <a:lnTo>
                    <a:pt x="291" y="112"/>
                  </a:lnTo>
                  <a:lnTo>
                    <a:pt x="280" y="126"/>
                  </a:lnTo>
                  <a:lnTo>
                    <a:pt x="258" y="156"/>
                  </a:lnTo>
                  <a:lnTo>
                    <a:pt x="258" y="156"/>
                  </a:lnTo>
                  <a:lnTo>
                    <a:pt x="238" y="190"/>
                  </a:lnTo>
                  <a:lnTo>
                    <a:pt x="216" y="223"/>
                  </a:lnTo>
                  <a:lnTo>
                    <a:pt x="193" y="256"/>
                  </a:lnTo>
                  <a:lnTo>
                    <a:pt x="181" y="272"/>
                  </a:lnTo>
                  <a:lnTo>
                    <a:pt x="169" y="287"/>
                  </a:lnTo>
                  <a:lnTo>
                    <a:pt x="155" y="301"/>
                  </a:lnTo>
                  <a:lnTo>
                    <a:pt x="142" y="314"/>
                  </a:lnTo>
                  <a:lnTo>
                    <a:pt x="126" y="326"/>
                  </a:lnTo>
                  <a:lnTo>
                    <a:pt x="111" y="336"/>
                  </a:lnTo>
                  <a:lnTo>
                    <a:pt x="93" y="345"/>
                  </a:lnTo>
                  <a:lnTo>
                    <a:pt x="76" y="351"/>
                  </a:lnTo>
                  <a:lnTo>
                    <a:pt x="65" y="353"/>
                  </a:lnTo>
                  <a:lnTo>
                    <a:pt x="56" y="355"/>
                  </a:lnTo>
                  <a:lnTo>
                    <a:pt x="46" y="356"/>
                  </a:lnTo>
                  <a:lnTo>
                    <a:pt x="35" y="357"/>
                  </a:lnTo>
                  <a:lnTo>
                    <a:pt x="35" y="357"/>
                  </a:lnTo>
                  <a:lnTo>
                    <a:pt x="27" y="358"/>
                  </a:lnTo>
                  <a:lnTo>
                    <a:pt x="20" y="360"/>
                  </a:lnTo>
                  <a:lnTo>
                    <a:pt x="14" y="364"/>
                  </a:lnTo>
                  <a:lnTo>
                    <a:pt x="10" y="369"/>
                  </a:lnTo>
                  <a:lnTo>
                    <a:pt x="6" y="374"/>
                  </a:lnTo>
                  <a:lnTo>
                    <a:pt x="3" y="380"/>
                  </a:lnTo>
                  <a:lnTo>
                    <a:pt x="1" y="386"/>
                  </a:lnTo>
                  <a:lnTo>
                    <a:pt x="0" y="393"/>
                  </a:lnTo>
                  <a:lnTo>
                    <a:pt x="1" y="400"/>
                  </a:lnTo>
                  <a:lnTo>
                    <a:pt x="3" y="406"/>
                  </a:lnTo>
                  <a:lnTo>
                    <a:pt x="6" y="412"/>
                  </a:lnTo>
                  <a:lnTo>
                    <a:pt x="10" y="417"/>
                  </a:lnTo>
                  <a:lnTo>
                    <a:pt x="14" y="421"/>
                  </a:lnTo>
                  <a:lnTo>
                    <a:pt x="20" y="425"/>
                  </a:lnTo>
                  <a:lnTo>
                    <a:pt x="27" y="427"/>
                  </a:lnTo>
                  <a:lnTo>
                    <a:pt x="35" y="427"/>
                  </a:lnTo>
                  <a:lnTo>
                    <a:pt x="35" y="427"/>
                  </a:lnTo>
                  <a:close/>
                </a:path>
              </a:pathLst>
            </a:custGeom>
            <a:solidFill>
              <a:srgbClr val="015873"/>
            </a:solidFill>
            <a:ln>
              <a:noFill/>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endParaRPr>
            </a:p>
          </p:txBody>
        </p:sp>
        <p:sp>
          <p:nvSpPr>
            <p:cNvPr id="69" name="Freeform 64">
              <a:extLst>
                <a:ext uri="{FF2B5EF4-FFF2-40B4-BE49-F238E27FC236}">
                  <a16:creationId xmlns:a16="http://schemas.microsoft.com/office/drawing/2014/main" id="{91E5B877-FDA1-5BE6-5329-F88C837AA9E7}"/>
                </a:ext>
              </a:extLst>
            </p:cNvPr>
            <p:cNvSpPr>
              <a:spLocks noEditPoints="1"/>
            </p:cNvSpPr>
            <p:nvPr/>
          </p:nvSpPr>
          <p:spPr bwMode="auto">
            <a:xfrm>
              <a:off x="10217151" y="5868988"/>
              <a:ext cx="792163" cy="354013"/>
            </a:xfrm>
            <a:custGeom>
              <a:avLst/>
              <a:gdLst>
                <a:gd name="T0" fmla="*/ 5 w 999"/>
                <a:gd name="T1" fmla="*/ 380 h 446"/>
                <a:gd name="T2" fmla="*/ 26 w 999"/>
                <a:gd name="T3" fmla="*/ 361 h 446"/>
                <a:gd name="T4" fmla="*/ 76 w 999"/>
                <a:gd name="T5" fmla="*/ 353 h 446"/>
                <a:gd name="T6" fmla="*/ 155 w 999"/>
                <a:gd name="T7" fmla="*/ 306 h 446"/>
                <a:gd name="T8" fmla="*/ 233 w 999"/>
                <a:gd name="T9" fmla="*/ 201 h 446"/>
                <a:gd name="T10" fmla="*/ 301 w 999"/>
                <a:gd name="T11" fmla="*/ 104 h 446"/>
                <a:gd name="T12" fmla="*/ 385 w 999"/>
                <a:gd name="T13" fmla="*/ 31 h 446"/>
                <a:gd name="T14" fmla="*/ 500 w 999"/>
                <a:gd name="T15" fmla="*/ 0 h 446"/>
                <a:gd name="T16" fmla="*/ 598 w 999"/>
                <a:gd name="T17" fmla="*/ 23 h 446"/>
                <a:gd name="T18" fmla="*/ 685 w 999"/>
                <a:gd name="T19" fmla="*/ 91 h 446"/>
                <a:gd name="T20" fmla="*/ 766 w 999"/>
                <a:gd name="T21" fmla="*/ 201 h 446"/>
                <a:gd name="T22" fmla="*/ 833 w 999"/>
                <a:gd name="T23" fmla="*/ 295 h 446"/>
                <a:gd name="T24" fmla="*/ 908 w 999"/>
                <a:gd name="T25" fmla="*/ 348 h 446"/>
                <a:gd name="T26" fmla="*/ 968 w 999"/>
                <a:gd name="T27" fmla="*/ 359 h 446"/>
                <a:gd name="T28" fmla="*/ 994 w 999"/>
                <a:gd name="T29" fmla="*/ 380 h 446"/>
                <a:gd name="T30" fmla="*/ 999 w 999"/>
                <a:gd name="T31" fmla="*/ 410 h 446"/>
                <a:gd name="T32" fmla="*/ 986 w 999"/>
                <a:gd name="T33" fmla="*/ 435 h 446"/>
                <a:gd name="T34" fmla="*/ 956 w 999"/>
                <a:gd name="T35" fmla="*/ 446 h 446"/>
                <a:gd name="T36" fmla="*/ 858 w 999"/>
                <a:gd name="T37" fmla="*/ 421 h 446"/>
                <a:gd name="T38" fmla="*/ 769 w 999"/>
                <a:gd name="T39" fmla="*/ 354 h 446"/>
                <a:gd name="T40" fmla="*/ 690 w 999"/>
                <a:gd name="T41" fmla="*/ 245 h 446"/>
                <a:gd name="T42" fmla="*/ 623 w 999"/>
                <a:gd name="T43" fmla="*/ 151 h 446"/>
                <a:gd name="T44" fmla="*/ 547 w 999"/>
                <a:gd name="T45" fmla="*/ 97 h 446"/>
                <a:gd name="T46" fmla="*/ 467 w 999"/>
                <a:gd name="T47" fmla="*/ 93 h 446"/>
                <a:gd name="T48" fmla="*/ 387 w 999"/>
                <a:gd name="T49" fmla="*/ 140 h 446"/>
                <a:gd name="T50" fmla="*/ 309 w 999"/>
                <a:gd name="T51" fmla="*/ 245 h 446"/>
                <a:gd name="T52" fmla="*/ 242 w 999"/>
                <a:gd name="T53" fmla="*/ 340 h 446"/>
                <a:gd name="T54" fmla="*/ 159 w 999"/>
                <a:gd name="T55" fmla="*/ 413 h 446"/>
                <a:gd name="T56" fmla="*/ 44 w 999"/>
                <a:gd name="T57" fmla="*/ 446 h 446"/>
                <a:gd name="T58" fmla="*/ 22 w 999"/>
                <a:gd name="T59" fmla="*/ 441 h 446"/>
                <a:gd name="T60" fmla="*/ 4 w 999"/>
                <a:gd name="T61" fmla="*/ 421 h 446"/>
                <a:gd name="T62" fmla="*/ 981 w 999"/>
                <a:gd name="T63" fmla="*/ 402 h 446"/>
                <a:gd name="T64" fmla="*/ 965 w 999"/>
                <a:gd name="T65" fmla="*/ 376 h 446"/>
                <a:gd name="T66" fmla="*/ 903 w 999"/>
                <a:gd name="T67" fmla="*/ 365 h 446"/>
                <a:gd name="T68" fmla="*/ 822 w 999"/>
                <a:gd name="T69" fmla="*/ 307 h 446"/>
                <a:gd name="T70" fmla="*/ 750 w 999"/>
                <a:gd name="T71" fmla="*/ 210 h 446"/>
                <a:gd name="T72" fmla="*/ 662 w 999"/>
                <a:gd name="T73" fmla="*/ 91 h 446"/>
                <a:gd name="T74" fmla="*/ 574 w 999"/>
                <a:gd name="T75" fmla="*/ 32 h 446"/>
                <a:gd name="T76" fmla="*/ 480 w 999"/>
                <a:gd name="T77" fmla="*/ 19 h 446"/>
                <a:gd name="T78" fmla="*/ 378 w 999"/>
                <a:gd name="T79" fmla="*/ 57 h 446"/>
                <a:gd name="T80" fmla="*/ 292 w 999"/>
                <a:gd name="T81" fmla="*/ 144 h 446"/>
                <a:gd name="T82" fmla="*/ 211 w 999"/>
                <a:gd name="T83" fmla="*/ 267 h 446"/>
                <a:gd name="T84" fmla="*/ 141 w 999"/>
                <a:gd name="T85" fmla="*/ 341 h 446"/>
                <a:gd name="T86" fmla="*/ 44 w 999"/>
                <a:gd name="T87" fmla="*/ 374 h 446"/>
                <a:gd name="T88" fmla="*/ 21 w 999"/>
                <a:gd name="T89" fmla="*/ 388 h 446"/>
                <a:gd name="T90" fmla="*/ 22 w 999"/>
                <a:gd name="T91" fmla="*/ 418 h 446"/>
                <a:gd name="T92" fmla="*/ 43 w 999"/>
                <a:gd name="T93" fmla="*/ 428 h 446"/>
                <a:gd name="T94" fmla="*/ 150 w 999"/>
                <a:gd name="T95" fmla="*/ 397 h 446"/>
                <a:gd name="T96" fmla="*/ 228 w 999"/>
                <a:gd name="T97" fmla="*/ 330 h 446"/>
                <a:gd name="T98" fmla="*/ 313 w 999"/>
                <a:gd name="T99" fmla="*/ 207 h 446"/>
                <a:gd name="T100" fmla="*/ 389 w 999"/>
                <a:gd name="T101" fmla="*/ 114 h 446"/>
                <a:gd name="T102" fmla="*/ 481 w 999"/>
                <a:gd name="T103" fmla="*/ 72 h 446"/>
                <a:gd name="T104" fmla="*/ 568 w 999"/>
                <a:gd name="T105" fmla="*/ 86 h 446"/>
                <a:gd name="T106" fmla="*/ 646 w 999"/>
                <a:gd name="T107" fmla="*/ 150 h 446"/>
                <a:gd name="T108" fmla="*/ 731 w 999"/>
                <a:gd name="T109" fmla="*/ 275 h 446"/>
                <a:gd name="T110" fmla="*/ 807 w 999"/>
                <a:gd name="T111" fmla="*/ 367 h 446"/>
                <a:gd name="T112" fmla="*/ 899 w 999"/>
                <a:gd name="T113" fmla="*/ 419 h 446"/>
                <a:gd name="T114" fmla="*/ 970 w 999"/>
                <a:gd name="T115" fmla="*/ 424 h 446"/>
                <a:gd name="T116" fmla="*/ 981 w 999"/>
                <a:gd name="T117" fmla="*/ 402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99" h="446">
                  <a:moveTo>
                    <a:pt x="0" y="402"/>
                  </a:moveTo>
                  <a:lnTo>
                    <a:pt x="0" y="402"/>
                  </a:lnTo>
                  <a:lnTo>
                    <a:pt x="0" y="396"/>
                  </a:lnTo>
                  <a:lnTo>
                    <a:pt x="1" y="390"/>
                  </a:lnTo>
                  <a:lnTo>
                    <a:pt x="3" y="385"/>
                  </a:lnTo>
                  <a:lnTo>
                    <a:pt x="5" y="380"/>
                  </a:lnTo>
                  <a:lnTo>
                    <a:pt x="5" y="380"/>
                  </a:lnTo>
                  <a:lnTo>
                    <a:pt x="8" y="374"/>
                  </a:lnTo>
                  <a:lnTo>
                    <a:pt x="13" y="370"/>
                  </a:lnTo>
                  <a:lnTo>
                    <a:pt x="17" y="366"/>
                  </a:lnTo>
                  <a:lnTo>
                    <a:pt x="21" y="363"/>
                  </a:lnTo>
                  <a:lnTo>
                    <a:pt x="26" y="361"/>
                  </a:lnTo>
                  <a:lnTo>
                    <a:pt x="31" y="359"/>
                  </a:lnTo>
                  <a:lnTo>
                    <a:pt x="36" y="358"/>
                  </a:lnTo>
                  <a:lnTo>
                    <a:pt x="43" y="357"/>
                  </a:lnTo>
                  <a:lnTo>
                    <a:pt x="43" y="357"/>
                  </a:lnTo>
                  <a:lnTo>
                    <a:pt x="60" y="356"/>
                  </a:lnTo>
                  <a:lnTo>
                    <a:pt x="76" y="353"/>
                  </a:lnTo>
                  <a:lnTo>
                    <a:pt x="91" y="348"/>
                  </a:lnTo>
                  <a:lnTo>
                    <a:pt x="105" y="342"/>
                  </a:lnTo>
                  <a:lnTo>
                    <a:pt x="119" y="335"/>
                  </a:lnTo>
                  <a:lnTo>
                    <a:pt x="131" y="326"/>
                  </a:lnTo>
                  <a:lnTo>
                    <a:pt x="144" y="317"/>
                  </a:lnTo>
                  <a:lnTo>
                    <a:pt x="155" y="306"/>
                  </a:lnTo>
                  <a:lnTo>
                    <a:pt x="166" y="295"/>
                  </a:lnTo>
                  <a:lnTo>
                    <a:pt x="177" y="282"/>
                  </a:lnTo>
                  <a:lnTo>
                    <a:pt x="187" y="270"/>
                  </a:lnTo>
                  <a:lnTo>
                    <a:pt x="196" y="257"/>
                  </a:lnTo>
                  <a:lnTo>
                    <a:pt x="216" y="229"/>
                  </a:lnTo>
                  <a:lnTo>
                    <a:pt x="233" y="201"/>
                  </a:lnTo>
                  <a:lnTo>
                    <a:pt x="233" y="201"/>
                  </a:lnTo>
                  <a:lnTo>
                    <a:pt x="259" y="160"/>
                  </a:lnTo>
                  <a:lnTo>
                    <a:pt x="259" y="160"/>
                  </a:lnTo>
                  <a:lnTo>
                    <a:pt x="279" y="132"/>
                  </a:lnTo>
                  <a:lnTo>
                    <a:pt x="290" y="118"/>
                  </a:lnTo>
                  <a:lnTo>
                    <a:pt x="301" y="104"/>
                  </a:lnTo>
                  <a:lnTo>
                    <a:pt x="314" y="91"/>
                  </a:lnTo>
                  <a:lnTo>
                    <a:pt x="326" y="78"/>
                  </a:lnTo>
                  <a:lnTo>
                    <a:pt x="340" y="64"/>
                  </a:lnTo>
                  <a:lnTo>
                    <a:pt x="354" y="53"/>
                  </a:lnTo>
                  <a:lnTo>
                    <a:pt x="370" y="41"/>
                  </a:lnTo>
                  <a:lnTo>
                    <a:pt x="385" y="31"/>
                  </a:lnTo>
                  <a:lnTo>
                    <a:pt x="402" y="23"/>
                  </a:lnTo>
                  <a:lnTo>
                    <a:pt x="420" y="14"/>
                  </a:lnTo>
                  <a:lnTo>
                    <a:pt x="439" y="9"/>
                  </a:lnTo>
                  <a:lnTo>
                    <a:pt x="457" y="4"/>
                  </a:lnTo>
                  <a:lnTo>
                    <a:pt x="478" y="1"/>
                  </a:lnTo>
                  <a:lnTo>
                    <a:pt x="500" y="0"/>
                  </a:lnTo>
                  <a:lnTo>
                    <a:pt x="500" y="0"/>
                  </a:lnTo>
                  <a:lnTo>
                    <a:pt x="521" y="1"/>
                  </a:lnTo>
                  <a:lnTo>
                    <a:pt x="542" y="4"/>
                  </a:lnTo>
                  <a:lnTo>
                    <a:pt x="562" y="9"/>
                  </a:lnTo>
                  <a:lnTo>
                    <a:pt x="580" y="14"/>
                  </a:lnTo>
                  <a:lnTo>
                    <a:pt x="598" y="23"/>
                  </a:lnTo>
                  <a:lnTo>
                    <a:pt x="614" y="31"/>
                  </a:lnTo>
                  <a:lnTo>
                    <a:pt x="630" y="41"/>
                  </a:lnTo>
                  <a:lnTo>
                    <a:pt x="645" y="53"/>
                  </a:lnTo>
                  <a:lnTo>
                    <a:pt x="660" y="64"/>
                  </a:lnTo>
                  <a:lnTo>
                    <a:pt x="673" y="78"/>
                  </a:lnTo>
                  <a:lnTo>
                    <a:pt x="685" y="91"/>
                  </a:lnTo>
                  <a:lnTo>
                    <a:pt x="698" y="104"/>
                  </a:lnTo>
                  <a:lnTo>
                    <a:pt x="709" y="118"/>
                  </a:lnTo>
                  <a:lnTo>
                    <a:pt x="720" y="132"/>
                  </a:lnTo>
                  <a:lnTo>
                    <a:pt x="740" y="160"/>
                  </a:lnTo>
                  <a:lnTo>
                    <a:pt x="740" y="160"/>
                  </a:lnTo>
                  <a:lnTo>
                    <a:pt x="766" y="201"/>
                  </a:lnTo>
                  <a:lnTo>
                    <a:pt x="766" y="201"/>
                  </a:lnTo>
                  <a:lnTo>
                    <a:pt x="783" y="229"/>
                  </a:lnTo>
                  <a:lnTo>
                    <a:pt x="803" y="257"/>
                  </a:lnTo>
                  <a:lnTo>
                    <a:pt x="812" y="270"/>
                  </a:lnTo>
                  <a:lnTo>
                    <a:pt x="823" y="282"/>
                  </a:lnTo>
                  <a:lnTo>
                    <a:pt x="833" y="295"/>
                  </a:lnTo>
                  <a:lnTo>
                    <a:pt x="844" y="306"/>
                  </a:lnTo>
                  <a:lnTo>
                    <a:pt x="856" y="317"/>
                  </a:lnTo>
                  <a:lnTo>
                    <a:pt x="868" y="326"/>
                  </a:lnTo>
                  <a:lnTo>
                    <a:pt x="880" y="335"/>
                  </a:lnTo>
                  <a:lnTo>
                    <a:pt x="894" y="342"/>
                  </a:lnTo>
                  <a:lnTo>
                    <a:pt x="908" y="348"/>
                  </a:lnTo>
                  <a:lnTo>
                    <a:pt x="924" y="353"/>
                  </a:lnTo>
                  <a:lnTo>
                    <a:pt x="939" y="356"/>
                  </a:lnTo>
                  <a:lnTo>
                    <a:pt x="957" y="357"/>
                  </a:lnTo>
                  <a:lnTo>
                    <a:pt x="957" y="357"/>
                  </a:lnTo>
                  <a:lnTo>
                    <a:pt x="963" y="358"/>
                  </a:lnTo>
                  <a:lnTo>
                    <a:pt x="968" y="359"/>
                  </a:lnTo>
                  <a:lnTo>
                    <a:pt x="973" y="361"/>
                  </a:lnTo>
                  <a:lnTo>
                    <a:pt x="978" y="363"/>
                  </a:lnTo>
                  <a:lnTo>
                    <a:pt x="982" y="366"/>
                  </a:lnTo>
                  <a:lnTo>
                    <a:pt x="987" y="370"/>
                  </a:lnTo>
                  <a:lnTo>
                    <a:pt x="991" y="374"/>
                  </a:lnTo>
                  <a:lnTo>
                    <a:pt x="994" y="380"/>
                  </a:lnTo>
                  <a:lnTo>
                    <a:pt x="994" y="380"/>
                  </a:lnTo>
                  <a:lnTo>
                    <a:pt x="996" y="385"/>
                  </a:lnTo>
                  <a:lnTo>
                    <a:pt x="998" y="391"/>
                  </a:lnTo>
                  <a:lnTo>
                    <a:pt x="999" y="397"/>
                  </a:lnTo>
                  <a:lnTo>
                    <a:pt x="999" y="403"/>
                  </a:lnTo>
                  <a:lnTo>
                    <a:pt x="999" y="410"/>
                  </a:lnTo>
                  <a:lnTo>
                    <a:pt x="997" y="416"/>
                  </a:lnTo>
                  <a:lnTo>
                    <a:pt x="996" y="421"/>
                  </a:lnTo>
                  <a:lnTo>
                    <a:pt x="993" y="426"/>
                  </a:lnTo>
                  <a:lnTo>
                    <a:pt x="993" y="426"/>
                  </a:lnTo>
                  <a:lnTo>
                    <a:pt x="990" y="431"/>
                  </a:lnTo>
                  <a:lnTo>
                    <a:pt x="986" y="435"/>
                  </a:lnTo>
                  <a:lnTo>
                    <a:pt x="981" y="439"/>
                  </a:lnTo>
                  <a:lnTo>
                    <a:pt x="977" y="441"/>
                  </a:lnTo>
                  <a:lnTo>
                    <a:pt x="972" y="443"/>
                  </a:lnTo>
                  <a:lnTo>
                    <a:pt x="967" y="445"/>
                  </a:lnTo>
                  <a:lnTo>
                    <a:pt x="962" y="445"/>
                  </a:lnTo>
                  <a:lnTo>
                    <a:pt x="956" y="446"/>
                  </a:lnTo>
                  <a:lnTo>
                    <a:pt x="956" y="446"/>
                  </a:lnTo>
                  <a:lnTo>
                    <a:pt x="934" y="444"/>
                  </a:lnTo>
                  <a:lnTo>
                    <a:pt x="913" y="441"/>
                  </a:lnTo>
                  <a:lnTo>
                    <a:pt x="894" y="435"/>
                  </a:lnTo>
                  <a:lnTo>
                    <a:pt x="875" y="429"/>
                  </a:lnTo>
                  <a:lnTo>
                    <a:pt x="858" y="421"/>
                  </a:lnTo>
                  <a:lnTo>
                    <a:pt x="840" y="413"/>
                  </a:lnTo>
                  <a:lnTo>
                    <a:pt x="825" y="402"/>
                  </a:lnTo>
                  <a:lnTo>
                    <a:pt x="809" y="391"/>
                  </a:lnTo>
                  <a:lnTo>
                    <a:pt x="796" y="380"/>
                  </a:lnTo>
                  <a:lnTo>
                    <a:pt x="782" y="367"/>
                  </a:lnTo>
                  <a:lnTo>
                    <a:pt x="769" y="354"/>
                  </a:lnTo>
                  <a:lnTo>
                    <a:pt x="758" y="340"/>
                  </a:lnTo>
                  <a:lnTo>
                    <a:pt x="746" y="327"/>
                  </a:lnTo>
                  <a:lnTo>
                    <a:pt x="735" y="312"/>
                  </a:lnTo>
                  <a:lnTo>
                    <a:pt x="716" y="285"/>
                  </a:lnTo>
                  <a:lnTo>
                    <a:pt x="716" y="285"/>
                  </a:lnTo>
                  <a:lnTo>
                    <a:pt x="690" y="245"/>
                  </a:lnTo>
                  <a:lnTo>
                    <a:pt x="690" y="245"/>
                  </a:lnTo>
                  <a:lnTo>
                    <a:pt x="673" y="217"/>
                  </a:lnTo>
                  <a:lnTo>
                    <a:pt x="654" y="190"/>
                  </a:lnTo>
                  <a:lnTo>
                    <a:pt x="644" y="177"/>
                  </a:lnTo>
                  <a:lnTo>
                    <a:pt x="634" y="163"/>
                  </a:lnTo>
                  <a:lnTo>
                    <a:pt x="623" y="151"/>
                  </a:lnTo>
                  <a:lnTo>
                    <a:pt x="612" y="140"/>
                  </a:lnTo>
                  <a:lnTo>
                    <a:pt x="601" y="129"/>
                  </a:lnTo>
                  <a:lnTo>
                    <a:pt x="588" y="119"/>
                  </a:lnTo>
                  <a:lnTo>
                    <a:pt x="575" y="111"/>
                  </a:lnTo>
                  <a:lnTo>
                    <a:pt x="562" y="103"/>
                  </a:lnTo>
                  <a:lnTo>
                    <a:pt x="547" y="97"/>
                  </a:lnTo>
                  <a:lnTo>
                    <a:pt x="533" y="93"/>
                  </a:lnTo>
                  <a:lnTo>
                    <a:pt x="516" y="90"/>
                  </a:lnTo>
                  <a:lnTo>
                    <a:pt x="500" y="89"/>
                  </a:lnTo>
                  <a:lnTo>
                    <a:pt x="500" y="89"/>
                  </a:lnTo>
                  <a:lnTo>
                    <a:pt x="483" y="90"/>
                  </a:lnTo>
                  <a:lnTo>
                    <a:pt x="467" y="93"/>
                  </a:lnTo>
                  <a:lnTo>
                    <a:pt x="452" y="97"/>
                  </a:lnTo>
                  <a:lnTo>
                    <a:pt x="438" y="103"/>
                  </a:lnTo>
                  <a:lnTo>
                    <a:pt x="424" y="111"/>
                  </a:lnTo>
                  <a:lnTo>
                    <a:pt x="411" y="119"/>
                  </a:lnTo>
                  <a:lnTo>
                    <a:pt x="398" y="129"/>
                  </a:lnTo>
                  <a:lnTo>
                    <a:pt x="387" y="140"/>
                  </a:lnTo>
                  <a:lnTo>
                    <a:pt x="376" y="151"/>
                  </a:lnTo>
                  <a:lnTo>
                    <a:pt x="365" y="163"/>
                  </a:lnTo>
                  <a:lnTo>
                    <a:pt x="355" y="177"/>
                  </a:lnTo>
                  <a:lnTo>
                    <a:pt x="346" y="190"/>
                  </a:lnTo>
                  <a:lnTo>
                    <a:pt x="326" y="217"/>
                  </a:lnTo>
                  <a:lnTo>
                    <a:pt x="309" y="245"/>
                  </a:lnTo>
                  <a:lnTo>
                    <a:pt x="309" y="245"/>
                  </a:lnTo>
                  <a:lnTo>
                    <a:pt x="284" y="285"/>
                  </a:lnTo>
                  <a:lnTo>
                    <a:pt x="284" y="285"/>
                  </a:lnTo>
                  <a:lnTo>
                    <a:pt x="264" y="312"/>
                  </a:lnTo>
                  <a:lnTo>
                    <a:pt x="253" y="327"/>
                  </a:lnTo>
                  <a:lnTo>
                    <a:pt x="242" y="340"/>
                  </a:lnTo>
                  <a:lnTo>
                    <a:pt x="230" y="354"/>
                  </a:lnTo>
                  <a:lnTo>
                    <a:pt x="217" y="367"/>
                  </a:lnTo>
                  <a:lnTo>
                    <a:pt x="203" y="380"/>
                  </a:lnTo>
                  <a:lnTo>
                    <a:pt x="190" y="391"/>
                  </a:lnTo>
                  <a:lnTo>
                    <a:pt x="175" y="402"/>
                  </a:lnTo>
                  <a:lnTo>
                    <a:pt x="159" y="413"/>
                  </a:lnTo>
                  <a:lnTo>
                    <a:pt x="142" y="421"/>
                  </a:lnTo>
                  <a:lnTo>
                    <a:pt x="124" y="429"/>
                  </a:lnTo>
                  <a:lnTo>
                    <a:pt x="105" y="435"/>
                  </a:lnTo>
                  <a:lnTo>
                    <a:pt x="86" y="441"/>
                  </a:lnTo>
                  <a:lnTo>
                    <a:pt x="65" y="444"/>
                  </a:lnTo>
                  <a:lnTo>
                    <a:pt x="44" y="446"/>
                  </a:lnTo>
                  <a:lnTo>
                    <a:pt x="44" y="446"/>
                  </a:lnTo>
                  <a:lnTo>
                    <a:pt x="44" y="446"/>
                  </a:lnTo>
                  <a:lnTo>
                    <a:pt x="37" y="445"/>
                  </a:lnTo>
                  <a:lnTo>
                    <a:pt x="32" y="445"/>
                  </a:lnTo>
                  <a:lnTo>
                    <a:pt x="27" y="443"/>
                  </a:lnTo>
                  <a:lnTo>
                    <a:pt x="22" y="441"/>
                  </a:lnTo>
                  <a:lnTo>
                    <a:pt x="18" y="439"/>
                  </a:lnTo>
                  <a:lnTo>
                    <a:pt x="14" y="435"/>
                  </a:lnTo>
                  <a:lnTo>
                    <a:pt x="9" y="431"/>
                  </a:lnTo>
                  <a:lnTo>
                    <a:pt x="6" y="427"/>
                  </a:lnTo>
                  <a:lnTo>
                    <a:pt x="6" y="427"/>
                  </a:lnTo>
                  <a:lnTo>
                    <a:pt x="4" y="421"/>
                  </a:lnTo>
                  <a:lnTo>
                    <a:pt x="1" y="415"/>
                  </a:lnTo>
                  <a:lnTo>
                    <a:pt x="0" y="409"/>
                  </a:lnTo>
                  <a:lnTo>
                    <a:pt x="0" y="402"/>
                  </a:lnTo>
                  <a:lnTo>
                    <a:pt x="0" y="402"/>
                  </a:lnTo>
                  <a:close/>
                  <a:moveTo>
                    <a:pt x="981" y="402"/>
                  </a:moveTo>
                  <a:lnTo>
                    <a:pt x="981" y="402"/>
                  </a:lnTo>
                  <a:lnTo>
                    <a:pt x="980" y="395"/>
                  </a:lnTo>
                  <a:lnTo>
                    <a:pt x="978" y="388"/>
                  </a:lnTo>
                  <a:lnTo>
                    <a:pt x="978" y="388"/>
                  </a:lnTo>
                  <a:lnTo>
                    <a:pt x="975" y="384"/>
                  </a:lnTo>
                  <a:lnTo>
                    <a:pt x="971" y="380"/>
                  </a:lnTo>
                  <a:lnTo>
                    <a:pt x="965" y="376"/>
                  </a:lnTo>
                  <a:lnTo>
                    <a:pt x="961" y="375"/>
                  </a:lnTo>
                  <a:lnTo>
                    <a:pt x="956" y="374"/>
                  </a:lnTo>
                  <a:lnTo>
                    <a:pt x="956" y="374"/>
                  </a:lnTo>
                  <a:lnTo>
                    <a:pt x="937" y="373"/>
                  </a:lnTo>
                  <a:lnTo>
                    <a:pt x="920" y="370"/>
                  </a:lnTo>
                  <a:lnTo>
                    <a:pt x="903" y="365"/>
                  </a:lnTo>
                  <a:lnTo>
                    <a:pt x="888" y="358"/>
                  </a:lnTo>
                  <a:lnTo>
                    <a:pt x="873" y="351"/>
                  </a:lnTo>
                  <a:lnTo>
                    <a:pt x="859" y="341"/>
                  </a:lnTo>
                  <a:lnTo>
                    <a:pt x="845" y="331"/>
                  </a:lnTo>
                  <a:lnTo>
                    <a:pt x="833" y="320"/>
                  </a:lnTo>
                  <a:lnTo>
                    <a:pt x="822" y="307"/>
                  </a:lnTo>
                  <a:lnTo>
                    <a:pt x="810" y="295"/>
                  </a:lnTo>
                  <a:lnTo>
                    <a:pt x="799" y="281"/>
                  </a:lnTo>
                  <a:lnTo>
                    <a:pt x="789" y="267"/>
                  </a:lnTo>
                  <a:lnTo>
                    <a:pt x="769" y="239"/>
                  </a:lnTo>
                  <a:lnTo>
                    <a:pt x="750" y="210"/>
                  </a:lnTo>
                  <a:lnTo>
                    <a:pt x="750" y="210"/>
                  </a:lnTo>
                  <a:lnTo>
                    <a:pt x="726" y="171"/>
                  </a:lnTo>
                  <a:lnTo>
                    <a:pt x="726" y="171"/>
                  </a:lnTo>
                  <a:lnTo>
                    <a:pt x="707" y="144"/>
                  </a:lnTo>
                  <a:lnTo>
                    <a:pt x="685" y="117"/>
                  </a:lnTo>
                  <a:lnTo>
                    <a:pt x="674" y="103"/>
                  </a:lnTo>
                  <a:lnTo>
                    <a:pt x="662" y="91"/>
                  </a:lnTo>
                  <a:lnTo>
                    <a:pt x="649" y="80"/>
                  </a:lnTo>
                  <a:lnTo>
                    <a:pt x="636" y="68"/>
                  </a:lnTo>
                  <a:lnTo>
                    <a:pt x="621" y="57"/>
                  </a:lnTo>
                  <a:lnTo>
                    <a:pt x="607" y="48"/>
                  </a:lnTo>
                  <a:lnTo>
                    <a:pt x="590" y="39"/>
                  </a:lnTo>
                  <a:lnTo>
                    <a:pt x="574" y="32"/>
                  </a:lnTo>
                  <a:lnTo>
                    <a:pt x="557" y="26"/>
                  </a:lnTo>
                  <a:lnTo>
                    <a:pt x="539" y="22"/>
                  </a:lnTo>
                  <a:lnTo>
                    <a:pt x="519" y="19"/>
                  </a:lnTo>
                  <a:lnTo>
                    <a:pt x="500" y="19"/>
                  </a:lnTo>
                  <a:lnTo>
                    <a:pt x="500" y="19"/>
                  </a:lnTo>
                  <a:lnTo>
                    <a:pt x="480" y="19"/>
                  </a:lnTo>
                  <a:lnTo>
                    <a:pt x="460" y="22"/>
                  </a:lnTo>
                  <a:lnTo>
                    <a:pt x="443" y="26"/>
                  </a:lnTo>
                  <a:lnTo>
                    <a:pt x="425" y="32"/>
                  </a:lnTo>
                  <a:lnTo>
                    <a:pt x="409" y="39"/>
                  </a:lnTo>
                  <a:lnTo>
                    <a:pt x="393" y="48"/>
                  </a:lnTo>
                  <a:lnTo>
                    <a:pt x="378" y="57"/>
                  </a:lnTo>
                  <a:lnTo>
                    <a:pt x="363" y="68"/>
                  </a:lnTo>
                  <a:lnTo>
                    <a:pt x="350" y="80"/>
                  </a:lnTo>
                  <a:lnTo>
                    <a:pt x="338" y="91"/>
                  </a:lnTo>
                  <a:lnTo>
                    <a:pt x="325" y="103"/>
                  </a:lnTo>
                  <a:lnTo>
                    <a:pt x="314" y="117"/>
                  </a:lnTo>
                  <a:lnTo>
                    <a:pt x="292" y="144"/>
                  </a:lnTo>
                  <a:lnTo>
                    <a:pt x="274" y="171"/>
                  </a:lnTo>
                  <a:lnTo>
                    <a:pt x="274" y="171"/>
                  </a:lnTo>
                  <a:lnTo>
                    <a:pt x="249" y="210"/>
                  </a:lnTo>
                  <a:lnTo>
                    <a:pt x="249" y="210"/>
                  </a:lnTo>
                  <a:lnTo>
                    <a:pt x="230" y="239"/>
                  </a:lnTo>
                  <a:lnTo>
                    <a:pt x="211" y="267"/>
                  </a:lnTo>
                  <a:lnTo>
                    <a:pt x="200" y="281"/>
                  </a:lnTo>
                  <a:lnTo>
                    <a:pt x="189" y="295"/>
                  </a:lnTo>
                  <a:lnTo>
                    <a:pt x="179" y="307"/>
                  </a:lnTo>
                  <a:lnTo>
                    <a:pt x="166" y="320"/>
                  </a:lnTo>
                  <a:lnTo>
                    <a:pt x="154" y="331"/>
                  </a:lnTo>
                  <a:lnTo>
                    <a:pt x="141" y="341"/>
                  </a:lnTo>
                  <a:lnTo>
                    <a:pt x="127" y="351"/>
                  </a:lnTo>
                  <a:lnTo>
                    <a:pt x="112" y="358"/>
                  </a:lnTo>
                  <a:lnTo>
                    <a:pt x="96" y="365"/>
                  </a:lnTo>
                  <a:lnTo>
                    <a:pt x="80" y="370"/>
                  </a:lnTo>
                  <a:lnTo>
                    <a:pt x="62" y="373"/>
                  </a:lnTo>
                  <a:lnTo>
                    <a:pt x="44" y="374"/>
                  </a:lnTo>
                  <a:lnTo>
                    <a:pt x="44" y="374"/>
                  </a:lnTo>
                  <a:lnTo>
                    <a:pt x="38" y="375"/>
                  </a:lnTo>
                  <a:lnTo>
                    <a:pt x="35" y="376"/>
                  </a:lnTo>
                  <a:lnTo>
                    <a:pt x="29" y="380"/>
                  </a:lnTo>
                  <a:lnTo>
                    <a:pt x="24" y="384"/>
                  </a:lnTo>
                  <a:lnTo>
                    <a:pt x="21" y="388"/>
                  </a:lnTo>
                  <a:lnTo>
                    <a:pt x="21" y="388"/>
                  </a:lnTo>
                  <a:lnTo>
                    <a:pt x="19" y="395"/>
                  </a:lnTo>
                  <a:lnTo>
                    <a:pt x="18" y="402"/>
                  </a:lnTo>
                  <a:lnTo>
                    <a:pt x="19" y="411"/>
                  </a:lnTo>
                  <a:lnTo>
                    <a:pt x="22" y="418"/>
                  </a:lnTo>
                  <a:lnTo>
                    <a:pt x="22" y="418"/>
                  </a:lnTo>
                  <a:lnTo>
                    <a:pt x="25" y="421"/>
                  </a:lnTo>
                  <a:lnTo>
                    <a:pt x="29" y="424"/>
                  </a:lnTo>
                  <a:lnTo>
                    <a:pt x="35" y="427"/>
                  </a:lnTo>
                  <a:lnTo>
                    <a:pt x="43" y="428"/>
                  </a:lnTo>
                  <a:lnTo>
                    <a:pt x="43" y="428"/>
                  </a:lnTo>
                  <a:lnTo>
                    <a:pt x="43" y="428"/>
                  </a:lnTo>
                  <a:lnTo>
                    <a:pt x="63" y="426"/>
                  </a:lnTo>
                  <a:lnTo>
                    <a:pt x="82" y="423"/>
                  </a:lnTo>
                  <a:lnTo>
                    <a:pt x="100" y="419"/>
                  </a:lnTo>
                  <a:lnTo>
                    <a:pt x="118" y="413"/>
                  </a:lnTo>
                  <a:lnTo>
                    <a:pt x="134" y="405"/>
                  </a:lnTo>
                  <a:lnTo>
                    <a:pt x="150" y="397"/>
                  </a:lnTo>
                  <a:lnTo>
                    <a:pt x="164" y="388"/>
                  </a:lnTo>
                  <a:lnTo>
                    <a:pt x="179" y="378"/>
                  </a:lnTo>
                  <a:lnTo>
                    <a:pt x="192" y="367"/>
                  </a:lnTo>
                  <a:lnTo>
                    <a:pt x="205" y="355"/>
                  </a:lnTo>
                  <a:lnTo>
                    <a:pt x="217" y="342"/>
                  </a:lnTo>
                  <a:lnTo>
                    <a:pt x="228" y="330"/>
                  </a:lnTo>
                  <a:lnTo>
                    <a:pt x="250" y="303"/>
                  </a:lnTo>
                  <a:lnTo>
                    <a:pt x="268" y="275"/>
                  </a:lnTo>
                  <a:lnTo>
                    <a:pt x="268" y="275"/>
                  </a:lnTo>
                  <a:lnTo>
                    <a:pt x="294" y="236"/>
                  </a:lnTo>
                  <a:lnTo>
                    <a:pt x="294" y="236"/>
                  </a:lnTo>
                  <a:lnTo>
                    <a:pt x="313" y="207"/>
                  </a:lnTo>
                  <a:lnTo>
                    <a:pt x="332" y="178"/>
                  </a:lnTo>
                  <a:lnTo>
                    <a:pt x="343" y="163"/>
                  </a:lnTo>
                  <a:lnTo>
                    <a:pt x="354" y="150"/>
                  </a:lnTo>
                  <a:lnTo>
                    <a:pt x="365" y="137"/>
                  </a:lnTo>
                  <a:lnTo>
                    <a:pt x="377" y="124"/>
                  </a:lnTo>
                  <a:lnTo>
                    <a:pt x="389" y="114"/>
                  </a:lnTo>
                  <a:lnTo>
                    <a:pt x="403" y="103"/>
                  </a:lnTo>
                  <a:lnTo>
                    <a:pt x="417" y="94"/>
                  </a:lnTo>
                  <a:lnTo>
                    <a:pt x="432" y="86"/>
                  </a:lnTo>
                  <a:lnTo>
                    <a:pt x="447" y="80"/>
                  </a:lnTo>
                  <a:lnTo>
                    <a:pt x="463" y="76"/>
                  </a:lnTo>
                  <a:lnTo>
                    <a:pt x="481" y="72"/>
                  </a:lnTo>
                  <a:lnTo>
                    <a:pt x="500" y="71"/>
                  </a:lnTo>
                  <a:lnTo>
                    <a:pt x="500" y="71"/>
                  </a:lnTo>
                  <a:lnTo>
                    <a:pt x="518" y="72"/>
                  </a:lnTo>
                  <a:lnTo>
                    <a:pt x="536" y="76"/>
                  </a:lnTo>
                  <a:lnTo>
                    <a:pt x="552" y="80"/>
                  </a:lnTo>
                  <a:lnTo>
                    <a:pt x="568" y="86"/>
                  </a:lnTo>
                  <a:lnTo>
                    <a:pt x="582" y="94"/>
                  </a:lnTo>
                  <a:lnTo>
                    <a:pt x="597" y="103"/>
                  </a:lnTo>
                  <a:lnTo>
                    <a:pt x="610" y="114"/>
                  </a:lnTo>
                  <a:lnTo>
                    <a:pt x="622" y="125"/>
                  </a:lnTo>
                  <a:lnTo>
                    <a:pt x="635" y="137"/>
                  </a:lnTo>
                  <a:lnTo>
                    <a:pt x="646" y="150"/>
                  </a:lnTo>
                  <a:lnTo>
                    <a:pt x="656" y="163"/>
                  </a:lnTo>
                  <a:lnTo>
                    <a:pt x="667" y="178"/>
                  </a:lnTo>
                  <a:lnTo>
                    <a:pt x="686" y="207"/>
                  </a:lnTo>
                  <a:lnTo>
                    <a:pt x="705" y="236"/>
                  </a:lnTo>
                  <a:lnTo>
                    <a:pt x="705" y="236"/>
                  </a:lnTo>
                  <a:lnTo>
                    <a:pt x="731" y="275"/>
                  </a:lnTo>
                  <a:lnTo>
                    <a:pt x="731" y="275"/>
                  </a:lnTo>
                  <a:lnTo>
                    <a:pt x="750" y="303"/>
                  </a:lnTo>
                  <a:lnTo>
                    <a:pt x="771" y="330"/>
                  </a:lnTo>
                  <a:lnTo>
                    <a:pt x="782" y="342"/>
                  </a:lnTo>
                  <a:lnTo>
                    <a:pt x="795" y="355"/>
                  </a:lnTo>
                  <a:lnTo>
                    <a:pt x="807" y="367"/>
                  </a:lnTo>
                  <a:lnTo>
                    <a:pt x="820" y="378"/>
                  </a:lnTo>
                  <a:lnTo>
                    <a:pt x="835" y="388"/>
                  </a:lnTo>
                  <a:lnTo>
                    <a:pt x="849" y="397"/>
                  </a:lnTo>
                  <a:lnTo>
                    <a:pt x="865" y="405"/>
                  </a:lnTo>
                  <a:lnTo>
                    <a:pt x="881" y="413"/>
                  </a:lnTo>
                  <a:lnTo>
                    <a:pt x="899" y="419"/>
                  </a:lnTo>
                  <a:lnTo>
                    <a:pt x="917" y="423"/>
                  </a:lnTo>
                  <a:lnTo>
                    <a:pt x="936" y="426"/>
                  </a:lnTo>
                  <a:lnTo>
                    <a:pt x="957" y="428"/>
                  </a:lnTo>
                  <a:lnTo>
                    <a:pt x="957" y="428"/>
                  </a:lnTo>
                  <a:lnTo>
                    <a:pt x="965" y="427"/>
                  </a:lnTo>
                  <a:lnTo>
                    <a:pt x="970" y="424"/>
                  </a:lnTo>
                  <a:lnTo>
                    <a:pt x="974" y="421"/>
                  </a:lnTo>
                  <a:lnTo>
                    <a:pt x="977" y="418"/>
                  </a:lnTo>
                  <a:lnTo>
                    <a:pt x="977" y="418"/>
                  </a:lnTo>
                  <a:lnTo>
                    <a:pt x="980" y="411"/>
                  </a:lnTo>
                  <a:lnTo>
                    <a:pt x="981" y="402"/>
                  </a:lnTo>
                  <a:lnTo>
                    <a:pt x="981" y="402"/>
                  </a:lnTo>
                  <a:close/>
                </a:path>
              </a:pathLst>
            </a:custGeom>
            <a:solidFill>
              <a:srgbClr val="FCFC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endParaRPr>
            </a:p>
          </p:txBody>
        </p:sp>
      </p:grpSp>
      <p:sp>
        <p:nvSpPr>
          <p:cNvPr id="70" name="Title 949">
            <a:extLst>
              <a:ext uri="{FF2B5EF4-FFF2-40B4-BE49-F238E27FC236}">
                <a16:creationId xmlns:a16="http://schemas.microsoft.com/office/drawing/2014/main" id="{12830C3C-60DC-D2B7-A589-751880B8F23E}"/>
              </a:ext>
            </a:extLst>
          </p:cNvPr>
          <p:cNvSpPr txBox="1">
            <a:spLocks/>
          </p:cNvSpPr>
          <p:nvPr/>
        </p:nvSpPr>
        <p:spPr bwMode="auto">
          <a:xfrm>
            <a:off x="183752" y="62146"/>
            <a:ext cx="8154334" cy="344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7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2700" b="1">
                <a:solidFill>
                  <a:schemeClr val="tx2"/>
                </a:solidFill>
                <a:latin typeface="Arial" charset="0"/>
              </a:defRPr>
            </a:lvl2pPr>
            <a:lvl3pPr algn="l" rtl="0" eaLnBrk="1" fontAlgn="base" hangingPunct="1">
              <a:spcBef>
                <a:spcPct val="0"/>
              </a:spcBef>
              <a:spcAft>
                <a:spcPct val="0"/>
              </a:spcAft>
              <a:defRPr sz="2700" b="1">
                <a:solidFill>
                  <a:schemeClr val="tx2"/>
                </a:solidFill>
                <a:latin typeface="Arial" charset="0"/>
              </a:defRPr>
            </a:lvl3pPr>
            <a:lvl4pPr algn="l" rtl="0" eaLnBrk="1" fontAlgn="base" hangingPunct="1">
              <a:spcBef>
                <a:spcPct val="0"/>
              </a:spcBef>
              <a:spcAft>
                <a:spcPct val="0"/>
              </a:spcAft>
              <a:defRPr sz="2700" b="1">
                <a:solidFill>
                  <a:schemeClr val="tx2"/>
                </a:solidFill>
                <a:latin typeface="Arial" charset="0"/>
              </a:defRPr>
            </a:lvl4pPr>
            <a:lvl5pPr algn="l" rtl="0" eaLnBrk="1" fontAlgn="base" hangingPunct="1">
              <a:spcBef>
                <a:spcPct val="0"/>
              </a:spcBef>
              <a:spcAft>
                <a:spcPct val="0"/>
              </a:spcAft>
              <a:defRPr sz="2700" b="1">
                <a:solidFill>
                  <a:schemeClr val="tx2"/>
                </a:solidFill>
                <a:latin typeface="Arial" charset="0"/>
              </a:defRPr>
            </a:lvl5pPr>
            <a:lvl6pPr marL="342900" algn="l" rtl="0" eaLnBrk="1" fontAlgn="base" hangingPunct="1">
              <a:spcBef>
                <a:spcPct val="0"/>
              </a:spcBef>
              <a:spcAft>
                <a:spcPct val="0"/>
              </a:spcAft>
              <a:defRPr sz="2625" b="1">
                <a:solidFill>
                  <a:schemeClr val="tx2"/>
                </a:solidFill>
                <a:latin typeface="Arial" charset="0"/>
              </a:defRPr>
            </a:lvl6pPr>
            <a:lvl7pPr marL="685800" algn="l" rtl="0" eaLnBrk="1" fontAlgn="base" hangingPunct="1">
              <a:spcBef>
                <a:spcPct val="0"/>
              </a:spcBef>
              <a:spcAft>
                <a:spcPct val="0"/>
              </a:spcAft>
              <a:defRPr sz="2625" b="1">
                <a:solidFill>
                  <a:schemeClr val="tx2"/>
                </a:solidFill>
                <a:latin typeface="Arial" charset="0"/>
              </a:defRPr>
            </a:lvl7pPr>
            <a:lvl8pPr marL="1028700" algn="l" rtl="0" eaLnBrk="1" fontAlgn="base" hangingPunct="1">
              <a:spcBef>
                <a:spcPct val="0"/>
              </a:spcBef>
              <a:spcAft>
                <a:spcPct val="0"/>
              </a:spcAft>
              <a:defRPr sz="2625" b="1">
                <a:solidFill>
                  <a:schemeClr val="tx2"/>
                </a:solidFill>
                <a:latin typeface="Arial" charset="0"/>
              </a:defRPr>
            </a:lvl8pPr>
            <a:lvl9pPr marL="1371600" algn="l" rtl="0" eaLnBrk="1" fontAlgn="base" hangingPunct="1">
              <a:spcBef>
                <a:spcPct val="0"/>
              </a:spcBef>
              <a:spcAft>
                <a:spcPct val="0"/>
              </a:spcAft>
              <a:defRPr sz="2625"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dirty="0">
                <a:ln>
                  <a:noFill/>
                </a:ln>
                <a:solidFill>
                  <a:schemeClr val="tx1"/>
                </a:solidFill>
                <a:effectLst/>
                <a:uLnTx/>
                <a:uFillTx/>
                <a:latin typeface="Calibri" panose="020F0502020204030204" pitchFamily="34" charset="0"/>
                <a:ea typeface="+mj-ea"/>
                <a:cs typeface="+mj-cs"/>
              </a:rPr>
              <a:t>Endocrine Therapy in HR+ Breast Cancer</a:t>
            </a:r>
          </a:p>
        </p:txBody>
      </p:sp>
      <p:sp>
        <p:nvSpPr>
          <p:cNvPr id="71" name="Content Placeholder 10">
            <a:extLst>
              <a:ext uri="{FF2B5EF4-FFF2-40B4-BE49-F238E27FC236}">
                <a16:creationId xmlns:a16="http://schemas.microsoft.com/office/drawing/2014/main" id="{F5F16E27-23E6-70CC-3740-A682A763D016}"/>
              </a:ext>
            </a:extLst>
          </p:cNvPr>
          <p:cNvSpPr txBox="1">
            <a:spLocks/>
          </p:cNvSpPr>
          <p:nvPr/>
        </p:nvSpPr>
        <p:spPr bwMode="auto">
          <a:xfrm>
            <a:off x="5747967" y="715112"/>
            <a:ext cx="3160586" cy="250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lnSpc>
                <a:spcPct val="90000"/>
              </a:lnSpc>
              <a:spcBef>
                <a:spcPts val="750"/>
              </a:spcBef>
              <a:spcAft>
                <a:spcPts val="525"/>
              </a:spcAft>
              <a:buClr>
                <a:schemeClr val="bg1"/>
              </a:buClr>
              <a:buFont typeface="Wingdings" panose="05000000000000000000" pitchFamily="2" charset="2"/>
              <a:buChar char="§"/>
              <a:defRPr sz="2100">
                <a:solidFill>
                  <a:schemeClr val="bg1"/>
                </a:solidFill>
                <a:latin typeface="Calibri" panose="020F0502020204030204" pitchFamily="34" charset="0"/>
                <a:ea typeface="+mn-ea"/>
                <a:cs typeface="+mn-cs"/>
              </a:defRPr>
            </a:lvl1pPr>
            <a:lvl2pPr marL="557213" indent="-214313" algn="l" rtl="0" eaLnBrk="1" fontAlgn="base" hangingPunct="1">
              <a:lnSpc>
                <a:spcPct val="90000"/>
              </a:lnSpc>
              <a:spcBef>
                <a:spcPts val="750"/>
              </a:spcBef>
              <a:spcAft>
                <a:spcPts val="525"/>
              </a:spcAft>
              <a:buClr>
                <a:schemeClr val="bg1"/>
              </a:buClr>
              <a:buFont typeface="Arial" panose="020B0604020202020204" pitchFamily="34" charset="0"/>
              <a:buChar char="‒"/>
              <a:defRPr sz="1950">
                <a:solidFill>
                  <a:schemeClr val="bg1"/>
                </a:solidFill>
                <a:latin typeface="Calibri" panose="020F0502020204030204" pitchFamily="34" charset="0"/>
              </a:defRPr>
            </a:lvl2pPr>
            <a:lvl3pPr marL="857250" indent="-171450" algn="l" rtl="0" eaLnBrk="1" fontAlgn="base" hangingPunct="1">
              <a:lnSpc>
                <a:spcPct val="90000"/>
              </a:lnSpc>
              <a:spcBef>
                <a:spcPts val="750"/>
              </a:spcBef>
              <a:spcAft>
                <a:spcPts val="525"/>
              </a:spcAft>
              <a:buClr>
                <a:schemeClr val="bg1"/>
              </a:buClr>
              <a:buFont typeface="Arial" panose="020B0604020202020204" pitchFamily="34" charset="0"/>
              <a:buChar char="‒"/>
              <a:defRPr sz="1800">
                <a:solidFill>
                  <a:schemeClr val="bg1"/>
                </a:solidFill>
                <a:latin typeface="Calibri" panose="020F0502020204030204" pitchFamily="34" charset="0"/>
              </a:defRPr>
            </a:lvl3pPr>
            <a:lvl4pPr marL="1200150" indent="-171450" algn="l" rtl="0" eaLnBrk="1" fontAlgn="base" hangingPunct="1">
              <a:lnSpc>
                <a:spcPct val="90000"/>
              </a:lnSpc>
              <a:spcBef>
                <a:spcPts val="750"/>
              </a:spcBef>
              <a:spcAft>
                <a:spcPts val="525"/>
              </a:spcAft>
              <a:buClr>
                <a:schemeClr val="bg1"/>
              </a:buClr>
              <a:buFont typeface="Arial" panose="020B0604020202020204" pitchFamily="34" charset="0"/>
              <a:buChar char="‒"/>
              <a:defRPr sz="1650">
                <a:solidFill>
                  <a:schemeClr val="bg1"/>
                </a:solidFill>
                <a:latin typeface="Calibri" panose="020F0502020204030204" pitchFamily="34" charset="0"/>
              </a:defRPr>
            </a:lvl4pPr>
            <a:lvl5pPr marL="1543050" indent="-171450" algn="l" rtl="0" eaLnBrk="1" fontAlgn="base" hangingPunct="1">
              <a:lnSpc>
                <a:spcPct val="90000"/>
              </a:lnSpc>
              <a:spcBef>
                <a:spcPts val="750"/>
              </a:spcBef>
              <a:spcAft>
                <a:spcPts val="525"/>
              </a:spcAft>
              <a:buClr>
                <a:schemeClr val="bg1"/>
              </a:buClr>
              <a:buFont typeface="Arial" panose="020B0604020202020204" pitchFamily="34" charset="0"/>
              <a:buChar char="‒"/>
              <a:defRPr sz="1500">
                <a:solidFill>
                  <a:schemeClr val="bg1"/>
                </a:solidFill>
                <a:latin typeface="Calibri" panose="020F0502020204030204" pitchFamily="34" charset="0"/>
              </a:defRPr>
            </a:lvl5pPr>
            <a:lvl6pPr marL="1885950" indent="-171450" algn="l" rtl="0" eaLnBrk="1" fontAlgn="base" hangingPunct="1">
              <a:lnSpc>
                <a:spcPct val="90000"/>
              </a:lnSpc>
              <a:spcBef>
                <a:spcPct val="35000"/>
              </a:spcBef>
              <a:spcAft>
                <a:spcPct val="25000"/>
              </a:spcAft>
              <a:buClr>
                <a:schemeClr val="accent2"/>
              </a:buClr>
              <a:buFont typeface="Arial" charset="0"/>
              <a:buChar char="–"/>
              <a:defRPr sz="1350">
                <a:solidFill>
                  <a:schemeClr val="tx1"/>
                </a:solidFill>
                <a:latin typeface="+mn-lt"/>
              </a:defRPr>
            </a:lvl6pPr>
            <a:lvl7pPr marL="2228850" indent="-171450" algn="l" rtl="0" eaLnBrk="1" fontAlgn="base" hangingPunct="1">
              <a:lnSpc>
                <a:spcPct val="90000"/>
              </a:lnSpc>
              <a:spcBef>
                <a:spcPct val="35000"/>
              </a:spcBef>
              <a:spcAft>
                <a:spcPct val="25000"/>
              </a:spcAft>
              <a:buClr>
                <a:schemeClr val="accent2"/>
              </a:buClr>
              <a:buFont typeface="Arial" charset="0"/>
              <a:buChar char="–"/>
              <a:defRPr sz="1350">
                <a:solidFill>
                  <a:schemeClr val="tx1"/>
                </a:solidFill>
                <a:latin typeface="+mn-lt"/>
              </a:defRPr>
            </a:lvl7pPr>
            <a:lvl8pPr marL="2571750" indent="-171450" algn="l" rtl="0" eaLnBrk="1" fontAlgn="base" hangingPunct="1">
              <a:lnSpc>
                <a:spcPct val="90000"/>
              </a:lnSpc>
              <a:spcBef>
                <a:spcPct val="35000"/>
              </a:spcBef>
              <a:spcAft>
                <a:spcPct val="25000"/>
              </a:spcAft>
              <a:buClr>
                <a:schemeClr val="accent2"/>
              </a:buClr>
              <a:buFont typeface="Arial" charset="0"/>
              <a:buChar char="–"/>
              <a:defRPr sz="1350">
                <a:solidFill>
                  <a:schemeClr val="tx1"/>
                </a:solidFill>
                <a:latin typeface="+mn-lt"/>
              </a:defRPr>
            </a:lvl8pPr>
            <a:lvl9pPr marL="2914650" indent="-171450" algn="l" rtl="0" eaLnBrk="1" fontAlgn="base" hangingPunct="1">
              <a:lnSpc>
                <a:spcPct val="90000"/>
              </a:lnSpc>
              <a:spcBef>
                <a:spcPct val="35000"/>
              </a:spcBef>
              <a:spcAft>
                <a:spcPct val="25000"/>
              </a:spcAft>
              <a:buClr>
                <a:schemeClr val="accent2"/>
              </a:buClr>
              <a:buFont typeface="Arial" charset="0"/>
              <a:buChar char="–"/>
              <a:defRPr sz="1350">
                <a:solidFill>
                  <a:schemeClr val="tx1"/>
                </a:solidFill>
                <a:latin typeface="+mn-lt"/>
              </a:defRPr>
            </a:lvl9pPr>
          </a:lstStyle>
          <a:p>
            <a:pPr marL="257175" marR="0" lvl="0" indent="-257175" algn="l" defTabSz="914400" rtl="0" eaLnBrk="1" fontAlgn="base" latinLnBrk="0" hangingPunct="1">
              <a:lnSpc>
                <a:spcPct val="90000"/>
              </a:lnSpc>
              <a:spcBef>
                <a:spcPts val="750"/>
              </a:spcBef>
              <a:spcAft>
                <a:spcPts val="525"/>
              </a:spcAft>
              <a:buClr>
                <a:srgbClr val="000000"/>
              </a:buClr>
              <a:buSzTx/>
              <a:buFont typeface="Wingdings" panose="05000000000000000000" pitchFamily="2" charset="2"/>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 30% of HR+ MBCs are de novo resistant to ET, with most developing acquired resistance</a:t>
            </a:r>
          </a:p>
          <a:p>
            <a:pPr marL="257175" marR="0" lvl="0" indent="-257175" algn="l" defTabSz="914400" rtl="0" eaLnBrk="1" fontAlgn="base" latinLnBrk="0" hangingPunct="1">
              <a:lnSpc>
                <a:spcPct val="90000"/>
              </a:lnSpc>
              <a:spcBef>
                <a:spcPts val="750"/>
              </a:spcBef>
              <a:spcAft>
                <a:spcPts val="525"/>
              </a:spcAft>
              <a:buClr>
                <a:srgbClr val="000000"/>
              </a:buClr>
              <a:buSzTx/>
              <a:buFont typeface="Wingdings" panose="05000000000000000000" pitchFamily="2" charset="2"/>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Mechanisms of resistance may include loss/alteration </a:t>
            </a:r>
            <a:b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b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of ER expression; overexpression/activation </a:t>
            </a:r>
            <a:b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b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of GF receptors; or activation of downstream signal transduction pathways</a:t>
            </a:r>
          </a:p>
        </p:txBody>
      </p:sp>
      <p:cxnSp>
        <p:nvCxnSpPr>
          <p:cNvPr id="72" name="Straight Connector 71">
            <a:extLst>
              <a:ext uri="{FF2B5EF4-FFF2-40B4-BE49-F238E27FC236}">
                <a16:creationId xmlns:a16="http://schemas.microsoft.com/office/drawing/2014/main" id="{F47C8020-3B5A-20C1-3E36-372E0937C767}"/>
              </a:ext>
            </a:extLst>
          </p:cNvPr>
          <p:cNvCxnSpPr/>
          <p:nvPr/>
        </p:nvCxnSpPr>
        <p:spPr bwMode="auto">
          <a:xfrm flipV="1">
            <a:off x="2105159" y="3287289"/>
            <a:ext cx="307181" cy="70247"/>
          </a:xfrm>
          <a:prstGeom prst="line">
            <a:avLst/>
          </a:prstGeom>
          <a:noFill/>
          <a:ln w="76200" cap="flat" cmpd="dbl" algn="ctr">
            <a:solidFill>
              <a:srgbClr val="000000"/>
            </a:solidFill>
            <a:prstDash val="solid"/>
          </a:ln>
          <a:effectLst/>
        </p:spPr>
      </p:cxnSp>
      <p:cxnSp>
        <p:nvCxnSpPr>
          <p:cNvPr id="73" name="Straight Connector 72">
            <a:extLst>
              <a:ext uri="{FF2B5EF4-FFF2-40B4-BE49-F238E27FC236}">
                <a16:creationId xmlns:a16="http://schemas.microsoft.com/office/drawing/2014/main" id="{62BA8DD8-8D95-8A3B-8D5E-949EF7AA8541}"/>
              </a:ext>
            </a:extLst>
          </p:cNvPr>
          <p:cNvCxnSpPr/>
          <p:nvPr/>
        </p:nvCxnSpPr>
        <p:spPr bwMode="auto">
          <a:xfrm flipV="1">
            <a:off x="2462345" y="3257524"/>
            <a:ext cx="338138" cy="40481"/>
          </a:xfrm>
          <a:prstGeom prst="line">
            <a:avLst/>
          </a:prstGeom>
          <a:noFill/>
          <a:ln w="76200" cap="flat" cmpd="dbl" algn="ctr">
            <a:solidFill>
              <a:srgbClr val="000000"/>
            </a:solidFill>
            <a:prstDash val="solid"/>
          </a:ln>
          <a:effectLst/>
        </p:spPr>
      </p:cxnSp>
      <p:cxnSp>
        <p:nvCxnSpPr>
          <p:cNvPr id="74" name="Straight Connector 73">
            <a:extLst>
              <a:ext uri="{FF2B5EF4-FFF2-40B4-BE49-F238E27FC236}">
                <a16:creationId xmlns:a16="http://schemas.microsoft.com/office/drawing/2014/main" id="{27B15D53-6A26-4EA2-E9FA-E2BB00214A41}"/>
              </a:ext>
            </a:extLst>
          </p:cNvPr>
          <p:cNvCxnSpPr/>
          <p:nvPr/>
        </p:nvCxnSpPr>
        <p:spPr bwMode="auto">
          <a:xfrm flipV="1">
            <a:off x="2840964" y="3243235"/>
            <a:ext cx="334566" cy="22622"/>
          </a:xfrm>
          <a:prstGeom prst="line">
            <a:avLst/>
          </a:prstGeom>
          <a:noFill/>
          <a:ln w="76200" cap="flat" cmpd="dbl" algn="ctr">
            <a:solidFill>
              <a:srgbClr val="000000"/>
            </a:solidFill>
            <a:prstDash val="solid"/>
          </a:ln>
          <a:effectLst/>
        </p:spPr>
      </p:cxnSp>
      <p:cxnSp>
        <p:nvCxnSpPr>
          <p:cNvPr id="75" name="Straight Connector 74">
            <a:extLst>
              <a:ext uri="{FF2B5EF4-FFF2-40B4-BE49-F238E27FC236}">
                <a16:creationId xmlns:a16="http://schemas.microsoft.com/office/drawing/2014/main" id="{DE1C4BA4-A017-1D3B-012F-E7AA0AE8DFAB}"/>
              </a:ext>
            </a:extLst>
          </p:cNvPr>
          <p:cNvCxnSpPr/>
          <p:nvPr/>
        </p:nvCxnSpPr>
        <p:spPr bwMode="auto">
          <a:xfrm flipV="1">
            <a:off x="3229108" y="3237283"/>
            <a:ext cx="338138" cy="16669"/>
          </a:xfrm>
          <a:prstGeom prst="line">
            <a:avLst/>
          </a:prstGeom>
          <a:noFill/>
          <a:ln w="76200" cap="flat" cmpd="dbl" algn="ctr">
            <a:solidFill>
              <a:srgbClr val="000000"/>
            </a:solidFill>
            <a:prstDash val="solid"/>
          </a:ln>
          <a:effectLst/>
        </p:spPr>
      </p:cxnSp>
      <p:cxnSp>
        <p:nvCxnSpPr>
          <p:cNvPr id="76" name="Straight Connector 75">
            <a:extLst>
              <a:ext uri="{FF2B5EF4-FFF2-40B4-BE49-F238E27FC236}">
                <a16:creationId xmlns:a16="http://schemas.microsoft.com/office/drawing/2014/main" id="{04AC848E-E280-2002-2C46-EC40DE19B202}"/>
              </a:ext>
            </a:extLst>
          </p:cNvPr>
          <p:cNvCxnSpPr/>
          <p:nvPr/>
        </p:nvCxnSpPr>
        <p:spPr bwMode="auto">
          <a:xfrm>
            <a:off x="3641064" y="3249188"/>
            <a:ext cx="325041" cy="0"/>
          </a:xfrm>
          <a:prstGeom prst="line">
            <a:avLst/>
          </a:prstGeom>
          <a:noFill/>
          <a:ln w="76200" cap="flat" cmpd="dbl" algn="ctr">
            <a:solidFill>
              <a:srgbClr val="000000"/>
            </a:solidFill>
            <a:prstDash val="solid"/>
          </a:ln>
          <a:effectLst/>
        </p:spPr>
      </p:cxnSp>
      <p:cxnSp>
        <p:nvCxnSpPr>
          <p:cNvPr id="77" name="Straight Connector 76">
            <a:extLst>
              <a:ext uri="{FF2B5EF4-FFF2-40B4-BE49-F238E27FC236}">
                <a16:creationId xmlns:a16="http://schemas.microsoft.com/office/drawing/2014/main" id="{54714429-2142-CA5C-56DA-7E49C175EFC1}"/>
              </a:ext>
            </a:extLst>
          </p:cNvPr>
          <p:cNvCxnSpPr/>
          <p:nvPr/>
        </p:nvCxnSpPr>
        <p:spPr bwMode="auto">
          <a:xfrm>
            <a:off x="4030399" y="3255143"/>
            <a:ext cx="323850" cy="10715"/>
          </a:xfrm>
          <a:prstGeom prst="line">
            <a:avLst/>
          </a:prstGeom>
          <a:noFill/>
          <a:ln w="76200" cap="flat" cmpd="dbl" algn="ctr">
            <a:solidFill>
              <a:srgbClr val="000000"/>
            </a:solidFill>
            <a:prstDash val="solid"/>
          </a:ln>
          <a:effectLst/>
        </p:spPr>
      </p:cxnSp>
      <p:cxnSp>
        <p:nvCxnSpPr>
          <p:cNvPr id="78" name="Straight Connector 77">
            <a:extLst>
              <a:ext uri="{FF2B5EF4-FFF2-40B4-BE49-F238E27FC236}">
                <a16:creationId xmlns:a16="http://schemas.microsoft.com/office/drawing/2014/main" id="{EA8BB183-DE6B-F48F-7FE7-780920DE2FEB}"/>
              </a:ext>
            </a:extLst>
          </p:cNvPr>
          <p:cNvCxnSpPr/>
          <p:nvPr/>
        </p:nvCxnSpPr>
        <p:spPr bwMode="auto">
          <a:xfrm>
            <a:off x="4455453" y="3273002"/>
            <a:ext cx="327422" cy="22622"/>
          </a:xfrm>
          <a:prstGeom prst="line">
            <a:avLst/>
          </a:prstGeom>
          <a:noFill/>
          <a:ln w="76200" cap="flat" cmpd="dbl" algn="ctr">
            <a:solidFill>
              <a:srgbClr val="000000"/>
            </a:solidFill>
            <a:prstDash val="solid"/>
          </a:ln>
          <a:effectLst/>
        </p:spPr>
      </p:cxnSp>
      <p:cxnSp>
        <p:nvCxnSpPr>
          <p:cNvPr id="79" name="Straight Connector 78">
            <a:extLst>
              <a:ext uri="{FF2B5EF4-FFF2-40B4-BE49-F238E27FC236}">
                <a16:creationId xmlns:a16="http://schemas.microsoft.com/office/drawing/2014/main" id="{88529B2D-51F6-679F-A72C-4EA4D09F9FF7}"/>
              </a:ext>
            </a:extLst>
          </p:cNvPr>
          <p:cNvCxnSpPr/>
          <p:nvPr/>
        </p:nvCxnSpPr>
        <p:spPr bwMode="auto">
          <a:xfrm>
            <a:off x="4854313" y="3302768"/>
            <a:ext cx="307181" cy="44053"/>
          </a:xfrm>
          <a:prstGeom prst="line">
            <a:avLst/>
          </a:prstGeom>
          <a:noFill/>
          <a:ln w="76200" cap="flat" cmpd="dbl" algn="ctr">
            <a:solidFill>
              <a:srgbClr val="000000"/>
            </a:solidFill>
            <a:prstDash val="solid"/>
          </a:ln>
          <a:effectLst/>
        </p:spPr>
      </p:cxnSp>
      <p:cxnSp>
        <p:nvCxnSpPr>
          <p:cNvPr id="80" name="Straight Connector 79">
            <a:extLst>
              <a:ext uri="{FF2B5EF4-FFF2-40B4-BE49-F238E27FC236}">
                <a16:creationId xmlns:a16="http://schemas.microsoft.com/office/drawing/2014/main" id="{A9AE36B4-05FB-1A7C-B67D-06DB74F02571}"/>
              </a:ext>
            </a:extLst>
          </p:cNvPr>
          <p:cNvCxnSpPr/>
          <p:nvPr/>
        </p:nvCxnSpPr>
        <p:spPr bwMode="auto">
          <a:xfrm>
            <a:off x="5209117" y="3356344"/>
            <a:ext cx="336947" cy="91679"/>
          </a:xfrm>
          <a:prstGeom prst="line">
            <a:avLst/>
          </a:prstGeom>
          <a:noFill/>
          <a:ln w="76200" cap="flat" cmpd="dbl" algn="ctr">
            <a:solidFill>
              <a:srgbClr val="000000"/>
            </a:solidFill>
            <a:prstDash val="solid"/>
          </a:ln>
          <a:effectLst/>
        </p:spPr>
      </p:cxnSp>
      <p:grpSp>
        <p:nvGrpSpPr>
          <p:cNvPr id="81" name="Group 31">
            <a:extLst>
              <a:ext uri="{FF2B5EF4-FFF2-40B4-BE49-F238E27FC236}">
                <a16:creationId xmlns:a16="http://schemas.microsoft.com/office/drawing/2014/main" id="{8AAF9077-8C9B-2BA8-7E04-60D014F2F335}"/>
              </a:ext>
            </a:extLst>
          </p:cNvPr>
          <p:cNvGrpSpPr>
            <a:grpSpLocks/>
          </p:cNvGrpSpPr>
          <p:nvPr/>
        </p:nvGrpSpPr>
        <p:grpSpPr bwMode="auto">
          <a:xfrm>
            <a:off x="1267550" y="1266671"/>
            <a:ext cx="3144053" cy="253463"/>
            <a:chOff x="3122596" y="1857952"/>
            <a:chExt cx="4938661" cy="327844"/>
          </a:xfrm>
          <a:solidFill>
            <a:srgbClr val="E1471D"/>
          </a:solidFill>
        </p:grpSpPr>
        <p:grpSp>
          <p:nvGrpSpPr>
            <p:cNvPr id="82" name="Group 1038">
              <a:extLst>
                <a:ext uri="{FF2B5EF4-FFF2-40B4-BE49-F238E27FC236}">
                  <a16:creationId xmlns:a16="http://schemas.microsoft.com/office/drawing/2014/main" id="{F30E9E07-668E-27E9-3B69-777AD171E0E0}"/>
                </a:ext>
              </a:extLst>
            </p:cNvPr>
            <p:cNvGrpSpPr>
              <a:grpSpLocks/>
            </p:cNvGrpSpPr>
            <p:nvPr/>
          </p:nvGrpSpPr>
          <p:grpSpPr bwMode="auto">
            <a:xfrm>
              <a:off x="3124200" y="1857952"/>
              <a:ext cx="4937057" cy="175444"/>
              <a:chOff x="3124200" y="1857952"/>
              <a:chExt cx="4937057" cy="175444"/>
            </a:xfrm>
            <a:grpFill/>
          </p:grpSpPr>
          <p:grpSp>
            <p:nvGrpSpPr>
              <p:cNvPr id="516" name="Group 1037">
                <a:extLst>
                  <a:ext uri="{FF2B5EF4-FFF2-40B4-BE49-F238E27FC236}">
                    <a16:creationId xmlns:a16="http://schemas.microsoft.com/office/drawing/2014/main" id="{9ED2C2D0-E611-A464-390C-3C819E891FC4}"/>
                  </a:ext>
                </a:extLst>
              </p:cNvPr>
              <p:cNvGrpSpPr>
                <a:grpSpLocks/>
              </p:cNvGrpSpPr>
              <p:nvPr/>
            </p:nvGrpSpPr>
            <p:grpSpPr bwMode="auto">
              <a:xfrm>
                <a:off x="3124200" y="1895475"/>
                <a:ext cx="312419" cy="137921"/>
                <a:chOff x="3124200" y="1895475"/>
                <a:chExt cx="312419" cy="137921"/>
              </a:xfrm>
              <a:grpFill/>
            </p:grpSpPr>
            <p:grpSp>
              <p:nvGrpSpPr>
                <p:cNvPr id="922" name="Group 1034">
                  <a:extLst>
                    <a:ext uri="{FF2B5EF4-FFF2-40B4-BE49-F238E27FC236}">
                      <a16:creationId xmlns:a16="http://schemas.microsoft.com/office/drawing/2014/main" id="{6077368B-A426-97FC-05B0-8EDAB92718CB}"/>
                    </a:ext>
                  </a:extLst>
                </p:cNvPr>
                <p:cNvGrpSpPr>
                  <a:grpSpLocks/>
                </p:cNvGrpSpPr>
                <p:nvPr/>
              </p:nvGrpSpPr>
              <p:grpSpPr bwMode="auto">
                <a:xfrm>
                  <a:off x="3124200" y="1895475"/>
                  <a:ext cx="160019" cy="128396"/>
                  <a:chOff x="3124200" y="1895475"/>
                  <a:chExt cx="160019" cy="128396"/>
                </a:xfrm>
                <a:grpFill/>
              </p:grpSpPr>
              <p:grpSp>
                <p:nvGrpSpPr>
                  <p:cNvPr id="936" name="Group 1029">
                    <a:extLst>
                      <a:ext uri="{FF2B5EF4-FFF2-40B4-BE49-F238E27FC236}">
                        <a16:creationId xmlns:a16="http://schemas.microsoft.com/office/drawing/2014/main" id="{AC498963-E869-4FA5-C428-5A2E3917C9AB}"/>
                      </a:ext>
                    </a:extLst>
                  </p:cNvPr>
                  <p:cNvGrpSpPr>
                    <a:grpSpLocks/>
                  </p:cNvGrpSpPr>
                  <p:nvPr/>
                </p:nvGrpSpPr>
                <p:grpSpPr bwMode="auto">
                  <a:xfrm>
                    <a:off x="3124200" y="1905000"/>
                    <a:ext cx="45719" cy="118871"/>
                    <a:chOff x="3098006" y="1902619"/>
                    <a:chExt cx="45719" cy="118871"/>
                  </a:xfrm>
                  <a:grpFill/>
                </p:grpSpPr>
                <p:sp>
                  <p:nvSpPr>
                    <p:cNvPr id="946" name="Oval 945">
                      <a:extLst>
                        <a:ext uri="{FF2B5EF4-FFF2-40B4-BE49-F238E27FC236}">
                          <a16:creationId xmlns:a16="http://schemas.microsoft.com/office/drawing/2014/main" id="{A02D038B-BEFA-9B97-FBE5-C80F303DDA38}"/>
                        </a:ext>
                      </a:extLst>
                    </p:cNvPr>
                    <p:cNvSpPr/>
                    <p:nvPr/>
                  </p:nvSpPr>
                  <p:spPr>
                    <a:xfrm>
                      <a:off x="3098081" y="1904327"/>
                      <a:ext cx="47003"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947" name="Straight Connector 946">
                      <a:extLst>
                        <a:ext uri="{FF2B5EF4-FFF2-40B4-BE49-F238E27FC236}">
                          <a16:creationId xmlns:a16="http://schemas.microsoft.com/office/drawing/2014/main" id="{00D9BCE7-1079-7A6A-2DF5-9B08254E7F27}"/>
                        </a:ext>
                      </a:extLst>
                    </p:cNvPr>
                    <p:cNvCxnSpPr>
                      <a:stCxn id="946" idx="4"/>
                    </p:cNvCxnSpPr>
                    <p:nvPr/>
                  </p:nvCxnSpPr>
                  <p:spPr>
                    <a:xfrm>
                      <a:off x="3121582" y="1948040"/>
                      <a:ext cx="0" cy="65569"/>
                    </a:xfrm>
                    <a:prstGeom prst="line">
                      <a:avLst/>
                    </a:prstGeom>
                    <a:grpFill/>
                    <a:ln w="25400" cap="flat" cmpd="dbl" algn="ctr">
                      <a:solidFill>
                        <a:srgbClr val="FFFFFF">
                          <a:lumMod val="65000"/>
                        </a:srgbClr>
                      </a:solidFill>
                      <a:prstDash val="solid"/>
                    </a:ln>
                    <a:effectLst/>
                  </p:spPr>
                </p:cxnSp>
              </p:grpSp>
              <p:grpSp>
                <p:nvGrpSpPr>
                  <p:cNvPr id="937" name="Group 38">
                    <a:extLst>
                      <a:ext uri="{FF2B5EF4-FFF2-40B4-BE49-F238E27FC236}">
                        <a16:creationId xmlns:a16="http://schemas.microsoft.com/office/drawing/2014/main" id="{ECE4B507-66F0-B7D0-08C3-B9DD8C09FC45}"/>
                      </a:ext>
                    </a:extLst>
                  </p:cNvPr>
                  <p:cNvGrpSpPr>
                    <a:grpSpLocks/>
                  </p:cNvGrpSpPr>
                  <p:nvPr/>
                </p:nvGrpSpPr>
                <p:grpSpPr bwMode="auto">
                  <a:xfrm>
                    <a:off x="3200400" y="1905000"/>
                    <a:ext cx="45719" cy="118871"/>
                    <a:chOff x="3098006" y="1902619"/>
                    <a:chExt cx="45719" cy="118871"/>
                  </a:xfrm>
                  <a:grpFill/>
                </p:grpSpPr>
                <p:sp>
                  <p:nvSpPr>
                    <p:cNvPr id="944" name="Oval 39">
                      <a:extLst>
                        <a:ext uri="{FF2B5EF4-FFF2-40B4-BE49-F238E27FC236}">
                          <a16:creationId xmlns:a16="http://schemas.microsoft.com/office/drawing/2014/main" id="{6435C16F-BCFA-6875-91F4-23637D34DDEE}"/>
                        </a:ext>
                      </a:extLst>
                    </p:cNvPr>
                    <p:cNvSpPr/>
                    <p:nvPr/>
                  </p:nvSpPr>
                  <p:spPr>
                    <a:xfrm>
                      <a:off x="3097421" y="1904327"/>
                      <a:ext cx="40288"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945" name="Straight Connector 40">
                      <a:extLst>
                        <a:ext uri="{FF2B5EF4-FFF2-40B4-BE49-F238E27FC236}">
                          <a16:creationId xmlns:a16="http://schemas.microsoft.com/office/drawing/2014/main" id="{A34069ED-6797-6589-1131-8FFCE8E28BF2}"/>
                        </a:ext>
                      </a:extLst>
                    </p:cNvPr>
                    <p:cNvCxnSpPr/>
                    <p:nvPr/>
                  </p:nvCxnSpPr>
                  <p:spPr>
                    <a:xfrm>
                      <a:off x="3120923" y="1948040"/>
                      <a:ext cx="0" cy="65569"/>
                    </a:xfrm>
                    <a:prstGeom prst="line">
                      <a:avLst/>
                    </a:prstGeom>
                    <a:grpFill/>
                    <a:ln w="25400" cap="flat" cmpd="dbl" algn="ctr">
                      <a:solidFill>
                        <a:srgbClr val="FFFFFF">
                          <a:lumMod val="65000"/>
                        </a:srgbClr>
                      </a:solidFill>
                      <a:prstDash val="solid"/>
                    </a:ln>
                    <a:effectLst/>
                  </p:spPr>
                </p:cxnSp>
              </p:grpSp>
              <p:grpSp>
                <p:nvGrpSpPr>
                  <p:cNvPr id="938" name="Group 937">
                    <a:extLst>
                      <a:ext uri="{FF2B5EF4-FFF2-40B4-BE49-F238E27FC236}">
                        <a16:creationId xmlns:a16="http://schemas.microsoft.com/office/drawing/2014/main" id="{F6683615-32D9-5463-7347-86D4C715FA1F}"/>
                      </a:ext>
                    </a:extLst>
                  </p:cNvPr>
                  <p:cNvGrpSpPr>
                    <a:grpSpLocks/>
                  </p:cNvGrpSpPr>
                  <p:nvPr/>
                </p:nvGrpSpPr>
                <p:grpSpPr bwMode="auto">
                  <a:xfrm>
                    <a:off x="3162300" y="1895475"/>
                    <a:ext cx="45719" cy="118871"/>
                    <a:chOff x="3098006" y="1902619"/>
                    <a:chExt cx="45719" cy="118871"/>
                  </a:xfrm>
                  <a:grpFill/>
                </p:grpSpPr>
                <p:sp>
                  <p:nvSpPr>
                    <p:cNvPr id="942" name="Oval 42">
                      <a:extLst>
                        <a:ext uri="{FF2B5EF4-FFF2-40B4-BE49-F238E27FC236}">
                          <a16:creationId xmlns:a16="http://schemas.microsoft.com/office/drawing/2014/main" id="{CE7FDFE4-5441-94FA-7ED2-28411BAFFFD1}"/>
                        </a:ext>
                      </a:extLst>
                    </p:cNvPr>
                    <p:cNvSpPr/>
                    <p:nvPr/>
                  </p:nvSpPr>
                  <p:spPr>
                    <a:xfrm>
                      <a:off x="3098590" y="1903765"/>
                      <a:ext cx="47003" cy="36988"/>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943" name="Straight Connector 43">
                      <a:extLst>
                        <a:ext uri="{FF2B5EF4-FFF2-40B4-BE49-F238E27FC236}">
                          <a16:creationId xmlns:a16="http://schemas.microsoft.com/office/drawing/2014/main" id="{65A0C2D0-F1DA-0D31-B254-5058C134F80A}"/>
                        </a:ext>
                      </a:extLst>
                    </p:cNvPr>
                    <p:cNvCxnSpPr/>
                    <p:nvPr/>
                  </p:nvCxnSpPr>
                  <p:spPr>
                    <a:xfrm>
                      <a:off x="3122091" y="1940753"/>
                      <a:ext cx="0" cy="72294"/>
                    </a:xfrm>
                    <a:prstGeom prst="line">
                      <a:avLst/>
                    </a:prstGeom>
                    <a:grpFill/>
                    <a:ln w="25400" cap="flat" cmpd="dbl" algn="ctr">
                      <a:solidFill>
                        <a:srgbClr val="FFFFFF">
                          <a:lumMod val="65000"/>
                        </a:srgbClr>
                      </a:solidFill>
                      <a:prstDash val="solid"/>
                    </a:ln>
                    <a:effectLst/>
                  </p:spPr>
                </p:cxnSp>
              </p:grpSp>
              <p:grpSp>
                <p:nvGrpSpPr>
                  <p:cNvPr id="939" name="Group 44">
                    <a:extLst>
                      <a:ext uri="{FF2B5EF4-FFF2-40B4-BE49-F238E27FC236}">
                        <a16:creationId xmlns:a16="http://schemas.microsoft.com/office/drawing/2014/main" id="{9474A6FD-8B94-19A4-22C0-2DA0D1BD1A7F}"/>
                      </a:ext>
                    </a:extLst>
                  </p:cNvPr>
                  <p:cNvGrpSpPr>
                    <a:grpSpLocks/>
                  </p:cNvGrpSpPr>
                  <p:nvPr/>
                </p:nvGrpSpPr>
                <p:grpSpPr bwMode="auto">
                  <a:xfrm>
                    <a:off x="3238500" y="1895475"/>
                    <a:ext cx="45719" cy="118871"/>
                    <a:chOff x="3098006" y="1902619"/>
                    <a:chExt cx="45719" cy="118871"/>
                  </a:xfrm>
                  <a:grpFill/>
                </p:grpSpPr>
                <p:sp>
                  <p:nvSpPr>
                    <p:cNvPr id="940" name="Oval 45">
                      <a:extLst>
                        <a:ext uri="{FF2B5EF4-FFF2-40B4-BE49-F238E27FC236}">
                          <a16:creationId xmlns:a16="http://schemas.microsoft.com/office/drawing/2014/main" id="{98499A97-243F-8212-143F-D7BABD52273C}"/>
                        </a:ext>
                      </a:extLst>
                    </p:cNvPr>
                    <p:cNvSpPr/>
                    <p:nvPr/>
                  </p:nvSpPr>
                  <p:spPr>
                    <a:xfrm>
                      <a:off x="3097931" y="1903765"/>
                      <a:ext cx="47003" cy="36988"/>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941" name="Straight Connector 46">
                      <a:extLst>
                        <a:ext uri="{FF2B5EF4-FFF2-40B4-BE49-F238E27FC236}">
                          <a16:creationId xmlns:a16="http://schemas.microsoft.com/office/drawing/2014/main" id="{9B1EF6D4-868C-C1F7-D7D1-C51B7684749A}"/>
                        </a:ext>
                      </a:extLst>
                    </p:cNvPr>
                    <p:cNvCxnSpPr/>
                    <p:nvPr/>
                  </p:nvCxnSpPr>
                  <p:spPr>
                    <a:xfrm>
                      <a:off x="3121432" y="1940753"/>
                      <a:ext cx="0" cy="72294"/>
                    </a:xfrm>
                    <a:prstGeom prst="line">
                      <a:avLst/>
                    </a:prstGeom>
                    <a:grpFill/>
                    <a:ln w="25400" cap="flat" cmpd="dbl" algn="ctr">
                      <a:solidFill>
                        <a:srgbClr val="FFFFFF">
                          <a:lumMod val="65000"/>
                        </a:srgbClr>
                      </a:solidFill>
                      <a:prstDash val="solid"/>
                    </a:ln>
                    <a:effectLst/>
                  </p:spPr>
                </p:cxnSp>
              </p:grpSp>
            </p:grpSp>
            <p:grpSp>
              <p:nvGrpSpPr>
                <p:cNvPr id="923" name="Group 52">
                  <a:extLst>
                    <a:ext uri="{FF2B5EF4-FFF2-40B4-BE49-F238E27FC236}">
                      <a16:creationId xmlns:a16="http://schemas.microsoft.com/office/drawing/2014/main" id="{8C3CF19E-334B-3277-E03E-062D80201A58}"/>
                    </a:ext>
                  </a:extLst>
                </p:cNvPr>
                <p:cNvGrpSpPr>
                  <a:grpSpLocks/>
                </p:cNvGrpSpPr>
                <p:nvPr/>
              </p:nvGrpSpPr>
              <p:grpSpPr bwMode="auto">
                <a:xfrm>
                  <a:off x="3276600" y="1905000"/>
                  <a:ext cx="160019" cy="128396"/>
                  <a:chOff x="3124200" y="1895475"/>
                  <a:chExt cx="160019" cy="128396"/>
                </a:xfrm>
                <a:grpFill/>
              </p:grpSpPr>
              <p:grpSp>
                <p:nvGrpSpPr>
                  <p:cNvPr id="924" name="Group 53">
                    <a:extLst>
                      <a:ext uri="{FF2B5EF4-FFF2-40B4-BE49-F238E27FC236}">
                        <a16:creationId xmlns:a16="http://schemas.microsoft.com/office/drawing/2014/main" id="{7536E6F6-5CF7-24CA-3504-356BBD8C64CB}"/>
                      </a:ext>
                    </a:extLst>
                  </p:cNvPr>
                  <p:cNvGrpSpPr>
                    <a:grpSpLocks/>
                  </p:cNvGrpSpPr>
                  <p:nvPr/>
                </p:nvGrpSpPr>
                <p:grpSpPr bwMode="auto">
                  <a:xfrm>
                    <a:off x="3124200" y="1905000"/>
                    <a:ext cx="45719" cy="118871"/>
                    <a:chOff x="3098006" y="1902619"/>
                    <a:chExt cx="45719" cy="118871"/>
                  </a:xfrm>
                  <a:grpFill/>
                </p:grpSpPr>
                <p:sp>
                  <p:nvSpPr>
                    <p:cNvPr id="934" name="Oval 933">
                      <a:extLst>
                        <a:ext uri="{FF2B5EF4-FFF2-40B4-BE49-F238E27FC236}">
                          <a16:creationId xmlns:a16="http://schemas.microsoft.com/office/drawing/2014/main" id="{C8404131-F686-B822-B2C1-D243A4ADED25}"/>
                        </a:ext>
                      </a:extLst>
                    </p:cNvPr>
                    <p:cNvSpPr/>
                    <p:nvPr/>
                  </p:nvSpPr>
                  <p:spPr>
                    <a:xfrm>
                      <a:off x="3098441" y="1904890"/>
                      <a:ext cx="47003"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935" name="Straight Connector 934">
                      <a:extLst>
                        <a:ext uri="{FF2B5EF4-FFF2-40B4-BE49-F238E27FC236}">
                          <a16:creationId xmlns:a16="http://schemas.microsoft.com/office/drawing/2014/main" id="{F9FE9BA1-8299-7BA2-5E9C-6072B6A5B20E}"/>
                        </a:ext>
                      </a:extLst>
                    </p:cNvPr>
                    <p:cNvCxnSpPr>
                      <a:stCxn id="934" idx="4"/>
                    </p:cNvCxnSpPr>
                    <p:nvPr/>
                  </p:nvCxnSpPr>
                  <p:spPr>
                    <a:xfrm>
                      <a:off x="3121942" y="1948602"/>
                      <a:ext cx="0" cy="72294"/>
                    </a:xfrm>
                    <a:prstGeom prst="line">
                      <a:avLst/>
                    </a:prstGeom>
                    <a:grpFill/>
                    <a:ln w="25400" cap="flat" cmpd="dbl" algn="ctr">
                      <a:solidFill>
                        <a:srgbClr val="FFFFFF">
                          <a:lumMod val="65000"/>
                        </a:srgbClr>
                      </a:solidFill>
                      <a:prstDash val="solid"/>
                    </a:ln>
                    <a:effectLst/>
                  </p:spPr>
                </p:cxnSp>
              </p:grpSp>
              <p:grpSp>
                <p:nvGrpSpPr>
                  <p:cNvPr id="925" name="Group 54">
                    <a:extLst>
                      <a:ext uri="{FF2B5EF4-FFF2-40B4-BE49-F238E27FC236}">
                        <a16:creationId xmlns:a16="http://schemas.microsoft.com/office/drawing/2014/main" id="{ADC024C2-C318-3745-FE05-845863E9E1FE}"/>
                      </a:ext>
                    </a:extLst>
                  </p:cNvPr>
                  <p:cNvGrpSpPr>
                    <a:grpSpLocks/>
                  </p:cNvGrpSpPr>
                  <p:nvPr/>
                </p:nvGrpSpPr>
                <p:grpSpPr bwMode="auto">
                  <a:xfrm>
                    <a:off x="3200400" y="1905000"/>
                    <a:ext cx="45719" cy="118871"/>
                    <a:chOff x="3098006" y="1902619"/>
                    <a:chExt cx="45719" cy="118871"/>
                  </a:xfrm>
                  <a:grpFill/>
                </p:grpSpPr>
                <p:sp>
                  <p:nvSpPr>
                    <p:cNvPr id="932" name="Oval 61">
                      <a:extLst>
                        <a:ext uri="{FF2B5EF4-FFF2-40B4-BE49-F238E27FC236}">
                          <a16:creationId xmlns:a16="http://schemas.microsoft.com/office/drawing/2014/main" id="{B4FF2BA3-C595-B6A6-9105-3364A73C7FB1}"/>
                        </a:ext>
                      </a:extLst>
                    </p:cNvPr>
                    <p:cNvSpPr/>
                    <p:nvPr/>
                  </p:nvSpPr>
                  <p:spPr>
                    <a:xfrm>
                      <a:off x="3097782" y="1904890"/>
                      <a:ext cx="47003"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933" name="Straight Connector 932">
                      <a:extLst>
                        <a:ext uri="{FF2B5EF4-FFF2-40B4-BE49-F238E27FC236}">
                          <a16:creationId xmlns:a16="http://schemas.microsoft.com/office/drawing/2014/main" id="{CA548D9B-9CD8-A45C-6EA7-0F052CBBF1D9}"/>
                        </a:ext>
                      </a:extLst>
                    </p:cNvPr>
                    <p:cNvCxnSpPr/>
                    <p:nvPr/>
                  </p:nvCxnSpPr>
                  <p:spPr>
                    <a:xfrm>
                      <a:off x="3121283" y="1948602"/>
                      <a:ext cx="0" cy="72294"/>
                    </a:xfrm>
                    <a:prstGeom prst="line">
                      <a:avLst/>
                    </a:prstGeom>
                    <a:grpFill/>
                    <a:ln w="25400" cap="flat" cmpd="dbl" algn="ctr">
                      <a:solidFill>
                        <a:srgbClr val="FFFFFF">
                          <a:lumMod val="65000"/>
                        </a:srgbClr>
                      </a:solidFill>
                      <a:prstDash val="solid"/>
                    </a:ln>
                    <a:effectLst/>
                  </p:spPr>
                </p:cxnSp>
              </p:grpSp>
              <p:grpSp>
                <p:nvGrpSpPr>
                  <p:cNvPr id="926" name="Group 55">
                    <a:extLst>
                      <a:ext uri="{FF2B5EF4-FFF2-40B4-BE49-F238E27FC236}">
                        <a16:creationId xmlns:a16="http://schemas.microsoft.com/office/drawing/2014/main" id="{3DE01E7D-0054-78A3-F3D2-E3F0DBD7BF8E}"/>
                      </a:ext>
                    </a:extLst>
                  </p:cNvPr>
                  <p:cNvGrpSpPr>
                    <a:grpSpLocks/>
                  </p:cNvGrpSpPr>
                  <p:nvPr/>
                </p:nvGrpSpPr>
                <p:grpSpPr bwMode="auto">
                  <a:xfrm>
                    <a:off x="3162300" y="1895475"/>
                    <a:ext cx="45719" cy="118871"/>
                    <a:chOff x="3098006" y="1902619"/>
                    <a:chExt cx="45719" cy="118871"/>
                  </a:xfrm>
                  <a:grpFill/>
                </p:grpSpPr>
                <p:sp>
                  <p:nvSpPr>
                    <p:cNvPr id="930" name="Oval 59">
                      <a:extLst>
                        <a:ext uri="{FF2B5EF4-FFF2-40B4-BE49-F238E27FC236}">
                          <a16:creationId xmlns:a16="http://schemas.microsoft.com/office/drawing/2014/main" id="{AA301B6A-788A-3237-4C19-180BD7360068}"/>
                        </a:ext>
                      </a:extLst>
                    </p:cNvPr>
                    <p:cNvSpPr/>
                    <p:nvPr/>
                  </p:nvSpPr>
                  <p:spPr>
                    <a:xfrm>
                      <a:off x="3105665" y="1904327"/>
                      <a:ext cx="40288"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931" name="Straight Connector 60">
                      <a:extLst>
                        <a:ext uri="{FF2B5EF4-FFF2-40B4-BE49-F238E27FC236}">
                          <a16:creationId xmlns:a16="http://schemas.microsoft.com/office/drawing/2014/main" id="{5D92525E-63E4-9538-B47E-A33A1C852EBE}"/>
                        </a:ext>
                      </a:extLst>
                    </p:cNvPr>
                    <p:cNvCxnSpPr/>
                    <p:nvPr/>
                  </p:nvCxnSpPr>
                  <p:spPr>
                    <a:xfrm>
                      <a:off x="3122452" y="1948040"/>
                      <a:ext cx="0" cy="65569"/>
                    </a:xfrm>
                    <a:prstGeom prst="line">
                      <a:avLst/>
                    </a:prstGeom>
                    <a:grpFill/>
                    <a:ln w="25400" cap="flat" cmpd="dbl" algn="ctr">
                      <a:solidFill>
                        <a:srgbClr val="FFFFFF">
                          <a:lumMod val="65000"/>
                        </a:srgbClr>
                      </a:solidFill>
                      <a:prstDash val="solid"/>
                    </a:ln>
                    <a:effectLst/>
                  </p:spPr>
                </p:cxnSp>
              </p:grpSp>
              <p:grpSp>
                <p:nvGrpSpPr>
                  <p:cNvPr id="927" name="Group 56">
                    <a:extLst>
                      <a:ext uri="{FF2B5EF4-FFF2-40B4-BE49-F238E27FC236}">
                        <a16:creationId xmlns:a16="http://schemas.microsoft.com/office/drawing/2014/main" id="{BED8A1AD-7935-B6F5-82F9-4216F60999EE}"/>
                      </a:ext>
                    </a:extLst>
                  </p:cNvPr>
                  <p:cNvGrpSpPr>
                    <a:grpSpLocks/>
                  </p:cNvGrpSpPr>
                  <p:nvPr/>
                </p:nvGrpSpPr>
                <p:grpSpPr bwMode="auto">
                  <a:xfrm>
                    <a:off x="3238500" y="1895475"/>
                    <a:ext cx="45719" cy="118871"/>
                    <a:chOff x="3098006" y="1902619"/>
                    <a:chExt cx="45719" cy="118871"/>
                  </a:xfrm>
                  <a:grpFill/>
                </p:grpSpPr>
                <p:sp>
                  <p:nvSpPr>
                    <p:cNvPr id="928" name="Oval 57">
                      <a:extLst>
                        <a:ext uri="{FF2B5EF4-FFF2-40B4-BE49-F238E27FC236}">
                          <a16:creationId xmlns:a16="http://schemas.microsoft.com/office/drawing/2014/main" id="{9F4B70D7-1A89-BA20-5708-23BFE43452F3}"/>
                        </a:ext>
                      </a:extLst>
                    </p:cNvPr>
                    <p:cNvSpPr/>
                    <p:nvPr/>
                  </p:nvSpPr>
                  <p:spPr>
                    <a:xfrm>
                      <a:off x="3098290" y="1904327"/>
                      <a:ext cx="47003"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929" name="Straight Connector 58">
                      <a:extLst>
                        <a:ext uri="{FF2B5EF4-FFF2-40B4-BE49-F238E27FC236}">
                          <a16:creationId xmlns:a16="http://schemas.microsoft.com/office/drawing/2014/main" id="{DB3C86C1-C711-6760-F7BE-7D37036B093A}"/>
                        </a:ext>
                      </a:extLst>
                    </p:cNvPr>
                    <p:cNvCxnSpPr/>
                    <p:nvPr/>
                  </p:nvCxnSpPr>
                  <p:spPr>
                    <a:xfrm>
                      <a:off x="3121792" y="1948040"/>
                      <a:ext cx="0" cy="65569"/>
                    </a:xfrm>
                    <a:prstGeom prst="line">
                      <a:avLst/>
                    </a:prstGeom>
                    <a:grpFill/>
                    <a:ln w="25400" cap="flat" cmpd="dbl" algn="ctr">
                      <a:solidFill>
                        <a:srgbClr val="FFFFFF">
                          <a:lumMod val="65000"/>
                        </a:srgbClr>
                      </a:solidFill>
                      <a:prstDash val="solid"/>
                    </a:ln>
                    <a:effectLst/>
                  </p:spPr>
                </p:cxnSp>
              </p:grpSp>
            </p:grpSp>
          </p:grpSp>
          <p:grpSp>
            <p:nvGrpSpPr>
              <p:cNvPr id="517" name="Group 432">
                <a:extLst>
                  <a:ext uri="{FF2B5EF4-FFF2-40B4-BE49-F238E27FC236}">
                    <a16:creationId xmlns:a16="http://schemas.microsoft.com/office/drawing/2014/main" id="{834C7458-C9A2-8B53-ED2D-5985A833C748}"/>
                  </a:ext>
                </a:extLst>
              </p:cNvPr>
              <p:cNvGrpSpPr>
                <a:grpSpLocks/>
              </p:cNvGrpSpPr>
              <p:nvPr/>
            </p:nvGrpSpPr>
            <p:grpSpPr bwMode="auto">
              <a:xfrm>
                <a:off x="3431381" y="1893094"/>
                <a:ext cx="312419" cy="137921"/>
                <a:chOff x="3124200" y="1895475"/>
                <a:chExt cx="312419" cy="137921"/>
              </a:xfrm>
              <a:grpFill/>
            </p:grpSpPr>
            <p:grpSp>
              <p:nvGrpSpPr>
                <p:cNvPr id="896" name="Group 433">
                  <a:extLst>
                    <a:ext uri="{FF2B5EF4-FFF2-40B4-BE49-F238E27FC236}">
                      <a16:creationId xmlns:a16="http://schemas.microsoft.com/office/drawing/2014/main" id="{29849229-127C-72F2-853F-363326CDFF5D}"/>
                    </a:ext>
                  </a:extLst>
                </p:cNvPr>
                <p:cNvGrpSpPr>
                  <a:grpSpLocks/>
                </p:cNvGrpSpPr>
                <p:nvPr/>
              </p:nvGrpSpPr>
              <p:grpSpPr bwMode="auto">
                <a:xfrm>
                  <a:off x="3124200" y="1895475"/>
                  <a:ext cx="160019" cy="128396"/>
                  <a:chOff x="3124200" y="1895475"/>
                  <a:chExt cx="160019" cy="128396"/>
                </a:xfrm>
                <a:grpFill/>
              </p:grpSpPr>
              <p:grpSp>
                <p:nvGrpSpPr>
                  <p:cNvPr id="910" name="Group 447">
                    <a:extLst>
                      <a:ext uri="{FF2B5EF4-FFF2-40B4-BE49-F238E27FC236}">
                        <a16:creationId xmlns:a16="http://schemas.microsoft.com/office/drawing/2014/main" id="{2E2151EB-B6E9-B167-7E49-7080B42F51DD}"/>
                      </a:ext>
                    </a:extLst>
                  </p:cNvPr>
                  <p:cNvGrpSpPr>
                    <a:grpSpLocks/>
                  </p:cNvGrpSpPr>
                  <p:nvPr/>
                </p:nvGrpSpPr>
                <p:grpSpPr bwMode="auto">
                  <a:xfrm>
                    <a:off x="3124200" y="1905000"/>
                    <a:ext cx="45719" cy="118871"/>
                    <a:chOff x="3098006" y="1902619"/>
                    <a:chExt cx="45719" cy="118871"/>
                  </a:xfrm>
                  <a:grpFill/>
                </p:grpSpPr>
                <p:sp>
                  <p:nvSpPr>
                    <p:cNvPr id="920" name="Oval 457">
                      <a:extLst>
                        <a:ext uri="{FF2B5EF4-FFF2-40B4-BE49-F238E27FC236}">
                          <a16:creationId xmlns:a16="http://schemas.microsoft.com/office/drawing/2014/main" id="{6C7C9B00-39CC-ADD7-DDD7-3E1BF753DFA8}"/>
                        </a:ext>
                      </a:extLst>
                    </p:cNvPr>
                    <p:cNvSpPr/>
                    <p:nvPr/>
                  </p:nvSpPr>
                  <p:spPr>
                    <a:xfrm>
                      <a:off x="3101454" y="1903347"/>
                      <a:ext cx="45325" cy="4539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921" name="Straight Connector 458">
                      <a:extLst>
                        <a:ext uri="{FF2B5EF4-FFF2-40B4-BE49-F238E27FC236}">
                          <a16:creationId xmlns:a16="http://schemas.microsoft.com/office/drawing/2014/main" id="{8F9F4492-2B7D-6E45-6CFA-4EE24AE53FC3}"/>
                        </a:ext>
                      </a:extLst>
                    </p:cNvPr>
                    <p:cNvCxnSpPr/>
                    <p:nvPr/>
                  </p:nvCxnSpPr>
                  <p:spPr>
                    <a:xfrm>
                      <a:off x="3124956" y="1948740"/>
                      <a:ext cx="0" cy="72295"/>
                    </a:xfrm>
                    <a:prstGeom prst="line">
                      <a:avLst/>
                    </a:prstGeom>
                    <a:grpFill/>
                    <a:ln w="25400" cap="flat" cmpd="dbl" algn="ctr">
                      <a:solidFill>
                        <a:srgbClr val="FFFFFF">
                          <a:lumMod val="65000"/>
                        </a:srgbClr>
                      </a:solidFill>
                      <a:prstDash val="solid"/>
                    </a:ln>
                    <a:effectLst/>
                  </p:spPr>
                </p:cxnSp>
              </p:grpSp>
              <p:grpSp>
                <p:nvGrpSpPr>
                  <p:cNvPr id="911" name="Group 448">
                    <a:extLst>
                      <a:ext uri="{FF2B5EF4-FFF2-40B4-BE49-F238E27FC236}">
                        <a16:creationId xmlns:a16="http://schemas.microsoft.com/office/drawing/2014/main" id="{DE236DB7-9837-462D-10E1-5C09F7CD3BF6}"/>
                      </a:ext>
                    </a:extLst>
                  </p:cNvPr>
                  <p:cNvGrpSpPr>
                    <a:grpSpLocks/>
                  </p:cNvGrpSpPr>
                  <p:nvPr/>
                </p:nvGrpSpPr>
                <p:grpSpPr bwMode="auto">
                  <a:xfrm>
                    <a:off x="3200400" y="1905000"/>
                    <a:ext cx="45719" cy="118871"/>
                    <a:chOff x="3098006" y="1902619"/>
                    <a:chExt cx="45719" cy="118871"/>
                  </a:xfrm>
                  <a:grpFill/>
                </p:grpSpPr>
                <p:sp>
                  <p:nvSpPr>
                    <p:cNvPr id="918" name="Oval 455">
                      <a:extLst>
                        <a:ext uri="{FF2B5EF4-FFF2-40B4-BE49-F238E27FC236}">
                          <a16:creationId xmlns:a16="http://schemas.microsoft.com/office/drawing/2014/main" id="{01995190-BF3A-F00F-C40D-9598F2A652B9}"/>
                        </a:ext>
                      </a:extLst>
                    </p:cNvPr>
                    <p:cNvSpPr/>
                    <p:nvPr/>
                  </p:nvSpPr>
                  <p:spPr>
                    <a:xfrm>
                      <a:off x="3100795" y="1903347"/>
                      <a:ext cx="35252" cy="4539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919" name="Straight Connector 456">
                      <a:extLst>
                        <a:ext uri="{FF2B5EF4-FFF2-40B4-BE49-F238E27FC236}">
                          <a16:creationId xmlns:a16="http://schemas.microsoft.com/office/drawing/2014/main" id="{5FFE7DDC-3A5C-FFA0-E090-2B5E71A9B0EF}"/>
                        </a:ext>
                      </a:extLst>
                    </p:cNvPr>
                    <p:cNvCxnSpPr/>
                    <p:nvPr/>
                  </p:nvCxnSpPr>
                  <p:spPr>
                    <a:xfrm>
                      <a:off x="3120940" y="1948740"/>
                      <a:ext cx="1678" cy="72295"/>
                    </a:xfrm>
                    <a:prstGeom prst="line">
                      <a:avLst/>
                    </a:prstGeom>
                    <a:grpFill/>
                    <a:ln w="25400" cap="flat" cmpd="dbl" algn="ctr">
                      <a:solidFill>
                        <a:srgbClr val="FFFFFF">
                          <a:lumMod val="65000"/>
                        </a:srgbClr>
                      </a:solidFill>
                      <a:prstDash val="solid"/>
                    </a:ln>
                    <a:effectLst/>
                  </p:spPr>
                </p:cxnSp>
              </p:grpSp>
              <p:grpSp>
                <p:nvGrpSpPr>
                  <p:cNvPr id="912" name="Group 449">
                    <a:extLst>
                      <a:ext uri="{FF2B5EF4-FFF2-40B4-BE49-F238E27FC236}">
                        <a16:creationId xmlns:a16="http://schemas.microsoft.com/office/drawing/2014/main" id="{FAD8C0A9-EAD0-5D36-50EE-D0663F194139}"/>
                      </a:ext>
                    </a:extLst>
                  </p:cNvPr>
                  <p:cNvGrpSpPr>
                    <a:grpSpLocks/>
                  </p:cNvGrpSpPr>
                  <p:nvPr/>
                </p:nvGrpSpPr>
                <p:grpSpPr bwMode="auto">
                  <a:xfrm>
                    <a:off x="3162300" y="1895475"/>
                    <a:ext cx="45719" cy="118871"/>
                    <a:chOff x="3098006" y="1902619"/>
                    <a:chExt cx="45719" cy="118871"/>
                  </a:xfrm>
                  <a:grpFill/>
                </p:grpSpPr>
                <p:sp>
                  <p:nvSpPr>
                    <p:cNvPr id="916" name="Oval 453">
                      <a:extLst>
                        <a:ext uri="{FF2B5EF4-FFF2-40B4-BE49-F238E27FC236}">
                          <a16:creationId xmlns:a16="http://schemas.microsoft.com/office/drawing/2014/main" id="{5F24487D-07E8-B085-891B-1CA3DF59C1FD}"/>
                        </a:ext>
                      </a:extLst>
                    </p:cNvPr>
                    <p:cNvSpPr/>
                    <p:nvPr/>
                  </p:nvSpPr>
                  <p:spPr>
                    <a:xfrm>
                      <a:off x="3101964" y="1902784"/>
                      <a:ext cx="41966" cy="4539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917" name="Straight Connector 454">
                      <a:extLst>
                        <a:ext uri="{FF2B5EF4-FFF2-40B4-BE49-F238E27FC236}">
                          <a16:creationId xmlns:a16="http://schemas.microsoft.com/office/drawing/2014/main" id="{595C9E1C-4B1D-617C-13F3-C487A313EE0B}"/>
                        </a:ext>
                      </a:extLst>
                    </p:cNvPr>
                    <p:cNvCxnSpPr/>
                    <p:nvPr/>
                  </p:nvCxnSpPr>
                  <p:spPr>
                    <a:xfrm>
                      <a:off x="3122108" y="1948178"/>
                      <a:ext cx="1678" cy="65570"/>
                    </a:xfrm>
                    <a:prstGeom prst="line">
                      <a:avLst/>
                    </a:prstGeom>
                    <a:grpFill/>
                    <a:ln w="25400" cap="flat" cmpd="dbl" algn="ctr">
                      <a:solidFill>
                        <a:srgbClr val="FFFFFF">
                          <a:lumMod val="65000"/>
                        </a:srgbClr>
                      </a:solidFill>
                      <a:prstDash val="solid"/>
                    </a:ln>
                    <a:effectLst/>
                  </p:spPr>
                </p:cxnSp>
              </p:grpSp>
              <p:grpSp>
                <p:nvGrpSpPr>
                  <p:cNvPr id="913" name="Group 450">
                    <a:extLst>
                      <a:ext uri="{FF2B5EF4-FFF2-40B4-BE49-F238E27FC236}">
                        <a16:creationId xmlns:a16="http://schemas.microsoft.com/office/drawing/2014/main" id="{337910F0-2562-EBB3-3D0F-9D0C93AE38DD}"/>
                      </a:ext>
                    </a:extLst>
                  </p:cNvPr>
                  <p:cNvGrpSpPr>
                    <a:grpSpLocks/>
                  </p:cNvGrpSpPr>
                  <p:nvPr/>
                </p:nvGrpSpPr>
                <p:grpSpPr bwMode="auto">
                  <a:xfrm>
                    <a:off x="3238500" y="1895475"/>
                    <a:ext cx="45719" cy="118871"/>
                    <a:chOff x="3098006" y="1902619"/>
                    <a:chExt cx="45719" cy="118871"/>
                  </a:xfrm>
                  <a:grpFill/>
                </p:grpSpPr>
                <p:sp>
                  <p:nvSpPr>
                    <p:cNvPr id="914" name="Oval 451">
                      <a:extLst>
                        <a:ext uri="{FF2B5EF4-FFF2-40B4-BE49-F238E27FC236}">
                          <a16:creationId xmlns:a16="http://schemas.microsoft.com/office/drawing/2014/main" id="{BD3F587F-75B4-E776-22EC-265C4AF73E27}"/>
                        </a:ext>
                      </a:extLst>
                    </p:cNvPr>
                    <p:cNvSpPr/>
                    <p:nvPr/>
                  </p:nvSpPr>
                  <p:spPr>
                    <a:xfrm>
                      <a:off x="3097947" y="1902784"/>
                      <a:ext cx="45325" cy="4539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915" name="Straight Connector 452">
                      <a:extLst>
                        <a:ext uri="{FF2B5EF4-FFF2-40B4-BE49-F238E27FC236}">
                          <a16:creationId xmlns:a16="http://schemas.microsoft.com/office/drawing/2014/main" id="{73A4DE56-6C88-8C0A-2B27-23F93C137B83}"/>
                        </a:ext>
                      </a:extLst>
                    </p:cNvPr>
                    <p:cNvCxnSpPr/>
                    <p:nvPr/>
                  </p:nvCxnSpPr>
                  <p:spPr>
                    <a:xfrm>
                      <a:off x="3121448" y="1948178"/>
                      <a:ext cx="0" cy="65570"/>
                    </a:xfrm>
                    <a:prstGeom prst="line">
                      <a:avLst/>
                    </a:prstGeom>
                    <a:grpFill/>
                    <a:ln w="25400" cap="flat" cmpd="dbl" algn="ctr">
                      <a:solidFill>
                        <a:srgbClr val="FFFFFF">
                          <a:lumMod val="65000"/>
                        </a:srgbClr>
                      </a:solidFill>
                      <a:prstDash val="solid"/>
                    </a:ln>
                    <a:effectLst/>
                  </p:spPr>
                </p:cxnSp>
              </p:grpSp>
            </p:grpSp>
            <p:grpSp>
              <p:nvGrpSpPr>
                <p:cNvPr id="897" name="Group 434">
                  <a:extLst>
                    <a:ext uri="{FF2B5EF4-FFF2-40B4-BE49-F238E27FC236}">
                      <a16:creationId xmlns:a16="http://schemas.microsoft.com/office/drawing/2014/main" id="{58804949-F9E7-94F2-D854-CACF3B272B72}"/>
                    </a:ext>
                  </a:extLst>
                </p:cNvPr>
                <p:cNvGrpSpPr>
                  <a:grpSpLocks/>
                </p:cNvGrpSpPr>
                <p:nvPr/>
              </p:nvGrpSpPr>
              <p:grpSpPr bwMode="auto">
                <a:xfrm>
                  <a:off x="3276600" y="1905000"/>
                  <a:ext cx="160019" cy="128396"/>
                  <a:chOff x="3124200" y="1895475"/>
                  <a:chExt cx="160019" cy="128396"/>
                </a:xfrm>
                <a:grpFill/>
              </p:grpSpPr>
              <p:grpSp>
                <p:nvGrpSpPr>
                  <p:cNvPr id="898" name="Group 435">
                    <a:extLst>
                      <a:ext uri="{FF2B5EF4-FFF2-40B4-BE49-F238E27FC236}">
                        <a16:creationId xmlns:a16="http://schemas.microsoft.com/office/drawing/2014/main" id="{C45C2E3D-3AD9-8144-1AA8-D7B024B4C5A9}"/>
                      </a:ext>
                    </a:extLst>
                  </p:cNvPr>
                  <p:cNvGrpSpPr>
                    <a:grpSpLocks/>
                  </p:cNvGrpSpPr>
                  <p:nvPr/>
                </p:nvGrpSpPr>
                <p:grpSpPr bwMode="auto">
                  <a:xfrm>
                    <a:off x="3124200" y="1905000"/>
                    <a:ext cx="45719" cy="118871"/>
                    <a:chOff x="3098006" y="1902619"/>
                    <a:chExt cx="45719" cy="118871"/>
                  </a:xfrm>
                  <a:grpFill/>
                </p:grpSpPr>
                <p:sp>
                  <p:nvSpPr>
                    <p:cNvPr id="908" name="Oval 907">
                      <a:extLst>
                        <a:ext uri="{FF2B5EF4-FFF2-40B4-BE49-F238E27FC236}">
                          <a16:creationId xmlns:a16="http://schemas.microsoft.com/office/drawing/2014/main" id="{1127186B-689F-D14D-4ADF-A9A4179C680D}"/>
                        </a:ext>
                      </a:extLst>
                    </p:cNvPr>
                    <p:cNvSpPr/>
                    <p:nvPr/>
                  </p:nvSpPr>
                  <p:spPr>
                    <a:xfrm>
                      <a:off x="3101815" y="1910634"/>
                      <a:ext cx="45324" cy="38668"/>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909" name="Straight Connector 446">
                      <a:extLst>
                        <a:ext uri="{FF2B5EF4-FFF2-40B4-BE49-F238E27FC236}">
                          <a16:creationId xmlns:a16="http://schemas.microsoft.com/office/drawing/2014/main" id="{85D06FE0-1073-CCAD-2F9E-6E0E2C9C982C}"/>
                        </a:ext>
                      </a:extLst>
                    </p:cNvPr>
                    <p:cNvCxnSpPr>
                      <a:stCxn id="908" idx="4"/>
                    </p:cNvCxnSpPr>
                    <p:nvPr/>
                  </p:nvCxnSpPr>
                  <p:spPr>
                    <a:xfrm>
                      <a:off x="3125316" y="1949302"/>
                      <a:ext cx="0" cy="72295"/>
                    </a:xfrm>
                    <a:prstGeom prst="line">
                      <a:avLst/>
                    </a:prstGeom>
                    <a:grpFill/>
                    <a:ln w="25400" cap="flat" cmpd="dbl" algn="ctr">
                      <a:solidFill>
                        <a:srgbClr val="FFFFFF">
                          <a:lumMod val="65000"/>
                        </a:srgbClr>
                      </a:solidFill>
                      <a:prstDash val="solid"/>
                    </a:ln>
                    <a:effectLst/>
                  </p:spPr>
                </p:cxnSp>
              </p:grpSp>
              <p:grpSp>
                <p:nvGrpSpPr>
                  <p:cNvPr id="899" name="Group 436">
                    <a:extLst>
                      <a:ext uri="{FF2B5EF4-FFF2-40B4-BE49-F238E27FC236}">
                        <a16:creationId xmlns:a16="http://schemas.microsoft.com/office/drawing/2014/main" id="{3E3D34DE-7A86-222A-728B-4DDA3F43ECDD}"/>
                      </a:ext>
                    </a:extLst>
                  </p:cNvPr>
                  <p:cNvGrpSpPr>
                    <a:grpSpLocks/>
                  </p:cNvGrpSpPr>
                  <p:nvPr/>
                </p:nvGrpSpPr>
                <p:grpSpPr bwMode="auto">
                  <a:xfrm>
                    <a:off x="3200400" y="1905000"/>
                    <a:ext cx="45719" cy="118871"/>
                    <a:chOff x="3098006" y="1902619"/>
                    <a:chExt cx="45719" cy="118871"/>
                  </a:xfrm>
                  <a:grpFill/>
                </p:grpSpPr>
                <p:sp>
                  <p:nvSpPr>
                    <p:cNvPr id="906" name="Oval 905">
                      <a:extLst>
                        <a:ext uri="{FF2B5EF4-FFF2-40B4-BE49-F238E27FC236}">
                          <a16:creationId xmlns:a16="http://schemas.microsoft.com/office/drawing/2014/main" id="{5ABAA57C-B1BC-AC9D-A8ED-DB5F55ACFD18}"/>
                        </a:ext>
                      </a:extLst>
                    </p:cNvPr>
                    <p:cNvSpPr/>
                    <p:nvPr/>
                  </p:nvSpPr>
                  <p:spPr>
                    <a:xfrm>
                      <a:off x="3101155" y="1910634"/>
                      <a:ext cx="41967" cy="38668"/>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907" name="Straight Connector 906">
                      <a:extLst>
                        <a:ext uri="{FF2B5EF4-FFF2-40B4-BE49-F238E27FC236}">
                          <a16:creationId xmlns:a16="http://schemas.microsoft.com/office/drawing/2014/main" id="{D31D4AC7-A623-8243-33E2-B0175FB1A48E}"/>
                        </a:ext>
                      </a:extLst>
                    </p:cNvPr>
                    <p:cNvCxnSpPr>
                      <a:stCxn id="906" idx="4"/>
                    </p:cNvCxnSpPr>
                    <p:nvPr/>
                  </p:nvCxnSpPr>
                  <p:spPr>
                    <a:xfrm>
                      <a:off x="3121299" y="1949302"/>
                      <a:ext cx="1679" cy="72295"/>
                    </a:xfrm>
                    <a:prstGeom prst="line">
                      <a:avLst/>
                    </a:prstGeom>
                    <a:grpFill/>
                    <a:ln w="25400" cap="flat" cmpd="dbl" algn="ctr">
                      <a:solidFill>
                        <a:srgbClr val="FFFFFF">
                          <a:lumMod val="65000"/>
                        </a:srgbClr>
                      </a:solidFill>
                      <a:prstDash val="solid"/>
                    </a:ln>
                    <a:effectLst/>
                  </p:spPr>
                </p:cxnSp>
              </p:grpSp>
              <p:grpSp>
                <p:nvGrpSpPr>
                  <p:cNvPr id="900" name="Group 437">
                    <a:extLst>
                      <a:ext uri="{FF2B5EF4-FFF2-40B4-BE49-F238E27FC236}">
                        <a16:creationId xmlns:a16="http://schemas.microsoft.com/office/drawing/2014/main" id="{B88F26B0-EFD6-FF49-E49D-6BA4AD61E5BD}"/>
                      </a:ext>
                    </a:extLst>
                  </p:cNvPr>
                  <p:cNvGrpSpPr>
                    <a:grpSpLocks/>
                  </p:cNvGrpSpPr>
                  <p:nvPr/>
                </p:nvGrpSpPr>
                <p:grpSpPr bwMode="auto">
                  <a:xfrm>
                    <a:off x="3162300" y="1895475"/>
                    <a:ext cx="45719" cy="118871"/>
                    <a:chOff x="3098006" y="1902619"/>
                    <a:chExt cx="45719" cy="118871"/>
                  </a:xfrm>
                  <a:grpFill/>
                </p:grpSpPr>
                <p:sp>
                  <p:nvSpPr>
                    <p:cNvPr id="904" name="Oval 903">
                      <a:extLst>
                        <a:ext uri="{FF2B5EF4-FFF2-40B4-BE49-F238E27FC236}">
                          <a16:creationId xmlns:a16="http://schemas.microsoft.com/office/drawing/2014/main" id="{16FB862A-90C3-1C9A-6EEC-CD449D1251A0}"/>
                        </a:ext>
                      </a:extLst>
                    </p:cNvPr>
                    <p:cNvSpPr/>
                    <p:nvPr/>
                  </p:nvSpPr>
                  <p:spPr>
                    <a:xfrm>
                      <a:off x="3109038" y="1903347"/>
                      <a:ext cx="35253" cy="4539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905" name="Straight Connector 904">
                      <a:extLst>
                        <a:ext uri="{FF2B5EF4-FFF2-40B4-BE49-F238E27FC236}">
                          <a16:creationId xmlns:a16="http://schemas.microsoft.com/office/drawing/2014/main" id="{82DADED0-0333-B941-20AC-DBFA10F0E7B7}"/>
                        </a:ext>
                      </a:extLst>
                    </p:cNvPr>
                    <p:cNvCxnSpPr>
                      <a:stCxn id="904" idx="4"/>
                    </p:cNvCxnSpPr>
                    <p:nvPr/>
                  </p:nvCxnSpPr>
                  <p:spPr>
                    <a:xfrm>
                      <a:off x="3122468" y="1948740"/>
                      <a:ext cx="1679" cy="72295"/>
                    </a:xfrm>
                    <a:prstGeom prst="line">
                      <a:avLst/>
                    </a:prstGeom>
                    <a:grpFill/>
                    <a:ln w="25400" cap="flat" cmpd="dbl" algn="ctr">
                      <a:solidFill>
                        <a:srgbClr val="FFFFFF">
                          <a:lumMod val="65000"/>
                        </a:srgbClr>
                      </a:solidFill>
                      <a:prstDash val="solid"/>
                    </a:ln>
                    <a:effectLst/>
                  </p:spPr>
                </p:cxnSp>
              </p:grpSp>
              <p:grpSp>
                <p:nvGrpSpPr>
                  <p:cNvPr id="901" name="Group 438">
                    <a:extLst>
                      <a:ext uri="{FF2B5EF4-FFF2-40B4-BE49-F238E27FC236}">
                        <a16:creationId xmlns:a16="http://schemas.microsoft.com/office/drawing/2014/main" id="{7EB2FBED-0EE9-74A0-FB3E-68339F87D10A}"/>
                      </a:ext>
                    </a:extLst>
                  </p:cNvPr>
                  <p:cNvGrpSpPr>
                    <a:grpSpLocks/>
                  </p:cNvGrpSpPr>
                  <p:nvPr/>
                </p:nvGrpSpPr>
                <p:grpSpPr bwMode="auto">
                  <a:xfrm>
                    <a:off x="3238500" y="1895475"/>
                    <a:ext cx="45719" cy="118871"/>
                    <a:chOff x="3098006" y="1902619"/>
                    <a:chExt cx="45719" cy="118871"/>
                  </a:xfrm>
                  <a:grpFill/>
                </p:grpSpPr>
                <p:sp>
                  <p:nvSpPr>
                    <p:cNvPr id="902" name="Oval 901">
                      <a:extLst>
                        <a:ext uri="{FF2B5EF4-FFF2-40B4-BE49-F238E27FC236}">
                          <a16:creationId xmlns:a16="http://schemas.microsoft.com/office/drawing/2014/main" id="{775FE8EA-BF1A-B649-A7F9-0912FA3DFDDB}"/>
                        </a:ext>
                      </a:extLst>
                    </p:cNvPr>
                    <p:cNvSpPr/>
                    <p:nvPr/>
                  </p:nvSpPr>
                  <p:spPr>
                    <a:xfrm>
                      <a:off x="3098307" y="1903347"/>
                      <a:ext cx="45324" cy="4539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903" name="Straight Connector 902">
                      <a:extLst>
                        <a:ext uri="{FF2B5EF4-FFF2-40B4-BE49-F238E27FC236}">
                          <a16:creationId xmlns:a16="http://schemas.microsoft.com/office/drawing/2014/main" id="{A1F3A2D2-B8D7-7BFC-0183-9AA81716E95A}"/>
                        </a:ext>
                      </a:extLst>
                    </p:cNvPr>
                    <p:cNvCxnSpPr>
                      <a:stCxn id="902" idx="4"/>
                    </p:cNvCxnSpPr>
                    <p:nvPr/>
                  </p:nvCxnSpPr>
                  <p:spPr>
                    <a:xfrm>
                      <a:off x="3121809" y="1948740"/>
                      <a:ext cx="0" cy="72295"/>
                    </a:xfrm>
                    <a:prstGeom prst="line">
                      <a:avLst/>
                    </a:prstGeom>
                    <a:grpFill/>
                    <a:ln w="25400" cap="flat" cmpd="dbl" algn="ctr">
                      <a:solidFill>
                        <a:srgbClr val="FFFFFF">
                          <a:lumMod val="65000"/>
                        </a:srgbClr>
                      </a:solidFill>
                      <a:prstDash val="solid"/>
                    </a:ln>
                    <a:effectLst/>
                  </p:spPr>
                </p:cxnSp>
              </p:grpSp>
            </p:grpSp>
          </p:grpSp>
          <p:grpSp>
            <p:nvGrpSpPr>
              <p:cNvPr id="518" name="Group 486">
                <a:extLst>
                  <a:ext uri="{FF2B5EF4-FFF2-40B4-BE49-F238E27FC236}">
                    <a16:creationId xmlns:a16="http://schemas.microsoft.com/office/drawing/2014/main" id="{6AE7CD06-00A8-88CF-EA1B-BA031385B4AE}"/>
                  </a:ext>
                </a:extLst>
              </p:cNvPr>
              <p:cNvGrpSpPr>
                <a:grpSpLocks/>
              </p:cNvGrpSpPr>
              <p:nvPr/>
            </p:nvGrpSpPr>
            <p:grpSpPr bwMode="auto">
              <a:xfrm>
                <a:off x="3740943" y="1890713"/>
                <a:ext cx="312419" cy="137921"/>
                <a:chOff x="3124200" y="1895475"/>
                <a:chExt cx="312419" cy="137921"/>
              </a:xfrm>
              <a:grpFill/>
            </p:grpSpPr>
            <p:grpSp>
              <p:nvGrpSpPr>
                <p:cNvPr id="870" name="Group 487">
                  <a:extLst>
                    <a:ext uri="{FF2B5EF4-FFF2-40B4-BE49-F238E27FC236}">
                      <a16:creationId xmlns:a16="http://schemas.microsoft.com/office/drawing/2014/main" id="{7256B5C0-3F5F-6C7E-F04E-D977FD7084E1}"/>
                    </a:ext>
                  </a:extLst>
                </p:cNvPr>
                <p:cNvGrpSpPr>
                  <a:grpSpLocks/>
                </p:cNvGrpSpPr>
                <p:nvPr/>
              </p:nvGrpSpPr>
              <p:grpSpPr bwMode="auto">
                <a:xfrm>
                  <a:off x="3124200" y="1895475"/>
                  <a:ext cx="160019" cy="128396"/>
                  <a:chOff x="3124200" y="1895475"/>
                  <a:chExt cx="160019" cy="128396"/>
                </a:xfrm>
                <a:grpFill/>
              </p:grpSpPr>
              <p:grpSp>
                <p:nvGrpSpPr>
                  <p:cNvPr id="884" name="Group 501">
                    <a:extLst>
                      <a:ext uri="{FF2B5EF4-FFF2-40B4-BE49-F238E27FC236}">
                        <a16:creationId xmlns:a16="http://schemas.microsoft.com/office/drawing/2014/main" id="{627AEAC5-7523-0307-909C-7B88DEF8F2CA}"/>
                      </a:ext>
                    </a:extLst>
                  </p:cNvPr>
                  <p:cNvGrpSpPr>
                    <a:grpSpLocks/>
                  </p:cNvGrpSpPr>
                  <p:nvPr/>
                </p:nvGrpSpPr>
                <p:grpSpPr bwMode="auto">
                  <a:xfrm>
                    <a:off x="3124200" y="1905000"/>
                    <a:ext cx="45719" cy="118871"/>
                    <a:chOff x="3098006" y="1902619"/>
                    <a:chExt cx="45719" cy="118871"/>
                  </a:xfrm>
                  <a:grpFill/>
                </p:grpSpPr>
                <p:sp>
                  <p:nvSpPr>
                    <p:cNvPr id="894" name="Oval 893">
                      <a:extLst>
                        <a:ext uri="{FF2B5EF4-FFF2-40B4-BE49-F238E27FC236}">
                          <a16:creationId xmlns:a16="http://schemas.microsoft.com/office/drawing/2014/main" id="{5A771F83-3991-B08B-7860-17F3FB561A71}"/>
                        </a:ext>
                      </a:extLst>
                    </p:cNvPr>
                    <p:cNvSpPr/>
                    <p:nvPr/>
                  </p:nvSpPr>
                  <p:spPr>
                    <a:xfrm>
                      <a:off x="3100768" y="1904046"/>
                      <a:ext cx="38610"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895" name="Straight Connector 894">
                      <a:extLst>
                        <a:ext uri="{FF2B5EF4-FFF2-40B4-BE49-F238E27FC236}">
                          <a16:creationId xmlns:a16="http://schemas.microsoft.com/office/drawing/2014/main" id="{00E2A976-C4B5-F096-3611-816E99406D27}"/>
                        </a:ext>
                      </a:extLst>
                    </p:cNvPr>
                    <p:cNvCxnSpPr>
                      <a:stCxn id="894" idx="4"/>
                    </p:cNvCxnSpPr>
                    <p:nvPr/>
                  </p:nvCxnSpPr>
                  <p:spPr>
                    <a:xfrm>
                      <a:off x="3124269" y="1947758"/>
                      <a:ext cx="0" cy="65570"/>
                    </a:xfrm>
                    <a:prstGeom prst="line">
                      <a:avLst/>
                    </a:prstGeom>
                    <a:grpFill/>
                    <a:ln w="25400" cap="flat" cmpd="dbl" algn="ctr">
                      <a:solidFill>
                        <a:srgbClr val="FFFFFF">
                          <a:lumMod val="65000"/>
                        </a:srgbClr>
                      </a:solidFill>
                      <a:prstDash val="solid"/>
                    </a:ln>
                    <a:effectLst/>
                  </p:spPr>
                </p:cxnSp>
              </p:grpSp>
              <p:grpSp>
                <p:nvGrpSpPr>
                  <p:cNvPr id="885" name="Group 502">
                    <a:extLst>
                      <a:ext uri="{FF2B5EF4-FFF2-40B4-BE49-F238E27FC236}">
                        <a16:creationId xmlns:a16="http://schemas.microsoft.com/office/drawing/2014/main" id="{2BEB0165-34DD-EB07-E4CA-1BCCEDB38C16}"/>
                      </a:ext>
                    </a:extLst>
                  </p:cNvPr>
                  <p:cNvGrpSpPr>
                    <a:grpSpLocks/>
                  </p:cNvGrpSpPr>
                  <p:nvPr/>
                </p:nvGrpSpPr>
                <p:grpSpPr bwMode="auto">
                  <a:xfrm>
                    <a:off x="3200400" y="1905000"/>
                    <a:ext cx="45719" cy="118871"/>
                    <a:chOff x="3098006" y="1902619"/>
                    <a:chExt cx="45719" cy="118871"/>
                  </a:xfrm>
                  <a:grpFill/>
                </p:grpSpPr>
                <p:sp>
                  <p:nvSpPr>
                    <p:cNvPr id="892" name="Oval 891">
                      <a:extLst>
                        <a:ext uri="{FF2B5EF4-FFF2-40B4-BE49-F238E27FC236}">
                          <a16:creationId xmlns:a16="http://schemas.microsoft.com/office/drawing/2014/main" id="{637CD020-5FDC-360E-913D-CDC6BC3D126E}"/>
                        </a:ext>
                      </a:extLst>
                    </p:cNvPr>
                    <p:cNvSpPr/>
                    <p:nvPr/>
                  </p:nvSpPr>
                  <p:spPr>
                    <a:xfrm>
                      <a:off x="3101787" y="1904046"/>
                      <a:ext cx="41967"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893" name="Straight Connector 892">
                      <a:extLst>
                        <a:ext uri="{FF2B5EF4-FFF2-40B4-BE49-F238E27FC236}">
                          <a16:creationId xmlns:a16="http://schemas.microsoft.com/office/drawing/2014/main" id="{7424F2BF-322C-272B-F546-349C7B810905}"/>
                        </a:ext>
                      </a:extLst>
                    </p:cNvPr>
                    <p:cNvCxnSpPr>
                      <a:stCxn id="892" idx="4"/>
                    </p:cNvCxnSpPr>
                    <p:nvPr/>
                  </p:nvCxnSpPr>
                  <p:spPr>
                    <a:xfrm>
                      <a:off x="3121931" y="1947758"/>
                      <a:ext cx="1679" cy="65570"/>
                    </a:xfrm>
                    <a:prstGeom prst="line">
                      <a:avLst/>
                    </a:prstGeom>
                    <a:grpFill/>
                    <a:ln w="25400" cap="flat" cmpd="dbl" algn="ctr">
                      <a:solidFill>
                        <a:srgbClr val="FFFFFF">
                          <a:lumMod val="65000"/>
                        </a:srgbClr>
                      </a:solidFill>
                      <a:prstDash val="solid"/>
                    </a:ln>
                    <a:effectLst/>
                  </p:spPr>
                </p:cxnSp>
              </p:grpSp>
              <p:grpSp>
                <p:nvGrpSpPr>
                  <p:cNvPr id="886" name="Group 503">
                    <a:extLst>
                      <a:ext uri="{FF2B5EF4-FFF2-40B4-BE49-F238E27FC236}">
                        <a16:creationId xmlns:a16="http://schemas.microsoft.com/office/drawing/2014/main" id="{68768CAA-B5F3-1800-2B37-410C80D147BB}"/>
                      </a:ext>
                    </a:extLst>
                  </p:cNvPr>
                  <p:cNvGrpSpPr>
                    <a:grpSpLocks/>
                  </p:cNvGrpSpPr>
                  <p:nvPr/>
                </p:nvGrpSpPr>
                <p:grpSpPr bwMode="auto">
                  <a:xfrm>
                    <a:off x="3162300" y="1895475"/>
                    <a:ext cx="45719" cy="118871"/>
                    <a:chOff x="3098006" y="1902619"/>
                    <a:chExt cx="45719" cy="118871"/>
                  </a:xfrm>
                  <a:grpFill/>
                </p:grpSpPr>
                <p:sp>
                  <p:nvSpPr>
                    <p:cNvPr id="890" name="Oval 889">
                      <a:extLst>
                        <a:ext uri="{FF2B5EF4-FFF2-40B4-BE49-F238E27FC236}">
                          <a16:creationId xmlns:a16="http://schemas.microsoft.com/office/drawing/2014/main" id="{7034D2D0-DAAE-FE24-85EA-FE607EB5F410}"/>
                        </a:ext>
                      </a:extLst>
                    </p:cNvPr>
                    <p:cNvSpPr/>
                    <p:nvPr/>
                  </p:nvSpPr>
                  <p:spPr>
                    <a:xfrm>
                      <a:off x="3101278" y="1903483"/>
                      <a:ext cx="41966" cy="36988"/>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891" name="Straight Connector 890">
                      <a:extLst>
                        <a:ext uri="{FF2B5EF4-FFF2-40B4-BE49-F238E27FC236}">
                          <a16:creationId xmlns:a16="http://schemas.microsoft.com/office/drawing/2014/main" id="{16C860F6-1B71-5AB1-1CEA-567EB7A9FF0C}"/>
                        </a:ext>
                      </a:extLst>
                    </p:cNvPr>
                    <p:cNvCxnSpPr>
                      <a:stCxn id="890" idx="4"/>
                    </p:cNvCxnSpPr>
                    <p:nvPr/>
                  </p:nvCxnSpPr>
                  <p:spPr>
                    <a:xfrm>
                      <a:off x="3121422" y="1940471"/>
                      <a:ext cx="1678" cy="72295"/>
                    </a:xfrm>
                    <a:prstGeom prst="line">
                      <a:avLst/>
                    </a:prstGeom>
                    <a:grpFill/>
                    <a:ln w="25400" cap="flat" cmpd="dbl" algn="ctr">
                      <a:solidFill>
                        <a:srgbClr val="FFFFFF">
                          <a:lumMod val="65000"/>
                        </a:srgbClr>
                      </a:solidFill>
                      <a:prstDash val="solid"/>
                    </a:ln>
                    <a:effectLst/>
                  </p:spPr>
                </p:cxnSp>
              </p:grpSp>
              <p:grpSp>
                <p:nvGrpSpPr>
                  <p:cNvPr id="887" name="Group 504">
                    <a:extLst>
                      <a:ext uri="{FF2B5EF4-FFF2-40B4-BE49-F238E27FC236}">
                        <a16:creationId xmlns:a16="http://schemas.microsoft.com/office/drawing/2014/main" id="{F9867954-D6EC-3E54-D2C6-AA0F08CE3D09}"/>
                      </a:ext>
                    </a:extLst>
                  </p:cNvPr>
                  <p:cNvGrpSpPr>
                    <a:grpSpLocks/>
                  </p:cNvGrpSpPr>
                  <p:nvPr/>
                </p:nvGrpSpPr>
                <p:grpSpPr bwMode="auto">
                  <a:xfrm>
                    <a:off x="3238500" y="1895475"/>
                    <a:ext cx="45719" cy="118871"/>
                    <a:chOff x="3098006" y="1902619"/>
                    <a:chExt cx="45719" cy="118871"/>
                  </a:xfrm>
                  <a:grpFill/>
                </p:grpSpPr>
                <p:sp>
                  <p:nvSpPr>
                    <p:cNvPr id="888" name="Oval 505">
                      <a:extLst>
                        <a:ext uri="{FF2B5EF4-FFF2-40B4-BE49-F238E27FC236}">
                          <a16:creationId xmlns:a16="http://schemas.microsoft.com/office/drawing/2014/main" id="{7C05D31E-773A-116F-C53B-D8E7700E5F76}"/>
                        </a:ext>
                      </a:extLst>
                    </p:cNvPr>
                    <p:cNvSpPr/>
                    <p:nvPr/>
                  </p:nvSpPr>
                  <p:spPr>
                    <a:xfrm>
                      <a:off x="3105654" y="1903483"/>
                      <a:ext cx="38609" cy="36988"/>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889" name="Straight Connector 888">
                      <a:extLst>
                        <a:ext uri="{FF2B5EF4-FFF2-40B4-BE49-F238E27FC236}">
                          <a16:creationId xmlns:a16="http://schemas.microsoft.com/office/drawing/2014/main" id="{1D187ABA-09B9-2719-216E-2A3CE5DE79F8}"/>
                        </a:ext>
                      </a:extLst>
                    </p:cNvPr>
                    <p:cNvCxnSpPr/>
                    <p:nvPr/>
                  </p:nvCxnSpPr>
                  <p:spPr>
                    <a:xfrm>
                      <a:off x="3122441" y="1940471"/>
                      <a:ext cx="0" cy="72295"/>
                    </a:xfrm>
                    <a:prstGeom prst="line">
                      <a:avLst/>
                    </a:prstGeom>
                    <a:grpFill/>
                    <a:ln w="25400" cap="flat" cmpd="dbl" algn="ctr">
                      <a:solidFill>
                        <a:srgbClr val="FFFFFF">
                          <a:lumMod val="65000"/>
                        </a:srgbClr>
                      </a:solidFill>
                      <a:prstDash val="solid"/>
                    </a:ln>
                    <a:effectLst/>
                  </p:spPr>
                </p:cxnSp>
              </p:grpSp>
            </p:grpSp>
            <p:grpSp>
              <p:nvGrpSpPr>
                <p:cNvPr id="871" name="Group 488">
                  <a:extLst>
                    <a:ext uri="{FF2B5EF4-FFF2-40B4-BE49-F238E27FC236}">
                      <a16:creationId xmlns:a16="http://schemas.microsoft.com/office/drawing/2014/main" id="{57AB2A75-38EE-C94D-41E0-3F4E92320426}"/>
                    </a:ext>
                  </a:extLst>
                </p:cNvPr>
                <p:cNvGrpSpPr>
                  <a:grpSpLocks/>
                </p:cNvGrpSpPr>
                <p:nvPr/>
              </p:nvGrpSpPr>
              <p:grpSpPr bwMode="auto">
                <a:xfrm>
                  <a:off x="3276600" y="1905000"/>
                  <a:ext cx="160019" cy="128396"/>
                  <a:chOff x="3124200" y="1895475"/>
                  <a:chExt cx="160019" cy="128396"/>
                </a:xfrm>
                <a:grpFill/>
              </p:grpSpPr>
              <p:grpSp>
                <p:nvGrpSpPr>
                  <p:cNvPr id="872" name="Group 489">
                    <a:extLst>
                      <a:ext uri="{FF2B5EF4-FFF2-40B4-BE49-F238E27FC236}">
                        <a16:creationId xmlns:a16="http://schemas.microsoft.com/office/drawing/2014/main" id="{76453515-9810-9BD5-7D2A-49A560C62DB7}"/>
                      </a:ext>
                    </a:extLst>
                  </p:cNvPr>
                  <p:cNvGrpSpPr>
                    <a:grpSpLocks/>
                  </p:cNvGrpSpPr>
                  <p:nvPr/>
                </p:nvGrpSpPr>
                <p:grpSpPr bwMode="auto">
                  <a:xfrm>
                    <a:off x="3124200" y="1905000"/>
                    <a:ext cx="45719" cy="118871"/>
                    <a:chOff x="3098006" y="1902619"/>
                    <a:chExt cx="45719" cy="118871"/>
                  </a:xfrm>
                  <a:grpFill/>
                </p:grpSpPr>
                <p:sp>
                  <p:nvSpPr>
                    <p:cNvPr id="882" name="Oval 881">
                      <a:extLst>
                        <a:ext uri="{FF2B5EF4-FFF2-40B4-BE49-F238E27FC236}">
                          <a16:creationId xmlns:a16="http://schemas.microsoft.com/office/drawing/2014/main" id="{F4D86BE3-7157-8975-72C9-3A2C310C4981}"/>
                        </a:ext>
                      </a:extLst>
                    </p:cNvPr>
                    <p:cNvSpPr/>
                    <p:nvPr/>
                  </p:nvSpPr>
                  <p:spPr>
                    <a:xfrm>
                      <a:off x="3101129" y="1904608"/>
                      <a:ext cx="45324"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883" name="Straight Connector 882">
                      <a:extLst>
                        <a:ext uri="{FF2B5EF4-FFF2-40B4-BE49-F238E27FC236}">
                          <a16:creationId xmlns:a16="http://schemas.microsoft.com/office/drawing/2014/main" id="{3C57B8A5-5D9A-6DFF-E779-8A2D9A5329C9}"/>
                        </a:ext>
                      </a:extLst>
                    </p:cNvPr>
                    <p:cNvCxnSpPr>
                      <a:stCxn id="882" idx="4"/>
                    </p:cNvCxnSpPr>
                    <p:nvPr/>
                  </p:nvCxnSpPr>
                  <p:spPr>
                    <a:xfrm>
                      <a:off x="3124630" y="1948321"/>
                      <a:ext cx="0" cy="68932"/>
                    </a:xfrm>
                    <a:prstGeom prst="line">
                      <a:avLst/>
                    </a:prstGeom>
                    <a:grpFill/>
                    <a:ln w="25400" cap="flat" cmpd="dbl" algn="ctr">
                      <a:solidFill>
                        <a:srgbClr val="FFFFFF">
                          <a:lumMod val="65000"/>
                        </a:srgbClr>
                      </a:solidFill>
                      <a:prstDash val="solid"/>
                    </a:ln>
                    <a:effectLst/>
                  </p:spPr>
                </p:cxnSp>
              </p:grpSp>
              <p:grpSp>
                <p:nvGrpSpPr>
                  <p:cNvPr id="873" name="Group 490">
                    <a:extLst>
                      <a:ext uri="{FF2B5EF4-FFF2-40B4-BE49-F238E27FC236}">
                        <a16:creationId xmlns:a16="http://schemas.microsoft.com/office/drawing/2014/main" id="{488E8714-3A0C-2CDF-1316-F3739B1E04AB}"/>
                      </a:ext>
                    </a:extLst>
                  </p:cNvPr>
                  <p:cNvGrpSpPr>
                    <a:grpSpLocks/>
                  </p:cNvGrpSpPr>
                  <p:nvPr/>
                </p:nvGrpSpPr>
                <p:grpSpPr bwMode="auto">
                  <a:xfrm>
                    <a:off x="3200400" y="1905000"/>
                    <a:ext cx="45719" cy="118871"/>
                    <a:chOff x="3098006" y="1902619"/>
                    <a:chExt cx="45719" cy="118871"/>
                  </a:xfrm>
                  <a:grpFill/>
                </p:grpSpPr>
                <p:sp>
                  <p:nvSpPr>
                    <p:cNvPr id="880" name="Oval 879">
                      <a:extLst>
                        <a:ext uri="{FF2B5EF4-FFF2-40B4-BE49-F238E27FC236}">
                          <a16:creationId xmlns:a16="http://schemas.microsoft.com/office/drawing/2014/main" id="{09D8F0A0-EDFB-EA7C-4BF5-7E11BD204EC3}"/>
                        </a:ext>
                      </a:extLst>
                    </p:cNvPr>
                    <p:cNvSpPr/>
                    <p:nvPr/>
                  </p:nvSpPr>
                  <p:spPr>
                    <a:xfrm>
                      <a:off x="3102148" y="1904608"/>
                      <a:ext cx="41966"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881" name="Straight Connector 880">
                      <a:extLst>
                        <a:ext uri="{FF2B5EF4-FFF2-40B4-BE49-F238E27FC236}">
                          <a16:creationId xmlns:a16="http://schemas.microsoft.com/office/drawing/2014/main" id="{39680B72-0081-529C-0FF3-DF7E3916DE41}"/>
                        </a:ext>
                      </a:extLst>
                    </p:cNvPr>
                    <p:cNvCxnSpPr>
                      <a:stCxn id="880" idx="4"/>
                    </p:cNvCxnSpPr>
                    <p:nvPr/>
                  </p:nvCxnSpPr>
                  <p:spPr>
                    <a:xfrm>
                      <a:off x="3122292" y="1948321"/>
                      <a:ext cx="1678" cy="68932"/>
                    </a:xfrm>
                    <a:prstGeom prst="line">
                      <a:avLst/>
                    </a:prstGeom>
                    <a:grpFill/>
                    <a:ln w="25400" cap="flat" cmpd="dbl" algn="ctr">
                      <a:solidFill>
                        <a:srgbClr val="FFFFFF">
                          <a:lumMod val="65000"/>
                        </a:srgbClr>
                      </a:solidFill>
                      <a:prstDash val="solid"/>
                    </a:ln>
                    <a:effectLst/>
                  </p:spPr>
                </p:cxnSp>
              </p:grpSp>
              <p:grpSp>
                <p:nvGrpSpPr>
                  <p:cNvPr id="874" name="Group 491">
                    <a:extLst>
                      <a:ext uri="{FF2B5EF4-FFF2-40B4-BE49-F238E27FC236}">
                        <a16:creationId xmlns:a16="http://schemas.microsoft.com/office/drawing/2014/main" id="{0AC27D74-C200-FF18-6D75-0E6E60B5D210}"/>
                      </a:ext>
                    </a:extLst>
                  </p:cNvPr>
                  <p:cNvGrpSpPr>
                    <a:grpSpLocks/>
                  </p:cNvGrpSpPr>
                  <p:nvPr/>
                </p:nvGrpSpPr>
                <p:grpSpPr bwMode="auto">
                  <a:xfrm>
                    <a:off x="3162300" y="1895475"/>
                    <a:ext cx="45719" cy="118871"/>
                    <a:chOff x="3098006" y="1902619"/>
                    <a:chExt cx="45719" cy="118871"/>
                  </a:xfrm>
                  <a:grpFill/>
                </p:grpSpPr>
                <p:sp>
                  <p:nvSpPr>
                    <p:cNvPr id="878" name="Oval 877">
                      <a:extLst>
                        <a:ext uri="{FF2B5EF4-FFF2-40B4-BE49-F238E27FC236}">
                          <a16:creationId xmlns:a16="http://schemas.microsoft.com/office/drawing/2014/main" id="{8ED7F85F-58D4-8EC8-7F69-C1C731677CCA}"/>
                        </a:ext>
                      </a:extLst>
                    </p:cNvPr>
                    <p:cNvSpPr/>
                    <p:nvPr/>
                  </p:nvSpPr>
                  <p:spPr>
                    <a:xfrm>
                      <a:off x="3101637" y="1904046"/>
                      <a:ext cx="41967"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879" name="Straight Connector 878">
                      <a:extLst>
                        <a:ext uri="{FF2B5EF4-FFF2-40B4-BE49-F238E27FC236}">
                          <a16:creationId xmlns:a16="http://schemas.microsoft.com/office/drawing/2014/main" id="{CE60B789-FF56-1B09-09CD-F1646398DC21}"/>
                        </a:ext>
                      </a:extLst>
                    </p:cNvPr>
                    <p:cNvCxnSpPr>
                      <a:stCxn id="878" idx="4"/>
                    </p:cNvCxnSpPr>
                    <p:nvPr/>
                  </p:nvCxnSpPr>
                  <p:spPr>
                    <a:xfrm>
                      <a:off x="3121781" y="1947758"/>
                      <a:ext cx="1679" cy="65570"/>
                    </a:xfrm>
                    <a:prstGeom prst="line">
                      <a:avLst/>
                    </a:prstGeom>
                    <a:grpFill/>
                    <a:ln w="25400" cap="flat" cmpd="dbl" algn="ctr">
                      <a:solidFill>
                        <a:srgbClr val="FFFFFF">
                          <a:lumMod val="65000"/>
                        </a:srgbClr>
                      </a:solidFill>
                      <a:prstDash val="solid"/>
                    </a:ln>
                    <a:effectLst/>
                  </p:spPr>
                </p:cxnSp>
              </p:grpSp>
              <p:grpSp>
                <p:nvGrpSpPr>
                  <p:cNvPr id="875" name="Group 492">
                    <a:extLst>
                      <a:ext uri="{FF2B5EF4-FFF2-40B4-BE49-F238E27FC236}">
                        <a16:creationId xmlns:a16="http://schemas.microsoft.com/office/drawing/2014/main" id="{68661ACF-1E68-6F7A-9645-1DFFC814702D}"/>
                      </a:ext>
                    </a:extLst>
                  </p:cNvPr>
                  <p:cNvGrpSpPr>
                    <a:grpSpLocks/>
                  </p:cNvGrpSpPr>
                  <p:nvPr/>
                </p:nvGrpSpPr>
                <p:grpSpPr bwMode="auto">
                  <a:xfrm>
                    <a:off x="3238500" y="1895475"/>
                    <a:ext cx="45719" cy="118871"/>
                    <a:chOff x="3098006" y="1902619"/>
                    <a:chExt cx="45719" cy="118871"/>
                  </a:xfrm>
                  <a:grpFill/>
                </p:grpSpPr>
                <p:sp>
                  <p:nvSpPr>
                    <p:cNvPr id="876" name="Oval 493">
                      <a:extLst>
                        <a:ext uri="{FF2B5EF4-FFF2-40B4-BE49-F238E27FC236}">
                          <a16:creationId xmlns:a16="http://schemas.microsoft.com/office/drawing/2014/main" id="{0DBE311A-8CDC-9263-47D3-3B08E93C63D2}"/>
                        </a:ext>
                      </a:extLst>
                    </p:cNvPr>
                    <p:cNvSpPr/>
                    <p:nvPr/>
                  </p:nvSpPr>
                  <p:spPr>
                    <a:xfrm>
                      <a:off x="3106014" y="1904046"/>
                      <a:ext cx="45325"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877" name="Straight Connector 876">
                      <a:extLst>
                        <a:ext uri="{FF2B5EF4-FFF2-40B4-BE49-F238E27FC236}">
                          <a16:creationId xmlns:a16="http://schemas.microsoft.com/office/drawing/2014/main" id="{20099A74-57DD-57F1-3852-339CB4396F82}"/>
                        </a:ext>
                      </a:extLst>
                    </p:cNvPr>
                    <p:cNvCxnSpPr/>
                    <p:nvPr/>
                  </p:nvCxnSpPr>
                  <p:spPr>
                    <a:xfrm>
                      <a:off x="3129515" y="1947758"/>
                      <a:ext cx="0" cy="65570"/>
                    </a:xfrm>
                    <a:prstGeom prst="line">
                      <a:avLst/>
                    </a:prstGeom>
                    <a:grpFill/>
                    <a:ln w="25400" cap="flat" cmpd="dbl" algn="ctr">
                      <a:solidFill>
                        <a:srgbClr val="FFFFFF">
                          <a:lumMod val="65000"/>
                        </a:srgbClr>
                      </a:solidFill>
                      <a:prstDash val="solid"/>
                    </a:ln>
                    <a:effectLst/>
                  </p:spPr>
                </p:cxnSp>
              </p:grpSp>
            </p:grpSp>
          </p:grpSp>
          <p:grpSp>
            <p:nvGrpSpPr>
              <p:cNvPr id="519" name="Group 513">
                <a:extLst>
                  <a:ext uri="{FF2B5EF4-FFF2-40B4-BE49-F238E27FC236}">
                    <a16:creationId xmlns:a16="http://schemas.microsoft.com/office/drawing/2014/main" id="{907570D1-066A-16F3-9E76-D09B0C5A0FE5}"/>
                  </a:ext>
                </a:extLst>
              </p:cNvPr>
              <p:cNvGrpSpPr>
                <a:grpSpLocks/>
              </p:cNvGrpSpPr>
              <p:nvPr/>
            </p:nvGrpSpPr>
            <p:grpSpPr bwMode="auto">
              <a:xfrm>
                <a:off x="4048124" y="1888332"/>
                <a:ext cx="312419" cy="137921"/>
                <a:chOff x="3124200" y="1895475"/>
                <a:chExt cx="312419" cy="137921"/>
              </a:xfrm>
              <a:grpFill/>
            </p:grpSpPr>
            <p:grpSp>
              <p:nvGrpSpPr>
                <p:cNvPr id="844" name="Group 514">
                  <a:extLst>
                    <a:ext uri="{FF2B5EF4-FFF2-40B4-BE49-F238E27FC236}">
                      <a16:creationId xmlns:a16="http://schemas.microsoft.com/office/drawing/2014/main" id="{C3277BA9-6015-F325-7BB6-F3174DC7E6B1}"/>
                    </a:ext>
                  </a:extLst>
                </p:cNvPr>
                <p:cNvGrpSpPr>
                  <a:grpSpLocks/>
                </p:cNvGrpSpPr>
                <p:nvPr/>
              </p:nvGrpSpPr>
              <p:grpSpPr bwMode="auto">
                <a:xfrm>
                  <a:off x="3124200" y="1895475"/>
                  <a:ext cx="160019" cy="128396"/>
                  <a:chOff x="3124200" y="1895475"/>
                  <a:chExt cx="160019" cy="128396"/>
                </a:xfrm>
                <a:grpFill/>
              </p:grpSpPr>
              <p:grpSp>
                <p:nvGrpSpPr>
                  <p:cNvPr id="858" name="Group 528">
                    <a:extLst>
                      <a:ext uri="{FF2B5EF4-FFF2-40B4-BE49-F238E27FC236}">
                        <a16:creationId xmlns:a16="http://schemas.microsoft.com/office/drawing/2014/main" id="{AFAB5A13-D35E-CE54-3278-A75324A7E562}"/>
                      </a:ext>
                    </a:extLst>
                  </p:cNvPr>
                  <p:cNvGrpSpPr>
                    <a:grpSpLocks/>
                  </p:cNvGrpSpPr>
                  <p:nvPr/>
                </p:nvGrpSpPr>
                <p:grpSpPr bwMode="auto">
                  <a:xfrm>
                    <a:off x="3124200" y="1905000"/>
                    <a:ext cx="45719" cy="118871"/>
                    <a:chOff x="3098006" y="1902619"/>
                    <a:chExt cx="45719" cy="118871"/>
                  </a:xfrm>
                  <a:grpFill/>
                </p:grpSpPr>
                <p:sp>
                  <p:nvSpPr>
                    <p:cNvPr id="868" name="Oval 867">
                      <a:extLst>
                        <a:ext uri="{FF2B5EF4-FFF2-40B4-BE49-F238E27FC236}">
                          <a16:creationId xmlns:a16="http://schemas.microsoft.com/office/drawing/2014/main" id="{C672437C-9E95-9E17-1961-EA6D78EDF93C}"/>
                        </a:ext>
                      </a:extLst>
                    </p:cNvPr>
                    <p:cNvSpPr/>
                    <p:nvPr/>
                  </p:nvSpPr>
                  <p:spPr>
                    <a:xfrm>
                      <a:off x="3097429" y="1903064"/>
                      <a:ext cx="40288" cy="45394"/>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869" name="Straight Connector 868">
                      <a:extLst>
                        <a:ext uri="{FF2B5EF4-FFF2-40B4-BE49-F238E27FC236}">
                          <a16:creationId xmlns:a16="http://schemas.microsoft.com/office/drawing/2014/main" id="{8C0BDC03-343B-310A-843E-EF0B3BAB3D8B}"/>
                        </a:ext>
                      </a:extLst>
                    </p:cNvPr>
                    <p:cNvCxnSpPr>
                      <a:stCxn id="868" idx="4"/>
                    </p:cNvCxnSpPr>
                    <p:nvPr/>
                  </p:nvCxnSpPr>
                  <p:spPr>
                    <a:xfrm>
                      <a:off x="3120930" y="1948458"/>
                      <a:ext cx="0" cy="72294"/>
                    </a:xfrm>
                    <a:prstGeom prst="line">
                      <a:avLst/>
                    </a:prstGeom>
                    <a:grpFill/>
                    <a:ln w="25400" cap="flat" cmpd="dbl" algn="ctr">
                      <a:solidFill>
                        <a:srgbClr val="FFFFFF">
                          <a:lumMod val="65000"/>
                        </a:srgbClr>
                      </a:solidFill>
                      <a:prstDash val="solid"/>
                    </a:ln>
                    <a:effectLst/>
                  </p:spPr>
                </p:cxnSp>
              </p:grpSp>
              <p:grpSp>
                <p:nvGrpSpPr>
                  <p:cNvPr id="859" name="Group 529">
                    <a:extLst>
                      <a:ext uri="{FF2B5EF4-FFF2-40B4-BE49-F238E27FC236}">
                        <a16:creationId xmlns:a16="http://schemas.microsoft.com/office/drawing/2014/main" id="{E2F2A458-F87D-5244-09D0-A3A1EC44CB96}"/>
                      </a:ext>
                    </a:extLst>
                  </p:cNvPr>
                  <p:cNvGrpSpPr>
                    <a:grpSpLocks/>
                  </p:cNvGrpSpPr>
                  <p:nvPr/>
                </p:nvGrpSpPr>
                <p:grpSpPr bwMode="auto">
                  <a:xfrm>
                    <a:off x="3200400" y="1905000"/>
                    <a:ext cx="45719" cy="118871"/>
                    <a:chOff x="3098006" y="1902619"/>
                    <a:chExt cx="45719" cy="118871"/>
                  </a:xfrm>
                  <a:grpFill/>
                </p:grpSpPr>
                <p:sp>
                  <p:nvSpPr>
                    <p:cNvPr id="866" name="Oval 865">
                      <a:extLst>
                        <a:ext uri="{FF2B5EF4-FFF2-40B4-BE49-F238E27FC236}">
                          <a16:creationId xmlns:a16="http://schemas.microsoft.com/office/drawing/2014/main" id="{B3689A00-5EAF-42BE-FC8C-D9CD0B427BE2}"/>
                        </a:ext>
                      </a:extLst>
                    </p:cNvPr>
                    <p:cNvSpPr/>
                    <p:nvPr/>
                  </p:nvSpPr>
                  <p:spPr>
                    <a:xfrm>
                      <a:off x="3090054" y="1903064"/>
                      <a:ext cx="45325" cy="45394"/>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867" name="Straight Connector 866">
                      <a:extLst>
                        <a:ext uri="{FF2B5EF4-FFF2-40B4-BE49-F238E27FC236}">
                          <a16:creationId xmlns:a16="http://schemas.microsoft.com/office/drawing/2014/main" id="{B5DB881C-61BE-9023-6136-47E06623DD13}"/>
                        </a:ext>
                      </a:extLst>
                    </p:cNvPr>
                    <p:cNvCxnSpPr>
                      <a:stCxn id="866" idx="4"/>
                    </p:cNvCxnSpPr>
                    <p:nvPr/>
                  </p:nvCxnSpPr>
                  <p:spPr>
                    <a:xfrm>
                      <a:off x="3113555" y="1948458"/>
                      <a:ext cx="0" cy="72294"/>
                    </a:xfrm>
                    <a:prstGeom prst="line">
                      <a:avLst/>
                    </a:prstGeom>
                    <a:grpFill/>
                    <a:ln w="25400" cap="flat" cmpd="dbl" algn="ctr">
                      <a:solidFill>
                        <a:srgbClr val="FFFFFF">
                          <a:lumMod val="65000"/>
                        </a:srgbClr>
                      </a:solidFill>
                      <a:prstDash val="solid"/>
                    </a:ln>
                    <a:effectLst/>
                  </p:spPr>
                </p:cxnSp>
              </p:grpSp>
              <p:grpSp>
                <p:nvGrpSpPr>
                  <p:cNvPr id="860" name="Group 530">
                    <a:extLst>
                      <a:ext uri="{FF2B5EF4-FFF2-40B4-BE49-F238E27FC236}">
                        <a16:creationId xmlns:a16="http://schemas.microsoft.com/office/drawing/2014/main" id="{DCFB546F-3CA4-7899-23E2-AE05B4EEA3F1}"/>
                      </a:ext>
                    </a:extLst>
                  </p:cNvPr>
                  <p:cNvGrpSpPr>
                    <a:grpSpLocks/>
                  </p:cNvGrpSpPr>
                  <p:nvPr/>
                </p:nvGrpSpPr>
                <p:grpSpPr bwMode="auto">
                  <a:xfrm>
                    <a:off x="3162300" y="1895475"/>
                    <a:ext cx="45719" cy="118871"/>
                    <a:chOff x="3098006" y="1902619"/>
                    <a:chExt cx="45719" cy="118871"/>
                  </a:xfrm>
                  <a:grpFill/>
                </p:grpSpPr>
                <p:sp>
                  <p:nvSpPr>
                    <p:cNvPr id="864" name="Oval 863">
                      <a:extLst>
                        <a:ext uri="{FF2B5EF4-FFF2-40B4-BE49-F238E27FC236}">
                          <a16:creationId xmlns:a16="http://schemas.microsoft.com/office/drawing/2014/main" id="{71CBC2C6-433C-4B22-ED4D-EB6C911CC609}"/>
                        </a:ext>
                      </a:extLst>
                    </p:cNvPr>
                    <p:cNvSpPr/>
                    <p:nvPr/>
                  </p:nvSpPr>
                  <p:spPr>
                    <a:xfrm>
                      <a:off x="3097937" y="1902501"/>
                      <a:ext cx="47003" cy="45394"/>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865" name="Straight Connector 864">
                      <a:extLst>
                        <a:ext uri="{FF2B5EF4-FFF2-40B4-BE49-F238E27FC236}">
                          <a16:creationId xmlns:a16="http://schemas.microsoft.com/office/drawing/2014/main" id="{99B7A52A-86FD-B10D-5EEC-F9E9C7FB6303}"/>
                        </a:ext>
                      </a:extLst>
                    </p:cNvPr>
                    <p:cNvCxnSpPr>
                      <a:stCxn id="864" idx="4"/>
                    </p:cNvCxnSpPr>
                    <p:nvPr/>
                  </p:nvCxnSpPr>
                  <p:spPr>
                    <a:xfrm>
                      <a:off x="3121439" y="1947896"/>
                      <a:ext cx="0" cy="65569"/>
                    </a:xfrm>
                    <a:prstGeom prst="line">
                      <a:avLst/>
                    </a:prstGeom>
                    <a:grpFill/>
                    <a:ln w="25400" cap="flat" cmpd="dbl" algn="ctr">
                      <a:solidFill>
                        <a:srgbClr val="FFFFFF">
                          <a:lumMod val="65000"/>
                        </a:srgbClr>
                      </a:solidFill>
                      <a:prstDash val="solid"/>
                    </a:ln>
                    <a:effectLst/>
                  </p:spPr>
                </p:cxnSp>
              </p:grpSp>
              <p:grpSp>
                <p:nvGrpSpPr>
                  <p:cNvPr id="861" name="Group 531">
                    <a:extLst>
                      <a:ext uri="{FF2B5EF4-FFF2-40B4-BE49-F238E27FC236}">
                        <a16:creationId xmlns:a16="http://schemas.microsoft.com/office/drawing/2014/main" id="{691C108A-7969-87F8-DF2F-DAC6AA9B0EBB}"/>
                      </a:ext>
                    </a:extLst>
                  </p:cNvPr>
                  <p:cNvGrpSpPr>
                    <a:grpSpLocks/>
                  </p:cNvGrpSpPr>
                  <p:nvPr/>
                </p:nvGrpSpPr>
                <p:grpSpPr bwMode="auto">
                  <a:xfrm>
                    <a:off x="3238500" y="1895475"/>
                    <a:ext cx="45719" cy="118871"/>
                    <a:chOff x="3098006" y="1902619"/>
                    <a:chExt cx="45719" cy="118871"/>
                  </a:xfrm>
                  <a:grpFill/>
                </p:grpSpPr>
                <p:sp>
                  <p:nvSpPr>
                    <p:cNvPr id="862" name="Oval 861">
                      <a:extLst>
                        <a:ext uri="{FF2B5EF4-FFF2-40B4-BE49-F238E27FC236}">
                          <a16:creationId xmlns:a16="http://schemas.microsoft.com/office/drawing/2014/main" id="{579B023B-E3D0-278D-9A9E-E3C07F2FA6A7}"/>
                        </a:ext>
                      </a:extLst>
                    </p:cNvPr>
                    <p:cNvSpPr/>
                    <p:nvPr/>
                  </p:nvSpPr>
                  <p:spPr>
                    <a:xfrm>
                      <a:off x="3097278" y="1902501"/>
                      <a:ext cx="38609" cy="45394"/>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863" name="Straight Connector 862">
                      <a:extLst>
                        <a:ext uri="{FF2B5EF4-FFF2-40B4-BE49-F238E27FC236}">
                          <a16:creationId xmlns:a16="http://schemas.microsoft.com/office/drawing/2014/main" id="{A0761DCE-547F-6386-9E0B-CD76FAD643B0}"/>
                        </a:ext>
                      </a:extLst>
                    </p:cNvPr>
                    <p:cNvCxnSpPr>
                      <a:stCxn id="862" idx="4"/>
                    </p:cNvCxnSpPr>
                    <p:nvPr/>
                  </p:nvCxnSpPr>
                  <p:spPr>
                    <a:xfrm>
                      <a:off x="3114065" y="1947896"/>
                      <a:ext cx="0" cy="65569"/>
                    </a:xfrm>
                    <a:prstGeom prst="line">
                      <a:avLst/>
                    </a:prstGeom>
                    <a:grpFill/>
                    <a:ln w="25400" cap="flat" cmpd="dbl" algn="ctr">
                      <a:solidFill>
                        <a:srgbClr val="FFFFFF">
                          <a:lumMod val="65000"/>
                        </a:srgbClr>
                      </a:solidFill>
                      <a:prstDash val="solid"/>
                    </a:ln>
                    <a:effectLst/>
                  </p:spPr>
                </p:cxnSp>
              </p:grpSp>
            </p:grpSp>
            <p:grpSp>
              <p:nvGrpSpPr>
                <p:cNvPr id="845" name="Group 515">
                  <a:extLst>
                    <a:ext uri="{FF2B5EF4-FFF2-40B4-BE49-F238E27FC236}">
                      <a16:creationId xmlns:a16="http://schemas.microsoft.com/office/drawing/2014/main" id="{41D9C21E-488A-E5AB-5C85-B4D5EA2F1F64}"/>
                    </a:ext>
                  </a:extLst>
                </p:cNvPr>
                <p:cNvGrpSpPr>
                  <a:grpSpLocks/>
                </p:cNvGrpSpPr>
                <p:nvPr/>
              </p:nvGrpSpPr>
              <p:grpSpPr bwMode="auto">
                <a:xfrm>
                  <a:off x="3276600" y="1905000"/>
                  <a:ext cx="160019" cy="128396"/>
                  <a:chOff x="3124200" y="1895475"/>
                  <a:chExt cx="160019" cy="128396"/>
                </a:xfrm>
                <a:grpFill/>
              </p:grpSpPr>
              <p:grpSp>
                <p:nvGrpSpPr>
                  <p:cNvPr id="846" name="Group 516">
                    <a:extLst>
                      <a:ext uri="{FF2B5EF4-FFF2-40B4-BE49-F238E27FC236}">
                        <a16:creationId xmlns:a16="http://schemas.microsoft.com/office/drawing/2014/main" id="{AE8B0867-4AD5-7018-D2AA-A0B9AEEBA6F0}"/>
                      </a:ext>
                    </a:extLst>
                  </p:cNvPr>
                  <p:cNvGrpSpPr>
                    <a:grpSpLocks/>
                  </p:cNvGrpSpPr>
                  <p:nvPr/>
                </p:nvGrpSpPr>
                <p:grpSpPr bwMode="auto">
                  <a:xfrm>
                    <a:off x="3124200" y="1905000"/>
                    <a:ext cx="45719" cy="118871"/>
                    <a:chOff x="3098006" y="1902619"/>
                    <a:chExt cx="45719" cy="118871"/>
                  </a:xfrm>
                  <a:grpFill/>
                </p:grpSpPr>
                <p:sp>
                  <p:nvSpPr>
                    <p:cNvPr id="856" name="Oval 855">
                      <a:extLst>
                        <a:ext uri="{FF2B5EF4-FFF2-40B4-BE49-F238E27FC236}">
                          <a16:creationId xmlns:a16="http://schemas.microsoft.com/office/drawing/2014/main" id="{6374058F-A709-ED5E-8851-A25B0088C34B}"/>
                        </a:ext>
                      </a:extLst>
                    </p:cNvPr>
                    <p:cNvSpPr/>
                    <p:nvPr/>
                  </p:nvSpPr>
                  <p:spPr>
                    <a:xfrm>
                      <a:off x="3097788" y="1910351"/>
                      <a:ext cx="45325" cy="38669"/>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857" name="Straight Connector 856">
                      <a:extLst>
                        <a:ext uri="{FF2B5EF4-FFF2-40B4-BE49-F238E27FC236}">
                          <a16:creationId xmlns:a16="http://schemas.microsoft.com/office/drawing/2014/main" id="{DFF5ED91-3387-46AA-10E9-E3DA9D98C68A}"/>
                        </a:ext>
                      </a:extLst>
                    </p:cNvPr>
                    <p:cNvCxnSpPr>
                      <a:stCxn id="856" idx="4"/>
                    </p:cNvCxnSpPr>
                    <p:nvPr/>
                  </p:nvCxnSpPr>
                  <p:spPr>
                    <a:xfrm>
                      <a:off x="3121290" y="1949021"/>
                      <a:ext cx="0" cy="72294"/>
                    </a:xfrm>
                    <a:prstGeom prst="line">
                      <a:avLst/>
                    </a:prstGeom>
                    <a:grpFill/>
                    <a:ln w="25400" cap="flat" cmpd="dbl" algn="ctr">
                      <a:solidFill>
                        <a:srgbClr val="FFFFFF">
                          <a:lumMod val="65000"/>
                        </a:srgbClr>
                      </a:solidFill>
                      <a:prstDash val="solid"/>
                    </a:ln>
                    <a:effectLst/>
                  </p:spPr>
                </p:cxnSp>
              </p:grpSp>
              <p:grpSp>
                <p:nvGrpSpPr>
                  <p:cNvPr id="847" name="Group 517">
                    <a:extLst>
                      <a:ext uri="{FF2B5EF4-FFF2-40B4-BE49-F238E27FC236}">
                        <a16:creationId xmlns:a16="http://schemas.microsoft.com/office/drawing/2014/main" id="{F43ADA0E-83ED-B689-47FA-8C1D0EFD0D45}"/>
                      </a:ext>
                    </a:extLst>
                  </p:cNvPr>
                  <p:cNvGrpSpPr>
                    <a:grpSpLocks/>
                  </p:cNvGrpSpPr>
                  <p:nvPr/>
                </p:nvGrpSpPr>
                <p:grpSpPr bwMode="auto">
                  <a:xfrm>
                    <a:off x="3200400" y="1905000"/>
                    <a:ext cx="45719" cy="118871"/>
                    <a:chOff x="3098006" y="1902619"/>
                    <a:chExt cx="45719" cy="118871"/>
                  </a:xfrm>
                  <a:grpFill/>
                </p:grpSpPr>
                <p:sp>
                  <p:nvSpPr>
                    <p:cNvPr id="854" name="Oval 853">
                      <a:extLst>
                        <a:ext uri="{FF2B5EF4-FFF2-40B4-BE49-F238E27FC236}">
                          <a16:creationId xmlns:a16="http://schemas.microsoft.com/office/drawing/2014/main" id="{D5760C99-5B93-1ACA-A611-EF0AD64167BB}"/>
                        </a:ext>
                      </a:extLst>
                    </p:cNvPr>
                    <p:cNvSpPr/>
                    <p:nvPr/>
                  </p:nvSpPr>
                  <p:spPr>
                    <a:xfrm>
                      <a:off x="3092093" y="1910351"/>
                      <a:ext cx="43645" cy="38669"/>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855" name="Straight Connector 854">
                      <a:extLst>
                        <a:ext uri="{FF2B5EF4-FFF2-40B4-BE49-F238E27FC236}">
                          <a16:creationId xmlns:a16="http://schemas.microsoft.com/office/drawing/2014/main" id="{3084F873-45D8-9149-863F-B4C09E6B26CD}"/>
                        </a:ext>
                      </a:extLst>
                    </p:cNvPr>
                    <p:cNvCxnSpPr>
                      <a:stCxn id="854" idx="4"/>
                    </p:cNvCxnSpPr>
                    <p:nvPr/>
                  </p:nvCxnSpPr>
                  <p:spPr>
                    <a:xfrm>
                      <a:off x="3113916" y="1949021"/>
                      <a:ext cx="0" cy="72294"/>
                    </a:xfrm>
                    <a:prstGeom prst="line">
                      <a:avLst/>
                    </a:prstGeom>
                    <a:grpFill/>
                    <a:ln w="25400" cap="flat" cmpd="dbl" algn="ctr">
                      <a:solidFill>
                        <a:srgbClr val="FFFFFF">
                          <a:lumMod val="65000"/>
                        </a:srgbClr>
                      </a:solidFill>
                      <a:prstDash val="solid"/>
                    </a:ln>
                    <a:effectLst/>
                  </p:spPr>
                </p:cxnSp>
              </p:grpSp>
              <p:grpSp>
                <p:nvGrpSpPr>
                  <p:cNvPr id="848" name="Group 518">
                    <a:extLst>
                      <a:ext uri="{FF2B5EF4-FFF2-40B4-BE49-F238E27FC236}">
                        <a16:creationId xmlns:a16="http://schemas.microsoft.com/office/drawing/2014/main" id="{18E1F4BF-49F5-5651-23CC-5A32A12D7D06}"/>
                      </a:ext>
                    </a:extLst>
                  </p:cNvPr>
                  <p:cNvGrpSpPr>
                    <a:grpSpLocks/>
                  </p:cNvGrpSpPr>
                  <p:nvPr/>
                </p:nvGrpSpPr>
                <p:grpSpPr bwMode="auto">
                  <a:xfrm>
                    <a:off x="3162300" y="1895475"/>
                    <a:ext cx="45719" cy="118871"/>
                    <a:chOff x="3098006" y="1902619"/>
                    <a:chExt cx="45719" cy="118871"/>
                  </a:xfrm>
                  <a:grpFill/>
                </p:grpSpPr>
                <p:sp>
                  <p:nvSpPr>
                    <p:cNvPr id="852" name="Oval 851">
                      <a:extLst>
                        <a:ext uri="{FF2B5EF4-FFF2-40B4-BE49-F238E27FC236}">
                          <a16:creationId xmlns:a16="http://schemas.microsoft.com/office/drawing/2014/main" id="{A1A2A37C-10EA-1BD3-76AE-A8AEA3DF39B8}"/>
                        </a:ext>
                      </a:extLst>
                    </p:cNvPr>
                    <p:cNvSpPr/>
                    <p:nvPr/>
                  </p:nvSpPr>
                  <p:spPr>
                    <a:xfrm>
                      <a:off x="3098298" y="1903064"/>
                      <a:ext cx="45324" cy="45394"/>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853" name="Straight Connector 852">
                      <a:extLst>
                        <a:ext uri="{FF2B5EF4-FFF2-40B4-BE49-F238E27FC236}">
                          <a16:creationId xmlns:a16="http://schemas.microsoft.com/office/drawing/2014/main" id="{9ACAA2CE-E82C-3EF2-6706-7EBBA1819929}"/>
                        </a:ext>
                      </a:extLst>
                    </p:cNvPr>
                    <p:cNvCxnSpPr>
                      <a:stCxn id="852" idx="4"/>
                    </p:cNvCxnSpPr>
                    <p:nvPr/>
                  </p:nvCxnSpPr>
                  <p:spPr>
                    <a:xfrm>
                      <a:off x="3121799" y="1948458"/>
                      <a:ext cx="0" cy="72294"/>
                    </a:xfrm>
                    <a:prstGeom prst="line">
                      <a:avLst/>
                    </a:prstGeom>
                    <a:grpFill/>
                    <a:ln w="25400" cap="flat" cmpd="dbl" algn="ctr">
                      <a:solidFill>
                        <a:srgbClr val="FFFFFF">
                          <a:lumMod val="65000"/>
                        </a:srgbClr>
                      </a:solidFill>
                      <a:prstDash val="solid"/>
                    </a:ln>
                    <a:effectLst/>
                  </p:spPr>
                </p:cxnSp>
              </p:grpSp>
              <p:grpSp>
                <p:nvGrpSpPr>
                  <p:cNvPr id="849" name="Group 519">
                    <a:extLst>
                      <a:ext uri="{FF2B5EF4-FFF2-40B4-BE49-F238E27FC236}">
                        <a16:creationId xmlns:a16="http://schemas.microsoft.com/office/drawing/2014/main" id="{537E4FCE-316A-A24E-7A27-1794417B79F6}"/>
                      </a:ext>
                    </a:extLst>
                  </p:cNvPr>
                  <p:cNvGrpSpPr>
                    <a:grpSpLocks/>
                  </p:cNvGrpSpPr>
                  <p:nvPr/>
                </p:nvGrpSpPr>
                <p:grpSpPr bwMode="auto">
                  <a:xfrm>
                    <a:off x="3238500" y="1895475"/>
                    <a:ext cx="45719" cy="118871"/>
                    <a:chOff x="3098006" y="1902619"/>
                    <a:chExt cx="45719" cy="118871"/>
                  </a:xfrm>
                  <a:grpFill/>
                </p:grpSpPr>
                <p:sp>
                  <p:nvSpPr>
                    <p:cNvPr id="850" name="Oval 849">
                      <a:extLst>
                        <a:ext uri="{FF2B5EF4-FFF2-40B4-BE49-F238E27FC236}">
                          <a16:creationId xmlns:a16="http://schemas.microsoft.com/office/drawing/2014/main" id="{60784946-8225-E90E-161E-4DCF1FD25E2A}"/>
                        </a:ext>
                      </a:extLst>
                    </p:cNvPr>
                    <p:cNvSpPr/>
                    <p:nvPr/>
                  </p:nvSpPr>
                  <p:spPr>
                    <a:xfrm>
                      <a:off x="3097638" y="1903064"/>
                      <a:ext cx="45325" cy="45394"/>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851" name="Straight Connector 850">
                      <a:extLst>
                        <a:ext uri="{FF2B5EF4-FFF2-40B4-BE49-F238E27FC236}">
                          <a16:creationId xmlns:a16="http://schemas.microsoft.com/office/drawing/2014/main" id="{324D48B9-7FD2-EDC8-2249-C21C03DA1EAE}"/>
                        </a:ext>
                      </a:extLst>
                    </p:cNvPr>
                    <p:cNvCxnSpPr>
                      <a:stCxn id="850" idx="4"/>
                    </p:cNvCxnSpPr>
                    <p:nvPr/>
                  </p:nvCxnSpPr>
                  <p:spPr>
                    <a:xfrm>
                      <a:off x="3121139" y="1948458"/>
                      <a:ext cx="0" cy="72294"/>
                    </a:xfrm>
                    <a:prstGeom prst="line">
                      <a:avLst/>
                    </a:prstGeom>
                    <a:grpFill/>
                    <a:ln w="25400" cap="flat" cmpd="dbl" algn="ctr">
                      <a:solidFill>
                        <a:srgbClr val="FFFFFF">
                          <a:lumMod val="65000"/>
                        </a:srgbClr>
                      </a:solidFill>
                      <a:prstDash val="solid"/>
                    </a:ln>
                    <a:effectLst/>
                  </p:spPr>
                </p:cxnSp>
              </p:grpSp>
            </p:grpSp>
          </p:grpSp>
          <p:grpSp>
            <p:nvGrpSpPr>
              <p:cNvPr id="520" name="Group 540">
                <a:extLst>
                  <a:ext uri="{FF2B5EF4-FFF2-40B4-BE49-F238E27FC236}">
                    <a16:creationId xmlns:a16="http://schemas.microsoft.com/office/drawing/2014/main" id="{22EF72F0-C156-205A-DDF9-945653B75CFF}"/>
                  </a:ext>
                </a:extLst>
              </p:cNvPr>
              <p:cNvGrpSpPr>
                <a:grpSpLocks/>
              </p:cNvGrpSpPr>
              <p:nvPr/>
            </p:nvGrpSpPr>
            <p:grpSpPr bwMode="auto">
              <a:xfrm>
                <a:off x="4362450" y="1885950"/>
                <a:ext cx="312419" cy="137921"/>
                <a:chOff x="3124200" y="1895475"/>
                <a:chExt cx="312419" cy="137921"/>
              </a:xfrm>
              <a:grpFill/>
            </p:grpSpPr>
            <p:grpSp>
              <p:nvGrpSpPr>
                <p:cNvPr id="818" name="Group 541">
                  <a:extLst>
                    <a:ext uri="{FF2B5EF4-FFF2-40B4-BE49-F238E27FC236}">
                      <a16:creationId xmlns:a16="http://schemas.microsoft.com/office/drawing/2014/main" id="{785C44FE-FFA9-8B18-21C5-ABFC53DE0171}"/>
                    </a:ext>
                  </a:extLst>
                </p:cNvPr>
                <p:cNvGrpSpPr>
                  <a:grpSpLocks/>
                </p:cNvGrpSpPr>
                <p:nvPr/>
              </p:nvGrpSpPr>
              <p:grpSpPr bwMode="auto">
                <a:xfrm>
                  <a:off x="3124200" y="1895475"/>
                  <a:ext cx="160019" cy="128396"/>
                  <a:chOff x="3124200" y="1895475"/>
                  <a:chExt cx="160019" cy="128396"/>
                </a:xfrm>
                <a:grpFill/>
              </p:grpSpPr>
              <p:grpSp>
                <p:nvGrpSpPr>
                  <p:cNvPr id="832" name="Group 555">
                    <a:extLst>
                      <a:ext uri="{FF2B5EF4-FFF2-40B4-BE49-F238E27FC236}">
                        <a16:creationId xmlns:a16="http://schemas.microsoft.com/office/drawing/2014/main" id="{5026C43D-12A3-7826-5451-5A6639B2FAB8}"/>
                      </a:ext>
                    </a:extLst>
                  </p:cNvPr>
                  <p:cNvGrpSpPr>
                    <a:grpSpLocks/>
                  </p:cNvGrpSpPr>
                  <p:nvPr/>
                </p:nvGrpSpPr>
                <p:grpSpPr bwMode="auto">
                  <a:xfrm>
                    <a:off x="3124200" y="1905000"/>
                    <a:ext cx="45719" cy="118871"/>
                    <a:chOff x="3098006" y="1902619"/>
                    <a:chExt cx="45719" cy="118871"/>
                  </a:xfrm>
                  <a:grpFill/>
                </p:grpSpPr>
                <p:sp>
                  <p:nvSpPr>
                    <p:cNvPr id="842" name="Oval 841">
                      <a:extLst>
                        <a:ext uri="{FF2B5EF4-FFF2-40B4-BE49-F238E27FC236}">
                          <a16:creationId xmlns:a16="http://schemas.microsoft.com/office/drawing/2014/main" id="{9319D7F1-931D-BFBB-CCD9-042C957E203A}"/>
                        </a:ext>
                      </a:extLst>
                    </p:cNvPr>
                    <p:cNvSpPr/>
                    <p:nvPr/>
                  </p:nvSpPr>
                  <p:spPr>
                    <a:xfrm>
                      <a:off x="3098693" y="1912171"/>
                      <a:ext cx="45324" cy="35307"/>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843" name="Straight Connector 566">
                      <a:extLst>
                        <a:ext uri="{FF2B5EF4-FFF2-40B4-BE49-F238E27FC236}">
                          <a16:creationId xmlns:a16="http://schemas.microsoft.com/office/drawing/2014/main" id="{026E2A2D-F1A8-C5F0-60F4-7F95C89DAE6B}"/>
                        </a:ext>
                      </a:extLst>
                    </p:cNvPr>
                    <p:cNvCxnSpPr>
                      <a:stCxn id="842" idx="4"/>
                    </p:cNvCxnSpPr>
                    <p:nvPr/>
                  </p:nvCxnSpPr>
                  <p:spPr>
                    <a:xfrm>
                      <a:off x="3122195" y="1947478"/>
                      <a:ext cx="0" cy="65569"/>
                    </a:xfrm>
                    <a:prstGeom prst="line">
                      <a:avLst/>
                    </a:prstGeom>
                    <a:grpFill/>
                    <a:ln w="25400" cap="flat" cmpd="dbl" algn="ctr">
                      <a:solidFill>
                        <a:srgbClr val="FFFFFF">
                          <a:lumMod val="65000"/>
                        </a:srgbClr>
                      </a:solidFill>
                      <a:prstDash val="solid"/>
                    </a:ln>
                    <a:effectLst/>
                  </p:spPr>
                </p:cxnSp>
              </p:grpSp>
              <p:grpSp>
                <p:nvGrpSpPr>
                  <p:cNvPr id="833" name="Group 556">
                    <a:extLst>
                      <a:ext uri="{FF2B5EF4-FFF2-40B4-BE49-F238E27FC236}">
                        <a16:creationId xmlns:a16="http://schemas.microsoft.com/office/drawing/2014/main" id="{8955021C-7A48-0A45-C46B-112C63A5D3EF}"/>
                      </a:ext>
                    </a:extLst>
                  </p:cNvPr>
                  <p:cNvGrpSpPr>
                    <a:grpSpLocks/>
                  </p:cNvGrpSpPr>
                  <p:nvPr/>
                </p:nvGrpSpPr>
                <p:grpSpPr bwMode="auto">
                  <a:xfrm>
                    <a:off x="3200400" y="1905000"/>
                    <a:ext cx="45719" cy="118871"/>
                    <a:chOff x="3098006" y="1902619"/>
                    <a:chExt cx="45719" cy="118871"/>
                  </a:xfrm>
                  <a:grpFill/>
                </p:grpSpPr>
                <p:sp>
                  <p:nvSpPr>
                    <p:cNvPr id="840" name="Oval 839">
                      <a:extLst>
                        <a:ext uri="{FF2B5EF4-FFF2-40B4-BE49-F238E27FC236}">
                          <a16:creationId xmlns:a16="http://schemas.microsoft.com/office/drawing/2014/main" id="{DCC40C1B-F3F9-FC45-4659-0FED27CE113B}"/>
                        </a:ext>
                      </a:extLst>
                    </p:cNvPr>
                    <p:cNvSpPr/>
                    <p:nvPr/>
                  </p:nvSpPr>
                  <p:spPr>
                    <a:xfrm>
                      <a:off x="3098033" y="1912171"/>
                      <a:ext cx="45325" cy="35307"/>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841" name="Straight Connector 840">
                      <a:extLst>
                        <a:ext uri="{FF2B5EF4-FFF2-40B4-BE49-F238E27FC236}">
                          <a16:creationId xmlns:a16="http://schemas.microsoft.com/office/drawing/2014/main" id="{9A9913F7-4A93-34B0-5D27-57A401330896}"/>
                        </a:ext>
                      </a:extLst>
                    </p:cNvPr>
                    <p:cNvCxnSpPr>
                      <a:stCxn id="840" idx="4"/>
                    </p:cNvCxnSpPr>
                    <p:nvPr/>
                  </p:nvCxnSpPr>
                  <p:spPr>
                    <a:xfrm>
                      <a:off x="3121535" y="1947478"/>
                      <a:ext cx="0" cy="65569"/>
                    </a:xfrm>
                    <a:prstGeom prst="line">
                      <a:avLst/>
                    </a:prstGeom>
                    <a:grpFill/>
                    <a:ln w="25400" cap="flat" cmpd="dbl" algn="ctr">
                      <a:solidFill>
                        <a:srgbClr val="FFFFFF">
                          <a:lumMod val="65000"/>
                        </a:srgbClr>
                      </a:solidFill>
                      <a:prstDash val="solid"/>
                    </a:ln>
                    <a:effectLst/>
                  </p:spPr>
                </p:cxnSp>
              </p:grpSp>
              <p:grpSp>
                <p:nvGrpSpPr>
                  <p:cNvPr id="834" name="Group 557">
                    <a:extLst>
                      <a:ext uri="{FF2B5EF4-FFF2-40B4-BE49-F238E27FC236}">
                        <a16:creationId xmlns:a16="http://schemas.microsoft.com/office/drawing/2014/main" id="{8D189990-7780-E802-D4F9-18CDFF0BE0D7}"/>
                      </a:ext>
                    </a:extLst>
                  </p:cNvPr>
                  <p:cNvGrpSpPr>
                    <a:grpSpLocks/>
                  </p:cNvGrpSpPr>
                  <p:nvPr/>
                </p:nvGrpSpPr>
                <p:grpSpPr bwMode="auto">
                  <a:xfrm>
                    <a:off x="3162300" y="1895475"/>
                    <a:ext cx="45719" cy="118871"/>
                    <a:chOff x="3098006" y="1902619"/>
                    <a:chExt cx="45719" cy="118871"/>
                  </a:xfrm>
                  <a:grpFill/>
                </p:grpSpPr>
                <p:sp>
                  <p:nvSpPr>
                    <p:cNvPr id="838" name="Oval 837">
                      <a:extLst>
                        <a:ext uri="{FF2B5EF4-FFF2-40B4-BE49-F238E27FC236}">
                          <a16:creationId xmlns:a16="http://schemas.microsoft.com/office/drawing/2014/main" id="{30F47117-C786-EC08-41DC-6F36085ECCC2}"/>
                        </a:ext>
                      </a:extLst>
                    </p:cNvPr>
                    <p:cNvSpPr/>
                    <p:nvPr/>
                  </p:nvSpPr>
                  <p:spPr>
                    <a:xfrm>
                      <a:off x="3105917" y="1904883"/>
                      <a:ext cx="38610" cy="42032"/>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839" name="Straight Connector 838">
                      <a:extLst>
                        <a:ext uri="{FF2B5EF4-FFF2-40B4-BE49-F238E27FC236}">
                          <a16:creationId xmlns:a16="http://schemas.microsoft.com/office/drawing/2014/main" id="{E363FA80-9619-4E9C-6477-632AD3EAFE8E}"/>
                        </a:ext>
                      </a:extLst>
                    </p:cNvPr>
                    <p:cNvCxnSpPr>
                      <a:stCxn id="838" idx="4"/>
                    </p:cNvCxnSpPr>
                    <p:nvPr/>
                  </p:nvCxnSpPr>
                  <p:spPr>
                    <a:xfrm>
                      <a:off x="3129418" y="1946915"/>
                      <a:ext cx="0" cy="65569"/>
                    </a:xfrm>
                    <a:prstGeom prst="line">
                      <a:avLst/>
                    </a:prstGeom>
                    <a:grpFill/>
                    <a:ln w="25400" cap="flat" cmpd="dbl" algn="ctr">
                      <a:solidFill>
                        <a:srgbClr val="FFFFFF">
                          <a:lumMod val="65000"/>
                        </a:srgbClr>
                      </a:solidFill>
                      <a:prstDash val="solid"/>
                    </a:ln>
                    <a:effectLst/>
                  </p:spPr>
                </p:cxnSp>
              </p:grpSp>
              <p:grpSp>
                <p:nvGrpSpPr>
                  <p:cNvPr id="835" name="Group 558">
                    <a:extLst>
                      <a:ext uri="{FF2B5EF4-FFF2-40B4-BE49-F238E27FC236}">
                        <a16:creationId xmlns:a16="http://schemas.microsoft.com/office/drawing/2014/main" id="{AFD5478A-4F72-5D95-CCFD-BAEB5E1047CA}"/>
                      </a:ext>
                    </a:extLst>
                  </p:cNvPr>
                  <p:cNvGrpSpPr>
                    <a:grpSpLocks/>
                  </p:cNvGrpSpPr>
                  <p:nvPr/>
                </p:nvGrpSpPr>
                <p:grpSpPr bwMode="auto">
                  <a:xfrm>
                    <a:off x="3238500" y="1895475"/>
                    <a:ext cx="45719" cy="118871"/>
                    <a:chOff x="3098006" y="1902619"/>
                    <a:chExt cx="45719" cy="118871"/>
                  </a:xfrm>
                  <a:grpFill/>
                </p:grpSpPr>
                <p:sp>
                  <p:nvSpPr>
                    <p:cNvPr id="836" name="Oval 835">
                      <a:extLst>
                        <a:ext uri="{FF2B5EF4-FFF2-40B4-BE49-F238E27FC236}">
                          <a16:creationId xmlns:a16="http://schemas.microsoft.com/office/drawing/2014/main" id="{E6350945-2100-848B-0758-843CCF875948}"/>
                        </a:ext>
                      </a:extLst>
                    </p:cNvPr>
                    <p:cNvSpPr/>
                    <p:nvPr/>
                  </p:nvSpPr>
                  <p:spPr>
                    <a:xfrm>
                      <a:off x="3098543" y="1904883"/>
                      <a:ext cx="45324" cy="42032"/>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837" name="Straight Connector 836">
                      <a:extLst>
                        <a:ext uri="{FF2B5EF4-FFF2-40B4-BE49-F238E27FC236}">
                          <a16:creationId xmlns:a16="http://schemas.microsoft.com/office/drawing/2014/main" id="{E36F34DC-59D1-D41B-DE5A-814B70B1D9CA}"/>
                        </a:ext>
                      </a:extLst>
                    </p:cNvPr>
                    <p:cNvCxnSpPr>
                      <a:stCxn id="836" idx="4"/>
                    </p:cNvCxnSpPr>
                    <p:nvPr/>
                  </p:nvCxnSpPr>
                  <p:spPr>
                    <a:xfrm>
                      <a:off x="3122045" y="1946915"/>
                      <a:ext cx="0" cy="65569"/>
                    </a:xfrm>
                    <a:prstGeom prst="line">
                      <a:avLst/>
                    </a:prstGeom>
                    <a:grpFill/>
                    <a:ln w="25400" cap="flat" cmpd="dbl" algn="ctr">
                      <a:solidFill>
                        <a:srgbClr val="FFFFFF">
                          <a:lumMod val="65000"/>
                        </a:srgbClr>
                      </a:solidFill>
                      <a:prstDash val="solid"/>
                    </a:ln>
                    <a:effectLst/>
                  </p:spPr>
                </p:cxnSp>
              </p:grpSp>
            </p:grpSp>
            <p:grpSp>
              <p:nvGrpSpPr>
                <p:cNvPr id="819" name="Group 542">
                  <a:extLst>
                    <a:ext uri="{FF2B5EF4-FFF2-40B4-BE49-F238E27FC236}">
                      <a16:creationId xmlns:a16="http://schemas.microsoft.com/office/drawing/2014/main" id="{2EDBD2E3-A0CF-BB81-7F10-83CF38BC5182}"/>
                    </a:ext>
                  </a:extLst>
                </p:cNvPr>
                <p:cNvGrpSpPr>
                  <a:grpSpLocks/>
                </p:cNvGrpSpPr>
                <p:nvPr/>
              </p:nvGrpSpPr>
              <p:grpSpPr bwMode="auto">
                <a:xfrm>
                  <a:off x="3276600" y="1905000"/>
                  <a:ext cx="160019" cy="128396"/>
                  <a:chOff x="3124200" y="1895475"/>
                  <a:chExt cx="160019" cy="128396"/>
                </a:xfrm>
                <a:grpFill/>
              </p:grpSpPr>
              <p:grpSp>
                <p:nvGrpSpPr>
                  <p:cNvPr id="820" name="Group 543">
                    <a:extLst>
                      <a:ext uri="{FF2B5EF4-FFF2-40B4-BE49-F238E27FC236}">
                        <a16:creationId xmlns:a16="http://schemas.microsoft.com/office/drawing/2014/main" id="{368CF582-4216-2A0D-A793-5468DED76E52}"/>
                      </a:ext>
                    </a:extLst>
                  </p:cNvPr>
                  <p:cNvGrpSpPr>
                    <a:grpSpLocks/>
                  </p:cNvGrpSpPr>
                  <p:nvPr/>
                </p:nvGrpSpPr>
                <p:grpSpPr bwMode="auto">
                  <a:xfrm>
                    <a:off x="3124200" y="1905000"/>
                    <a:ext cx="45719" cy="118871"/>
                    <a:chOff x="3098006" y="1902619"/>
                    <a:chExt cx="45719" cy="118871"/>
                  </a:xfrm>
                  <a:grpFill/>
                </p:grpSpPr>
                <p:sp>
                  <p:nvSpPr>
                    <p:cNvPr id="830" name="Oval 829">
                      <a:extLst>
                        <a:ext uri="{FF2B5EF4-FFF2-40B4-BE49-F238E27FC236}">
                          <a16:creationId xmlns:a16="http://schemas.microsoft.com/office/drawing/2014/main" id="{051F5CD5-C675-9701-4B5B-E39FC2C1D98B}"/>
                        </a:ext>
                      </a:extLst>
                    </p:cNvPr>
                    <p:cNvSpPr/>
                    <p:nvPr/>
                  </p:nvSpPr>
                  <p:spPr>
                    <a:xfrm>
                      <a:off x="3105768" y="1912733"/>
                      <a:ext cx="38610" cy="35307"/>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831" name="Straight Connector 554">
                      <a:extLst>
                        <a:ext uri="{FF2B5EF4-FFF2-40B4-BE49-F238E27FC236}">
                          <a16:creationId xmlns:a16="http://schemas.microsoft.com/office/drawing/2014/main" id="{8B4AA670-2E16-4CFE-D777-4F27F8F21DEA}"/>
                        </a:ext>
                      </a:extLst>
                    </p:cNvPr>
                    <p:cNvCxnSpPr>
                      <a:stCxn id="830" idx="4"/>
                    </p:cNvCxnSpPr>
                    <p:nvPr/>
                  </p:nvCxnSpPr>
                  <p:spPr>
                    <a:xfrm>
                      <a:off x="3122554" y="1948040"/>
                      <a:ext cx="0" cy="65569"/>
                    </a:xfrm>
                    <a:prstGeom prst="line">
                      <a:avLst/>
                    </a:prstGeom>
                    <a:grpFill/>
                    <a:ln w="25400" cap="flat" cmpd="dbl" algn="ctr">
                      <a:solidFill>
                        <a:srgbClr val="FFFFFF">
                          <a:lumMod val="65000"/>
                        </a:srgbClr>
                      </a:solidFill>
                      <a:prstDash val="solid"/>
                    </a:ln>
                    <a:effectLst/>
                  </p:spPr>
                </p:cxnSp>
              </p:grpSp>
              <p:grpSp>
                <p:nvGrpSpPr>
                  <p:cNvPr id="821" name="Group 544">
                    <a:extLst>
                      <a:ext uri="{FF2B5EF4-FFF2-40B4-BE49-F238E27FC236}">
                        <a16:creationId xmlns:a16="http://schemas.microsoft.com/office/drawing/2014/main" id="{8773C154-BF4D-42E6-D29E-789C3F81FF4E}"/>
                      </a:ext>
                    </a:extLst>
                  </p:cNvPr>
                  <p:cNvGrpSpPr>
                    <a:grpSpLocks/>
                  </p:cNvGrpSpPr>
                  <p:nvPr/>
                </p:nvGrpSpPr>
                <p:grpSpPr bwMode="auto">
                  <a:xfrm>
                    <a:off x="3200400" y="1905000"/>
                    <a:ext cx="45719" cy="118871"/>
                    <a:chOff x="3098006" y="1902619"/>
                    <a:chExt cx="45719" cy="118871"/>
                  </a:xfrm>
                  <a:grpFill/>
                </p:grpSpPr>
                <p:sp>
                  <p:nvSpPr>
                    <p:cNvPr id="828" name="Oval 827">
                      <a:extLst>
                        <a:ext uri="{FF2B5EF4-FFF2-40B4-BE49-F238E27FC236}">
                          <a16:creationId xmlns:a16="http://schemas.microsoft.com/office/drawing/2014/main" id="{444A041E-E4D5-A7FE-EC76-6E0D79225372}"/>
                        </a:ext>
                      </a:extLst>
                    </p:cNvPr>
                    <p:cNvSpPr/>
                    <p:nvPr/>
                  </p:nvSpPr>
                  <p:spPr>
                    <a:xfrm>
                      <a:off x="3098394" y="1912733"/>
                      <a:ext cx="45324" cy="35307"/>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829" name="Straight Connector 828">
                      <a:extLst>
                        <a:ext uri="{FF2B5EF4-FFF2-40B4-BE49-F238E27FC236}">
                          <a16:creationId xmlns:a16="http://schemas.microsoft.com/office/drawing/2014/main" id="{EF47B45D-1D06-D729-031E-0A48ACD31137}"/>
                        </a:ext>
                      </a:extLst>
                    </p:cNvPr>
                    <p:cNvCxnSpPr>
                      <a:stCxn id="828" idx="4"/>
                    </p:cNvCxnSpPr>
                    <p:nvPr/>
                  </p:nvCxnSpPr>
                  <p:spPr>
                    <a:xfrm>
                      <a:off x="3121895" y="1948040"/>
                      <a:ext cx="0" cy="65569"/>
                    </a:xfrm>
                    <a:prstGeom prst="line">
                      <a:avLst/>
                    </a:prstGeom>
                    <a:grpFill/>
                    <a:ln w="25400" cap="flat" cmpd="dbl" algn="ctr">
                      <a:solidFill>
                        <a:srgbClr val="FFFFFF">
                          <a:lumMod val="65000"/>
                        </a:srgbClr>
                      </a:solidFill>
                      <a:prstDash val="solid"/>
                    </a:ln>
                    <a:effectLst/>
                  </p:spPr>
                </p:cxnSp>
              </p:grpSp>
              <p:grpSp>
                <p:nvGrpSpPr>
                  <p:cNvPr id="822" name="Group 545">
                    <a:extLst>
                      <a:ext uri="{FF2B5EF4-FFF2-40B4-BE49-F238E27FC236}">
                        <a16:creationId xmlns:a16="http://schemas.microsoft.com/office/drawing/2014/main" id="{D9B56F0B-41E1-180F-8EC9-9B64EA51448B}"/>
                      </a:ext>
                    </a:extLst>
                  </p:cNvPr>
                  <p:cNvGrpSpPr>
                    <a:grpSpLocks/>
                  </p:cNvGrpSpPr>
                  <p:nvPr/>
                </p:nvGrpSpPr>
                <p:grpSpPr bwMode="auto">
                  <a:xfrm>
                    <a:off x="3162300" y="1895475"/>
                    <a:ext cx="45719" cy="118871"/>
                    <a:chOff x="3098006" y="1902619"/>
                    <a:chExt cx="45719" cy="118871"/>
                  </a:xfrm>
                  <a:grpFill/>
                </p:grpSpPr>
                <p:sp>
                  <p:nvSpPr>
                    <p:cNvPr id="826" name="Oval 825">
                      <a:extLst>
                        <a:ext uri="{FF2B5EF4-FFF2-40B4-BE49-F238E27FC236}">
                          <a16:creationId xmlns:a16="http://schemas.microsoft.com/office/drawing/2014/main" id="{9CE07EA1-9AC1-7E91-369E-6D1C7A2532F7}"/>
                        </a:ext>
                      </a:extLst>
                    </p:cNvPr>
                    <p:cNvSpPr/>
                    <p:nvPr/>
                  </p:nvSpPr>
                  <p:spPr>
                    <a:xfrm>
                      <a:off x="3106277" y="1912171"/>
                      <a:ext cx="45324" cy="35307"/>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827" name="Straight Connector 826">
                      <a:extLst>
                        <a:ext uri="{FF2B5EF4-FFF2-40B4-BE49-F238E27FC236}">
                          <a16:creationId xmlns:a16="http://schemas.microsoft.com/office/drawing/2014/main" id="{570286D8-4258-02A1-173D-CC29CE8D04BD}"/>
                        </a:ext>
                      </a:extLst>
                    </p:cNvPr>
                    <p:cNvCxnSpPr>
                      <a:stCxn id="826" idx="4"/>
                    </p:cNvCxnSpPr>
                    <p:nvPr/>
                  </p:nvCxnSpPr>
                  <p:spPr>
                    <a:xfrm>
                      <a:off x="3129779" y="1947478"/>
                      <a:ext cx="0" cy="65569"/>
                    </a:xfrm>
                    <a:prstGeom prst="line">
                      <a:avLst/>
                    </a:prstGeom>
                    <a:grpFill/>
                    <a:ln w="25400" cap="flat" cmpd="dbl" algn="ctr">
                      <a:solidFill>
                        <a:srgbClr val="FFFFFF">
                          <a:lumMod val="65000"/>
                        </a:srgbClr>
                      </a:solidFill>
                      <a:prstDash val="solid"/>
                    </a:ln>
                    <a:effectLst/>
                  </p:spPr>
                </p:cxnSp>
              </p:grpSp>
              <p:grpSp>
                <p:nvGrpSpPr>
                  <p:cNvPr id="823" name="Group 546">
                    <a:extLst>
                      <a:ext uri="{FF2B5EF4-FFF2-40B4-BE49-F238E27FC236}">
                        <a16:creationId xmlns:a16="http://schemas.microsoft.com/office/drawing/2014/main" id="{1C5030E3-7AD3-713E-68A2-8845C12087AA}"/>
                      </a:ext>
                    </a:extLst>
                  </p:cNvPr>
                  <p:cNvGrpSpPr>
                    <a:grpSpLocks/>
                  </p:cNvGrpSpPr>
                  <p:nvPr/>
                </p:nvGrpSpPr>
                <p:grpSpPr bwMode="auto">
                  <a:xfrm>
                    <a:off x="3238500" y="1895475"/>
                    <a:ext cx="45719" cy="118871"/>
                    <a:chOff x="3098006" y="1902619"/>
                    <a:chExt cx="45719" cy="118871"/>
                  </a:xfrm>
                  <a:grpFill/>
                </p:grpSpPr>
                <p:sp>
                  <p:nvSpPr>
                    <p:cNvPr id="824" name="Oval 823">
                      <a:extLst>
                        <a:ext uri="{FF2B5EF4-FFF2-40B4-BE49-F238E27FC236}">
                          <a16:creationId xmlns:a16="http://schemas.microsoft.com/office/drawing/2014/main" id="{F153AB56-72DF-1AB1-1445-FB6AE5112FA8}"/>
                        </a:ext>
                      </a:extLst>
                    </p:cNvPr>
                    <p:cNvSpPr/>
                    <p:nvPr/>
                  </p:nvSpPr>
                  <p:spPr>
                    <a:xfrm>
                      <a:off x="3105617" y="1912171"/>
                      <a:ext cx="38610" cy="35307"/>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825" name="Straight Connector 824">
                      <a:extLst>
                        <a:ext uri="{FF2B5EF4-FFF2-40B4-BE49-F238E27FC236}">
                          <a16:creationId xmlns:a16="http://schemas.microsoft.com/office/drawing/2014/main" id="{9B2D19EF-8B27-6CA2-C365-519145798A32}"/>
                        </a:ext>
                      </a:extLst>
                    </p:cNvPr>
                    <p:cNvCxnSpPr>
                      <a:stCxn id="824" idx="4"/>
                    </p:cNvCxnSpPr>
                    <p:nvPr/>
                  </p:nvCxnSpPr>
                  <p:spPr>
                    <a:xfrm>
                      <a:off x="3122404" y="1947478"/>
                      <a:ext cx="0" cy="65569"/>
                    </a:xfrm>
                    <a:prstGeom prst="line">
                      <a:avLst/>
                    </a:prstGeom>
                    <a:grpFill/>
                    <a:ln w="25400" cap="flat" cmpd="dbl" algn="ctr">
                      <a:solidFill>
                        <a:srgbClr val="FFFFFF">
                          <a:lumMod val="65000"/>
                        </a:srgbClr>
                      </a:solidFill>
                      <a:prstDash val="solid"/>
                    </a:ln>
                    <a:effectLst/>
                  </p:spPr>
                </p:cxnSp>
              </p:grpSp>
            </p:grpSp>
          </p:grpSp>
          <p:grpSp>
            <p:nvGrpSpPr>
              <p:cNvPr id="521" name="Group 567">
                <a:extLst>
                  <a:ext uri="{FF2B5EF4-FFF2-40B4-BE49-F238E27FC236}">
                    <a16:creationId xmlns:a16="http://schemas.microsoft.com/office/drawing/2014/main" id="{4A16B78E-8609-3FBB-F69D-194FFC33B123}"/>
                  </a:ext>
                </a:extLst>
              </p:cNvPr>
              <p:cNvGrpSpPr>
                <a:grpSpLocks/>
              </p:cNvGrpSpPr>
              <p:nvPr/>
            </p:nvGrpSpPr>
            <p:grpSpPr bwMode="auto">
              <a:xfrm>
                <a:off x="4669631" y="1883569"/>
                <a:ext cx="312419" cy="137921"/>
                <a:chOff x="3124200" y="1895475"/>
                <a:chExt cx="312419" cy="137921"/>
              </a:xfrm>
              <a:grpFill/>
            </p:grpSpPr>
            <p:grpSp>
              <p:nvGrpSpPr>
                <p:cNvPr id="792" name="Group 568">
                  <a:extLst>
                    <a:ext uri="{FF2B5EF4-FFF2-40B4-BE49-F238E27FC236}">
                      <a16:creationId xmlns:a16="http://schemas.microsoft.com/office/drawing/2014/main" id="{941A2830-7149-9460-5687-22D3A3E2DCEF}"/>
                    </a:ext>
                  </a:extLst>
                </p:cNvPr>
                <p:cNvGrpSpPr>
                  <a:grpSpLocks/>
                </p:cNvGrpSpPr>
                <p:nvPr/>
              </p:nvGrpSpPr>
              <p:grpSpPr bwMode="auto">
                <a:xfrm>
                  <a:off x="3124200" y="1895475"/>
                  <a:ext cx="160019" cy="128396"/>
                  <a:chOff x="3124200" y="1895475"/>
                  <a:chExt cx="160019" cy="128396"/>
                </a:xfrm>
                <a:grpFill/>
              </p:grpSpPr>
              <p:grpSp>
                <p:nvGrpSpPr>
                  <p:cNvPr id="806" name="Group 582">
                    <a:extLst>
                      <a:ext uri="{FF2B5EF4-FFF2-40B4-BE49-F238E27FC236}">
                        <a16:creationId xmlns:a16="http://schemas.microsoft.com/office/drawing/2014/main" id="{5E3C4C68-F2F3-E88C-86A0-E0AD481D4312}"/>
                      </a:ext>
                    </a:extLst>
                  </p:cNvPr>
                  <p:cNvGrpSpPr>
                    <a:grpSpLocks/>
                  </p:cNvGrpSpPr>
                  <p:nvPr/>
                </p:nvGrpSpPr>
                <p:grpSpPr bwMode="auto">
                  <a:xfrm>
                    <a:off x="3124200" y="1905000"/>
                    <a:ext cx="45719" cy="118871"/>
                    <a:chOff x="3098006" y="1902619"/>
                    <a:chExt cx="45719" cy="118871"/>
                  </a:xfrm>
                  <a:grpFill/>
                </p:grpSpPr>
                <p:sp>
                  <p:nvSpPr>
                    <p:cNvPr id="816" name="Oval 592">
                      <a:extLst>
                        <a:ext uri="{FF2B5EF4-FFF2-40B4-BE49-F238E27FC236}">
                          <a16:creationId xmlns:a16="http://schemas.microsoft.com/office/drawing/2014/main" id="{5AEB9F86-177D-5F2F-FA9F-7E6450309FB0}"/>
                        </a:ext>
                      </a:extLst>
                    </p:cNvPr>
                    <p:cNvSpPr/>
                    <p:nvPr/>
                  </p:nvSpPr>
                  <p:spPr>
                    <a:xfrm>
                      <a:off x="3102067" y="1902783"/>
                      <a:ext cx="45325" cy="4539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817" name="Straight Connector 593">
                      <a:extLst>
                        <a:ext uri="{FF2B5EF4-FFF2-40B4-BE49-F238E27FC236}">
                          <a16:creationId xmlns:a16="http://schemas.microsoft.com/office/drawing/2014/main" id="{23226780-C2EE-3814-1431-DDC4EA8C41E3}"/>
                        </a:ext>
                      </a:extLst>
                    </p:cNvPr>
                    <p:cNvCxnSpPr/>
                    <p:nvPr/>
                  </p:nvCxnSpPr>
                  <p:spPr>
                    <a:xfrm>
                      <a:off x="3125568" y="1948177"/>
                      <a:ext cx="0" cy="65570"/>
                    </a:xfrm>
                    <a:prstGeom prst="line">
                      <a:avLst/>
                    </a:prstGeom>
                    <a:grpFill/>
                    <a:ln w="25400" cap="flat" cmpd="dbl" algn="ctr">
                      <a:solidFill>
                        <a:srgbClr val="FFFFFF">
                          <a:lumMod val="65000"/>
                        </a:srgbClr>
                      </a:solidFill>
                      <a:prstDash val="solid"/>
                    </a:ln>
                    <a:effectLst/>
                  </p:spPr>
                </p:cxnSp>
              </p:grpSp>
              <p:grpSp>
                <p:nvGrpSpPr>
                  <p:cNvPr id="807" name="Group 583">
                    <a:extLst>
                      <a:ext uri="{FF2B5EF4-FFF2-40B4-BE49-F238E27FC236}">
                        <a16:creationId xmlns:a16="http://schemas.microsoft.com/office/drawing/2014/main" id="{06C31298-903C-316B-FDC1-F06CC957D8B1}"/>
                      </a:ext>
                    </a:extLst>
                  </p:cNvPr>
                  <p:cNvGrpSpPr>
                    <a:grpSpLocks/>
                  </p:cNvGrpSpPr>
                  <p:nvPr/>
                </p:nvGrpSpPr>
                <p:grpSpPr bwMode="auto">
                  <a:xfrm>
                    <a:off x="3200400" y="1905000"/>
                    <a:ext cx="45719" cy="118871"/>
                    <a:chOff x="3098006" y="1902619"/>
                    <a:chExt cx="45719" cy="118871"/>
                  </a:xfrm>
                  <a:grpFill/>
                </p:grpSpPr>
                <p:sp>
                  <p:nvSpPr>
                    <p:cNvPr id="814" name="Oval 813">
                      <a:extLst>
                        <a:ext uri="{FF2B5EF4-FFF2-40B4-BE49-F238E27FC236}">
                          <a16:creationId xmlns:a16="http://schemas.microsoft.com/office/drawing/2014/main" id="{0CF7CEE7-9A2A-A4E4-7318-EE2C7D0A7E9E}"/>
                        </a:ext>
                      </a:extLst>
                    </p:cNvPr>
                    <p:cNvSpPr/>
                    <p:nvPr/>
                  </p:nvSpPr>
                  <p:spPr>
                    <a:xfrm>
                      <a:off x="3101408" y="1902783"/>
                      <a:ext cx="41966" cy="4539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815" name="Straight Connector 814">
                      <a:extLst>
                        <a:ext uri="{FF2B5EF4-FFF2-40B4-BE49-F238E27FC236}">
                          <a16:creationId xmlns:a16="http://schemas.microsoft.com/office/drawing/2014/main" id="{025FE8C1-4B21-2567-C43D-BEECAF2DA825}"/>
                        </a:ext>
                      </a:extLst>
                    </p:cNvPr>
                    <p:cNvCxnSpPr>
                      <a:stCxn id="814" idx="4"/>
                    </p:cNvCxnSpPr>
                    <p:nvPr/>
                  </p:nvCxnSpPr>
                  <p:spPr>
                    <a:xfrm>
                      <a:off x="3121552" y="1948177"/>
                      <a:ext cx="1678" cy="65570"/>
                    </a:xfrm>
                    <a:prstGeom prst="line">
                      <a:avLst/>
                    </a:prstGeom>
                    <a:grpFill/>
                    <a:ln w="25400" cap="flat" cmpd="dbl" algn="ctr">
                      <a:solidFill>
                        <a:srgbClr val="FFFFFF">
                          <a:lumMod val="65000"/>
                        </a:srgbClr>
                      </a:solidFill>
                      <a:prstDash val="solid"/>
                    </a:ln>
                    <a:effectLst/>
                  </p:spPr>
                </p:cxnSp>
              </p:grpSp>
              <p:grpSp>
                <p:nvGrpSpPr>
                  <p:cNvPr id="808" name="Group 584">
                    <a:extLst>
                      <a:ext uri="{FF2B5EF4-FFF2-40B4-BE49-F238E27FC236}">
                        <a16:creationId xmlns:a16="http://schemas.microsoft.com/office/drawing/2014/main" id="{F3445B6B-8280-6EF1-E3D9-474D490D40D0}"/>
                      </a:ext>
                    </a:extLst>
                  </p:cNvPr>
                  <p:cNvGrpSpPr>
                    <a:grpSpLocks/>
                  </p:cNvGrpSpPr>
                  <p:nvPr/>
                </p:nvGrpSpPr>
                <p:grpSpPr bwMode="auto">
                  <a:xfrm>
                    <a:off x="3162300" y="1895475"/>
                    <a:ext cx="45719" cy="118871"/>
                    <a:chOff x="3098006" y="1902619"/>
                    <a:chExt cx="45719" cy="118871"/>
                  </a:xfrm>
                  <a:grpFill/>
                </p:grpSpPr>
                <p:sp>
                  <p:nvSpPr>
                    <p:cNvPr id="812" name="Oval 811">
                      <a:extLst>
                        <a:ext uri="{FF2B5EF4-FFF2-40B4-BE49-F238E27FC236}">
                          <a16:creationId xmlns:a16="http://schemas.microsoft.com/office/drawing/2014/main" id="{6C6326A7-E865-EC53-0410-C2C2AD005979}"/>
                        </a:ext>
                      </a:extLst>
                    </p:cNvPr>
                    <p:cNvSpPr/>
                    <p:nvPr/>
                  </p:nvSpPr>
                  <p:spPr>
                    <a:xfrm>
                      <a:off x="3109291" y="1902221"/>
                      <a:ext cx="35252"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813" name="Straight Connector 812">
                      <a:extLst>
                        <a:ext uri="{FF2B5EF4-FFF2-40B4-BE49-F238E27FC236}">
                          <a16:creationId xmlns:a16="http://schemas.microsoft.com/office/drawing/2014/main" id="{F896C6F5-9C66-356D-1CB3-293C39F81E59}"/>
                        </a:ext>
                      </a:extLst>
                    </p:cNvPr>
                    <p:cNvCxnSpPr>
                      <a:stCxn id="812" idx="4"/>
                    </p:cNvCxnSpPr>
                    <p:nvPr/>
                  </p:nvCxnSpPr>
                  <p:spPr>
                    <a:xfrm>
                      <a:off x="3129435" y="1945933"/>
                      <a:ext cx="1678" cy="67250"/>
                    </a:xfrm>
                    <a:prstGeom prst="line">
                      <a:avLst/>
                    </a:prstGeom>
                    <a:grpFill/>
                    <a:ln w="25400" cap="flat" cmpd="dbl" algn="ctr">
                      <a:solidFill>
                        <a:srgbClr val="FFFFFF">
                          <a:lumMod val="65000"/>
                        </a:srgbClr>
                      </a:solidFill>
                      <a:prstDash val="solid"/>
                    </a:ln>
                    <a:effectLst/>
                  </p:spPr>
                </p:cxnSp>
              </p:grpSp>
              <p:grpSp>
                <p:nvGrpSpPr>
                  <p:cNvPr id="809" name="Group 585">
                    <a:extLst>
                      <a:ext uri="{FF2B5EF4-FFF2-40B4-BE49-F238E27FC236}">
                        <a16:creationId xmlns:a16="http://schemas.microsoft.com/office/drawing/2014/main" id="{D2D09D4E-B308-E7CC-873D-AB255222884D}"/>
                      </a:ext>
                    </a:extLst>
                  </p:cNvPr>
                  <p:cNvGrpSpPr>
                    <a:grpSpLocks/>
                  </p:cNvGrpSpPr>
                  <p:nvPr/>
                </p:nvGrpSpPr>
                <p:grpSpPr bwMode="auto">
                  <a:xfrm>
                    <a:off x="3238500" y="1895475"/>
                    <a:ext cx="45719" cy="118871"/>
                    <a:chOff x="3098006" y="1902619"/>
                    <a:chExt cx="45719" cy="118871"/>
                  </a:xfrm>
                  <a:grpFill/>
                </p:grpSpPr>
                <p:sp>
                  <p:nvSpPr>
                    <p:cNvPr id="810" name="Oval 809">
                      <a:extLst>
                        <a:ext uri="{FF2B5EF4-FFF2-40B4-BE49-F238E27FC236}">
                          <a16:creationId xmlns:a16="http://schemas.microsoft.com/office/drawing/2014/main" id="{BC3F3937-3FBB-379C-9C56-2CE6E3B1E942}"/>
                        </a:ext>
                      </a:extLst>
                    </p:cNvPr>
                    <p:cNvSpPr/>
                    <p:nvPr/>
                  </p:nvSpPr>
                  <p:spPr>
                    <a:xfrm>
                      <a:off x="3098559" y="1902221"/>
                      <a:ext cx="45325"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811" name="Straight Connector 810">
                      <a:extLst>
                        <a:ext uri="{FF2B5EF4-FFF2-40B4-BE49-F238E27FC236}">
                          <a16:creationId xmlns:a16="http://schemas.microsoft.com/office/drawing/2014/main" id="{7851EB2A-27EC-2A83-129B-82345B293850}"/>
                        </a:ext>
                      </a:extLst>
                    </p:cNvPr>
                    <p:cNvCxnSpPr>
                      <a:stCxn id="810" idx="4"/>
                    </p:cNvCxnSpPr>
                    <p:nvPr/>
                  </p:nvCxnSpPr>
                  <p:spPr>
                    <a:xfrm>
                      <a:off x="3122060" y="1945933"/>
                      <a:ext cx="0" cy="67250"/>
                    </a:xfrm>
                    <a:prstGeom prst="line">
                      <a:avLst/>
                    </a:prstGeom>
                    <a:grpFill/>
                    <a:ln w="25400" cap="flat" cmpd="dbl" algn="ctr">
                      <a:solidFill>
                        <a:srgbClr val="FFFFFF">
                          <a:lumMod val="65000"/>
                        </a:srgbClr>
                      </a:solidFill>
                      <a:prstDash val="solid"/>
                    </a:ln>
                    <a:effectLst/>
                  </p:spPr>
                </p:cxnSp>
              </p:grpSp>
            </p:grpSp>
            <p:grpSp>
              <p:nvGrpSpPr>
                <p:cNvPr id="793" name="Group 569">
                  <a:extLst>
                    <a:ext uri="{FF2B5EF4-FFF2-40B4-BE49-F238E27FC236}">
                      <a16:creationId xmlns:a16="http://schemas.microsoft.com/office/drawing/2014/main" id="{D97F1DF8-ED51-4939-2072-42FE4473772F}"/>
                    </a:ext>
                  </a:extLst>
                </p:cNvPr>
                <p:cNvGrpSpPr>
                  <a:grpSpLocks/>
                </p:cNvGrpSpPr>
                <p:nvPr/>
              </p:nvGrpSpPr>
              <p:grpSpPr bwMode="auto">
                <a:xfrm>
                  <a:off x="3276600" y="1905000"/>
                  <a:ext cx="160019" cy="128396"/>
                  <a:chOff x="3124200" y="1895475"/>
                  <a:chExt cx="160019" cy="128396"/>
                </a:xfrm>
                <a:grpFill/>
              </p:grpSpPr>
              <p:grpSp>
                <p:nvGrpSpPr>
                  <p:cNvPr id="794" name="Group 570">
                    <a:extLst>
                      <a:ext uri="{FF2B5EF4-FFF2-40B4-BE49-F238E27FC236}">
                        <a16:creationId xmlns:a16="http://schemas.microsoft.com/office/drawing/2014/main" id="{AAB14A4E-7FF0-83B4-851B-8F0C10FCB6C6}"/>
                      </a:ext>
                    </a:extLst>
                  </p:cNvPr>
                  <p:cNvGrpSpPr>
                    <a:grpSpLocks/>
                  </p:cNvGrpSpPr>
                  <p:nvPr/>
                </p:nvGrpSpPr>
                <p:grpSpPr bwMode="auto">
                  <a:xfrm>
                    <a:off x="3124200" y="1905000"/>
                    <a:ext cx="45719" cy="118871"/>
                    <a:chOff x="3098006" y="1902619"/>
                    <a:chExt cx="45719" cy="118871"/>
                  </a:xfrm>
                  <a:grpFill/>
                </p:grpSpPr>
                <p:sp>
                  <p:nvSpPr>
                    <p:cNvPr id="804" name="Oval 580">
                      <a:extLst>
                        <a:ext uri="{FF2B5EF4-FFF2-40B4-BE49-F238E27FC236}">
                          <a16:creationId xmlns:a16="http://schemas.microsoft.com/office/drawing/2014/main" id="{6C651BF9-C4E5-C61E-273F-8F9608B95C49}"/>
                        </a:ext>
                      </a:extLst>
                    </p:cNvPr>
                    <p:cNvSpPr/>
                    <p:nvPr/>
                  </p:nvSpPr>
                  <p:spPr>
                    <a:xfrm>
                      <a:off x="3109142" y="1903346"/>
                      <a:ext cx="38609" cy="4539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805" name="Straight Connector 581">
                      <a:extLst>
                        <a:ext uri="{FF2B5EF4-FFF2-40B4-BE49-F238E27FC236}">
                          <a16:creationId xmlns:a16="http://schemas.microsoft.com/office/drawing/2014/main" id="{FC8C65A0-EB64-EAF2-C7E6-1CACCDE0ED7C}"/>
                        </a:ext>
                      </a:extLst>
                    </p:cNvPr>
                    <p:cNvCxnSpPr/>
                    <p:nvPr/>
                  </p:nvCxnSpPr>
                  <p:spPr>
                    <a:xfrm>
                      <a:off x="3125928" y="1948739"/>
                      <a:ext cx="0" cy="72295"/>
                    </a:xfrm>
                    <a:prstGeom prst="line">
                      <a:avLst/>
                    </a:prstGeom>
                    <a:grpFill/>
                    <a:ln w="25400" cap="flat" cmpd="dbl" algn="ctr">
                      <a:solidFill>
                        <a:srgbClr val="FFFFFF">
                          <a:lumMod val="65000"/>
                        </a:srgbClr>
                      </a:solidFill>
                      <a:prstDash val="solid"/>
                    </a:ln>
                    <a:effectLst/>
                  </p:spPr>
                </p:cxnSp>
              </p:grpSp>
              <p:grpSp>
                <p:nvGrpSpPr>
                  <p:cNvPr id="795" name="Group 571">
                    <a:extLst>
                      <a:ext uri="{FF2B5EF4-FFF2-40B4-BE49-F238E27FC236}">
                        <a16:creationId xmlns:a16="http://schemas.microsoft.com/office/drawing/2014/main" id="{BDC59F55-3081-9FDE-6121-D49794A4C61E}"/>
                      </a:ext>
                    </a:extLst>
                  </p:cNvPr>
                  <p:cNvGrpSpPr>
                    <a:grpSpLocks/>
                  </p:cNvGrpSpPr>
                  <p:nvPr/>
                </p:nvGrpSpPr>
                <p:grpSpPr bwMode="auto">
                  <a:xfrm>
                    <a:off x="3200400" y="1905000"/>
                    <a:ext cx="45719" cy="118871"/>
                    <a:chOff x="3098006" y="1902619"/>
                    <a:chExt cx="45719" cy="118871"/>
                  </a:xfrm>
                  <a:grpFill/>
                </p:grpSpPr>
                <p:sp>
                  <p:nvSpPr>
                    <p:cNvPr id="802" name="Oval 801">
                      <a:extLst>
                        <a:ext uri="{FF2B5EF4-FFF2-40B4-BE49-F238E27FC236}">
                          <a16:creationId xmlns:a16="http://schemas.microsoft.com/office/drawing/2014/main" id="{CD587A09-BFD4-3688-6E36-91A14F72AD13}"/>
                        </a:ext>
                      </a:extLst>
                    </p:cNvPr>
                    <p:cNvSpPr/>
                    <p:nvPr/>
                  </p:nvSpPr>
                  <p:spPr>
                    <a:xfrm>
                      <a:off x="3101767" y="1903346"/>
                      <a:ext cx="41967" cy="4539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803" name="Straight Connector 802">
                      <a:extLst>
                        <a:ext uri="{FF2B5EF4-FFF2-40B4-BE49-F238E27FC236}">
                          <a16:creationId xmlns:a16="http://schemas.microsoft.com/office/drawing/2014/main" id="{F0B10CE8-1C85-8AAF-3C0D-8BA9735C77C7}"/>
                        </a:ext>
                      </a:extLst>
                    </p:cNvPr>
                    <p:cNvCxnSpPr>
                      <a:stCxn id="802" idx="4"/>
                    </p:cNvCxnSpPr>
                    <p:nvPr/>
                  </p:nvCxnSpPr>
                  <p:spPr>
                    <a:xfrm>
                      <a:off x="3121911" y="1948739"/>
                      <a:ext cx="1679" cy="72295"/>
                    </a:xfrm>
                    <a:prstGeom prst="line">
                      <a:avLst/>
                    </a:prstGeom>
                    <a:grpFill/>
                    <a:ln w="25400" cap="flat" cmpd="dbl" algn="ctr">
                      <a:solidFill>
                        <a:srgbClr val="FFFFFF">
                          <a:lumMod val="65000"/>
                        </a:srgbClr>
                      </a:solidFill>
                      <a:prstDash val="solid"/>
                    </a:ln>
                    <a:effectLst/>
                  </p:spPr>
                </p:cxnSp>
              </p:grpSp>
              <p:grpSp>
                <p:nvGrpSpPr>
                  <p:cNvPr id="796" name="Group 572">
                    <a:extLst>
                      <a:ext uri="{FF2B5EF4-FFF2-40B4-BE49-F238E27FC236}">
                        <a16:creationId xmlns:a16="http://schemas.microsoft.com/office/drawing/2014/main" id="{FD6612ED-4C97-2912-7BD3-F1FF927D9D2D}"/>
                      </a:ext>
                    </a:extLst>
                  </p:cNvPr>
                  <p:cNvGrpSpPr>
                    <a:grpSpLocks/>
                  </p:cNvGrpSpPr>
                  <p:nvPr/>
                </p:nvGrpSpPr>
                <p:grpSpPr bwMode="auto">
                  <a:xfrm>
                    <a:off x="3162300" y="1895475"/>
                    <a:ext cx="45719" cy="118871"/>
                    <a:chOff x="3098006" y="1902619"/>
                    <a:chExt cx="45719" cy="118871"/>
                  </a:xfrm>
                  <a:grpFill/>
                </p:grpSpPr>
                <p:sp>
                  <p:nvSpPr>
                    <p:cNvPr id="800" name="Oval 799">
                      <a:extLst>
                        <a:ext uri="{FF2B5EF4-FFF2-40B4-BE49-F238E27FC236}">
                          <a16:creationId xmlns:a16="http://schemas.microsoft.com/office/drawing/2014/main" id="{71DCBA55-B309-A0E9-9ED3-FA9CC0B8A4E3}"/>
                        </a:ext>
                      </a:extLst>
                    </p:cNvPr>
                    <p:cNvSpPr/>
                    <p:nvPr/>
                  </p:nvSpPr>
                  <p:spPr>
                    <a:xfrm>
                      <a:off x="3109650" y="1902783"/>
                      <a:ext cx="41967" cy="4539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801" name="Straight Connector 800">
                      <a:extLst>
                        <a:ext uri="{FF2B5EF4-FFF2-40B4-BE49-F238E27FC236}">
                          <a16:creationId xmlns:a16="http://schemas.microsoft.com/office/drawing/2014/main" id="{7C79720D-9182-D535-B13A-D02A10492D0C}"/>
                        </a:ext>
                      </a:extLst>
                    </p:cNvPr>
                    <p:cNvCxnSpPr>
                      <a:stCxn id="800" idx="4"/>
                    </p:cNvCxnSpPr>
                    <p:nvPr/>
                  </p:nvCxnSpPr>
                  <p:spPr>
                    <a:xfrm>
                      <a:off x="3129794" y="1948177"/>
                      <a:ext cx="1679" cy="65570"/>
                    </a:xfrm>
                    <a:prstGeom prst="line">
                      <a:avLst/>
                    </a:prstGeom>
                    <a:grpFill/>
                    <a:ln w="25400" cap="flat" cmpd="dbl" algn="ctr">
                      <a:solidFill>
                        <a:srgbClr val="FFFFFF">
                          <a:lumMod val="65000"/>
                        </a:srgbClr>
                      </a:solidFill>
                      <a:prstDash val="solid"/>
                    </a:ln>
                    <a:effectLst/>
                  </p:spPr>
                </p:cxnSp>
              </p:grpSp>
              <p:grpSp>
                <p:nvGrpSpPr>
                  <p:cNvPr id="797" name="Group 573">
                    <a:extLst>
                      <a:ext uri="{FF2B5EF4-FFF2-40B4-BE49-F238E27FC236}">
                        <a16:creationId xmlns:a16="http://schemas.microsoft.com/office/drawing/2014/main" id="{0384B037-9E3D-5D17-DEC6-1921A789E134}"/>
                      </a:ext>
                    </a:extLst>
                  </p:cNvPr>
                  <p:cNvGrpSpPr>
                    <a:grpSpLocks/>
                  </p:cNvGrpSpPr>
                  <p:nvPr/>
                </p:nvGrpSpPr>
                <p:grpSpPr bwMode="auto">
                  <a:xfrm>
                    <a:off x="3238500" y="1895475"/>
                    <a:ext cx="45719" cy="118871"/>
                    <a:chOff x="3098006" y="1902619"/>
                    <a:chExt cx="45719" cy="118871"/>
                  </a:xfrm>
                  <a:grpFill/>
                </p:grpSpPr>
                <p:sp>
                  <p:nvSpPr>
                    <p:cNvPr id="798" name="Oval 797">
                      <a:extLst>
                        <a:ext uri="{FF2B5EF4-FFF2-40B4-BE49-F238E27FC236}">
                          <a16:creationId xmlns:a16="http://schemas.microsoft.com/office/drawing/2014/main" id="{5724A13D-171E-4103-A375-74CEC149A15A}"/>
                        </a:ext>
                      </a:extLst>
                    </p:cNvPr>
                    <p:cNvSpPr/>
                    <p:nvPr/>
                  </p:nvSpPr>
                  <p:spPr>
                    <a:xfrm>
                      <a:off x="3105634" y="1902783"/>
                      <a:ext cx="38609" cy="4539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799" name="Straight Connector 798">
                      <a:extLst>
                        <a:ext uri="{FF2B5EF4-FFF2-40B4-BE49-F238E27FC236}">
                          <a16:creationId xmlns:a16="http://schemas.microsoft.com/office/drawing/2014/main" id="{07058EAA-B114-774D-14B1-EF9F03752C6E}"/>
                        </a:ext>
                      </a:extLst>
                    </p:cNvPr>
                    <p:cNvCxnSpPr>
                      <a:stCxn id="798" idx="4"/>
                    </p:cNvCxnSpPr>
                    <p:nvPr/>
                  </p:nvCxnSpPr>
                  <p:spPr>
                    <a:xfrm>
                      <a:off x="3122421" y="1948177"/>
                      <a:ext cx="0" cy="65570"/>
                    </a:xfrm>
                    <a:prstGeom prst="line">
                      <a:avLst/>
                    </a:prstGeom>
                    <a:grpFill/>
                    <a:ln w="25400" cap="flat" cmpd="dbl" algn="ctr">
                      <a:solidFill>
                        <a:srgbClr val="FFFFFF">
                          <a:lumMod val="65000"/>
                        </a:srgbClr>
                      </a:solidFill>
                      <a:prstDash val="solid"/>
                    </a:ln>
                    <a:effectLst/>
                  </p:spPr>
                </p:cxnSp>
              </p:grpSp>
            </p:grpSp>
          </p:grpSp>
          <p:grpSp>
            <p:nvGrpSpPr>
              <p:cNvPr id="522" name="Group 594">
                <a:extLst>
                  <a:ext uri="{FF2B5EF4-FFF2-40B4-BE49-F238E27FC236}">
                    <a16:creationId xmlns:a16="http://schemas.microsoft.com/office/drawing/2014/main" id="{F0DC405B-4B21-E687-48BA-ED9A262A2A4C}"/>
                  </a:ext>
                </a:extLst>
              </p:cNvPr>
              <p:cNvGrpSpPr>
                <a:grpSpLocks/>
              </p:cNvGrpSpPr>
              <p:nvPr/>
            </p:nvGrpSpPr>
            <p:grpSpPr bwMode="auto">
              <a:xfrm>
                <a:off x="4979193" y="1881188"/>
                <a:ext cx="312419" cy="137921"/>
                <a:chOff x="3124200" y="1895475"/>
                <a:chExt cx="312419" cy="137921"/>
              </a:xfrm>
              <a:grpFill/>
            </p:grpSpPr>
            <p:grpSp>
              <p:nvGrpSpPr>
                <p:cNvPr id="766" name="Group 595">
                  <a:extLst>
                    <a:ext uri="{FF2B5EF4-FFF2-40B4-BE49-F238E27FC236}">
                      <a16:creationId xmlns:a16="http://schemas.microsoft.com/office/drawing/2014/main" id="{47AF036F-8C00-E964-3F39-1D4CF682750B}"/>
                    </a:ext>
                  </a:extLst>
                </p:cNvPr>
                <p:cNvGrpSpPr>
                  <a:grpSpLocks/>
                </p:cNvGrpSpPr>
                <p:nvPr/>
              </p:nvGrpSpPr>
              <p:grpSpPr bwMode="auto">
                <a:xfrm>
                  <a:off x="3124200" y="1895475"/>
                  <a:ext cx="160019" cy="128396"/>
                  <a:chOff x="3124200" y="1895475"/>
                  <a:chExt cx="160019" cy="128396"/>
                </a:xfrm>
                <a:grpFill/>
              </p:grpSpPr>
              <p:grpSp>
                <p:nvGrpSpPr>
                  <p:cNvPr id="780" name="Group 609">
                    <a:extLst>
                      <a:ext uri="{FF2B5EF4-FFF2-40B4-BE49-F238E27FC236}">
                        <a16:creationId xmlns:a16="http://schemas.microsoft.com/office/drawing/2014/main" id="{DB7DE33E-60AB-8B88-AF40-476B4EF22BE9}"/>
                      </a:ext>
                    </a:extLst>
                  </p:cNvPr>
                  <p:cNvGrpSpPr>
                    <a:grpSpLocks/>
                  </p:cNvGrpSpPr>
                  <p:nvPr/>
                </p:nvGrpSpPr>
                <p:grpSpPr bwMode="auto">
                  <a:xfrm>
                    <a:off x="3124200" y="1905000"/>
                    <a:ext cx="45719" cy="118871"/>
                    <a:chOff x="3098006" y="1902619"/>
                    <a:chExt cx="45719" cy="118871"/>
                  </a:xfrm>
                  <a:grpFill/>
                </p:grpSpPr>
                <p:sp>
                  <p:nvSpPr>
                    <p:cNvPr id="790" name="Oval 619">
                      <a:extLst>
                        <a:ext uri="{FF2B5EF4-FFF2-40B4-BE49-F238E27FC236}">
                          <a16:creationId xmlns:a16="http://schemas.microsoft.com/office/drawing/2014/main" id="{51D214DD-D31A-B711-1D2B-94DFE65EC1C9}"/>
                        </a:ext>
                      </a:extLst>
                    </p:cNvPr>
                    <p:cNvSpPr/>
                    <p:nvPr/>
                  </p:nvSpPr>
                  <p:spPr>
                    <a:xfrm>
                      <a:off x="3101380" y="1905165"/>
                      <a:ext cx="45325"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791" name="Straight Connector 620">
                      <a:extLst>
                        <a:ext uri="{FF2B5EF4-FFF2-40B4-BE49-F238E27FC236}">
                          <a16:creationId xmlns:a16="http://schemas.microsoft.com/office/drawing/2014/main" id="{6D993251-3553-6907-5D37-56A981929354}"/>
                        </a:ext>
                      </a:extLst>
                    </p:cNvPr>
                    <p:cNvCxnSpPr/>
                    <p:nvPr/>
                  </p:nvCxnSpPr>
                  <p:spPr>
                    <a:xfrm>
                      <a:off x="3124882" y="1948878"/>
                      <a:ext cx="0" cy="72294"/>
                    </a:xfrm>
                    <a:prstGeom prst="line">
                      <a:avLst/>
                    </a:prstGeom>
                    <a:grpFill/>
                    <a:ln w="25400" cap="flat" cmpd="dbl" algn="ctr">
                      <a:solidFill>
                        <a:srgbClr val="FFFFFF">
                          <a:lumMod val="65000"/>
                        </a:srgbClr>
                      </a:solidFill>
                      <a:prstDash val="solid"/>
                    </a:ln>
                    <a:effectLst/>
                  </p:spPr>
                </p:cxnSp>
              </p:grpSp>
              <p:grpSp>
                <p:nvGrpSpPr>
                  <p:cNvPr id="781" name="Group 610">
                    <a:extLst>
                      <a:ext uri="{FF2B5EF4-FFF2-40B4-BE49-F238E27FC236}">
                        <a16:creationId xmlns:a16="http://schemas.microsoft.com/office/drawing/2014/main" id="{FFA1E6A1-E528-2E0A-71A6-920198ABA2F7}"/>
                      </a:ext>
                    </a:extLst>
                  </p:cNvPr>
                  <p:cNvGrpSpPr>
                    <a:grpSpLocks/>
                  </p:cNvGrpSpPr>
                  <p:nvPr/>
                </p:nvGrpSpPr>
                <p:grpSpPr bwMode="auto">
                  <a:xfrm>
                    <a:off x="3200400" y="1905000"/>
                    <a:ext cx="45719" cy="118871"/>
                    <a:chOff x="3098006" y="1902619"/>
                    <a:chExt cx="45719" cy="118871"/>
                  </a:xfrm>
                  <a:grpFill/>
                </p:grpSpPr>
                <p:sp>
                  <p:nvSpPr>
                    <p:cNvPr id="788" name="Oval 787">
                      <a:extLst>
                        <a:ext uri="{FF2B5EF4-FFF2-40B4-BE49-F238E27FC236}">
                          <a16:creationId xmlns:a16="http://schemas.microsoft.com/office/drawing/2014/main" id="{6F8580EB-1E56-AA08-27EB-FDCA8D40BC7F}"/>
                        </a:ext>
                      </a:extLst>
                    </p:cNvPr>
                    <p:cNvSpPr/>
                    <p:nvPr/>
                  </p:nvSpPr>
                  <p:spPr>
                    <a:xfrm>
                      <a:off x="3100721" y="1905165"/>
                      <a:ext cx="35252"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789" name="Straight Connector 618">
                      <a:extLst>
                        <a:ext uri="{FF2B5EF4-FFF2-40B4-BE49-F238E27FC236}">
                          <a16:creationId xmlns:a16="http://schemas.microsoft.com/office/drawing/2014/main" id="{54E22232-EC4A-1D09-785B-BFDC080D0D3D}"/>
                        </a:ext>
                      </a:extLst>
                    </p:cNvPr>
                    <p:cNvCxnSpPr>
                      <a:stCxn id="788" idx="4"/>
                    </p:cNvCxnSpPr>
                    <p:nvPr/>
                  </p:nvCxnSpPr>
                  <p:spPr>
                    <a:xfrm>
                      <a:off x="3120866" y="1948878"/>
                      <a:ext cx="0" cy="72294"/>
                    </a:xfrm>
                    <a:prstGeom prst="line">
                      <a:avLst/>
                    </a:prstGeom>
                    <a:grpFill/>
                    <a:ln w="25400" cap="flat" cmpd="dbl" algn="ctr">
                      <a:solidFill>
                        <a:srgbClr val="FFFFFF">
                          <a:lumMod val="65000"/>
                        </a:srgbClr>
                      </a:solidFill>
                      <a:prstDash val="solid"/>
                    </a:ln>
                    <a:effectLst/>
                  </p:spPr>
                </p:cxnSp>
              </p:grpSp>
              <p:grpSp>
                <p:nvGrpSpPr>
                  <p:cNvPr id="782" name="Group 611">
                    <a:extLst>
                      <a:ext uri="{FF2B5EF4-FFF2-40B4-BE49-F238E27FC236}">
                        <a16:creationId xmlns:a16="http://schemas.microsoft.com/office/drawing/2014/main" id="{7E8FC27C-A778-8659-9BEC-EC992C57CDB9}"/>
                      </a:ext>
                    </a:extLst>
                  </p:cNvPr>
                  <p:cNvGrpSpPr>
                    <a:grpSpLocks/>
                  </p:cNvGrpSpPr>
                  <p:nvPr/>
                </p:nvGrpSpPr>
                <p:grpSpPr bwMode="auto">
                  <a:xfrm>
                    <a:off x="3162300" y="1895475"/>
                    <a:ext cx="45719" cy="118871"/>
                    <a:chOff x="3098006" y="1902619"/>
                    <a:chExt cx="45719" cy="118871"/>
                  </a:xfrm>
                  <a:grpFill/>
                </p:grpSpPr>
                <p:sp>
                  <p:nvSpPr>
                    <p:cNvPr id="786" name="Oval 785">
                      <a:extLst>
                        <a:ext uri="{FF2B5EF4-FFF2-40B4-BE49-F238E27FC236}">
                          <a16:creationId xmlns:a16="http://schemas.microsoft.com/office/drawing/2014/main" id="{C496712A-B1C2-F8C2-627E-2B7C965940EF}"/>
                        </a:ext>
                      </a:extLst>
                    </p:cNvPr>
                    <p:cNvSpPr/>
                    <p:nvPr/>
                  </p:nvSpPr>
                  <p:spPr>
                    <a:xfrm>
                      <a:off x="3101890" y="1904603"/>
                      <a:ext cx="41966"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787" name="Straight Connector 786">
                      <a:extLst>
                        <a:ext uri="{FF2B5EF4-FFF2-40B4-BE49-F238E27FC236}">
                          <a16:creationId xmlns:a16="http://schemas.microsoft.com/office/drawing/2014/main" id="{4D1D43E0-F13D-497E-EF1C-E3C25ABC7988}"/>
                        </a:ext>
                      </a:extLst>
                    </p:cNvPr>
                    <p:cNvCxnSpPr>
                      <a:stCxn id="786" idx="4"/>
                    </p:cNvCxnSpPr>
                    <p:nvPr/>
                  </p:nvCxnSpPr>
                  <p:spPr>
                    <a:xfrm>
                      <a:off x="3122034" y="1948315"/>
                      <a:ext cx="1678" cy="68931"/>
                    </a:xfrm>
                    <a:prstGeom prst="line">
                      <a:avLst/>
                    </a:prstGeom>
                    <a:grpFill/>
                    <a:ln w="25400" cap="flat" cmpd="dbl" algn="ctr">
                      <a:solidFill>
                        <a:srgbClr val="FFFFFF">
                          <a:lumMod val="65000"/>
                        </a:srgbClr>
                      </a:solidFill>
                      <a:prstDash val="solid"/>
                    </a:ln>
                    <a:effectLst/>
                  </p:spPr>
                </p:cxnSp>
              </p:grpSp>
              <p:grpSp>
                <p:nvGrpSpPr>
                  <p:cNvPr id="783" name="Group 612">
                    <a:extLst>
                      <a:ext uri="{FF2B5EF4-FFF2-40B4-BE49-F238E27FC236}">
                        <a16:creationId xmlns:a16="http://schemas.microsoft.com/office/drawing/2014/main" id="{9863FEFD-48EB-9D87-6ABE-FA744245BE89}"/>
                      </a:ext>
                    </a:extLst>
                  </p:cNvPr>
                  <p:cNvGrpSpPr>
                    <a:grpSpLocks/>
                  </p:cNvGrpSpPr>
                  <p:nvPr/>
                </p:nvGrpSpPr>
                <p:grpSpPr bwMode="auto">
                  <a:xfrm>
                    <a:off x="3238500" y="1895475"/>
                    <a:ext cx="45719" cy="118871"/>
                    <a:chOff x="3098006" y="1902619"/>
                    <a:chExt cx="45719" cy="118871"/>
                  </a:xfrm>
                  <a:grpFill/>
                </p:grpSpPr>
                <p:sp>
                  <p:nvSpPr>
                    <p:cNvPr id="784" name="Oval 783">
                      <a:extLst>
                        <a:ext uri="{FF2B5EF4-FFF2-40B4-BE49-F238E27FC236}">
                          <a16:creationId xmlns:a16="http://schemas.microsoft.com/office/drawing/2014/main" id="{504469BE-D0B4-3881-06E7-58C25F2202EB}"/>
                        </a:ext>
                      </a:extLst>
                    </p:cNvPr>
                    <p:cNvSpPr/>
                    <p:nvPr/>
                  </p:nvSpPr>
                  <p:spPr>
                    <a:xfrm>
                      <a:off x="3097873" y="1904603"/>
                      <a:ext cx="45325"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785" name="Straight Connector 784">
                      <a:extLst>
                        <a:ext uri="{FF2B5EF4-FFF2-40B4-BE49-F238E27FC236}">
                          <a16:creationId xmlns:a16="http://schemas.microsoft.com/office/drawing/2014/main" id="{5E2D4011-3B12-9FF9-7F48-FC7E0C5FC4B0}"/>
                        </a:ext>
                      </a:extLst>
                    </p:cNvPr>
                    <p:cNvCxnSpPr>
                      <a:stCxn id="784" idx="4"/>
                    </p:cNvCxnSpPr>
                    <p:nvPr/>
                  </p:nvCxnSpPr>
                  <p:spPr>
                    <a:xfrm>
                      <a:off x="3121374" y="1948315"/>
                      <a:ext cx="0" cy="68931"/>
                    </a:xfrm>
                    <a:prstGeom prst="line">
                      <a:avLst/>
                    </a:prstGeom>
                    <a:grpFill/>
                    <a:ln w="25400" cap="flat" cmpd="dbl" algn="ctr">
                      <a:solidFill>
                        <a:srgbClr val="FFFFFF">
                          <a:lumMod val="65000"/>
                        </a:srgbClr>
                      </a:solidFill>
                      <a:prstDash val="solid"/>
                    </a:ln>
                    <a:effectLst/>
                  </p:spPr>
                </p:cxnSp>
              </p:grpSp>
            </p:grpSp>
            <p:grpSp>
              <p:nvGrpSpPr>
                <p:cNvPr id="767" name="Group 596">
                  <a:extLst>
                    <a:ext uri="{FF2B5EF4-FFF2-40B4-BE49-F238E27FC236}">
                      <a16:creationId xmlns:a16="http://schemas.microsoft.com/office/drawing/2014/main" id="{B42C41F1-6CF1-F2AF-508D-98EB04B5C720}"/>
                    </a:ext>
                  </a:extLst>
                </p:cNvPr>
                <p:cNvGrpSpPr>
                  <a:grpSpLocks/>
                </p:cNvGrpSpPr>
                <p:nvPr/>
              </p:nvGrpSpPr>
              <p:grpSpPr bwMode="auto">
                <a:xfrm>
                  <a:off x="3276600" y="1905000"/>
                  <a:ext cx="160019" cy="128396"/>
                  <a:chOff x="3124200" y="1895475"/>
                  <a:chExt cx="160019" cy="128396"/>
                </a:xfrm>
                <a:grpFill/>
              </p:grpSpPr>
              <p:grpSp>
                <p:nvGrpSpPr>
                  <p:cNvPr id="768" name="Group 597">
                    <a:extLst>
                      <a:ext uri="{FF2B5EF4-FFF2-40B4-BE49-F238E27FC236}">
                        <a16:creationId xmlns:a16="http://schemas.microsoft.com/office/drawing/2014/main" id="{A18F0418-9F59-6B98-DAA5-26D1A5E785BE}"/>
                      </a:ext>
                    </a:extLst>
                  </p:cNvPr>
                  <p:cNvGrpSpPr>
                    <a:grpSpLocks/>
                  </p:cNvGrpSpPr>
                  <p:nvPr/>
                </p:nvGrpSpPr>
                <p:grpSpPr bwMode="auto">
                  <a:xfrm>
                    <a:off x="3124200" y="1905000"/>
                    <a:ext cx="45719" cy="118871"/>
                    <a:chOff x="3098006" y="1902619"/>
                    <a:chExt cx="45719" cy="118871"/>
                  </a:xfrm>
                  <a:grpFill/>
                </p:grpSpPr>
                <p:sp>
                  <p:nvSpPr>
                    <p:cNvPr id="778" name="Oval 607">
                      <a:extLst>
                        <a:ext uri="{FF2B5EF4-FFF2-40B4-BE49-F238E27FC236}">
                          <a16:creationId xmlns:a16="http://schemas.microsoft.com/office/drawing/2014/main" id="{D82E4403-33DD-48E2-85C7-FE3809BABE5D}"/>
                        </a:ext>
                      </a:extLst>
                    </p:cNvPr>
                    <p:cNvSpPr/>
                    <p:nvPr/>
                  </p:nvSpPr>
                  <p:spPr>
                    <a:xfrm>
                      <a:off x="3101741" y="1912452"/>
                      <a:ext cx="45324"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779" name="Straight Connector 608">
                      <a:extLst>
                        <a:ext uri="{FF2B5EF4-FFF2-40B4-BE49-F238E27FC236}">
                          <a16:creationId xmlns:a16="http://schemas.microsoft.com/office/drawing/2014/main" id="{A6969DBC-8AB7-8CDA-13CF-219E9DA5CAFB}"/>
                        </a:ext>
                      </a:extLst>
                    </p:cNvPr>
                    <p:cNvCxnSpPr/>
                    <p:nvPr/>
                  </p:nvCxnSpPr>
                  <p:spPr>
                    <a:xfrm>
                      <a:off x="3125242" y="1956165"/>
                      <a:ext cx="0" cy="65569"/>
                    </a:xfrm>
                    <a:prstGeom prst="line">
                      <a:avLst/>
                    </a:prstGeom>
                    <a:grpFill/>
                    <a:ln w="25400" cap="flat" cmpd="dbl" algn="ctr">
                      <a:solidFill>
                        <a:srgbClr val="FFFFFF">
                          <a:lumMod val="65000"/>
                        </a:srgbClr>
                      </a:solidFill>
                      <a:prstDash val="solid"/>
                    </a:ln>
                    <a:effectLst/>
                  </p:spPr>
                </p:cxnSp>
              </p:grpSp>
              <p:grpSp>
                <p:nvGrpSpPr>
                  <p:cNvPr id="769" name="Group 598">
                    <a:extLst>
                      <a:ext uri="{FF2B5EF4-FFF2-40B4-BE49-F238E27FC236}">
                        <a16:creationId xmlns:a16="http://schemas.microsoft.com/office/drawing/2014/main" id="{1E26B250-9E34-6CFB-56B0-F48B5FEEA511}"/>
                      </a:ext>
                    </a:extLst>
                  </p:cNvPr>
                  <p:cNvGrpSpPr>
                    <a:grpSpLocks/>
                  </p:cNvGrpSpPr>
                  <p:nvPr/>
                </p:nvGrpSpPr>
                <p:grpSpPr bwMode="auto">
                  <a:xfrm>
                    <a:off x="3200400" y="1905000"/>
                    <a:ext cx="45719" cy="118871"/>
                    <a:chOff x="3098006" y="1902619"/>
                    <a:chExt cx="45719" cy="118871"/>
                  </a:xfrm>
                  <a:grpFill/>
                </p:grpSpPr>
                <p:sp>
                  <p:nvSpPr>
                    <p:cNvPr id="776" name="Oval 775">
                      <a:extLst>
                        <a:ext uri="{FF2B5EF4-FFF2-40B4-BE49-F238E27FC236}">
                          <a16:creationId xmlns:a16="http://schemas.microsoft.com/office/drawing/2014/main" id="{D56C2D98-8D2F-9D88-E6F3-5D377706F48F}"/>
                        </a:ext>
                      </a:extLst>
                    </p:cNvPr>
                    <p:cNvSpPr/>
                    <p:nvPr/>
                  </p:nvSpPr>
                  <p:spPr>
                    <a:xfrm>
                      <a:off x="3101081" y="1912452"/>
                      <a:ext cx="41967"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777" name="Straight Connector 606">
                      <a:extLst>
                        <a:ext uri="{FF2B5EF4-FFF2-40B4-BE49-F238E27FC236}">
                          <a16:creationId xmlns:a16="http://schemas.microsoft.com/office/drawing/2014/main" id="{6B0E9C38-7EBA-3B90-A2E6-3EB5052757A9}"/>
                        </a:ext>
                      </a:extLst>
                    </p:cNvPr>
                    <p:cNvCxnSpPr>
                      <a:stCxn id="776" idx="4"/>
                    </p:cNvCxnSpPr>
                    <p:nvPr/>
                  </p:nvCxnSpPr>
                  <p:spPr>
                    <a:xfrm>
                      <a:off x="3121225" y="1956165"/>
                      <a:ext cx="1679" cy="65569"/>
                    </a:xfrm>
                    <a:prstGeom prst="line">
                      <a:avLst/>
                    </a:prstGeom>
                    <a:grpFill/>
                    <a:ln w="25400" cap="flat" cmpd="dbl" algn="ctr">
                      <a:solidFill>
                        <a:srgbClr val="FFFFFF">
                          <a:lumMod val="65000"/>
                        </a:srgbClr>
                      </a:solidFill>
                      <a:prstDash val="solid"/>
                    </a:ln>
                    <a:effectLst/>
                  </p:spPr>
                </p:cxnSp>
              </p:grpSp>
              <p:grpSp>
                <p:nvGrpSpPr>
                  <p:cNvPr id="770" name="Group 599">
                    <a:extLst>
                      <a:ext uri="{FF2B5EF4-FFF2-40B4-BE49-F238E27FC236}">
                        <a16:creationId xmlns:a16="http://schemas.microsoft.com/office/drawing/2014/main" id="{3EE79DE2-C39A-3CAB-CB91-1CAC89F3BE56}"/>
                      </a:ext>
                    </a:extLst>
                  </p:cNvPr>
                  <p:cNvGrpSpPr>
                    <a:grpSpLocks/>
                  </p:cNvGrpSpPr>
                  <p:nvPr/>
                </p:nvGrpSpPr>
                <p:grpSpPr bwMode="auto">
                  <a:xfrm>
                    <a:off x="3162300" y="1895475"/>
                    <a:ext cx="45719" cy="118871"/>
                    <a:chOff x="3098006" y="1902619"/>
                    <a:chExt cx="45719" cy="118871"/>
                  </a:xfrm>
                  <a:grpFill/>
                </p:grpSpPr>
                <p:sp>
                  <p:nvSpPr>
                    <p:cNvPr id="774" name="Oval 773">
                      <a:extLst>
                        <a:ext uri="{FF2B5EF4-FFF2-40B4-BE49-F238E27FC236}">
                          <a16:creationId xmlns:a16="http://schemas.microsoft.com/office/drawing/2014/main" id="{AF1499BF-BC99-FCD9-A152-CC98061F6481}"/>
                        </a:ext>
                      </a:extLst>
                    </p:cNvPr>
                    <p:cNvSpPr/>
                    <p:nvPr/>
                  </p:nvSpPr>
                  <p:spPr>
                    <a:xfrm>
                      <a:off x="3103929" y="1905165"/>
                      <a:ext cx="40288"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775" name="Straight Connector 774">
                      <a:extLst>
                        <a:ext uri="{FF2B5EF4-FFF2-40B4-BE49-F238E27FC236}">
                          <a16:creationId xmlns:a16="http://schemas.microsoft.com/office/drawing/2014/main" id="{DD98C055-9EEB-92A4-E613-1F2EF874CA9E}"/>
                        </a:ext>
                      </a:extLst>
                    </p:cNvPr>
                    <p:cNvCxnSpPr>
                      <a:stCxn id="774" idx="4"/>
                    </p:cNvCxnSpPr>
                    <p:nvPr/>
                  </p:nvCxnSpPr>
                  <p:spPr>
                    <a:xfrm>
                      <a:off x="3122393" y="1948878"/>
                      <a:ext cx="1679" cy="72294"/>
                    </a:xfrm>
                    <a:prstGeom prst="line">
                      <a:avLst/>
                    </a:prstGeom>
                    <a:grpFill/>
                    <a:ln w="25400" cap="flat" cmpd="dbl" algn="ctr">
                      <a:solidFill>
                        <a:srgbClr val="FFFFFF">
                          <a:lumMod val="65000"/>
                        </a:srgbClr>
                      </a:solidFill>
                      <a:prstDash val="solid"/>
                    </a:ln>
                    <a:effectLst/>
                  </p:spPr>
                </p:cxnSp>
              </p:grpSp>
              <p:grpSp>
                <p:nvGrpSpPr>
                  <p:cNvPr id="771" name="Group 600">
                    <a:extLst>
                      <a:ext uri="{FF2B5EF4-FFF2-40B4-BE49-F238E27FC236}">
                        <a16:creationId xmlns:a16="http://schemas.microsoft.com/office/drawing/2014/main" id="{596E8C2B-37B5-2E29-1B27-83A80F3EDCFD}"/>
                      </a:ext>
                    </a:extLst>
                  </p:cNvPr>
                  <p:cNvGrpSpPr>
                    <a:grpSpLocks/>
                  </p:cNvGrpSpPr>
                  <p:nvPr/>
                </p:nvGrpSpPr>
                <p:grpSpPr bwMode="auto">
                  <a:xfrm>
                    <a:off x="3238500" y="1895475"/>
                    <a:ext cx="45719" cy="118871"/>
                    <a:chOff x="3098006" y="1902619"/>
                    <a:chExt cx="45719" cy="118871"/>
                  </a:xfrm>
                  <a:grpFill/>
                </p:grpSpPr>
                <p:sp>
                  <p:nvSpPr>
                    <p:cNvPr id="772" name="Oval 771">
                      <a:extLst>
                        <a:ext uri="{FF2B5EF4-FFF2-40B4-BE49-F238E27FC236}">
                          <a16:creationId xmlns:a16="http://schemas.microsoft.com/office/drawing/2014/main" id="{6A7906E2-AB6E-C921-D8CD-DF9571806C46}"/>
                        </a:ext>
                      </a:extLst>
                    </p:cNvPr>
                    <p:cNvSpPr/>
                    <p:nvPr/>
                  </p:nvSpPr>
                  <p:spPr>
                    <a:xfrm>
                      <a:off x="3098233" y="1905165"/>
                      <a:ext cx="45324"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773" name="Straight Connector 772">
                      <a:extLst>
                        <a:ext uri="{FF2B5EF4-FFF2-40B4-BE49-F238E27FC236}">
                          <a16:creationId xmlns:a16="http://schemas.microsoft.com/office/drawing/2014/main" id="{48CC6022-8935-D975-5049-4436887A051F}"/>
                        </a:ext>
                      </a:extLst>
                    </p:cNvPr>
                    <p:cNvCxnSpPr>
                      <a:stCxn id="772" idx="4"/>
                    </p:cNvCxnSpPr>
                    <p:nvPr/>
                  </p:nvCxnSpPr>
                  <p:spPr>
                    <a:xfrm>
                      <a:off x="3121735" y="1948878"/>
                      <a:ext cx="0" cy="72294"/>
                    </a:xfrm>
                    <a:prstGeom prst="line">
                      <a:avLst/>
                    </a:prstGeom>
                    <a:grpFill/>
                    <a:ln w="25400" cap="flat" cmpd="dbl" algn="ctr">
                      <a:solidFill>
                        <a:srgbClr val="FFFFFF">
                          <a:lumMod val="65000"/>
                        </a:srgbClr>
                      </a:solidFill>
                      <a:prstDash val="solid"/>
                    </a:ln>
                    <a:effectLst/>
                  </p:spPr>
                </p:cxnSp>
              </p:grpSp>
            </p:grpSp>
          </p:grpSp>
          <p:grpSp>
            <p:nvGrpSpPr>
              <p:cNvPr id="523" name="Group 621">
                <a:extLst>
                  <a:ext uri="{FF2B5EF4-FFF2-40B4-BE49-F238E27FC236}">
                    <a16:creationId xmlns:a16="http://schemas.microsoft.com/office/drawing/2014/main" id="{67BC97B9-D4B7-7DB4-C2C6-ED087E36ACE6}"/>
                  </a:ext>
                </a:extLst>
              </p:cNvPr>
              <p:cNvGrpSpPr>
                <a:grpSpLocks/>
              </p:cNvGrpSpPr>
              <p:nvPr/>
            </p:nvGrpSpPr>
            <p:grpSpPr bwMode="auto">
              <a:xfrm>
                <a:off x="5286374" y="1878807"/>
                <a:ext cx="312419" cy="137921"/>
                <a:chOff x="3124200" y="1895475"/>
                <a:chExt cx="312419" cy="137921"/>
              </a:xfrm>
              <a:grpFill/>
            </p:grpSpPr>
            <p:grpSp>
              <p:nvGrpSpPr>
                <p:cNvPr id="740" name="Group 622">
                  <a:extLst>
                    <a:ext uri="{FF2B5EF4-FFF2-40B4-BE49-F238E27FC236}">
                      <a16:creationId xmlns:a16="http://schemas.microsoft.com/office/drawing/2014/main" id="{50F6BCF2-C73A-F798-95AC-8D146E0616DE}"/>
                    </a:ext>
                  </a:extLst>
                </p:cNvPr>
                <p:cNvGrpSpPr>
                  <a:grpSpLocks/>
                </p:cNvGrpSpPr>
                <p:nvPr/>
              </p:nvGrpSpPr>
              <p:grpSpPr bwMode="auto">
                <a:xfrm>
                  <a:off x="3124200" y="1895475"/>
                  <a:ext cx="160019" cy="128396"/>
                  <a:chOff x="3124200" y="1895475"/>
                  <a:chExt cx="160019" cy="128396"/>
                </a:xfrm>
                <a:grpFill/>
              </p:grpSpPr>
              <p:grpSp>
                <p:nvGrpSpPr>
                  <p:cNvPr id="754" name="Group 636">
                    <a:extLst>
                      <a:ext uri="{FF2B5EF4-FFF2-40B4-BE49-F238E27FC236}">
                        <a16:creationId xmlns:a16="http://schemas.microsoft.com/office/drawing/2014/main" id="{CF7B34A9-E70C-4AF0-4DE7-D06305715C52}"/>
                      </a:ext>
                    </a:extLst>
                  </p:cNvPr>
                  <p:cNvGrpSpPr>
                    <a:grpSpLocks/>
                  </p:cNvGrpSpPr>
                  <p:nvPr/>
                </p:nvGrpSpPr>
                <p:grpSpPr bwMode="auto">
                  <a:xfrm>
                    <a:off x="3124200" y="1905000"/>
                    <a:ext cx="45719" cy="118871"/>
                    <a:chOff x="3098006" y="1902619"/>
                    <a:chExt cx="45719" cy="118871"/>
                  </a:xfrm>
                  <a:grpFill/>
                </p:grpSpPr>
                <p:sp>
                  <p:nvSpPr>
                    <p:cNvPr id="764" name="Oval 646">
                      <a:extLst>
                        <a:ext uri="{FF2B5EF4-FFF2-40B4-BE49-F238E27FC236}">
                          <a16:creationId xmlns:a16="http://schemas.microsoft.com/office/drawing/2014/main" id="{A08208BD-E153-2E1C-3134-C694D70F8686}"/>
                        </a:ext>
                      </a:extLst>
                    </p:cNvPr>
                    <p:cNvSpPr/>
                    <p:nvPr/>
                  </p:nvSpPr>
                  <p:spPr>
                    <a:xfrm>
                      <a:off x="3098040" y="1902501"/>
                      <a:ext cx="45324" cy="45394"/>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765" name="Straight Connector 647">
                      <a:extLst>
                        <a:ext uri="{FF2B5EF4-FFF2-40B4-BE49-F238E27FC236}">
                          <a16:creationId xmlns:a16="http://schemas.microsoft.com/office/drawing/2014/main" id="{4AA81B2C-C03D-0554-425D-5134F7F0130F}"/>
                        </a:ext>
                      </a:extLst>
                    </p:cNvPr>
                    <p:cNvCxnSpPr/>
                    <p:nvPr/>
                  </p:nvCxnSpPr>
                  <p:spPr>
                    <a:xfrm>
                      <a:off x="3121541" y="1947896"/>
                      <a:ext cx="0" cy="65569"/>
                    </a:xfrm>
                    <a:prstGeom prst="line">
                      <a:avLst/>
                    </a:prstGeom>
                    <a:grpFill/>
                    <a:ln w="25400" cap="flat" cmpd="dbl" algn="ctr">
                      <a:solidFill>
                        <a:srgbClr val="FFFFFF">
                          <a:lumMod val="65000"/>
                        </a:srgbClr>
                      </a:solidFill>
                      <a:prstDash val="solid"/>
                    </a:ln>
                    <a:effectLst/>
                  </p:spPr>
                </p:cxnSp>
              </p:grpSp>
              <p:grpSp>
                <p:nvGrpSpPr>
                  <p:cNvPr id="755" name="Group 637">
                    <a:extLst>
                      <a:ext uri="{FF2B5EF4-FFF2-40B4-BE49-F238E27FC236}">
                        <a16:creationId xmlns:a16="http://schemas.microsoft.com/office/drawing/2014/main" id="{3B796421-B62A-2960-722F-55888561A312}"/>
                      </a:ext>
                    </a:extLst>
                  </p:cNvPr>
                  <p:cNvGrpSpPr>
                    <a:grpSpLocks/>
                  </p:cNvGrpSpPr>
                  <p:nvPr/>
                </p:nvGrpSpPr>
                <p:grpSpPr bwMode="auto">
                  <a:xfrm>
                    <a:off x="3200400" y="1905000"/>
                    <a:ext cx="45719" cy="118871"/>
                    <a:chOff x="3098006" y="1902619"/>
                    <a:chExt cx="45719" cy="118871"/>
                  </a:xfrm>
                  <a:grpFill/>
                </p:grpSpPr>
                <p:sp>
                  <p:nvSpPr>
                    <p:cNvPr id="762" name="Oval 644">
                      <a:extLst>
                        <a:ext uri="{FF2B5EF4-FFF2-40B4-BE49-F238E27FC236}">
                          <a16:creationId xmlns:a16="http://schemas.microsoft.com/office/drawing/2014/main" id="{B0B63661-5AFF-DCC3-A81F-D2337F78C194}"/>
                        </a:ext>
                      </a:extLst>
                    </p:cNvPr>
                    <p:cNvSpPr/>
                    <p:nvPr/>
                  </p:nvSpPr>
                  <p:spPr>
                    <a:xfrm>
                      <a:off x="3097380" y="1902501"/>
                      <a:ext cx="38610" cy="45394"/>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763" name="Straight Connector 645">
                      <a:extLst>
                        <a:ext uri="{FF2B5EF4-FFF2-40B4-BE49-F238E27FC236}">
                          <a16:creationId xmlns:a16="http://schemas.microsoft.com/office/drawing/2014/main" id="{4EAA1714-49DF-A017-C5DC-466FED6CC138}"/>
                        </a:ext>
                      </a:extLst>
                    </p:cNvPr>
                    <p:cNvCxnSpPr/>
                    <p:nvPr/>
                  </p:nvCxnSpPr>
                  <p:spPr>
                    <a:xfrm>
                      <a:off x="3120881" y="1947896"/>
                      <a:ext cx="0" cy="65569"/>
                    </a:xfrm>
                    <a:prstGeom prst="line">
                      <a:avLst/>
                    </a:prstGeom>
                    <a:grpFill/>
                    <a:ln w="25400" cap="flat" cmpd="dbl" algn="ctr">
                      <a:solidFill>
                        <a:srgbClr val="FFFFFF">
                          <a:lumMod val="65000"/>
                        </a:srgbClr>
                      </a:solidFill>
                      <a:prstDash val="solid"/>
                    </a:ln>
                    <a:effectLst/>
                  </p:spPr>
                </p:cxnSp>
              </p:grpSp>
              <p:grpSp>
                <p:nvGrpSpPr>
                  <p:cNvPr id="756" name="Group 638">
                    <a:extLst>
                      <a:ext uri="{FF2B5EF4-FFF2-40B4-BE49-F238E27FC236}">
                        <a16:creationId xmlns:a16="http://schemas.microsoft.com/office/drawing/2014/main" id="{1EA96CF5-C711-FFAF-72C3-C83F3FA5B668}"/>
                      </a:ext>
                    </a:extLst>
                  </p:cNvPr>
                  <p:cNvGrpSpPr>
                    <a:grpSpLocks/>
                  </p:cNvGrpSpPr>
                  <p:nvPr/>
                </p:nvGrpSpPr>
                <p:grpSpPr bwMode="auto">
                  <a:xfrm>
                    <a:off x="3162300" y="1895475"/>
                    <a:ext cx="45719" cy="118871"/>
                    <a:chOff x="3098006" y="1902619"/>
                    <a:chExt cx="45719" cy="118871"/>
                  </a:xfrm>
                  <a:grpFill/>
                </p:grpSpPr>
                <p:sp>
                  <p:nvSpPr>
                    <p:cNvPr id="760" name="Oval 759">
                      <a:extLst>
                        <a:ext uri="{FF2B5EF4-FFF2-40B4-BE49-F238E27FC236}">
                          <a16:creationId xmlns:a16="http://schemas.microsoft.com/office/drawing/2014/main" id="{1A2E66BE-8BF3-8990-DA75-693388BA8D0D}"/>
                        </a:ext>
                      </a:extLst>
                    </p:cNvPr>
                    <p:cNvSpPr/>
                    <p:nvPr/>
                  </p:nvSpPr>
                  <p:spPr>
                    <a:xfrm>
                      <a:off x="3098548" y="1901939"/>
                      <a:ext cx="45325" cy="38669"/>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761" name="Straight Connector 760">
                      <a:extLst>
                        <a:ext uri="{FF2B5EF4-FFF2-40B4-BE49-F238E27FC236}">
                          <a16:creationId xmlns:a16="http://schemas.microsoft.com/office/drawing/2014/main" id="{14827D62-9999-26A6-7B51-6A0097FD8262}"/>
                        </a:ext>
                      </a:extLst>
                    </p:cNvPr>
                    <p:cNvCxnSpPr>
                      <a:stCxn id="760" idx="4"/>
                    </p:cNvCxnSpPr>
                    <p:nvPr/>
                  </p:nvCxnSpPr>
                  <p:spPr>
                    <a:xfrm>
                      <a:off x="3122050" y="1940609"/>
                      <a:ext cx="0" cy="72294"/>
                    </a:xfrm>
                    <a:prstGeom prst="line">
                      <a:avLst/>
                    </a:prstGeom>
                    <a:grpFill/>
                    <a:ln w="25400" cap="flat" cmpd="dbl" algn="ctr">
                      <a:solidFill>
                        <a:srgbClr val="FFFFFF">
                          <a:lumMod val="65000"/>
                        </a:srgbClr>
                      </a:solidFill>
                      <a:prstDash val="solid"/>
                    </a:ln>
                    <a:effectLst/>
                  </p:spPr>
                </p:cxnSp>
              </p:grpSp>
              <p:grpSp>
                <p:nvGrpSpPr>
                  <p:cNvPr id="757" name="Group 639">
                    <a:extLst>
                      <a:ext uri="{FF2B5EF4-FFF2-40B4-BE49-F238E27FC236}">
                        <a16:creationId xmlns:a16="http://schemas.microsoft.com/office/drawing/2014/main" id="{6F3A85C5-988A-32D3-FACF-FE67AEFDD56F}"/>
                      </a:ext>
                    </a:extLst>
                  </p:cNvPr>
                  <p:cNvGrpSpPr>
                    <a:grpSpLocks/>
                  </p:cNvGrpSpPr>
                  <p:nvPr/>
                </p:nvGrpSpPr>
                <p:grpSpPr bwMode="auto">
                  <a:xfrm>
                    <a:off x="3238500" y="1895475"/>
                    <a:ext cx="45719" cy="118871"/>
                    <a:chOff x="3098006" y="1902619"/>
                    <a:chExt cx="45719" cy="118871"/>
                  </a:xfrm>
                  <a:grpFill/>
                </p:grpSpPr>
                <p:sp>
                  <p:nvSpPr>
                    <p:cNvPr id="758" name="Oval 757">
                      <a:extLst>
                        <a:ext uri="{FF2B5EF4-FFF2-40B4-BE49-F238E27FC236}">
                          <a16:creationId xmlns:a16="http://schemas.microsoft.com/office/drawing/2014/main" id="{48AA62FB-979F-ACFC-7561-ECC0213B1B36}"/>
                        </a:ext>
                      </a:extLst>
                    </p:cNvPr>
                    <p:cNvSpPr/>
                    <p:nvPr/>
                  </p:nvSpPr>
                  <p:spPr>
                    <a:xfrm>
                      <a:off x="3097890" y="1901939"/>
                      <a:ext cx="45324" cy="38669"/>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759" name="Straight Connector 758">
                      <a:extLst>
                        <a:ext uri="{FF2B5EF4-FFF2-40B4-BE49-F238E27FC236}">
                          <a16:creationId xmlns:a16="http://schemas.microsoft.com/office/drawing/2014/main" id="{15B62D66-D351-1C6A-2064-3A8BDB959613}"/>
                        </a:ext>
                      </a:extLst>
                    </p:cNvPr>
                    <p:cNvCxnSpPr>
                      <a:stCxn id="758" idx="4"/>
                    </p:cNvCxnSpPr>
                    <p:nvPr/>
                  </p:nvCxnSpPr>
                  <p:spPr>
                    <a:xfrm>
                      <a:off x="3121391" y="1940609"/>
                      <a:ext cx="0" cy="72294"/>
                    </a:xfrm>
                    <a:prstGeom prst="line">
                      <a:avLst/>
                    </a:prstGeom>
                    <a:grpFill/>
                    <a:ln w="25400" cap="flat" cmpd="dbl" algn="ctr">
                      <a:solidFill>
                        <a:srgbClr val="FFFFFF">
                          <a:lumMod val="65000"/>
                        </a:srgbClr>
                      </a:solidFill>
                      <a:prstDash val="solid"/>
                    </a:ln>
                    <a:effectLst/>
                  </p:spPr>
                </p:cxnSp>
              </p:grpSp>
            </p:grpSp>
            <p:grpSp>
              <p:nvGrpSpPr>
                <p:cNvPr id="741" name="Group 623">
                  <a:extLst>
                    <a:ext uri="{FF2B5EF4-FFF2-40B4-BE49-F238E27FC236}">
                      <a16:creationId xmlns:a16="http://schemas.microsoft.com/office/drawing/2014/main" id="{13B1B23F-62D8-3B42-E98C-577AAC0092E1}"/>
                    </a:ext>
                  </a:extLst>
                </p:cNvPr>
                <p:cNvGrpSpPr>
                  <a:grpSpLocks/>
                </p:cNvGrpSpPr>
                <p:nvPr/>
              </p:nvGrpSpPr>
              <p:grpSpPr bwMode="auto">
                <a:xfrm>
                  <a:off x="3276600" y="1905000"/>
                  <a:ext cx="160019" cy="128396"/>
                  <a:chOff x="3124200" y="1895475"/>
                  <a:chExt cx="160019" cy="128396"/>
                </a:xfrm>
                <a:grpFill/>
              </p:grpSpPr>
              <p:grpSp>
                <p:nvGrpSpPr>
                  <p:cNvPr id="742" name="Group 624">
                    <a:extLst>
                      <a:ext uri="{FF2B5EF4-FFF2-40B4-BE49-F238E27FC236}">
                        <a16:creationId xmlns:a16="http://schemas.microsoft.com/office/drawing/2014/main" id="{D7BC9E6E-20F7-40C2-A972-611A74292F7D}"/>
                      </a:ext>
                    </a:extLst>
                  </p:cNvPr>
                  <p:cNvGrpSpPr>
                    <a:grpSpLocks/>
                  </p:cNvGrpSpPr>
                  <p:nvPr/>
                </p:nvGrpSpPr>
                <p:grpSpPr bwMode="auto">
                  <a:xfrm>
                    <a:off x="3124200" y="1905000"/>
                    <a:ext cx="45719" cy="118871"/>
                    <a:chOff x="3098006" y="1902619"/>
                    <a:chExt cx="45719" cy="118871"/>
                  </a:xfrm>
                  <a:grpFill/>
                </p:grpSpPr>
                <p:sp>
                  <p:nvSpPr>
                    <p:cNvPr id="752" name="Oval 634">
                      <a:extLst>
                        <a:ext uri="{FF2B5EF4-FFF2-40B4-BE49-F238E27FC236}">
                          <a16:creationId xmlns:a16="http://schemas.microsoft.com/office/drawing/2014/main" id="{ABFB7947-D3E7-DFA1-0E99-1B710A05437A}"/>
                        </a:ext>
                      </a:extLst>
                    </p:cNvPr>
                    <p:cNvSpPr/>
                    <p:nvPr/>
                  </p:nvSpPr>
                  <p:spPr>
                    <a:xfrm>
                      <a:off x="3098399" y="1903064"/>
                      <a:ext cx="45325" cy="45394"/>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753" name="Straight Connector 635">
                      <a:extLst>
                        <a:ext uri="{FF2B5EF4-FFF2-40B4-BE49-F238E27FC236}">
                          <a16:creationId xmlns:a16="http://schemas.microsoft.com/office/drawing/2014/main" id="{D75A9371-7D37-E844-690D-7EC02650EF87}"/>
                        </a:ext>
                      </a:extLst>
                    </p:cNvPr>
                    <p:cNvCxnSpPr/>
                    <p:nvPr/>
                  </p:nvCxnSpPr>
                  <p:spPr>
                    <a:xfrm>
                      <a:off x="3121901" y="1948458"/>
                      <a:ext cx="0" cy="72294"/>
                    </a:xfrm>
                    <a:prstGeom prst="line">
                      <a:avLst/>
                    </a:prstGeom>
                    <a:grpFill/>
                    <a:ln w="25400" cap="flat" cmpd="dbl" algn="ctr">
                      <a:solidFill>
                        <a:srgbClr val="FFFFFF">
                          <a:lumMod val="65000"/>
                        </a:srgbClr>
                      </a:solidFill>
                      <a:prstDash val="solid"/>
                    </a:ln>
                    <a:effectLst/>
                  </p:spPr>
                </p:cxnSp>
              </p:grpSp>
              <p:grpSp>
                <p:nvGrpSpPr>
                  <p:cNvPr id="743" name="Group 625">
                    <a:extLst>
                      <a:ext uri="{FF2B5EF4-FFF2-40B4-BE49-F238E27FC236}">
                        <a16:creationId xmlns:a16="http://schemas.microsoft.com/office/drawing/2014/main" id="{58731F6D-8352-651F-1615-B20D6CFE610D}"/>
                      </a:ext>
                    </a:extLst>
                  </p:cNvPr>
                  <p:cNvGrpSpPr>
                    <a:grpSpLocks/>
                  </p:cNvGrpSpPr>
                  <p:nvPr/>
                </p:nvGrpSpPr>
                <p:grpSpPr bwMode="auto">
                  <a:xfrm>
                    <a:off x="3200400" y="1905000"/>
                    <a:ext cx="45719" cy="118871"/>
                    <a:chOff x="3098006" y="1902619"/>
                    <a:chExt cx="45719" cy="118871"/>
                  </a:xfrm>
                  <a:grpFill/>
                </p:grpSpPr>
                <p:sp>
                  <p:nvSpPr>
                    <p:cNvPr id="750" name="Oval 632">
                      <a:extLst>
                        <a:ext uri="{FF2B5EF4-FFF2-40B4-BE49-F238E27FC236}">
                          <a16:creationId xmlns:a16="http://schemas.microsoft.com/office/drawing/2014/main" id="{8B27ABB7-3F6E-7DC9-FE73-EF026B0305E7}"/>
                        </a:ext>
                      </a:extLst>
                    </p:cNvPr>
                    <p:cNvSpPr/>
                    <p:nvPr/>
                  </p:nvSpPr>
                  <p:spPr>
                    <a:xfrm>
                      <a:off x="3097741" y="1903064"/>
                      <a:ext cx="45324" cy="45394"/>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751" name="Straight Connector 633">
                      <a:extLst>
                        <a:ext uri="{FF2B5EF4-FFF2-40B4-BE49-F238E27FC236}">
                          <a16:creationId xmlns:a16="http://schemas.microsoft.com/office/drawing/2014/main" id="{2835FE1C-1FC3-5C17-18E7-CC94F4E7F7B0}"/>
                        </a:ext>
                      </a:extLst>
                    </p:cNvPr>
                    <p:cNvCxnSpPr/>
                    <p:nvPr/>
                  </p:nvCxnSpPr>
                  <p:spPr>
                    <a:xfrm>
                      <a:off x="3121242" y="1948458"/>
                      <a:ext cx="0" cy="72294"/>
                    </a:xfrm>
                    <a:prstGeom prst="line">
                      <a:avLst/>
                    </a:prstGeom>
                    <a:grpFill/>
                    <a:ln w="25400" cap="flat" cmpd="dbl" algn="ctr">
                      <a:solidFill>
                        <a:srgbClr val="FFFFFF">
                          <a:lumMod val="65000"/>
                        </a:srgbClr>
                      </a:solidFill>
                      <a:prstDash val="solid"/>
                    </a:ln>
                    <a:effectLst/>
                  </p:spPr>
                </p:cxnSp>
              </p:grpSp>
              <p:grpSp>
                <p:nvGrpSpPr>
                  <p:cNvPr id="744" name="Group 626">
                    <a:extLst>
                      <a:ext uri="{FF2B5EF4-FFF2-40B4-BE49-F238E27FC236}">
                        <a16:creationId xmlns:a16="http://schemas.microsoft.com/office/drawing/2014/main" id="{AB8C1455-755C-1FD9-55B6-AAFF4F816829}"/>
                      </a:ext>
                    </a:extLst>
                  </p:cNvPr>
                  <p:cNvGrpSpPr>
                    <a:grpSpLocks/>
                  </p:cNvGrpSpPr>
                  <p:nvPr/>
                </p:nvGrpSpPr>
                <p:grpSpPr bwMode="auto">
                  <a:xfrm>
                    <a:off x="3162300" y="1895475"/>
                    <a:ext cx="45719" cy="118871"/>
                    <a:chOff x="3098006" y="1902619"/>
                    <a:chExt cx="45719" cy="118871"/>
                  </a:xfrm>
                  <a:grpFill/>
                </p:grpSpPr>
                <p:sp>
                  <p:nvSpPr>
                    <p:cNvPr id="748" name="Oval 747">
                      <a:extLst>
                        <a:ext uri="{FF2B5EF4-FFF2-40B4-BE49-F238E27FC236}">
                          <a16:creationId xmlns:a16="http://schemas.microsoft.com/office/drawing/2014/main" id="{DDA7EC27-CA20-A1BA-92DC-F1EEC5E627B2}"/>
                        </a:ext>
                      </a:extLst>
                    </p:cNvPr>
                    <p:cNvSpPr/>
                    <p:nvPr/>
                  </p:nvSpPr>
                  <p:spPr>
                    <a:xfrm>
                      <a:off x="3105624" y="1902501"/>
                      <a:ext cx="38609" cy="45394"/>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749" name="Straight Connector 748">
                      <a:extLst>
                        <a:ext uri="{FF2B5EF4-FFF2-40B4-BE49-F238E27FC236}">
                          <a16:creationId xmlns:a16="http://schemas.microsoft.com/office/drawing/2014/main" id="{88FAB005-F3BD-31DD-AFF7-DE1413DE1400}"/>
                        </a:ext>
                      </a:extLst>
                    </p:cNvPr>
                    <p:cNvCxnSpPr>
                      <a:stCxn id="748" idx="4"/>
                    </p:cNvCxnSpPr>
                    <p:nvPr/>
                  </p:nvCxnSpPr>
                  <p:spPr>
                    <a:xfrm>
                      <a:off x="3122410" y="1947896"/>
                      <a:ext cx="0" cy="65569"/>
                    </a:xfrm>
                    <a:prstGeom prst="line">
                      <a:avLst/>
                    </a:prstGeom>
                    <a:grpFill/>
                    <a:ln w="25400" cap="flat" cmpd="dbl" algn="ctr">
                      <a:solidFill>
                        <a:srgbClr val="FFFFFF">
                          <a:lumMod val="65000"/>
                        </a:srgbClr>
                      </a:solidFill>
                      <a:prstDash val="solid"/>
                    </a:ln>
                    <a:effectLst/>
                  </p:spPr>
                </p:cxnSp>
              </p:grpSp>
              <p:grpSp>
                <p:nvGrpSpPr>
                  <p:cNvPr id="745" name="Group 627">
                    <a:extLst>
                      <a:ext uri="{FF2B5EF4-FFF2-40B4-BE49-F238E27FC236}">
                        <a16:creationId xmlns:a16="http://schemas.microsoft.com/office/drawing/2014/main" id="{CEEBA23D-2B0D-5794-844C-CAD7693CD836}"/>
                      </a:ext>
                    </a:extLst>
                  </p:cNvPr>
                  <p:cNvGrpSpPr>
                    <a:grpSpLocks/>
                  </p:cNvGrpSpPr>
                  <p:nvPr/>
                </p:nvGrpSpPr>
                <p:grpSpPr bwMode="auto">
                  <a:xfrm>
                    <a:off x="3238500" y="1895475"/>
                    <a:ext cx="45719" cy="118871"/>
                    <a:chOff x="3098006" y="1902619"/>
                    <a:chExt cx="45719" cy="118871"/>
                  </a:xfrm>
                  <a:grpFill/>
                </p:grpSpPr>
                <p:sp>
                  <p:nvSpPr>
                    <p:cNvPr id="746" name="Oval 745">
                      <a:extLst>
                        <a:ext uri="{FF2B5EF4-FFF2-40B4-BE49-F238E27FC236}">
                          <a16:creationId xmlns:a16="http://schemas.microsoft.com/office/drawing/2014/main" id="{708BA420-FADF-1A1C-62D9-B89C89EB370D}"/>
                        </a:ext>
                      </a:extLst>
                    </p:cNvPr>
                    <p:cNvSpPr/>
                    <p:nvPr/>
                  </p:nvSpPr>
                  <p:spPr>
                    <a:xfrm>
                      <a:off x="3098249" y="1902501"/>
                      <a:ext cx="45325" cy="45394"/>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747" name="Straight Connector 746">
                      <a:extLst>
                        <a:ext uri="{FF2B5EF4-FFF2-40B4-BE49-F238E27FC236}">
                          <a16:creationId xmlns:a16="http://schemas.microsoft.com/office/drawing/2014/main" id="{054F5088-23F9-755F-CC01-9E42E27EAC39}"/>
                        </a:ext>
                      </a:extLst>
                    </p:cNvPr>
                    <p:cNvCxnSpPr>
                      <a:stCxn id="746" idx="4"/>
                    </p:cNvCxnSpPr>
                    <p:nvPr/>
                  </p:nvCxnSpPr>
                  <p:spPr>
                    <a:xfrm>
                      <a:off x="3121751" y="1947896"/>
                      <a:ext cx="0" cy="65569"/>
                    </a:xfrm>
                    <a:prstGeom prst="line">
                      <a:avLst/>
                    </a:prstGeom>
                    <a:grpFill/>
                    <a:ln w="25400" cap="flat" cmpd="dbl" algn="ctr">
                      <a:solidFill>
                        <a:srgbClr val="FFFFFF">
                          <a:lumMod val="65000"/>
                        </a:srgbClr>
                      </a:solidFill>
                      <a:prstDash val="solid"/>
                    </a:ln>
                    <a:effectLst/>
                  </p:spPr>
                </p:cxnSp>
              </p:grpSp>
            </p:grpSp>
          </p:grpSp>
          <p:grpSp>
            <p:nvGrpSpPr>
              <p:cNvPr id="524" name="Group 648">
                <a:extLst>
                  <a:ext uri="{FF2B5EF4-FFF2-40B4-BE49-F238E27FC236}">
                    <a16:creationId xmlns:a16="http://schemas.microsoft.com/office/drawing/2014/main" id="{826C2A36-9ED6-1408-6B44-2FCD52EEC837}"/>
                  </a:ext>
                </a:extLst>
              </p:cNvPr>
              <p:cNvGrpSpPr>
                <a:grpSpLocks/>
              </p:cNvGrpSpPr>
              <p:nvPr/>
            </p:nvGrpSpPr>
            <p:grpSpPr bwMode="auto">
              <a:xfrm>
                <a:off x="5586664" y="1874620"/>
                <a:ext cx="312419" cy="137921"/>
                <a:chOff x="3124200" y="1895475"/>
                <a:chExt cx="312419" cy="137921"/>
              </a:xfrm>
              <a:grpFill/>
            </p:grpSpPr>
            <p:grpSp>
              <p:nvGrpSpPr>
                <p:cNvPr id="714" name="Group 649">
                  <a:extLst>
                    <a:ext uri="{FF2B5EF4-FFF2-40B4-BE49-F238E27FC236}">
                      <a16:creationId xmlns:a16="http://schemas.microsoft.com/office/drawing/2014/main" id="{2EB2AE8D-1C79-C797-D27A-A189B69AF048}"/>
                    </a:ext>
                  </a:extLst>
                </p:cNvPr>
                <p:cNvGrpSpPr>
                  <a:grpSpLocks/>
                </p:cNvGrpSpPr>
                <p:nvPr/>
              </p:nvGrpSpPr>
              <p:grpSpPr bwMode="auto">
                <a:xfrm>
                  <a:off x="3124200" y="1895475"/>
                  <a:ext cx="160019" cy="128396"/>
                  <a:chOff x="3124200" y="1895475"/>
                  <a:chExt cx="160019" cy="128396"/>
                </a:xfrm>
                <a:grpFill/>
              </p:grpSpPr>
              <p:grpSp>
                <p:nvGrpSpPr>
                  <p:cNvPr id="728" name="Group 712">
                    <a:extLst>
                      <a:ext uri="{FF2B5EF4-FFF2-40B4-BE49-F238E27FC236}">
                        <a16:creationId xmlns:a16="http://schemas.microsoft.com/office/drawing/2014/main" id="{823E9074-78D8-1D28-841C-FB8D1FDACC48}"/>
                      </a:ext>
                    </a:extLst>
                  </p:cNvPr>
                  <p:cNvGrpSpPr>
                    <a:grpSpLocks/>
                  </p:cNvGrpSpPr>
                  <p:nvPr/>
                </p:nvGrpSpPr>
                <p:grpSpPr bwMode="auto">
                  <a:xfrm>
                    <a:off x="3124200" y="1905000"/>
                    <a:ext cx="45719" cy="118871"/>
                    <a:chOff x="3098006" y="1902619"/>
                    <a:chExt cx="45719" cy="118871"/>
                  </a:xfrm>
                  <a:grpFill/>
                </p:grpSpPr>
                <p:sp>
                  <p:nvSpPr>
                    <p:cNvPr id="738" name="Oval 737">
                      <a:extLst>
                        <a:ext uri="{FF2B5EF4-FFF2-40B4-BE49-F238E27FC236}">
                          <a16:creationId xmlns:a16="http://schemas.microsoft.com/office/drawing/2014/main" id="{2639F16A-B9C9-7768-EFCD-058275B985F9}"/>
                        </a:ext>
                      </a:extLst>
                    </p:cNvPr>
                    <p:cNvSpPr/>
                    <p:nvPr/>
                  </p:nvSpPr>
                  <p:spPr>
                    <a:xfrm>
                      <a:off x="3098232" y="1903325"/>
                      <a:ext cx="45325" cy="45394"/>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739" name="Straight Connector 738">
                      <a:extLst>
                        <a:ext uri="{FF2B5EF4-FFF2-40B4-BE49-F238E27FC236}">
                          <a16:creationId xmlns:a16="http://schemas.microsoft.com/office/drawing/2014/main" id="{C1B0A01D-0A45-0D5E-9374-527F2D29D9A0}"/>
                        </a:ext>
                      </a:extLst>
                    </p:cNvPr>
                    <p:cNvCxnSpPr>
                      <a:stCxn id="738" idx="4"/>
                    </p:cNvCxnSpPr>
                    <p:nvPr/>
                  </p:nvCxnSpPr>
                  <p:spPr>
                    <a:xfrm>
                      <a:off x="3121734" y="1948720"/>
                      <a:ext cx="0" cy="72294"/>
                    </a:xfrm>
                    <a:prstGeom prst="line">
                      <a:avLst/>
                    </a:prstGeom>
                    <a:grpFill/>
                    <a:ln w="25400" cap="flat" cmpd="dbl" algn="ctr">
                      <a:solidFill>
                        <a:srgbClr val="FFFFFF">
                          <a:lumMod val="65000"/>
                        </a:srgbClr>
                      </a:solidFill>
                      <a:prstDash val="solid"/>
                    </a:ln>
                    <a:effectLst/>
                  </p:spPr>
                </p:cxnSp>
              </p:grpSp>
              <p:grpSp>
                <p:nvGrpSpPr>
                  <p:cNvPr id="729" name="Group 713">
                    <a:extLst>
                      <a:ext uri="{FF2B5EF4-FFF2-40B4-BE49-F238E27FC236}">
                        <a16:creationId xmlns:a16="http://schemas.microsoft.com/office/drawing/2014/main" id="{8FC261AD-69F6-2AB9-0EBE-6F5686CC382A}"/>
                      </a:ext>
                    </a:extLst>
                  </p:cNvPr>
                  <p:cNvGrpSpPr>
                    <a:grpSpLocks/>
                  </p:cNvGrpSpPr>
                  <p:nvPr/>
                </p:nvGrpSpPr>
                <p:grpSpPr bwMode="auto">
                  <a:xfrm>
                    <a:off x="3200400" y="1905000"/>
                    <a:ext cx="45719" cy="118871"/>
                    <a:chOff x="3098006" y="1902619"/>
                    <a:chExt cx="45719" cy="118871"/>
                  </a:xfrm>
                  <a:grpFill/>
                </p:grpSpPr>
                <p:sp>
                  <p:nvSpPr>
                    <p:cNvPr id="736" name="Oval 735">
                      <a:extLst>
                        <a:ext uri="{FF2B5EF4-FFF2-40B4-BE49-F238E27FC236}">
                          <a16:creationId xmlns:a16="http://schemas.microsoft.com/office/drawing/2014/main" id="{EEC53356-3D8A-40F8-6FA1-3B8523039C08}"/>
                        </a:ext>
                      </a:extLst>
                    </p:cNvPr>
                    <p:cNvSpPr/>
                    <p:nvPr/>
                  </p:nvSpPr>
                  <p:spPr>
                    <a:xfrm>
                      <a:off x="3097574" y="1903325"/>
                      <a:ext cx="45324" cy="45394"/>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737" name="Straight Connector 736">
                      <a:extLst>
                        <a:ext uri="{FF2B5EF4-FFF2-40B4-BE49-F238E27FC236}">
                          <a16:creationId xmlns:a16="http://schemas.microsoft.com/office/drawing/2014/main" id="{58783197-A42C-62F5-FC81-199801E8DEFE}"/>
                        </a:ext>
                      </a:extLst>
                    </p:cNvPr>
                    <p:cNvCxnSpPr>
                      <a:stCxn id="736" idx="4"/>
                    </p:cNvCxnSpPr>
                    <p:nvPr/>
                  </p:nvCxnSpPr>
                  <p:spPr>
                    <a:xfrm>
                      <a:off x="3121075" y="1948720"/>
                      <a:ext cx="0" cy="72294"/>
                    </a:xfrm>
                    <a:prstGeom prst="line">
                      <a:avLst/>
                    </a:prstGeom>
                    <a:grpFill/>
                    <a:ln w="25400" cap="flat" cmpd="dbl" algn="ctr">
                      <a:solidFill>
                        <a:srgbClr val="FFFFFF">
                          <a:lumMod val="65000"/>
                        </a:srgbClr>
                      </a:solidFill>
                      <a:prstDash val="solid"/>
                    </a:ln>
                    <a:effectLst/>
                  </p:spPr>
                </p:cxnSp>
              </p:grpSp>
              <p:grpSp>
                <p:nvGrpSpPr>
                  <p:cNvPr id="730" name="Group 714">
                    <a:extLst>
                      <a:ext uri="{FF2B5EF4-FFF2-40B4-BE49-F238E27FC236}">
                        <a16:creationId xmlns:a16="http://schemas.microsoft.com/office/drawing/2014/main" id="{3E1A2143-A551-B1EC-149A-48CD3A2B8E27}"/>
                      </a:ext>
                    </a:extLst>
                  </p:cNvPr>
                  <p:cNvGrpSpPr>
                    <a:grpSpLocks/>
                  </p:cNvGrpSpPr>
                  <p:nvPr/>
                </p:nvGrpSpPr>
                <p:grpSpPr bwMode="auto">
                  <a:xfrm>
                    <a:off x="3162300" y="1895475"/>
                    <a:ext cx="45719" cy="118871"/>
                    <a:chOff x="3098006" y="1902619"/>
                    <a:chExt cx="45719" cy="118871"/>
                  </a:xfrm>
                  <a:grpFill/>
                </p:grpSpPr>
                <p:sp>
                  <p:nvSpPr>
                    <p:cNvPr id="734" name="Oval 733">
                      <a:extLst>
                        <a:ext uri="{FF2B5EF4-FFF2-40B4-BE49-F238E27FC236}">
                          <a16:creationId xmlns:a16="http://schemas.microsoft.com/office/drawing/2014/main" id="{24E7E076-558E-762F-4247-9027AFA30C20}"/>
                        </a:ext>
                      </a:extLst>
                    </p:cNvPr>
                    <p:cNvSpPr/>
                    <p:nvPr/>
                  </p:nvSpPr>
                  <p:spPr>
                    <a:xfrm>
                      <a:off x="3098742" y="1902763"/>
                      <a:ext cx="45324" cy="45394"/>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735" name="Straight Connector 734">
                      <a:extLst>
                        <a:ext uri="{FF2B5EF4-FFF2-40B4-BE49-F238E27FC236}">
                          <a16:creationId xmlns:a16="http://schemas.microsoft.com/office/drawing/2014/main" id="{AD26FAE1-9F44-A548-A01E-D450ECD21BFB}"/>
                        </a:ext>
                      </a:extLst>
                    </p:cNvPr>
                    <p:cNvCxnSpPr>
                      <a:stCxn id="734" idx="4"/>
                    </p:cNvCxnSpPr>
                    <p:nvPr/>
                  </p:nvCxnSpPr>
                  <p:spPr>
                    <a:xfrm>
                      <a:off x="3122243" y="1948158"/>
                      <a:ext cx="0" cy="65569"/>
                    </a:xfrm>
                    <a:prstGeom prst="line">
                      <a:avLst/>
                    </a:prstGeom>
                    <a:grpFill/>
                    <a:ln w="25400" cap="flat" cmpd="dbl" algn="ctr">
                      <a:solidFill>
                        <a:srgbClr val="FFFFFF">
                          <a:lumMod val="65000"/>
                        </a:srgbClr>
                      </a:solidFill>
                      <a:prstDash val="solid"/>
                    </a:ln>
                    <a:effectLst/>
                  </p:spPr>
                </p:cxnSp>
              </p:grpSp>
              <p:grpSp>
                <p:nvGrpSpPr>
                  <p:cNvPr id="731" name="Group 715">
                    <a:extLst>
                      <a:ext uri="{FF2B5EF4-FFF2-40B4-BE49-F238E27FC236}">
                        <a16:creationId xmlns:a16="http://schemas.microsoft.com/office/drawing/2014/main" id="{C987CA9A-671D-705C-C405-AB326EC506D4}"/>
                      </a:ext>
                    </a:extLst>
                  </p:cNvPr>
                  <p:cNvGrpSpPr>
                    <a:grpSpLocks/>
                  </p:cNvGrpSpPr>
                  <p:nvPr/>
                </p:nvGrpSpPr>
                <p:grpSpPr bwMode="auto">
                  <a:xfrm>
                    <a:off x="3238500" y="1895475"/>
                    <a:ext cx="45719" cy="118871"/>
                    <a:chOff x="3098006" y="1902619"/>
                    <a:chExt cx="45719" cy="118871"/>
                  </a:xfrm>
                  <a:grpFill/>
                </p:grpSpPr>
                <p:sp>
                  <p:nvSpPr>
                    <p:cNvPr id="732" name="Oval 731">
                      <a:extLst>
                        <a:ext uri="{FF2B5EF4-FFF2-40B4-BE49-F238E27FC236}">
                          <a16:creationId xmlns:a16="http://schemas.microsoft.com/office/drawing/2014/main" id="{8E7EAE96-B791-D7D3-1327-02B493E59ADF}"/>
                        </a:ext>
                      </a:extLst>
                    </p:cNvPr>
                    <p:cNvSpPr/>
                    <p:nvPr/>
                  </p:nvSpPr>
                  <p:spPr>
                    <a:xfrm>
                      <a:off x="3098082" y="1902763"/>
                      <a:ext cx="45325" cy="45394"/>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733" name="Straight Connector 732">
                      <a:extLst>
                        <a:ext uri="{FF2B5EF4-FFF2-40B4-BE49-F238E27FC236}">
                          <a16:creationId xmlns:a16="http://schemas.microsoft.com/office/drawing/2014/main" id="{85ABB19F-DC1D-93DC-AC6D-8260B6A27F3A}"/>
                        </a:ext>
                      </a:extLst>
                    </p:cNvPr>
                    <p:cNvCxnSpPr>
                      <a:stCxn id="732" idx="4"/>
                    </p:cNvCxnSpPr>
                    <p:nvPr/>
                  </p:nvCxnSpPr>
                  <p:spPr>
                    <a:xfrm>
                      <a:off x="3121583" y="1948158"/>
                      <a:ext cx="0" cy="65569"/>
                    </a:xfrm>
                    <a:prstGeom prst="line">
                      <a:avLst/>
                    </a:prstGeom>
                    <a:grpFill/>
                    <a:ln w="25400" cap="flat" cmpd="dbl" algn="ctr">
                      <a:solidFill>
                        <a:srgbClr val="FFFFFF">
                          <a:lumMod val="65000"/>
                        </a:srgbClr>
                      </a:solidFill>
                      <a:prstDash val="solid"/>
                    </a:ln>
                    <a:effectLst/>
                  </p:spPr>
                </p:cxnSp>
              </p:grpSp>
            </p:grpSp>
            <p:grpSp>
              <p:nvGrpSpPr>
                <p:cNvPr id="715" name="Group 650">
                  <a:extLst>
                    <a:ext uri="{FF2B5EF4-FFF2-40B4-BE49-F238E27FC236}">
                      <a16:creationId xmlns:a16="http://schemas.microsoft.com/office/drawing/2014/main" id="{3099CE1B-2D74-860C-248C-4520B6327803}"/>
                    </a:ext>
                  </a:extLst>
                </p:cNvPr>
                <p:cNvGrpSpPr>
                  <a:grpSpLocks/>
                </p:cNvGrpSpPr>
                <p:nvPr/>
              </p:nvGrpSpPr>
              <p:grpSpPr bwMode="auto">
                <a:xfrm>
                  <a:off x="3276600" y="1905000"/>
                  <a:ext cx="160019" cy="128396"/>
                  <a:chOff x="3124200" y="1895475"/>
                  <a:chExt cx="160019" cy="128396"/>
                </a:xfrm>
                <a:grpFill/>
              </p:grpSpPr>
              <p:grpSp>
                <p:nvGrpSpPr>
                  <p:cNvPr id="716" name="Group 651">
                    <a:extLst>
                      <a:ext uri="{FF2B5EF4-FFF2-40B4-BE49-F238E27FC236}">
                        <a16:creationId xmlns:a16="http://schemas.microsoft.com/office/drawing/2014/main" id="{AF68B4C3-5B1A-3C5D-A3A8-1CD0637E275B}"/>
                      </a:ext>
                    </a:extLst>
                  </p:cNvPr>
                  <p:cNvGrpSpPr>
                    <a:grpSpLocks/>
                  </p:cNvGrpSpPr>
                  <p:nvPr/>
                </p:nvGrpSpPr>
                <p:grpSpPr bwMode="auto">
                  <a:xfrm>
                    <a:off x="3124200" y="1905000"/>
                    <a:ext cx="45719" cy="118871"/>
                    <a:chOff x="3098006" y="1902619"/>
                    <a:chExt cx="45719" cy="118871"/>
                  </a:xfrm>
                  <a:grpFill/>
                </p:grpSpPr>
                <p:sp>
                  <p:nvSpPr>
                    <p:cNvPr id="726" name="Oval 725">
                      <a:extLst>
                        <a:ext uri="{FF2B5EF4-FFF2-40B4-BE49-F238E27FC236}">
                          <a16:creationId xmlns:a16="http://schemas.microsoft.com/office/drawing/2014/main" id="{4D985184-E5CF-17B4-8A79-332D594B6EED}"/>
                        </a:ext>
                      </a:extLst>
                    </p:cNvPr>
                    <p:cNvSpPr/>
                    <p:nvPr/>
                  </p:nvSpPr>
                  <p:spPr>
                    <a:xfrm>
                      <a:off x="3098593" y="1910613"/>
                      <a:ext cx="45324" cy="38669"/>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727" name="Straight Connector 726">
                      <a:extLst>
                        <a:ext uri="{FF2B5EF4-FFF2-40B4-BE49-F238E27FC236}">
                          <a16:creationId xmlns:a16="http://schemas.microsoft.com/office/drawing/2014/main" id="{28D3EB9D-ED19-946E-D938-5287B95DE266}"/>
                        </a:ext>
                      </a:extLst>
                    </p:cNvPr>
                    <p:cNvCxnSpPr>
                      <a:stCxn id="726" idx="4"/>
                    </p:cNvCxnSpPr>
                    <p:nvPr/>
                  </p:nvCxnSpPr>
                  <p:spPr>
                    <a:xfrm>
                      <a:off x="3122094" y="1949282"/>
                      <a:ext cx="0" cy="72294"/>
                    </a:xfrm>
                    <a:prstGeom prst="line">
                      <a:avLst/>
                    </a:prstGeom>
                    <a:grpFill/>
                    <a:ln w="25400" cap="flat" cmpd="dbl" algn="ctr">
                      <a:solidFill>
                        <a:srgbClr val="FFFFFF">
                          <a:lumMod val="65000"/>
                        </a:srgbClr>
                      </a:solidFill>
                      <a:prstDash val="solid"/>
                    </a:ln>
                    <a:effectLst/>
                  </p:spPr>
                </p:cxnSp>
              </p:grpSp>
              <p:grpSp>
                <p:nvGrpSpPr>
                  <p:cNvPr id="717" name="Group 652">
                    <a:extLst>
                      <a:ext uri="{FF2B5EF4-FFF2-40B4-BE49-F238E27FC236}">
                        <a16:creationId xmlns:a16="http://schemas.microsoft.com/office/drawing/2014/main" id="{3190DDFE-9CEB-6C99-F3FA-CA087541B10E}"/>
                      </a:ext>
                    </a:extLst>
                  </p:cNvPr>
                  <p:cNvGrpSpPr>
                    <a:grpSpLocks/>
                  </p:cNvGrpSpPr>
                  <p:nvPr/>
                </p:nvGrpSpPr>
                <p:grpSpPr bwMode="auto">
                  <a:xfrm>
                    <a:off x="3200400" y="1905000"/>
                    <a:ext cx="45719" cy="118871"/>
                    <a:chOff x="3098006" y="1902619"/>
                    <a:chExt cx="45719" cy="118871"/>
                  </a:xfrm>
                  <a:grpFill/>
                </p:grpSpPr>
                <p:sp>
                  <p:nvSpPr>
                    <p:cNvPr id="724" name="Oval 723">
                      <a:extLst>
                        <a:ext uri="{FF2B5EF4-FFF2-40B4-BE49-F238E27FC236}">
                          <a16:creationId xmlns:a16="http://schemas.microsoft.com/office/drawing/2014/main" id="{42EC3EA1-A2FE-BC4D-2EE0-CDE492A4A8A6}"/>
                        </a:ext>
                      </a:extLst>
                    </p:cNvPr>
                    <p:cNvSpPr/>
                    <p:nvPr/>
                  </p:nvSpPr>
                  <p:spPr>
                    <a:xfrm>
                      <a:off x="3097933" y="1910613"/>
                      <a:ext cx="45325" cy="38669"/>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725" name="Straight Connector 724">
                      <a:extLst>
                        <a:ext uri="{FF2B5EF4-FFF2-40B4-BE49-F238E27FC236}">
                          <a16:creationId xmlns:a16="http://schemas.microsoft.com/office/drawing/2014/main" id="{CCE85657-7699-B683-6AFD-5B68983AFBC1}"/>
                        </a:ext>
                      </a:extLst>
                    </p:cNvPr>
                    <p:cNvCxnSpPr>
                      <a:stCxn id="724" idx="4"/>
                    </p:cNvCxnSpPr>
                    <p:nvPr/>
                  </p:nvCxnSpPr>
                  <p:spPr>
                    <a:xfrm>
                      <a:off x="3121434" y="1949282"/>
                      <a:ext cx="0" cy="72294"/>
                    </a:xfrm>
                    <a:prstGeom prst="line">
                      <a:avLst/>
                    </a:prstGeom>
                    <a:grpFill/>
                    <a:ln w="25400" cap="flat" cmpd="dbl" algn="ctr">
                      <a:solidFill>
                        <a:srgbClr val="FFFFFF">
                          <a:lumMod val="65000"/>
                        </a:srgbClr>
                      </a:solidFill>
                      <a:prstDash val="solid"/>
                    </a:ln>
                    <a:effectLst/>
                  </p:spPr>
                </p:cxnSp>
              </p:grpSp>
              <p:grpSp>
                <p:nvGrpSpPr>
                  <p:cNvPr id="718" name="Group 653">
                    <a:extLst>
                      <a:ext uri="{FF2B5EF4-FFF2-40B4-BE49-F238E27FC236}">
                        <a16:creationId xmlns:a16="http://schemas.microsoft.com/office/drawing/2014/main" id="{2B51EC36-9DE2-8E17-8B2F-2F8861A0DDFB}"/>
                      </a:ext>
                    </a:extLst>
                  </p:cNvPr>
                  <p:cNvGrpSpPr>
                    <a:grpSpLocks/>
                  </p:cNvGrpSpPr>
                  <p:nvPr/>
                </p:nvGrpSpPr>
                <p:grpSpPr bwMode="auto">
                  <a:xfrm>
                    <a:off x="3162300" y="1895475"/>
                    <a:ext cx="45719" cy="118871"/>
                    <a:chOff x="3098006" y="1902619"/>
                    <a:chExt cx="45719" cy="118871"/>
                  </a:xfrm>
                  <a:grpFill/>
                </p:grpSpPr>
                <p:sp>
                  <p:nvSpPr>
                    <p:cNvPr id="722" name="Oval 721">
                      <a:extLst>
                        <a:ext uri="{FF2B5EF4-FFF2-40B4-BE49-F238E27FC236}">
                          <a16:creationId xmlns:a16="http://schemas.microsoft.com/office/drawing/2014/main" id="{68844CB7-D369-E3AA-EE8B-9CBF7BB1B1C6}"/>
                        </a:ext>
                      </a:extLst>
                    </p:cNvPr>
                    <p:cNvSpPr/>
                    <p:nvPr/>
                  </p:nvSpPr>
                  <p:spPr>
                    <a:xfrm>
                      <a:off x="3105816" y="1903325"/>
                      <a:ext cx="38610" cy="45394"/>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723" name="Straight Connector 722">
                      <a:extLst>
                        <a:ext uri="{FF2B5EF4-FFF2-40B4-BE49-F238E27FC236}">
                          <a16:creationId xmlns:a16="http://schemas.microsoft.com/office/drawing/2014/main" id="{8227F2A6-0479-8C4F-B3D0-8B6EE104E9A1}"/>
                        </a:ext>
                      </a:extLst>
                    </p:cNvPr>
                    <p:cNvCxnSpPr>
                      <a:stCxn id="722" idx="4"/>
                    </p:cNvCxnSpPr>
                    <p:nvPr/>
                  </p:nvCxnSpPr>
                  <p:spPr>
                    <a:xfrm>
                      <a:off x="3129318" y="1948720"/>
                      <a:ext cx="0" cy="72294"/>
                    </a:xfrm>
                    <a:prstGeom prst="line">
                      <a:avLst/>
                    </a:prstGeom>
                    <a:grpFill/>
                    <a:ln w="25400" cap="flat" cmpd="dbl" algn="ctr">
                      <a:solidFill>
                        <a:srgbClr val="FFFFFF">
                          <a:lumMod val="65000"/>
                        </a:srgbClr>
                      </a:solidFill>
                      <a:prstDash val="solid"/>
                    </a:ln>
                    <a:effectLst/>
                  </p:spPr>
                </p:cxnSp>
              </p:grpSp>
              <p:grpSp>
                <p:nvGrpSpPr>
                  <p:cNvPr id="719" name="Group 654">
                    <a:extLst>
                      <a:ext uri="{FF2B5EF4-FFF2-40B4-BE49-F238E27FC236}">
                        <a16:creationId xmlns:a16="http://schemas.microsoft.com/office/drawing/2014/main" id="{961502B5-C5BE-AEFB-2CE1-8F424F87E6FB}"/>
                      </a:ext>
                    </a:extLst>
                  </p:cNvPr>
                  <p:cNvGrpSpPr>
                    <a:grpSpLocks/>
                  </p:cNvGrpSpPr>
                  <p:nvPr/>
                </p:nvGrpSpPr>
                <p:grpSpPr bwMode="auto">
                  <a:xfrm>
                    <a:off x="3238500" y="1895475"/>
                    <a:ext cx="45719" cy="118871"/>
                    <a:chOff x="3098006" y="1902619"/>
                    <a:chExt cx="45719" cy="118871"/>
                  </a:xfrm>
                  <a:grpFill/>
                </p:grpSpPr>
                <p:sp>
                  <p:nvSpPr>
                    <p:cNvPr id="720" name="Oval 719">
                      <a:extLst>
                        <a:ext uri="{FF2B5EF4-FFF2-40B4-BE49-F238E27FC236}">
                          <a16:creationId xmlns:a16="http://schemas.microsoft.com/office/drawing/2014/main" id="{CD69DF8A-08B6-2AC7-570F-C83AF614AF8D}"/>
                        </a:ext>
                      </a:extLst>
                    </p:cNvPr>
                    <p:cNvSpPr/>
                    <p:nvPr/>
                  </p:nvSpPr>
                  <p:spPr>
                    <a:xfrm>
                      <a:off x="3098443" y="1903325"/>
                      <a:ext cx="45324" cy="45394"/>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721" name="Straight Connector 720">
                      <a:extLst>
                        <a:ext uri="{FF2B5EF4-FFF2-40B4-BE49-F238E27FC236}">
                          <a16:creationId xmlns:a16="http://schemas.microsoft.com/office/drawing/2014/main" id="{48C2C07E-596B-F706-F92F-CE3E776A95B4}"/>
                        </a:ext>
                      </a:extLst>
                    </p:cNvPr>
                    <p:cNvCxnSpPr>
                      <a:stCxn id="720" idx="4"/>
                    </p:cNvCxnSpPr>
                    <p:nvPr/>
                  </p:nvCxnSpPr>
                  <p:spPr>
                    <a:xfrm>
                      <a:off x="3121944" y="1948720"/>
                      <a:ext cx="0" cy="72294"/>
                    </a:xfrm>
                    <a:prstGeom prst="line">
                      <a:avLst/>
                    </a:prstGeom>
                    <a:grpFill/>
                    <a:ln w="25400" cap="flat" cmpd="dbl" algn="ctr">
                      <a:solidFill>
                        <a:srgbClr val="FFFFFF">
                          <a:lumMod val="65000"/>
                        </a:srgbClr>
                      </a:solidFill>
                      <a:prstDash val="solid"/>
                    </a:ln>
                    <a:effectLst/>
                  </p:spPr>
                </p:cxnSp>
              </p:grpSp>
            </p:grpSp>
          </p:grpSp>
          <p:grpSp>
            <p:nvGrpSpPr>
              <p:cNvPr id="525" name="Group 675">
                <a:extLst>
                  <a:ext uri="{FF2B5EF4-FFF2-40B4-BE49-F238E27FC236}">
                    <a16:creationId xmlns:a16="http://schemas.microsoft.com/office/drawing/2014/main" id="{FD5E40FF-6069-E3DD-2A02-431E33973F5E}"/>
                  </a:ext>
                </a:extLst>
              </p:cNvPr>
              <p:cNvGrpSpPr>
                <a:grpSpLocks/>
              </p:cNvGrpSpPr>
              <p:nvPr/>
            </p:nvGrpSpPr>
            <p:grpSpPr bwMode="auto">
              <a:xfrm>
                <a:off x="5893845" y="1872239"/>
                <a:ext cx="312419" cy="137921"/>
                <a:chOff x="3124200" y="1895475"/>
                <a:chExt cx="312419" cy="137921"/>
              </a:xfrm>
              <a:grpFill/>
            </p:grpSpPr>
            <p:grpSp>
              <p:nvGrpSpPr>
                <p:cNvPr id="688" name="Group 676">
                  <a:extLst>
                    <a:ext uri="{FF2B5EF4-FFF2-40B4-BE49-F238E27FC236}">
                      <a16:creationId xmlns:a16="http://schemas.microsoft.com/office/drawing/2014/main" id="{AFEAB786-BAAA-F763-E47C-DBE1752005ED}"/>
                    </a:ext>
                  </a:extLst>
                </p:cNvPr>
                <p:cNvGrpSpPr>
                  <a:grpSpLocks/>
                </p:cNvGrpSpPr>
                <p:nvPr/>
              </p:nvGrpSpPr>
              <p:grpSpPr bwMode="auto">
                <a:xfrm>
                  <a:off x="3124200" y="1895475"/>
                  <a:ext cx="160019" cy="128396"/>
                  <a:chOff x="3124200" y="1895475"/>
                  <a:chExt cx="160019" cy="128396"/>
                </a:xfrm>
                <a:grpFill/>
              </p:grpSpPr>
              <p:grpSp>
                <p:nvGrpSpPr>
                  <p:cNvPr id="702" name="Group 690">
                    <a:extLst>
                      <a:ext uri="{FF2B5EF4-FFF2-40B4-BE49-F238E27FC236}">
                        <a16:creationId xmlns:a16="http://schemas.microsoft.com/office/drawing/2014/main" id="{46E2508A-1E13-35D1-1D08-060E1F30EBA5}"/>
                      </a:ext>
                    </a:extLst>
                  </p:cNvPr>
                  <p:cNvGrpSpPr>
                    <a:grpSpLocks/>
                  </p:cNvGrpSpPr>
                  <p:nvPr/>
                </p:nvGrpSpPr>
                <p:grpSpPr bwMode="auto">
                  <a:xfrm>
                    <a:off x="3124200" y="1905000"/>
                    <a:ext cx="45719" cy="118871"/>
                    <a:chOff x="3098006" y="1902619"/>
                    <a:chExt cx="45719" cy="118871"/>
                  </a:xfrm>
                  <a:grpFill/>
                </p:grpSpPr>
                <p:sp>
                  <p:nvSpPr>
                    <p:cNvPr id="712" name="Oval 711">
                      <a:extLst>
                        <a:ext uri="{FF2B5EF4-FFF2-40B4-BE49-F238E27FC236}">
                          <a16:creationId xmlns:a16="http://schemas.microsoft.com/office/drawing/2014/main" id="{FB5AF248-C20B-B9E4-FA41-47942779C498}"/>
                        </a:ext>
                      </a:extLst>
                    </p:cNvPr>
                    <p:cNvSpPr/>
                    <p:nvPr/>
                  </p:nvSpPr>
                  <p:spPr>
                    <a:xfrm>
                      <a:off x="3098249" y="1902345"/>
                      <a:ext cx="48681"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713" name="Straight Connector 712">
                      <a:extLst>
                        <a:ext uri="{FF2B5EF4-FFF2-40B4-BE49-F238E27FC236}">
                          <a16:creationId xmlns:a16="http://schemas.microsoft.com/office/drawing/2014/main" id="{BE51BD81-EDDF-5AE5-F5B0-F5D2805BBC4E}"/>
                        </a:ext>
                      </a:extLst>
                    </p:cNvPr>
                    <p:cNvCxnSpPr>
                      <a:stCxn id="712" idx="4"/>
                    </p:cNvCxnSpPr>
                    <p:nvPr/>
                  </p:nvCxnSpPr>
                  <p:spPr>
                    <a:xfrm>
                      <a:off x="3123429" y="1946057"/>
                      <a:ext cx="0" cy="63888"/>
                    </a:xfrm>
                    <a:prstGeom prst="line">
                      <a:avLst/>
                    </a:prstGeom>
                    <a:grpFill/>
                    <a:ln w="25400" cap="flat" cmpd="dbl" algn="ctr">
                      <a:solidFill>
                        <a:srgbClr val="FFFFFF">
                          <a:lumMod val="65000"/>
                        </a:srgbClr>
                      </a:solidFill>
                      <a:prstDash val="solid"/>
                    </a:ln>
                    <a:effectLst/>
                  </p:spPr>
                </p:cxnSp>
              </p:grpSp>
              <p:grpSp>
                <p:nvGrpSpPr>
                  <p:cNvPr id="703" name="Group 691">
                    <a:extLst>
                      <a:ext uri="{FF2B5EF4-FFF2-40B4-BE49-F238E27FC236}">
                        <a16:creationId xmlns:a16="http://schemas.microsoft.com/office/drawing/2014/main" id="{2AD56910-672B-6855-DC02-992EA06C3260}"/>
                      </a:ext>
                    </a:extLst>
                  </p:cNvPr>
                  <p:cNvGrpSpPr>
                    <a:grpSpLocks/>
                  </p:cNvGrpSpPr>
                  <p:nvPr/>
                </p:nvGrpSpPr>
                <p:grpSpPr bwMode="auto">
                  <a:xfrm>
                    <a:off x="3200400" y="1905000"/>
                    <a:ext cx="45719" cy="118871"/>
                    <a:chOff x="3098006" y="1902619"/>
                    <a:chExt cx="45719" cy="118871"/>
                  </a:xfrm>
                  <a:grpFill/>
                </p:grpSpPr>
                <p:sp>
                  <p:nvSpPr>
                    <p:cNvPr id="710" name="Oval 709">
                      <a:extLst>
                        <a:ext uri="{FF2B5EF4-FFF2-40B4-BE49-F238E27FC236}">
                          <a16:creationId xmlns:a16="http://schemas.microsoft.com/office/drawing/2014/main" id="{94991065-2C10-1638-7505-6986121D839C}"/>
                        </a:ext>
                      </a:extLst>
                    </p:cNvPr>
                    <p:cNvSpPr/>
                    <p:nvPr/>
                  </p:nvSpPr>
                  <p:spPr>
                    <a:xfrm>
                      <a:off x="3097589" y="1902345"/>
                      <a:ext cx="45325"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711" name="Straight Connector 710">
                      <a:extLst>
                        <a:ext uri="{FF2B5EF4-FFF2-40B4-BE49-F238E27FC236}">
                          <a16:creationId xmlns:a16="http://schemas.microsoft.com/office/drawing/2014/main" id="{D84B2E98-D685-61BF-54DD-3D579E448C33}"/>
                        </a:ext>
                      </a:extLst>
                    </p:cNvPr>
                    <p:cNvCxnSpPr>
                      <a:stCxn id="710" idx="4"/>
                    </p:cNvCxnSpPr>
                    <p:nvPr/>
                  </p:nvCxnSpPr>
                  <p:spPr>
                    <a:xfrm>
                      <a:off x="3121091" y="1946057"/>
                      <a:ext cx="1679" cy="63888"/>
                    </a:xfrm>
                    <a:prstGeom prst="line">
                      <a:avLst/>
                    </a:prstGeom>
                    <a:grpFill/>
                    <a:ln w="25400" cap="flat" cmpd="dbl" algn="ctr">
                      <a:solidFill>
                        <a:srgbClr val="FFFFFF">
                          <a:lumMod val="65000"/>
                        </a:srgbClr>
                      </a:solidFill>
                      <a:prstDash val="solid"/>
                    </a:ln>
                    <a:effectLst/>
                  </p:spPr>
                </p:cxnSp>
              </p:grpSp>
              <p:grpSp>
                <p:nvGrpSpPr>
                  <p:cNvPr id="704" name="Group 692">
                    <a:extLst>
                      <a:ext uri="{FF2B5EF4-FFF2-40B4-BE49-F238E27FC236}">
                        <a16:creationId xmlns:a16="http://schemas.microsoft.com/office/drawing/2014/main" id="{82E41D97-4852-E5F1-BD11-631DE8ED8C94}"/>
                      </a:ext>
                    </a:extLst>
                  </p:cNvPr>
                  <p:cNvGrpSpPr>
                    <a:grpSpLocks/>
                  </p:cNvGrpSpPr>
                  <p:nvPr/>
                </p:nvGrpSpPr>
                <p:grpSpPr bwMode="auto">
                  <a:xfrm>
                    <a:off x="3162300" y="1895475"/>
                    <a:ext cx="45719" cy="118871"/>
                    <a:chOff x="3098006" y="1902619"/>
                    <a:chExt cx="45719" cy="118871"/>
                  </a:xfrm>
                  <a:grpFill/>
                </p:grpSpPr>
                <p:sp>
                  <p:nvSpPr>
                    <p:cNvPr id="708" name="Oval 707">
                      <a:extLst>
                        <a:ext uri="{FF2B5EF4-FFF2-40B4-BE49-F238E27FC236}">
                          <a16:creationId xmlns:a16="http://schemas.microsoft.com/office/drawing/2014/main" id="{03E09AFA-14C6-8BE5-5778-A14A47C0DA07}"/>
                        </a:ext>
                      </a:extLst>
                    </p:cNvPr>
                    <p:cNvSpPr/>
                    <p:nvPr/>
                  </p:nvSpPr>
                  <p:spPr>
                    <a:xfrm>
                      <a:off x="3098758" y="1901782"/>
                      <a:ext cx="45325" cy="36988"/>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709" name="Straight Connector 708">
                      <a:extLst>
                        <a:ext uri="{FF2B5EF4-FFF2-40B4-BE49-F238E27FC236}">
                          <a16:creationId xmlns:a16="http://schemas.microsoft.com/office/drawing/2014/main" id="{A5AF3EFF-EC60-85B9-DDA2-C50E140B9F71}"/>
                        </a:ext>
                      </a:extLst>
                    </p:cNvPr>
                    <p:cNvCxnSpPr>
                      <a:stCxn id="708" idx="4"/>
                    </p:cNvCxnSpPr>
                    <p:nvPr/>
                  </p:nvCxnSpPr>
                  <p:spPr>
                    <a:xfrm>
                      <a:off x="3122259" y="1938770"/>
                      <a:ext cx="1679" cy="70613"/>
                    </a:xfrm>
                    <a:prstGeom prst="line">
                      <a:avLst/>
                    </a:prstGeom>
                    <a:grpFill/>
                    <a:ln w="25400" cap="flat" cmpd="dbl" algn="ctr">
                      <a:solidFill>
                        <a:srgbClr val="FFFFFF">
                          <a:lumMod val="65000"/>
                        </a:srgbClr>
                      </a:solidFill>
                      <a:prstDash val="solid"/>
                    </a:ln>
                    <a:effectLst/>
                  </p:spPr>
                </p:cxnSp>
              </p:grpSp>
              <p:grpSp>
                <p:nvGrpSpPr>
                  <p:cNvPr id="705" name="Group 693">
                    <a:extLst>
                      <a:ext uri="{FF2B5EF4-FFF2-40B4-BE49-F238E27FC236}">
                        <a16:creationId xmlns:a16="http://schemas.microsoft.com/office/drawing/2014/main" id="{BA309C6E-DE7D-9A18-890A-30E32F965756}"/>
                      </a:ext>
                    </a:extLst>
                  </p:cNvPr>
                  <p:cNvGrpSpPr>
                    <a:grpSpLocks/>
                  </p:cNvGrpSpPr>
                  <p:nvPr/>
                </p:nvGrpSpPr>
                <p:grpSpPr bwMode="auto">
                  <a:xfrm>
                    <a:off x="3238500" y="1895475"/>
                    <a:ext cx="45719" cy="118871"/>
                    <a:chOff x="3098006" y="1902619"/>
                    <a:chExt cx="45719" cy="118871"/>
                  </a:xfrm>
                  <a:grpFill/>
                </p:grpSpPr>
                <p:sp>
                  <p:nvSpPr>
                    <p:cNvPr id="706" name="Oval 705">
                      <a:extLst>
                        <a:ext uri="{FF2B5EF4-FFF2-40B4-BE49-F238E27FC236}">
                          <a16:creationId xmlns:a16="http://schemas.microsoft.com/office/drawing/2014/main" id="{027E6B1F-F407-1BF3-B50E-7784FF9B3D86}"/>
                        </a:ext>
                      </a:extLst>
                    </p:cNvPr>
                    <p:cNvSpPr/>
                    <p:nvPr/>
                  </p:nvSpPr>
                  <p:spPr>
                    <a:xfrm>
                      <a:off x="3096420" y="1901782"/>
                      <a:ext cx="47003" cy="36988"/>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707" name="Straight Connector 706">
                      <a:extLst>
                        <a:ext uri="{FF2B5EF4-FFF2-40B4-BE49-F238E27FC236}">
                          <a16:creationId xmlns:a16="http://schemas.microsoft.com/office/drawing/2014/main" id="{DD646136-82F6-F45A-DDF1-0B7CEAA95F4C}"/>
                        </a:ext>
                      </a:extLst>
                    </p:cNvPr>
                    <p:cNvCxnSpPr>
                      <a:stCxn id="706" idx="4"/>
                    </p:cNvCxnSpPr>
                    <p:nvPr/>
                  </p:nvCxnSpPr>
                  <p:spPr>
                    <a:xfrm>
                      <a:off x="3121600" y="1938770"/>
                      <a:ext cx="0" cy="70613"/>
                    </a:xfrm>
                    <a:prstGeom prst="line">
                      <a:avLst/>
                    </a:prstGeom>
                    <a:grpFill/>
                    <a:ln w="25400" cap="flat" cmpd="dbl" algn="ctr">
                      <a:solidFill>
                        <a:srgbClr val="FFFFFF">
                          <a:lumMod val="65000"/>
                        </a:srgbClr>
                      </a:solidFill>
                      <a:prstDash val="solid"/>
                    </a:ln>
                    <a:effectLst/>
                  </p:spPr>
                </p:cxnSp>
              </p:grpSp>
            </p:grpSp>
            <p:grpSp>
              <p:nvGrpSpPr>
                <p:cNvPr id="689" name="Group 677">
                  <a:extLst>
                    <a:ext uri="{FF2B5EF4-FFF2-40B4-BE49-F238E27FC236}">
                      <a16:creationId xmlns:a16="http://schemas.microsoft.com/office/drawing/2014/main" id="{3E817B22-3426-2263-09CB-BF1E92B67A6F}"/>
                    </a:ext>
                  </a:extLst>
                </p:cNvPr>
                <p:cNvGrpSpPr>
                  <a:grpSpLocks/>
                </p:cNvGrpSpPr>
                <p:nvPr/>
              </p:nvGrpSpPr>
              <p:grpSpPr bwMode="auto">
                <a:xfrm>
                  <a:off x="3276600" y="1905000"/>
                  <a:ext cx="160019" cy="128396"/>
                  <a:chOff x="3124200" y="1895475"/>
                  <a:chExt cx="160019" cy="128396"/>
                </a:xfrm>
                <a:grpFill/>
              </p:grpSpPr>
              <p:grpSp>
                <p:nvGrpSpPr>
                  <p:cNvPr id="690" name="Group 678">
                    <a:extLst>
                      <a:ext uri="{FF2B5EF4-FFF2-40B4-BE49-F238E27FC236}">
                        <a16:creationId xmlns:a16="http://schemas.microsoft.com/office/drawing/2014/main" id="{D35220CE-E76D-1066-A678-CAB649161561}"/>
                      </a:ext>
                    </a:extLst>
                  </p:cNvPr>
                  <p:cNvGrpSpPr>
                    <a:grpSpLocks/>
                  </p:cNvGrpSpPr>
                  <p:nvPr/>
                </p:nvGrpSpPr>
                <p:grpSpPr bwMode="auto">
                  <a:xfrm>
                    <a:off x="3124200" y="1905000"/>
                    <a:ext cx="45719" cy="118871"/>
                    <a:chOff x="3098006" y="1902619"/>
                    <a:chExt cx="45719" cy="118871"/>
                  </a:xfrm>
                  <a:grpFill/>
                </p:grpSpPr>
                <p:sp>
                  <p:nvSpPr>
                    <p:cNvPr id="700" name="Oval 699">
                      <a:extLst>
                        <a:ext uri="{FF2B5EF4-FFF2-40B4-BE49-F238E27FC236}">
                          <a16:creationId xmlns:a16="http://schemas.microsoft.com/office/drawing/2014/main" id="{476A581E-165E-6706-88B2-D9A1C1779A0E}"/>
                        </a:ext>
                      </a:extLst>
                    </p:cNvPr>
                    <p:cNvSpPr/>
                    <p:nvPr/>
                  </p:nvSpPr>
                  <p:spPr>
                    <a:xfrm>
                      <a:off x="3098609" y="1902907"/>
                      <a:ext cx="48682"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701" name="Straight Connector 700">
                      <a:extLst>
                        <a:ext uri="{FF2B5EF4-FFF2-40B4-BE49-F238E27FC236}">
                          <a16:creationId xmlns:a16="http://schemas.microsoft.com/office/drawing/2014/main" id="{E51A632F-6521-2BBF-ECD8-84B0CA8D9054}"/>
                        </a:ext>
                      </a:extLst>
                    </p:cNvPr>
                    <p:cNvCxnSpPr>
                      <a:stCxn id="700" idx="4"/>
                    </p:cNvCxnSpPr>
                    <p:nvPr/>
                  </p:nvCxnSpPr>
                  <p:spPr>
                    <a:xfrm>
                      <a:off x="3123789" y="1946620"/>
                      <a:ext cx="0" cy="68932"/>
                    </a:xfrm>
                    <a:prstGeom prst="line">
                      <a:avLst/>
                    </a:prstGeom>
                    <a:grpFill/>
                    <a:ln w="25400" cap="flat" cmpd="dbl" algn="ctr">
                      <a:solidFill>
                        <a:srgbClr val="FFFFFF">
                          <a:lumMod val="65000"/>
                        </a:srgbClr>
                      </a:solidFill>
                      <a:prstDash val="solid"/>
                    </a:ln>
                    <a:effectLst/>
                  </p:spPr>
                </p:cxnSp>
              </p:grpSp>
              <p:grpSp>
                <p:nvGrpSpPr>
                  <p:cNvPr id="691" name="Group 679">
                    <a:extLst>
                      <a:ext uri="{FF2B5EF4-FFF2-40B4-BE49-F238E27FC236}">
                        <a16:creationId xmlns:a16="http://schemas.microsoft.com/office/drawing/2014/main" id="{EBF6908F-EFF7-8208-1A59-9A6457990A75}"/>
                      </a:ext>
                    </a:extLst>
                  </p:cNvPr>
                  <p:cNvGrpSpPr>
                    <a:grpSpLocks/>
                  </p:cNvGrpSpPr>
                  <p:nvPr/>
                </p:nvGrpSpPr>
                <p:grpSpPr bwMode="auto">
                  <a:xfrm>
                    <a:off x="3200400" y="1905000"/>
                    <a:ext cx="45719" cy="118871"/>
                    <a:chOff x="3098006" y="1902619"/>
                    <a:chExt cx="45719" cy="118871"/>
                  </a:xfrm>
                  <a:grpFill/>
                </p:grpSpPr>
                <p:sp>
                  <p:nvSpPr>
                    <p:cNvPr id="698" name="Oval 697">
                      <a:extLst>
                        <a:ext uri="{FF2B5EF4-FFF2-40B4-BE49-F238E27FC236}">
                          <a16:creationId xmlns:a16="http://schemas.microsoft.com/office/drawing/2014/main" id="{0B78BFBD-5C93-C08F-2700-2432620DEFA4}"/>
                        </a:ext>
                      </a:extLst>
                    </p:cNvPr>
                    <p:cNvSpPr/>
                    <p:nvPr/>
                  </p:nvSpPr>
                  <p:spPr>
                    <a:xfrm>
                      <a:off x="3097950" y="1902907"/>
                      <a:ext cx="45324"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699" name="Straight Connector 698">
                      <a:extLst>
                        <a:ext uri="{FF2B5EF4-FFF2-40B4-BE49-F238E27FC236}">
                          <a16:creationId xmlns:a16="http://schemas.microsoft.com/office/drawing/2014/main" id="{EDEE1B7B-9BAA-05E4-4D24-37E585417696}"/>
                        </a:ext>
                      </a:extLst>
                    </p:cNvPr>
                    <p:cNvCxnSpPr>
                      <a:stCxn id="698" idx="4"/>
                    </p:cNvCxnSpPr>
                    <p:nvPr/>
                  </p:nvCxnSpPr>
                  <p:spPr>
                    <a:xfrm>
                      <a:off x="3121451" y="1946620"/>
                      <a:ext cx="0" cy="68932"/>
                    </a:xfrm>
                    <a:prstGeom prst="line">
                      <a:avLst/>
                    </a:prstGeom>
                    <a:grpFill/>
                    <a:ln w="25400" cap="flat" cmpd="dbl" algn="ctr">
                      <a:solidFill>
                        <a:srgbClr val="FFFFFF">
                          <a:lumMod val="65000"/>
                        </a:srgbClr>
                      </a:solidFill>
                      <a:prstDash val="solid"/>
                    </a:ln>
                    <a:effectLst/>
                  </p:spPr>
                </p:cxnSp>
              </p:grpSp>
              <p:grpSp>
                <p:nvGrpSpPr>
                  <p:cNvPr id="692" name="Group 680">
                    <a:extLst>
                      <a:ext uri="{FF2B5EF4-FFF2-40B4-BE49-F238E27FC236}">
                        <a16:creationId xmlns:a16="http://schemas.microsoft.com/office/drawing/2014/main" id="{6FE16ED0-E6FB-C478-C3AA-3F5BA7787EF1}"/>
                      </a:ext>
                    </a:extLst>
                  </p:cNvPr>
                  <p:cNvGrpSpPr>
                    <a:grpSpLocks/>
                  </p:cNvGrpSpPr>
                  <p:nvPr/>
                </p:nvGrpSpPr>
                <p:grpSpPr bwMode="auto">
                  <a:xfrm>
                    <a:off x="3162300" y="1895475"/>
                    <a:ext cx="45719" cy="118871"/>
                    <a:chOff x="3098006" y="1902619"/>
                    <a:chExt cx="45719" cy="118871"/>
                  </a:xfrm>
                  <a:grpFill/>
                </p:grpSpPr>
                <p:sp>
                  <p:nvSpPr>
                    <p:cNvPr id="696" name="Oval 695">
                      <a:extLst>
                        <a:ext uri="{FF2B5EF4-FFF2-40B4-BE49-F238E27FC236}">
                          <a16:creationId xmlns:a16="http://schemas.microsoft.com/office/drawing/2014/main" id="{CAEFCCE1-EF59-7B40-5534-4A388F6E453F}"/>
                        </a:ext>
                      </a:extLst>
                    </p:cNvPr>
                    <p:cNvSpPr/>
                    <p:nvPr/>
                  </p:nvSpPr>
                  <p:spPr>
                    <a:xfrm>
                      <a:off x="3105833" y="1902345"/>
                      <a:ext cx="38609"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697" name="Straight Connector 696">
                      <a:extLst>
                        <a:ext uri="{FF2B5EF4-FFF2-40B4-BE49-F238E27FC236}">
                          <a16:creationId xmlns:a16="http://schemas.microsoft.com/office/drawing/2014/main" id="{35143004-E2B1-5B31-A8CD-72CEFFA0FF96}"/>
                        </a:ext>
                      </a:extLst>
                    </p:cNvPr>
                    <p:cNvCxnSpPr>
                      <a:stCxn id="696" idx="4"/>
                    </p:cNvCxnSpPr>
                    <p:nvPr/>
                  </p:nvCxnSpPr>
                  <p:spPr>
                    <a:xfrm>
                      <a:off x="3129334" y="1946057"/>
                      <a:ext cx="1678" cy="63888"/>
                    </a:xfrm>
                    <a:prstGeom prst="line">
                      <a:avLst/>
                    </a:prstGeom>
                    <a:grpFill/>
                    <a:ln w="25400" cap="flat" cmpd="dbl" algn="ctr">
                      <a:solidFill>
                        <a:srgbClr val="FFFFFF">
                          <a:lumMod val="65000"/>
                        </a:srgbClr>
                      </a:solidFill>
                      <a:prstDash val="solid"/>
                    </a:ln>
                    <a:effectLst/>
                  </p:spPr>
                </p:cxnSp>
              </p:grpSp>
              <p:grpSp>
                <p:nvGrpSpPr>
                  <p:cNvPr id="693" name="Group 681">
                    <a:extLst>
                      <a:ext uri="{FF2B5EF4-FFF2-40B4-BE49-F238E27FC236}">
                        <a16:creationId xmlns:a16="http://schemas.microsoft.com/office/drawing/2014/main" id="{DB07ECDB-C009-B3A9-450C-4F22E90655B5}"/>
                      </a:ext>
                    </a:extLst>
                  </p:cNvPr>
                  <p:cNvGrpSpPr>
                    <a:grpSpLocks/>
                  </p:cNvGrpSpPr>
                  <p:nvPr/>
                </p:nvGrpSpPr>
                <p:grpSpPr bwMode="auto">
                  <a:xfrm>
                    <a:off x="3238500" y="1895475"/>
                    <a:ext cx="45719" cy="118871"/>
                    <a:chOff x="3098006" y="1902619"/>
                    <a:chExt cx="45719" cy="118871"/>
                  </a:xfrm>
                  <a:grpFill/>
                </p:grpSpPr>
                <p:sp>
                  <p:nvSpPr>
                    <p:cNvPr id="694" name="Oval 693">
                      <a:extLst>
                        <a:ext uri="{FF2B5EF4-FFF2-40B4-BE49-F238E27FC236}">
                          <a16:creationId xmlns:a16="http://schemas.microsoft.com/office/drawing/2014/main" id="{CB1ACCD3-BE4B-D055-E7DE-C5A4C5040D21}"/>
                        </a:ext>
                      </a:extLst>
                    </p:cNvPr>
                    <p:cNvSpPr/>
                    <p:nvPr/>
                  </p:nvSpPr>
                  <p:spPr>
                    <a:xfrm>
                      <a:off x="3096780" y="1902345"/>
                      <a:ext cx="47003"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695" name="Straight Connector 694">
                      <a:extLst>
                        <a:ext uri="{FF2B5EF4-FFF2-40B4-BE49-F238E27FC236}">
                          <a16:creationId xmlns:a16="http://schemas.microsoft.com/office/drawing/2014/main" id="{7E187C62-755D-F517-0DA1-1A632E9E1C30}"/>
                        </a:ext>
                      </a:extLst>
                    </p:cNvPr>
                    <p:cNvCxnSpPr>
                      <a:stCxn id="694" idx="4"/>
                    </p:cNvCxnSpPr>
                    <p:nvPr/>
                  </p:nvCxnSpPr>
                  <p:spPr>
                    <a:xfrm>
                      <a:off x="3121960" y="1946057"/>
                      <a:ext cx="0" cy="63888"/>
                    </a:xfrm>
                    <a:prstGeom prst="line">
                      <a:avLst/>
                    </a:prstGeom>
                    <a:grpFill/>
                    <a:ln w="25400" cap="flat" cmpd="dbl" algn="ctr">
                      <a:solidFill>
                        <a:srgbClr val="FFFFFF">
                          <a:lumMod val="65000"/>
                        </a:srgbClr>
                      </a:solidFill>
                      <a:prstDash val="solid"/>
                    </a:ln>
                    <a:effectLst/>
                  </p:spPr>
                </p:cxnSp>
              </p:grpSp>
            </p:grpSp>
          </p:grpSp>
          <p:grpSp>
            <p:nvGrpSpPr>
              <p:cNvPr id="526" name="Group 702">
                <a:extLst>
                  <a:ext uri="{FF2B5EF4-FFF2-40B4-BE49-F238E27FC236}">
                    <a16:creationId xmlns:a16="http://schemas.microsoft.com/office/drawing/2014/main" id="{58FE104A-B068-86CF-9FA0-097D912F736A}"/>
                  </a:ext>
                </a:extLst>
              </p:cNvPr>
              <p:cNvGrpSpPr>
                <a:grpSpLocks/>
              </p:cNvGrpSpPr>
              <p:nvPr/>
            </p:nvGrpSpPr>
            <p:grpSpPr bwMode="auto">
              <a:xfrm>
                <a:off x="6203407" y="1869858"/>
                <a:ext cx="312419" cy="137921"/>
                <a:chOff x="3124200" y="1895475"/>
                <a:chExt cx="312419" cy="137921"/>
              </a:xfrm>
              <a:grpFill/>
            </p:grpSpPr>
            <p:grpSp>
              <p:nvGrpSpPr>
                <p:cNvPr id="662" name="Group 703">
                  <a:extLst>
                    <a:ext uri="{FF2B5EF4-FFF2-40B4-BE49-F238E27FC236}">
                      <a16:creationId xmlns:a16="http://schemas.microsoft.com/office/drawing/2014/main" id="{59D2E89F-3300-C156-3AAE-F00CAAD6E64F}"/>
                    </a:ext>
                  </a:extLst>
                </p:cNvPr>
                <p:cNvGrpSpPr>
                  <a:grpSpLocks/>
                </p:cNvGrpSpPr>
                <p:nvPr/>
              </p:nvGrpSpPr>
              <p:grpSpPr bwMode="auto">
                <a:xfrm>
                  <a:off x="3124200" y="1895475"/>
                  <a:ext cx="160019" cy="128396"/>
                  <a:chOff x="3124200" y="1895475"/>
                  <a:chExt cx="160019" cy="128396"/>
                </a:xfrm>
                <a:grpFill/>
              </p:grpSpPr>
              <p:grpSp>
                <p:nvGrpSpPr>
                  <p:cNvPr id="676" name="Group 717">
                    <a:extLst>
                      <a:ext uri="{FF2B5EF4-FFF2-40B4-BE49-F238E27FC236}">
                        <a16:creationId xmlns:a16="http://schemas.microsoft.com/office/drawing/2014/main" id="{3C7DA96B-3BB4-99CD-A569-16980DE6E1C4}"/>
                      </a:ext>
                    </a:extLst>
                  </p:cNvPr>
                  <p:cNvGrpSpPr>
                    <a:grpSpLocks/>
                  </p:cNvGrpSpPr>
                  <p:nvPr/>
                </p:nvGrpSpPr>
                <p:grpSpPr bwMode="auto">
                  <a:xfrm>
                    <a:off x="3124200" y="1905000"/>
                    <a:ext cx="45719" cy="118871"/>
                    <a:chOff x="3098006" y="1902619"/>
                    <a:chExt cx="45719" cy="118871"/>
                  </a:xfrm>
                  <a:grpFill/>
                </p:grpSpPr>
                <p:sp>
                  <p:nvSpPr>
                    <p:cNvPr id="686" name="Oval 685">
                      <a:extLst>
                        <a:ext uri="{FF2B5EF4-FFF2-40B4-BE49-F238E27FC236}">
                          <a16:creationId xmlns:a16="http://schemas.microsoft.com/office/drawing/2014/main" id="{E44A318F-F278-288A-5665-4D62ACD1239E}"/>
                        </a:ext>
                      </a:extLst>
                    </p:cNvPr>
                    <p:cNvSpPr/>
                    <p:nvPr/>
                  </p:nvSpPr>
                  <p:spPr>
                    <a:xfrm>
                      <a:off x="3097564" y="1903045"/>
                      <a:ext cx="45324" cy="4539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687" name="Straight Connector 686">
                      <a:extLst>
                        <a:ext uri="{FF2B5EF4-FFF2-40B4-BE49-F238E27FC236}">
                          <a16:creationId xmlns:a16="http://schemas.microsoft.com/office/drawing/2014/main" id="{87A03A0E-8571-24F5-2FE5-D73F1DA02F3F}"/>
                        </a:ext>
                      </a:extLst>
                    </p:cNvPr>
                    <p:cNvCxnSpPr>
                      <a:stCxn id="686" idx="4"/>
                    </p:cNvCxnSpPr>
                    <p:nvPr/>
                  </p:nvCxnSpPr>
                  <p:spPr>
                    <a:xfrm>
                      <a:off x="3122743" y="1948438"/>
                      <a:ext cx="0" cy="72295"/>
                    </a:xfrm>
                    <a:prstGeom prst="line">
                      <a:avLst/>
                    </a:prstGeom>
                    <a:grpFill/>
                    <a:ln w="25400" cap="flat" cmpd="dbl" algn="ctr">
                      <a:solidFill>
                        <a:srgbClr val="FFFFFF">
                          <a:lumMod val="65000"/>
                        </a:srgbClr>
                      </a:solidFill>
                      <a:prstDash val="solid"/>
                    </a:ln>
                    <a:effectLst/>
                  </p:spPr>
                </p:cxnSp>
              </p:grpSp>
              <p:grpSp>
                <p:nvGrpSpPr>
                  <p:cNvPr id="677" name="Group 718">
                    <a:extLst>
                      <a:ext uri="{FF2B5EF4-FFF2-40B4-BE49-F238E27FC236}">
                        <a16:creationId xmlns:a16="http://schemas.microsoft.com/office/drawing/2014/main" id="{79E941B0-E971-CB98-335C-14F09D83E94B}"/>
                      </a:ext>
                    </a:extLst>
                  </p:cNvPr>
                  <p:cNvGrpSpPr>
                    <a:grpSpLocks/>
                  </p:cNvGrpSpPr>
                  <p:nvPr/>
                </p:nvGrpSpPr>
                <p:grpSpPr bwMode="auto">
                  <a:xfrm>
                    <a:off x="3200400" y="1905000"/>
                    <a:ext cx="45719" cy="118871"/>
                    <a:chOff x="3098006" y="1902619"/>
                    <a:chExt cx="45719" cy="118871"/>
                  </a:xfrm>
                  <a:grpFill/>
                </p:grpSpPr>
                <p:sp>
                  <p:nvSpPr>
                    <p:cNvPr id="684" name="Oval 683">
                      <a:extLst>
                        <a:ext uri="{FF2B5EF4-FFF2-40B4-BE49-F238E27FC236}">
                          <a16:creationId xmlns:a16="http://schemas.microsoft.com/office/drawing/2014/main" id="{49372B85-D09C-D540-EFF5-70BAA8D1B519}"/>
                        </a:ext>
                      </a:extLst>
                    </p:cNvPr>
                    <p:cNvSpPr/>
                    <p:nvPr/>
                  </p:nvSpPr>
                  <p:spPr>
                    <a:xfrm>
                      <a:off x="3090189" y="1903045"/>
                      <a:ext cx="45325" cy="4539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685" name="Straight Connector 684">
                      <a:extLst>
                        <a:ext uri="{FF2B5EF4-FFF2-40B4-BE49-F238E27FC236}">
                          <a16:creationId xmlns:a16="http://schemas.microsoft.com/office/drawing/2014/main" id="{EC0CF16A-1817-EC5A-C306-E85942C4F36E}"/>
                        </a:ext>
                      </a:extLst>
                    </p:cNvPr>
                    <p:cNvCxnSpPr>
                      <a:stCxn id="684" idx="4"/>
                    </p:cNvCxnSpPr>
                    <p:nvPr/>
                  </p:nvCxnSpPr>
                  <p:spPr>
                    <a:xfrm>
                      <a:off x="3113691" y="1948438"/>
                      <a:ext cx="0" cy="72295"/>
                    </a:xfrm>
                    <a:prstGeom prst="line">
                      <a:avLst/>
                    </a:prstGeom>
                    <a:grpFill/>
                    <a:ln w="25400" cap="flat" cmpd="dbl" algn="ctr">
                      <a:solidFill>
                        <a:srgbClr val="FFFFFF">
                          <a:lumMod val="65000"/>
                        </a:srgbClr>
                      </a:solidFill>
                      <a:prstDash val="solid"/>
                    </a:ln>
                    <a:effectLst/>
                  </p:spPr>
                </p:cxnSp>
              </p:grpSp>
              <p:grpSp>
                <p:nvGrpSpPr>
                  <p:cNvPr id="678" name="Group 719">
                    <a:extLst>
                      <a:ext uri="{FF2B5EF4-FFF2-40B4-BE49-F238E27FC236}">
                        <a16:creationId xmlns:a16="http://schemas.microsoft.com/office/drawing/2014/main" id="{799E01E8-5B54-7C00-7467-8756E83DBD29}"/>
                      </a:ext>
                    </a:extLst>
                  </p:cNvPr>
                  <p:cNvGrpSpPr>
                    <a:grpSpLocks/>
                  </p:cNvGrpSpPr>
                  <p:nvPr/>
                </p:nvGrpSpPr>
                <p:grpSpPr bwMode="auto">
                  <a:xfrm>
                    <a:off x="3162300" y="1895475"/>
                    <a:ext cx="45719" cy="118871"/>
                    <a:chOff x="3098006" y="1902619"/>
                    <a:chExt cx="45719" cy="118871"/>
                  </a:xfrm>
                  <a:grpFill/>
                </p:grpSpPr>
                <p:sp>
                  <p:nvSpPr>
                    <p:cNvPr id="682" name="Oval 681">
                      <a:extLst>
                        <a:ext uri="{FF2B5EF4-FFF2-40B4-BE49-F238E27FC236}">
                          <a16:creationId xmlns:a16="http://schemas.microsoft.com/office/drawing/2014/main" id="{5AD96B1C-55EE-AE1B-67E9-FC71D07BDD2D}"/>
                        </a:ext>
                      </a:extLst>
                    </p:cNvPr>
                    <p:cNvSpPr/>
                    <p:nvPr/>
                  </p:nvSpPr>
                  <p:spPr>
                    <a:xfrm>
                      <a:off x="3098073" y="1902482"/>
                      <a:ext cx="45325" cy="4539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683" name="Straight Connector 682">
                      <a:extLst>
                        <a:ext uri="{FF2B5EF4-FFF2-40B4-BE49-F238E27FC236}">
                          <a16:creationId xmlns:a16="http://schemas.microsoft.com/office/drawing/2014/main" id="{EBBB1369-E5AE-50E2-1F48-01B95AC2396B}"/>
                        </a:ext>
                      </a:extLst>
                    </p:cNvPr>
                    <p:cNvCxnSpPr>
                      <a:stCxn id="682" idx="4"/>
                    </p:cNvCxnSpPr>
                    <p:nvPr/>
                  </p:nvCxnSpPr>
                  <p:spPr>
                    <a:xfrm>
                      <a:off x="3121574" y="1947876"/>
                      <a:ext cx="0" cy="65570"/>
                    </a:xfrm>
                    <a:prstGeom prst="line">
                      <a:avLst/>
                    </a:prstGeom>
                    <a:grpFill/>
                    <a:ln w="25400" cap="flat" cmpd="dbl" algn="ctr">
                      <a:solidFill>
                        <a:srgbClr val="FFFFFF">
                          <a:lumMod val="65000"/>
                        </a:srgbClr>
                      </a:solidFill>
                      <a:prstDash val="solid"/>
                    </a:ln>
                    <a:effectLst/>
                  </p:spPr>
                </p:cxnSp>
              </p:grpSp>
              <p:grpSp>
                <p:nvGrpSpPr>
                  <p:cNvPr id="679" name="Group 720">
                    <a:extLst>
                      <a:ext uri="{FF2B5EF4-FFF2-40B4-BE49-F238E27FC236}">
                        <a16:creationId xmlns:a16="http://schemas.microsoft.com/office/drawing/2014/main" id="{C2294480-358B-E91A-1BA8-8F58D72CDE33}"/>
                      </a:ext>
                    </a:extLst>
                  </p:cNvPr>
                  <p:cNvGrpSpPr>
                    <a:grpSpLocks/>
                  </p:cNvGrpSpPr>
                  <p:nvPr/>
                </p:nvGrpSpPr>
                <p:grpSpPr bwMode="auto">
                  <a:xfrm>
                    <a:off x="3238500" y="1895475"/>
                    <a:ext cx="45719" cy="118871"/>
                    <a:chOff x="3098006" y="1902619"/>
                    <a:chExt cx="45719" cy="118871"/>
                  </a:xfrm>
                  <a:grpFill/>
                </p:grpSpPr>
                <p:sp>
                  <p:nvSpPr>
                    <p:cNvPr id="680" name="Oval 679">
                      <a:extLst>
                        <a:ext uri="{FF2B5EF4-FFF2-40B4-BE49-F238E27FC236}">
                          <a16:creationId xmlns:a16="http://schemas.microsoft.com/office/drawing/2014/main" id="{3274CC7C-541B-1F48-0170-83C92F9BDE18}"/>
                        </a:ext>
                      </a:extLst>
                    </p:cNvPr>
                    <p:cNvSpPr/>
                    <p:nvPr/>
                  </p:nvSpPr>
                  <p:spPr>
                    <a:xfrm>
                      <a:off x="3095735" y="1902482"/>
                      <a:ext cx="40288" cy="4539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681" name="Straight Connector 680">
                      <a:extLst>
                        <a:ext uri="{FF2B5EF4-FFF2-40B4-BE49-F238E27FC236}">
                          <a16:creationId xmlns:a16="http://schemas.microsoft.com/office/drawing/2014/main" id="{D987BFCA-2944-A760-B700-FDBFEEDBDAEB}"/>
                        </a:ext>
                      </a:extLst>
                    </p:cNvPr>
                    <p:cNvCxnSpPr>
                      <a:stCxn id="680" idx="4"/>
                    </p:cNvCxnSpPr>
                    <p:nvPr/>
                  </p:nvCxnSpPr>
                  <p:spPr>
                    <a:xfrm>
                      <a:off x="3120915" y="1947876"/>
                      <a:ext cx="0" cy="65570"/>
                    </a:xfrm>
                    <a:prstGeom prst="line">
                      <a:avLst/>
                    </a:prstGeom>
                    <a:grpFill/>
                    <a:ln w="25400" cap="flat" cmpd="dbl" algn="ctr">
                      <a:solidFill>
                        <a:srgbClr val="FFFFFF">
                          <a:lumMod val="65000"/>
                        </a:srgbClr>
                      </a:solidFill>
                      <a:prstDash val="solid"/>
                    </a:ln>
                    <a:effectLst/>
                  </p:spPr>
                </p:cxnSp>
              </p:grpSp>
            </p:grpSp>
            <p:grpSp>
              <p:nvGrpSpPr>
                <p:cNvPr id="663" name="Group 704">
                  <a:extLst>
                    <a:ext uri="{FF2B5EF4-FFF2-40B4-BE49-F238E27FC236}">
                      <a16:creationId xmlns:a16="http://schemas.microsoft.com/office/drawing/2014/main" id="{9387651A-E031-B6E6-731D-7C7F631CDA28}"/>
                    </a:ext>
                  </a:extLst>
                </p:cNvPr>
                <p:cNvGrpSpPr>
                  <a:grpSpLocks/>
                </p:cNvGrpSpPr>
                <p:nvPr/>
              </p:nvGrpSpPr>
              <p:grpSpPr bwMode="auto">
                <a:xfrm>
                  <a:off x="3276600" y="1905000"/>
                  <a:ext cx="160019" cy="128396"/>
                  <a:chOff x="3124200" y="1895475"/>
                  <a:chExt cx="160019" cy="128396"/>
                </a:xfrm>
                <a:grpFill/>
              </p:grpSpPr>
              <p:grpSp>
                <p:nvGrpSpPr>
                  <p:cNvPr id="664" name="Group 705">
                    <a:extLst>
                      <a:ext uri="{FF2B5EF4-FFF2-40B4-BE49-F238E27FC236}">
                        <a16:creationId xmlns:a16="http://schemas.microsoft.com/office/drawing/2014/main" id="{EE4D36EE-15C0-B23B-A4F3-81818E40CCEE}"/>
                      </a:ext>
                    </a:extLst>
                  </p:cNvPr>
                  <p:cNvGrpSpPr>
                    <a:grpSpLocks/>
                  </p:cNvGrpSpPr>
                  <p:nvPr/>
                </p:nvGrpSpPr>
                <p:grpSpPr bwMode="auto">
                  <a:xfrm>
                    <a:off x="3124200" y="1905000"/>
                    <a:ext cx="45719" cy="118871"/>
                    <a:chOff x="3098006" y="1902619"/>
                    <a:chExt cx="45719" cy="118871"/>
                  </a:xfrm>
                  <a:grpFill/>
                </p:grpSpPr>
                <p:sp>
                  <p:nvSpPr>
                    <p:cNvPr id="674" name="Oval 673">
                      <a:extLst>
                        <a:ext uri="{FF2B5EF4-FFF2-40B4-BE49-F238E27FC236}">
                          <a16:creationId xmlns:a16="http://schemas.microsoft.com/office/drawing/2014/main" id="{023F81A2-AA14-8933-3243-DE8CE4F09E04}"/>
                        </a:ext>
                      </a:extLst>
                    </p:cNvPr>
                    <p:cNvSpPr/>
                    <p:nvPr/>
                  </p:nvSpPr>
                  <p:spPr>
                    <a:xfrm>
                      <a:off x="3097924" y="1910332"/>
                      <a:ext cx="48682" cy="38668"/>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675" name="Straight Connector 674">
                      <a:extLst>
                        <a:ext uri="{FF2B5EF4-FFF2-40B4-BE49-F238E27FC236}">
                          <a16:creationId xmlns:a16="http://schemas.microsoft.com/office/drawing/2014/main" id="{943C7D52-0552-A96D-2B46-29333F4C3718}"/>
                        </a:ext>
                      </a:extLst>
                    </p:cNvPr>
                    <p:cNvCxnSpPr>
                      <a:stCxn id="674" idx="4"/>
                    </p:cNvCxnSpPr>
                    <p:nvPr/>
                  </p:nvCxnSpPr>
                  <p:spPr>
                    <a:xfrm>
                      <a:off x="3123104" y="1949001"/>
                      <a:ext cx="0" cy="72295"/>
                    </a:xfrm>
                    <a:prstGeom prst="line">
                      <a:avLst/>
                    </a:prstGeom>
                    <a:grpFill/>
                    <a:ln w="25400" cap="flat" cmpd="dbl" algn="ctr">
                      <a:solidFill>
                        <a:srgbClr val="FFFFFF">
                          <a:lumMod val="65000"/>
                        </a:srgbClr>
                      </a:solidFill>
                      <a:prstDash val="solid"/>
                    </a:ln>
                    <a:effectLst/>
                  </p:spPr>
                </p:cxnSp>
              </p:grpSp>
              <p:grpSp>
                <p:nvGrpSpPr>
                  <p:cNvPr id="665" name="Group 706">
                    <a:extLst>
                      <a:ext uri="{FF2B5EF4-FFF2-40B4-BE49-F238E27FC236}">
                        <a16:creationId xmlns:a16="http://schemas.microsoft.com/office/drawing/2014/main" id="{DA333DD3-DC2F-159A-F2DC-7A2595036678}"/>
                      </a:ext>
                    </a:extLst>
                  </p:cNvPr>
                  <p:cNvGrpSpPr>
                    <a:grpSpLocks/>
                  </p:cNvGrpSpPr>
                  <p:nvPr/>
                </p:nvGrpSpPr>
                <p:grpSpPr bwMode="auto">
                  <a:xfrm>
                    <a:off x="3200400" y="1905000"/>
                    <a:ext cx="45719" cy="118871"/>
                    <a:chOff x="3098006" y="1902619"/>
                    <a:chExt cx="45719" cy="118871"/>
                  </a:xfrm>
                  <a:grpFill/>
                </p:grpSpPr>
                <p:sp>
                  <p:nvSpPr>
                    <p:cNvPr id="672" name="Oval 671">
                      <a:extLst>
                        <a:ext uri="{FF2B5EF4-FFF2-40B4-BE49-F238E27FC236}">
                          <a16:creationId xmlns:a16="http://schemas.microsoft.com/office/drawing/2014/main" id="{F10D3FE5-148C-5420-C0CA-68D4699DFCE5}"/>
                        </a:ext>
                      </a:extLst>
                    </p:cNvPr>
                    <p:cNvSpPr/>
                    <p:nvPr/>
                  </p:nvSpPr>
                  <p:spPr>
                    <a:xfrm>
                      <a:off x="3097265" y="1910332"/>
                      <a:ext cx="38609" cy="38668"/>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673" name="Straight Connector 672">
                      <a:extLst>
                        <a:ext uri="{FF2B5EF4-FFF2-40B4-BE49-F238E27FC236}">
                          <a16:creationId xmlns:a16="http://schemas.microsoft.com/office/drawing/2014/main" id="{C555ABF6-6D3F-3FEF-955A-8C7420983603}"/>
                        </a:ext>
                      </a:extLst>
                    </p:cNvPr>
                    <p:cNvCxnSpPr>
                      <a:stCxn id="672" idx="4"/>
                    </p:cNvCxnSpPr>
                    <p:nvPr/>
                  </p:nvCxnSpPr>
                  <p:spPr>
                    <a:xfrm>
                      <a:off x="3114051" y="1949001"/>
                      <a:ext cx="0" cy="72295"/>
                    </a:xfrm>
                    <a:prstGeom prst="line">
                      <a:avLst/>
                    </a:prstGeom>
                    <a:grpFill/>
                    <a:ln w="25400" cap="flat" cmpd="dbl" algn="ctr">
                      <a:solidFill>
                        <a:srgbClr val="FFFFFF">
                          <a:lumMod val="65000"/>
                        </a:srgbClr>
                      </a:solidFill>
                      <a:prstDash val="solid"/>
                    </a:ln>
                    <a:effectLst/>
                  </p:spPr>
                </p:cxnSp>
              </p:grpSp>
              <p:grpSp>
                <p:nvGrpSpPr>
                  <p:cNvPr id="666" name="Group 707">
                    <a:extLst>
                      <a:ext uri="{FF2B5EF4-FFF2-40B4-BE49-F238E27FC236}">
                        <a16:creationId xmlns:a16="http://schemas.microsoft.com/office/drawing/2014/main" id="{8B9CE5CE-BD93-E657-66BF-B3B0D985E913}"/>
                      </a:ext>
                    </a:extLst>
                  </p:cNvPr>
                  <p:cNvGrpSpPr>
                    <a:grpSpLocks/>
                  </p:cNvGrpSpPr>
                  <p:nvPr/>
                </p:nvGrpSpPr>
                <p:grpSpPr bwMode="auto">
                  <a:xfrm>
                    <a:off x="3162300" y="1895475"/>
                    <a:ext cx="45719" cy="118871"/>
                    <a:chOff x="3098006" y="1902619"/>
                    <a:chExt cx="45719" cy="118871"/>
                  </a:xfrm>
                  <a:grpFill/>
                </p:grpSpPr>
                <p:sp>
                  <p:nvSpPr>
                    <p:cNvPr id="670" name="Oval 669">
                      <a:extLst>
                        <a:ext uri="{FF2B5EF4-FFF2-40B4-BE49-F238E27FC236}">
                          <a16:creationId xmlns:a16="http://schemas.microsoft.com/office/drawing/2014/main" id="{1DF779AE-8920-EC88-CA33-BB7A6473B477}"/>
                        </a:ext>
                      </a:extLst>
                    </p:cNvPr>
                    <p:cNvSpPr/>
                    <p:nvPr/>
                  </p:nvSpPr>
                  <p:spPr>
                    <a:xfrm>
                      <a:off x="3098433" y="1903045"/>
                      <a:ext cx="45324" cy="4539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671" name="Straight Connector 670">
                      <a:extLst>
                        <a:ext uri="{FF2B5EF4-FFF2-40B4-BE49-F238E27FC236}">
                          <a16:creationId xmlns:a16="http://schemas.microsoft.com/office/drawing/2014/main" id="{FFA181D4-BE90-9FE3-17CB-1B45599CFB9C}"/>
                        </a:ext>
                      </a:extLst>
                    </p:cNvPr>
                    <p:cNvCxnSpPr>
                      <a:stCxn id="670" idx="4"/>
                    </p:cNvCxnSpPr>
                    <p:nvPr/>
                  </p:nvCxnSpPr>
                  <p:spPr>
                    <a:xfrm>
                      <a:off x="3121935" y="1948438"/>
                      <a:ext cx="0" cy="72295"/>
                    </a:xfrm>
                    <a:prstGeom prst="line">
                      <a:avLst/>
                    </a:prstGeom>
                    <a:grpFill/>
                    <a:ln w="25400" cap="flat" cmpd="dbl" algn="ctr">
                      <a:solidFill>
                        <a:srgbClr val="FFFFFF">
                          <a:lumMod val="65000"/>
                        </a:srgbClr>
                      </a:solidFill>
                      <a:prstDash val="solid"/>
                    </a:ln>
                    <a:effectLst/>
                  </p:spPr>
                </p:cxnSp>
              </p:grpSp>
              <p:grpSp>
                <p:nvGrpSpPr>
                  <p:cNvPr id="667" name="Group 708">
                    <a:extLst>
                      <a:ext uri="{FF2B5EF4-FFF2-40B4-BE49-F238E27FC236}">
                        <a16:creationId xmlns:a16="http://schemas.microsoft.com/office/drawing/2014/main" id="{B66E0DD0-36E6-B788-AF5D-922F6A7C828E}"/>
                      </a:ext>
                    </a:extLst>
                  </p:cNvPr>
                  <p:cNvGrpSpPr>
                    <a:grpSpLocks/>
                  </p:cNvGrpSpPr>
                  <p:nvPr/>
                </p:nvGrpSpPr>
                <p:grpSpPr bwMode="auto">
                  <a:xfrm>
                    <a:off x="3238500" y="1895475"/>
                    <a:ext cx="45719" cy="118871"/>
                    <a:chOff x="3098006" y="1902619"/>
                    <a:chExt cx="45719" cy="118871"/>
                  </a:xfrm>
                  <a:grpFill/>
                </p:grpSpPr>
                <p:sp>
                  <p:nvSpPr>
                    <p:cNvPr id="668" name="Oval 667">
                      <a:extLst>
                        <a:ext uri="{FF2B5EF4-FFF2-40B4-BE49-F238E27FC236}">
                          <a16:creationId xmlns:a16="http://schemas.microsoft.com/office/drawing/2014/main" id="{056FD971-A151-A9B7-7D4B-25C1DE975C0B}"/>
                        </a:ext>
                      </a:extLst>
                    </p:cNvPr>
                    <p:cNvSpPr/>
                    <p:nvPr/>
                  </p:nvSpPr>
                  <p:spPr>
                    <a:xfrm>
                      <a:off x="3096095" y="1903045"/>
                      <a:ext cx="47003" cy="4539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669" name="Straight Connector 668">
                      <a:extLst>
                        <a:ext uri="{FF2B5EF4-FFF2-40B4-BE49-F238E27FC236}">
                          <a16:creationId xmlns:a16="http://schemas.microsoft.com/office/drawing/2014/main" id="{9F1667B2-FEEE-45E8-5814-2FDAA6D02859}"/>
                        </a:ext>
                      </a:extLst>
                    </p:cNvPr>
                    <p:cNvCxnSpPr>
                      <a:stCxn id="668" idx="4"/>
                    </p:cNvCxnSpPr>
                    <p:nvPr/>
                  </p:nvCxnSpPr>
                  <p:spPr>
                    <a:xfrm>
                      <a:off x="3121275" y="1948438"/>
                      <a:ext cx="0" cy="72295"/>
                    </a:xfrm>
                    <a:prstGeom prst="line">
                      <a:avLst/>
                    </a:prstGeom>
                    <a:grpFill/>
                    <a:ln w="25400" cap="flat" cmpd="dbl" algn="ctr">
                      <a:solidFill>
                        <a:srgbClr val="FFFFFF">
                          <a:lumMod val="65000"/>
                        </a:srgbClr>
                      </a:solidFill>
                      <a:prstDash val="solid"/>
                    </a:ln>
                    <a:effectLst/>
                  </p:spPr>
                </p:cxnSp>
              </p:grpSp>
            </p:grpSp>
          </p:grpSp>
          <p:grpSp>
            <p:nvGrpSpPr>
              <p:cNvPr id="527" name="Group 729">
                <a:extLst>
                  <a:ext uri="{FF2B5EF4-FFF2-40B4-BE49-F238E27FC236}">
                    <a16:creationId xmlns:a16="http://schemas.microsoft.com/office/drawing/2014/main" id="{95C5A485-5817-7DA5-0562-64E500389D1B}"/>
                  </a:ext>
                </a:extLst>
              </p:cNvPr>
              <p:cNvGrpSpPr>
                <a:grpSpLocks/>
              </p:cNvGrpSpPr>
              <p:nvPr/>
            </p:nvGrpSpPr>
            <p:grpSpPr bwMode="auto">
              <a:xfrm>
                <a:off x="6510588" y="1867477"/>
                <a:ext cx="312419" cy="137921"/>
                <a:chOff x="3124200" y="1895475"/>
                <a:chExt cx="312419" cy="137921"/>
              </a:xfrm>
              <a:grpFill/>
            </p:grpSpPr>
            <p:grpSp>
              <p:nvGrpSpPr>
                <p:cNvPr id="636" name="Group 730">
                  <a:extLst>
                    <a:ext uri="{FF2B5EF4-FFF2-40B4-BE49-F238E27FC236}">
                      <a16:creationId xmlns:a16="http://schemas.microsoft.com/office/drawing/2014/main" id="{412EE9D6-9A58-7D09-CA2E-347D56315D54}"/>
                    </a:ext>
                  </a:extLst>
                </p:cNvPr>
                <p:cNvGrpSpPr>
                  <a:grpSpLocks/>
                </p:cNvGrpSpPr>
                <p:nvPr/>
              </p:nvGrpSpPr>
              <p:grpSpPr bwMode="auto">
                <a:xfrm>
                  <a:off x="3124200" y="1895475"/>
                  <a:ext cx="160019" cy="128396"/>
                  <a:chOff x="3124200" y="1895475"/>
                  <a:chExt cx="160019" cy="128396"/>
                </a:xfrm>
                <a:grpFill/>
              </p:grpSpPr>
              <p:grpSp>
                <p:nvGrpSpPr>
                  <p:cNvPr id="650" name="Group 744">
                    <a:extLst>
                      <a:ext uri="{FF2B5EF4-FFF2-40B4-BE49-F238E27FC236}">
                        <a16:creationId xmlns:a16="http://schemas.microsoft.com/office/drawing/2014/main" id="{33107E8E-1DAB-4C07-5F1A-3B086BDF16A8}"/>
                      </a:ext>
                    </a:extLst>
                  </p:cNvPr>
                  <p:cNvGrpSpPr>
                    <a:grpSpLocks/>
                  </p:cNvGrpSpPr>
                  <p:nvPr/>
                </p:nvGrpSpPr>
                <p:grpSpPr bwMode="auto">
                  <a:xfrm>
                    <a:off x="3124200" y="1905000"/>
                    <a:ext cx="45719" cy="118871"/>
                    <a:chOff x="3098006" y="1902619"/>
                    <a:chExt cx="45719" cy="118871"/>
                  </a:xfrm>
                  <a:grpFill/>
                </p:grpSpPr>
                <p:sp>
                  <p:nvSpPr>
                    <p:cNvPr id="660" name="Oval 659">
                      <a:extLst>
                        <a:ext uri="{FF2B5EF4-FFF2-40B4-BE49-F238E27FC236}">
                          <a16:creationId xmlns:a16="http://schemas.microsoft.com/office/drawing/2014/main" id="{E81D0C18-3720-01C9-8B4F-A1481EFB9735}"/>
                        </a:ext>
                      </a:extLst>
                    </p:cNvPr>
                    <p:cNvSpPr/>
                    <p:nvPr/>
                  </p:nvSpPr>
                  <p:spPr>
                    <a:xfrm>
                      <a:off x="3097580" y="1910469"/>
                      <a:ext cx="45325" cy="36988"/>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661" name="Straight Connector 660">
                      <a:extLst>
                        <a:ext uri="{FF2B5EF4-FFF2-40B4-BE49-F238E27FC236}">
                          <a16:creationId xmlns:a16="http://schemas.microsoft.com/office/drawing/2014/main" id="{3AB246EF-2710-233E-9580-15D73D4AED05}"/>
                        </a:ext>
                      </a:extLst>
                    </p:cNvPr>
                    <p:cNvCxnSpPr>
                      <a:stCxn id="660" idx="4"/>
                    </p:cNvCxnSpPr>
                    <p:nvPr/>
                  </p:nvCxnSpPr>
                  <p:spPr>
                    <a:xfrm>
                      <a:off x="3121081" y="1947456"/>
                      <a:ext cx="0" cy="62207"/>
                    </a:xfrm>
                    <a:prstGeom prst="line">
                      <a:avLst/>
                    </a:prstGeom>
                    <a:grpFill/>
                    <a:ln w="25400" cap="flat" cmpd="dbl" algn="ctr">
                      <a:solidFill>
                        <a:srgbClr val="FFFFFF">
                          <a:lumMod val="65000"/>
                        </a:srgbClr>
                      </a:solidFill>
                      <a:prstDash val="solid"/>
                    </a:ln>
                    <a:effectLst/>
                  </p:spPr>
                </p:cxnSp>
              </p:grpSp>
              <p:grpSp>
                <p:nvGrpSpPr>
                  <p:cNvPr id="651" name="Group 745">
                    <a:extLst>
                      <a:ext uri="{FF2B5EF4-FFF2-40B4-BE49-F238E27FC236}">
                        <a16:creationId xmlns:a16="http://schemas.microsoft.com/office/drawing/2014/main" id="{306A33CC-FD2F-76E0-3430-3955ACF004BA}"/>
                      </a:ext>
                    </a:extLst>
                  </p:cNvPr>
                  <p:cNvGrpSpPr>
                    <a:grpSpLocks/>
                  </p:cNvGrpSpPr>
                  <p:nvPr/>
                </p:nvGrpSpPr>
                <p:grpSpPr bwMode="auto">
                  <a:xfrm>
                    <a:off x="3200400" y="1905000"/>
                    <a:ext cx="45719" cy="118871"/>
                    <a:chOff x="3098006" y="1902619"/>
                    <a:chExt cx="45719" cy="118871"/>
                  </a:xfrm>
                  <a:grpFill/>
                </p:grpSpPr>
                <p:sp>
                  <p:nvSpPr>
                    <p:cNvPr id="658" name="Oval 657">
                      <a:extLst>
                        <a:ext uri="{FF2B5EF4-FFF2-40B4-BE49-F238E27FC236}">
                          <a16:creationId xmlns:a16="http://schemas.microsoft.com/office/drawing/2014/main" id="{E56D19D5-4333-218F-E2E3-65319A3A9599}"/>
                        </a:ext>
                      </a:extLst>
                    </p:cNvPr>
                    <p:cNvSpPr/>
                    <p:nvPr/>
                  </p:nvSpPr>
                  <p:spPr>
                    <a:xfrm>
                      <a:off x="3090206" y="1910469"/>
                      <a:ext cx="45324" cy="36988"/>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659" name="Straight Connector 658">
                      <a:extLst>
                        <a:ext uri="{FF2B5EF4-FFF2-40B4-BE49-F238E27FC236}">
                          <a16:creationId xmlns:a16="http://schemas.microsoft.com/office/drawing/2014/main" id="{2EB90F65-0631-AA70-8F95-EA689B247A5F}"/>
                        </a:ext>
                      </a:extLst>
                    </p:cNvPr>
                    <p:cNvCxnSpPr>
                      <a:stCxn id="658" idx="4"/>
                    </p:cNvCxnSpPr>
                    <p:nvPr/>
                  </p:nvCxnSpPr>
                  <p:spPr>
                    <a:xfrm>
                      <a:off x="3113708" y="1947456"/>
                      <a:ext cx="0" cy="62207"/>
                    </a:xfrm>
                    <a:prstGeom prst="line">
                      <a:avLst/>
                    </a:prstGeom>
                    <a:grpFill/>
                    <a:ln w="25400" cap="flat" cmpd="dbl" algn="ctr">
                      <a:solidFill>
                        <a:srgbClr val="FFFFFF">
                          <a:lumMod val="65000"/>
                        </a:srgbClr>
                      </a:solidFill>
                      <a:prstDash val="solid"/>
                    </a:ln>
                    <a:effectLst/>
                  </p:spPr>
                </p:cxnSp>
              </p:grpSp>
              <p:grpSp>
                <p:nvGrpSpPr>
                  <p:cNvPr id="652" name="Group 746">
                    <a:extLst>
                      <a:ext uri="{FF2B5EF4-FFF2-40B4-BE49-F238E27FC236}">
                        <a16:creationId xmlns:a16="http://schemas.microsoft.com/office/drawing/2014/main" id="{3250D5C6-E7F4-17D8-DCE6-0DB3A8D2CEB0}"/>
                      </a:ext>
                    </a:extLst>
                  </p:cNvPr>
                  <p:cNvGrpSpPr>
                    <a:grpSpLocks/>
                  </p:cNvGrpSpPr>
                  <p:nvPr/>
                </p:nvGrpSpPr>
                <p:grpSpPr bwMode="auto">
                  <a:xfrm>
                    <a:off x="3162300" y="1895475"/>
                    <a:ext cx="45719" cy="118871"/>
                    <a:chOff x="3098006" y="1902619"/>
                    <a:chExt cx="45719" cy="118871"/>
                  </a:xfrm>
                  <a:grpFill/>
                </p:grpSpPr>
                <p:sp>
                  <p:nvSpPr>
                    <p:cNvPr id="656" name="Oval 655">
                      <a:extLst>
                        <a:ext uri="{FF2B5EF4-FFF2-40B4-BE49-F238E27FC236}">
                          <a16:creationId xmlns:a16="http://schemas.microsoft.com/office/drawing/2014/main" id="{32F2D6EC-EBBA-10FD-12A7-0F7A84D7BEF0}"/>
                        </a:ext>
                      </a:extLst>
                    </p:cNvPr>
                    <p:cNvSpPr/>
                    <p:nvPr/>
                  </p:nvSpPr>
                  <p:spPr>
                    <a:xfrm>
                      <a:off x="3098090" y="1903181"/>
                      <a:ext cx="45324"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657" name="Straight Connector 656">
                      <a:extLst>
                        <a:ext uri="{FF2B5EF4-FFF2-40B4-BE49-F238E27FC236}">
                          <a16:creationId xmlns:a16="http://schemas.microsoft.com/office/drawing/2014/main" id="{8E4A185D-D991-C1D1-C897-FF6C3EA3CCDD}"/>
                        </a:ext>
                      </a:extLst>
                    </p:cNvPr>
                    <p:cNvCxnSpPr>
                      <a:stCxn id="656" idx="4"/>
                    </p:cNvCxnSpPr>
                    <p:nvPr/>
                  </p:nvCxnSpPr>
                  <p:spPr>
                    <a:xfrm>
                      <a:off x="3121591" y="1946894"/>
                      <a:ext cx="0" cy="62207"/>
                    </a:xfrm>
                    <a:prstGeom prst="line">
                      <a:avLst/>
                    </a:prstGeom>
                    <a:grpFill/>
                    <a:ln w="25400" cap="flat" cmpd="dbl" algn="ctr">
                      <a:solidFill>
                        <a:srgbClr val="FFFFFF">
                          <a:lumMod val="65000"/>
                        </a:srgbClr>
                      </a:solidFill>
                      <a:prstDash val="solid"/>
                    </a:ln>
                    <a:effectLst/>
                  </p:spPr>
                </p:cxnSp>
              </p:grpSp>
              <p:grpSp>
                <p:nvGrpSpPr>
                  <p:cNvPr id="653" name="Group 747">
                    <a:extLst>
                      <a:ext uri="{FF2B5EF4-FFF2-40B4-BE49-F238E27FC236}">
                        <a16:creationId xmlns:a16="http://schemas.microsoft.com/office/drawing/2014/main" id="{53D47589-AA94-25D8-497E-BD38D9F7F800}"/>
                      </a:ext>
                    </a:extLst>
                  </p:cNvPr>
                  <p:cNvGrpSpPr>
                    <a:grpSpLocks/>
                  </p:cNvGrpSpPr>
                  <p:nvPr/>
                </p:nvGrpSpPr>
                <p:grpSpPr bwMode="auto">
                  <a:xfrm>
                    <a:off x="3238500" y="1895475"/>
                    <a:ext cx="45719" cy="118871"/>
                    <a:chOff x="3098006" y="1902619"/>
                    <a:chExt cx="45719" cy="118871"/>
                  </a:xfrm>
                  <a:grpFill/>
                </p:grpSpPr>
                <p:sp>
                  <p:nvSpPr>
                    <p:cNvPr id="654" name="Oval 653">
                      <a:extLst>
                        <a:ext uri="{FF2B5EF4-FFF2-40B4-BE49-F238E27FC236}">
                          <a16:creationId xmlns:a16="http://schemas.microsoft.com/office/drawing/2014/main" id="{AFA5A087-8400-2AC4-6DC5-5034E44256B5}"/>
                        </a:ext>
                      </a:extLst>
                    </p:cNvPr>
                    <p:cNvSpPr/>
                    <p:nvPr/>
                  </p:nvSpPr>
                  <p:spPr>
                    <a:xfrm>
                      <a:off x="3097430" y="1903181"/>
                      <a:ext cx="38610"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655" name="Straight Connector 654">
                      <a:extLst>
                        <a:ext uri="{FF2B5EF4-FFF2-40B4-BE49-F238E27FC236}">
                          <a16:creationId xmlns:a16="http://schemas.microsoft.com/office/drawing/2014/main" id="{434DDE64-B821-ED97-5641-2BBE3F746AD3}"/>
                        </a:ext>
                      </a:extLst>
                    </p:cNvPr>
                    <p:cNvCxnSpPr>
                      <a:stCxn id="654" idx="4"/>
                    </p:cNvCxnSpPr>
                    <p:nvPr/>
                  </p:nvCxnSpPr>
                  <p:spPr>
                    <a:xfrm>
                      <a:off x="3120931" y="1946894"/>
                      <a:ext cx="0" cy="62207"/>
                    </a:xfrm>
                    <a:prstGeom prst="line">
                      <a:avLst/>
                    </a:prstGeom>
                    <a:grpFill/>
                    <a:ln w="25400" cap="flat" cmpd="dbl" algn="ctr">
                      <a:solidFill>
                        <a:srgbClr val="FFFFFF">
                          <a:lumMod val="65000"/>
                        </a:srgbClr>
                      </a:solidFill>
                      <a:prstDash val="solid"/>
                    </a:ln>
                    <a:effectLst/>
                  </p:spPr>
                </p:cxnSp>
              </p:grpSp>
            </p:grpSp>
            <p:grpSp>
              <p:nvGrpSpPr>
                <p:cNvPr id="637" name="Group 731">
                  <a:extLst>
                    <a:ext uri="{FF2B5EF4-FFF2-40B4-BE49-F238E27FC236}">
                      <a16:creationId xmlns:a16="http://schemas.microsoft.com/office/drawing/2014/main" id="{CA6D3963-4133-84DD-41B9-F97335F26B58}"/>
                    </a:ext>
                  </a:extLst>
                </p:cNvPr>
                <p:cNvGrpSpPr>
                  <a:grpSpLocks/>
                </p:cNvGrpSpPr>
                <p:nvPr/>
              </p:nvGrpSpPr>
              <p:grpSpPr bwMode="auto">
                <a:xfrm>
                  <a:off x="3276600" y="1905000"/>
                  <a:ext cx="160019" cy="128396"/>
                  <a:chOff x="3124200" y="1895475"/>
                  <a:chExt cx="160019" cy="128396"/>
                </a:xfrm>
                <a:grpFill/>
              </p:grpSpPr>
              <p:grpSp>
                <p:nvGrpSpPr>
                  <p:cNvPr id="638" name="Group 732">
                    <a:extLst>
                      <a:ext uri="{FF2B5EF4-FFF2-40B4-BE49-F238E27FC236}">
                        <a16:creationId xmlns:a16="http://schemas.microsoft.com/office/drawing/2014/main" id="{CAA8D72B-23F5-607F-C6B5-D93234601D85}"/>
                      </a:ext>
                    </a:extLst>
                  </p:cNvPr>
                  <p:cNvGrpSpPr>
                    <a:grpSpLocks/>
                  </p:cNvGrpSpPr>
                  <p:nvPr/>
                </p:nvGrpSpPr>
                <p:grpSpPr bwMode="auto">
                  <a:xfrm>
                    <a:off x="3124200" y="1905000"/>
                    <a:ext cx="45719" cy="118871"/>
                    <a:chOff x="3098006" y="1902619"/>
                    <a:chExt cx="45719" cy="118871"/>
                  </a:xfrm>
                  <a:grpFill/>
                </p:grpSpPr>
                <p:sp>
                  <p:nvSpPr>
                    <p:cNvPr id="648" name="Oval 647">
                      <a:extLst>
                        <a:ext uri="{FF2B5EF4-FFF2-40B4-BE49-F238E27FC236}">
                          <a16:creationId xmlns:a16="http://schemas.microsoft.com/office/drawing/2014/main" id="{367F334D-8681-5F69-BD03-75E32AAC9B87}"/>
                        </a:ext>
                      </a:extLst>
                    </p:cNvPr>
                    <p:cNvSpPr/>
                    <p:nvPr/>
                  </p:nvSpPr>
                  <p:spPr>
                    <a:xfrm>
                      <a:off x="3097940" y="1911031"/>
                      <a:ext cx="45324" cy="36988"/>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649" name="Straight Connector 648">
                      <a:extLst>
                        <a:ext uri="{FF2B5EF4-FFF2-40B4-BE49-F238E27FC236}">
                          <a16:creationId xmlns:a16="http://schemas.microsoft.com/office/drawing/2014/main" id="{01138183-3B69-D255-D4E9-34C7F91CEE33}"/>
                        </a:ext>
                      </a:extLst>
                    </p:cNvPr>
                    <p:cNvCxnSpPr>
                      <a:stCxn id="648" idx="4"/>
                    </p:cNvCxnSpPr>
                    <p:nvPr/>
                  </p:nvCxnSpPr>
                  <p:spPr>
                    <a:xfrm>
                      <a:off x="3121442" y="1948019"/>
                      <a:ext cx="0" cy="62207"/>
                    </a:xfrm>
                    <a:prstGeom prst="line">
                      <a:avLst/>
                    </a:prstGeom>
                    <a:grpFill/>
                    <a:ln w="25400" cap="flat" cmpd="dbl" algn="ctr">
                      <a:solidFill>
                        <a:srgbClr val="FFFFFF">
                          <a:lumMod val="65000"/>
                        </a:srgbClr>
                      </a:solidFill>
                      <a:prstDash val="solid"/>
                    </a:ln>
                    <a:effectLst/>
                  </p:spPr>
                </p:cxnSp>
              </p:grpSp>
              <p:grpSp>
                <p:nvGrpSpPr>
                  <p:cNvPr id="639" name="Group 733">
                    <a:extLst>
                      <a:ext uri="{FF2B5EF4-FFF2-40B4-BE49-F238E27FC236}">
                        <a16:creationId xmlns:a16="http://schemas.microsoft.com/office/drawing/2014/main" id="{931D4FAB-7061-B1DB-0C42-431426294908}"/>
                      </a:ext>
                    </a:extLst>
                  </p:cNvPr>
                  <p:cNvGrpSpPr>
                    <a:grpSpLocks/>
                  </p:cNvGrpSpPr>
                  <p:nvPr/>
                </p:nvGrpSpPr>
                <p:grpSpPr bwMode="auto">
                  <a:xfrm>
                    <a:off x="3200400" y="1905000"/>
                    <a:ext cx="45719" cy="118871"/>
                    <a:chOff x="3098006" y="1902619"/>
                    <a:chExt cx="45719" cy="118871"/>
                  </a:xfrm>
                  <a:grpFill/>
                </p:grpSpPr>
                <p:sp>
                  <p:nvSpPr>
                    <p:cNvPr id="646" name="Oval 645">
                      <a:extLst>
                        <a:ext uri="{FF2B5EF4-FFF2-40B4-BE49-F238E27FC236}">
                          <a16:creationId xmlns:a16="http://schemas.microsoft.com/office/drawing/2014/main" id="{F1530E3C-1A4F-6A65-CB44-71E7B2530F5C}"/>
                        </a:ext>
                      </a:extLst>
                    </p:cNvPr>
                    <p:cNvSpPr/>
                    <p:nvPr/>
                  </p:nvSpPr>
                  <p:spPr>
                    <a:xfrm>
                      <a:off x="3097281" y="1911031"/>
                      <a:ext cx="38610" cy="36988"/>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647" name="Straight Connector 646">
                      <a:extLst>
                        <a:ext uri="{FF2B5EF4-FFF2-40B4-BE49-F238E27FC236}">
                          <a16:creationId xmlns:a16="http://schemas.microsoft.com/office/drawing/2014/main" id="{4C76E92B-E9C3-7934-6AFA-90A7770E5539}"/>
                        </a:ext>
                      </a:extLst>
                    </p:cNvPr>
                    <p:cNvCxnSpPr>
                      <a:stCxn id="646" idx="4"/>
                    </p:cNvCxnSpPr>
                    <p:nvPr/>
                  </p:nvCxnSpPr>
                  <p:spPr>
                    <a:xfrm>
                      <a:off x="3114067" y="1948019"/>
                      <a:ext cx="0" cy="62207"/>
                    </a:xfrm>
                    <a:prstGeom prst="line">
                      <a:avLst/>
                    </a:prstGeom>
                    <a:grpFill/>
                    <a:ln w="25400" cap="flat" cmpd="dbl" algn="ctr">
                      <a:solidFill>
                        <a:srgbClr val="FFFFFF">
                          <a:lumMod val="65000"/>
                        </a:srgbClr>
                      </a:solidFill>
                      <a:prstDash val="solid"/>
                    </a:ln>
                    <a:effectLst/>
                  </p:spPr>
                </p:cxnSp>
              </p:grpSp>
              <p:grpSp>
                <p:nvGrpSpPr>
                  <p:cNvPr id="640" name="Group 734">
                    <a:extLst>
                      <a:ext uri="{FF2B5EF4-FFF2-40B4-BE49-F238E27FC236}">
                        <a16:creationId xmlns:a16="http://schemas.microsoft.com/office/drawing/2014/main" id="{D2321411-220E-D73A-4BE6-2DDC273347E5}"/>
                      </a:ext>
                    </a:extLst>
                  </p:cNvPr>
                  <p:cNvGrpSpPr>
                    <a:grpSpLocks/>
                  </p:cNvGrpSpPr>
                  <p:nvPr/>
                </p:nvGrpSpPr>
                <p:grpSpPr bwMode="auto">
                  <a:xfrm>
                    <a:off x="3162300" y="1895475"/>
                    <a:ext cx="45719" cy="118871"/>
                    <a:chOff x="3098006" y="1902619"/>
                    <a:chExt cx="45719" cy="118871"/>
                  </a:xfrm>
                  <a:grpFill/>
                </p:grpSpPr>
                <p:sp>
                  <p:nvSpPr>
                    <p:cNvPr id="644" name="Oval 643">
                      <a:extLst>
                        <a:ext uri="{FF2B5EF4-FFF2-40B4-BE49-F238E27FC236}">
                          <a16:creationId xmlns:a16="http://schemas.microsoft.com/office/drawing/2014/main" id="{1F638B8B-419A-7DF2-C18D-6FBBC1768CF6}"/>
                        </a:ext>
                      </a:extLst>
                    </p:cNvPr>
                    <p:cNvSpPr/>
                    <p:nvPr/>
                  </p:nvSpPr>
                  <p:spPr>
                    <a:xfrm>
                      <a:off x="3098449" y="1910469"/>
                      <a:ext cx="45325" cy="36988"/>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645" name="Straight Connector 644">
                      <a:extLst>
                        <a:ext uri="{FF2B5EF4-FFF2-40B4-BE49-F238E27FC236}">
                          <a16:creationId xmlns:a16="http://schemas.microsoft.com/office/drawing/2014/main" id="{21EFBA58-4FA9-2B03-5E47-6E8D2E8ECAD4}"/>
                        </a:ext>
                      </a:extLst>
                    </p:cNvPr>
                    <p:cNvCxnSpPr>
                      <a:stCxn id="644" idx="4"/>
                    </p:cNvCxnSpPr>
                    <p:nvPr/>
                  </p:nvCxnSpPr>
                  <p:spPr>
                    <a:xfrm>
                      <a:off x="3121950" y="1947456"/>
                      <a:ext cx="0" cy="62207"/>
                    </a:xfrm>
                    <a:prstGeom prst="line">
                      <a:avLst/>
                    </a:prstGeom>
                    <a:grpFill/>
                    <a:ln w="25400" cap="flat" cmpd="dbl" algn="ctr">
                      <a:solidFill>
                        <a:srgbClr val="FFFFFF">
                          <a:lumMod val="65000"/>
                        </a:srgbClr>
                      </a:solidFill>
                      <a:prstDash val="solid"/>
                    </a:ln>
                    <a:effectLst/>
                  </p:spPr>
                </p:cxnSp>
              </p:grpSp>
              <p:grpSp>
                <p:nvGrpSpPr>
                  <p:cNvPr id="641" name="Group 735">
                    <a:extLst>
                      <a:ext uri="{FF2B5EF4-FFF2-40B4-BE49-F238E27FC236}">
                        <a16:creationId xmlns:a16="http://schemas.microsoft.com/office/drawing/2014/main" id="{80B4541D-CC14-4373-0BEB-E1FBB2E97ED7}"/>
                      </a:ext>
                    </a:extLst>
                  </p:cNvPr>
                  <p:cNvGrpSpPr>
                    <a:grpSpLocks/>
                  </p:cNvGrpSpPr>
                  <p:nvPr/>
                </p:nvGrpSpPr>
                <p:grpSpPr bwMode="auto">
                  <a:xfrm>
                    <a:off x="3238500" y="1895475"/>
                    <a:ext cx="45719" cy="118871"/>
                    <a:chOff x="3098006" y="1902619"/>
                    <a:chExt cx="45719" cy="118871"/>
                  </a:xfrm>
                  <a:grpFill/>
                </p:grpSpPr>
                <p:sp>
                  <p:nvSpPr>
                    <p:cNvPr id="642" name="Oval 641">
                      <a:extLst>
                        <a:ext uri="{FF2B5EF4-FFF2-40B4-BE49-F238E27FC236}">
                          <a16:creationId xmlns:a16="http://schemas.microsoft.com/office/drawing/2014/main" id="{06F19B4C-2D51-0A71-B9B9-E2DBD23DD4AD}"/>
                        </a:ext>
                      </a:extLst>
                    </p:cNvPr>
                    <p:cNvSpPr/>
                    <p:nvPr/>
                  </p:nvSpPr>
                  <p:spPr>
                    <a:xfrm>
                      <a:off x="3097790" y="1910469"/>
                      <a:ext cx="45324" cy="36988"/>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643" name="Straight Connector 642">
                      <a:extLst>
                        <a:ext uri="{FF2B5EF4-FFF2-40B4-BE49-F238E27FC236}">
                          <a16:creationId xmlns:a16="http://schemas.microsoft.com/office/drawing/2014/main" id="{E8506279-E2FA-475A-4B02-341CE3DDAE73}"/>
                        </a:ext>
                      </a:extLst>
                    </p:cNvPr>
                    <p:cNvCxnSpPr>
                      <a:stCxn id="642" idx="4"/>
                    </p:cNvCxnSpPr>
                    <p:nvPr/>
                  </p:nvCxnSpPr>
                  <p:spPr>
                    <a:xfrm>
                      <a:off x="3121292" y="1947456"/>
                      <a:ext cx="0" cy="62207"/>
                    </a:xfrm>
                    <a:prstGeom prst="line">
                      <a:avLst/>
                    </a:prstGeom>
                    <a:grpFill/>
                    <a:ln w="25400" cap="flat" cmpd="dbl" algn="ctr">
                      <a:solidFill>
                        <a:srgbClr val="FFFFFF">
                          <a:lumMod val="65000"/>
                        </a:srgbClr>
                      </a:solidFill>
                      <a:prstDash val="solid"/>
                    </a:ln>
                    <a:effectLst/>
                  </p:spPr>
                </p:cxnSp>
              </p:grpSp>
            </p:grpSp>
          </p:grpSp>
          <p:grpSp>
            <p:nvGrpSpPr>
              <p:cNvPr id="528" name="Group 756">
                <a:extLst>
                  <a:ext uri="{FF2B5EF4-FFF2-40B4-BE49-F238E27FC236}">
                    <a16:creationId xmlns:a16="http://schemas.microsoft.com/office/drawing/2014/main" id="{9F8C6B43-3C83-B54E-AE83-5F7D166C824E}"/>
                  </a:ext>
                </a:extLst>
              </p:cNvPr>
              <p:cNvGrpSpPr>
                <a:grpSpLocks/>
              </p:cNvGrpSpPr>
              <p:nvPr/>
            </p:nvGrpSpPr>
            <p:grpSpPr bwMode="auto">
              <a:xfrm>
                <a:off x="6824914" y="1865095"/>
                <a:ext cx="312419" cy="137921"/>
                <a:chOff x="3124200" y="1895475"/>
                <a:chExt cx="312419" cy="137921"/>
              </a:xfrm>
              <a:grpFill/>
            </p:grpSpPr>
            <p:grpSp>
              <p:nvGrpSpPr>
                <p:cNvPr id="610" name="Group 757">
                  <a:extLst>
                    <a:ext uri="{FF2B5EF4-FFF2-40B4-BE49-F238E27FC236}">
                      <a16:creationId xmlns:a16="http://schemas.microsoft.com/office/drawing/2014/main" id="{09EB124D-7DCA-838F-D9C4-7983064B18E7}"/>
                    </a:ext>
                  </a:extLst>
                </p:cNvPr>
                <p:cNvGrpSpPr>
                  <a:grpSpLocks/>
                </p:cNvGrpSpPr>
                <p:nvPr/>
              </p:nvGrpSpPr>
              <p:grpSpPr bwMode="auto">
                <a:xfrm>
                  <a:off x="3124200" y="1895475"/>
                  <a:ext cx="160019" cy="128396"/>
                  <a:chOff x="3124200" y="1895475"/>
                  <a:chExt cx="160019" cy="128396"/>
                </a:xfrm>
                <a:grpFill/>
              </p:grpSpPr>
              <p:grpSp>
                <p:nvGrpSpPr>
                  <p:cNvPr id="624" name="Group 771">
                    <a:extLst>
                      <a:ext uri="{FF2B5EF4-FFF2-40B4-BE49-F238E27FC236}">
                        <a16:creationId xmlns:a16="http://schemas.microsoft.com/office/drawing/2014/main" id="{B604D80E-B074-E53D-4ABF-40BA83686524}"/>
                      </a:ext>
                    </a:extLst>
                  </p:cNvPr>
                  <p:cNvGrpSpPr>
                    <a:grpSpLocks/>
                  </p:cNvGrpSpPr>
                  <p:nvPr/>
                </p:nvGrpSpPr>
                <p:grpSpPr bwMode="auto">
                  <a:xfrm>
                    <a:off x="3124200" y="1905000"/>
                    <a:ext cx="45719" cy="118871"/>
                    <a:chOff x="3098006" y="1902619"/>
                    <a:chExt cx="45719" cy="118871"/>
                  </a:xfrm>
                  <a:grpFill/>
                </p:grpSpPr>
                <p:sp>
                  <p:nvSpPr>
                    <p:cNvPr id="634" name="Oval 633">
                      <a:extLst>
                        <a:ext uri="{FF2B5EF4-FFF2-40B4-BE49-F238E27FC236}">
                          <a16:creationId xmlns:a16="http://schemas.microsoft.com/office/drawing/2014/main" id="{7C4034B9-227A-09C3-7719-D598D3090118}"/>
                        </a:ext>
                      </a:extLst>
                    </p:cNvPr>
                    <p:cNvSpPr/>
                    <p:nvPr/>
                  </p:nvSpPr>
                  <p:spPr>
                    <a:xfrm>
                      <a:off x="3098845" y="1902763"/>
                      <a:ext cx="45325" cy="45394"/>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635" name="Straight Connector 634">
                      <a:extLst>
                        <a:ext uri="{FF2B5EF4-FFF2-40B4-BE49-F238E27FC236}">
                          <a16:creationId xmlns:a16="http://schemas.microsoft.com/office/drawing/2014/main" id="{AA1A199A-18E1-3926-204E-6987582F01CE}"/>
                        </a:ext>
                      </a:extLst>
                    </p:cNvPr>
                    <p:cNvCxnSpPr>
                      <a:stCxn id="634" idx="4"/>
                    </p:cNvCxnSpPr>
                    <p:nvPr/>
                  </p:nvCxnSpPr>
                  <p:spPr>
                    <a:xfrm>
                      <a:off x="3122346" y="1948158"/>
                      <a:ext cx="0" cy="65569"/>
                    </a:xfrm>
                    <a:prstGeom prst="line">
                      <a:avLst/>
                    </a:prstGeom>
                    <a:grpFill/>
                    <a:ln w="25400" cap="flat" cmpd="dbl" algn="ctr">
                      <a:solidFill>
                        <a:srgbClr val="FFFFFF">
                          <a:lumMod val="65000"/>
                        </a:srgbClr>
                      </a:solidFill>
                      <a:prstDash val="solid"/>
                    </a:ln>
                    <a:effectLst/>
                  </p:spPr>
                </p:cxnSp>
              </p:grpSp>
              <p:grpSp>
                <p:nvGrpSpPr>
                  <p:cNvPr id="625" name="Group 772">
                    <a:extLst>
                      <a:ext uri="{FF2B5EF4-FFF2-40B4-BE49-F238E27FC236}">
                        <a16:creationId xmlns:a16="http://schemas.microsoft.com/office/drawing/2014/main" id="{6085BA80-5BAA-DD15-9E64-BF5C9937A21B}"/>
                      </a:ext>
                    </a:extLst>
                  </p:cNvPr>
                  <p:cNvGrpSpPr>
                    <a:grpSpLocks/>
                  </p:cNvGrpSpPr>
                  <p:nvPr/>
                </p:nvGrpSpPr>
                <p:grpSpPr bwMode="auto">
                  <a:xfrm>
                    <a:off x="3200400" y="1905000"/>
                    <a:ext cx="45719" cy="118871"/>
                    <a:chOff x="3098006" y="1902619"/>
                    <a:chExt cx="45719" cy="118871"/>
                  </a:xfrm>
                  <a:grpFill/>
                </p:grpSpPr>
                <p:sp>
                  <p:nvSpPr>
                    <p:cNvPr id="632" name="Oval 631">
                      <a:extLst>
                        <a:ext uri="{FF2B5EF4-FFF2-40B4-BE49-F238E27FC236}">
                          <a16:creationId xmlns:a16="http://schemas.microsoft.com/office/drawing/2014/main" id="{6917D59D-6206-9F0C-3E58-85CEA34EC544}"/>
                        </a:ext>
                      </a:extLst>
                    </p:cNvPr>
                    <p:cNvSpPr/>
                    <p:nvPr/>
                  </p:nvSpPr>
                  <p:spPr>
                    <a:xfrm>
                      <a:off x="3098186" y="1902763"/>
                      <a:ext cx="45324" cy="45394"/>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633" name="Straight Connector 632">
                      <a:extLst>
                        <a:ext uri="{FF2B5EF4-FFF2-40B4-BE49-F238E27FC236}">
                          <a16:creationId xmlns:a16="http://schemas.microsoft.com/office/drawing/2014/main" id="{7630C0C2-48A2-21CC-457A-73D617D5F81B}"/>
                        </a:ext>
                      </a:extLst>
                    </p:cNvPr>
                    <p:cNvCxnSpPr>
                      <a:stCxn id="632" idx="4"/>
                    </p:cNvCxnSpPr>
                    <p:nvPr/>
                  </p:nvCxnSpPr>
                  <p:spPr>
                    <a:xfrm>
                      <a:off x="3121687" y="1948158"/>
                      <a:ext cx="0" cy="65569"/>
                    </a:xfrm>
                    <a:prstGeom prst="line">
                      <a:avLst/>
                    </a:prstGeom>
                    <a:grpFill/>
                    <a:ln w="25400" cap="flat" cmpd="dbl" algn="ctr">
                      <a:solidFill>
                        <a:srgbClr val="FFFFFF">
                          <a:lumMod val="65000"/>
                        </a:srgbClr>
                      </a:solidFill>
                      <a:prstDash val="solid"/>
                    </a:ln>
                    <a:effectLst/>
                  </p:spPr>
                </p:cxnSp>
              </p:grpSp>
              <p:grpSp>
                <p:nvGrpSpPr>
                  <p:cNvPr id="626" name="Group 773">
                    <a:extLst>
                      <a:ext uri="{FF2B5EF4-FFF2-40B4-BE49-F238E27FC236}">
                        <a16:creationId xmlns:a16="http://schemas.microsoft.com/office/drawing/2014/main" id="{7AD8D7D4-64BC-78B6-10FB-E04FFAD9AB4F}"/>
                      </a:ext>
                    </a:extLst>
                  </p:cNvPr>
                  <p:cNvGrpSpPr>
                    <a:grpSpLocks/>
                  </p:cNvGrpSpPr>
                  <p:nvPr/>
                </p:nvGrpSpPr>
                <p:grpSpPr bwMode="auto">
                  <a:xfrm>
                    <a:off x="3162300" y="1895475"/>
                    <a:ext cx="45719" cy="118871"/>
                    <a:chOff x="3098006" y="1902619"/>
                    <a:chExt cx="45719" cy="118871"/>
                  </a:xfrm>
                  <a:grpFill/>
                </p:grpSpPr>
                <p:sp>
                  <p:nvSpPr>
                    <p:cNvPr id="630" name="Oval 629">
                      <a:extLst>
                        <a:ext uri="{FF2B5EF4-FFF2-40B4-BE49-F238E27FC236}">
                          <a16:creationId xmlns:a16="http://schemas.microsoft.com/office/drawing/2014/main" id="{F582BE2C-9A4F-4D1A-7FD4-A5EBF932A2D1}"/>
                        </a:ext>
                      </a:extLst>
                    </p:cNvPr>
                    <p:cNvSpPr/>
                    <p:nvPr/>
                  </p:nvSpPr>
                  <p:spPr>
                    <a:xfrm>
                      <a:off x="3106069" y="1902201"/>
                      <a:ext cx="45324" cy="42032"/>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631" name="Straight Connector 630">
                      <a:extLst>
                        <a:ext uri="{FF2B5EF4-FFF2-40B4-BE49-F238E27FC236}">
                          <a16:creationId xmlns:a16="http://schemas.microsoft.com/office/drawing/2014/main" id="{FECBDF0C-6269-37C2-1D0D-1C8B526B941E}"/>
                        </a:ext>
                      </a:extLst>
                    </p:cNvPr>
                    <p:cNvCxnSpPr>
                      <a:stCxn id="630" idx="4"/>
                    </p:cNvCxnSpPr>
                    <p:nvPr/>
                  </p:nvCxnSpPr>
                  <p:spPr>
                    <a:xfrm>
                      <a:off x="3129570" y="1944233"/>
                      <a:ext cx="0" cy="68931"/>
                    </a:xfrm>
                    <a:prstGeom prst="line">
                      <a:avLst/>
                    </a:prstGeom>
                    <a:grpFill/>
                    <a:ln w="25400" cap="flat" cmpd="dbl" algn="ctr">
                      <a:solidFill>
                        <a:srgbClr val="FFFFFF">
                          <a:lumMod val="65000"/>
                        </a:srgbClr>
                      </a:solidFill>
                      <a:prstDash val="solid"/>
                    </a:ln>
                    <a:effectLst/>
                  </p:spPr>
                </p:cxnSp>
              </p:grpSp>
              <p:grpSp>
                <p:nvGrpSpPr>
                  <p:cNvPr id="627" name="Group 774">
                    <a:extLst>
                      <a:ext uri="{FF2B5EF4-FFF2-40B4-BE49-F238E27FC236}">
                        <a16:creationId xmlns:a16="http://schemas.microsoft.com/office/drawing/2014/main" id="{96FB4292-AF8B-7222-0BD9-E0182A647183}"/>
                      </a:ext>
                    </a:extLst>
                  </p:cNvPr>
                  <p:cNvGrpSpPr>
                    <a:grpSpLocks/>
                  </p:cNvGrpSpPr>
                  <p:nvPr/>
                </p:nvGrpSpPr>
                <p:grpSpPr bwMode="auto">
                  <a:xfrm>
                    <a:off x="3238500" y="1895475"/>
                    <a:ext cx="45719" cy="118871"/>
                    <a:chOff x="3098006" y="1902619"/>
                    <a:chExt cx="45719" cy="118871"/>
                  </a:xfrm>
                  <a:grpFill/>
                </p:grpSpPr>
                <p:sp>
                  <p:nvSpPr>
                    <p:cNvPr id="628" name="Oval 627">
                      <a:extLst>
                        <a:ext uri="{FF2B5EF4-FFF2-40B4-BE49-F238E27FC236}">
                          <a16:creationId xmlns:a16="http://schemas.microsoft.com/office/drawing/2014/main" id="{DFFF3270-CE06-56C8-4F4B-B8B63E0BCD28}"/>
                        </a:ext>
                      </a:extLst>
                    </p:cNvPr>
                    <p:cNvSpPr/>
                    <p:nvPr/>
                  </p:nvSpPr>
                  <p:spPr>
                    <a:xfrm>
                      <a:off x="3098694" y="1902201"/>
                      <a:ext cx="45325" cy="42032"/>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629" name="Straight Connector 628">
                      <a:extLst>
                        <a:ext uri="{FF2B5EF4-FFF2-40B4-BE49-F238E27FC236}">
                          <a16:creationId xmlns:a16="http://schemas.microsoft.com/office/drawing/2014/main" id="{522269F3-D8BC-C120-2B17-DFAB862BCFA5}"/>
                        </a:ext>
                      </a:extLst>
                    </p:cNvPr>
                    <p:cNvCxnSpPr>
                      <a:stCxn id="628" idx="4"/>
                    </p:cNvCxnSpPr>
                    <p:nvPr/>
                  </p:nvCxnSpPr>
                  <p:spPr>
                    <a:xfrm>
                      <a:off x="3122196" y="1944233"/>
                      <a:ext cx="0" cy="68931"/>
                    </a:xfrm>
                    <a:prstGeom prst="line">
                      <a:avLst/>
                    </a:prstGeom>
                    <a:grpFill/>
                    <a:ln w="25400" cap="flat" cmpd="dbl" algn="ctr">
                      <a:solidFill>
                        <a:srgbClr val="FFFFFF">
                          <a:lumMod val="65000"/>
                        </a:srgbClr>
                      </a:solidFill>
                      <a:prstDash val="solid"/>
                    </a:ln>
                    <a:effectLst/>
                  </p:spPr>
                </p:cxnSp>
              </p:grpSp>
            </p:grpSp>
            <p:grpSp>
              <p:nvGrpSpPr>
                <p:cNvPr id="611" name="Group 758">
                  <a:extLst>
                    <a:ext uri="{FF2B5EF4-FFF2-40B4-BE49-F238E27FC236}">
                      <a16:creationId xmlns:a16="http://schemas.microsoft.com/office/drawing/2014/main" id="{045EAE75-28A9-18EB-53BD-70E8CB7A697A}"/>
                    </a:ext>
                  </a:extLst>
                </p:cNvPr>
                <p:cNvGrpSpPr>
                  <a:grpSpLocks/>
                </p:cNvGrpSpPr>
                <p:nvPr/>
              </p:nvGrpSpPr>
              <p:grpSpPr bwMode="auto">
                <a:xfrm>
                  <a:off x="3276600" y="1905000"/>
                  <a:ext cx="160019" cy="128396"/>
                  <a:chOff x="3124200" y="1895475"/>
                  <a:chExt cx="160019" cy="128396"/>
                </a:xfrm>
                <a:grpFill/>
              </p:grpSpPr>
              <p:grpSp>
                <p:nvGrpSpPr>
                  <p:cNvPr id="612" name="Group 759">
                    <a:extLst>
                      <a:ext uri="{FF2B5EF4-FFF2-40B4-BE49-F238E27FC236}">
                        <a16:creationId xmlns:a16="http://schemas.microsoft.com/office/drawing/2014/main" id="{45C57562-D2B9-0100-3DB9-46446F6F041C}"/>
                      </a:ext>
                    </a:extLst>
                  </p:cNvPr>
                  <p:cNvGrpSpPr>
                    <a:grpSpLocks/>
                  </p:cNvGrpSpPr>
                  <p:nvPr/>
                </p:nvGrpSpPr>
                <p:grpSpPr bwMode="auto">
                  <a:xfrm>
                    <a:off x="3124200" y="1905000"/>
                    <a:ext cx="45719" cy="118871"/>
                    <a:chOff x="3098006" y="1902619"/>
                    <a:chExt cx="45719" cy="118871"/>
                  </a:xfrm>
                  <a:grpFill/>
                </p:grpSpPr>
                <p:sp>
                  <p:nvSpPr>
                    <p:cNvPr id="622" name="Oval 621">
                      <a:extLst>
                        <a:ext uri="{FF2B5EF4-FFF2-40B4-BE49-F238E27FC236}">
                          <a16:creationId xmlns:a16="http://schemas.microsoft.com/office/drawing/2014/main" id="{99E6D784-8820-0A07-DB2C-CFDF19A72499}"/>
                        </a:ext>
                      </a:extLst>
                    </p:cNvPr>
                    <p:cNvSpPr/>
                    <p:nvPr/>
                  </p:nvSpPr>
                  <p:spPr>
                    <a:xfrm>
                      <a:off x="3105920" y="1903325"/>
                      <a:ext cx="38609" cy="45394"/>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623" name="Straight Connector 622">
                      <a:extLst>
                        <a:ext uri="{FF2B5EF4-FFF2-40B4-BE49-F238E27FC236}">
                          <a16:creationId xmlns:a16="http://schemas.microsoft.com/office/drawing/2014/main" id="{C0BF8E2D-2800-501E-9059-D6BE1E06028E}"/>
                        </a:ext>
                      </a:extLst>
                    </p:cNvPr>
                    <p:cNvCxnSpPr>
                      <a:stCxn id="622" idx="4"/>
                    </p:cNvCxnSpPr>
                    <p:nvPr/>
                  </p:nvCxnSpPr>
                  <p:spPr>
                    <a:xfrm>
                      <a:off x="3129421" y="1948720"/>
                      <a:ext cx="0" cy="72294"/>
                    </a:xfrm>
                    <a:prstGeom prst="line">
                      <a:avLst/>
                    </a:prstGeom>
                    <a:grpFill/>
                    <a:ln w="25400" cap="flat" cmpd="dbl" algn="ctr">
                      <a:solidFill>
                        <a:srgbClr val="FFFFFF">
                          <a:lumMod val="65000"/>
                        </a:srgbClr>
                      </a:solidFill>
                      <a:prstDash val="solid"/>
                    </a:ln>
                    <a:effectLst/>
                  </p:spPr>
                </p:cxnSp>
              </p:grpSp>
              <p:grpSp>
                <p:nvGrpSpPr>
                  <p:cNvPr id="613" name="Group 760">
                    <a:extLst>
                      <a:ext uri="{FF2B5EF4-FFF2-40B4-BE49-F238E27FC236}">
                        <a16:creationId xmlns:a16="http://schemas.microsoft.com/office/drawing/2014/main" id="{79959B86-4CD7-07DE-1E14-8C391420DCDD}"/>
                      </a:ext>
                    </a:extLst>
                  </p:cNvPr>
                  <p:cNvGrpSpPr>
                    <a:grpSpLocks/>
                  </p:cNvGrpSpPr>
                  <p:nvPr/>
                </p:nvGrpSpPr>
                <p:grpSpPr bwMode="auto">
                  <a:xfrm>
                    <a:off x="3200400" y="1905000"/>
                    <a:ext cx="45719" cy="118871"/>
                    <a:chOff x="3098006" y="1902619"/>
                    <a:chExt cx="45719" cy="118871"/>
                  </a:xfrm>
                  <a:grpFill/>
                </p:grpSpPr>
                <p:sp>
                  <p:nvSpPr>
                    <p:cNvPr id="620" name="Oval 619">
                      <a:extLst>
                        <a:ext uri="{FF2B5EF4-FFF2-40B4-BE49-F238E27FC236}">
                          <a16:creationId xmlns:a16="http://schemas.microsoft.com/office/drawing/2014/main" id="{50514797-C14C-FAF8-5EC6-77D38403094A}"/>
                        </a:ext>
                      </a:extLst>
                    </p:cNvPr>
                    <p:cNvSpPr/>
                    <p:nvPr/>
                  </p:nvSpPr>
                  <p:spPr>
                    <a:xfrm>
                      <a:off x="3098545" y="1903325"/>
                      <a:ext cx="45325" cy="45394"/>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621" name="Straight Connector 620">
                      <a:extLst>
                        <a:ext uri="{FF2B5EF4-FFF2-40B4-BE49-F238E27FC236}">
                          <a16:creationId xmlns:a16="http://schemas.microsoft.com/office/drawing/2014/main" id="{65858B01-1046-8261-C3AA-1FDF3D7A4A78}"/>
                        </a:ext>
                      </a:extLst>
                    </p:cNvPr>
                    <p:cNvCxnSpPr>
                      <a:stCxn id="620" idx="4"/>
                    </p:cNvCxnSpPr>
                    <p:nvPr/>
                  </p:nvCxnSpPr>
                  <p:spPr>
                    <a:xfrm>
                      <a:off x="3122047" y="1948720"/>
                      <a:ext cx="0" cy="72294"/>
                    </a:xfrm>
                    <a:prstGeom prst="line">
                      <a:avLst/>
                    </a:prstGeom>
                    <a:grpFill/>
                    <a:ln w="25400" cap="flat" cmpd="dbl" algn="ctr">
                      <a:solidFill>
                        <a:srgbClr val="FFFFFF">
                          <a:lumMod val="65000"/>
                        </a:srgbClr>
                      </a:solidFill>
                      <a:prstDash val="solid"/>
                    </a:ln>
                    <a:effectLst/>
                  </p:spPr>
                </p:cxnSp>
              </p:grpSp>
              <p:grpSp>
                <p:nvGrpSpPr>
                  <p:cNvPr id="614" name="Group 761">
                    <a:extLst>
                      <a:ext uri="{FF2B5EF4-FFF2-40B4-BE49-F238E27FC236}">
                        <a16:creationId xmlns:a16="http://schemas.microsoft.com/office/drawing/2014/main" id="{538F34A4-2E83-3B3D-FE00-AF5D4F8CEB74}"/>
                      </a:ext>
                    </a:extLst>
                  </p:cNvPr>
                  <p:cNvGrpSpPr>
                    <a:grpSpLocks/>
                  </p:cNvGrpSpPr>
                  <p:nvPr/>
                </p:nvGrpSpPr>
                <p:grpSpPr bwMode="auto">
                  <a:xfrm>
                    <a:off x="3162300" y="1895475"/>
                    <a:ext cx="45719" cy="118871"/>
                    <a:chOff x="3098006" y="1902619"/>
                    <a:chExt cx="45719" cy="118871"/>
                  </a:xfrm>
                  <a:grpFill/>
                </p:grpSpPr>
                <p:sp>
                  <p:nvSpPr>
                    <p:cNvPr id="618" name="Oval 617">
                      <a:extLst>
                        <a:ext uri="{FF2B5EF4-FFF2-40B4-BE49-F238E27FC236}">
                          <a16:creationId xmlns:a16="http://schemas.microsoft.com/office/drawing/2014/main" id="{6D797A5A-A51A-B65A-220D-5E91CD47AA6B}"/>
                        </a:ext>
                      </a:extLst>
                    </p:cNvPr>
                    <p:cNvSpPr/>
                    <p:nvPr/>
                  </p:nvSpPr>
                  <p:spPr>
                    <a:xfrm>
                      <a:off x="3106428" y="1902763"/>
                      <a:ext cx="45325" cy="45394"/>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619" name="Straight Connector 618">
                      <a:extLst>
                        <a:ext uri="{FF2B5EF4-FFF2-40B4-BE49-F238E27FC236}">
                          <a16:creationId xmlns:a16="http://schemas.microsoft.com/office/drawing/2014/main" id="{EDA725C3-0E7B-0955-0E14-B5944367FD5D}"/>
                        </a:ext>
                      </a:extLst>
                    </p:cNvPr>
                    <p:cNvCxnSpPr>
                      <a:stCxn id="618" idx="4"/>
                    </p:cNvCxnSpPr>
                    <p:nvPr/>
                  </p:nvCxnSpPr>
                  <p:spPr>
                    <a:xfrm>
                      <a:off x="3129930" y="1948158"/>
                      <a:ext cx="0" cy="65569"/>
                    </a:xfrm>
                    <a:prstGeom prst="line">
                      <a:avLst/>
                    </a:prstGeom>
                    <a:grpFill/>
                    <a:ln w="25400" cap="flat" cmpd="dbl" algn="ctr">
                      <a:solidFill>
                        <a:srgbClr val="FFFFFF">
                          <a:lumMod val="65000"/>
                        </a:srgbClr>
                      </a:solidFill>
                      <a:prstDash val="solid"/>
                    </a:ln>
                    <a:effectLst/>
                  </p:spPr>
                </p:cxnSp>
              </p:grpSp>
              <p:grpSp>
                <p:nvGrpSpPr>
                  <p:cNvPr id="615" name="Group 762">
                    <a:extLst>
                      <a:ext uri="{FF2B5EF4-FFF2-40B4-BE49-F238E27FC236}">
                        <a16:creationId xmlns:a16="http://schemas.microsoft.com/office/drawing/2014/main" id="{5C701A23-B44F-3D4F-101F-29ABEC465B87}"/>
                      </a:ext>
                    </a:extLst>
                  </p:cNvPr>
                  <p:cNvGrpSpPr>
                    <a:grpSpLocks/>
                  </p:cNvGrpSpPr>
                  <p:nvPr/>
                </p:nvGrpSpPr>
                <p:grpSpPr bwMode="auto">
                  <a:xfrm>
                    <a:off x="3238500" y="1895475"/>
                    <a:ext cx="45719" cy="118871"/>
                    <a:chOff x="3098006" y="1902619"/>
                    <a:chExt cx="45719" cy="118871"/>
                  </a:xfrm>
                  <a:grpFill/>
                </p:grpSpPr>
                <p:sp>
                  <p:nvSpPr>
                    <p:cNvPr id="616" name="Oval 615">
                      <a:extLst>
                        <a:ext uri="{FF2B5EF4-FFF2-40B4-BE49-F238E27FC236}">
                          <a16:creationId xmlns:a16="http://schemas.microsoft.com/office/drawing/2014/main" id="{7A2F8F3C-7506-0061-EF41-7E61762A7AB8}"/>
                        </a:ext>
                      </a:extLst>
                    </p:cNvPr>
                    <p:cNvSpPr/>
                    <p:nvPr/>
                  </p:nvSpPr>
                  <p:spPr>
                    <a:xfrm>
                      <a:off x="3105770" y="1902763"/>
                      <a:ext cx="38609" cy="45394"/>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617" name="Straight Connector 616">
                      <a:extLst>
                        <a:ext uri="{FF2B5EF4-FFF2-40B4-BE49-F238E27FC236}">
                          <a16:creationId xmlns:a16="http://schemas.microsoft.com/office/drawing/2014/main" id="{9798C624-6A6B-3E7D-DAA5-6CD70D7BC0D2}"/>
                        </a:ext>
                      </a:extLst>
                    </p:cNvPr>
                    <p:cNvCxnSpPr>
                      <a:stCxn id="616" idx="4"/>
                    </p:cNvCxnSpPr>
                    <p:nvPr/>
                  </p:nvCxnSpPr>
                  <p:spPr>
                    <a:xfrm>
                      <a:off x="3122556" y="1948158"/>
                      <a:ext cx="0" cy="65569"/>
                    </a:xfrm>
                    <a:prstGeom prst="line">
                      <a:avLst/>
                    </a:prstGeom>
                    <a:grpFill/>
                    <a:ln w="25400" cap="flat" cmpd="dbl" algn="ctr">
                      <a:solidFill>
                        <a:srgbClr val="FFFFFF">
                          <a:lumMod val="65000"/>
                        </a:srgbClr>
                      </a:solidFill>
                      <a:prstDash val="solid"/>
                    </a:ln>
                    <a:effectLst/>
                  </p:spPr>
                </p:cxnSp>
              </p:grpSp>
            </p:grpSp>
          </p:grpSp>
          <p:grpSp>
            <p:nvGrpSpPr>
              <p:cNvPr id="529" name="Group 783">
                <a:extLst>
                  <a:ext uri="{FF2B5EF4-FFF2-40B4-BE49-F238E27FC236}">
                    <a16:creationId xmlns:a16="http://schemas.microsoft.com/office/drawing/2014/main" id="{50CBB9B8-E82B-DB04-D5E6-95F48F489CA9}"/>
                  </a:ext>
                </a:extLst>
              </p:cNvPr>
              <p:cNvGrpSpPr>
                <a:grpSpLocks/>
              </p:cNvGrpSpPr>
              <p:nvPr/>
            </p:nvGrpSpPr>
            <p:grpSpPr bwMode="auto">
              <a:xfrm>
                <a:off x="7132095" y="1862714"/>
                <a:ext cx="312419" cy="137921"/>
                <a:chOff x="3124200" y="1895475"/>
                <a:chExt cx="312419" cy="137921"/>
              </a:xfrm>
              <a:grpFill/>
            </p:grpSpPr>
            <p:grpSp>
              <p:nvGrpSpPr>
                <p:cNvPr id="584" name="Group 784">
                  <a:extLst>
                    <a:ext uri="{FF2B5EF4-FFF2-40B4-BE49-F238E27FC236}">
                      <a16:creationId xmlns:a16="http://schemas.microsoft.com/office/drawing/2014/main" id="{919610AF-69D2-C265-A4C4-CCF3463C5F81}"/>
                    </a:ext>
                  </a:extLst>
                </p:cNvPr>
                <p:cNvGrpSpPr>
                  <a:grpSpLocks/>
                </p:cNvGrpSpPr>
                <p:nvPr/>
              </p:nvGrpSpPr>
              <p:grpSpPr bwMode="auto">
                <a:xfrm>
                  <a:off x="3124200" y="1895475"/>
                  <a:ext cx="160019" cy="128396"/>
                  <a:chOff x="3124200" y="1895475"/>
                  <a:chExt cx="160019" cy="128396"/>
                </a:xfrm>
                <a:grpFill/>
              </p:grpSpPr>
              <p:grpSp>
                <p:nvGrpSpPr>
                  <p:cNvPr id="598" name="Group 798">
                    <a:extLst>
                      <a:ext uri="{FF2B5EF4-FFF2-40B4-BE49-F238E27FC236}">
                        <a16:creationId xmlns:a16="http://schemas.microsoft.com/office/drawing/2014/main" id="{1C15AC6B-9D88-E969-CC3A-EF5463355B38}"/>
                      </a:ext>
                    </a:extLst>
                  </p:cNvPr>
                  <p:cNvGrpSpPr>
                    <a:grpSpLocks/>
                  </p:cNvGrpSpPr>
                  <p:nvPr/>
                </p:nvGrpSpPr>
                <p:grpSpPr bwMode="auto">
                  <a:xfrm>
                    <a:off x="3124200" y="1905000"/>
                    <a:ext cx="45719" cy="118871"/>
                    <a:chOff x="3098006" y="1902619"/>
                    <a:chExt cx="45719" cy="118871"/>
                  </a:xfrm>
                  <a:grpFill/>
                </p:grpSpPr>
                <p:sp>
                  <p:nvSpPr>
                    <p:cNvPr id="608" name="Oval 607">
                      <a:extLst>
                        <a:ext uri="{FF2B5EF4-FFF2-40B4-BE49-F238E27FC236}">
                          <a16:creationId xmlns:a16="http://schemas.microsoft.com/office/drawing/2014/main" id="{3326D3C7-10C9-E12F-F0D8-406548B5DA67}"/>
                        </a:ext>
                      </a:extLst>
                    </p:cNvPr>
                    <p:cNvSpPr/>
                    <p:nvPr/>
                  </p:nvSpPr>
                  <p:spPr>
                    <a:xfrm>
                      <a:off x="3097182" y="1903464"/>
                      <a:ext cx="40288"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609" name="Straight Connector 608">
                      <a:extLst>
                        <a:ext uri="{FF2B5EF4-FFF2-40B4-BE49-F238E27FC236}">
                          <a16:creationId xmlns:a16="http://schemas.microsoft.com/office/drawing/2014/main" id="{A0355E5A-F507-B1F1-5305-7AA12795467D}"/>
                        </a:ext>
                      </a:extLst>
                    </p:cNvPr>
                    <p:cNvCxnSpPr>
                      <a:stCxn id="608" idx="4"/>
                    </p:cNvCxnSpPr>
                    <p:nvPr/>
                  </p:nvCxnSpPr>
                  <p:spPr>
                    <a:xfrm>
                      <a:off x="3113969" y="1947177"/>
                      <a:ext cx="0" cy="70613"/>
                    </a:xfrm>
                    <a:prstGeom prst="line">
                      <a:avLst/>
                    </a:prstGeom>
                    <a:grpFill/>
                    <a:ln w="25400" cap="flat" cmpd="dbl" algn="ctr">
                      <a:solidFill>
                        <a:srgbClr val="FFFFFF">
                          <a:lumMod val="65000"/>
                        </a:srgbClr>
                      </a:solidFill>
                      <a:prstDash val="solid"/>
                    </a:ln>
                    <a:effectLst/>
                  </p:spPr>
                </p:cxnSp>
              </p:grpSp>
              <p:grpSp>
                <p:nvGrpSpPr>
                  <p:cNvPr id="599" name="Group 799">
                    <a:extLst>
                      <a:ext uri="{FF2B5EF4-FFF2-40B4-BE49-F238E27FC236}">
                        <a16:creationId xmlns:a16="http://schemas.microsoft.com/office/drawing/2014/main" id="{1E532ADF-92D9-628C-7187-4881655CC57B}"/>
                      </a:ext>
                    </a:extLst>
                  </p:cNvPr>
                  <p:cNvGrpSpPr>
                    <a:grpSpLocks/>
                  </p:cNvGrpSpPr>
                  <p:nvPr/>
                </p:nvGrpSpPr>
                <p:grpSpPr bwMode="auto">
                  <a:xfrm>
                    <a:off x="3200400" y="1905000"/>
                    <a:ext cx="45719" cy="118871"/>
                    <a:chOff x="3098006" y="1902619"/>
                    <a:chExt cx="45719" cy="118871"/>
                  </a:xfrm>
                  <a:grpFill/>
                </p:grpSpPr>
                <p:sp>
                  <p:nvSpPr>
                    <p:cNvPr id="606" name="Oval 605">
                      <a:extLst>
                        <a:ext uri="{FF2B5EF4-FFF2-40B4-BE49-F238E27FC236}">
                          <a16:creationId xmlns:a16="http://schemas.microsoft.com/office/drawing/2014/main" id="{A3B49DCA-2000-69DA-B1B2-59E3AFAF0AA4}"/>
                        </a:ext>
                      </a:extLst>
                    </p:cNvPr>
                    <p:cNvSpPr/>
                    <p:nvPr/>
                  </p:nvSpPr>
                  <p:spPr>
                    <a:xfrm>
                      <a:off x="3098202" y="1903464"/>
                      <a:ext cx="45325"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607" name="Straight Connector 606">
                      <a:extLst>
                        <a:ext uri="{FF2B5EF4-FFF2-40B4-BE49-F238E27FC236}">
                          <a16:creationId xmlns:a16="http://schemas.microsoft.com/office/drawing/2014/main" id="{F414668A-06C4-20E6-E83C-09A14657D866}"/>
                        </a:ext>
                      </a:extLst>
                    </p:cNvPr>
                    <p:cNvCxnSpPr>
                      <a:stCxn id="606" idx="4"/>
                    </p:cNvCxnSpPr>
                    <p:nvPr/>
                  </p:nvCxnSpPr>
                  <p:spPr>
                    <a:xfrm>
                      <a:off x="3120025" y="1947177"/>
                      <a:ext cx="1678" cy="70613"/>
                    </a:xfrm>
                    <a:prstGeom prst="line">
                      <a:avLst/>
                    </a:prstGeom>
                    <a:grpFill/>
                    <a:ln w="25400" cap="flat" cmpd="dbl" algn="ctr">
                      <a:solidFill>
                        <a:srgbClr val="FFFFFF">
                          <a:lumMod val="65000"/>
                        </a:srgbClr>
                      </a:solidFill>
                      <a:prstDash val="solid"/>
                    </a:ln>
                    <a:effectLst/>
                  </p:spPr>
                </p:cxnSp>
              </p:grpSp>
              <p:grpSp>
                <p:nvGrpSpPr>
                  <p:cNvPr id="600" name="Group 800">
                    <a:extLst>
                      <a:ext uri="{FF2B5EF4-FFF2-40B4-BE49-F238E27FC236}">
                        <a16:creationId xmlns:a16="http://schemas.microsoft.com/office/drawing/2014/main" id="{0F952887-482C-BAB3-93E7-51315C6393E5}"/>
                      </a:ext>
                    </a:extLst>
                  </p:cNvPr>
                  <p:cNvGrpSpPr>
                    <a:grpSpLocks/>
                  </p:cNvGrpSpPr>
                  <p:nvPr/>
                </p:nvGrpSpPr>
                <p:grpSpPr bwMode="auto">
                  <a:xfrm>
                    <a:off x="3162300" y="1895475"/>
                    <a:ext cx="45719" cy="118871"/>
                    <a:chOff x="3098006" y="1902619"/>
                    <a:chExt cx="45719" cy="118871"/>
                  </a:xfrm>
                  <a:grpFill/>
                </p:grpSpPr>
                <p:sp>
                  <p:nvSpPr>
                    <p:cNvPr id="604" name="Oval 603">
                      <a:extLst>
                        <a:ext uri="{FF2B5EF4-FFF2-40B4-BE49-F238E27FC236}">
                          <a16:creationId xmlns:a16="http://schemas.microsoft.com/office/drawing/2014/main" id="{DDB63A5B-FE7F-9191-02B4-CD49BAAF62AE}"/>
                        </a:ext>
                      </a:extLst>
                    </p:cNvPr>
                    <p:cNvSpPr/>
                    <p:nvPr/>
                  </p:nvSpPr>
                  <p:spPr>
                    <a:xfrm>
                      <a:off x="3097692" y="1902902"/>
                      <a:ext cx="45324"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605" name="Straight Connector 604">
                      <a:extLst>
                        <a:ext uri="{FF2B5EF4-FFF2-40B4-BE49-F238E27FC236}">
                          <a16:creationId xmlns:a16="http://schemas.microsoft.com/office/drawing/2014/main" id="{3512EADA-E312-6D63-2FDE-B127E31689C7}"/>
                        </a:ext>
                      </a:extLst>
                    </p:cNvPr>
                    <p:cNvCxnSpPr>
                      <a:stCxn id="604" idx="4"/>
                    </p:cNvCxnSpPr>
                    <p:nvPr/>
                  </p:nvCxnSpPr>
                  <p:spPr>
                    <a:xfrm>
                      <a:off x="3119514" y="1946614"/>
                      <a:ext cx="1679" cy="67250"/>
                    </a:xfrm>
                    <a:prstGeom prst="line">
                      <a:avLst/>
                    </a:prstGeom>
                    <a:grpFill/>
                    <a:ln w="25400" cap="flat" cmpd="dbl" algn="ctr">
                      <a:solidFill>
                        <a:srgbClr val="FFFFFF">
                          <a:lumMod val="65000"/>
                        </a:srgbClr>
                      </a:solidFill>
                      <a:prstDash val="solid"/>
                    </a:ln>
                    <a:effectLst/>
                  </p:spPr>
                </p:cxnSp>
              </p:grpSp>
              <p:grpSp>
                <p:nvGrpSpPr>
                  <p:cNvPr id="601" name="Group 801">
                    <a:extLst>
                      <a:ext uri="{FF2B5EF4-FFF2-40B4-BE49-F238E27FC236}">
                        <a16:creationId xmlns:a16="http://schemas.microsoft.com/office/drawing/2014/main" id="{373D05F4-667F-495B-352B-0958A9A15BC9}"/>
                      </a:ext>
                    </a:extLst>
                  </p:cNvPr>
                  <p:cNvGrpSpPr>
                    <a:grpSpLocks/>
                  </p:cNvGrpSpPr>
                  <p:nvPr/>
                </p:nvGrpSpPr>
                <p:grpSpPr bwMode="auto">
                  <a:xfrm>
                    <a:off x="3238500" y="1895475"/>
                    <a:ext cx="45719" cy="118871"/>
                    <a:chOff x="3098006" y="1902619"/>
                    <a:chExt cx="45719" cy="118871"/>
                  </a:xfrm>
                  <a:grpFill/>
                </p:grpSpPr>
                <p:sp>
                  <p:nvSpPr>
                    <p:cNvPr id="602" name="Oval 601">
                      <a:extLst>
                        <a:ext uri="{FF2B5EF4-FFF2-40B4-BE49-F238E27FC236}">
                          <a16:creationId xmlns:a16="http://schemas.microsoft.com/office/drawing/2014/main" id="{35484043-3F13-5AEE-9102-765DD6C4D6BC}"/>
                        </a:ext>
                      </a:extLst>
                    </p:cNvPr>
                    <p:cNvSpPr/>
                    <p:nvPr/>
                  </p:nvSpPr>
                  <p:spPr>
                    <a:xfrm>
                      <a:off x="3095354" y="1902902"/>
                      <a:ext cx="48681"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603" name="Straight Connector 602">
                      <a:extLst>
                        <a:ext uri="{FF2B5EF4-FFF2-40B4-BE49-F238E27FC236}">
                          <a16:creationId xmlns:a16="http://schemas.microsoft.com/office/drawing/2014/main" id="{F1484D97-491B-6D84-1028-958D67A34A98}"/>
                        </a:ext>
                      </a:extLst>
                    </p:cNvPr>
                    <p:cNvCxnSpPr>
                      <a:stCxn id="602" idx="4"/>
                    </p:cNvCxnSpPr>
                    <p:nvPr/>
                  </p:nvCxnSpPr>
                  <p:spPr>
                    <a:xfrm>
                      <a:off x="3120533" y="1946614"/>
                      <a:ext cx="0" cy="67250"/>
                    </a:xfrm>
                    <a:prstGeom prst="line">
                      <a:avLst/>
                    </a:prstGeom>
                    <a:grpFill/>
                    <a:ln w="25400" cap="flat" cmpd="dbl" algn="ctr">
                      <a:solidFill>
                        <a:srgbClr val="FFFFFF">
                          <a:lumMod val="65000"/>
                        </a:srgbClr>
                      </a:solidFill>
                      <a:prstDash val="solid"/>
                    </a:ln>
                    <a:effectLst/>
                  </p:spPr>
                </p:cxnSp>
              </p:grpSp>
            </p:grpSp>
            <p:grpSp>
              <p:nvGrpSpPr>
                <p:cNvPr id="585" name="Group 785">
                  <a:extLst>
                    <a:ext uri="{FF2B5EF4-FFF2-40B4-BE49-F238E27FC236}">
                      <a16:creationId xmlns:a16="http://schemas.microsoft.com/office/drawing/2014/main" id="{9054D61D-09B1-36AC-8A84-8525D19A1F5C}"/>
                    </a:ext>
                  </a:extLst>
                </p:cNvPr>
                <p:cNvGrpSpPr>
                  <a:grpSpLocks/>
                </p:cNvGrpSpPr>
                <p:nvPr/>
              </p:nvGrpSpPr>
              <p:grpSpPr bwMode="auto">
                <a:xfrm>
                  <a:off x="3276600" y="1905000"/>
                  <a:ext cx="160019" cy="128396"/>
                  <a:chOff x="3124200" y="1895475"/>
                  <a:chExt cx="160019" cy="128396"/>
                </a:xfrm>
                <a:grpFill/>
              </p:grpSpPr>
              <p:grpSp>
                <p:nvGrpSpPr>
                  <p:cNvPr id="586" name="Group 786">
                    <a:extLst>
                      <a:ext uri="{FF2B5EF4-FFF2-40B4-BE49-F238E27FC236}">
                        <a16:creationId xmlns:a16="http://schemas.microsoft.com/office/drawing/2014/main" id="{7B33F463-C4AA-D57F-BA5A-F90A00DE53D7}"/>
                      </a:ext>
                    </a:extLst>
                  </p:cNvPr>
                  <p:cNvGrpSpPr>
                    <a:grpSpLocks/>
                  </p:cNvGrpSpPr>
                  <p:nvPr/>
                </p:nvGrpSpPr>
                <p:grpSpPr bwMode="auto">
                  <a:xfrm>
                    <a:off x="3124200" y="1905000"/>
                    <a:ext cx="45719" cy="118871"/>
                    <a:chOff x="3098006" y="1902619"/>
                    <a:chExt cx="45719" cy="118871"/>
                  </a:xfrm>
                  <a:grpFill/>
                </p:grpSpPr>
                <p:sp>
                  <p:nvSpPr>
                    <p:cNvPr id="596" name="Oval 595">
                      <a:extLst>
                        <a:ext uri="{FF2B5EF4-FFF2-40B4-BE49-F238E27FC236}">
                          <a16:creationId xmlns:a16="http://schemas.microsoft.com/office/drawing/2014/main" id="{2D95BC8C-790E-9A9A-F1D9-51BD58AA6E4D}"/>
                        </a:ext>
                      </a:extLst>
                    </p:cNvPr>
                    <p:cNvSpPr/>
                    <p:nvPr/>
                  </p:nvSpPr>
                  <p:spPr>
                    <a:xfrm>
                      <a:off x="3097543" y="1910752"/>
                      <a:ext cx="43645"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597" name="Straight Connector 596">
                      <a:extLst>
                        <a:ext uri="{FF2B5EF4-FFF2-40B4-BE49-F238E27FC236}">
                          <a16:creationId xmlns:a16="http://schemas.microsoft.com/office/drawing/2014/main" id="{8083C552-94D3-B9BB-73A2-6EDA5402BE57}"/>
                        </a:ext>
                      </a:extLst>
                    </p:cNvPr>
                    <p:cNvCxnSpPr>
                      <a:stCxn id="596" idx="4"/>
                    </p:cNvCxnSpPr>
                    <p:nvPr/>
                  </p:nvCxnSpPr>
                  <p:spPr>
                    <a:xfrm>
                      <a:off x="3121044" y="1954464"/>
                      <a:ext cx="0" cy="63888"/>
                    </a:xfrm>
                    <a:prstGeom prst="line">
                      <a:avLst/>
                    </a:prstGeom>
                    <a:grpFill/>
                    <a:ln w="25400" cap="flat" cmpd="dbl" algn="ctr">
                      <a:solidFill>
                        <a:srgbClr val="FFFFFF">
                          <a:lumMod val="65000"/>
                        </a:srgbClr>
                      </a:solidFill>
                      <a:prstDash val="solid"/>
                    </a:ln>
                    <a:effectLst/>
                  </p:spPr>
                </p:cxnSp>
              </p:grpSp>
              <p:grpSp>
                <p:nvGrpSpPr>
                  <p:cNvPr id="587" name="Group 787">
                    <a:extLst>
                      <a:ext uri="{FF2B5EF4-FFF2-40B4-BE49-F238E27FC236}">
                        <a16:creationId xmlns:a16="http://schemas.microsoft.com/office/drawing/2014/main" id="{5581C704-E6D8-2490-922E-31ADB3754C71}"/>
                      </a:ext>
                    </a:extLst>
                  </p:cNvPr>
                  <p:cNvGrpSpPr>
                    <a:grpSpLocks/>
                  </p:cNvGrpSpPr>
                  <p:nvPr/>
                </p:nvGrpSpPr>
                <p:grpSpPr bwMode="auto">
                  <a:xfrm>
                    <a:off x="3200400" y="1905000"/>
                    <a:ext cx="45719" cy="118871"/>
                    <a:chOff x="3098006" y="1902619"/>
                    <a:chExt cx="45719" cy="118871"/>
                  </a:xfrm>
                  <a:grpFill/>
                </p:grpSpPr>
                <p:sp>
                  <p:nvSpPr>
                    <p:cNvPr id="594" name="Oval 593">
                      <a:extLst>
                        <a:ext uri="{FF2B5EF4-FFF2-40B4-BE49-F238E27FC236}">
                          <a16:creationId xmlns:a16="http://schemas.microsoft.com/office/drawing/2014/main" id="{92EF5EC5-146D-508B-F047-DDA83E258BE6}"/>
                        </a:ext>
                      </a:extLst>
                    </p:cNvPr>
                    <p:cNvSpPr/>
                    <p:nvPr/>
                  </p:nvSpPr>
                  <p:spPr>
                    <a:xfrm>
                      <a:off x="3098562" y="1910752"/>
                      <a:ext cx="45324"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595" name="Straight Connector 594">
                      <a:extLst>
                        <a:ext uri="{FF2B5EF4-FFF2-40B4-BE49-F238E27FC236}">
                          <a16:creationId xmlns:a16="http://schemas.microsoft.com/office/drawing/2014/main" id="{C70C7528-6DA6-157D-32BD-5096EDDE1B4C}"/>
                        </a:ext>
                      </a:extLst>
                    </p:cNvPr>
                    <p:cNvCxnSpPr>
                      <a:stCxn id="594" idx="4"/>
                    </p:cNvCxnSpPr>
                    <p:nvPr/>
                  </p:nvCxnSpPr>
                  <p:spPr>
                    <a:xfrm>
                      <a:off x="3120384" y="1954464"/>
                      <a:ext cx="1679" cy="63888"/>
                    </a:xfrm>
                    <a:prstGeom prst="line">
                      <a:avLst/>
                    </a:prstGeom>
                    <a:grpFill/>
                    <a:ln w="25400" cap="flat" cmpd="dbl" algn="ctr">
                      <a:solidFill>
                        <a:srgbClr val="FFFFFF">
                          <a:lumMod val="65000"/>
                        </a:srgbClr>
                      </a:solidFill>
                      <a:prstDash val="solid"/>
                    </a:ln>
                    <a:effectLst/>
                  </p:spPr>
                </p:cxnSp>
              </p:grpSp>
              <p:grpSp>
                <p:nvGrpSpPr>
                  <p:cNvPr id="588" name="Group 788">
                    <a:extLst>
                      <a:ext uri="{FF2B5EF4-FFF2-40B4-BE49-F238E27FC236}">
                        <a16:creationId xmlns:a16="http://schemas.microsoft.com/office/drawing/2014/main" id="{7CBBAE48-0BB4-FE3F-5392-B139EAAC1A1A}"/>
                      </a:ext>
                    </a:extLst>
                  </p:cNvPr>
                  <p:cNvGrpSpPr>
                    <a:grpSpLocks/>
                  </p:cNvGrpSpPr>
                  <p:nvPr/>
                </p:nvGrpSpPr>
                <p:grpSpPr bwMode="auto">
                  <a:xfrm>
                    <a:off x="3162300" y="1895475"/>
                    <a:ext cx="45719" cy="118871"/>
                    <a:chOff x="3098006" y="1902619"/>
                    <a:chExt cx="45719" cy="118871"/>
                  </a:xfrm>
                  <a:grpFill/>
                </p:grpSpPr>
                <p:sp>
                  <p:nvSpPr>
                    <p:cNvPr id="592" name="Oval 591">
                      <a:extLst>
                        <a:ext uri="{FF2B5EF4-FFF2-40B4-BE49-F238E27FC236}">
                          <a16:creationId xmlns:a16="http://schemas.microsoft.com/office/drawing/2014/main" id="{E3B8B0BE-5629-F764-B50A-C9AC2D090561}"/>
                        </a:ext>
                      </a:extLst>
                    </p:cNvPr>
                    <p:cNvSpPr/>
                    <p:nvPr/>
                  </p:nvSpPr>
                  <p:spPr>
                    <a:xfrm>
                      <a:off x="3098051" y="1903464"/>
                      <a:ext cx="45325"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593" name="Straight Connector 592">
                      <a:extLst>
                        <a:ext uri="{FF2B5EF4-FFF2-40B4-BE49-F238E27FC236}">
                          <a16:creationId xmlns:a16="http://schemas.microsoft.com/office/drawing/2014/main" id="{6768AFAF-473F-A97B-2D1B-20DB9B93FDC1}"/>
                        </a:ext>
                      </a:extLst>
                    </p:cNvPr>
                    <p:cNvCxnSpPr>
                      <a:stCxn id="592" idx="4"/>
                    </p:cNvCxnSpPr>
                    <p:nvPr/>
                  </p:nvCxnSpPr>
                  <p:spPr>
                    <a:xfrm>
                      <a:off x="3119875" y="1947177"/>
                      <a:ext cx="1678" cy="70613"/>
                    </a:xfrm>
                    <a:prstGeom prst="line">
                      <a:avLst/>
                    </a:prstGeom>
                    <a:grpFill/>
                    <a:ln w="25400" cap="flat" cmpd="dbl" algn="ctr">
                      <a:solidFill>
                        <a:srgbClr val="FFFFFF">
                          <a:lumMod val="65000"/>
                        </a:srgbClr>
                      </a:solidFill>
                      <a:prstDash val="solid"/>
                    </a:ln>
                    <a:effectLst/>
                  </p:spPr>
                </p:cxnSp>
              </p:grpSp>
              <p:grpSp>
                <p:nvGrpSpPr>
                  <p:cNvPr id="589" name="Group 789">
                    <a:extLst>
                      <a:ext uri="{FF2B5EF4-FFF2-40B4-BE49-F238E27FC236}">
                        <a16:creationId xmlns:a16="http://schemas.microsoft.com/office/drawing/2014/main" id="{0BBE91C4-5836-7AE6-0A84-DDE7CF4BA820}"/>
                      </a:ext>
                    </a:extLst>
                  </p:cNvPr>
                  <p:cNvGrpSpPr>
                    <a:grpSpLocks/>
                  </p:cNvGrpSpPr>
                  <p:nvPr/>
                </p:nvGrpSpPr>
                <p:grpSpPr bwMode="auto">
                  <a:xfrm>
                    <a:off x="3238500" y="1895475"/>
                    <a:ext cx="45719" cy="118871"/>
                    <a:chOff x="3098006" y="1902619"/>
                    <a:chExt cx="45719" cy="118871"/>
                  </a:xfrm>
                  <a:grpFill/>
                </p:grpSpPr>
                <p:sp>
                  <p:nvSpPr>
                    <p:cNvPr id="590" name="Oval 589">
                      <a:extLst>
                        <a:ext uri="{FF2B5EF4-FFF2-40B4-BE49-F238E27FC236}">
                          <a16:creationId xmlns:a16="http://schemas.microsoft.com/office/drawing/2014/main" id="{861B1146-76ED-DE37-75A4-C9C398FF602B}"/>
                        </a:ext>
                      </a:extLst>
                    </p:cNvPr>
                    <p:cNvSpPr/>
                    <p:nvPr/>
                  </p:nvSpPr>
                  <p:spPr>
                    <a:xfrm>
                      <a:off x="3102428" y="1903464"/>
                      <a:ext cx="41967"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591" name="Straight Connector 590">
                      <a:extLst>
                        <a:ext uri="{FF2B5EF4-FFF2-40B4-BE49-F238E27FC236}">
                          <a16:creationId xmlns:a16="http://schemas.microsoft.com/office/drawing/2014/main" id="{CAA33F1F-47A3-0B7C-C73B-BF2FAF0553B2}"/>
                        </a:ext>
                      </a:extLst>
                    </p:cNvPr>
                    <p:cNvCxnSpPr>
                      <a:stCxn id="590" idx="4"/>
                    </p:cNvCxnSpPr>
                    <p:nvPr/>
                  </p:nvCxnSpPr>
                  <p:spPr>
                    <a:xfrm>
                      <a:off x="3124251" y="1947177"/>
                      <a:ext cx="0" cy="70613"/>
                    </a:xfrm>
                    <a:prstGeom prst="line">
                      <a:avLst/>
                    </a:prstGeom>
                    <a:grpFill/>
                    <a:ln w="25400" cap="flat" cmpd="dbl" algn="ctr">
                      <a:solidFill>
                        <a:srgbClr val="FFFFFF">
                          <a:lumMod val="65000"/>
                        </a:srgbClr>
                      </a:solidFill>
                      <a:prstDash val="solid"/>
                    </a:ln>
                    <a:effectLst/>
                  </p:spPr>
                </p:cxnSp>
              </p:grpSp>
            </p:grpSp>
          </p:grpSp>
          <p:grpSp>
            <p:nvGrpSpPr>
              <p:cNvPr id="530" name="Group 810">
                <a:extLst>
                  <a:ext uri="{FF2B5EF4-FFF2-40B4-BE49-F238E27FC236}">
                    <a16:creationId xmlns:a16="http://schemas.microsoft.com/office/drawing/2014/main" id="{648E16D7-CE15-E598-56CD-FF660C36D238}"/>
                  </a:ext>
                </a:extLst>
              </p:cNvPr>
              <p:cNvGrpSpPr>
                <a:grpSpLocks/>
              </p:cNvGrpSpPr>
              <p:nvPr/>
            </p:nvGrpSpPr>
            <p:grpSpPr bwMode="auto">
              <a:xfrm>
                <a:off x="7441657" y="1860333"/>
                <a:ext cx="312419" cy="137921"/>
                <a:chOff x="3124200" y="1895475"/>
                <a:chExt cx="312419" cy="137921"/>
              </a:xfrm>
              <a:grpFill/>
            </p:grpSpPr>
            <p:grpSp>
              <p:nvGrpSpPr>
                <p:cNvPr id="558" name="Group 811">
                  <a:extLst>
                    <a:ext uri="{FF2B5EF4-FFF2-40B4-BE49-F238E27FC236}">
                      <a16:creationId xmlns:a16="http://schemas.microsoft.com/office/drawing/2014/main" id="{28E3CCD3-F120-4465-9686-D2A4E5146967}"/>
                    </a:ext>
                  </a:extLst>
                </p:cNvPr>
                <p:cNvGrpSpPr>
                  <a:grpSpLocks/>
                </p:cNvGrpSpPr>
                <p:nvPr/>
              </p:nvGrpSpPr>
              <p:grpSpPr bwMode="auto">
                <a:xfrm>
                  <a:off x="3124200" y="1895475"/>
                  <a:ext cx="160019" cy="128396"/>
                  <a:chOff x="3124200" y="1895475"/>
                  <a:chExt cx="160019" cy="128396"/>
                </a:xfrm>
                <a:grpFill/>
              </p:grpSpPr>
              <p:grpSp>
                <p:nvGrpSpPr>
                  <p:cNvPr id="572" name="Group 825">
                    <a:extLst>
                      <a:ext uri="{FF2B5EF4-FFF2-40B4-BE49-F238E27FC236}">
                        <a16:creationId xmlns:a16="http://schemas.microsoft.com/office/drawing/2014/main" id="{F5FA60E0-A656-8C14-449B-73FFA5367702}"/>
                      </a:ext>
                    </a:extLst>
                  </p:cNvPr>
                  <p:cNvGrpSpPr>
                    <a:grpSpLocks/>
                  </p:cNvGrpSpPr>
                  <p:nvPr/>
                </p:nvGrpSpPr>
                <p:grpSpPr bwMode="auto">
                  <a:xfrm>
                    <a:off x="3124200" y="1905000"/>
                    <a:ext cx="45719" cy="118871"/>
                    <a:chOff x="3098006" y="1902619"/>
                    <a:chExt cx="45719" cy="118871"/>
                  </a:xfrm>
                  <a:grpFill/>
                </p:grpSpPr>
                <p:sp>
                  <p:nvSpPr>
                    <p:cNvPr id="582" name="Oval 581">
                      <a:extLst>
                        <a:ext uri="{FF2B5EF4-FFF2-40B4-BE49-F238E27FC236}">
                          <a16:creationId xmlns:a16="http://schemas.microsoft.com/office/drawing/2014/main" id="{4EE1AF1B-CD0A-01A2-BEAC-82D018F9D98C}"/>
                        </a:ext>
                      </a:extLst>
                    </p:cNvPr>
                    <p:cNvSpPr/>
                    <p:nvPr/>
                  </p:nvSpPr>
                  <p:spPr>
                    <a:xfrm>
                      <a:off x="3098175" y="1902482"/>
                      <a:ext cx="47003" cy="4539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583" name="Straight Connector 582">
                      <a:extLst>
                        <a:ext uri="{FF2B5EF4-FFF2-40B4-BE49-F238E27FC236}">
                          <a16:creationId xmlns:a16="http://schemas.microsoft.com/office/drawing/2014/main" id="{FC380340-BBA1-E179-01B2-E2BF478A3BBA}"/>
                        </a:ext>
                      </a:extLst>
                    </p:cNvPr>
                    <p:cNvCxnSpPr>
                      <a:stCxn id="582" idx="4"/>
                    </p:cNvCxnSpPr>
                    <p:nvPr/>
                  </p:nvCxnSpPr>
                  <p:spPr>
                    <a:xfrm>
                      <a:off x="3121677" y="1947876"/>
                      <a:ext cx="0" cy="65570"/>
                    </a:xfrm>
                    <a:prstGeom prst="line">
                      <a:avLst/>
                    </a:prstGeom>
                    <a:grpFill/>
                    <a:ln w="25400" cap="flat" cmpd="dbl" algn="ctr">
                      <a:solidFill>
                        <a:srgbClr val="FFFFFF">
                          <a:lumMod val="65000"/>
                        </a:srgbClr>
                      </a:solidFill>
                      <a:prstDash val="solid"/>
                    </a:ln>
                    <a:effectLst/>
                  </p:spPr>
                </p:cxnSp>
              </p:grpSp>
              <p:grpSp>
                <p:nvGrpSpPr>
                  <p:cNvPr id="573" name="Group 826">
                    <a:extLst>
                      <a:ext uri="{FF2B5EF4-FFF2-40B4-BE49-F238E27FC236}">
                        <a16:creationId xmlns:a16="http://schemas.microsoft.com/office/drawing/2014/main" id="{B1003605-409C-BCF9-9EAF-1993AFA6DF65}"/>
                      </a:ext>
                    </a:extLst>
                  </p:cNvPr>
                  <p:cNvGrpSpPr>
                    <a:grpSpLocks/>
                  </p:cNvGrpSpPr>
                  <p:nvPr/>
                </p:nvGrpSpPr>
                <p:grpSpPr bwMode="auto">
                  <a:xfrm>
                    <a:off x="3200400" y="1905000"/>
                    <a:ext cx="45719" cy="118871"/>
                    <a:chOff x="3098006" y="1902619"/>
                    <a:chExt cx="45719" cy="118871"/>
                  </a:xfrm>
                  <a:grpFill/>
                </p:grpSpPr>
                <p:sp>
                  <p:nvSpPr>
                    <p:cNvPr id="580" name="Oval 579">
                      <a:extLst>
                        <a:ext uri="{FF2B5EF4-FFF2-40B4-BE49-F238E27FC236}">
                          <a16:creationId xmlns:a16="http://schemas.microsoft.com/office/drawing/2014/main" id="{E0E9CD97-685A-C7E4-3EF6-542E54B8B8BE}"/>
                        </a:ext>
                      </a:extLst>
                    </p:cNvPr>
                    <p:cNvSpPr/>
                    <p:nvPr/>
                  </p:nvSpPr>
                  <p:spPr>
                    <a:xfrm>
                      <a:off x="3097515" y="1902482"/>
                      <a:ext cx="40288" cy="4539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581" name="Straight Connector 580">
                      <a:extLst>
                        <a:ext uri="{FF2B5EF4-FFF2-40B4-BE49-F238E27FC236}">
                          <a16:creationId xmlns:a16="http://schemas.microsoft.com/office/drawing/2014/main" id="{FB2F4D03-D924-A400-8527-2D8947480D38}"/>
                        </a:ext>
                      </a:extLst>
                    </p:cNvPr>
                    <p:cNvCxnSpPr>
                      <a:stCxn id="580" idx="4"/>
                    </p:cNvCxnSpPr>
                    <p:nvPr/>
                  </p:nvCxnSpPr>
                  <p:spPr>
                    <a:xfrm>
                      <a:off x="3119339" y="1947876"/>
                      <a:ext cx="1678" cy="65570"/>
                    </a:xfrm>
                    <a:prstGeom prst="line">
                      <a:avLst/>
                    </a:prstGeom>
                    <a:grpFill/>
                    <a:ln w="25400" cap="flat" cmpd="dbl" algn="ctr">
                      <a:solidFill>
                        <a:srgbClr val="FFFFFF">
                          <a:lumMod val="65000"/>
                        </a:srgbClr>
                      </a:solidFill>
                      <a:prstDash val="solid"/>
                    </a:ln>
                    <a:effectLst/>
                  </p:spPr>
                </p:cxnSp>
              </p:grpSp>
              <p:grpSp>
                <p:nvGrpSpPr>
                  <p:cNvPr id="574" name="Group 827">
                    <a:extLst>
                      <a:ext uri="{FF2B5EF4-FFF2-40B4-BE49-F238E27FC236}">
                        <a16:creationId xmlns:a16="http://schemas.microsoft.com/office/drawing/2014/main" id="{A9778C2B-3887-B073-28D0-6235F844574B}"/>
                      </a:ext>
                    </a:extLst>
                  </p:cNvPr>
                  <p:cNvGrpSpPr>
                    <a:grpSpLocks/>
                  </p:cNvGrpSpPr>
                  <p:nvPr/>
                </p:nvGrpSpPr>
                <p:grpSpPr bwMode="auto">
                  <a:xfrm>
                    <a:off x="3162300" y="1895475"/>
                    <a:ext cx="45719" cy="118871"/>
                    <a:chOff x="3098006" y="1902619"/>
                    <a:chExt cx="45719" cy="118871"/>
                  </a:xfrm>
                  <a:grpFill/>
                </p:grpSpPr>
                <p:sp>
                  <p:nvSpPr>
                    <p:cNvPr id="578" name="Oval 577">
                      <a:extLst>
                        <a:ext uri="{FF2B5EF4-FFF2-40B4-BE49-F238E27FC236}">
                          <a16:creationId xmlns:a16="http://schemas.microsoft.com/office/drawing/2014/main" id="{836041F5-98C5-4155-6E6C-A3AFC5928EDC}"/>
                        </a:ext>
                      </a:extLst>
                    </p:cNvPr>
                    <p:cNvSpPr/>
                    <p:nvPr/>
                  </p:nvSpPr>
                  <p:spPr>
                    <a:xfrm>
                      <a:off x="3098684" y="1901920"/>
                      <a:ext cx="45325" cy="38668"/>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579" name="Straight Connector 578">
                      <a:extLst>
                        <a:ext uri="{FF2B5EF4-FFF2-40B4-BE49-F238E27FC236}">
                          <a16:creationId xmlns:a16="http://schemas.microsoft.com/office/drawing/2014/main" id="{349F0F58-B9BF-9729-F3FC-E940E737E84E}"/>
                        </a:ext>
                      </a:extLst>
                    </p:cNvPr>
                    <p:cNvCxnSpPr>
                      <a:stCxn id="578" idx="4"/>
                    </p:cNvCxnSpPr>
                    <p:nvPr/>
                  </p:nvCxnSpPr>
                  <p:spPr>
                    <a:xfrm>
                      <a:off x="3120507" y="1940588"/>
                      <a:ext cx="1678" cy="72295"/>
                    </a:xfrm>
                    <a:prstGeom prst="line">
                      <a:avLst/>
                    </a:prstGeom>
                    <a:grpFill/>
                    <a:ln w="25400" cap="flat" cmpd="dbl" algn="ctr">
                      <a:solidFill>
                        <a:srgbClr val="FFFFFF">
                          <a:lumMod val="65000"/>
                        </a:srgbClr>
                      </a:solidFill>
                      <a:prstDash val="solid"/>
                    </a:ln>
                    <a:effectLst/>
                  </p:spPr>
                </p:cxnSp>
              </p:grpSp>
              <p:grpSp>
                <p:nvGrpSpPr>
                  <p:cNvPr id="575" name="Group 828">
                    <a:extLst>
                      <a:ext uri="{FF2B5EF4-FFF2-40B4-BE49-F238E27FC236}">
                        <a16:creationId xmlns:a16="http://schemas.microsoft.com/office/drawing/2014/main" id="{1372D15A-2CFE-BA58-CAA5-4BFEA67EA834}"/>
                      </a:ext>
                    </a:extLst>
                  </p:cNvPr>
                  <p:cNvGrpSpPr>
                    <a:grpSpLocks/>
                  </p:cNvGrpSpPr>
                  <p:nvPr/>
                </p:nvGrpSpPr>
                <p:grpSpPr bwMode="auto">
                  <a:xfrm>
                    <a:off x="3238500" y="1895475"/>
                    <a:ext cx="45719" cy="118871"/>
                    <a:chOff x="3098006" y="1902619"/>
                    <a:chExt cx="45719" cy="118871"/>
                  </a:xfrm>
                  <a:grpFill/>
                </p:grpSpPr>
                <p:sp>
                  <p:nvSpPr>
                    <p:cNvPr id="576" name="Oval 575">
                      <a:extLst>
                        <a:ext uri="{FF2B5EF4-FFF2-40B4-BE49-F238E27FC236}">
                          <a16:creationId xmlns:a16="http://schemas.microsoft.com/office/drawing/2014/main" id="{2E5FB2EB-D858-3DC4-3D51-161412948552}"/>
                        </a:ext>
                      </a:extLst>
                    </p:cNvPr>
                    <p:cNvSpPr/>
                    <p:nvPr/>
                  </p:nvSpPr>
                  <p:spPr>
                    <a:xfrm>
                      <a:off x="3094668" y="1901920"/>
                      <a:ext cx="48681" cy="38668"/>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577" name="Straight Connector 576">
                      <a:extLst>
                        <a:ext uri="{FF2B5EF4-FFF2-40B4-BE49-F238E27FC236}">
                          <a16:creationId xmlns:a16="http://schemas.microsoft.com/office/drawing/2014/main" id="{0FCDB4C5-5384-A963-23B1-C0AE0765FDB4}"/>
                        </a:ext>
                      </a:extLst>
                    </p:cNvPr>
                    <p:cNvCxnSpPr>
                      <a:stCxn id="576" idx="4"/>
                    </p:cNvCxnSpPr>
                    <p:nvPr/>
                  </p:nvCxnSpPr>
                  <p:spPr>
                    <a:xfrm>
                      <a:off x="3119847" y="1940588"/>
                      <a:ext cx="0" cy="72295"/>
                    </a:xfrm>
                    <a:prstGeom prst="line">
                      <a:avLst/>
                    </a:prstGeom>
                    <a:grpFill/>
                    <a:ln w="25400" cap="flat" cmpd="dbl" algn="ctr">
                      <a:solidFill>
                        <a:srgbClr val="FFFFFF">
                          <a:lumMod val="65000"/>
                        </a:srgbClr>
                      </a:solidFill>
                      <a:prstDash val="solid"/>
                    </a:ln>
                    <a:effectLst/>
                  </p:spPr>
                </p:cxnSp>
              </p:grpSp>
            </p:grpSp>
            <p:grpSp>
              <p:nvGrpSpPr>
                <p:cNvPr id="559" name="Group 812">
                  <a:extLst>
                    <a:ext uri="{FF2B5EF4-FFF2-40B4-BE49-F238E27FC236}">
                      <a16:creationId xmlns:a16="http://schemas.microsoft.com/office/drawing/2014/main" id="{41D545AE-5B90-7473-F201-5B68C86E1698}"/>
                    </a:ext>
                  </a:extLst>
                </p:cNvPr>
                <p:cNvGrpSpPr>
                  <a:grpSpLocks/>
                </p:cNvGrpSpPr>
                <p:nvPr/>
              </p:nvGrpSpPr>
              <p:grpSpPr bwMode="auto">
                <a:xfrm>
                  <a:off x="3276600" y="1905000"/>
                  <a:ext cx="160019" cy="128396"/>
                  <a:chOff x="3124200" y="1895475"/>
                  <a:chExt cx="160019" cy="128396"/>
                </a:xfrm>
                <a:grpFill/>
              </p:grpSpPr>
              <p:grpSp>
                <p:nvGrpSpPr>
                  <p:cNvPr id="560" name="Group 813">
                    <a:extLst>
                      <a:ext uri="{FF2B5EF4-FFF2-40B4-BE49-F238E27FC236}">
                        <a16:creationId xmlns:a16="http://schemas.microsoft.com/office/drawing/2014/main" id="{255D43C2-3799-0BB8-C203-7C23ADA1FE57}"/>
                      </a:ext>
                    </a:extLst>
                  </p:cNvPr>
                  <p:cNvGrpSpPr>
                    <a:grpSpLocks/>
                  </p:cNvGrpSpPr>
                  <p:nvPr/>
                </p:nvGrpSpPr>
                <p:grpSpPr bwMode="auto">
                  <a:xfrm>
                    <a:off x="3124200" y="1905000"/>
                    <a:ext cx="45719" cy="118871"/>
                    <a:chOff x="3098006" y="1902619"/>
                    <a:chExt cx="45719" cy="118871"/>
                  </a:xfrm>
                  <a:grpFill/>
                </p:grpSpPr>
                <p:sp>
                  <p:nvSpPr>
                    <p:cNvPr id="570" name="Oval 569">
                      <a:extLst>
                        <a:ext uri="{FF2B5EF4-FFF2-40B4-BE49-F238E27FC236}">
                          <a16:creationId xmlns:a16="http://schemas.microsoft.com/office/drawing/2014/main" id="{D779D482-C360-F988-C64F-2C824F806D55}"/>
                        </a:ext>
                      </a:extLst>
                    </p:cNvPr>
                    <p:cNvSpPr/>
                    <p:nvPr/>
                  </p:nvSpPr>
                  <p:spPr>
                    <a:xfrm>
                      <a:off x="3098535" y="1903045"/>
                      <a:ext cx="47003" cy="4539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571" name="Straight Connector 570">
                      <a:extLst>
                        <a:ext uri="{FF2B5EF4-FFF2-40B4-BE49-F238E27FC236}">
                          <a16:creationId xmlns:a16="http://schemas.microsoft.com/office/drawing/2014/main" id="{4C274D45-D943-A2E8-63CA-8B7D04FD2737}"/>
                        </a:ext>
                      </a:extLst>
                    </p:cNvPr>
                    <p:cNvCxnSpPr>
                      <a:stCxn id="570" idx="4"/>
                    </p:cNvCxnSpPr>
                    <p:nvPr/>
                  </p:nvCxnSpPr>
                  <p:spPr>
                    <a:xfrm>
                      <a:off x="3122036" y="1948438"/>
                      <a:ext cx="0" cy="72295"/>
                    </a:xfrm>
                    <a:prstGeom prst="line">
                      <a:avLst/>
                    </a:prstGeom>
                    <a:grpFill/>
                    <a:ln w="25400" cap="flat" cmpd="dbl" algn="ctr">
                      <a:solidFill>
                        <a:srgbClr val="FFFFFF">
                          <a:lumMod val="65000"/>
                        </a:srgbClr>
                      </a:solidFill>
                      <a:prstDash val="solid"/>
                    </a:ln>
                    <a:effectLst/>
                  </p:spPr>
                </p:cxnSp>
              </p:grpSp>
              <p:grpSp>
                <p:nvGrpSpPr>
                  <p:cNvPr id="561" name="Group 814">
                    <a:extLst>
                      <a:ext uri="{FF2B5EF4-FFF2-40B4-BE49-F238E27FC236}">
                        <a16:creationId xmlns:a16="http://schemas.microsoft.com/office/drawing/2014/main" id="{9B1C6BD2-E27C-613C-7B74-EA82B19E4D43}"/>
                      </a:ext>
                    </a:extLst>
                  </p:cNvPr>
                  <p:cNvGrpSpPr>
                    <a:grpSpLocks/>
                  </p:cNvGrpSpPr>
                  <p:nvPr/>
                </p:nvGrpSpPr>
                <p:grpSpPr bwMode="auto">
                  <a:xfrm>
                    <a:off x="3200400" y="1905000"/>
                    <a:ext cx="45719" cy="118871"/>
                    <a:chOff x="3098006" y="1902619"/>
                    <a:chExt cx="45719" cy="118871"/>
                  </a:xfrm>
                  <a:grpFill/>
                </p:grpSpPr>
                <p:sp>
                  <p:nvSpPr>
                    <p:cNvPr id="568" name="Oval 567">
                      <a:extLst>
                        <a:ext uri="{FF2B5EF4-FFF2-40B4-BE49-F238E27FC236}">
                          <a16:creationId xmlns:a16="http://schemas.microsoft.com/office/drawing/2014/main" id="{0996F18B-5B6B-CC1C-C5F3-8350F28C19E2}"/>
                        </a:ext>
                      </a:extLst>
                    </p:cNvPr>
                    <p:cNvSpPr/>
                    <p:nvPr/>
                  </p:nvSpPr>
                  <p:spPr>
                    <a:xfrm>
                      <a:off x="3097876" y="1903045"/>
                      <a:ext cx="45324" cy="4539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569" name="Straight Connector 568">
                      <a:extLst>
                        <a:ext uri="{FF2B5EF4-FFF2-40B4-BE49-F238E27FC236}">
                          <a16:creationId xmlns:a16="http://schemas.microsoft.com/office/drawing/2014/main" id="{176D7877-F719-718D-8B21-C453C8922128}"/>
                        </a:ext>
                      </a:extLst>
                    </p:cNvPr>
                    <p:cNvCxnSpPr>
                      <a:stCxn id="568" idx="4"/>
                    </p:cNvCxnSpPr>
                    <p:nvPr/>
                  </p:nvCxnSpPr>
                  <p:spPr>
                    <a:xfrm>
                      <a:off x="3119698" y="1948438"/>
                      <a:ext cx="1679" cy="72295"/>
                    </a:xfrm>
                    <a:prstGeom prst="line">
                      <a:avLst/>
                    </a:prstGeom>
                    <a:grpFill/>
                    <a:ln w="25400" cap="flat" cmpd="dbl" algn="ctr">
                      <a:solidFill>
                        <a:srgbClr val="FFFFFF">
                          <a:lumMod val="65000"/>
                        </a:srgbClr>
                      </a:solidFill>
                      <a:prstDash val="solid"/>
                    </a:ln>
                    <a:effectLst/>
                  </p:spPr>
                </p:cxnSp>
              </p:grpSp>
              <p:grpSp>
                <p:nvGrpSpPr>
                  <p:cNvPr id="562" name="Group 815">
                    <a:extLst>
                      <a:ext uri="{FF2B5EF4-FFF2-40B4-BE49-F238E27FC236}">
                        <a16:creationId xmlns:a16="http://schemas.microsoft.com/office/drawing/2014/main" id="{BF2D6BEE-4980-0C44-492C-D3FD2901DCAE}"/>
                      </a:ext>
                    </a:extLst>
                  </p:cNvPr>
                  <p:cNvGrpSpPr>
                    <a:grpSpLocks/>
                  </p:cNvGrpSpPr>
                  <p:nvPr/>
                </p:nvGrpSpPr>
                <p:grpSpPr bwMode="auto">
                  <a:xfrm>
                    <a:off x="3162300" y="1895475"/>
                    <a:ext cx="45719" cy="118871"/>
                    <a:chOff x="3098006" y="1902619"/>
                    <a:chExt cx="45719" cy="118871"/>
                  </a:xfrm>
                  <a:grpFill/>
                </p:grpSpPr>
                <p:sp>
                  <p:nvSpPr>
                    <p:cNvPr id="566" name="Oval 565">
                      <a:extLst>
                        <a:ext uri="{FF2B5EF4-FFF2-40B4-BE49-F238E27FC236}">
                          <a16:creationId xmlns:a16="http://schemas.microsoft.com/office/drawing/2014/main" id="{8932DB6B-E7EE-0BF3-58EA-BC9496583BC1}"/>
                        </a:ext>
                      </a:extLst>
                    </p:cNvPr>
                    <p:cNvSpPr/>
                    <p:nvPr/>
                  </p:nvSpPr>
                  <p:spPr>
                    <a:xfrm>
                      <a:off x="3105759" y="1902482"/>
                      <a:ext cx="38609" cy="4539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567" name="Straight Connector 566">
                      <a:extLst>
                        <a:ext uri="{FF2B5EF4-FFF2-40B4-BE49-F238E27FC236}">
                          <a16:creationId xmlns:a16="http://schemas.microsoft.com/office/drawing/2014/main" id="{48156DE7-6798-CB70-6BF2-4E68B0180718}"/>
                        </a:ext>
                      </a:extLst>
                    </p:cNvPr>
                    <p:cNvCxnSpPr>
                      <a:stCxn id="566" idx="4"/>
                    </p:cNvCxnSpPr>
                    <p:nvPr/>
                  </p:nvCxnSpPr>
                  <p:spPr>
                    <a:xfrm>
                      <a:off x="3122546" y="1947876"/>
                      <a:ext cx="0" cy="65570"/>
                    </a:xfrm>
                    <a:prstGeom prst="line">
                      <a:avLst/>
                    </a:prstGeom>
                    <a:grpFill/>
                    <a:ln w="25400" cap="flat" cmpd="dbl" algn="ctr">
                      <a:solidFill>
                        <a:srgbClr val="FFFFFF">
                          <a:lumMod val="65000"/>
                        </a:srgbClr>
                      </a:solidFill>
                      <a:prstDash val="solid"/>
                    </a:ln>
                    <a:effectLst/>
                  </p:spPr>
                </p:cxnSp>
              </p:grpSp>
              <p:grpSp>
                <p:nvGrpSpPr>
                  <p:cNvPr id="563" name="Group 816">
                    <a:extLst>
                      <a:ext uri="{FF2B5EF4-FFF2-40B4-BE49-F238E27FC236}">
                        <a16:creationId xmlns:a16="http://schemas.microsoft.com/office/drawing/2014/main" id="{3500712A-99C2-29A4-58E0-BBEA6DDD3A89}"/>
                      </a:ext>
                    </a:extLst>
                  </p:cNvPr>
                  <p:cNvGrpSpPr>
                    <a:grpSpLocks/>
                  </p:cNvGrpSpPr>
                  <p:nvPr/>
                </p:nvGrpSpPr>
                <p:grpSpPr bwMode="auto">
                  <a:xfrm>
                    <a:off x="3238500" y="1895475"/>
                    <a:ext cx="45719" cy="118871"/>
                    <a:chOff x="3098006" y="1902619"/>
                    <a:chExt cx="45719" cy="118871"/>
                  </a:xfrm>
                  <a:grpFill/>
                </p:grpSpPr>
                <p:sp>
                  <p:nvSpPr>
                    <p:cNvPr id="564" name="Oval 563">
                      <a:extLst>
                        <a:ext uri="{FF2B5EF4-FFF2-40B4-BE49-F238E27FC236}">
                          <a16:creationId xmlns:a16="http://schemas.microsoft.com/office/drawing/2014/main" id="{A8865B0E-BA2B-EF6C-5314-E67FE565C6A7}"/>
                        </a:ext>
                      </a:extLst>
                    </p:cNvPr>
                    <p:cNvSpPr/>
                    <p:nvPr/>
                  </p:nvSpPr>
                  <p:spPr>
                    <a:xfrm>
                      <a:off x="3095027" y="1902482"/>
                      <a:ext cx="48682" cy="4539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565" name="Straight Connector 564">
                      <a:extLst>
                        <a:ext uri="{FF2B5EF4-FFF2-40B4-BE49-F238E27FC236}">
                          <a16:creationId xmlns:a16="http://schemas.microsoft.com/office/drawing/2014/main" id="{00256003-32FA-E0A8-1E48-70096B1B7585}"/>
                        </a:ext>
                      </a:extLst>
                    </p:cNvPr>
                    <p:cNvCxnSpPr>
                      <a:stCxn id="564" idx="4"/>
                    </p:cNvCxnSpPr>
                    <p:nvPr/>
                  </p:nvCxnSpPr>
                  <p:spPr>
                    <a:xfrm>
                      <a:off x="3118529" y="1947876"/>
                      <a:ext cx="0" cy="65570"/>
                    </a:xfrm>
                    <a:prstGeom prst="line">
                      <a:avLst/>
                    </a:prstGeom>
                    <a:grpFill/>
                    <a:ln w="25400" cap="flat" cmpd="dbl" algn="ctr">
                      <a:solidFill>
                        <a:srgbClr val="FFFFFF">
                          <a:lumMod val="65000"/>
                        </a:srgbClr>
                      </a:solidFill>
                      <a:prstDash val="solid"/>
                    </a:ln>
                    <a:effectLst/>
                  </p:spPr>
                </p:cxnSp>
              </p:grpSp>
            </p:grpSp>
          </p:grpSp>
          <p:grpSp>
            <p:nvGrpSpPr>
              <p:cNvPr id="531" name="Group 837">
                <a:extLst>
                  <a:ext uri="{FF2B5EF4-FFF2-40B4-BE49-F238E27FC236}">
                    <a16:creationId xmlns:a16="http://schemas.microsoft.com/office/drawing/2014/main" id="{B6D8EFD0-49EC-1D43-A440-65E7786A8532}"/>
                  </a:ext>
                </a:extLst>
              </p:cNvPr>
              <p:cNvGrpSpPr>
                <a:grpSpLocks/>
              </p:cNvGrpSpPr>
              <p:nvPr/>
            </p:nvGrpSpPr>
            <p:grpSpPr bwMode="auto">
              <a:xfrm>
                <a:off x="7748838" y="1857952"/>
                <a:ext cx="312419" cy="137921"/>
                <a:chOff x="3124200" y="1895475"/>
                <a:chExt cx="312419" cy="137921"/>
              </a:xfrm>
              <a:grpFill/>
            </p:grpSpPr>
            <p:grpSp>
              <p:nvGrpSpPr>
                <p:cNvPr id="532" name="Group 838">
                  <a:extLst>
                    <a:ext uri="{FF2B5EF4-FFF2-40B4-BE49-F238E27FC236}">
                      <a16:creationId xmlns:a16="http://schemas.microsoft.com/office/drawing/2014/main" id="{6975FA51-2F41-5F46-2AC2-3AEF7558A8A2}"/>
                    </a:ext>
                  </a:extLst>
                </p:cNvPr>
                <p:cNvGrpSpPr>
                  <a:grpSpLocks/>
                </p:cNvGrpSpPr>
                <p:nvPr/>
              </p:nvGrpSpPr>
              <p:grpSpPr bwMode="auto">
                <a:xfrm>
                  <a:off x="3124200" y="1895475"/>
                  <a:ext cx="160019" cy="128396"/>
                  <a:chOff x="3124200" y="1895475"/>
                  <a:chExt cx="160019" cy="128396"/>
                </a:xfrm>
                <a:grpFill/>
              </p:grpSpPr>
              <p:grpSp>
                <p:nvGrpSpPr>
                  <p:cNvPr id="546" name="Group 852">
                    <a:extLst>
                      <a:ext uri="{FF2B5EF4-FFF2-40B4-BE49-F238E27FC236}">
                        <a16:creationId xmlns:a16="http://schemas.microsoft.com/office/drawing/2014/main" id="{B7A0F7CE-6939-FC58-FE67-726C7E873857}"/>
                      </a:ext>
                    </a:extLst>
                  </p:cNvPr>
                  <p:cNvGrpSpPr>
                    <a:grpSpLocks/>
                  </p:cNvGrpSpPr>
                  <p:nvPr/>
                </p:nvGrpSpPr>
                <p:grpSpPr bwMode="auto">
                  <a:xfrm>
                    <a:off x="3124200" y="1905000"/>
                    <a:ext cx="45719" cy="118871"/>
                    <a:chOff x="3098006" y="1902619"/>
                    <a:chExt cx="45719" cy="118871"/>
                  </a:xfrm>
                  <a:grpFill/>
                </p:grpSpPr>
                <p:sp>
                  <p:nvSpPr>
                    <p:cNvPr id="556" name="Oval 555">
                      <a:extLst>
                        <a:ext uri="{FF2B5EF4-FFF2-40B4-BE49-F238E27FC236}">
                          <a16:creationId xmlns:a16="http://schemas.microsoft.com/office/drawing/2014/main" id="{AE90A20E-7C03-8D5C-3E30-017D8F445DC0}"/>
                        </a:ext>
                      </a:extLst>
                    </p:cNvPr>
                    <p:cNvSpPr/>
                    <p:nvPr/>
                  </p:nvSpPr>
                  <p:spPr>
                    <a:xfrm>
                      <a:off x="3098191" y="1903181"/>
                      <a:ext cx="45325"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557" name="Straight Connector 556">
                      <a:extLst>
                        <a:ext uri="{FF2B5EF4-FFF2-40B4-BE49-F238E27FC236}">
                          <a16:creationId xmlns:a16="http://schemas.microsoft.com/office/drawing/2014/main" id="{C517DA19-A26A-B6D5-9B50-85F17B082755}"/>
                        </a:ext>
                      </a:extLst>
                    </p:cNvPr>
                    <p:cNvCxnSpPr>
                      <a:stCxn id="556" idx="4"/>
                    </p:cNvCxnSpPr>
                    <p:nvPr/>
                  </p:nvCxnSpPr>
                  <p:spPr>
                    <a:xfrm>
                      <a:off x="3121692" y="1946894"/>
                      <a:ext cx="0" cy="70613"/>
                    </a:xfrm>
                    <a:prstGeom prst="line">
                      <a:avLst/>
                    </a:prstGeom>
                    <a:grpFill/>
                    <a:ln w="25400" cap="flat" cmpd="dbl" algn="ctr">
                      <a:solidFill>
                        <a:srgbClr val="FFFFFF">
                          <a:lumMod val="65000"/>
                        </a:srgbClr>
                      </a:solidFill>
                      <a:prstDash val="solid"/>
                    </a:ln>
                    <a:effectLst/>
                  </p:spPr>
                </p:cxnSp>
              </p:grpSp>
              <p:grpSp>
                <p:nvGrpSpPr>
                  <p:cNvPr id="547" name="Group 853">
                    <a:extLst>
                      <a:ext uri="{FF2B5EF4-FFF2-40B4-BE49-F238E27FC236}">
                        <a16:creationId xmlns:a16="http://schemas.microsoft.com/office/drawing/2014/main" id="{1781C233-19B6-3574-8EF0-8736F8F5CBD5}"/>
                      </a:ext>
                    </a:extLst>
                  </p:cNvPr>
                  <p:cNvGrpSpPr>
                    <a:grpSpLocks/>
                  </p:cNvGrpSpPr>
                  <p:nvPr/>
                </p:nvGrpSpPr>
                <p:grpSpPr bwMode="auto">
                  <a:xfrm>
                    <a:off x="3200400" y="1905000"/>
                    <a:ext cx="45719" cy="118871"/>
                    <a:chOff x="3098006" y="1902619"/>
                    <a:chExt cx="45719" cy="118871"/>
                  </a:xfrm>
                  <a:grpFill/>
                </p:grpSpPr>
                <p:sp>
                  <p:nvSpPr>
                    <p:cNvPr id="554" name="Oval 553">
                      <a:extLst>
                        <a:ext uri="{FF2B5EF4-FFF2-40B4-BE49-F238E27FC236}">
                          <a16:creationId xmlns:a16="http://schemas.microsoft.com/office/drawing/2014/main" id="{C5EF7E53-F360-9B54-0C19-6FAE14BF45BE}"/>
                        </a:ext>
                      </a:extLst>
                    </p:cNvPr>
                    <p:cNvSpPr/>
                    <p:nvPr/>
                  </p:nvSpPr>
                  <p:spPr>
                    <a:xfrm>
                      <a:off x="3097532" y="1903181"/>
                      <a:ext cx="41966"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555" name="Straight Connector 554">
                      <a:extLst>
                        <a:ext uri="{FF2B5EF4-FFF2-40B4-BE49-F238E27FC236}">
                          <a16:creationId xmlns:a16="http://schemas.microsoft.com/office/drawing/2014/main" id="{3F4D8E34-2734-A0FF-5A73-F89933F67381}"/>
                        </a:ext>
                      </a:extLst>
                    </p:cNvPr>
                    <p:cNvCxnSpPr>
                      <a:stCxn id="554" idx="4"/>
                    </p:cNvCxnSpPr>
                    <p:nvPr/>
                  </p:nvCxnSpPr>
                  <p:spPr>
                    <a:xfrm>
                      <a:off x="3121034" y="1946894"/>
                      <a:ext cx="0" cy="70613"/>
                    </a:xfrm>
                    <a:prstGeom prst="line">
                      <a:avLst/>
                    </a:prstGeom>
                    <a:grpFill/>
                    <a:ln w="25400" cap="flat" cmpd="dbl" algn="ctr">
                      <a:solidFill>
                        <a:srgbClr val="FFFFFF">
                          <a:lumMod val="65000"/>
                        </a:srgbClr>
                      </a:solidFill>
                      <a:prstDash val="solid"/>
                    </a:ln>
                    <a:effectLst/>
                  </p:spPr>
                </p:cxnSp>
              </p:grpSp>
              <p:grpSp>
                <p:nvGrpSpPr>
                  <p:cNvPr id="548" name="Group 854">
                    <a:extLst>
                      <a:ext uri="{FF2B5EF4-FFF2-40B4-BE49-F238E27FC236}">
                        <a16:creationId xmlns:a16="http://schemas.microsoft.com/office/drawing/2014/main" id="{82F87377-E334-0057-1F78-109AA48B3610}"/>
                      </a:ext>
                    </a:extLst>
                  </p:cNvPr>
                  <p:cNvGrpSpPr>
                    <a:grpSpLocks/>
                  </p:cNvGrpSpPr>
                  <p:nvPr/>
                </p:nvGrpSpPr>
                <p:grpSpPr bwMode="auto">
                  <a:xfrm>
                    <a:off x="3162300" y="1895475"/>
                    <a:ext cx="45719" cy="118871"/>
                    <a:chOff x="3098006" y="1902619"/>
                    <a:chExt cx="45719" cy="118871"/>
                  </a:xfrm>
                  <a:grpFill/>
                </p:grpSpPr>
                <p:sp>
                  <p:nvSpPr>
                    <p:cNvPr id="552" name="Oval 551">
                      <a:extLst>
                        <a:ext uri="{FF2B5EF4-FFF2-40B4-BE49-F238E27FC236}">
                          <a16:creationId xmlns:a16="http://schemas.microsoft.com/office/drawing/2014/main" id="{D6294D98-7730-9654-4775-FAD5B77914E7}"/>
                        </a:ext>
                      </a:extLst>
                    </p:cNvPr>
                    <p:cNvSpPr/>
                    <p:nvPr/>
                  </p:nvSpPr>
                  <p:spPr>
                    <a:xfrm>
                      <a:off x="3098701" y="1902619"/>
                      <a:ext cx="45324"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553" name="Straight Connector 552">
                      <a:extLst>
                        <a:ext uri="{FF2B5EF4-FFF2-40B4-BE49-F238E27FC236}">
                          <a16:creationId xmlns:a16="http://schemas.microsoft.com/office/drawing/2014/main" id="{E8C08DD9-41A1-476A-86CE-9EAB9F4104DD}"/>
                        </a:ext>
                      </a:extLst>
                    </p:cNvPr>
                    <p:cNvCxnSpPr>
                      <a:stCxn id="552" idx="4"/>
                    </p:cNvCxnSpPr>
                    <p:nvPr/>
                  </p:nvCxnSpPr>
                  <p:spPr>
                    <a:xfrm>
                      <a:off x="3122202" y="1946332"/>
                      <a:ext cx="0" cy="63888"/>
                    </a:xfrm>
                    <a:prstGeom prst="line">
                      <a:avLst/>
                    </a:prstGeom>
                    <a:grpFill/>
                    <a:ln w="25400" cap="flat" cmpd="dbl" algn="ctr">
                      <a:solidFill>
                        <a:srgbClr val="FFFFFF">
                          <a:lumMod val="65000"/>
                        </a:srgbClr>
                      </a:solidFill>
                      <a:prstDash val="solid"/>
                    </a:ln>
                    <a:effectLst/>
                  </p:spPr>
                </p:cxnSp>
              </p:grpSp>
              <p:grpSp>
                <p:nvGrpSpPr>
                  <p:cNvPr id="549" name="Group 855">
                    <a:extLst>
                      <a:ext uri="{FF2B5EF4-FFF2-40B4-BE49-F238E27FC236}">
                        <a16:creationId xmlns:a16="http://schemas.microsoft.com/office/drawing/2014/main" id="{A009F93C-8A24-ABFF-59D1-A6F828183B58}"/>
                      </a:ext>
                    </a:extLst>
                  </p:cNvPr>
                  <p:cNvGrpSpPr>
                    <a:grpSpLocks/>
                  </p:cNvGrpSpPr>
                  <p:nvPr/>
                </p:nvGrpSpPr>
                <p:grpSpPr bwMode="auto">
                  <a:xfrm>
                    <a:off x="3238500" y="1895475"/>
                    <a:ext cx="45719" cy="118871"/>
                    <a:chOff x="3098006" y="1902619"/>
                    <a:chExt cx="45719" cy="118871"/>
                  </a:xfrm>
                  <a:grpFill/>
                </p:grpSpPr>
                <p:sp>
                  <p:nvSpPr>
                    <p:cNvPr id="550" name="Oval 549">
                      <a:extLst>
                        <a:ext uri="{FF2B5EF4-FFF2-40B4-BE49-F238E27FC236}">
                          <a16:creationId xmlns:a16="http://schemas.microsoft.com/office/drawing/2014/main" id="{607266FA-DB9A-53F0-45B4-32B7311D37BB}"/>
                        </a:ext>
                      </a:extLst>
                    </p:cNvPr>
                    <p:cNvSpPr/>
                    <p:nvPr/>
                  </p:nvSpPr>
                  <p:spPr>
                    <a:xfrm>
                      <a:off x="3098041" y="1902619"/>
                      <a:ext cx="45325"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551" name="Straight Connector 550">
                      <a:extLst>
                        <a:ext uri="{FF2B5EF4-FFF2-40B4-BE49-F238E27FC236}">
                          <a16:creationId xmlns:a16="http://schemas.microsoft.com/office/drawing/2014/main" id="{BE9C97A9-A024-D060-BD0C-AF331BA96C46}"/>
                        </a:ext>
                      </a:extLst>
                    </p:cNvPr>
                    <p:cNvCxnSpPr>
                      <a:stCxn id="550" idx="4"/>
                    </p:cNvCxnSpPr>
                    <p:nvPr/>
                  </p:nvCxnSpPr>
                  <p:spPr>
                    <a:xfrm>
                      <a:off x="3121542" y="1946332"/>
                      <a:ext cx="0" cy="63888"/>
                    </a:xfrm>
                    <a:prstGeom prst="line">
                      <a:avLst/>
                    </a:prstGeom>
                    <a:grpFill/>
                    <a:ln w="25400" cap="flat" cmpd="dbl" algn="ctr">
                      <a:solidFill>
                        <a:srgbClr val="FFFFFF">
                          <a:lumMod val="65000"/>
                        </a:srgbClr>
                      </a:solidFill>
                      <a:prstDash val="solid"/>
                    </a:ln>
                    <a:effectLst/>
                  </p:spPr>
                </p:cxnSp>
              </p:grpSp>
            </p:grpSp>
            <p:grpSp>
              <p:nvGrpSpPr>
                <p:cNvPr id="533" name="Group 839">
                  <a:extLst>
                    <a:ext uri="{FF2B5EF4-FFF2-40B4-BE49-F238E27FC236}">
                      <a16:creationId xmlns:a16="http://schemas.microsoft.com/office/drawing/2014/main" id="{54331FEF-DA60-F01B-6A0A-1E0542865E43}"/>
                    </a:ext>
                  </a:extLst>
                </p:cNvPr>
                <p:cNvGrpSpPr>
                  <a:grpSpLocks/>
                </p:cNvGrpSpPr>
                <p:nvPr/>
              </p:nvGrpSpPr>
              <p:grpSpPr bwMode="auto">
                <a:xfrm>
                  <a:off x="3276600" y="1905000"/>
                  <a:ext cx="160019" cy="128396"/>
                  <a:chOff x="3124200" y="1895475"/>
                  <a:chExt cx="160019" cy="128396"/>
                </a:xfrm>
                <a:grpFill/>
              </p:grpSpPr>
              <p:grpSp>
                <p:nvGrpSpPr>
                  <p:cNvPr id="534" name="Group 840">
                    <a:extLst>
                      <a:ext uri="{FF2B5EF4-FFF2-40B4-BE49-F238E27FC236}">
                        <a16:creationId xmlns:a16="http://schemas.microsoft.com/office/drawing/2014/main" id="{DB0EDE16-792A-6D47-9AE5-BD107DB8E7C6}"/>
                      </a:ext>
                    </a:extLst>
                  </p:cNvPr>
                  <p:cNvGrpSpPr>
                    <a:grpSpLocks/>
                  </p:cNvGrpSpPr>
                  <p:nvPr/>
                </p:nvGrpSpPr>
                <p:grpSpPr bwMode="auto">
                  <a:xfrm>
                    <a:off x="3124200" y="1905000"/>
                    <a:ext cx="45719" cy="118871"/>
                    <a:chOff x="3098006" y="1902619"/>
                    <a:chExt cx="45719" cy="118871"/>
                  </a:xfrm>
                  <a:grpFill/>
                </p:grpSpPr>
                <p:sp>
                  <p:nvSpPr>
                    <p:cNvPr id="544" name="Oval 543">
                      <a:extLst>
                        <a:ext uri="{FF2B5EF4-FFF2-40B4-BE49-F238E27FC236}">
                          <a16:creationId xmlns:a16="http://schemas.microsoft.com/office/drawing/2014/main" id="{CEE660DE-F99C-D883-A6A4-53A83D4E2E2A}"/>
                        </a:ext>
                      </a:extLst>
                    </p:cNvPr>
                    <p:cNvSpPr/>
                    <p:nvPr/>
                  </p:nvSpPr>
                  <p:spPr>
                    <a:xfrm>
                      <a:off x="3098552" y="1910469"/>
                      <a:ext cx="45324" cy="36988"/>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545" name="Straight Connector 544">
                      <a:extLst>
                        <a:ext uri="{FF2B5EF4-FFF2-40B4-BE49-F238E27FC236}">
                          <a16:creationId xmlns:a16="http://schemas.microsoft.com/office/drawing/2014/main" id="{9CFD8A0F-E1CE-609F-5A1D-DD92C277E8DA}"/>
                        </a:ext>
                      </a:extLst>
                    </p:cNvPr>
                    <p:cNvCxnSpPr>
                      <a:stCxn id="544" idx="4"/>
                    </p:cNvCxnSpPr>
                    <p:nvPr/>
                  </p:nvCxnSpPr>
                  <p:spPr>
                    <a:xfrm>
                      <a:off x="3122053" y="1947456"/>
                      <a:ext cx="0" cy="70613"/>
                    </a:xfrm>
                    <a:prstGeom prst="line">
                      <a:avLst/>
                    </a:prstGeom>
                    <a:grpFill/>
                    <a:ln w="25400" cap="flat" cmpd="dbl" algn="ctr">
                      <a:solidFill>
                        <a:srgbClr val="FFFFFF">
                          <a:lumMod val="65000"/>
                        </a:srgbClr>
                      </a:solidFill>
                      <a:prstDash val="solid"/>
                    </a:ln>
                    <a:effectLst/>
                  </p:spPr>
                </p:cxnSp>
              </p:grpSp>
              <p:grpSp>
                <p:nvGrpSpPr>
                  <p:cNvPr id="535" name="Group 841">
                    <a:extLst>
                      <a:ext uri="{FF2B5EF4-FFF2-40B4-BE49-F238E27FC236}">
                        <a16:creationId xmlns:a16="http://schemas.microsoft.com/office/drawing/2014/main" id="{156F9B57-0CE3-912A-7E84-59F9A1E783A7}"/>
                      </a:ext>
                    </a:extLst>
                  </p:cNvPr>
                  <p:cNvGrpSpPr>
                    <a:grpSpLocks/>
                  </p:cNvGrpSpPr>
                  <p:nvPr/>
                </p:nvGrpSpPr>
                <p:grpSpPr bwMode="auto">
                  <a:xfrm>
                    <a:off x="3200400" y="1905000"/>
                    <a:ext cx="45719" cy="118871"/>
                    <a:chOff x="3098006" y="1902619"/>
                    <a:chExt cx="45719" cy="118871"/>
                  </a:xfrm>
                  <a:grpFill/>
                </p:grpSpPr>
                <p:sp>
                  <p:nvSpPr>
                    <p:cNvPr id="542" name="Oval 541">
                      <a:extLst>
                        <a:ext uri="{FF2B5EF4-FFF2-40B4-BE49-F238E27FC236}">
                          <a16:creationId xmlns:a16="http://schemas.microsoft.com/office/drawing/2014/main" id="{6BFFB3AF-42E1-A1FE-C7D4-114AEB817D74}"/>
                        </a:ext>
                      </a:extLst>
                    </p:cNvPr>
                    <p:cNvSpPr/>
                    <p:nvPr/>
                  </p:nvSpPr>
                  <p:spPr>
                    <a:xfrm>
                      <a:off x="3097892" y="1910469"/>
                      <a:ext cx="45325" cy="36988"/>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543" name="Straight Connector 542">
                      <a:extLst>
                        <a:ext uri="{FF2B5EF4-FFF2-40B4-BE49-F238E27FC236}">
                          <a16:creationId xmlns:a16="http://schemas.microsoft.com/office/drawing/2014/main" id="{15E05E44-6F7B-411B-87FA-963501E4C777}"/>
                        </a:ext>
                      </a:extLst>
                    </p:cNvPr>
                    <p:cNvCxnSpPr>
                      <a:stCxn id="542" idx="4"/>
                    </p:cNvCxnSpPr>
                    <p:nvPr/>
                  </p:nvCxnSpPr>
                  <p:spPr>
                    <a:xfrm>
                      <a:off x="3121393" y="1947456"/>
                      <a:ext cx="0" cy="70613"/>
                    </a:xfrm>
                    <a:prstGeom prst="line">
                      <a:avLst/>
                    </a:prstGeom>
                    <a:grpFill/>
                    <a:ln w="25400" cap="flat" cmpd="dbl" algn="ctr">
                      <a:solidFill>
                        <a:srgbClr val="FFFFFF">
                          <a:lumMod val="65000"/>
                        </a:srgbClr>
                      </a:solidFill>
                      <a:prstDash val="solid"/>
                    </a:ln>
                    <a:effectLst/>
                  </p:spPr>
                </p:cxnSp>
              </p:grpSp>
              <p:grpSp>
                <p:nvGrpSpPr>
                  <p:cNvPr id="536" name="Group 842">
                    <a:extLst>
                      <a:ext uri="{FF2B5EF4-FFF2-40B4-BE49-F238E27FC236}">
                        <a16:creationId xmlns:a16="http://schemas.microsoft.com/office/drawing/2014/main" id="{B350EA23-9B70-0072-FAFF-2F2F1F6DDB6A}"/>
                      </a:ext>
                    </a:extLst>
                  </p:cNvPr>
                  <p:cNvGrpSpPr>
                    <a:grpSpLocks/>
                  </p:cNvGrpSpPr>
                  <p:nvPr/>
                </p:nvGrpSpPr>
                <p:grpSpPr bwMode="auto">
                  <a:xfrm>
                    <a:off x="3162300" y="1895475"/>
                    <a:ext cx="45719" cy="118871"/>
                    <a:chOff x="3098006" y="1902619"/>
                    <a:chExt cx="45719" cy="118871"/>
                  </a:xfrm>
                  <a:grpFill/>
                </p:grpSpPr>
                <p:sp>
                  <p:nvSpPr>
                    <p:cNvPr id="540" name="Oval 539">
                      <a:extLst>
                        <a:ext uri="{FF2B5EF4-FFF2-40B4-BE49-F238E27FC236}">
                          <a16:creationId xmlns:a16="http://schemas.microsoft.com/office/drawing/2014/main" id="{DDB78496-07C3-F579-AD54-A606E4485B7F}"/>
                        </a:ext>
                      </a:extLst>
                    </p:cNvPr>
                    <p:cNvSpPr/>
                    <p:nvPr/>
                  </p:nvSpPr>
                  <p:spPr>
                    <a:xfrm>
                      <a:off x="3105775" y="1903181"/>
                      <a:ext cx="38610"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541" name="Straight Connector 540">
                      <a:extLst>
                        <a:ext uri="{FF2B5EF4-FFF2-40B4-BE49-F238E27FC236}">
                          <a16:creationId xmlns:a16="http://schemas.microsoft.com/office/drawing/2014/main" id="{FD8C531F-6524-F735-B1D0-A91E85E3ED61}"/>
                        </a:ext>
                      </a:extLst>
                    </p:cNvPr>
                    <p:cNvCxnSpPr>
                      <a:stCxn id="540" idx="4"/>
                    </p:cNvCxnSpPr>
                    <p:nvPr/>
                  </p:nvCxnSpPr>
                  <p:spPr>
                    <a:xfrm>
                      <a:off x="3124241" y="1946894"/>
                      <a:ext cx="0" cy="70613"/>
                    </a:xfrm>
                    <a:prstGeom prst="line">
                      <a:avLst/>
                    </a:prstGeom>
                    <a:grpFill/>
                    <a:ln w="25400" cap="flat" cmpd="dbl" algn="ctr">
                      <a:solidFill>
                        <a:srgbClr val="FFFFFF">
                          <a:lumMod val="65000"/>
                        </a:srgbClr>
                      </a:solidFill>
                      <a:prstDash val="solid"/>
                    </a:ln>
                    <a:effectLst/>
                  </p:spPr>
                </p:cxnSp>
              </p:grpSp>
              <p:grpSp>
                <p:nvGrpSpPr>
                  <p:cNvPr id="537" name="Group 843">
                    <a:extLst>
                      <a:ext uri="{FF2B5EF4-FFF2-40B4-BE49-F238E27FC236}">
                        <a16:creationId xmlns:a16="http://schemas.microsoft.com/office/drawing/2014/main" id="{F09D1342-C01B-2EA9-FF93-4BD806953285}"/>
                      </a:ext>
                    </a:extLst>
                  </p:cNvPr>
                  <p:cNvGrpSpPr>
                    <a:grpSpLocks/>
                  </p:cNvGrpSpPr>
                  <p:nvPr/>
                </p:nvGrpSpPr>
                <p:grpSpPr bwMode="auto">
                  <a:xfrm>
                    <a:off x="3238500" y="1895475"/>
                    <a:ext cx="45719" cy="118871"/>
                    <a:chOff x="3098006" y="1902619"/>
                    <a:chExt cx="45719" cy="118871"/>
                  </a:xfrm>
                  <a:grpFill/>
                </p:grpSpPr>
                <p:sp>
                  <p:nvSpPr>
                    <p:cNvPr id="538" name="Oval 537">
                      <a:extLst>
                        <a:ext uri="{FF2B5EF4-FFF2-40B4-BE49-F238E27FC236}">
                          <a16:creationId xmlns:a16="http://schemas.microsoft.com/office/drawing/2014/main" id="{7E042300-4F67-3B74-59DC-31C260DF9172}"/>
                        </a:ext>
                      </a:extLst>
                    </p:cNvPr>
                    <p:cNvSpPr/>
                    <p:nvPr/>
                  </p:nvSpPr>
                  <p:spPr>
                    <a:xfrm>
                      <a:off x="3098401" y="1903181"/>
                      <a:ext cx="45324"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539" name="Straight Connector 538">
                      <a:extLst>
                        <a:ext uri="{FF2B5EF4-FFF2-40B4-BE49-F238E27FC236}">
                          <a16:creationId xmlns:a16="http://schemas.microsoft.com/office/drawing/2014/main" id="{C30E5566-ECFC-2EA0-B607-3F099261756A}"/>
                        </a:ext>
                      </a:extLst>
                    </p:cNvPr>
                    <p:cNvCxnSpPr>
                      <a:stCxn id="538" idx="4"/>
                    </p:cNvCxnSpPr>
                    <p:nvPr/>
                  </p:nvCxnSpPr>
                  <p:spPr>
                    <a:xfrm>
                      <a:off x="3121903" y="1946894"/>
                      <a:ext cx="0" cy="70613"/>
                    </a:xfrm>
                    <a:prstGeom prst="line">
                      <a:avLst/>
                    </a:prstGeom>
                    <a:grpFill/>
                    <a:ln w="25400" cap="flat" cmpd="dbl" algn="ctr">
                      <a:solidFill>
                        <a:srgbClr val="FFFFFF">
                          <a:lumMod val="65000"/>
                        </a:srgbClr>
                      </a:solidFill>
                      <a:prstDash val="solid"/>
                    </a:ln>
                    <a:effectLst/>
                  </p:spPr>
                </p:cxnSp>
              </p:grpSp>
            </p:grpSp>
          </p:grpSp>
        </p:grpSp>
        <p:grpSp>
          <p:nvGrpSpPr>
            <p:cNvPr id="83" name="Group 865">
              <a:extLst>
                <a:ext uri="{FF2B5EF4-FFF2-40B4-BE49-F238E27FC236}">
                  <a16:creationId xmlns:a16="http://schemas.microsoft.com/office/drawing/2014/main" id="{4A869232-6A88-8E82-DDC9-B9415502F947}"/>
                </a:ext>
              </a:extLst>
            </p:cNvPr>
            <p:cNvGrpSpPr>
              <a:grpSpLocks/>
            </p:cNvGrpSpPr>
            <p:nvPr/>
          </p:nvGrpSpPr>
          <p:grpSpPr bwMode="auto">
            <a:xfrm rot="21540000" flipV="1">
              <a:off x="3122596" y="2010352"/>
              <a:ext cx="4937057" cy="175444"/>
              <a:chOff x="3124200" y="1857952"/>
              <a:chExt cx="4937057" cy="175444"/>
            </a:xfrm>
            <a:grpFill/>
          </p:grpSpPr>
          <p:grpSp>
            <p:nvGrpSpPr>
              <p:cNvPr id="84" name="Group 866">
                <a:extLst>
                  <a:ext uri="{FF2B5EF4-FFF2-40B4-BE49-F238E27FC236}">
                    <a16:creationId xmlns:a16="http://schemas.microsoft.com/office/drawing/2014/main" id="{1BAA4668-0F59-4FD8-F51C-53DC14EE69CD}"/>
                  </a:ext>
                </a:extLst>
              </p:cNvPr>
              <p:cNvGrpSpPr>
                <a:grpSpLocks/>
              </p:cNvGrpSpPr>
              <p:nvPr/>
            </p:nvGrpSpPr>
            <p:grpSpPr bwMode="auto">
              <a:xfrm>
                <a:off x="3124200" y="1895475"/>
                <a:ext cx="312419" cy="137921"/>
                <a:chOff x="3124200" y="1895475"/>
                <a:chExt cx="312419" cy="137921"/>
              </a:xfrm>
              <a:grpFill/>
            </p:grpSpPr>
            <p:grpSp>
              <p:nvGrpSpPr>
                <p:cNvPr id="490" name="Group 1288">
                  <a:extLst>
                    <a:ext uri="{FF2B5EF4-FFF2-40B4-BE49-F238E27FC236}">
                      <a16:creationId xmlns:a16="http://schemas.microsoft.com/office/drawing/2014/main" id="{27A2BC0A-B439-3FF9-36DF-BDF34119E9E8}"/>
                    </a:ext>
                  </a:extLst>
                </p:cNvPr>
                <p:cNvGrpSpPr>
                  <a:grpSpLocks/>
                </p:cNvGrpSpPr>
                <p:nvPr/>
              </p:nvGrpSpPr>
              <p:grpSpPr bwMode="auto">
                <a:xfrm>
                  <a:off x="3124200" y="1895475"/>
                  <a:ext cx="160019" cy="128396"/>
                  <a:chOff x="3124200" y="1895475"/>
                  <a:chExt cx="160019" cy="128396"/>
                </a:xfrm>
                <a:grpFill/>
              </p:grpSpPr>
              <p:grpSp>
                <p:nvGrpSpPr>
                  <p:cNvPr id="504" name="Group 1302">
                    <a:extLst>
                      <a:ext uri="{FF2B5EF4-FFF2-40B4-BE49-F238E27FC236}">
                        <a16:creationId xmlns:a16="http://schemas.microsoft.com/office/drawing/2014/main" id="{F054F16D-790E-D642-C6C7-024ECEC35C5A}"/>
                      </a:ext>
                    </a:extLst>
                  </p:cNvPr>
                  <p:cNvGrpSpPr>
                    <a:grpSpLocks/>
                  </p:cNvGrpSpPr>
                  <p:nvPr/>
                </p:nvGrpSpPr>
                <p:grpSpPr bwMode="auto">
                  <a:xfrm>
                    <a:off x="3124200" y="1905000"/>
                    <a:ext cx="45719" cy="118871"/>
                    <a:chOff x="3098006" y="1902619"/>
                    <a:chExt cx="45719" cy="118871"/>
                  </a:xfrm>
                  <a:grpFill/>
                </p:grpSpPr>
                <p:sp>
                  <p:nvSpPr>
                    <p:cNvPr id="514" name="Oval 513">
                      <a:extLst>
                        <a:ext uri="{FF2B5EF4-FFF2-40B4-BE49-F238E27FC236}">
                          <a16:creationId xmlns:a16="http://schemas.microsoft.com/office/drawing/2014/main" id="{1765971B-10DC-CCA8-9154-230341364520}"/>
                        </a:ext>
                      </a:extLst>
                    </p:cNvPr>
                    <p:cNvSpPr/>
                    <p:nvPr/>
                  </p:nvSpPr>
                  <p:spPr>
                    <a:xfrm>
                      <a:off x="3085863" y="1920406"/>
                      <a:ext cx="43645"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515" name="Straight Connector 514">
                      <a:extLst>
                        <a:ext uri="{FF2B5EF4-FFF2-40B4-BE49-F238E27FC236}">
                          <a16:creationId xmlns:a16="http://schemas.microsoft.com/office/drawing/2014/main" id="{ED365158-A3B8-0933-BCD6-039DD7A328AA}"/>
                        </a:ext>
                      </a:extLst>
                    </p:cNvPr>
                    <p:cNvCxnSpPr>
                      <a:stCxn id="514" idx="4"/>
                    </p:cNvCxnSpPr>
                    <p:nvPr/>
                  </p:nvCxnSpPr>
                  <p:spPr>
                    <a:xfrm>
                      <a:off x="3101953" y="1962545"/>
                      <a:ext cx="0" cy="72295"/>
                    </a:xfrm>
                    <a:prstGeom prst="line">
                      <a:avLst/>
                    </a:prstGeom>
                    <a:grpFill/>
                    <a:ln w="25400" cap="flat" cmpd="dbl" algn="ctr">
                      <a:solidFill>
                        <a:srgbClr val="FFFFFF">
                          <a:lumMod val="65000"/>
                        </a:srgbClr>
                      </a:solidFill>
                      <a:prstDash val="solid"/>
                    </a:ln>
                    <a:effectLst/>
                  </p:spPr>
                </p:cxnSp>
              </p:grpSp>
              <p:grpSp>
                <p:nvGrpSpPr>
                  <p:cNvPr id="505" name="Group 1303">
                    <a:extLst>
                      <a:ext uri="{FF2B5EF4-FFF2-40B4-BE49-F238E27FC236}">
                        <a16:creationId xmlns:a16="http://schemas.microsoft.com/office/drawing/2014/main" id="{7AE849E9-6533-C994-EE7E-851542482930}"/>
                      </a:ext>
                    </a:extLst>
                  </p:cNvPr>
                  <p:cNvGrpSpPr>
                    <a:grpSpLocks/>
                  </p:cNvGrpSpPr>
                  <p:nvPr/>
                </p:nvGrpSpPr>
                <p:grpSpPr bwMode="auto">
                  <a:xfrm>
                    <a:off x="3200400" y="1905000"/>
                    <a:ext cx="45719" cy="118871"/>
                    <a:chOff x="3098006" y="1902619"/>
                    <a:chExt cx="45719" cy="118871"/>
                  </a:xfrm>
                  <a:grpFill/>
                </p:grpSpPr>
                <p:sp>
                  <p:nvSpPr>
                    <p:cNvPr id="512" name="Oval 511">
                      <a:extLst>
                        <a:ext uri="{FF2B5EF4-FFF2-40B4-BE49-F238E27FC236}">
                          <a16:creationId xmlns:a16="http://schemas.microsoft.com/office/drawing/2014/main" id="{16CB859C-4A57-8CED-FD51-E57302E17CEA}"/>
                        </a:ext>
                      </a:extLst>
                    </p:cNvPr>
                    <p:cNvSpPr/>
                    <p:nvPr/>
                  </p:nvSpPr>
                  <p:spPr>
                    <a:xfrm>
                      <a:off x="3078596" y="1929274"/>
                      <a:ext cx="45325" cy="36988"/>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513" name="Straight Connector 512">
                      <a:extLst>
                        <a:ext uri="{FF2B5EF4-FFF2-40B4-BE49-F238E27FC236}">
                          <a16:creationId xmlns:a16="http://schemas.microsoft.com/office/drawing/2014/main" id="{78C176D3-66DB-E3C0-4C88-7D76FE54B4BE}"/>
                        </a:ext>
                      </a:extLst>
                    </p:cNvPr>
                    <p:cNvCxnSpPr>
                      <a:stCxn id="512" idx="4"/>
                    </p:cNvCxnSpPr>
                    <p:nvPr/>
                  </p:nvCxnSpPr>
                  <p:spPr>
                    <a:xfrm>
                      <a:off x="3101342" y="1964586"/>
                      <a:ext cx="0" cy="72295"/>
                    </a:xfrm>
                    <a:prstGeom prst="line">
                      <a:avLst/>
                    </a:prstGeom>
                    <a:grpFill/>
                    <a:ln w="25400" cap="flat" cmpd="dbl" algn="ctr">
                      <a:solidFill>
                        <a:srgbClr val="FFFFFF">
                          <a:lumMod val="65000"/>
                        </a:srgbClr>
                      </a:solidFill>
                      <a:prstDash val="solid"/>
                    </a:ln>
                    <a:effectLst/>
                  </p:spPr>
                </p:cxnSp>
              </p:grpSp>
              <p:grpSp>
                <p:nvGrpSpPr>
                  <p:cNvPr id="506" name="Group 1304">
                    <a:extLst>
                      <a:ext uri="{FF2B5EF4-FFF2-40B4-BE49-F238E27FC236}">
                        <a16:creationId xmlns:a16="http://schemas.microsoft.com/office/drawing/2014/main" id="{288AC11A-C5BC-E0E2-3EEB-B539A14587A0}"/>
                      </a:ext>
                    </a:extLst>
                  </p:cNvPr>
                  <p:cNvGrpSpPr>
                    <a:grpSpLocks/>
                  </p:cNvGrpSpPr>
                  <p:nvPr/>
                </p:nvGrpSpPr>
                <p:grpSpPr bwMode="auto">
                  <a:xfrm>
                    <a:off x="3162300" y="1895475"/>
                    <a:ext cx="45719" cy="118871"/>
                    <a:chOff x="3098006" y="1902619"/>
                    <a:chExt cx="45719" cy="118871"/>
                  </a:xfrm>
                  <a:grpFill/>
                </p:grpSpPr>
                <p:sp>
                  <p:nvSpPr>
                    <p:cNvPr id="510" name="Oval 509">
                      <a:extLst>
                        <a:ext uri="{FF2B5EF4-FFF2-40B4-BE49-F238E27FC236}">
                          <a16:creationId xmlns:a16="http://schemas.microsoft.com/office/drawing/2014/main" id="{E8B63C29-5847-C3BB-7A2B-4173B61933B2}"/>
                        </a:ext>
                      </a:extLst>
                    </p:cNvPr>
                    <p:cNvSpPr/>
                    <p:nvPr/>
                  </p:nvSpPr>
                  <p:spPr>
                    <a:xfrm>
                      <a:off x="3098057" y="1929037"/>
                      <a:ext cx="45324" cy="36988"/>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511" name="Straight Connector 510">
                      <a:extLst>
                        <a:ext uri="{FF2B5EF4-FFF2-40B4-BE49-F238E27FC236}">
                          <a16:creationId xmlns:a16="http://schemas.microsoft.com/office/drawing/2014/main" id="{50D7E986-0ABC-4CA5-0E17-39482FACA361}"/>
                        </a:ext>
                      </a:extLst>
                    </p:cNvPr>
                    <p:cNvCxnSpPr>
                      <a:stCxn id="510" idx="4"/>
                    </p:cNvCxnSpPr>
                    <p:nvPr/>
                  </p:nvCxnSpPr>
                  <p:spPr>
                    <a:xfrm>
                      <a:off x="3113898" y="1954381"/>
                      <a:ext cx="0" cy="70613"/>
                    </a:xfrm>
                    <a:prstGeom prst="line">
                      <a:avLst/>
                    </a:prstGeom>
                    <a:grpFill/>
                    <a:ln w="25400" cap="flat" cmpd="dbl" algn="ctr">
                      <a:solidFill>
                        <a:srgbClr val="FFFFFF">
                          <a:lumMod val="65000"/>
                        </a:srgbClr>
                      </a:solidFill>
                      <a:prstDash val="solid"/>
                    </a:ln>
                    <a:effectLst/>
                  </p:spPr>
                </p:cxnSp>
              </p:grpSp>
              <p:grpSp>
                <p:nvGrpSpPr>
                  <p:cNvPr id="507" name="Group 1305">
                    <a:extLst>
                      <a:ext uri="{FF2B5EF4-FFF2-40B4-BE49-F238E27FC236}">
                        <a16:creationId xmlns:a16="http://schemas.microsoft.com/office/drawing/2014/main" id="{9FD52B0F-015D-1DDB-C9A8-AB40208C5643}"/>
                      </a:ext>
                    </a:extLst>
                  </p:cNvPr>
                  <p:cNvGrpSpPr>
                    <a:grpSpLocks/>
                  </p:cNvGrpSpPr>
                  <p:nvPr/>
                </p:nvGrpSpPr>
                <p:grpSpPr bwMode="auto">
                  <a:xfrm>
                    <a:off x="3238500" y="1895475"/>
                    <a:ext cx="45719" cy="118871"/>
                    <a:chOff x="3098006" y="1902619"/>
                    <a:chExt cx="45719" cy="118871"/>
                  </a:xfrm>
                  <a:grpFill/>
                </p:grpSpPr>
                <p:sp>
                  <p:nvSpPr>
                    <p:cNvPr id="508" name="Oval 507">
                      <a:extLst>
                        <a:ext uri="{FF2B5EF4-FFF2-40B4-BE49-F238E27FC236}">
                          <a16:creationId xmlns:a16="http://schemas.microsoft.com/office/drawing/2014/main" id="{9979258A-46E6-A084-D00F-6C58F6CDABAA}"/>
                        </a:ext>
                      </a:extLst>
                    </p:cNvPr>
                    <p:cNvSpPr/>
                    <p:nvPr/>
                  </p:nvSpPr>
                  <p:spPr>
                    <a:xfrm>
                      <a:off x="3097357" y="1922730"/>
                      <a:ext cx="38610"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509" name="Straight Connector 508">
                      <a:extLst>
                        <a:ext uri="{FF2B5EF4-FFF2-40B4-BE49-F238E27FC236}">
                          <a16:creationId xmlns:a16="http://schemas.microsoft.com/office/drawing/2014/main" id="{1E20C76C-A5CB-A219-3BC0-DB27DBBECB19}"/>
                        </a:ext>
                      </a:extLst>
                    </p:cNvPr>
                    <p:cNvCxnSpPr>
                      <a:stCxn id="508" idx="4"/>
                    </p:cNvCxnSpPr>
                    <p:nvPr/>
                  </p:nvCxnSpPr>
                  <p:spPr>
                    <a:xfrm>
                      <a:off x="3113316" y="1961466"/>
                      <a:ext cx="0" cy="63888"/>
                    </a:xfrm>
                    <a:prstGeom prst="line">
                      <a:avLst/>
                    </a:prstGeom>
                    <a:grpFill/>
                    <a:ln w="25400" cap="flat" cmpd="dbl" algn="ctr">
                      <a:solidFill>
                        <a:srgbClr val="FFFFFF">
                          <a:lumMod val="65000"/>
                        </a:srgbClr>
                      </a:solidFill>
                      <a:prstDash val="solid"/>
                    </a:ln>
                    <a:effectLst/>
                  </p:spPr>
                </p:cxnSp>
              </p:grpSp>
            </p:grpSp>
            <p:grpSp>
              <p:nvGrpSpPr>
                <p:cNvPr id="491" name="Group 1289">
                  <a:extLst>
                    <a:ext uri="{FF2B5EF4-FFF2-40B4-BE49-F238E27FC236}">
                      <a16:creationId xmlns:a16="http://schemas.microsoft.com/office/drawing/2014/main" id="{E6D68849-1E73-F73E-ED00-F754FD1974C4}"/>
                    </a:ext>
                  </a:extLst>
                </p:cNvPr>
                <p:cNvGrpSpPr>
                  <a:grpSpLocks/>
                </p:cNvGrpSpPr>
                <p:nvPr/>
              </p:nvGrpSpPr>
              <p:grpSpPr bwMode="auto">
                <a:xfrm>
                  <a:off x="3276600" y="1905000"/>
                  <a:ext cx="160019" cy="128396"/>
                  <a:chOff x="3124200" y="1895475"/>
                  <a:chExt cx="160019" cy="128396"/>
                </a:xfrm>
                <a:grpFill/>
              </p:grpSpPr>
              <p:grpSp>
                <p:nvGrpSpPr>
                  <p:cNvPr id="492" name="Group 1290">
                    <a:extLst>
                      <a:ext uri="{FF2B5EF4-FFF2-40B4-BE49-F238E27FC236}">
                        <a16:creationId xmlns:a16="http://schemas.microsoft.com/office/drawing/2014/main" id="{7C47B56B-37A1-421B-7A07-33C47152C2CE}"/>
                      </a:ext>
                    </a:extLst>
                  </p:cNvPr>
                  <p:cNvGrpSpPr>
                    <a:grpSpLocks/>
                  </p:cNvGrpSpPr>
                  <p:nvPr/>
                </p:nvGrpSpPr>
                <p:grpSpPr bwMode="auto">
                  <a:xfrm>
                    <a:off x="3124200" y="1905000"/>
                    <a:ext cx="45719" cy="118871"/>
                    <a:chOff x="3098006" y="1902619"/>
                    <a:chExt cx="45719" cy="118871"/>
                  </a:xfrm>
                  <a:grpFill/>
                </p:grpSpPr>
                <p:sp>
                  <p:nvSpPr>
                    <p:cNvPr id="502" name="Oval 501">
                      <a:extLst>
                        <a:ext uri="{FF2B5EF4-FFF2-40B4-BE49-F238E27FC236}">
                          <a16:creationId xmlns:a16="http://schemas.microsoft.com/office/drawing/2014/main" id="{CB8123AA-1A54-B4BB-FF48-4CE17B6AC69D}"/>
                        </a:ext>
                      </a:extLst>
                    </p:cNvPr>
                    <p:cNvSpPr/>
                    <p:nvPr/>
                  </p:nvSpPr>
                  <p:spPr>
                    <a:xfrm>
                      <a:off x="3074655" y="1920153"/>
                      <a:ext cx="47003"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503" name="Straight Connector 502">
                      <a:extLst>
                        <a:ext uri="{FF2B5EF4-FFF2-40B4-BE49-F238E27FC236}">
                          <a16:creationId xmlns:a16="http://schemas.microsoft.com/office/drawing/2014/main" id="{6DE20CA6-795E-8FA2-B31B-C6EC2CFDB273}"/>
                        </a:ext>
                      </a:extLst>
                    </p:cNvPr>
                    <p:cNvCxnSpPr>
                      <a:stCxn id="502" idx="4"/>
                    </p:cNvCxnSpPr>
                    <p:nvPr/>
                  </p:nvCxnSpPr>
                  <p:spPr>
                    <a:xfrm>
                      <a:off x="3097444" y="1962206"/>
                      <a:ext cx="0" cy="70613"/>
                    </a:xfrm>
                    <a:prstGeom prst="line">
                      <a:avLst/>
                    </a:prstGeom>
                    <a:grpFill/>
                    <a:ln w="25400" cap="flat" cmpd="dbl" algn="ctr">
                      <a:solidFill>
                        <a:srgbClr val="FFFFFF">
                          <a:lumMod val="65000"/>
                        </a:srgbClr>
                      </a:solidFill>
                      <a:prstDash val="solid"/>
                    </a:ln>
                    <a:effectLst/>
                  </p:spPr>
                </p:cxnSp>
              </p:grpSp>
              <p:grpSp>
                <p:nvGrpSpPr>
                  <p:cNvPr id="493" name="Group 1291">
                    <a:extLst>
                      <a:ext uri="{FF2B5EF4-FFF2-40B4-BE49-F238E27FC236}">
                        <a16:creationId xmlns:a16="http://schemas.microsoft.com/office/drawing/2014/main" id="{EDD0E281-688B-4A67-A042-E5D2D88865D8}"/>
                      </a:ext>
                    </a:extLst>
                  </p:cNvPr>
                  <p:cNvGrpSpPr>
                    <a:grpSpLocks/>
                  </p:cNvGrpSpPr>
                  <p:nvPr/>
                </p:nvGrpSpPr>
                <p:grpSpPr bwMode="auto">
                  <a:xfrm>
                    <a:off x="3200400" y="1905000"/>
                    <a:ext cx="45719" cy="118871"/>
                    <a:chOff x="3098006" y="1902619"/>
                    <a:chExt cx="45719" cy="118871"/>
                  </a:xfrm>
                  <a:grpFill/>
                </p:grpSpPr>
                <p:sp>
                  <p:nvSpPr>
                    <p:cNvPr id="500" name="Oval 499">
                      <a:extLst>
                        <a:ext uri="{FF2B5EF4-FFF2-40B4-BE49-F238E27FC236}">
                          <a16:creationId xmlns:a16="http://schemas.microsoft.com/office/drawing/2014/main" id="{DBF0BA27-102C-F682-B1E2-656DC413774E}"/>
                        </a:ext>
                      </a:extLst>
                    </p:cNvPr>
                    <p:cNvSpPr/>
                    <p:nvPr/>
                  </p:nvSpPr>
                  <p:spPr>
                    <a:xfrm>
                      <a:off x="3074043" y="1923905"/>
                      <a:ext cx="43645" cy="40350"/>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501" name="Straight Connector 500">
                      <a:extLst>
                        <a:ext uri="{FF2B5EF4-FFF2-40B4-BE49-F238E27FC236}">
                          <a16:creationId xmlns:a16="http://schemas.microsoft.com/office/drawing/2014/main" id="{E1FF6AF9-B93E-DBB3-FE58-46F8D1BDDDDF}"/>
                        </a:ext>
                      </a:extLst>
                    </p:cNvPr>
                    <p:cNvCxnSpPr>
                      <a:stCxn id="500" idx="4"/>
                    </p:cNvCxnSpPr>
                    <p:nvPr/>
                  </p:nvCxnSpPr>
                  <p:spPr>
                    <a:xfrm>
                      <a:off x="3090090" y="1962683"/>
                      <a:ext cx="0" cy="70613"/>
                    </a:xfrm>
                    <a:prstGeom prst="line">
                      <a:avLst/>
                    </a:prstGeom>
                    <a:grpFill/>
                    <a:ln w="25400" cap="flat" cmpd="dbl" algn="ctr">
                      <a:solidFill>
                        <a:srgbClr val="FFFFFF">
                          <a:lumMod val="65000"/>
                        </a:srgbClr>
                      </a:solidFill>
                      <a:prstDash val="solid"/>
                    </a:ln>
                    <a:effectLst/>
                  </p:spPr>
                </p:cxnSp>
              </p:grpSp>
              <p:grpSp>
                <p:nvGrpSpPr>
                  <p:cNvPr id="494" name="Group 1292">
                    <a:extLst>
                      <a:ext uri="{FF2B5EF4-FFF2-40B4-BE49-F238E27FC236}">
                        <a16:creationId xmlns:a16="http://schemas.microsoft.com/office/drawing/2014/main" id="{7C49AF0B-93FB-B4D8-157F-64582515BE63}"/>
                      </a:ext>
                    </a:extLst>
                  </p:cNvPr>
                  <p:cNvGrpSpPr>
                    <a:grpSpLocks/>
                  </p:cNvGrpSpPr>
                  <p:nvPr/>
                </p:nvGrpSpPr>
                <p:grpSpPr bwMode="auto">
                  <a:xfrm>
                    <a:off x="3162300" y="1895475"/>
                    <a:ext cx="45719" cy="118871"/>
                    <a:chOff x="3098006" y="1902619"/>
                    <a:chExt cx="45719" cy="118871"/>
                  </a:xfrm>
                  <a:grpFill/>
                </p:grpSpPr>
                <p:sp>
                  <p:nvSpPr>
                    <p:cNvPr id="498" name="Oval 497">
                      <a:extLst>
                        <a:ext uri="{FF2B5EF4-FFF2-40B4-BE49-F238E27FC236}">
                          <a16:creationId xmlns:a16="http://schemas.microsoft.com/office/drawing/2014/main" id="{04A0B9F7-D47E-5D62-BCEE-DF641096692E}"/>
                        </a:ext>
                      </a:extLst>
                    </p:cNvPr>
                    <p:cNvSpPr/>
                    <p:nvPr/>
                  </p:nvSpPr>
                  <p:spPr>
                    <a:xfrm>
                      <a:off x="3086586" y="1912003"/>
                      <a:ext cx="45324" cy="40350"/>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499" name="Straight Connector 498">
                      <a:extLst>
                        <a:ext uri="{FF2B5EF4-FFF2-40B4-BE49-F238E27FC236}">
                          <a16:creationId xmlns:a16="http://schemas.microsoft.com/office/drawing/2014/main" id="{8B41DC52-580F-3E47-DBB7-F177D8B54099}"/>
                        </a:ext>
                      </a:extLst>
                    </p:cNvPr>
                    <p:cNvCxnSpPr>
                      <a:stCxn id="498" idx="4"/>
                    </p:cNvCxnSpPr>
                    <p:nvPr/>
                  </p:nvCxnSpPr>
                  <p:spPr>
                    <a:xfrm>
                      <a:off x="3109360" y="1950679"/>
                      <a:ext cx="0" cy="72294"/>
                    </a:xfrm>
                    <a:prstGeom prst="line">
                      <a:avLst/>
                    </a:prstGeom>
                    <a:grpFill/>
                    <a:ln w="25400" cap="flat" cmpd="dbl" algn="ctr">
                      <a:solidFill>
                        <a:srgbClr val="FFFFFF">
                          <a:lumMod val="65000"/>
                        </a:srgbClr>
                      </a:solidFill>
                      <a:prstDash val="solid"/>
                    </a:ln>
                    <a:effectLst/>
                  </p:spPr>
                </p:cxnSp>
              </p:grpSp>
              <p:grpSp>
                <p:nvGrpSpPr>
                  <p:cNvPr id="495" name="Group 1293">
                    <a:extLst>
                      <a:ext uri="{FF2B5EF4-FFF2-40B4-BE49-F238E27FC236}">
                        <a16:creationId xmlns:a16="http://schemas.microsoft.com/office/drawing/2014/main" id="{C4FEA2F7-072F-D84A-81AB-1A2CF6DCC65E}"/>
                      </a:ext>
                    </a:extLst>
                  </p:cNvPr>
                  <p:cNvGrpSpPr>
                    <a:grpSpLocks/>
                  </p:cNvGrpSpPr>
                  <p:nvPr/>
                </p:nvGrpSpPr>
                <p:grpSpPr bwMode="auto">
                  <a:xfrm>
                    <a:off x="3238500" y="1895475"/>
                    <a:ext cx="45719" cy="118871"/>
                    <a:chOff x="3098006" y="1902619"/>
                    <a:chExt cx="45719" cy="118871"/>
                  </a:xfrm>
                  <a:grpFill/>
                </p:grpSpPr>
                <p:sp>
                  <p:nvSpPr>
                    <p:cNvPr id="496" name="Oval 495">
                      <a:extLst>
                        <a:ext uri="{FF2B5EF4-FFF2-40B4-BE49-F238E27FC236}">
                          <a16:creationId xmlns:a16="http://schemas.microsoft.com/office/drawing/2014/main" id="{159A9A2E-A9AC-D17B-EF6D-8A392108EC31}"/>
                        </a:ext>
                      </a:extLst>
                    </p:cNvPr>
                    <p:cNvSpPr/>
                    <p:nvPr/>
                  </p:nvSpPr>
                  <p:spPr>
                    <a:xfrm>
                      <a:off x="3086002" y="1917406"/>
                      <a:ext cx="45325" cy="36988"/>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497" name="Straight Connector 496">
                      <a:extLst>
                        <a:ext uri="{FF2B5EF4-FFF2-40B4-BE49-F238E27FC236}">
                          <a16:creationId xmlns:a16="http://schemas.microsoft.com/office/drawing/2014/main" id="{4C754E86-3656-1D0B-5D68-CF361F2B2CC1}"/>
                        </a:ext>
                      </a:extLst>
                    </p:cNvPr>
                    <p:cNvCxnSpPr>
                      <a:stCxn id="496" idx="4"/>
                    </p:cNvCxnSpPr>
                    <p:nvPr/>
                  </p:nvCxnSpPr>
                  <p:spPr>
                    <a:xfrm>
                      <a:off x="3102064" y="1956199"/>
                      <a:ext cx="0" cy="68931"/>
                    </a:xfrm>
                    <a:prstGeom prst="line">
                      <a:avLst/>
                    </a:prstGeom>
                    <a:grpFill/>
                    <a:ln w="25400" cap="flat" cmpd="dbl" algn="ctr">
                      <a:solidFill>
                        <a:srgbClr val="FFFFFF">
                          <a:lumMod val="65000"/>
                        </a:srgbClr>
                      </a:solidFill>
                      <a:prstDash val="solid"/>
                    </a:ln>
                    <a:effectLst/>
                  </p:spPr>
                </p:cxnSp>
              </p:grpSp>
            </p:grpSp>
          </p:grpSp>
          <p:grpSp>
            <p:nvGrpSpPr>
              <p:cNvPr id="85" name="Group 867">
                <a:extLst>
                  <a:ext uri="{FF2B5EF4-FFF2-40B4-BE49-F238E27FC236}">
                    <a16:creationId xmlns:a16="http://schemas.microsoft.com/office/drawing/2014/main" id="{2CCE5AB2-3FB6-82EA-3658-63601050D0BB}"/>
                  </a:ext>
                </a:extLst>
              </p:cNvPr>
              <p:cNvGrpSpPr>
                <a:grpSpLocks/>
              </p:cNvGrpSpPr>
              <p:nvPr/>
            </p:nvGrpSpPr>
            <p:grpSpPr bwMode="auto">
              <a:xfrm>
                <a:off x="3431381" y="1893094"/>
                <a:ext cx="312419" cy="137921"/>
                <a:chOff x="3124200" y="1895475"/>
                <a:chExt cx="312419" cy="137921"/>
              </a:xfrm>
              <a:grpFill/>
            </p:grpSpPr>
            <p:grpSp>
              <p:nvGrpSpPr>
                <p:cNvPr id="464" name="Group 1262">
                  <a:extLst>
                    <a:ext uri="{FF2B5EF4-FFF2-40B4-BE49-F238E27FC236}">
                      <a16:creationId xmlns:a16="http://schemas.microsoft.com/office/drawing/2014/main" id="{493DE5DC-BF3B-EC7C-AEF1-F03686BAB8CD}"/>
                    </a:ext>
                  </a:extLst>
                </p:cNvPr>
                <p:cNvGrpSpPr>
                  <a:grpSpLocks/>
                </p:cNvGrpSpPr>
                <p:nvPr/>
              </p:nvGrpSpPr>
              <p:grpSpPr bwMode="auto">
                <a:xfrm>
                  <a:off x="3124200" y="1895475"/>
                  <a:ext cx="160019" cy="128396"/>
                  <a:chOff x="3124200" y="1895475"/>
                  <a:chExt cx="160019" cy="128396"/>
                </a:xfrm>
                <a:grpFill/>
              </p:grpSpPr>
              <p:grpSp>
                <p:nvGrpSpPr>
                  <p:cNvPr id="478" name="Group 1276">
                    <a:extLst>
                      <a:ext uri="{FF2B5EF4-FFF2-40B4-BE49-F238E27FC236}">
                        <a16:creationId xmlns:a16="http://schemas.microsoft.com/office/drawing/2014/main" id="{38731FB9-60F4-FA83-861A-89B3201B444A}"/>
                      </a:ext>
                    </a:extLst>
                  </p:cNvPr>
                  <p:cNvGrpSpPr>
                    <a:grpSpLocks/>
                  </p:cNvGrpSpPr>
                  <p:nvPr/>
                </p:nvGrpSpPr>
                <p:grpSpPr bwMode="auto">
                  <a:xfrm>
                    <a:off x="3124200" y="1905000"/>
                    <a:ext cx="45719" cy="118871"/>
                    <a:chOff x="3098006" y="1902619"/>
                    <a:chExt cx="45719" cy="118871"/>
                  </a:xfrm>
                  <a:grpFill/>
                </p:grpSpPr>
                <p:sp>
                  <p:nvSpPr>
                    <p:cNvPr id="488" name="Oval 487">
                      <a:extLst>
                        <a:ext uri="{FF2B5EF4-FFF2-40B4-BE49-F238E27FC236}">
                          <a16:creationId xmlns:a16="http://schemas.microsoft.com/office/drawing/2014/main" id="{B4098285-1A10-11B8-EC1C-F0397657B1F9}"/>
                        </a:ext>
                      </a:extLst>
                    </p:cNvPr>
                    <p:cNvSpPr/>
                    <p:nvPr/>
                  </p:nvSpPr>
                  <p:spPr>
                    <a:xfrm>
                      <a:off x="3087760" y="1934183"/>
                      <a:ext cx="45324" cy="38668"/>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489" name="Straight Connector 488">
                      <a:extLst>
                        <a:ext uri="{FF2B5EF4-FFF2-40B4-BE49-F238E27FC236}">
                          <a16:creationId xmlns:a16="http://schemas.microsoft.com/office/drawing/2014/main" id="{6B0D82C1-60E4-A671-D37C-AD19CAF26F70}"/>
                        </a:ext>
                      </a:extLst>
                    </p:cNvPr>
                    <p:cNvCxnSpPr>
                      <a:stCxn id="488" idx="4"/>
                    </p:cNvCxnSpPr>
                    <p:nvPr/>
                  </p:nvCxnSpPr>
                  <p:spPr>
                    <a:xfrm>
                      <a:off x="3102158" y="1973005"/>
                      <a:ext cx="0" cy="72295"/>
                    </a:xfrm>
                    <a:prstGeom prst="line">
                      <a:avLst/>
                    </a:prstGeom>
                    <a:grpFill/>
                    <a:ln w="25400" cap="flat" cmpd="dbl" algn="ctr">
                      <a:solidFill>
                        <a:srgbClr val="FFFFFF">
                          <a:lumMod val="65000"/>
                        </a:srgbClr>
                      </a:solidFill>
                      <a:prstDash val="solid"/>
                    </a:ln>
                    <a:effectLst/>
                  </p:spPr>
                </p:cxnSp>
              </p:grpSp>
              <p:grpSp>
                <p:nvGrpSpPr>
                  <p:cNvPr id="479" name="Group 1277">
                    <a:extLst>
                      <a:ext uri="{FF2B5EF4-FFF2-40B4-BE49-F238E27FC236}">
                        <a16:creationId xmlns:a16="http://schemas.microsoft.com/office/drawing/2014/main" id="{369B0AB5-040B-4C9C-F368-8C9A898F3D4F}"/>
                      </a:ext>
                    </a:extLst>
                  </p:cNvPr>
                  <p:cNvGrpSpPr>
                    <a:grpSpLocks/>
                  </p:cNvGrpSpPr>
                  <p:nvPr/>
                </p:nvGrpSpPr>
                <p:grpSpPr bwMode="auto">
                  <a:xfrm>
                    <a:off x="3200400" y="1905000"/>
                    <a:ext cx="45719" cy="118871"/>
                    <a:chOff x="3098006" y="1902619"/>
                    <a:chExt cx="45719" cy="118871"/>
                  </a:xfrm>
                  <a:grpFill/>
                </p:grpSpPr>
                <p:sp>
                  <p:nvSpPr>
                    <p:cNvPr id="486" name="Oval 485">
                      <a:extLst>
                        <a:ext uri="{FF2B5EF4-FFF2-40B4-BE49-F238E27FC236}">
                          <a16:creationId xmlns:a16="http://schemas.microsoft.com/office/drawing/2014/main" id="{D51A1D30-4BA5-D276-85FB-A4502A6ED791}"/>
                        </a:ext>
                      </a:extLst>
                    </p:cNvPr>
                    <p:cNvSpPr/>
                    <p:nvPr/>
                  </p:nvSpPr>
                  <p:spPr>
                    <a:xfrm>
                      <a:off x="3085544" y="1936312"/>
                      <a:ext cx="38609" cy="47075"/>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487" name="Straight Connector 486">
                      <a:extLst>
                        <a:ext uri="{FF2B5EF4-FFF2-40B4-BE49-F238E27FC236}">
                          <a16:creationId xmlns:a16="http://schemas.microsoft.com/office/drawing/2014/main" id="{A8DDD87D-C93E-5327-3CBA-63DB73A98676}"/>
                        </a:ext>
                      </a:extLst>
                    </p:cNvPr>
                    <p:cNvCxnSpPr>
                      <a:stCxn id="486" idx="4"/>
                    </p:cNvCxnSpPr>
                    <p:nvPr/>
                  </p:nvCxnSpPr>
                  <p:spPr>
                    <a:xfrm>
                      <a:off x="3099926" y="1981785"/>
                      <a:ext cx="1678" cy="65570"/>
                    </a:xfrm>
                    <a:prstGeom prst="line">
                      <a:avLst/>
                    </a:prstGeom>
                    <a:grpFill/>
                    <a:ln w="25400" cap="flat" cmpd="dbl" algn="ctr">
                      <a:solidFill>
                        <a:srgbClr val="FFFFFF">
                          <a:lumMod val="65000"/>
                        </a:srgbClr>
                      </a:solidFill>
                      <a:prstDash val="solid"/>
                    </a:ln>
                    <a:effectLst/>
                  </p:spPr>
                </p:cxnSp>
              </p:grpSp>
              <p:grpSp>
                <p:nvGrpSpPr>
                  <p:cNvPr id="480" name="Group 1278">
                    <a:extLst>
                      <a:ext uri="{FF2B5EF4-FFF2-40B4-BE49-F238E27FC236}">
                        <a16:creationId xmlns:a16="http://schemas.microsoft.com/office/drawing/2014/main" id="{B452B89A-ED16-3965-E396-3CC7AA9E66FD}"/>
                      </a:ext>
                    </a:extLst>
                  </p:cNvPr>
                  <p:cNvGrpSpPr>
                    <a:grpSpLocks/>
                  </p:cNvGrpSpPr>
                  <p:nvPr/>
                </p:nvGrpSpPr>
                <p:grpSpPr bwMode="auto">
                  <a:xfrm>
                    <a:off x="3162300" y="1895475"/>
                    <a:ext cx="45719" cy="118871"/>
                    <a:chOff x="3098006" y="1902619"/>
                    <a:chExt cx="45719" cy="118871"/>
                  </a:xfrm>
                  <a:grpFill/>
                </p:grpSpPr>
                <p:sp>
                  <p:nvSpPr>
                    <p:cNvPr id="484" name="Oval 483">
                      <a:extLst>
                        <a:ext uri="{FF2B5EF4-FFF2-40B4-BE49-F238E27FC236}">
                          <a16:creationId xmlns:a16="http://schemas.microsoft.com/office/drawing/2014/main" id="{11BEC944-3CC1-BA09-CB51-6A7C7DC8C250}"/>
                        </a:ext>
                      </a:extLst>
                    </p:cNvPr>
                    <p:cNvSpPr/>
                    <p:nvPr/>
                  </p:nvSpPr>
                  <p:spPr>
                    <a:xfrm>
                      <a:off x="3098246" y="1934452"/>
                      <a:ext cx="45325" cy="45394"/>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485" name="Straight Connector 484">
                      <a:extLst>
                        <a:ext uri="{FF2B5EF4-FFF2-40B4-BE49-F238E27FC236}">
                          <a16:creationId xmlns:a16="http://schemas.microsoft.com/office/drawing/2014/main" id="{7FFA2913-D11A-698D-D61B-E834369EC7D1}"/>
                        </a:ext>
                      </a:extLst>
                    </p:cNvPr>
                    <p:cNvCxnSpPr>
                      <a:stCxn id="484" idx="4"/>
                    </p:cNvCxnSpPr>
                    <p:nvPr/>
                  </p:nvCxnSpPr>
                  <p:spPr>
                    <a:xfrm>
                      <a:off x="3114176" y="1971550"/>
                      <a:ext cx="1678" cy="65570"/>
                    </a:xfrm>
                    <a:prstGeom prst="line">
                      <a:avLst/>
                    </a:prstGeom>
                    <a:grpFill/>
                    <a:ln w="25400" cap="flat" cmpd="dbl" algn="ctr">
                      <a:solidFill>
                        <a:srgbClr val="FFFFFF">
                          <a:lumMod val="65000"/>
                        </a:srgbClr>
                      </a:solidFill>
                      <a:prstDash val="solid"/>
                    </a:ln>
                    <a:effectLst/>
                  </p:spPr>
                </p:cxnSp>
              </p:grpSp>
              <p:grpSp>
                <p:nvGrpSpPr>
                  <p:cNvPr id="481" name="Group 1279">
                    <a:extLst>
                      <a:ext uri="{FF2B5EF4-FFF2-40B4-BE49-F238E27FC236}">
                        <a16:creationId xmlns:a16="http://schemas.microsoft.com/office/drawing/2014/main" id="{F115989C-60B3-3A3D-FCEB-1BA5095C0C77}"/>
                      </a:ext>
                    </a:extLst>
                  </p:cNvPr>
                  <p:cNvGrpSpPr>
                    <a:grpSpLocks/>
                  </p:cNvGrpSpPr>
                  <p:nvPr/>
                </p:nvGrpSpPr>
                <p:grpSpPr bwMode="auto">
                  <a:xfrm>
                    <a:off x="3238500" y="1895475"/>
                    <a:ext cx="45719" cy="118871"/>
                    <a:chOff x="3098006" y="1902619"/>
                    <a:chExt cx="45719" cy="118871"/>
                  </a:xfrm>
                  <a:grpFill/>
                </p:grpSpPr>
                <p:sp>
                  <p:nvSpPr>
                    <p:cNvPr id="482" name="Oval 481">
                      <a:extLst>
                        <a:ext uri="{FF2B5EF4-FFF2-40B4-BE49-F238E27FC236}">
                          <a16:creationId xmlns:a16="http://schemas.microsoft.com/office/drawing/2014/main" id="{682A4F7F-4822-E0C2-745C-EB072D6428DC}"/>
                        </a:ext>
                      </a:extLst>
                    </p:cNvPr>
                    <p:cNvSpPr/>
                    <p:nvPr/>
                  </p:nvSpPr>
                  <p:spPr>
                    <a:xfrm>
                      <a:off x="3094073" y="1924815"/>
                      <a:ext cx="41966" cy="4539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483" name="Straight Connector 482">
                      <a:extLst>
                        <a:ext uri="{FF2B5EF4-FFF2-40B4-BE49-F238E27FC236}">
                          <a16:creationId xmlns:a16="http://schemas.microsoft.com/office/drawing/2014/main" id="{3CE68019-4CB3-DD52-1692-E07C87348A7C}"/>
                        </a:ext>
                      </a:extLst>
                    </p:cNvPr>
                    <p:cNvCxnSpPr>
                      <a:stCxn id="482" idx="4"/>
                    </p:cNvCxnSpPr>
                    <p:nvPr/>
                  </p:nvCxnSpPr>
                  <p:spPr>
                    <a:xfrm>
                      <a:off x="3110133" y="1968622"/>
                      <a:ext cx="0" cy="67250"/>
                    </a:xfrm>
                    <a:prstGeom prst="line">
                      <a:avLst/>
                    </a:prstGeom>
                    <a:grpFill/>
                    <a:ln w="25400" cap="flat" cmpd="dbl" algn="ctr">
                      <a:solidFill>
                        <a:srgbClr val="FFFFFF">
                          <a:lumMod val="65000"/>
                        </a:srgbClr>
                      </a:solidFill>
                      <a:prstDash val="solid"/>
                    </a:ln>
                    <a:effectLst/>
                  </p:spPr>
                </p:cxnSp>
              </p:grpSp>
            </p:grpSp>
            <p:grpSp>
              <p:nvGrpSpPr>
                <p:cNvPr id="465" name="Group 1263">
                  <a:extLst>
                    <a:ext uri="{FF2B5EF4-FFF2-40B4-BE49-F238E27FC236}">
                      <a16:creationId xmlns:a16="http://schemas.microsoft.com/office/drawing/2014/main" id="{A707465F-7802-9210-CAF4-FBC6B5C56B7D}"/>
                    </a:ext>
                  </a:extLst>
                </p:cNvPr>
                <p:cNvGrpSpPr>
                  <a:grpSpLocks/>
                </p:cNvGrpSpPr>
                <p:nvPr/>
              </p:nvGrpSpPr>
              <p:grpSpPr bwMode="auto">
                <a:xfrm>
                  <a:off x="3276600" y="1905000"/>
                  <a:ext cx="160019" cy="128396"/>
                  <a:chOff x="3124200" y="1895475"/>
                  <a:chExt cx="160019" cy="128396"/>
                </a:xfrm>
                <a:grpFill/>
              </p:grpSpPr>
              <p:grpSp>
                <p:nvGrpSpPr>
                  <p:cNvPr id="466" name="Group 1264">
                    <a:extLst>
                      <a:ext uri="{FF2B5EF4-FFF2-40B4-BE49-F238E27FC236}">
                        <a16:creationId xmlns:a16="http://schemas.microsoft.com/office/drawing/2014/main" id="{C4EDD2DF-47EE-86B5-AC33-6CFCE0059E9E}"/>
                      </a:ext>
                    </a:extLst>
                  </p:cNvPr>
                  <p:cNvGrpSpPr>
                    <a:grpSpLocks/>
                  </p:cNvGrpSpPr>
                  <p:nvPr/>
                </p:nvGrpSpPr>
                <p:grpSpPr bwMode="auto">
                  <a:xfrm>
                    <a:off x="3124200" y="1905000"/>
                    <a:ext cx="45719" cy="118871"/>
                    <a:chOff x="3098006" y="1902619"/>
                    <a:chExt cx="45719" cy="118871"/>
                  </a:xfrm>
                  <a:grpFill/>
                </p:grpSpPr>
                <p:sp>
                  <p:nvSpPr>
                    <p:cNvPr id="476" name="Oval 475">
                      <a:extLst>
                        <a:ext uri="{FF2B5EF4-FFF2-40B4-BE49-F238E27FC236}">
                          <a16:creationId xmlns:a16="http://schemas.microsoft.com/office/drawing/2014/main" id="{C269776C-C245-C3A6-02FB-20B40642FAD3}"/>
                        </a:ext>
                      </a:extLst>
                    </p:cNvPr>
                    <p:cNvSpPr/>
                    <p:nvPr/>
                  </p:nvSpPr>
                  <p:spPr>
                    <a:xfrm>
                      <a:off x="3078142" y="1925526"/>
                      <a:ext cx="45325" cy="4539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477" name="Straight Connector 476">
                      <a:extLst>
                        <a:ext uri="{FF2B5EF4-FFF2-40B4-BE49-F238E27FC236}">
                          <a16:creationId xmlns:a16="http://schemas.microsoft.com/office/drawing/2014/main" id="{DB54E266-5FC6-65C3-F521-72D90344FA0A}"/>
                        </a:ext>
                      </a:extLst>
                    </p:cNvPr>
                    <p:cNvCxnSpPr>
                      <a:stCxn id="476" idx="4"/>
                    </p:cNvCxnSpPr>
                    <p:nvPr/>
                  </p:nvCxnSpPr>
                  <p:spPr>
                    <a:xfrm>
                      <a:off x="3099283" y="1969274"/>
                      <a:ext cx="0" cy="72294"/>
                    </a:xfrm>
                    <a:prstGeom prst="line">
                      <a:avLst/>
                    </a:prstGeom>
                    <a:grpFill/>
                    <a:ln w="25400" cap="flat" cmpd="dbl" algn="ctr">
                      <a:solidFill>
                        <a:srgbClr val="FFFFFF">
                          <a:lumMod val="65000"/>
                        </a:srgbClr>
                      </a:solidFill>
                      <a:prstDash val="solid"/>
                    </a:ln>
                    <a:effectLst/>
                  </p:spPr>
                </p:cxnSp>
              </p:grpSp>
              <p:grpSp>
                <p:nvGrpSpPr>
                  <p:cNvPr id="467" name="Group 1265">
                    <a:extLst>
                      <a:ext uri="{FF2B5EF4-FFF2-40B4-BE49-F238E27FC236}">
                        <a16:creationId xmlns:a16="http://schemas.microsoft.com/office/drawing/2014/main" id="{27A8389B-7396-8ECE-BDE4-DD27F74D1001}"/>
                      </a:ext>
                    </a:extLst>
                  </p:cNvPr>
                  <p:cNvGrpSpPr>
                    <a:grpSpLocks/>
                  </p:cNvGrpSpPr>
                  <p:nvPr/>
                </p:nvGrpSpPr>
                <p:grpSpPr bwMode="auto">
                  <a:xfrm>
                    <a:off x="3200400" y="1905000"/>
                    <a:ext cx="45719" cy="118871"/>
                    <a:chOff x="3098006" y="1902619"/>
                    <a:chExt cx="45719" cy="118871"/>
                  </a:xfrm>
                  <a:grpFill/>
                </p:grpSpPr>
                <p:sp>
                  <p:nvSpPr>
                    <p:cNvPr id="474" name="Oval 473">
                      <a:extLst>
                        <a:ext uri="{FF2B5EF4-FFF2-40B4-BE49-F238E27FC236}">
                          <a16:creationId xmlns:a16="http://schemas.microsoft.com/office/drawing/2014/main" id="{F61B0977-1735-2F76-9CA2-A8AA6D1D4218}"/>
                        </a:ext>
                      </a:extLst>
                    </p:cNvPr>
                    <p:cNvSpPr/>
                    <p:nvPr/>
                  </p:nvSpPr>
                  <p:spPr>
                    <a:xfrm>
                      <a:off x="3077560" y="1932654"/>
                      <a:ext cx="40288" cy="38669"/>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475" name="Straight Connector 474">
                      <a:extLst>
                        <a:ext uri="{FF2B5EF4-FFF2-40B4-BE49-F238E27FC236}">
                          <a16:creationId xmlns:a16="http://schemas.microsoft.com/office/drawing/2014/main" id="{112E22C6-E33C-C1BA-E957-B255DB9EF70A}"/>
                        </a:ext>
                      </a:extLst>
                    </p:cNvPr>
                    <p:cNvCxnSpPr>
                      <a:stCxn id="474" idx="4"/>
                    </p:cNvCxnSpPr>
                    <p:nvPr/>
                  </p:nvCxnSpPr>
                  <p:spPr>
                    <a:xfrm>
                      <a:off x="3090278" y="1971447"/>
                      <a:ext cx="1679" cy="72294"/>
                    </a:xfrm>
                    <a:prstGeom prst="line">
                      <a:avLst/>
                    </a:prstGeom>
                    <a:grpFill/>
                    <a:ln w="25400" cap="flat" cmpd="dbl" algn="ctr">
                      <a:solidFill>
                        <a:srgbClr val="FFFFFF">
                          <a:lumMod val="65000"/>
                        </a:srgbClr>
                      </a:solidFill>
                      <a:prstDash val="solid"/>
                    </a:ln>
                    <a:effectLst/>
                  </p:spPr>
                </p:cxnSp>
              </p:grpSp>
              <p:grpSp>
                <p:nvGrpSpPr>
                  <p:cNvPr id="468" name="Group 1266">
                    <a:extLst>
                      <a:ext uri="{FF2B5EF4-FFF2-40B4-BE49-F238E27FC236}">
                        <a16:creationId xmlns:a16="http://schemas.microsoft.com/office/drawing/2014/main" id="{070BF353-0304-67EE-09E4-3D1273840C4B}"/>
                      </a:ext>
                    </a:extLst>
                  </p:cNvPr>
                  <p:cNvGrpSpPr>
                    <a:grpSpLocks/>
                  </p:cNvGrpSpPr>
                  <p:nvPr/>
                </p:nvGrpSpPr>
                <p:grpSpPr bwMode="auto">
                  <a:xfrm>
                    <a:off x="3162300" y="1895475"/>
                    <a:ext cx="45719" cy="118871"/>
                    <a:chOff x="3098006" y="1902619"/>
                    <a:chExt cx="45719" cy="118871"/>
                  </a:xfrm>
                  <a:grpFill/>
                </p:grpSpPr>
                <p:sp>
                  <p:nvSpPr>
                    <p:cNvPr id="472" name="Oval 471">
                      <a:extLst>
                        <a:ext uri="{FF2B5EF4-FFF2-40B4-BE49-F238E27FC236}">
                          <a16:creationId xmlns:a16="http://schemas.microsoft.com/office/drawing/2014/main" id="{52D2177F-F777-B0A2-9B77-A9434C163AA2}"/>
                        </a:ext>
                      </a:extLst>
                    </p:cNvPr>
                    <p:cNvSpPr/>
                    <p:nvPr/>
                  </p:nvSpPr>
                  <p:spPr>
                    <a:xfrm>
                      <a:off x="3088468" y="1922447"/>
                      <a:ext cx="43645" cy="40350"/>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473" name="Straight Connector 472">
                      <a:extLst>
                        <a:ext uri="{FF2B5EF4-FFF2-40B4-BE49-F238E27FC236}">
                          <a16:creationId xmlns:a16="http://schemas.microsoft.com/office/drawing/2014/main" id="{56F011E4-4B92-B82E-589A-BB2F420A9611}"/>
                        </a:ext>
                      </a:extLst>
                    </p:cNvPr>
                    <p:cNvCxnSpPr>
                      <a:stCxn id="472" idx="4"/>
                    </p:cNvCxnSpPr>
                    <p:nvPr/>
                  </p:nvCxnSpPr>
                  <p:spPr>
                    <a:xfrm>
                      <a:off x="3107915" y="1962833"/>
                      <a:ext cx="1679" cy="72295"/>
                    </a:xfrm>
                    <a:prstGeom prst="line">
                      <a:avLst/>
                    </a:prstGeom>
                    <a:grpFill/>
                    <a:ln w="25400" cap="flat" cmpd="dbl" algn="ctr">
                      <a:solidFill>
                        <a:srgbClr val="FFFFFF">
                          <a:lumMod val="65000"/>
                        </a:srgbClr>
                      </a:solidFill>
                      <a:prstDash val="solid"/>
                    </a:ln>
                    <a:effectLst/>
                  </p:spPr>
                </p:cxnSp>
              </p:grpSp>
              <p:grpSp>
                <p:nvGrpSpPr>
                  <p:cNvPr id="469" name="Group 1267">
                    <a:extLst>
                      <a:ext uri="{FF2B5EF4-FFF2-40B4-BE49-F238E27FC236}">
                        <a16:creationId xmlns:a16="http://schemas.microsoft.com/office/drawing/2014/main" id="{9C547DAB-A56F-7871-277D-1D2945ADF70D}"/>
                      </a:ext>
                    </a:extLst>
                  </p:cNvPr>
                  <p:cNvGrpSpPr>
                    <a:grpSpLocks/>
                  </p:cNvGrpSpPr>
                  <p:nvPr/>
                </p:nvGrpSpPr>
                <p:grpSpPr bwMode="auto">
                  <a:xfrm>
                    <a:off x="3238500" y="1895475"/>
                    <a:ext cx="45719" cy="118871"/>
                    <a:chOff x="3098006" y="1902619"/>
                    <a:chExt cx="45719" cy="118871"/>
                  </a:xfrm>
                  <a:grpFill/>
                </p:grpSpPr>
                <p:sp>
                  <p:nvSpPr>
                    <p:cNvPr id="470" name="Oval 469">
                      <a:extLst>
                        <a:ext uri="{FF2B5EF4-FFF2-40B4-BE49-F238E27FC236}">
                          <a16:creationId xmlns:a16="http://schemas.microsoft.com/office/drawing/2014/main" id="{82D8F9A8-7B7A-9192-A885-965B6F451068}"/>
                        </a:ext>
                      </a:extLst>
                    </p:cNvPr>
                    <p:cNvSpPr/>
                    <p:nvPr/>
                  </p:nvSpPr>
                  <p:spPr>
                    <a:xfrm>
                      <a:off x="3084542" y="1924518"/>
                      <a:ext cx="47003" cy="45394"/>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471" name="Straight Connector 470">
                      <a:extLst>
                        <a:ext uri="{FF2B5EF4-FFF2-40B4-BE49-F238E27FC236}">
                          <a16:creationId xmlns:a16="http://schemas.microsoft.com/office/drawing/2014/main" id="{35D2159B-3BAB-900B-6300-2ECE77ACEB96}"/>
                        </a:ext>
                      </a:extLst>
                    </p:cNvPr>
                    <p:cNvCxnSpPr>
                      <a:stCxn id="470" idx="4"/>
                    </p:cNvCxnSpPr>
                    <p:nvPr/>
                  </p:nvCxnSpPr>
                  <p:spPr>
                    <a:xfrm>
                      <a:off x="3098911" y="1968398"/>
                      <a:ext cx="0" cy="65570"/>
                    </a:xfrm>
                    <a:prstGeom prst="line">
                      <a:avLst/>
                    </a:prstGeom>
                    <a:grpFill/>
                    <a:ln w="25400" cap="flat" cmpd="dbl" algn="ctr">
                      <a:solidFill>
                        <a:srgbClr val="FFFFFF">
                          <a:lumMod val="65000"/>
                        </a:srgbClr>
                      </a:solidFill>
                      <a:prstDash val="solid"/>
                    </a:ln>
                    <a:effectLst/>
                  </p:spPr>
                </p:cxnSp>
              </p:grpSp>
            </p:grpSp>
          </p:grpSp>
          <p:grpSp>
            <p:nvGrpSpPr>
              <p:cNvPr id="86" name="Group 868">
                <a:extLst>
                  <a:ext uri="{FF2B5EF4-FFF2-40B4-BE49-F238E27FC236}">
                    <a16:creationId xmlns:a16="http://schemas.microsoft.com/office/drawing/2014/main" id="{6C7054C9-6520-7C91-15C5-15F2B90D6D41}"/>
                  </a:ext>
                </a:extLst>
              </p:cNvPr>
              <p:cNvGrpSpPr>
                <a:grpSpLocks/>
              </p:cNvGrpSpPr>
              <p:nvPr/>
            </p:nvGrpSpPr>
            <p:grpSpPr bwMode="auto">
              <a:xfrm>
                <a:off x="3740943" y="1890713"/>
                <a:ext cx="312419" cy="137921"/>
                <a:chOff x="3124200" y="1895475"/>
                <a:chExt cx="312419" cy="137921"/>
              </a:xfrm>
              <a:grpFill/>
            </p:grpSpPr>
            <p:grpSp>
              <p:nvGrpSpPr>
                <p:cNvPr id="438" name="Group 1236">
                  <a:extLst>
                    <a:ext uri="{FF2B5EF4-FFF2-40B4-BE49-F238E27FC236}">
                      <a16:creationId xmlns:a16="http://schemas.microsoft.com/office/drawing/2014/main" id="{0AE4510A-F2B3-2159-CCD1-1D0891FFFD89}"/>
                    </a:ext>
                  </a:extLst>
                </p:cNvPr>
                <p:cNvGrpSpPr>
                  <a:grpSpLocks/>
                </p:cNvGrpSpPr>
                <p:nvPr/>
              </p:nvGrpSpPr>
              <p:grpSpPr bwMode="auto">
                <a:xfrm>
                  <a:off x="3124200" y="1895475"/>
                  <a:ext cx="160019" cy="128396"/>
                  <a:chOff x="3124200" y="1895475"/>
                  <a:chExt cx="160019" cy="128396"/>
                </a:xfrm>
                <a:grpFill/>
              </p:grpSpPr>
              <p:grpSp>
                <p:nvGrpSpPr>
                  <p:cNvPr id="452" name="Group 1250">
                    <a:extLst>
                      <a:ext uri="{FF2B5EF4-FFF2-40B4-BE49-F238E27FC236}">
                        <a16:creationId xmlns:a16="http://schemas.microsoft.com/office/drawing/2014/main" id="{4528A9A3-B27D-2303-947C-6E76C8AFABCC}"/>
                      </a:ext>
                    </a:extLst>
                  </p:cNvPr>
                  <p:cNvGrpSpPr>
                    <a:grpSpLocks/>
                  </p:cNvGrpSpPr>
                  <p:nvPr/>
                </p:nvGrpSpPr>
                <p:grpSpPr bwMode="auto">
                  <a:xfrm>
                    <a:off x="3124200" y="1905000"/>
                    <a:ext cx="45719" cy="118871"/>
                    <a:chOff x="3098006" y="1902619"/>
                    <a:chExt cx="45719" cy="118871"/>
                  </a:xfrm>
                  <a:grpFill/>
                </p:grpSpPr>
                <p:sp>
                  <p:nvSpPr>
                    <p:cNvPr id="462" name="Oval 461">
                      <a:extLst>
                        <a:ext uri="{FF2B5EF4-FFF2-40B4-BE49-F238E27FC236}">
                          <a16:creationId xmlns:a16="http://schemas.microsoft.com/office/drawing/2014/main" id="{E4E6CE51-3BDE-5F53-65E8-02AC97F715E2}"/>
                        </a:ext>
                      </a:extLst>
                    </p:cNvPr>
                    <p:cNvSpPr/>
                    <p:nvPr/>
                  </p:nvSpPr>
                  <p:spPr>
                    <a:xfrm>
                      <a:off x="3082007" y="1929572"/>
                      <a:ext cx="45325"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463" name="Straight Connector 462">
                      <a:extLst>
                        <a:ext uri="{FF2B5EF4-FFF2-40B4-BE49-F238E27FC236}">
                          <a16:creationId xmlns:a16="http://schemas.microsoft.com/office/drawing/2014/main" id="{B17C9274-EF8E-48CC-781D-68C651920F95}"/>
                        </a:ext>
                      </a:extLst>
                    </p:cNvPr>
                    <p:cNvCxnSpPr>
                      <a:stCxn id="462" idx="4"/>
                    </p:cNvCxnSpPr>
                    <p:nvPr/>
                  </p:nvCxnSpPr>
                  <p:spPr>
                    <a:xfrm>
                      <a:off x="3101396" y="1971669"/>
                      <a:ext cx="0" cy="65569"/>
                    </a:xfrm>
                    <a:prstGeom prst="line">
                      <a:avLst/>
                    </a:prstGeom>
                    <a:grpFill/>
                    <a:ln w="25400" cap="flat" cmpd="dbl" algn="ctr">
                      <a:solidFill>
                        <a:srgbClr val="FFFFFF">
                          <a:lumMod val="65000"/>
                        </a:srgbClr>
                      </a:solidFill>
                      <a:prstDash val="solid"/>
                    </a:ln>
                    <a:effectLst/>
                  </p:spPr>
                </p:cxnSp>
              </p:grpSp>
              <p:grpSp>
                <p:nvGrpSpPr>
                  <p:cNvPr id="453" name="Group 1251">
                    <a:extLst>
                      <a:ext uri="{FF2B5EF4-FFF2-40B4-BE49-F238E27FC236}">
                        <a16:creationId xmlns:a16="http://schemas.microsoft.com/office/drawing/2014/main" id="{79119746-FC9B-FB33-BA6C-7DDA3FE7B719}"/>
                      </a:ext>
                    </a:extLst>
                  </p:cNvPr>
                  <p:cNvGrpSpPr>
                    <a:grpSpLocks/>
                  </p:cNvGrpSpPr>
                  <p:nvPr/>
                </p:nvGrpSpPr>
                <p:grpSpPr bwMode="auto">
                  <a:xfrm>
                    <a:off x="3200400" y="1905000"/>
                    <a:ext cx="45719" cy="118871"/>
                    <a:chOff x="3098006" y="1902619"/>
                    <a:chExt cx="45719" cy="118871"/>
                  </a:xfrm>
                  <a:grpFill/>
                </p:grpSpPr>
                <p:sp>
                  <p:nvSpPr>
                    <p:cNvPr id="460" name="Oval 459">
                      <a:extLst>
                        <a:ext uri="{FF2B5EF4-FFF2-40B4-BE49-F238E27FC236}">
                          <a16:creationId xmlns:a16="http://schemas.microsoft.com/office/drawing/2014/main" id="{10D8338F-6A41-3103-2BDD-E814C88513EA}"/>
                        </a:ext>
                      </a:extLst>
                    </p:cNvPr>
                    <p:cNvSpPr/>
                    <p:nvPr/>
                  </p:nvSpPr>
                  <p:spPr>
                    <a:xfrm>
                      <a:off x="3088094" y="1929830"/>
                      <a:ext cx="43645" cy="4539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461" name="Straight Connector 460">
                      <a:extLst>
                        <a:ext uri="{FF2B5EF4-FFF2-40B4-BE49-F238E27FC236}">
                          <a16:creationId xmlns:a16="http://schemas.microsoft.com/office/drawing/2014/main" id="{26BAD4DC-44DE-3891-9DB4-10B8F664227B}"/>
                        </a:ext>
                      </a:extLst>
                    </p:cNvPr>
                    <p:cNvCxnSpPr>
                      <a:stCxn id="460" idx="4"/>
                    </p:cNvCxnSpPr>
                    <p:nvPr/>
                  </p:nvCxnSpPr>
                  <p:spPr>
                    <a:xfrm>
                      <a:off x="3105834" y="1975288"/>
                      <a:ext cx="1678" cy="63888"/>
                    </a:xfrm>
                    <a:prstGeom prst="line">
                      <a:avLst/>
                    </a:prstGeom>
                    <a:grpFill/>
                    <a:ln w="25400" cap="flat" cmpd="dbl" algn="ctr">
                      <a:solidFill>
                        <a:srgbClr val="FFFFFF">
                          <a:lumMod val="65000"/>
                        </a:srgbClr>
                      </a:solidFill>
                      <a:prstDash val="solid"/>
                    </a:ln>
                    <a:effectLst/>
                  </p:spPr>
                </p:cxnSp>
              </p:grpSp>
              <p:grpSp>
                <p:nvGrpSpPr>
                  <p:cNvPr id="454" name="Group 1252">
                    <a:extLst>
                      <a:ext uri="{FF2B5EF4-FFF2-40B4-BE49-F238E27FC236}">
                        <a16:creationId xmlns:a16="http://schemas.microsoft.com/office/drawing/2014/main" id="{B4EAE467-D122-5040-8996-6020BA655E40}"/>
                      </a:ext>
                    </a:extLst>
                  </p:cNvPr>
                  <p:cNvGrpSpPr>
                    <a:grpSpLocks/>
                  </p:cNvGrpSpPr>
                  <p:nvPr/>
                </p:nvGrpSpPr>
                <p:grpSpPr bwMode="auto">
                  <a:xfrm>
                    <a:off x="3162300" y="1895475"/>
                    <a:ext cx="45719" cy="118871"/>
                    <a:chOff x="3098006" y="1902619"/>
                    <a:chExt cx="45719" cy="118871"/>
                  </a:xfrm>
                  <a:grpFill/>
                </p:grpSpPr>
                <p:sp>
                  <p:nvSpPr>
                    <p:cNvPr id="458" name="Oval 457">
                      <a:extLst>
                        <a:ext uri="{FF2B5EF4-FFF2-40B4-BE49-F238E27FC236}">
                          <a16:creationId xmlns:a16="http://schemas.microsoft.com/office/drawing/2014/main" id="{DBABCB5E-4EA2-AB77-DA05-7ADB5D65EE99}"/>
                        </a:ext>
                      </a:extLst>
                    </p:cNvPr>
                    <p:cNvSpPr/>
                    <p:nvPr/>
                  </p:nvSpPr>
                  <p:spPr>
                    <a:xfrm>
                      <a:off x="3097353" y="1923088"/>
                      <a:ext cx="38610"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459" name="Straight Connector 458">
                      <a:extLst>
                        <a:ext uri="{FF2B5EF4-FFF2-40B4-BE49-F238E27FC236}">
                          <a16:creationId xmlns:a16="http://schemas.microsoft.com/office/drawing/2014/main" id="{F1480748-0CED-3166-603A-DE3A31D7021C}"/>
                        </a:ext>
                      </a:extLst>
                    </p:cNvPr>
                    <p:cNvCxnSpPr>
                      <a:stCxn id="458" idx="4"/>
                    </p:cNvCxnSpPr>
                    <p:nvPr/>
                  </p:nvCxnSpPr>
                  <p:spPr>
                    <a:xfrm>
                      <a:off x="3111691" y="1965199"/>
                      <a:ext cx="1679" cy="63888"/>
                    </a:xfrm>
                    <a:prstGeom prst="line">
                      <a:avLst/>
                    </a:prstGeom>
                    <a:grpFill/>
                    <a:ln w="25400" cap="flat" cmpd="dbl" algn="ctr">
                      <a:solidFill>
                        <a:srgbClr val="FFFFFF">
                          <a:lumMod val="65000"/>
                        </a:srgbClr>
                      </a:solidFill>
                      <a:prstDash val="solid"/>
                    </a:ln>
                    <a:effectLst/>
                  </p:spPr>
                </p:cxnSp>
              </p:grpSp>
              <p:grpSp>
                <p:nvGrpSpPr>
                  <p:cNvPr id="455" name="Group 1253">
                    <a:extLst>
                      <a:ext uri="{FF2B5EF4-FFF2-40B4-BE49-F238E27FC236}">
                        <a16:creationId xmlns:a16="http://schemas.microsoft.com/office/drawing/2014/main" id="{17AE7797-FF3B-CD25-0363-3B4218B9DE4D}"/>
                      </a:ext>
                    </a:extLst>
                  </p:cNvPr>
                  <p:cNvGrpSpPr>
                    <a:grpSpLocks/>
                  </p:cNvGrpSpPr>
                  <p:nvPr/>
                </p:nvGrpSpPr>
                <p:grpSpPr bwMode="auto">
                  <a:xfrm>
                    <a:off x="3238500" y="1895475"/>
                    <a:ext cx="45719" cy="118871"/>
                    <a:chOff x="3098006" y="1902619"/>
                    <a:chExt cx="45719" cy="118871"/>
                  </a:xfrm>
                  <a:grpFill/>
                </p:grpSpPr>
                <p:sp>
                  <p:nvSpPr>
                    <p:cNvPr id="456" name="Oval 455">
                      <a:extLst>
                        <a:ext uri="{FF2B5EF4-FFF2-40B4-BE49-F238E27FC236}">
                          <a16:creationId xmlns:a16="http://schemas.microsoft.com/office/drawing/2014/main" id="{2F82AF9D-9CC4-0155-FAFD-B82242872BB1}"/>
                        </a:ext>
                      </a:extLst>
                    </p:cNvPr>
                    <p:cNvSpPr/>
                    <p:nvPr/>
                  </p:nvSpPr>
                  <p:spPr>
                    <a:xfrm>
                      <a:off x="3096653" y="1920013"/>
                      <a:ext cx="47003"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457" name="Straight Connector 456">
                      <a:extLst>
                        <a:ext uri="{FF2B5EF4-FFF2-40B4-BE49-F238E27FC236}">
                          <a16:creationId xmlns:a16="http://schemas.microsoft.com/office/drawing/2014/main" id="{AF882AEB-F378-F3C4-1B53-1DC9E13C8567}"/>
                        </a:ext>
                      </a:extLst>
                    </p:cNvPr>
                    <p:cNvCxnSpPr>
                      <a:stCxn id="456" idx="4"/>
                    </p:cNvCxnSpPr>
                    <p:nvPr/>
                  </p:nvCxnSpPr>
                  <p:spPr>
                    <a:xfrm>
                      <a:off x="3117779" y="1962095"/>
                      <a:ext cx="0" cy="72294"/>
                    </a:xfrm>
                    <a:prstGeom prst="line">
                      <a:avLst/>
                    </a:prstGeom>
                    <a:grpFill/>
                    <a:ln w="25400" cap="flat" cmpd="dbl" algn="ctr">
                      <a:solidFill>
                        <a:srgbClr val="FFFFFF">
                          <a:lumMod val="65000"/>
                        </a:srgbClr>
                      </a:solidFill>
                      <a:prstDash val="solid"/>
                    </a:ln>
                    <a:effectLst/>
                  </p:spPr>
                </p:cxnSp>
              </p:grpSp>
            </p:grpSp>
            <p:grpSp>
              <p:nvGrpSpPr>
                <p:cNvPr id="439" name="Group 1237">
                  <a:extLst>
                    <a:ext uri="{FF2B5EF4-FFF2-40B4-BE49-F238E27FC236}">
                      <a16:creationId xmlns:a16="http://schemas.microsoft.com/office/drawing/2014/main" id="{70784B50-7CE2-1759-8611-0ECAE8683096}"/>
                    </a:ext>
                  </a:extLst>
                </p:cNvPr>
                <p:cNvGrpSpPr>
                  <a:grpSpLocks/>
                </p:cNvGrpSpPr>
                <p:nvPr/>
              </p:nvGrpSpPr>
              <p:grpSpPr bwMode="auto">
                <a:xfrm>
                  <a:off x="3276600" y="1905000"/>
                  <a:ext cx="160019" cy="128396"/>
                  <a:chOff x="3124200" y="1895475"/>
                  <a:chExt cx="160019" cy="128396"/>
                </a:xfrm>
                <a:grpFill/>
              </p:grpSpPr>
              <p:grpSp>
                <p:nvGrpSpPr>
                  <p:cNvPr id="440" name="Group 1238">
                    <a:extLst>
                      <a:ext uri="{FF2B5EF4-FFF2-40B4-BE49-F238E27FC236}">
                        <a16:creationId xmlns:a16="http://schemas.microsoft.com/office/drawing/2014/main" id="{796B4116-0E9C-A486-06EE-A73575B8191A}"/>
                      </a:ext>
                    </a:extLst>
                  </p:cNvPr>
                  <p:cNvGrpSpPr>
                    <a:grpSpLocks/>
                  </p:cNvGrpSpPr>
                  <p:nvPr/>
                </p:nvGrpSpPr>
                <p:grpSpPr bwMode="auto">
                  <a:xfrm>
                    <a:off x="3124200" y="1905000"/>
                    <a:ext cx="45719" cy="118871"/>
                    <a:chOff x="3098006" y="1902619"/>
                    <a:chExt cx="45719" cy="118871"/>
                  </a:xfrm>
                  <a:grpFill/>
                </p:grpSpPr>
                <p:sp>
                  <p:nvSpPr>
                    <p:cNvPr id="450" name="Oval 449">
                      <a:extLst>
                        <a:ext uri="{FF2B5EF4-FFF2-40B4-BE49-F238E27FC236}">
                          <a16:creationId xmlns:a16="http://schemas.microsoft.com/office/drawing/2014/main" id="{21466D03-851A-A06B-DAF8-82B8F0BA60D4}"/>
                        </a:ext>
                      </a:extLst>
                    </p:cNvPr>
                    <p:cNvSpPr/>
                    <p:nvPr/>
                  </p:nvSpPr>
                  <p:spPr>
                    <a:xfrm>
                      <a:off x="3077425" y="1927580"/>
                      <a:ext cx="41967" cy="36988"/>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451" name="Straight Connector 450">
                      <a:extLst>
                        <a:ext uri="{FF2B5EF4-FFF2-40B4-BE49-F238E27FC236}">
                          <a16:creationId xmlns:a16="http://schemas.microsoft.com/office/drawing/2014/main" id="{3D5E40B1-B52A-D6B0-2FBE-4A7B7BDA3DAB}"/>
                        </a:ext>
                      </a:extLst>
                    </p:cNvPr>
                    <p:cNvCxnSpPr>
                      <a:stCxn id="450" idx="4"/>
                    </p:cNvCxnSpPr>
                    <p:nvPr/>
                  </p:nvCxnSpPr>
                  <p:spPr>
                    <a:xfrm>
                      <a:off x="3091778" y="1964692"/>
                      <a:ext cx="0" cy="68932"/>
                    </a:xfrm>
                    <a:prstGeom prst="line">
                      <a:avLst/>
                    </a:prstGeom>
                    <a:grpFill/>
                    <a:ln w="25400" cap="flat" cmpd="dbl" algn="ctr">
                      <a:solidFill>
                        <a:srgbClr val="FFFFFF">
                          <a:lumMod val="65000"/>
                        </a:srgbClr>
                      </a:solidFill>
                      <a:prstDash val="solid"/>
                    </a:ln>
                    <a:effectLst/>
                  </p:spPr>
                </p:cxnSp>
              </p:grpSp>
              <p:grpSp>
                <p:nvGrpSpPr>
                  <p:cNvPr id="441" name="Group 1239">
                    <a:extLst>
                      <a:ext uri="{FF2B5EF4-FFF2-40B4-BE49-F238E27FC236}">
                        <a16:creationId xmlns:a16="http://schemas.microsoft.com/office/drawing/2014/main" id="{AE026FB0-79AE-CE45-D885-5CE4534A07B7}"/>
                      </a:ext>
                    </a:extLst>
                  </p:cNvPr>
                  <p:cNvGrpSpPr>
                    <a:grpSpLocks/>
                  </p:cNvGrpSpPr>
                  <p:nvPr/>
                </p:nvGrpSpPr>
                <p:grpSpPr bwMode="auto">
                  <a:xfrm>
                    <a:off x="3200400" y="1905000"/>
                    <a:ext cx="45719" cy="118871"/>
                    <a:chOff x="3098006" y="1902619"/>
                    <a:chExt cx="45719" cy="118871"/>
                  </a:xfrm>
                  <a:grpFill/>
                </p:grpSpPr>
                <p:sp>
                  <p:nvSpPr>
                    <p:cNvPr id="448" name="Oval 447">
                      <a:extLst>
                        <a:ext uri="{FF2B5EF4-FFF2-40B4-BE49-F238E27FC236}">
                          <a16:creationId xmlns:a16="http://schemas.microsoft.com/office/drawing/2014/main" id="{0A6F6EB0-00B8-F824-DBAD-445BF66688FA}"/>
                        </a:ext>
                      </a:extLst>
                    </p:cNvPr>
                    <p:cNvSpPr/>
                    <p:nvPr/>
                  </p:nvSpPr>
                  <p:spPr>
                    <a:xfrm>
                      <a:off x="3078520" y="1927911"/>
                      <a:ext cx="41967"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449" name="Straight Connector 448">
                      <a:extLst>
                        <a:ext uri="{FF2B5EF4-FFF2-40B4-BE49-F238E27FC236}">
                          <a16:creationId xmlns:a16="http://schemas.microsoft.com/office/drawing/2014/main" id="{6CEBB2D8-DD91-6087-DF0E-E2B2BA066021}"/>
                        </a:ext>
                      </a:extLst>
                    </p:cNvPr>
                    <p:cNvCxnSpPr>
                      <a:stCxn id="448" idx="4"/>
                    </p:cNvCxnSpPr>
                    <p:nvPr/>
                  </p:nvCxnSpPr>
                  <p:spPr>
                    <a:xfrm>
                      <a:off x="3097924" y="1971645"/>
                      <a:ext cx="1678" cy="63888"/>
                    </a:xfrm>
                    <a:prstGeom prst="line">
                      <a:avLst/>
                    </a:prstGeom>
                    <a:grpFill/>
                    <a:ln w="25400" cap="flat" cmpd="dbl" algn="ctr">
                      <a:solidFill>
                        <a:srgbClr val="FFFFFF">
                          <a:lumMod val="65000"/>
                        </a:srgbClr>
                      </a:solidFill>
                      <a:prstDash val="solid"/>
                    </a:ln>
                    <a:effectLst/>
                  </p:spPr>
                </p:cxnSp>
              </p:grpSp>
              <p:grpSp>
                <p:nvGrpSpPr>
                  <p:cNvPr id="442" name="Group 1240">
                    <a:extLst>
                      <a:ext uri="{FF2B5EF4-FFF2-40B4-BE49-F238E27FC236}">
                        <a16:creationId xmlns:a16="http://schemas.microsoft.com/office/drawing/2014/main" id="{B6776A9D-5A6B-6AB1-86AB-5D212C1B70EA}"/>
                      </a:ext>
                    </a:extLst>
                  </p:cNvPr>
                  <p:cNvGrpSpPr>
                    <a:grpSpLocks/>
                  </p:cNvGrpSpPr>
                  <p:nvPr/>
                </p:nvGrpSpPr>
                <p:grpSpPr bwMode="auto">
                  <a:xfrm>
                    <a:off x="3162300" y="1895475"/>
                    <a:ext cx="45719" cy="118871"/>
                    <a:chOff x="3098006" y="1902619"/>
                    <a:chExt cx="45719" cy="118871"/>
                  </a:xfrm>
                  <a:grpFill/>
                </p:grpSpPr>
                <p:sp>
                  <p:nvSpPr>
                    <p:cNvPr id="446" name="Oval 445">
                      <a:extLst>
                        <a:ext uri="{FF2B5EF4-FFF2-40B4-BE49-F238E27FC236}">
                          <a16:creationId xmlns:a16="http://schemas.microsoft.com/office/drawing/2014/main" id="{2A21A846-5A88-32D5-F076-80A941AA69E0}"/>
                        </a:ext>
                      </a:extLst>
                    </p:cNvPr>
                    <p:cNvSpPr/>
                    <p:nvPr/>
                  </p:nvSpPr>
                  <p:spPr>
                    <a:xfrm>
                      <a:off x="3087736" y="1917749"/>
                      <a:ext cx="43645"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447" name="Straight Connector 446">
                      <a:extLst>
                        <a:ext uri="{FF2B5EF4-FFF2-40B4-BE49-F238E27FC236}">
                          <a16:creationId xmlns:a16="http://schemas.microsoft.com/office/drawing/2014/main" id="{5C650016-7641-64B6-74AA-D1DD6646C36E}"/>
                        </a:ext>
                      </a:extLst>
                    </p:cNvPr>
                    <p:cNvCxnSpPr>
                      <a:stCxn id="446" idx="4"/>
                    </p:cNvCxnSpPr>
                    <p:nvPr/>
                  </p:nvCxnSpPr>
                  <p:spPr>
                    <a:xfrm>
                      <a:off x="3100439" y="1961615"/>
                      <a:ext cx="1679" cy="65569"/>
                    </a:xfrm>
                    <a:prstGeom prst="line">
                      <a:avLst/>
                    </a:prstGeom>
                    <a:grpFill/>
                    <a:ln w="25400" cap="flat" cmpd="dbl" algn="ctr">
                      <a:solidFill>
                        <a:srgbClr val="FFFFFF">
                          <a:lumMod val="65000"/>
                        </a:srgbClr>
                      </a:solidFill>
                      <a:prstDash val="solid"/>
                    </a:ln>
                    <a:effectLst/>
                  </p:spPr>
                </p:cxnSp>
              </p:grpSp>
              <p:grpSp>
                <p:nvGrpSpPr>
                  <p:cNvPr id="443" name="Group 1241">
                    <a:extLst>
                      <a:ext uri="{FF2B5EF4-FFF2-40B4-BE49-F238E27FC236}">
                        <a16:creationId xmlns:a16="http://schemas.microsoft.com/office/drawing/2014/main" id="{5E1CC74E-FE85-03A5-5552-623FDA4EA58B}"/>
                      </a:ext>
                    </a:extLst>
                  </p:cNvPr>
                  <p:cNvGrpSpPr>
                    <a:grpSpLocks/>
                  </p:cNvGrpSpPr>
                  <p:nvPr/>
                </p:nvGrpSpPr>
                <p:grpSpPr bwMode="auto">
                  <a:xfrm>
                    <a:off x="3238500" y="1895475"/>
                    <a:ext cx="45719" cy="118871"/>
                    <a:chOff x="3098006" y="1902619"/>
                    <a:chExt cx="45719" cy="118871"/>
                  </a:xfrm>
                  <a:grpFill/>
                </p:grpSpPr>
                <p:sp>
                  <p:nvSpPr>
                    <p:cNvPr id="444" name="Oval 443">
                      <a:extLst>
                        <a:ext uri="{FF2B5EF4-FFF2-40B4-BE49-F238E27FC236}">
                          <a16:creationId xmlns:a16="http://schemas.microsoft.com/office/drawing/2014/main" id="{84E509A5-4474-468A-B31C-0B9956DDEB7E}"/>
                        </a:ext>
                      </a:extLst>
                    </p:cNvPr>
                    <p:cNvSpPr/>
                    <p:nvPr/>
                  </p:nvSpPr>
                  <p:spPr>
                    <a:xfrm>
                      <a:off x="3088787" y="1919761"/>
                      <a:ext cx="43645" cy="42031"/>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445" name="Straight Connector 444">
                      <a:extLst>
                        <a:ext uri="{FF2B5EF4-FFF2-40B4-BE49-F238E27FC236}">
                          <a16:creationId xmlns:a16="http://schemas.microsoft.com/office/drawing/2014/main" id="{1767DC45-709D-7AB4-BE5D-B1183A677502}"/>
                        </a:ext>
                      </a:extLst>
                    </p:cNvPr>
                    <p:cNvCxnSpPr>
                      <a:stCxn id="444" idx="4"/>
                    </p:cNvCxnSpPr>
                    <p:nvPr/>
                  </p:nvCxnSpPr>
                  <p:spPr>
                    <a:xfrm>
                      <a:off x="3106483" y="1960191"/>
                      <a:ext cx="0" cy="65569"/>
                    </a:xfrm>
                    <a:prstGeom prst="line">
                      <a:avLst/>
                    </a:prstGeom>
                    <a:grpFill/>
                    <a:ln w="25400" cap="flat" cmpd="dbl" algn="ctr">
                      <a:solidFill>
                        <a:srgbClr val="FFFFFF">
                          <a:lumMod val="65000"/>
                        </a:srgbClr>
                      </a:solidFill>
                      <a:prstDash val="solid"/>
                    </a:ln>
                    <a:effectLst/>
                  </p:spPr>
                </p:cxnSp>
              </p:grpSp>
            </p:grpSp>
          </p:grpSp>
          <p:grpSp>
            <p:nvGrpSpPr>
              <p:cNvPr id="87" name="Group 869">
                <a:extLst>
                  <a:ext uri="{FF2B5EF4-FFF2-40B4-BE49-F238E27FC236}">
                    <a16:creationId xmlns:a16="http://schemas.microsoft.com/office/drawing/2014/main" id="{39B86CE9-78AC-2977-CF03-841C5F98E6F8}"/>
                  </a:ext>
                </a:extLst>
              </p:cNvPr>
              <p:cNvGrpSpPr>
                <a:grpSpLocks/>
              </p:cNvGrpSpPr>
              <p:nvPr/>
            </p:nvGrpSpPr>
            <p:grpSpPr bwMode="auto">
              <a:xfrm>
                <a:off x="4048124" y="1888332"/>
                <a:ext cx="312419" cy="137921"/>
                <a:chOff x="3124200" y="1895475"/>
                <a:chExt cx="312419" cy="137921"/>
              </a:xfrm>
              <a:grpFill/>
            </p:grpSpPr>
            <p:grpSp>
              <p:nvGrpSpPr>
                <p:cNvPr id="412" name="Group 1210">
                  <a:extLst>
                    <a:ext uri="{FF2B5EF4-FFF2-40B4-BE49-F238E27FC236}">
                      <a16:creationId xmlns:a16="http://schemas.microsoft.com/office/drawing/2014/main" id="{8946630C-429E-5CCC-FBA6-B22506EDDDF3}"/>
                    </a:ext>
                  </a:extLst>
                </p:cNvPr>
                <p:cNvGrpSpPr>
                  <a:grpSpLocks/>
                </p:cNvGrpSpPr>
                <p:nvPr/>
              </p:nvGrpSpPr>
              <p:grpSpPr bwMode="auto">
                <a:xfrm>
                  <a:off x="3124200" y="1895475"/>
                  <a:ext cx="160019" cy="128396"/>
                  <a:chOff x="3124200" y="1895475"/>
                  <a:chExt cx="160019" cy="128396"/>
                </a:xfrm>
                <a:grpFill/>
              </p:grpSpPr>
              <p:grpSp>
                <p:nvGrpSpPr>
                  <p:cNvPr id="426" name="Group 1224">
                    <a:extLst>
                      <a:ext uri="{FF2B5EF4-FFF2-40B4-BE49-F238E27FC236}">
                        <a16:creationId xmlns:a16="http://schemas.microsoft.com/office/drawing/2014/main" id="{66CFD239-06F4-1D35-619A-D391C25A8D18}"/>
                      </a:ext>
                    </a:extLst>
                  </p:cNvPr>
                  <p:cNvGrpSpPr>
                    <a:grpSpLocks/>
                  </p:cNvGrpSpPr>
                  <p:nvPr/>
                </p:nvGrpSpPr>
                <p:grpSpPr bwMode="auto">
                  <a:xfrm>
                    <a:off x="3124200" y="1905000"/>
                    <a:ext cx="45719" cy="118871"/>
                    <a:chOff x="3098006" y="1902619"/>
                    <a:chExt cx="45719" cy="118871"/>
                  </a:xfrm>
                  <a:grpFill/>
                </p:grpSpPr>
                <p:sp>
                  <p:nvSpPr>
                    <p:cNvPr id="436" name="Oval 435">
                      <a:extLst>
                        <a:ext uri="{FF2B5EF4-FFF2-40B4-BE49-F238E27FC236}">
                          <a16:creationId xmlns:a16="http://schemas.microsoft.com/office/drawing/2014/main" id="{7DE25C9E-AFE0-3E38-FBDC-3811640D4177}"/>
                        </a:ext>
                      </a:extLst>
                    </p:cNvPr>
                    <p:cNvSpPr/>
                    <p:nvPr/>
                  </p:nvSpPr>
                  <p:spPr>
                    <a:xfrm>
                      <a:off x="3080342" y="1928309"/>
                      <a:ext cx="43645" cy="4539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437" name="Straight Connector 436">
                      <a:extLst>
                        <a:ext uri="{FF2B5EF4-FFF2-40B4-BE49-F238E27FC236}">
                          <a16:creationId xmlns:a16="http://schemas.microsoft.com/office/drawing/2014/main" id="{B65F4A93-5314-85CB-0E86-086160A76C28}"/>
                        </a:ext>
                      </a:extLst>
                    </p:cNvPr>
                    <p:cNvCxnSpPr>
                      <a:stCxn id="436" idx="4"/>
                    </p:cNvCxnSpPr>
                    <p:nvPr/>
                  </p:nvCxnSpPr>
                  <p:spPr>
                    <a:xfrm>
                      <a:off x="3101424" y="1972043"/>
                      <a:ext cx="0" cy="65569"/>
                    </a:xfrm>
                    <a:prstGeom prst="line">
                      <a:avLst/>
                    </a:prstGeom>
                    <a:grpFill/>
                    <a:ln w="25400" cap="flat" cmpd="dbl" algn="ctr">
                      <a:solidFill>
                        <a:srgbClr val="FFFFFF">
                          <a:lumMod val="65000"/>
                        </a:srgbClr>
                      </a:solidFill>
                      <a:prstDash val="solid"/>
                    </a:ln>
                    <a:effectLst/>
                  </p:spPr>
                </p:cxnSp>
              </p:grpSp>
              <p:grpSp>
                <p:nvGrpSpPr>
                  <p:cNvPr id="427" name="Group 1225">
                    <a:extLst>
                      <a:ext uri="{FF2B5EF4-FFF2-40B4-BE49-F238E27FC236}">
                        <a16:creationId xmlns:a16="http://schemas.microsoft.com/office/drawing/2014/main" id="{ECAB341F-C476-05D3-8AE2-B96ECA6AD6C0}"/>
                      </a:ext>
                    </a:extLst>
                  </p:cNvPr>
                  <p:cNvGrpSpPr>
                    <a:grpSpLocks/>
                  </p:cNvGrpSpPr>
                  <p:nvPr/>
                </p:nvGrpSpPr>
                <p:grpSpPr bwMode="auto">
                  <a:xfrm>
                    <a:off x="3200400" y="1905000"/>
                    <a:ext cx="45719" cy="118871"/>
                    <a:chOff x="3098006" y="1902619"/>
                    <a:chExt cx="45719" cy="118871"/>
                  </a:xfrm>
                  <a:grpFill/>
                </p:grpSpPr>
                <p:sp>
                  <p:nvSpPr>
                    <p:cNvPr id="434" name="Oval 433">
                      <a:extLst>
                        <a:ext uri="{FF2B5EF4-FFF2-40B4-BE49-F238E27FC236}">
                          <a16:creationId xmlns:a16="http://schemas.microsoft.com/office/drawing/2014/main" id="{8E55FA14-0396-A36C-5838-6B6973029201}"/>
                        </a:ext>
                      </a:extLst>
                    </p:cNvPr>
                    <p:cNvSpPr/>
                    <p:nvPr/>
                  </p:nvSpPr>
                  <p:spPr>
                    <a:xfrm>
                      <a:off x="3078022" y="1928683"/>
                      <a:ext cx="45325" cy="45394"/>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435" name="Straight Connector 434">
                      <a:extLst>
                        <a:ext uri="{FF2B5EF4-FFF2-40B4-BE49-F238E27FC236}">
                          <a16:creationId xmlns:a16="http://schemas.microsoft.com/office/drawing/2014/main" id="{370D837A-AC97-6642-9800-FF708E2C98E8}"/>
                        </a:ext>
                      </a:extLst>
                    </p:cNvPr>
                    <p:cNvCxnSpPr>
                      <a:stCxn id="434" idx="4"/>
                    </p:cNvCxnSpPr>
                    <p:nvPr/>
                  </p:nvCxnSpPr>
                  <p:spPr>
                    <a:xfrm>
                      <a:off x="3099162" y="1972431"/>
                      <a:ext cx="0" cy="72295"/>
                    </a:xfrm>
                    <a:prstGeom prst="line">
                      <a:avLst/>
                    </a:prstGeom>
                    <a:grpFill/>
                    <a:ln w="25400" cap="flat" cmpd="dbl" algn="ctr">
                      <a:solidFill>
                        <a:srgbClr val="FFFFFF">
                          <a:lumMod val="65000"/>
                        </a:srgbClr>
                      </a:solidFill>
                      <a:prstDash val="solid"/>
                    </a:ln>
                    <a:effectLst/>
                  </p:spPr>
                </p:cxnSp>
              </p:grpSp>
              <p:grpSp>
                <p:nvGrpSpPr>
                  <p:cNvPr id="428" name="Group 1226">
                    <a:extLst>
                      <a:ext uri="{FF2B5EF4-FFF2-40B4-BE49-F238E27FC236}">
                        <a16:creationId xmlns:a16="http://schemas.microsoft.com/office/drawing/2014/main" id="{881786CC-4640-D1A0-30CB-72777BEA2921}"/>
                      </a:ext>
                    </a:extLst>
                  </p:cNvPr>
                  <p:cNvGrpSpPr>
                    <a:grpSpLocks/>
                  </p:cNvGrpSpPr>
                  <p:nvPr/>
                </p:nvGrpSpPr>
                <p:grpSpPr bwMode="auto">
                  <a:xfrm>
                    <a:off x="3162300" y="1895475"/>
                    <a:ext cx="45719" cy="118871"/>
                    <a:chOff x="3098006" y="1902619"/>
                    <a:chExt cx="45719" cy="118871"/>
                  </a:xfrm>
                  <a:grpFill/>
                </p:grpSpPr>
                <p:sp>
                  <p:nvSpPr>
                    <p:cNvPr id="432" name="Oval 431">
                      <a:extLst>
                        <a:ext uri="{FF2B5EF4-FFF2-40B4-BE49-F238E27FC236}">
                          <a16:creationId xmlns:a16="http://schemas.microsoft.com/office/drawing/2014/main" id="{C211C6A8-03C4-9099-61A1-F44720D6B0DE}"/>
                        </a:ext>
                      </a:extLst>
                    </p:cNvPr>
                    <p:cNvSpPr/>
                    <p:nvPr/>
                  </p:nvSpPr>
                  <p:spPr>
                    <a:xfrm>
                      <a:off x="3097338" y="1920100"/>
                      <a:ext cx="38609" cy="4539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433" name="Straight Connector 432">
                      <a:extLst>
                        <a:ext uri="{FF2B5EF4-FFF2-40B4-BE49-F238E27FC236}">
                          <a16:creationId xmlns:a16="http://schemas.microsoft.com/office/drawing/2014/main" id="{139FE677-3DAB-8FCB-F835-C959074B6179}"/>
                        </a:ext>
                      </a:extLst>
                    </p:cNvPr>
                    <p:cNvCxnSpPr>
                      <a:stCxn id="432" idx="4"/>
                    </p:cNvCxnSpPr>
                    <p:nvPr/>
                  </p:nvCxnSpPr>
                  <p:spPr>
                    <a:xfrm>
                      <a:off x="3113398" y="1960515"/>
                      <a:ext cx="0" cy="73975"/>
                    </a:xfrm>
                    <a:prstGeom prst="line">
                      <a:avLst/>
                    </a:prstGeom>
                    <a:grpFill/>
                    <a:ln w="25400" cap="flat" cmpd="dbl" algn="ctr">
                      <a:solidFill>
                        <a:srgbClr val="FFFFFF">
                          <a:lumMod val="65000"/>
                        </a:srgbClr>
                      </a:solidFill>
                      <a:prstDash val="solid"/>
                    </a:ln>
                    <a:effectLst/>
                  </p:spPr>
                </p:cxnSp>
              </p:grpSp>
              <p:grpSp>
                <p:nvGrpSpPr>
                  <p:cNvPr id="429" name="Group 1227">
                    <a:extLst>
                      <a:ext uri="{FF2B5EF4-FFF2-40B4-BE49-F238E27FC236}">
                        <a16:creationId xmlns:a16="http://schemas.microsoft.com/office/drawing/2014/main" id="{F617B7DD-830B-FA59-0448-8A0E7ADFD330}"/>
                      </a:ext>
                    </a:extLst>
                  </p:cNvPr>
                  <p:cNvGrpSpPr>
                    <a:grpSpLocks/>
                  </p:cNvGrpSpPr>
                  <p:nvPr/>
                </p:nvGrpSpPr>
                <p:grpSpPr bwMode="auto">
                  <a:xfrm>
                    <a:off x="3238500" y="1895475"/>
                    <a:ext cx="45719" cy="118871"/>
                    <a:chOff x="3098006" y="1902619"/>
                    <a:chExt cx="45719" cy="118871"/>
                  </a:xfrm>
                  <a:grpFill/>
                </p:grpSpPr>
                <p:sp>
                  <p:nvSpPr>
                    <p:cNvPr id="430" name="Oval 429">
                      <a:extLst>
                        <a:ext uri="{FF2B5EF4-FFF2-40B4-BE49-F238E27FC236}">
                          <a16:creationId xmlns:a16="http://schemas.microsoft.com/office/drawing/2014/main" id="{439AB6B4-B9C3-9D6E-3B5A-21C1E2A551A6}"/>
                        </a:ext>
                      </a:extLst>
                    </p:cNvPr>
                    <p:cNvSpPr/>
                    <p:nvPr/>
                  </p:nvSpPr>
                  <p:spPr>
                    <a:xfrm>
                      <a:off x="3090055" y="1927243"/>
                      <a:ext cx="45325" cy="40350"/>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431" name="Straight Connector 430">
                      <a:extLst>
                        <a:ext uri="{FF2B5EF4-FFF2-40B4-BE49-F238E27FC236}">
                          <a16:creationId xmlns:a16="http://schemas.microsoft.com/office/drawing/2014/main" id="{2E38268C-9963-0E07-333C-2397759B9C87}"/>
                        </a:ext>
                      </a:extLst>
                    </p:cNvPr>
                    <p:cNvCxnSpPr>
                      <a:stCxn id="430" idx="4"/>
                    </p:cNvCxnSpPr>
                    <p:nvPr/>
                  </p:nvCxnSpPr>
                  <p:spPr>
                    <a:xfrm>
                      <a:off x="3112772" y="1962556"/>
                      <a:ext cx="0" cy="72294"/>
                    </a:xfrm>
                    <a:prstGeom prst="line">
                      <a:avLst/>
                    </a:prstGeom>
                    <a:grpFill/>
                    <a:ln w="25400" cap="flat" cmpd="dbl" algn="ctr">
                      <a:solidFill>
                        <a:srgbClr val="FFFFFF">
                          <a:lumMod val="65000"/>
                        </a:srgbClr>
                      </a:solidFill>
                      <a:prstDash val="solid"/>
                    </a:ln>
                    <a:effectLst/>
                  </p:spPr>
                </p:cxnSp>
              </p:grpSp>
            </p:grpSp>
            <p:grpSp>
              <p:nvGrpSpPr>
                <p:cNvPr id="413" name="Group 1211">
                  <a:extLst>
                    <a:ext uri="{FF2B5EF4-FFF2-40B4-BE49-F238E27FC236}">
                      <a16:creationId xmlns:a16="http://schemas.microsoft.com/office/drawing/2014/main" id="{ED1CA218-F212-C679-C6BF-B451784D129F}"/>
                    </a:ext>
                  </a:extLst>
                </p:cNvPr>
                <p:cNvGrpSpPr>
                  <a:grpSpLocks/>
                </p:cNvGrpSpPr>
                <p:nvPr/>
              </p:nvGrpSpPr>
              <p:grpSpPr bwMode="auto">
                <a:xfrm>
                  <a:off x="3276600" y="1905000"/>
                  <a:ext cx="160019" cy="128396"/>
                  <a:chOff x="3124200" y="1895475"/>
                  <a:chExt cx="160019" cy="128396"/>
                </a:xfrm>
                <a:grpFill/>
              </p:grpSpPr>
              <p:grpSp>
                <p:nvGrpSpPr>
                  <p:cNvPr id="414" name="Group 1212">
                    <a:extLst>
                      <a:ext uri="{FF2B5EF4-FFF2-40B4-BE49-F238E27FC236}">
                        <a16:creationId xmlns:a16="http://schemas.microsoft.com/office/drawing/2014/main" id="{FDB55A84-5200-2432-D6FB-FEC4374CF3DC}"/>
                      </a:ext>
                    </a:extLst>
                  </p:cNvPr>
                  <p:cNvGrpSpPr>
                    <a:grpSpLocks/>
                  </p:cNvGrpSpPr>
                  <p:nvPr/>
                </p:nvGrpSpPr>
                <p:grpSpPr bwMode="auto">
                  <a:xfrm>
                    <a:off x="3124200" y="1905000"/>
                    <a:ext cx="45719" cy="118871"/>
                    <a:chOff x="3098006" y="1902619"/>
                    <a:chExt cx="45719" cy="118871"/>
                  </a:xfrm>
                  <a:grpFill/>
                </p:grpSpPr>
                <p:sp>
                  <p:nvSpPr>
                    <p:cNvPr id="424" name="Oval 423">
                      <a:extLst>
                        <a:ext uri="{FF2B5EF4-FFF2-40B4-BE49-F238E27FC236}">
                          <a16:creationId xmlns:a16="http://schemas.microsoft.com/office/drawing/2014/main" id="{97BC59E7-070A-55DA-6C01-68DD30F7E593}"/>
                        </a:ext>
                      </a:extLst>
                    </p:cNvPr>
                    <p:cNvSpPr/>
                    <p:nvPr/>
                  </p:nvSpPr>
                  <p:spPr>
                    <a:xfrm>
                      <a:off x="3074111" y="1924635"/>
                      <a:ext cx="43645" cy="45394"/>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425" name="Straight Connector 424">
                      <a:extLst>
                        <a:ext uri="{FF2B5EF4-FFF2-40B4-BE49-F238E27FC236}">
                          <a16:creationId xmlns:a16="http://schemas.microsoft.com/office/drawing/2014/main" id="{7436450D-7212-5AE5-C33F-B28B2660A710}"/>
                        </a:ext>
                      </a:extLst>
                    </p:cNvPr>
                    <p:cNvCxnSpPr>
                      <a:stCxn id="424" idx="4"/>
                    </p:cNvCxnSpPr>
                    <p:nvPr/>
                  </p:nvCxnSpPr>
                  <p:spPr>
                    <a:xfrm>
                      <a:off x="3090157" y="1968457"/>
                      <a:ext cx="0" cy="65570"/>
                    </a:xfrm>
                    <a:prstGeom prst="line">
                      <a:avLst/>
                    </a:prstGeom>
                    <a:grpFill/>
                    <a:ln w="25400" cap="flat" cmpd="dbl" algn="ctr">
                      <a:solidFill>
                        <a:srgbClr val="FFFFFF">
                          <a:lumMod val="65000"/>
                        </a:srgbClr>
                      </a:solidFill>
                      <a:prstDash val="solid"/>
                    </a:ln>
                    <a:effectLst/>
                  </p:spPr>
                </p:cxnSp>
              </p:grpSp>
              <p:grpSp>
                <p:nvGrpSpPr>
                  <p:cNvPr id="415" name="Group 1213">
                    <a:extLst>
                      <a:ext uri="{FF2B5EF4-FFF2-40B4-BE49-F238E27FC236}">
                        <a16:creationId xmlns:a16="http://schemas.microsoft.com/office/drawing/2014/main" id="{44B90585-E433-35FA-E7AF-F09091396140}"/>
                      </a:ext>
                    </a:extLst>
                  </p:cNvPr>
                  <p:cNvGrpSpPr>
                    <a:grpSpLocks/>
                  </p:cNvGrpSpPr>
                  <p:nvPr/>
                </p:nvGrpSpPr>
                <p:grpSpPr bwMode="auto">
                  <a:xfrm>
                    <a:off x="3200400" y="1905000"/>
                    <a:ext cx="45719" cy="118871"/>
                    <a:chOff x="3098006" y="1902619"/>
                    <a:chExt cx="45719" cy="118871"/>
                  </a:xfrm>
                  <a:grpFill/>
                </p:grpSpPr>
                <p:sp>
                  <p:nvSpPr>
                    <p:cNvPr id="422" name="Oval 421">
                      <a:extLst>
                        <a:ext uri="{FF2B5EF4-FFF2-40B4-BE49-F238E27FC236}">
                          <a16:creationId xmlns:a16="http://schemas.microsoft.com/office/drawing/2014/main" id="{E1472361-151D-F26D-0415-A6EB6E77CAAD}"/>
                        </a:ext>
                      </a:extLst>
                    </p:cNvPr>
                    <p:cNvSpPr/>
                    <p:nvPr/>
                  </p:nvSpPr>
                  <p:spPr>
                    <a:xfrm>
                      <a:off x="3066755" y="1925099"/>
                      <a:ext cx="45325" cy="4539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423" name="Straight Connector 422">
                      <a:extLst>
                        <a:ext uri="{FF2B5EF4-FFF2-40B4-BE49-F238E27FC236}">
                          <a16:creationId xmlns:a16="http://schemas.microsoft.com/office/drawing/2014/main" id="{D22F6713-DB95-0E2F-4F41-24F7C9E5F57D}"/>
                        </a:ext>
                      </a:extLst>
                    </p:cNvPr>
                    <p:cNvCxnSpPr>
                      <a:stCxn id="422" idx="4"/>
                    </p:cNvCxnSpPr>
                    <p:nvPr/>
                  </p:nvCxnSpPr>
                  <p:spPr>
                    <a:xfrm>
                      <a:off x="3089560" y="1968817"/>
                      <a:ext cx="0" cy="70613"/>
                    </a:xfrm>
                    <a:prstGeom prst="line">
                      <a:avLst/>
                    </a:prstGeom>
                    <a:grpFill/>
                    <a:ln w="25400" cap="flat" cmpd="dbl" algn="ctr">
                      <a:solidFill>
                        <a:srgbClr val="FFFFFF">
                          <a:lumMod val="65000"/>
                        </a:srgbClr>
                      </a:solidFill>
                      <a:prstDash val="solid"/>
                    </a:ln>
                    <a:effectLst/>
                  </p:spPr>
                </p:cxnSp>
              </p:grpSp>
              <p:grpSp>
                <p:nvGrpSpPr>
                  <p:cNvPr id="416" name="Group 1214">
                    <a:extLst>
                      <a:ext uri="{FF2B5EF4-FFF2-40B4-BE49-F238E27FC236}">
                        <a16:creationId xmlns:a16="http://schemas.microsoft.com/office/drawing/2014/main" id="{6D744266-E62F-CE20-4A34-549C8EB87415}"/>
                      </a:ext>
                    </a:extLst>
                  </p:cNvPr>
                  <p:cNvGrpSpPr>
                    <a:grpSpLocks/>
                  </p:cNvGrpSpPr>
                  <p:nvPr/>
                </p:nvGrpSpPr>
                <p:grpSpPr bwMode="auto">
                  <a:xfrm>
                    <a:off x="3162300" y="1895475"/>
                    <a:ext cx="45719" cy="118871"/>
                    <a:chOff x="3098006" y="1902619"/>
                    <a:chExt cx="45719" cy="118871"/>
                  </a:xfrm>
                  <a:grpFill/>
                </p:grpSpPr>
                <p:sp>
                  <p:nvSpPr>
                    <p:cNvPr id="420" name="Oval 419">
                      <a:extLst>
                        <a:ext uri="{FF2B5EF4-FFF2-40B4-BE49-F238E27FC236}">
                          <a16:creationId xmlns:a16="http://schemas.microsoft.com/office/drawing/2014/main" id="{7EFE36A4-00B5-594F-AF32-9425ED4A03B0}"/>
                        </a:ext>
                      </a:extLst>
                    </p:cNvPr>
                    <p:cNvSpPr/>
                    <p:nvPr/>
                  </p:nvSpPr>
                  <p:spPr>
                    <a:xfrm>
                      <a:off x="3086071" y="1916456"/>
                      <a:ext cx="45324" cy="45394"/>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421" name="Straight Connector 420">
                      <a:extLst>
                        <a:ext uri="{FF2B5EF4-FFF2-40B4-BE49-F238E27FC236}">
                          <a16:creationId xmlns:a16="http://schemas.microsoft.com/office/drawing/2014/main" id="{A83B685C-AEC6-176E-3AA2-E1C5260F7948}"/>
                        </a:ext>
                      </a:extLst>
                    </p:cNvPr>
                    <p:cNvCxnSpPr>
                      <a:stCxn id="420" idx="4"/>
                    </p:cNvCxnSpPr>
                    <p:nvPr/>
                  </p:nvCxnSpPr>
                  <p:spPr>
                    <a:xfrm>
                      <a:off x="3102146" y="1960292"/>
                      <a:ext cx="0" cy="68932"/>
                    </a:xfrm>
                    <a:prstGeom prst="line">
                      <a:avLst/>
                    </a:prstGeom>
                    <a:grpFill/>
                    <a:ln w="25400" cap="flat" cmpd="dbl" algn="ctr">
                      <a:solidFill>
                        <a:srgbClr val="FFFFFF">
                          <a:lumMod val="65000"/>
                        </a:srgbClr>
                      </a:solidFill>
                      <a:prstDash val="solid"/>
                    </a:ln>
                    <a:effectLst/>
                  </p:spPr>
                </p:cxnSp>
              </p:grpSp>
              <p:grpSp>
                <p:nvGrpSpPr>
                  <p:cNvPr id="417" name="Group 1215">
                    <a:extLst>
                      <a:ext uri="{FF2B5EF4-FFF2-40B4-BE49-F238E27FC236}">
                        <a16:creationId xmlns:a16="http://schemas.microsoft.com/office/drawing/2014/main" id="{A3624A1E-A54E-E553-2393-A21551EE8723}"/>
                      </a:ext>
                    </a:extLst>
                  </p:cNvPr>
                  <p:cNvGrpSpPr>
                    <a:grpSpLocks/>
                  </p:cNvGrpSpPr>
                  <p:nvPr/>
                </p:nvGrpSpPr>
                <p:grpSpPr bwMode="auto">
                  <a:xfrm>
                    <a:off x="3238500" y="1895475"/>
                    <a:ext cx="45719" cy="118871"/>
                    <a:chOff x="3098006" y="1902619"/>
                    <a:chExt cx="45719" cy="118871"/>
                  </a:xfrm>
                  <a:grpFill/>
                </p:grpSpPr>
                <p:sp>
                  <p:nvSpPr>
                    <p:cNvPr id="418" name="Oval 417">
                      <a:extLst>
                        <a:ext uri="{FF2B5EF4-FFF2-40B4-BE49-F238E27FC236}">
                          <a16:creationId xmlns:a16="http://schemas.microsoft.com/office/drawing/2014/main" id="{03DA75C6-3F98-4105-96F3-693FE96C244A}"/>
                        </a:ext>
                      </a:extLst>
                    </p:cNvPr>
                    <p:cNvSpPr/>
                    <p:nvPr/>
                  </p:nvSpPr>
                  <p:spPr>
                    <a:xfrm>
                      <a:off x="3083751" y="1916890"/>
                      <a:ext cx="40288" cy="4539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419" name="Straight Connector 418">
                      <a:extLst>
                        <a:ext uri="{FF2B5EF4-FFF2-40B4-BE49-F238E27FC236}">
                          <a16:creationId xmlns:a16="http://schemas.microsoft.com/office/drawing/2014/main" id="{987B87C8-3735-D9A3-BEC9-2C6D9A40D176}"/>
                        </a:ext>
                      </a:extLst>
                    </p:cNvPr>
                    <p:cNvCxnSpPr>
                      <a:stCxn id="418" idx="4"/>
                    </p:cNvCxnSpPr>
                    <p:nvPr/>
                  </p:nvCxnSpPr>
                  <p:spPr>
                    <a:xfrm>
                      <a:off x="3101534" y="1960652"/>
                      <a:ext cx="0" cy="72294"/>
                    </a:xfrm>
                    <a:prstGeom prst="line">
                      <a:avLst/>
                    </a:prstGeom>
                    <a:grpFill/>
                    <a:ln w="25400" cap="flat" cmpd="dbl" algn="ctr">
                      <a:solidFill>
                        <a:srgbClr val="FFFFFF">
                          <a:lumMod val="65000"/>
                        </a:srgbClr>
                      </a:solidFill>
                      <a:prstDash val="solid"/>
                    </a:ln>
                    <a:effectLst/>
                  </p:spPr>
                </p:cxnSp>
              </p:grpSp>
            </p:grpSp>
          </p:grpSp>
          <p:grpSp>
            <p:nvGrpSpPr>
              <p:cNvPr id="88" name="Group 870">
                <a:extLst>
                  <a:ext uri="{FF2B5EF4-FFF2-40B4-BE49-F238E27FC236}">
                    <a16:creationId xmlns:a16="http://schemas.microsoft.com/office/drawing/2014/main" id="{F3C356E6-AE4D-BD1C-B980-33BA7C1113A7}"/>
                  </a:ext>
                </a:extLst>
              </p:cNvPr>
              <p:cNvGrpSpPr>
                <a:grpSpLocks/>
              </p:cNvGrpSpPr>
              <p:nvPr/>
            </p:nvGrpSpPr>
            <p:grpSpPr bwMode="auto">
              <a:xfrm>
                <a:off x="4362450" y="1885950"/>
                <a:ext cx="312419" cy="137921"/>
                <a:chOff x="3124200" y="1895475"/>
                <a:chExt cx="312419" cy="137921"/>
              </a:xfrm>
              <a:grpFill/>
            </p:grpSpPr>
            <p:grpSp>
              <p:nvGrpSpPr>
                <p:cNvPr id="386" name="Group 1184">
                  <a:extLst>
                    <a:ext uri="{FF2B5EF4-FFF2-40B4-BE49-F238E27FC236}">
                      <a16:creationId xmlns:a16="http://schemas.microsoft.com/office/drawing/2014/main" id="{3FCFFCC7-C778-9FF8-0ECA-57638182CD72}"/>
                    </a:ext>
                  </a:extLst>
                </p:cNvPr>
                <p:cNvGrpSpPr>
                  <a:grpSpLocks/>
                </p:cNvGrpSpPr>
                <p:nvPr/>
              </p:nvGrpSpPr>
              <p:grpSpPr bwMode="auto">
                <a:xfrm>
                  <a:off x="3124200" y="1895475"/>
                  <a:ext cx="160019" cy="128396"/>
                  <a:chOff x="3124200" y="1895475"/>
                  <a:chExt cx="160019" cy="128396"/>
                </a:xfrm>
                <a:grpFill/>
              </p:grpSpPr>
              <p:grpSp>
                <p:nvGrpSpPr>
                  <p:cNvPr id="400" name="Group 1198">
                    <a:extLst>
                      <a:ext uri="{FF2B5EF4-FFF2-40B4-BE49-F238E27FC236}">
                        <a16:creationId xmlns:a16="http://schemas.microsoft.com/office/drawing/2014/main" id="{FD7E8944-66C1-2E50-21EB-80B597AF6C15}"/>
                      </a:ext>
                    </a:extLst>
                  </p:cNvPr>
                  <p:cNvGrpSpPr>
                    <a:grpSpLocks/>
                  </p:cNvGrpSpPr>
                  <p:nvPr/>
                </p:nvGrpSpPr>
                <p:grpSpPr bwMode="auto">
                  <a:xfrm>
                    <a:off x="3124200" y="1905000"/>
                    <a:ext cx="45719" cy="118871"/>
                    <a:chOff x="3098006" y="1902619"/>
                    <a:chExt cx="45719" cy="118871"/>
                  </a:xfrm>
                  <a:grpFill/>
                </p:grpSpPr>
                <p:sp>
                  <p:nvSpPr>
                    <p:cNvPr id="410" name="Oval 409">
                      <a:extLst>
                        <a:ext uri="{FF2B5EF4-FFF2-40B4-BE49-F238E27FC236}">
                          <a16:creationId xmlns:a16="http://schemas.microsoft.com/office/drawing/2014/main" id="{F9520BEA-276E-0F2A-4A9C-BB9E45423F8F}"/>
                        </a:ext>
                      </a:extLst>
                    </p:cNvPr>
                    <p:cNvSpPr/>
                    <p:nvPr/>
                  </p:nvSpPr>
                  <p:spPr>
                    <a:xfrm>
                      <a:off x="3083252" y="1930173"/>
                      <a:ext cx="45324" cy="36988"/>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411" name="Straight Connector 410">
                      <a:extLst>
                        <a:ext uri="{FF2B5EF4-FFF2-40B4-BE49-F238E27FC236}">
                          <a16:creationId xmlns:a16="http://schemas.microsoft.com/office/drawing/2014/main" id="{408A14EE-0A72-936A-5AAE-B4E308E28E51}"/>
                        </a:ext>
                      </a:extLst>
                    </p:cNvPr>
                    <p:cNvCxnSpPr>
                      <a:stCxn id="410" idx="4"/>
                    </p:cNvCxnSpPr>
                    <p:nvPr/>
                  </p:nvCxnSpPr>
                  <p:spPr>
                    <a:xfrm>
                      <a:off x="3105982" y="1967168"/>
                      <a:ext cx="0" cy="67250"/>
                    </a:xfrm>
                    <a:prstGeom prst="line">
                      <a:avLst/>
                    </a:prstGeom>
                    <a:grpFill/>
                    <a:ln w="25400" cap="flat" cmpd="dbl" algn="ctr">
                      <a:solidFill>
                        <a:srgbClr val="FFFFFF">
                          <a:lumMod val="65000"/>
                        </a:srgbClr>
                      </a:solidFill>
                      <a:prstDash val="solid"/>
                    </a:ln>
                    <a:effectLst/>
                  </p:spPr>
                </p:cxnSp>
              </p:grpSp>
              <p:grpSp>
                <p:nvGrpSpPr>
                  <p:cNvPr id="401" name="Group 1199">
                    <a:extLst>
                      <a:ext uri="{FF2B5EF4-FFF2-40B4-BE49-F238E27FC236}">
                        <a16:creationId xmlns:a16="http://schemas.microsoft.com/office/drawing/2014/main" id="{AE930712-70DB-67F1-7245-0CCC813411CD}"/>
                      </a:ext>
                    </a:extLst>
                  </p:cNvPr>
                  <p:cNvGrpSpPr>
                    <a:grpSpLocks/>
                  </p:cNvGrpSpPr>
                  <p:nvPr/>
                </p:nvGrpSpPr>
                <p:grpSpPr bwMode="auto">
                  <a:xfrm>
                    <a:off x="3200400" y="1905000"/>
                    <a:ext cx="45719" cy="118871"/>
                    <a:chOff x="3098006" y="1902619"/>
                    <a:chExt cx="45719" cy="118871"/>
                  </a:xfrm>
                  <a:grpFill/>
                </p:grpSpPr>
                <p:sp>
                  <p:nvSpPr>
                    <p:cNvPr id="408" name="Oval 407">
                      <a:extLst>
                        <a:ext uri="{FF2B5EF4-FFF2-40B4-BE49-F238E27FC236}">
                          <a16:creationId xmlns:a16="http://schemas.microsoft.com/office/drawing/2014/main" id="{4EA75559-3299-FFA0-0E85-8400CB13C454}"/>
                        </a:ext>
                      </a:extLst>
                    </p:cNvPr>
                    <p:cNvSpPr/>
                    <p:nvPr/>
                  </p:nvSpPr>
                  <p:spPr>
                    <a:xfrm>
                      <a:off x="3082683" y="1932214"/>
                      <a:ext cx="45325" cy="42032"/>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409" name="Straight Connector 408">
                      <a:extLst>
                        <a:ext uri="{FF2B5EF4-FFF2-40B4-BE49-F238E27FC236}">
                          <a16:creationId xmlns:a16="http://schemas.microsoft.com/office/drawing/2014/main" id="{9B8C660F-D01C-EB9E-0162-18B007384EFD}"/>
                        </a:ext>
                      </a:extLst>
                    </p:cNvPr>
                    <p:cNvCxnSpPr>
                      <a:stCxn id="408" idx="4"/>
                    </p:cNvCxnSpPr>
                    <p:nvPr/>
                  </p:nvCxnSpPr>
                  <p:spPr>
                    <a:xfrm>
                      <a:off x="3098686" y="1972689"/>
                      <a:ext cx="0" cy="63888"/>
                    </a:xfrm>
                    <a:prstGeom prst="line">
                      <a:avLst/>
                    </a:prstGeom>
                    <a:grpFill/>
                    <a:ln w="25400" cap="flat" cmpd="dbl" algn="ctr">
                      <a:solidFill>
                        <a:srgbClr val="FFFFFF">
                          <a:lumMod val="65000"/>
                        </a:srgbClr>
                      </a:solidFill>
                      <a:prstDash val="solid"/>
                    </a:ln>
                    <a:effectLst/>
                  </p:spPr>
                </p:cxnSp>
              </p:grpSp>
              <p:grpSp>
                <p:nvGrpSpPr>
                  <p:cNvPr id="402" name="Group 1200">
                    <a:extLst>
                      <a:ext uri="{FF2B5EF4-FFF2-40B4-BE49-F238E27FC236}">
                        <a16:creationId xmlns:a16="http://schemas.microsoft.com/office/drawing/2014/main" id="{C90E9807-B7FC-319C-072F-946A39678B0E}"/>
                      </a:ext>
                    </a:extLst>
                  </p:cNvPr>
                  <p:cNvGrpSpPr>
                    <a:grpSpLocks/>
                  </p:cNvGrpSpPr>
                  <p:nvPr/>
                </p:nvGrpSpPr>
                <p:grpSpPr bwMode="auto">
                  <a:xfrm>
                    <a:off x="3162300" y="1895475"/>
                    <a:ext cx="45719" cy="118871"/>
                    <a:chOff x="3098006" y="1902619"/>
                    <a:chExt cx="45719" cy="118871"/>
                  </a:xfrm>
                  <a:grpFill/>
                </p:grpSpPr>
                <p:sp>
                  <p:nvSpPr>
                    <p:cNvPr id="406" name="Oval 405">
                      <a:extLst>
                        <a:ext uri="{FF2B5EF4-FFF2-40B4-BE49-F238E27FC236}">
                          <a16:creationId xmlns:a16="http://schemas.microsoft.com/office/drawing/2014/main" id="{A94FE0EF-5FA7-E931-5304-54A2BD078B85}"/>
                        </a:ext>
                      </a:extLst>
                    </p:cNvPr>
                    <p:cNvSpPr/>
                    <p:nvPr/>
                  </p:nvSpPr>
                  <p:spPr>
                    <a:xfrm>
                      <a:off x="3095241" y="1920328"/>
                      <a:ext cx="45324"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407" name="Straight Connector 406">
                      <a:extLst>
                        <a:ext uri="{FF2B5EF4-FFF2-40B4-BE49-F238E27FC236}">
                          <a16:creationId xmlns:a16="http://schemas.microsoft.com/office/drawing/2014/main" id="{5D298E6A-DC8F-3813-756E-BC366A797EC7}"/>
                        </a:ext>
                      </a:extLst>
                    </p:cNvPr>
                    <p:cNvCxnSpPr>
                      <a:stCxn id="406" idx="4"/>
                    </p:cNvCxnSpPr>
                    <p:nvPr/>
                  </p:nvCxnSpPr>
                  <p:spPr>
                    <a:xfrm>
                      <a:off x="3117971" y="1962365"/>
                      <a:ext cx="0" cy="63888"/>
                    </a:xfrm>
                    <a:prstGeom prst="line">
                      <a:avLst/>
                    </a:prstGeom>
                    <a:grpFill/>
                    <a:ln w="25400" cap="flat" cmpd="dbl" algn="ctr">
                      <a:solidFill>
                        <a:srgbClr val="FFFFFF">
                          <a:lumMod val="65000"/>
                        </a:srgbClr>
                      </a:solidFill>
                      <a:prstDash val="solid"/>
                    </a:ln>
                    <a:effectLst/>
                  </p:spPr>
                </p:cxnSp>
              </p:grpSp>
              <p:grpSp>
                <p:nvGrpSpPr>
                  <p:cNvPr id="403" name="Group 1201">
                    <a:extLst>
                      <a:ext uri="{FF2B5EF4-FFF2-40B4-BE49-F238E27FC236}">
                        <a16:creationId xmlns:a16="http://schemas.microsoft.com/office/drawing/2014/main" id="{2993CEF5-3172-723C-EA1B-551028D27915}"/>
                      </a:ext>
                    </a:extLst>
                  </p:cNvPr>
                  <p:cNvGrpSpPr>
                    <a:grpSpLocks/>
                  </p:cNvGrpSpPr>
                  <p:nvPr/>
                </p:nvGrpSpPr>
                <p:grpSpPr bwMode="auto">
                  <a:xfrm>
                    <a:off x="3238500" y="1895475"/>
                    <a:ext cx="45719" cy="118871"/>
                    <a:chOff x="3098006" y="1902619"/>
                    <a:chExt cx="45719" cy="118871"/>
                  </a:xfrm>
                  <a:grpFill/>
                </p:grpSpPr>
                <p:sp>
                  <p:nvSpPr>
                    <p:cNvPr id="404" name="Oval 403">
                      <a:extLst>
                        <a:ext uri="{FF2B5EF4-FFF2-40B4-BE49-F238E27FC236}">
                          <a16:creationId xmlns:a16="http://schemas.microsoft.com/office/drawing/2014/main" id="{5566D1E8-6F41-88C6-221E-389A5A50021F}"/>
                        </a:ext>
                      </a:extLst>
                    </p:cNvPr>
                    <p:cNvSpPr/>
                    <p:nvPr/>
                  </p:nvSpPr>
                  <p:spPr>
                    <a:xfrm>
                      <a:off x="3094643" y="1925731"/>
                      <a:ext cx="45325" cy="38668"/>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405" name="Straight Connector 404">
                      <a:extLst>
                        <a:ext uri="{FF2B5EF4-FFF2-40B4-BE49-F238E27FC236}">
                          <a16:creationId xmlns:a16="http://schemas.microsoft.com/office/drawing/2014/main" id="{C5AE8842-3623-905E-25FA-EBF32A98AC18}"/>
                        </a:ext>
                      </a:extLst>
                    </p:cNvPr>
                    <p:cNvCxnSpPr>
                      <a:stCxn id="404" idx="4"/>
                    </p:cNvCxnSpPr>
                    <p:nvPr/>
                  </p:nvCxnSpPr>
                  <p:spPr>
                    <a:xfrm>
                      <a:off x="3110631" y="1962843"/>
                      <a:ext cx="0" cy="65569"/>
                    </a:xfrm>
                    <a:prstGeom prst="line">
                      <a:avLst/>
                    </a:prstGeom>
                    <a:grpFill/>
                    <a:ln w="25400" cap="flat" cmpd="dbl" algn="ctr">
                      <a:solidFill>
                        <a:srgbClr val="FFFFFF">
                          <a:lumMod val="65000"/>
                        </a:srgbClr>
                      </a:solidFill>
                      <a:prstDash val="solid"/>
                    </a:ln>
                    <a:effectLst/>
                  </p:spPr>
                </p:cxnSp>
              </p:grpSp>
            </p:grpSp>
            <p:grpSp>
              <p:nvGrpSpPr>
                <p:cNvPr id="387" name="Group 1185">
                  <a:extLst>
                    <a:ext uri="{FF2B5EF4-FFF2-40B4-BE49-F238E27FC236}">
                      <a16:creationId xmlns:a16="http://schemas.microsoft.com/office/drawing/2014/main" id="{DC9222BC-CD4F-6CE5-C4AB-B128AF8A813F}"/>
                    </a:ext>
                  </a:extLst>
                </p:cNvPr>
                <p:cNvGrpSpPr>
                  <a:grpSpLocks/>
                </p:cNvGrpSpPr>
                <p:nvPr/>
              </p:nvGrpSpPr>
              <p:grpSpPr bwMode="auto">
                <a:xfrm>
                  <a:off x="3276600" y="1905000"/>
                  <a:ext cx="160019" cy="128396"/>
                  <a:chOff x="3124200" y="1895475"/>
                  <a:chExt cx="160019" cy="128396"/>
                </a:xfrm>
                <a:grpFill/>
              </p:grpSpPr>
              <p:grpSp>
                <p:nvGrpSpPr>
                  <p:cNvPr id="388" name="Group 1186">
                    <a:extLst>
                      <a:ext uri="{FF2B5EF4-FFF2-40B4-BE49-F238E27FC236}">
                        <a16:creationId xmlns:a16="http://schemas.microsoft.com/office/drawing/2014/main" id="{CF26370D-951B-A194-8F59-33A4CFA2CEB3}"/>
                      </a:ext>
                    </a:extLst>
                  </p:cNvPr>
                  <p:cNvGrpSpPr>
                    <a:grpSpLocks/>
                  </p:cNvGrpSpPr>
                  <p:nvPr/>
                </p:nvGrpSpPr>
                <p:grpSpPr bwMode="auto">
                  <a:xfrm>
                    <a:off x="3124200" y="1905000"/>
                    <a:ext cx="45719" cy="118871"/>
                    <a:chOff x="3098006" y="1902619"/>
                    <a:chExt cx="45719" cy="118871"/>
                  </a:xfrm>
                  <a:grpFill/>
                </p:grpSpPr>
                <p:sp>
                  <p:nvSpPr>
                    <p:cNvPr id="398" name="Oval 397">
                      <a:extLst>
                        <a:ext uri="{FF2B5EF4-FFF2-40B4-BE49-F238E27FC236}">
                          <a16:creationId xmlns:a16="http://schemas.microsoft.com/office/drawing/2014/main" id="{0D82F4DB-7116-5C15-771D-3A634785B626}"/>
                        </a:ext>
                      </a:extLst>
                    </p:cNvPr>
                    <p:cNvSpPr/>
                    <p:nvPr/>
                  </p:nvSpPr>
                  <p:spPr>
                    <a:xfrm>
                      <a:off x="3077050" y="1928211"/>
                      <a:ext cx="41967" cy="36988"/>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399" name="Straight Connector 398">
                      <a:extLst>
                        <a:ext uri="{FF2B5EF4-FFF2-40B4-BE49-F238E27FC236}">
                          <a16:creationId xmlns:a16="http://schemas.microsoft.com/office/drawing/2014/main" id="{747A9157-64B3-D5EE-2059-8EE6A902604A}"/>
                        </a:ext>
                      </a:extLst>
                    </p:cNvPr>
                    <p:cNvCxnSpPr>
                      <a:stCxn id="398" idx="4"/>
                    </p:cNvCxnSpPr>
                    <p:nvPr/>
                  </p:nvCxnSpPr>
                  <p:spPr>
                    <a:xfrm>
                      <a:off x="3094672" y="1963584"/>
                      <a:ext cx="0" cy="62206"/>
                    </a:xfrm>
                    <a:prstGeom prst="line">
                      <a:avLst/>
                    </a:prstGeom>
                    <a:grpFill/>
                    <a:ln w="25400" cap="flat" cmpd="dbl" algn="ctr">
                      <a:solidFill>
                        <a:srgbClr val="FFFFFF">
                          <a:lumMod val="65000"/>
                        </a:srgbClr>
                      </a:solidFill>
                      <a:prstDash val="solid"/>
                    </a:ln>
                    <a:effectLst/>
                  </p:spPr>
                </p:cxnSp>
              </p:grpSp>
              <p:grpSp>
                <p:nvGrpSpPr>
                  <p:cNvPr id="389" name="Group 1187">
                    <a:extLst>
                      <a:ext uri="{FF2B5EF4-FFF2-40B4-BE49-F238E27FC236}">
                        <a16:creationId xmlns:a16="http://schemas.microsoft.com/office/drawing/2014/main" id="{6AA9B917-7762-702C-581C-865185010457}"/>
                      </a:ext>
                    </a:extLst>
                  </p:cNvPr>
                  <p:cNvGrpSpPr>
                    <a:grpSpLocks/>
                  </p:cNvGrpSpPr>
                  <p:nvPr/>
                </p:nvGrpSpPr>
                <p:grpSpPr bwMode="auto">
                  <a:xfrm>
                    <a:off x="3200400" y="1905000"/>
                    <a:ext cx="45719" cy="118871"/>
                    <a:chOff x="3098006" y="1902619"/>
                    <a:chExt cx="45719" cy="118871"/>
                  </a:xfrm>
                  <a:grpFill/>
                </p:grpSpPr>
                <p:sp>
                  <p:nvSpPr>
                    <p:cNvPr id="396" name="Oval 395">
                      <a:extLst>
                        <a:ext uri="{FF2B5EF4-FFF2-40B4-BE49-F238E27FC236}">
                          <a16:creationId xmlns:a16="http://schemas.microsoft.com/office/drawing/2014/main" id="{225F6256-022B-9A56-23F7-23A2C8B012DE}"/>
                        </a:ext>
                      </a:extLst>
                    </p:cNvPr>
                    <p:cNvSpPr/>
                    <p:nvPr/>
                  </p:nvSpPr>
                  <p:spPr>
                    <a:xfrm>
                      <a:off x="3071416" y="1928615"/>
                      <a:ext cx="47003" cy="42031"/>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397" name="Straight Connector 396">
                      <a:extLst>
                        <a:ext uri="{FF2B5EF4-FFF2-40B4-BE49-F238E27FC236}">
                          <a16:creationId xmlns:a16="http://schemas.microsoft.com/office/drawing/2014/main" id="{7452970F-A992-D695-001C-18ED571522C5}"/>
                        </a:ext>
                      </a:extLst>
                    </p:cNvPr>
                    <p:cNvCxnSpPr>
                      <a:stCxn id="396" idx="4"/>
                    </p:cNvCxnSpPr>
                    <p:nvPr/>
                  </p:nvCxnSpPr>
                  <p:spPr>
                    <a:xfrm>
                      <a:off x="3094163" y="1970667"/>
                      <a:ext cx="0" cy="63888"/>
                    </a:xfrm>
                    <a:prstGeom prst="line">
                      <a:avLst/>
                    </a:prstGeom>
                    <a:grpFill/>
                    <a:ln w="25400" cap="flat" cmpd="dbl" algn="ctr">
                      <a:solidFill>
                        <a:srgbClr val="FFFFFF">
                          <a:lumMod val="65000"/>
                        </a:srgbClr>
                      </a:solidFill>
                      <a:prstDash val="solid"/>
                    </a:ln>
                    <a:effectLst/>
                  </p:spPr>
                </p:cxnSp>
              </p:grpSp>
              <p:grpSp>
                <p:nvGrpSpPr>
                  <p:cNvPr id="390" name="Group 1188">
                    <a:extLst>
                      <a:ext uri="{FF2B5EF4-FFF2-40B4-BE49-F238E27FC236}">
                        <a16:creationId xmlns:a16="http://schemas.microsoft.com/office/drawing/2014/main" id="{9E92600E-92D4-7250-004A-2A7D03EBC61E}"/>
                      </a:ext>
                    </a:extLst>
                  </p:cNvPr>
                  <p:cNvGrpSpPr>
                    <a:grpSpLocks/>
                  </p:cNvGrpSpPr>
                  <p:nvPr/>
                </p:nvGrpSpPr>
                <p:grpSpPr bwMode="auto">
                  <a:xfrm>
                    <a:off x="3162300" y="1895475"/>
                    <a:ext cx="45719" cy="118871"/>
                    <a:chOff x="3098006" y="1902619"/>
                    <a:chExt cx="45719" cy="118871"/>
                  </a:xfrm>
                  <a:grpFill/>
                </p:grpSpPr>
                <p:sp>
                  <p:nvSpPr>
                    <p:cNvPr id="394" name="Oval 393">
                      <a:extLst>
                        <a:ext uri="{FF2B5EF4-FFF2-40B4-BE49-F238E27FC236}">
                          <a16:creationId xmlns:a16="http://schemas.microsoft.com/office/drawing/2014/main" id="{B49A8B68-04ED-BFD9-45F3-B9875F334734}"/>
                        </a:ext>
                      </a:extLst>
                    </p:cNvPr>
                    <p:cNvSpPr/>
                    <p:nvPr/>
                  </p:nvSpPr>
                  <p:spPr>
                    <a:xfrm>
                      <a:off x="3090703" y="1918365"/>
                      <a:ext cx="38609" cy="42031"/>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395" name="Straight Connector 394">
                      <a:extLst>
                        <a:ext uri="{FF2B5EF4-FFF2-40B4-BE49-F238E27FC236}">
                          <a16:creationId xmlns:a16="http://schemas.microsoft.com/office/drawing/2014/main" id="{4BE1B52D-FBD9-7036-EA1A-A9FFB0A248B2}"/>
                        </a:ext>
                      </a:extLst>
                    </p:cNvPr>
                    <p:cNvCxnSpPr>
                      <a:stCxn id="394" idx="4"/>
                    </p:cNvCxnSpPr>
                    <p:nvPr/>
                  </p:nvCxnSpPr>
                  <p:spPr>
                    <a:xfrm>
                      <a:off x="3106719" y="1958781"/>
                      <a:ext cx="0" cy="65569"/>
                    </a:xfrm>
                    <a:prstGeom prst="line">
                      <a:avLst/>
                    </a:prstGeom>
                    <a:grpFill/>
                    <a:ln w="25400" cap="flat" cmpd="dbl" algn="ctr">
                      <a:solidFill>
                        <a:srgbClr val="FFFFFF">
                          <a:lumMod val="65000"/>
                        </a:srgbClr>
                      </a:solidFill>
                      <a:prstDash val="solid"/>
                    </a:ln>
                    <a:effectLst/>
                  </p:spPr>
                </p:cxnSp>
              </p:grpSp>
              <p:grpSp>
                <p:nvGrpSpPr>
                  <p:cNvPr id="391" name="Group 1189">
                    <a:extLst>
                      <a:ext uri="{FF2B5EF4-FFF2-40B4-BE49-F238E27FC236}">
                        <a16:creationId xmlns:a16="http://schemas.microsoft.com/office/drawing/2014/main" id="{CDD7B6B2-ECE1-5826-B0AF-5A6745290418}"/>
                      </a:ext>
                    </a:extLst>
                  </p:cNvPr>
                  <p:cNvGrpSpPr>
                    <a:grpSpLocks/>
                  </p:cNvGrpSpPr>
                  <p:nvPr/>
                </p:nvGrpSpPr>
                <p:grpSpPr bwMode="auto">
                  <a:xfrm>
                    <a:off x="3238500" y="1895475"/>
                    <a:ext cx="45719" cy="118871"/>
                    <a:chOff x="3098006" y="1902619"/>
                    <a:chExt cx="45719" cy="118871"/>
                  </a:xfrm>
                  <a:grpFill/>
                </p:grpSpPr>
                <p:sp>
                  <p:nvSpPr>
                    <p:cNvPr id="392" name="Oval 391">
                      <a:extLst>
                        <a:ext uri="{FF2B5EF4-FFF2-40B4-BE49-F238E27FC236}">
                          <a16:creationId xmlns:a16="http://schemas.microsoft.com/office/drawing/2014/main" id="{90C9BCAA-9573-CF11-081D-9E31D0452A65}"/>
                        </a:ext>
                      </a:extLst>
                    </p:cNvPr>
                    <p:cNvSpPr/>
                    <p:nvPr/>
                  </p:nvSpPr>
                  <p:spPr>
                    <a:xfrm>
                      <a:off x="3083376" y="1920465"/>
                      <a:ext cx="45325" cy="42031"/>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393" name="Straight Connector 392">
                      <a:extLst>
                        <a:ext uri="{FF2B5EF4-FFF2-40B4-BE49-F238E27FC236}">
                          <a16:creationId xmlns:a16="http://schemas.microsoft.com/office/drawing/2014/main" id="{8D87A856-5E0E-C740-272D-72CD556D20F1}"/>
                        </a:ext>
                      </a:extLst>
                    </p:cNvPr>
                    <p:cNvCxnSpPr>
                      <a:stCxn id="392" idx="4"/>
                    </p:cNvCxnSpPr>
                    <p:nvPr/>
                  </p:nvCxnSpPr>
                  <p:spPr>
                    <a:xfrm>
                      <a:off x="3106108" y="1962503"/>
                      <a:ext cx="0" cy="62207"/>
                    </a:xfrm>
                    <a:prstGeom prst="line">
                      <a:avLst/>
                    </a:prstGeom>
                    <a:grpFill/>
                    <a:ln w="25400" cap="flat" cmpd="dbl" algn="ctr">
                      <a:solidFill>
                        <a:srgbClr val="FFFFFF">
                          <a:lumMod val="65000"/>
                        </a:srgbClr>
                      </a:solidFill>
                      <a:prstDash val="solid"/>
                    </a:ln>
                    <a:effectLst/>
                  </p:spPr>
                </p:cxnSp>
              </p:grpSp>
            </p:grpSp>
          </p:grpSp>
          <p:grpSp>
            <p:nvGrpSpPr>
              <p:cNvPr id="89" name="Group 871">
                <a:extLst>
                  <a:ext uri="{FF2B5EF4-FFF2-40B4-BE49-F238E27FC236}">
                    <a16:creationId xmlns:a16="http://schemas.microsoft.com/office/drawing/2014/main" id="{887F4202-AE18-E9B6-2616-C3F21B9FD9D4}"/>
                  </a:ext>
                </a:extLst>
              </p:cNvPr>
              <p:cNvGrpSpPr>
                <a:grpSpLocks/>
              </p:cNvGrpSpPr>
              <p:nvPr/>
            </p:nvGrpSpPr>
            <p:grpSpPr bwMode="auto">
              <a:xfrm>
                <a:off x="4669631" y="1883569"/>
                <a:ext cx="312419" cy="137921"/>
                <a:chOff x="3124200" y="1895475"/>
                <a:chExt cx="312419" cy="137921"/>
              </a:xfrm>
              <a:grpFill/>
            </p:grpSpPr>
            <p:grpSp>
              <p:nvGrpSpPr>
                <p:cNvPr id="360" name="Group 1158">
                  <a:extLst>
                    <a:ext uri="{FF2B5EF4-FFF2-40B4-BE49-F238E27FC236}">
                      <a16:creationId xmlns:a16="http://schemas.microsoft.com/office/drawing/2014/main" id="{A1C52BCC-C2DC-5786-FFA5-7B9D726142E8}"/>
                    </a:ext>
                  </a:extLst>
                </p:cNvPr>
                <p:cNvGrpSpPr>
                  <a:grpSpLocks/>
                </p:cNvGrpSpPr>
                <p:nvPr/>
              </p:nvGrpSpPr>
              <p:grpSpPr bwMode="auto">
                <a:xfrm>
                  <a:off x="3124200" y="1895475"/>
                  <a:ext cx="160019" cy="128396"/>
                  <a:chOff x="3124200" y="1895475"/>
                  <a:chExt cx="160019" cy="128396"/>
                </a:xfrm>
                <a:grpFill/>
              </p:grpSpPr>
              <p:grpSp>
                <p:nvGrpSpPr>
                  <p:cNvPr id="374" name="Group 1172">
                    <a:extLst>
                      <a:ext uri="{FF2B5EF4-FFF2-40B4-BE49-F238E27FC236}">
                        <a16:creationId xmlns:a16="http://schemas.microsoft.com/office/drawing/2014/main" id="{1E4B4AF5-D0BE-15B0-D1CF-41E653F2AE42}"/>
                      </a:ext>
                    </a:extLst>
                  </p:cNvPr>
                  <p:cNvGrpSpPr>
                    <a:grpSpLocks/>
                  </p:cNvGrpSpPr>
                  <p:nvPr/>
                </p:nvGrpSpPr>
                <p:grpSpPr bwMode="auto">
                  <a:xfrm>
                    <a:off x="3124200" y="1905000"/>
                    <a:ext cx="45719" cy="118871"/>
                    <a:chOff x="3098006" y="1902619"/>
                    <a:chExt cx="45719" cy="118871"/>
                  </a:xfrm>
                  <a:grpFill/>
                </p:grpSpPr>
                <p:sp>
                  <p:nvSpPr>
                    <p:cNvPr id="384" name="Oval 383">
                      <a:extLst>
                        <a:ext uri="{FF2B5EF4-FFF2-40B4-BE49-F238E27FC236}">
                          <a16:creationId xmlns:a16="http://schemas.microsoft.com/office/drawing/2014/main" id="{95EEA7CE-020E-3A23-E504-A0737201D359}"/>
                        </a:ext>
                      </a:extLst>
                    </p:cNvPr>
                    <p:cNvSpPr/>
                    <p:nvPr/>
                  </p:nvSpPr>
                  <p:spPr>
                    <a:xfrm>
                      <a:off x="3079967" y="1928910"/>
                      <a:ext cx="47003" cy="4539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385" name="Straight Connector 384">
                      <a:extLst>
                        <a:ext uri="{FF2B5EF4-FFF2-40B4-BE49-F238E27FC236}">
                          <a16:creationId xmlns:a16="http://schemas.microsoft.com/office/drawing/2014/main" id="{E9BAA27E-3784-1236-A294-A84DC81E2D13}"/>
                        </a:ext>
                      </a:extLst>
                    </p:cNvPr>
                    <p:cNvCxnSpPr>
                      <a:stCxn id="384" idx="4"/>
                    </p:cNvCxnSpPr>
                    <p:nvPr/>
                  </p:nvCxnSpPr>
                  <p:spPr>
                    <a:xfrm>
                      <a:off x="3101107" y="1972672"/>
                      <a:ext cx="0" cy="72294"/>
                    </a:xfrm>
                    <a:prstGeom prst="line">
                      <a:avLst/>
                    </a:prstGeom>
                    <a:grpFill/>
                    <a:ln w="25400" cap="flat" cmpd="dbl" algn="ctr">
                      <a:solidFill>
                        <a:srgbClr val="FFFFFF">
                          <a:lumMod val="65000"/>
                        </a:srgbClr>
                      </a:solidFill>
                      <a:prstDash val="solid"/>
                    </a:ln>
                    <a:effectLst/>
                  </p:spPr>
                </p:cxnSp>
              </p:grpSp>
              <p:grpSp>
                <p:nvGrpSpPr>
                  <p:cNvPr id="375" name="Group 1173">
                    <a:extLst>
                      <a:ext uri="{FF2B5EF4-FFF2-40B4-BE49-F238E27FC236}">
                        <a16:creationId xmlns:a16="http://schemas.microsoft.com/office/drawing/2014/main" id="{55BBF309-40E3-3729-E3EB-4D432A6E3C8C}"/>
                      </a:ext>
                    </a:extLst>
                  </p:cNvPr>
                  <p:cNvGrpSpPr>
                    <a:grpSpLocks/>
                  </p:cNvGrpSpPr>
                  <p:nvPr/>
                </p:nvGrpSpPr>
                <p:grpSpPr bwMode="auto">
                  <a:xfrm>
                    <a:off x="3200400" y="1905000"/>
                    <a:ext cx="45719" cy="118871"/>
                    <a:chOff x="3098006" y="1902619"/>
                    <a:chExt cx="45719" cy="118871"/>
                  </a:xfrm>
                  <a:grpFill/>
                </p:grpSpPr>
                <p:sp>
                  <p:nvSpPr>
                    <p:cNvPr id="382" name="Oval 381">
                      <a:extLst>
                        <a:ext uri="{FF2B5EF4-FFF2-40B4-BE49-F238E27FC236}">
                          <a16:creationId xmlns:a16="http://schemas.microsoft.com/office/drawing/2014/main" id="{DC62F602-0054-0839-2D3D-1BFC09D2C724}"/>
                        </a:ext>
                      </a:extLst>
                    </p:cNvPr>
                    <p:cNvSpPr/>
                    <p:nvPr/>
                  </p:nvSpPr>
                  <p:spPr>
                    <a:xfrm>
                      <a:off x="3079384" y="1936023"/>
                      <a:ext cx="43645" cy="38669"/>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383" name="Straight Connector 382">
                      <a:extLst>
                        <a:ext uri="{FF2B5EF4-FFF2-40B4-BE49-F238E27FC236}">
                          <a16:creationId xmlns:a16="http://schemas.microsoft.com/office/drawing/2014/main" id="{1C35F526-56F9-159E-51C9-D2C59E8B2BEA}"/>
                        </a:ext>
                      </a:extLst>
                    </p:cNvPr>
                    <p:cNvCxnSpPr>
                      <a:stCxn id="382" idx="4"/>
                    </p:cNvCxnSpPr>
                    <p:nvPr/>
                  </p:nvCxnSpPr>
                  <p:spPr>
                    <a:xfrm>
                      <a:off x="3092117" y="1976526"/>
                      <a:ext cx="1679" cy="70613"/>
                    </a:xfrm>
                    <a:prstGeom prst="line">
                      <a:avLst/>
                    </a:prstGeom>
                    <a:grpFill/>
                    <a:ln w="25400" cap="flat" cmpd="dbl" algn="ctr">
                      <a:solidFill>
                        <a:srgbClr val="FFFFFF">
                          <a:lumMod val="65000"/>
                        </a:srgbClr>
                      </a:solidFill>
                      <a:prstDash val="solid"/>
                    </a:ln>
                    <a:effectLst/>
                  </p:spPr>
                </p:cxnSp>
              </p:grpSp>
              <p:grpSp>
                <p:nvGrpSpPr>
                  <p:cNvPr id="376" name="Group 1174">
                    <a:extLst>
                      <a:ext uri="{FF2B5EF4-FFF2-40B4-BE49-F238E27FC236}">
                        <a16:creationId xmlns:a16="http://schemas.microsoft.com/office/drawing/2014/main" id="{79DEE760-B45F-CEF8-D594-7842D79C5B18}"/>
                      </a:ext>
                    </a:extLst>
                  </p:cNvPr>
                  <p:cNvGrpSpPr>
                    <a:grpSpLocks/>
                  </p:cNvGrpSpPr>
                  <p:nvPr/>
                </p:nvGrpSpPr>
                <p:grpSpPr bwMode="auto">
                  <a:xfrm>
                    <a:off x="3162300" y="1895475"/>
                    <a:ext cx="45719" cy="118871"/>
                    <a:chOff x="3098006" y="1902619"/>
                    <a:chExt cx="45719" cy="118871"/>
                  </a:xfrm>
                  <a:grpFill/>
                </p:grpSpPr>
                <p:sp>
                  <p:nvSpPr>
                    <p:cNvPr id="380" name="Oval 379">
                      <a:extLst>
                        <a:ext uri="{FF2B5EF4-FFF2-40B4-BE49-F238E27FC236}">
                          <a16:creationId xmlns:a16="http://schemas.microsoft.com/office/drawing/2014/main" id="{BEFBF5CB-DCE9-838F-D5C7-430EC3810CD5}"/>
                        </a:ext>
                      </a:extLst>
                    </p:cNvPr>
                    <p:cNvSpPr/>
                    <p:nvPr/>
                  </p:nvSpPr>
                  <p:spPr>
                    <a:xfrm>
                      <a:off x="3090336" y="1929194"/>
                      <a:ext cx="45324" cy="38669"/>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381" name="Straight Connector 380">
                      <a:extLst>
                        <a:ext uri="{FF2B5EF4-FFF2-40B4-BE49-F238E27FC236}">
                          <a16:creationId xmlns:a16="http://schemas.microsoft.com/office/drawing/2014/main" id="{4477ECA0-8F24-2FD5-04E5-735490CBBB62}"/>
                        </a:ext>
                      </a:extLst>
                    </p:cNvPr>
                    <p:cNvCxnSpPr>
                      <a:stCxn id="380" idx="4"/>
                    </p:cNvCxnSpPr>
                    <p:nvPr/>
                  </p:nvCxnSpPr>
                  <p:spPr>
                    <a:xfrm>
                      <a:off x="3111418" y="1966203"/>
                      <a:ext cx="1678" cy="72295"/>
                    </a:xfrm>
                    <a:prstGeom prst="line">
                      <a:avLst/>
                    </a:prstGeom>
                    <a:grpFill/>
                    <a:ln w="25400" cap="flat" cmpd="dbl" algn="ctr">
                      <a:solidFill>
                        <a:srgbClr val="FFFFFF">
                          <a:lumMod val="65000"/>
                        </a:srgbClr>
                      </a:solidFill>
                      <a:prstDash val="solid"/>
                    </a:ln>
                    <a:effectLst/>
                  </p:spPr>
                </p:cxnSp>
              </p:grpSp>
              <p:grpSp>
                <p:nvGrpSpPr>
                  <p:cNvPr id="377" name="Group 1175">
                    <a:extLst>
                      <a:ext uri="{FF2B5EF4-FFF2-40B4-BE49-F238E27FC236}">
                        <a16:creationId xmlns:a16="http://schemas.microsoft.com/office/drawing/2014/main" id="{C2F17C40-F4EF-73A9-E167-6D3F5612F734}"/>
                      </a:ext>
                    </a:extLst>
                  </p:cNvPr>
                  <p:cNvGrpSpPr>
                    <a:grpSpLocks/>
                  </p:cNvGrpSpPr>
                  <p:nvPr/>
                </p:nvGrpSpPr>
                <p:grpSpPr bwMode="auto">
                  <a:xfrm>
                    <a:off x="3238500" y="1895475"/>
                    <a:ext cx="45719" cy="118871"/>
                    <a:chOff x="3098006" y="1902619"/>
                    <a:chExt cx="45719" cy="118871"/>
                  </a:xfrm>
                  <a:grpFill/>
                </p:grpSpPr>
                <p:sp>
                  <p:nvSpPr>
                    <p:cNvPr id="378" name="Oval 377">
                      <a:extLst>
                        <a:ext uri="{FF2B5EF4-FFF2-40B4-BE49-F238E27FC236}">
                          <a16:creationId xmlns:a16="http://schemas.microsoft.com/office/drawing/2014/main" id="{EBFA2BE5-3526-FA66-81BF-6F849E10F7C5}"/>
                        </a:ext>
                      </a:extLst>
                    </p:cNvPr>
                    <p:cNvSpPr/>
                    <p:nvPr/>
                  </p:nvSpPr>
                  <p:spPr>
                    <a:xfrm>
                      <a:off x="3086352" y="1926236"/>
                      <a:ext cx="47003" cy="47075"/>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379" name="Straight Connector 378">
                      <a:extLst>
                        <a:ext uri="{FF2B5EF4-FFF2-40B4-BE49-F238E27FC236}">
                          <a16:creationId xmlns:a16="http://schemas.microsoft.com/office/drawing/2014/main" id="{9A024346-5875-5C4B-C4B7-BBDF7422BAF1}"/>
                        </a:ext>
                      </a:extLst>
                    </p:cNvPr>
                    <p:cNvCxnSpPr>
                      <a:stCxn id="378" idx="4"/>
                    </p:cNvCxnSpPr>
                    <p:nvPr/>
                  </p:nvCxnSpPr>
                  <p:spPr>
                    <a:xfrm>
                      <a:off x="3105771" y="1971709"/>
                      <a:ext cx="0" cy="65570"/>
                    </a:xfrm>
                    <a:prstGeom prst="line">
                      <a:avLst/>
                    </a:prstGeom>
                    <a:grpFill/>
                    <a:ln w="25400" cap="flat" cmpd="dbl" algn="ctr">
                      <a:solidFill>
                        <a:srgbClr val="FFFFFF">
                          <a:lumMod val="65000"/>
                        </a:srgbClr>
                      </a:solidFill>
                      <a:prstDash val="solid"/>
                    </a:ln>
                    <a:effectLst/>
                  </p:spPr>
                </p:cxnSp>
              </p:grpSp>
            </p:grpSp>
            <p:grpSp>
              <p:nvGrpSpPr>
                <p:cNvPr id="361" name="Group 1159">
                  <a:extLst>
                    <a:ext uri="{FF2B5EF4-FFF2-40B4-BE49-F238E27FC236}">
                      <a16:creationId xmlns:a16="http://schemas.microsoft.com/office/drawing/2014/main" id="{A8A70FDE-268C-6FBA-61B6-40D63D3CDC46}"/>
                    </a:ext>
                  </a:extLst>
                </p:cNvPr>
                <p:cNvGrpSpPr>
                  <a:grpSpLocks/>
                </p:cNvGrpSpPr>
                <p:nvPr/>
              </p:nvGrpSpPr>
              <p:grpSpPr bwMode="auto">
                <a:xfrm>
                  <a:off x="3276600" y="1905000"/>
                  <a:ext cx="160019" cy="128396"/>
                  <a:chOff x="3124200" y="1895475"/>
                  <a:chExt cx="160019" cy="128396"/>
                </a:xfrm>
                <a:grpFill/>
              </p:grpSpPr>
              <p:grpSp>
                <p:nvGrpSpPr>
                  <p:cNvPr id="362" name="Group 1160">
                    <a:extLst>
                      <a:ext uri="{FF2B5EF4-FFF2-40B4-BE49-F238E27FC236}">
                        <a16:creationId xmlns:a16="http://schemas.microsoft.com/office/drawing/2014/main" id="{0AF5A145-827D-30B7-D77A-61E9FBE523D9}"/>
                      </a:ext>
                    </a:extLst>
                  </p:cNvPr>
                  <p:cNvGrpSpPr>
                    <a:grpSpLocks/>
                  </p:cNvGrpSpPr>
                  <p:nvPr/>
                </p:nvGrpSpPr>
                <p:grpSpPr bwMode="auto">
                  <a:xfrm>
                    <a:off x="3124200" y="1905000"/>
                    <a:ext cx="45719" cy="118871"/>
                    <a:chOff x="3098006" y="1902619"/>
                    <a:chExt cx="45719" cy="118871"/>
                  </a:xfrm>
                  <a:grpFill/>
                </p:grpSpPr>
                <p:sp>
                  <p:nvSpPr>
                    <p:cNvPr id="372" name="Oval 371">
                      <a:extLst>
                        <a:ext uri="{FF2B5EF4-FFF2-40B4-BE49-F238E27FC236}">
                          <a16:creationId xmlns:a16="http://schemas.microsoft.com/office/drawing/2014/main" id="{D379F506-2BDE-206D-0478-29060E366068}"/>
                        </a:ext>
                      </a:extLst>
                    </p:cNvPr>
                    <p:cNvSpPr/>
                    <p:nvPr/>
                  </p:nvSpPr>
                  <p:spPr>
                    <a:xfrm>
                      <a:off x="3073736" y="1925280"/>
                      <a:ext cx="41966" cy="45394"/>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373" name="Straight Connector 372">
                      <a:extLst>
                        <a:ext uri="{FF2B5EF4-FFF2-40B4-BE49-F238E27FC236}">
                          <a16:creationId xmlns:a16="http://schemas.microsoft.com/office/drawing/2014/main" id="{1E7F2452-206F-7498-5A7A-C658B396BC1B}"/>
                        </a:ext>
                      </a:extLst>
                    </p:cNvPr>
                    <p:cNvCxnSpPr>
                      <a:stCxn id="372" idx="4"/>
                    </p:cNvCxnSpPr>
                    <p:nvPr/>
                  </p:nvCxnSpPr>
                  <p:spPr>
                    <a:xfrm>
                      <a:off x="3089855" y="1969087"/>
                      <a:ext cx="0" cy="73975"/>
                    </a:xfrm>
                    <a:prstGeom prst="line">
                      <a:avLst/>
                    </a:prstGeom>
                    <a:grpFill/>
                    <a:ln w="25400" cap="flat" cmpd="dbl" algn="ctr">
                      <a:solidFill>
                        <a:srgbClr val="FFFFFF">
                          <a:lumMod val="65000"/>
                        </a:srgbClr>
                      </a:solidFill>
                      <a:prstDash val="solid"/>
                    </a:ln>
                    <a:effectLst/>
                  </p:spPr>
                </p:cxnSp>
              </p:grpSp>
              <p:grpSp>
                <p:nvGrpSpPr>
                  <p:cNvPr id="363" name="Group 1161">
                    <a:extLst>
                      <a:ext uri="{FF2B5EF4-FFF2-40B4-BE49-F238E27FC236}">
                        <a16:creationId xmlns:a16="http://schemas.microsoft.com/office/drawing/2014/main" id="{EFCF487F-9DC7-0863-B72E-98E435DF6740}"/>
                      </a:ext>
                    </a:extLst>
                  </p:cNvPr>
                  <p:cNvGrpSpPr>
                    <a:grpSpLocks/>
                  </p:cNvGrpSpPr>
                  <p:nvPr/>
                </p:nvGrpSpPr>
                <p:grpSpPr bwMode="auto">
                  <a:xfrm>
                    <a:off x="3200400" y="1905000"/>
                    <a:ext cx="45719" cy="118871"/>
                    <a:chOff x="3098006" y="1902619"/>
                    <a:chExt cx="45719" cy="118871"/>
                  </a:xfrm>
                  <a:grpFill/>
                </p:grpSpPr>
                <p:sp>
                  <p:nvSpPr>
                    <p:cNvPr id="370" name="Oval 369">
                      <a:extLst>
                        <a:ext uri="{FF2B5EF4-FFF2-40B4-BE49-F238E27FC236}">
                          <a16:creationId xmlns:a16="http://schemas.microsoft.com/office/drawing/2014/main" id="{A207FBFD-F11D-6760-D7C5-EEEAAF0F3243}"/>
                        </a:ext>
                      </a:extLst>
                    </p:cNvPr>
                    <p:cNvSpPr/>
                    <p:nvPr/>
                  </p:nvSpPr>
                  <p:spPr>
                    <a:xfrm>
                      <a:off x="3069796" y="1930742"/>
                      <a:ext cx="41967" cy="42032"/>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371" name="Straight Connector 370">
                      <a:extLst>
                        <a:ext uri="{FF2B5EF4-FFF2-40B4-BE49-F238E27FC236}">
                          <a16:creationId xmlns:a16="http://schemas.microsoft.com/office/drawing/2014/main" id="{D1815E5D-DDE4-78D7-AA76-3608AC4F87C0}"/>
                        </a:ext>
                      </a:extLst>
                    </p:cNvPr>
                    <p:cNvCxnSpPr>
                      <a:stCxn id="370" idx="4"/>
                    </p:cNvCxnSpPr>
                    <p:nvPr/>
                  </p:nvCxnSpPr>
                  <p:spPr>
                    <a:xfrm>
                      <a:off x="3089258" y="1972810"/>
                      <a:ext cx="0" cy="72294"/>
                    </a:xfrm>
                    <a:prstGeom prst="line">
                      <a:avLst/>
                    </a:prstGeom>
                    <a:grpFill/>
                    <a:ln w="25400" cap="flat" cmpd="dbl" algn="ctr">
                      <a:solidFill>
                        <a:srgbClr val="FFFFFF">
                          <a:lumMod val="65000"/>
                        </a:srgbClr>
                      </a:solidFill>
                      <a:prstDash val="solid"/>
                    </a:ln>
                    <a:effectLst/>
                  </p:spPr>
                </p:cxnSp>
              </p:grpSp>
              <p:grpSp>
                <p:nvGrpSpPr>
                  <p:cNvPr id="364" name="Group 1162">
                    <a:extLst>
                      <a:ext uri="{FF2B5EF4-FFF2-40B4-BE49-F238E27FC236}">
                        <a16:creationId xmlns:a16="http://schemas.microsoft.com/office/drawing/2014/main" id="{24734945-5AF5-BAA1-C370-76FDDE341E64}"/>
                      </a:ext>
                    </a:extLst>
                  </p:cNvPr>
                  <p:cNvGrpSpPr>
                    <a:grpSpLocks/>
                  </p:cNvGrpSpPr>
                  <p:nvPr/>
                </p:nvGrpSpPr>
                <p:grpSpPr bwMode="auto">
                  <a:xfrm>
                    <a:off x="3162300" y="1895475"/>
                    <a:ext cx="45719" cy="118871"/>
                    <a:chOff x="3098006" y="1902619"/>
                    <a:chExt cx="45719" cy="118871"/>
                  </a:xfrm>
                  <a:grpFill/>
                </p:grpSpPr>
                <p:sp>
                  <p:nvSpPr>
                    <p:cNvPr id="368" name="Oval 367">
                      <a:extLst>
                        <a:ext uri="{FF2B5EF4-FFF2-40B4-BE49-F238E27FC236}">
                          <a16:creationId xmlns:a16="http://schemas.microsoft.com/office/drawing/2014/main" id="{A68EF068-8235-BEEF-8743-163D15D396DB}"/>
                        </a:ext>
                      </a:extLst>
                    </p:cNvPr>
                    <p:cNvSpPr/>
                    <p:nvPr/>
                  </p:nvSpPr>
                  <p:spPr>
                    <a:xfrm>
                      <a:off x="3087403" y="1920478"/>
                      <a:ext cx="38610" cy="42032"/>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369" name="Straight Connector 368">
                      <a:extLst>
                        <a:ext uri="{FF2B5EF4-FFF2-40B4-BE49-F238E27FC236}">
                          <a16:creationId xmlns:a16="http://schemas.microsoft.com/office/drawing/2014/main" id="{515F4B78-4DC5-3EB8-698B-D96F2932CBFD}"/>
                        </a:ext>
                      </a:extLst>
                    </p:cNvPr>
                    <p:cNvCxnSpPr>
                      <a:stCxn id="368" idx="4"/>
                    </p:cNvCxnSpPr>
                    <p:nvPr/>
                  </p:nvCxnSpPr>
                  <p:spPr>
                    <a:xfrm>
                      <a:off x="3100152" y="1962618"/>
                      <a:ext cx="1678" cy="72294"/>
                    </a:xfrm>
                    <a:prstGeom prst="line">
                      <a:avLst/>
                    </a:prstGeom>
                    <a:grpFill/>
                    <a:ln w="25400" cap="flat" cmpd="dbl" algn="ctr">
                      <a:solidFill>
                        <a:srgbClr val="FFFFFF">
                          <a:lumMod val="65000"/>
                        </a:srgbClr>
                      </a:solidFill>
                      <a:prstDash val="solid"/>
                    </a:ln>
                    <a:effectLst/>
                  </p:spPr>
                </p:cxnSp>
              </p:grpSp>
              <p:grpSp>
                <p:nvGrpSpPr>
                  <p:cNvPr id="365" name="Group 1163">
                    <a:extLst>
                      <a:ext uri="{FF2B5EF4-FFF2-40B4-BE49-F238E27FC236}">
                        <a16:creationId xmlns:a16="http://schemas.microsoft.com/office/drawing/2014/main" id="{E19FE920-6E9C-8F74-76CF-4F41C10A60A4}"/>
                      </a:ext>
                    </a:extLst>
                  </p:cNvPr>
                  <p:cNvGrpSpPr>
                    <a:grpSpLocks/>
                  </p:cNvGrpSpPr>
                  <p:nvPr/>
                </p:nvGrpSpPr>
                <p:grpSpPr bwMode="auto">
                  <a:xfrm>
                    <a:off x="3238500" y="1895475"/>
                    <a:ext cx="45719" cy="118871"/>
                    <a:chOff x="3098006" y="1902619"/>
                    <a:chExt cx="45719" cy="118871"/>
                  </a:xfrm>
                  <a:grpFill/>
                </p:grpSpPr>
                <p:sp>
                  <p:nvSpPr>
                    <p:cNvPr id="366" name="Oval 365">
                      <a:extLst>
                        <a:ext uri="{FF2B5EF4-FFF2-40B4-BE49-F238E27FC236}">
                          <a16:creationId xmlns:a16="http://schemas.microsoft.com/office/drawing/2014/main" id="{41FC0553-0234-DB75-085E-CE70A6C263E7}"/>
                        </a:ext>
                      </a:extLst>
                    </p:cNvPr>
                    <p:cNvSpPr/>
                    <p:nvPr/>
                  </p:nvSpPr>
                  <p:spPr>
                    <a:xfrm>
                      <a:off x="3076735" y="1924303"/>
                      <a:ext cx="47003" cy="40350"/>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367" name="Straight Connector 366">
                      <a:extLst>
                        <a:ext uri="{FF2B5EF4-FFF2-40B4-BE49-F238E27FC236}">
                          <a16:creationId xmlns:a16="http://schemas.microsoft.com/office/drawing/2014/main" id="{2111A7D9-D097-14CD-6C61-D4DC8BDF125F}"/>
                        </a:ext>
                      </a:extLst>
                    </p:cNvPr>
                    <p:cNvCxnSpPr>
                      <a:stCxn id="366" idx="4"/>
                    </p:cNvCxnSpPr>
                    <p:nvPr/>
                  </p:nvCxnSpPr>
                  <p:spPr>
                    <a:xfrm>
                      <a:off x="3097846" y="1966384"/>
                      <a:ext cx="0" cy="67250"/>
                    </a:xfrm>
                    <a:prstGeom prst="line">
                      <a:avLst/>
                    </a:prstGeom>
                    <a:grpFill/>
                    <a:ln w="25400" cap="flat" cmpd="dbl" algn="ctr">
                      <a:solidFill>
                        <a:srgbClr val="FFFFFF">
                          <a:lumMod val="65000"/>
                        </a:srgbClr>
                      </a:solidFill>
                      <a:prstDash val="solid"/>
                    </a:ln>
                    <a:effectLst/>
                  </p:spPr>
                </p:cxnSp>
              </p:grpSp>
            </p:grpSp>
          </p:grpSp>
          <p:grpSp>
            <p:nvGrpSpPr>
              <p:cNvPr id="90" name="Group 872">
                <a:extLst>
                  <a:ext uri="{FF2B5EF4-FFF2-40B4-BE49-F238E27FC236}">
                    <a16:creationId xmlns:a16="http://schemas.microsoft.com/office/drawing/2014/main" id="{37825868-4ED5-2784-6E6C-003691F4F17A}"/>
                  </a:ext>
                </a:extLst>
              </p:cNvPr>
              <p:cNvGrpSpPr>
                <a:grpSpLocks/>
              </p:cNvGrpSpPr>
              <p:nvPr/>
            </p:nvGrpSpPr>
            <p:grpSpPr bwMode="auto">
              <a:xfrm>
                <a:off x="4979193" y="1881188"/>
                <a:ext cx="312419" cy="137921"/>
                <a:chOff x="3124200" y="1895475"/>
                <a:chExt cx="312419" cy="137921"/>
              </a:xfrm>
              <a:grpFill/>
            </p:grpSpPr>
            <p:grpSp>
              <p:nvGrpSpPr>
                <p:cNvPr id="334" name="Group 1132">
                  <a:extLst>
                    <a:ext uri="{FF2B5EF4-FFF2-40B4-BE49-F238E27FC236}">
                      <a16:creationId xmlns:a16="http://schemas.microsoft.com/office/drawing/2014/main" id="{8B7C9A66-AE7E-A5FC-CA02-E6E3A60E5BBC}"/>
                    </a:ext>
                  </a:extLst>
                </p:cNvPr>
                <p:cNvGrpSpPr>
                  <a:grpSpLocks/>
                </p:cNvGrpSpPr>
                <p:nvPr/>
              </p:nvGrpSpPr>
              <p:grpSpPr bwMode="auto">
                <a:xfrm>
                  <a:off x="3124200" y="1895475"/>
                  <a:ext cx="160019" cy="128396"/>
                  <a:chOff x="3124200" y="1895475"/>
                  <a:chExt cx="160019" cy="128396"/>
                </a:xfrm>
                <a:grpFill/>
              </p:grpSpPr>
              <p:grpSp>
                <p:nvGrpSpPr>
                  <p:cNvPr id="348" name="Group 1146">
                    <a:extLst>
                      <a:ext uri="{FF2B5EF4-FFF2-40B4-BE49-F238E27FC236}">
                        <a16:creationId xmlns:a16="http://schemas.microsoft.com/office/drawing/2014/main" id="{416F564C-CD0D-F155-07AC-EE597A47B699}"/>
                      </a:ext>
                    </a:extLst>
                  </p:cNvPr>
                  <p:cNvGrpSpPr>
                    <a:grpSpLocks/>
                  </p:cNvGrpSpPr>
                  <p:nvPr/>
                </p:nvGrpSpPr>
                <p:grpSpPr bwMode="auto">
                  <a:xfrm>
                    <a:off x="3124200" y="1905000"/>
                    <a:ext cx="45719" cy="118871"/>
                    <a:chOff x="3098006" y="1902619"/>
                    <a:chExt cx="45719" cy="118871"/>
                  </a:xfrm>
                  <a:grpFill/>
                </p:grpSpPr>
                <p:sp>
                  <p:nvSpPr>
                    <p:cNvPr id="358" name="Oval 357">
                      <a:extLst>
                        <a:ext uri="{FF2B5EF4-FFF2-40B4-BE49-F238E27FC236}">
                          <a16:creationId xmlns:a16="http://schemas.microsoft.com/office/drawing/2014/main" id="{A1B73A0D-6A7B-62B2-03B4-B4731E0F2882}"/>
                        </a:ext>
                      </a:extLst>
                    </p:cNvPr>
                    <p:cNvSpPr/>
                    <p:nvPr/>
                  </p:nvSpPr>
                  <p:spPr>
                    <a:xfrm>
                      <a:off x="3075980" y="1936037"/>
                      <a:ext cx="47003" cy="36988"/>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359" name="Straight Connector 358">
                      <a:extLst>
                        <a:ext uri="{FF2B5EF4-FFF2-40B4-BE49-F238E27FC236}">
                          <a16:creationId xmlns:a16="http://schemas.microsoft.com/office/drawing/2014/main" id="{3E4A4190-6212-4025-EEEA-81C60C9989EF}"/>
                        </a:ext>
                      </a:extLst>
                    </p:cNvPr>
                    <p:cNvCxnSpPr>
                      <a:stCxn id="358" idx="4"/>
                    </p:cNvCxnSpPr>
                    <p:nvPr/>
                  </p:nvCxnSpPr>
                  <p:spPr>
                    <a:xfrm>
                      <a:off x="3090348" y="1974874"/>
                      <a:ext cx="0" cy="67250"/>
                    </a:xfrm>
                    <a:prstGeom prst="line">
                      <a:avLst/>
                    </a:prstGeom>
                    <a:grpFill/>
                    <a:ln w="25400" cap="flat" cmpd="dbl" algn="ctr">
                      <a:solidFill>
                        <a:srgbClr val="FFFFFF">
                          <a:lumMod val="65000"/>
                        </a:srgbClr>
                      </a:solidFill>
                      <a:prstDash val="solid"/>
                    </a:ln>
                    <a:effectLst/>
                  </p:spPr>
                </p:cxnSp>
              </p:grpSp>
              <p:grpSp>
                <p:nvGrpSpPr>
                  <p:cNvPr id="349" name="Group 1147">
                    <a:extLst>
                      <a:ext uri="{FF2B5EF4-FFF2-40B4-BE49-F238E27FC236}">
                        <a16:creationId xmlns:a16="http://schemas.microsoft.com/office/drawing/2014/main" id="{7D98BBA8-6162-F6D5-4CC1-1460546074A5}"/>
                      </a:ext>
                    </a:extLst>
                  </p:cNvPr>
                  <p:cNvGrpSpPr>
                    <a:grpSpLocks/>
                  </p:cNvGrpSpPr>
                  <p:nvPr/>
                </p:nvGrpSpPr>
                <p:grpSpPr bwMode="auto">
                  <a:xfrm>
                    <a:off x="3200400" y="1905000"/>
                    <a:ext cx="45719" cy="118871"/>
                    <a:chOff x="3098006" y="1902619"/>
                    <a:chExt cx="45719" cy="118871"/>
                  </a:xfrm>
                  <a:grpFill/>
                </p:grpSpPr>
                <p:sp>
                  <p:nvSpPr>
                    <p:cNvPr id="356" name="Oval 355">
                      <a:extLst>
                        <a:ext uri="{FF2B5EF4-FFF2-40B4-BE49-F238E27FC236}">
                          <a16:creationId xmlns:a16="http://schemas.microsoft.com/office/drawing/2014/main" id="{3BB1F951-7613-0E9B-A0CD-188A76D4E5BB}"/>
                        </a:ext>
                      </a:extLst>
                    </p:cNvPr>
                    <p:cNvSpPr/>
                    <p:nvPr/>
                  </p:nvSpPr>
                  <p:spPr>
                    <a:xfrm>
                      <a:off x="3072041" y="1936514"/>
                      <a:ext cx="40288"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357" name="Straight Connector 356">
                      <a:extLst>
                        <a:ext uri="{FF2B5EF4-FFF2-40B4-BE49-F238E27FC236}">
                          <a16:creationId xmlns:a16="http://schemas.microsoft.com/office/drawing/2014/main" id="{834EFACC-C62F-FED3-41A5-8650A082CC92}"/>
                        </a:ext>
                      </a:extLst>
                    </p:cNvPr>
                    <p:cNvCxnSpPr>
                      <a:stCxn id="356" idx="4"/>
                    </p:cNvCxnSpPr>
                    <p:nvPr/>
                  </p:nvCxnSpPr>
                  <p:spPr>
                    <a:xfrm>
                      <a:off x="3088087" y="1980292"/>
                      <a:ext cx="1679" cy="63888"/>
                    </a:xfrm>
                    <a:prstGeom prst="line">
                      <a:avLst/>
                    </a:prstGeom>
                    <a:grpFill/>
                    <a:ln w="25400" cap="flat" cmpd="dbl" algn="ctr">
                      <a:solidFill>
                        <a:srgbClr val="FFFFFF">
                          <a:lumMod val="65000"/>
                        </a:srgbClr>
                      </a:solidFill>
                      <a:prstDash val="solid"/>
                    </a:ln>
                    <a:effectLst/>
                  </p:spPr>
                </p:cxnSp>
              </p:grpSp>
              <p:grpSp>
                <p:nvGrpSpPr>
                  <p:cNvPr id="350" name="Group 1148">
                    <a:extLst>
                      <a:ext uri="{FF2B5EF4-FFF2-40B4-BE49-F238E27FC236}">
                        <a16:creationId xmlns:a16="http://schemas.microsoft.com/office/drawing/2014/main" id="{09186545-AE7F-EB18-AE12-B59689162EBD}"/>
                      </a:ext>
                    </a:extLst>
                  </p:cNvPr>
                  <p:cNvGrpSpPr>
                    <a:grpSpLocks/>
                  </p:cNvGrpSpPr>
                  <p:nvPr/>
                </p:nvGrpSpPr>
                <p:grpSpPr bwMode="auto">
                  <a:xfrm>
                    <a:off x="3162300" y="1895475"/>
                    <a:ext cx="45719" cy="118871"/>
                    <a:chOff x="3098006" y="1902619"/>
                    <a:chExt cx="45719" cy="118871"/>
                  </a:xfrm>
                  <a:grpFill/>
                </p:grpSpPr>
                <p:sp>
                  <p:nvSpPr>
                    <p:cNvPr id="354" name="Oval 353">
                      <a:extLst>
                        <a:ext uri="{FF2B5EF4-FFF2-40B4-BE49-F238E27FC236}">
                          <a16:creationId xmlns:a16="http://schemas.microsoft.com/office/drawing/2014/main" id="{5737DE78-5CC2-8A91-1B5E-97BDFC61989D}"/>
                        </a:ext>
                      </a:extLst>
                    </p:cNvPr>
                    <p:cNvSpPr/>
                    <p:nvPr/>
                  </p:nvSpPr>
                  <p:spPr>
                    <a:xfrm>
                      <a:off x="3086291" y="1926235"/>
                      <a:ext cx="45324"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355" name="Straight Connector 354">
                      <a:extLst>
                        <a:ext uri="{FF2B5EF4-FFF2-40B4-BE49-F238E27FC236}">
                          <a16:creationId xmlns:a16="http://schemas.microsoft.com/office/drawing/2014/main" id="{92677195-2781-F369-1A76-9B7938890D0E}"/>
                        </a:ext>
                      </a:extLst>
                    </p:cNvPr>
                    <p:cNvCxnSpPr>
                      <a:stCxn id="354" idx="4"/>
                    </p:cNvCxnSpPr>
                    <p:nvPr/>
                  </p:nvCxnSpPr>
                  <p:spPr>
                    <a:xfrm>
                      <a:off x="3102352" y="1970056"/>
                      <a:ext cx="1679" cy="65570"/>
                    </a:xfrm>
                    <a:prstGeom prst="line">
                      <a:avLst/>
                    </a:prstGeom>
                    <a:grpFill/>
                    <a:ln w="25400" cap="flat" cmpd="dbl" algn="ctr">
                      <a:solidFill>
                        <a:srgbClr val="FFFFFF">
                          <a:lumMod val="65000"/>
                        </a:srgbClr>
                      </a:solidFill>
                      <a:prstDash val="solid"/>
                    </a:ln>
                    <a:effectLst/>
                  </p:spPr>
                </p:cxnSp>
              </p:grpSp>
              <p:grpSp>
                <p:nvGrpSpPr>
                  <p:cNvPr id="351" name="Group 1149">
                    <a:extLst>
                      <a:ext uri="{FF2B5EF4-FFF2-40B4-BE49-F238E27FC236}">
                        <a16:creationId xmlns:a16="http://schemas.microsoft.com/office/drawing/2014/main" id="{75420E18-6382-F114-D646-70369125AD5C}"/>
                      </a:ext>
                    </a:extLst>
                  </p:cNvPr>
                  <p:cNvGrpSpPr>
                    <a:grpSpLocks/>
                  </p:cNvGrpSpPr>
                  <p:nvPr/>
                </p:nvGrpSpPr>
                <p:grpSpPr bwMode="auto">
                  <a:xfrm>
                    <a:off x="3238500" y="1895475"/>
                    <a:ext cx="45719" cy="118871"/>
                    <a:chOff x="3098006" y="1902619"/>
                    <a:chExt cx="45719" cy="118871"/>
                  </a:xfrm>
                  <a:grpFill/>
                </p:grpSpPr>
                <p:sp>
                  <p:nvSpPr>
                    <p:cNvPr id="352" name="Oval 351">
                      <a:extLst>
                        <a:ext uri="{FF2B5EF4-FFF2-40B4-BE49-F238E27FC236}">
                          <a16:creationId xmlns:a16="http://schemas.microsoft.com/office/drawing/2014/main" id="{6A84D02D-4B59-AA06-8C6E-61E291671CC6}"/>
                        </a:ext>
                      </a:extLst>
                    </p:cNvPr>
                    <p:cNvSpPr/>
                    <p:nvPr/>
                  </p:nvSpPr>
                  <p:spPr>
                    <a:xfrm>
                      <a:off x="3084001" y="1928364"/>
                      <a:ext cx="38609"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353" name="Straight Connector 352">
                      <a:extLst>
                        <a:ext uri="{FF2B5EF4-FFF2-40B4-BE49-F238E27FC236}">
                          <a16:creationId xmlns:a16="http://schemas.microsoft.com/office/drawing/2014/main" id="{256F5FD5-35AC-1B2C-9C9F-85FAECB9BE87}"/>
                        </a:ext>
                      </a:extLst>
                    </p:cNvPr>
                    <p:cNvCxnSpPr>
                      <a:stCxn id="352" idx="4"/>
                    </p:cNvCxnSpPr>
                    <p:nvPr/>
                  </p:nvCxnSpPr>
                  <p:spPr>
                    <a:xfrm>
                      <a:off x="3098383" y="1970490"/>
                      <a:ext cx="0" cy="68931"/>
                    </a:xfrm>
                    <a:prstGeom prst="line">
                      <a:avLst/>
                    </a:prstGeom>
                    <a:grpFill/>
                    <a:ln w="25400" cap="flat" cmpd="dbl" algn="ctr">
                      <a:solidFill>
                        <a:srgbClr val="FFFFFF">
                          <a:lumMod val="65000"/>
                        </a:srgbClr>
                      </a:solidFill>
                      <a:prstDash val="solid"/>
                    </a:ln>
                    <a:effectLst/>
                  </p:spPr>
                </p:cxnSp>
              </p:grpSp>
            </p:grpSp>
            <p:grpSp>
              <p:nvGrpSpPr>
                <p:cNvPr id="335" name="Group 1133">
                  <a:extLst>
                    <a:ext uri="{FF2B5EF4-FFF2-40B4-BE49-F238E27FC236}">
                      <a16:creationId xmlns:a16="http://schemas.microsoft.com/office/drawing/2014/main" id="{E25D1C6A-2D5B-6EEA-C343-560368C28880}"/>
                    </a:ext>
                  </a:extLst>
                </p:cNvPr>
                <p:cNvGrpSpPr>
                  <a:grpSpLocks/>
                </p:cNvGrpSpPr>
                <p:nvPr/>
              </p:nvGrpSpPr>
              <p:grpSpPr bwMode="auto">
                <a:xfrm>
                  <a:off x="3276600" y="1905000"/>
                  <a:ext cx="160019" cy="128396"/>
                  <a:chOff x="3124200" y="1895475"/>
                  <a:chExt cx="160019" cy="128396"/>
                </a:xfrm>
                <a:grpFill/>
              </p:grpSpPr>
              <p:grpSp>
                <p:nvGrpSpPr>
                  <p:cNvPr id="336" name="Group 1134">
                    <a:extLst>
                      <a:ext uri="{FF2B5EF4-FFF2-40B4-BE49-F238E27FC236}">
                        <a16:creationId xmlns:a16="http://schemas.microsoft.com/office/drawing/2014/main" id="{934FB007-D78B-F4D6-29E5-D22C1CB52384}"/>
                      </a:ext>
                    </a:extLst>
                  </p:cNvPr>
                  <p:cNvGrpSpPr>
                    <a:grpSpLocks/>
                  </p:cNvGrpSpPr>
                  <p:nvPr/>
                </p:nvGrpSpPr>
                <p:grpSpPr bwMode="auto">
                  <a:xfrm>
                    <a:off x="3124200" y="1905000"/>
                    <a:ext cx="45719" cy="118871"/>
                    <a:chOff x="3098006" y="1902619"/>
                    <a:chExt cx="45719" cy="118871"/>
                  </a:xfrm>
                  <a:grpFill/>
                </p:grpSpPr>
                <p:sp>
                  <p:nvSpPr>
                    <p:cNvPr id="346" name="Oval 345">
                      <a:extLst>
                        <a:ext uri="{FF2B5EF4-FFF2-40B4-BE49-F238E27FC236}">
                          <a16:creationId xmlns:a16="http://schemas.microsoft.com/office/drawing/2014/main" id="{603C75C7-E50A-090B-0BD8-C9F55A1F9AA1}"/>
                        </a:ext>
                      </a:extLst>
                    </p:cNvPr>
                    <p:cNvSpPr/>
                    <p:nvPr/>
                  </p:nvSpPr>
                  <p:spPr>
                    <a:xfrm>
                      <a:off x="3064698" y="1930771"/>
                      <a:ext cx="47003" cy="38668"/>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347" name="Straight Connector 346">
                      <a:extLst>
                        <a:ext uri="{FF2B5EF4-FFF2-40B4-BE49-F238E27FC236}">
                          <a16:creationId xmlns:a16="http://schemas.microsoft.com/office/drawing/2014/main" id="{5AF917D6-F520-ED9D-44AD-DDA2FF5E04F1}"/>
                        </a:ext>
                      </a:extLst>
                    </p:cNvPr>
                    <p:cNvCxnSpPr>
                      <a:stCxn id="346" idx="4"/>
                    </p:cNvCxnSpPr>
                    <p:nvPr/>
                  </p:nvCxnSpPr>
                  <p:spPr>
                    <a:xfrm>
                      <a:off x="3087489" y="1969461"/>
                      <a:ext cx="0" cy="72295"/>
                    </a:xfrm>
                    <a:prstGeom prst="line">
                      <a:avLst/>
                    </a:prstGeom>
                    <a:grpFill/>
                    <a:ln w="25400" cap="flat" cmpd="dbl" algn="ctr">
                      <a:solidFill>
                        <a:srgbClr val="FFFFFF">
                          <a:lumMod val="65000"/>
                        </a:srgbClr>
                      </a:solidFill>
                      <a:prstDash val="solid"/>
                    </a:ln>
                    <a:effectLst/>
                  </p:spPr>
                </p:cxnSp>
              </p:grpSp>
              <p:grpSp>
                <p:nvGrpSpPr>
                  <p:cNvPr id="337" name="Group 1135">
                    <a:extLst>
                      <a:ext uri="{FF2B5EF4-FFF2-40B4-BE49-F238E27FC236}">
                        <a16:creationId xmlns:a16="http://schemas.microsoft.com/office/drawing/2014/main" id="{48E5FF66-BFF0-365D-ABB7-09F383C42C0B}"/>
                      </a:ext>
                    </a:extLst>
                  </p:cNvPr>
                  <p:cNvGrpSpPr>
                    <a:grpSpLocks/>
                  </p:cNvGrpSpPr>
                  <p:nvPr/>
                </p:nvGrpSpPr>
                <p:grpSpPr bwMode="auto">
                  <a:xfrm>
                    <a:off x="3200400" y="1905000"/>
                    <a:ext cx="45719" cy="118871"/>
                    <a:chOff x="3098006" y="1902619"/>
                    <a:chExt cx="45719" cy="118871"/>
                  </a:xfrm>
                  <a:grpFill/>
                </p:grpSpPr>
                <p:sp>
                  <p:nvSpPr>
                    <p:cNvPr id="344" name="Oval 343">
                      <a:extLst>
                        <a:ext uri="{FF2B5EF4-FFF2-40B4-BE49-F238E27FC236}">
                          <a16:creationId xmlns:a16="http://schemas.microsoft.com/office/drawing/2014/main" id="{E15B10C8-EC11-94FC-1E5E-37823616F332}"/>
                        </a:ext>
                      </a:extLst>
                    </p:cNvPr>
                    <p:cNvSpPr/>
                    <p:nvPr/>
                  </p:nvSpPr>
                  <p:spPr>
                    <a:xfrm>
                      <a:off x="3065809" y="1934522"/>
                      <a:ext cx="40288" cy="40350"/>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345" name="Straight Connector 344">
                      <a:extLst>
                        <a:ext uri="{FF2B5EF4-FFF2-40B4-BE49-F238E27FC236}">
                          <a16:creationId xmlns:a16="http://schemas.microsoft.com/office/drawing/2014/main" id="{8302089E-2BA8-D836-5AB4-B849238D5660}"/>
                        </a:ext>
                      </a:extLst>
                    </p:cNvPr>
                    <p:cNvCxnSpPr>
                      <a:stCxn id="344" idx="4"/>
                    </p:cNvCxnSpPr>
                    <p:nvPr/>
                  </p:nvCxnSpPr>
                  <p:spPr>
                    <a:xfrm>
                      <a:off x="3078514" y="1974996"/>
                      <a:ext cx="1678" cy="68932"/>
                    </a:xfrm>
                    <a:prstGeom prst="line">
                      <a:avLst/>
                    </a:prstGeom>
                    <a:grpFill/>
                    <a:ln w="25400" cap="flat" cmpd="dbl" algn="ctr">
                      <a:solidFill>
                        <a:srgbClr val="FFFFFF">
                          <a:lumMod val="65000"/>
                        </a:srgbClr>
                      </a:solidFill>
                      <a:prstDash val="solid"/>
                    </a:ln>
                    <a:effectLst/>
                  </p:spPr>
                </p:cxnSp>
              </p:grpSp>
              <p:grpSp>
                <p:nvGrpSpPr>
                  <p:cNvPr id="338" name="Group 1136">
                    <a:extLst>
                      <a:ext uri="{FF2B5EF4-FFF2-40B4-BE49-F238E27FC236}">
                        <a16:creationId xmlns:a16="http://schemas.microsoft.com/office/drawing/2014/main" id="{B252E58E-4ACD-2942-02A7-B73C8CBB25DB}"/>
                      </a:ext>
                    </a:extLst>
                  </p:cNvPr>
                  <p:cNvGrpSpPr>
                    <a:grpSpLocks/>
                  </p:cNvGrpSpPr>
                  <p:nvPr/>
                </p:nvGrpSpPr>
                <p:grpSpPr bwMode="auto">
                  <a:xfrm>
                    <a:off x="3162300" y="1895475"/>
                    <a:ext cx="45719" cy="118871"/>
                    <a:chOff x="3098006" y="1902619"/>
                    <a:chExt cx="45719" cy="118871"/>
                  </a:xfrm>
                  <a:grpFill/>
                </p:grpSpPr>
                <p:sp>
                  <p:nvSpPr>
                    <p:cNvPr id="342" name="Oval 341">
                      <a:extLst>
                        <a:ext uri="{FF2B5EF4-FFF2-40B4-BE49-F238E27FC236}">
                          <a16:creationId xmlns:a16="http://schemas.microsoft.com/office/drawing/2014/main" id="{8A4FEDB4-6296-52DC-8304-CCBD50713EA1}"/>
                        </a:ext>
                      </a:extLst>
                    </p:cNvPr>
                    <p:cNvSpPr/>
                    <p:nvPr/>
                  </p:nvSpPr>
                  <p:spPr>
                    <a:xfrm>
                      <a:off x="3076702" y="1924316"/>
                      <a:ext cx="43645" cy="40350"/>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343" name="Straight Connector 342">
                      <a:extLst>
                        <a:ext uri="{FF2B5EF4-FFF2-40B4-BE49-F238E27FC236}">
                          <a16:creationId xmlns:a16="http://schemas.microsoft.com/office/drawing/2014/main" id="{A98C6934-3F6B-263A-7AB3-72289ED3B3BE}"/>
                        </a:ext>
                      </a:extLst>
                    </p:cNvPr>
                    <p:cNvCxnSpPr>
                      <a:stCxn id="342" idx="4"/>
                    </p:cNvCxnSpPr>
                    <p:nvPr/>
                  </p:nvCxnSpPr>
                  <p:spPr>
                    <a:xfrm>
                      <a:off x="3096121" y="1966384"/>
                      <a:ext cx="1678" cy="65569"/>
                    </a:xfrm>
                    <a:prstGeom prst="line">
                      <a:avLst/>
                    </a:prstGeom>
                    <a:grpFill/>
                    <a:ln w="25400" cap="flat" cmpd="dbl" algn="ctr">
                      <a:solidFill>
                        <a:srgbClr val="FFFFFF">
                          <a:lumMod val="65000"/>
                        </a:srgbClr>
                      </a:solidFill>
                      <a:prstDash val="solid"/>
                    </a:ln>
                    <a:effectLst/>
                  </p:spPr>
                </p:cxnSp>
              </p:grpSp>
              <p:grpSp>
                <p:nvGrpSpPr>
                  <p:cNvPr id="339" name="Group 1137">
                    <a:extLst>
                      <a:ext uri="{FF2B5EF4-FFF2-40B4-BE49-F238E27FC236}">
                        <a16:creationId xmlns:a16="http://schemas.microsoft.com/office/drawing/2014/main" id="{F6CEA0AF-DFFE-2953-37BF-A7F52B51B0A7}"/>
                      </a:ext>
                    </a:extLst>
                  </p:cNvPr>
                  <p:cNvGrpSpPr>
                    <a:grpSpLocks/>
                  </p:cNvGrpSpPr>
                  <p:nvPr/>
                </p:nvGrpSpPr>
                <p:grpSpPr bwMode="auto">
                  <a:xfrm>
                    <a:off x="3238500" y="1895475"/>
                    <a:ext cx="45719" cy="118871"/>
                    <a:chOff x="3098006" y="1902619"/>
                    <a:chExt cx="45719" cy="118871"/>
                  </a:xfrm>
                  <a:grpFill/>
                </p:grpSpPr>
                <p:sp>
                  <p:nvSpPr>
                    <p:cNvPr id="340" name="Oval 339">
                      <a:extLst>
                        <a:ext uri="{FF2B5EF4-FFF2-40B4-BE49-F238E27FC236}">
                          <a16:creationId xmlns:a16="http://schemas.microsoft.com/office/drawing/2014/main" id="{727E7A8B-D37A-3B3B-9E55-2A9104C238BE}"/>
                        </a:ext>
                      </a:extLst>
                    </p:cNvPr>
                    <p:cNvSpPr/>
                    <p:nvPr/>
                  </p:nvSpPr>
                  <p:spPr>
                    <a:xfrm>
                      <a:off x="3072734" y="1924706"/>
                      <a:ext cx="47003"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341" name="Straight Connector 340">
                      <a:extLst>
                        <a:ext uri="{FF2B5EF4-FFF2-40B4-BE49-F238E27FC236}">
                          <a16:creationId xmlns:a16="http://schemas.microsoft.com/office/drawing/2014/main" id="{978945BD-EA3C-5D64-81F7-C31211816494}"/>
                        </a:ext>
                      </a:extLst>
                    </p:cNvPr>
                    <p:cNvCxnSpPr>
                      <a:stCxn id="340" idx="4"/>
                    </p:cNvCxnSpPr>
                    <p:nvPr/>
                  </p:nvCxnSpPr>
                  <p:spPr>
                    <a:xfrm>
                      <a:off x="3087073" y="1966905"/>
                      <a:ext cx="0" cy="63888"/>
                    </a:xfrm>
                    <a:prstGeom prst="line">
                      <a:avLst/>
                    </a:prstGeom>
                    <a:grpFill/>
                    <a:ln w="25400" cap="flat" cmpd="dbl" algn="ctr">
                      <a:solidFill>
                        <a:srgbClr val="FFFFFF">
                          <a:lumMod val="65000"/>
                        </a:srgbClr>
                      </a:solidFill>
                      <a:prstDash val="solid"/>
                    </a:ln>
                    <a:effectLst/>
                  </p:spPr>
                </p:cxnSp>
              </p:grpSp>
            </p:grpSp>
          </p:grpSp>
          <p:grpSp>
            <p:nvGrpSpPr>
              <p:cNvPr id="91" name="Group 873">
                <a:extLst>
                  <a:ext uri="{FF2B5EF4-FFF2-40B4-BE49-F238E27FC236}">
                    <a16:creationId xmlns:a16="http://schemas.microsoft.com/office/drawing/2014/main" id="{B8C03A52-8D56-ACC6-38C2-85D23C1B1325}"/>
                  </a:ext>
                </a:extLst>
              </p:cNvPr>
              <p:cNvGrpSpPr>
                <a:grpSpLocks/>
              </p:cNvGrpSpPr>
              <p:nvPr/>
            </p:nvGrpSpPr>
            <p:grpSpPr bwMode="auto">
              <a:xfrm>
                <a:off x="5286374" y="1878807"/>
                <a:ext cx="312419" cy="137921"/>
                <a:chOff x="3124200" y="1895475"/>
                <a:chExt cx="312419" cy="137921"/>
              </a:xfrm>
              <a:grpFill/>
            </p:grpSpPr>
            <p:grpSp>
              <p:nvGrpSpPr>
                <p:cNvPr id="308" name="Group 1106">
                  <a:extLst>
                    <a:ext uri="{FF2B5EF4-FFF2-40B4-BE49-F238E27FC236}">
                      <a16:creationId xmlns:a16="http://schemas.microsoft.com/office/drawing/2014/main" id="{ADC2FDFF-1D8C-E779-2F56-DC6B48E39980}"/>
                    </a:ext>
                  </a:extLst>
                </p:cNvPr>
                <p:cNvGrpSpPr>
                  <a:grpSpLocks/>
                </p:cNvGrpSpPr>
                <p:nvPr/>
              </p:nvGrpSpPr>
              <p:grpSpPr bwMode="auto">
                <a:xfrm>
                  <a:off x="3124200" y="1895475"/>
                  <a:ext cx="160019" cy="128396"/>
                  <a:chOff x="3124200" y="1895475"/>
                  <a:chExt cx="160019" cy="128396"/>
                </a:xfrm>
                <a:grpFill/>
              </p:grpSpPr>
              <p:grpSp>
                <p:nvGrpSpPr>
                  <p:cNvPr id="322" name="Group 1120">
                    <a:extLst>
                      <a:ext uri="{FF2B5EF4-FFF2-40B4-BE49-F238E27FC236}">
                        <a16:creationId xmlns:a16="http://schemas.microsoft.com/office/drawing/2014/main" id="{218954BB-8B60-B9A5-E881-90FC688DCB60}"/>
                      </a:ext>
                    </a:extLst>
                  </p:cNvPr>
                  <p:cNvGrpSpPr>
                    <a:grpSpLocks/>
                  </p:cNvGrpSpPr>
                  <p:nvPr/>
                </p:nvGrpSpPr>
                <p:grpSpPr bwMode="auto">
                  <a:xfrm>
                    <a:off x="3124200" y="1905000"/>
                    <a:ext cx="45719" cy="118871"/>
                    <a:chOff x="3098006" y="1902619"/>
                    <a:chExt cx="45719" cy="118871"/>
                  </a:xfrm>
                  <a:grpFill/>
                </p:grpSpPr>
                <p:sp>
                  <p:nvSpPr>
                    <p:cNvPr id="332" name="Oval 331">
                      <a:extLst>
                        <a:ext uri="{FF2B5EF4-FFF2-40B4-BE49-F238E27FC236}">
                          <a16:creationId xmlns:a16="http://schemas.microsoft.com/office/drawing/2014/main" id="{87B333BA-DAA8-713E-CB34-0DE9CD20330A}"/>
                        </a:ext>
                      </a:extLst>
                    </p:cNvPr>
                    <p:cNvSpPr/>
                    <p:nvPr/>
                  </p:nvSpPr>
                  <p:spPr>
                    <a:xfrm>
                      <a:off x="3074256" y="1928049"/>
                      <a:ext cx="45325" cy="45394"/>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333" name="Straight Connector 332">
                      <a:extLst>
                        <a:ext uri="{FF2B5EF4-FFF2-40B4-BE49-F238E27FC236}">
                          <a16:creationId xmlns:a16="http://schemas.microsoft.com/office/drawing/2014/main" id="{89C699FA-C6C2-4C17-87CB-2D327198936A}"/>
                        </a:ext>
                      </a:extLst>
                    </p:cNvPr>
                    <p:cNvCxnSpPr>
                      <a:stCxn id="332" idx="4"/>
                    </p:cNvCxnSpPr>
                    <p:nvPr/>
                  </p:nvCxnSpPr>
                  <p:spPr>
                    <a:xfrm>
                      <a:off x="3090304" y="1971885"/>
                      <a:ext cx="0" cy="65570"/>
                    </a:xfrm>
                    <a:prstGeom prst="line">
                      <a:avLst/>
                    </a:prstGeom>
                    <a:grpFill/>
                    <a:ln w="25400" cap="flat" cmpd="dbl" algn="ctr">
                      <a:solidFill>
                        <a:srgbClr val="FFFFFF">
                          <a:lumMod val="65000"/>
                        </a:srgbClr>
                      </a:solidFill>
                      <a:prstDash val="solid"/>
                    </a:ln>
                    <a:effectLst/>
                  </p:spPr>
                </p:cxnSp>
              </p:grpSp>
              <p:grpSp>
                <p:nvGrpSpPr>
                  <p:cNvPr id="323" name="Group 1121">
                    <a:extLst>
                      <a:ext uri="{FF2B5EF4-FFF2-40B4-BE49-F238E27FC236}">
                        <a16:creationId xmlns:a16="http://schemas.microsoft.com/office/drawing/2014/main" id="{72873B7D-A1AA-ED6A-F235-E98D95361A5F}"/>
                      </a:ext>
                    </a:extLst>
                  </p:cNvPr>
                  <p:cNvGrpSpPr>
                    <a:grpSpLocks/>
                  </p:cNvGrpSpPr>
                  <p:nvPr/>
                </p:nvGrpSpPr>
                <p:grpSpPr bwMode="auto">
                  <a:xfrm>
                    <a:off x="3200400" y="1905000"/>
                    <a:ext cx="45719" cy="118871"/>
                    <a:chOff x="3098006" y="1902619"/>
                    <a:chExt cx="45719" cy="118871"/>
                  </a:xfrm>
                  <a:grpFill/>
                </p:grpSpPr>
                <p:sp>
                  <p:nvSpPr>
                    <p:cNvPr id="330" name="Oval 329">
                      <a:extLst>
                        <a:ext uri="{FF2B5EF4-FFF2-40B4-BE49-F238E27FC236}">
                          <a16:creationId xmlns:a16="http://schemas.microsoft.com/office/drawing/2014/main" id="{F8650113-0F02-A7CC-5E60-C201652A8640}"/>
                        </a:ext>
                      </a:extLst>
                    </p:cNvPr>
                    <p:cNvSpPr/>
                    <p:nvPr/>
                  </p:nvSpPr>
                  <p:spPr>
                    <a:xfrm>
                      <a:off x="3070259" y="1928498"/>
                      <a:ext cx="41966" cy="4539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331" name="Straight Connector 330">
                      <a:extLst>
                        <a:ext uri="{FF2B5EF4-FFF2-40B4-BE49-F238E27FC236}">
                          <a16:creationId xmlns:a16="http://schemas.microsoft.com/office/drawing/2014/main" id="{DC0A6CC3-1749-1C2E-9AC9-55CCDCD94BC7}"/>
                        </a:ext>
                      </a:extLst>
                    </p:cNvPr>
                    <p:cNvCxnSpPr>
                      <a:stCxn id="330" idx="4"/>
                    </p:cNvCxnSpPr>
                    <p:nvPr/>
                  </p:nvCxnSpPr>
                  <p:spPr>
                    <a:xfrm>
                      <a:off x="3089705" y="1972246"/>
                      <a:ext cx="0" cy="70613"/>
                    </a:xfrm>
                    <a:prstGeom prst="line">
                      <a:avLst/>
                    </a:prstGeom>
                    <a:grpFill/>
                    <a:ln w="25400" cap="flat" cmpd="dbl" algn="ctr">
                      <a:solidFill>
                        <a:srgbClr val="FFFFFF">
                          <a:lumMod val="65000"/>
                        </a:srgbClr>
                      </a:solidFill>
                      <a:prstDash val="solid"/>
                    </a:ln>
                    <a:effectLst/>
                  </p:spPr>
                </p:cxnSp>
              </p:grpSp>
              <p:grpSp>
                <p:nvGrpSpPr>
                  <p:cNvPr id="324" name="Group 1122">
                    <a:extLst>
                      <a:ext uri="{FF2B5EF4-FFF2-40B4-BE49-F238E27FC236}">
                        <a16:creationId xmlns:a16="http://schemas.microsoft.com/office/drawing/2014/main" id="{70A1EE6B-E965-D9D5-CE0F-4F8AB1AC7B65}"/>
                      </a:ext>
                    </a:extLst>
                  </p:cNvPr>
                  <p:cNvGrpSpPr>
                    <a:grpSpLocks/>
                  </p:cNvGrpSpPr>
                  <p:nvPr/>
                </p:nvGrpSpPr>
                <p:grpSpPr bwMode="auto">
                  <a:xfrm>
                    <a:off x="3162300" y="1895475"/>
                    <a:ext cx="45719" cy="118871"/>
                    <a:chOff x="3098006" y="1902619"/>
                    <a:chExt cx="45719" cy="118871"/>
                  </a:xfrm>
                  <a:grpFill/>
                </p:grpSpPr>
                <p:sp>
                  <p:nvSpPr>
                    <p:cNvPr id="328" name="Oval 327">
                      <a:extLst>
                        <a:ext uri="{FF2B5EF4-FFF2-40B4-BE49-F238E27FC236}">
                          <a16:creationId xmlns:a16="http://schemas.microsoft.com/office/drawing/2014/main" id="{8256A1D9-B868-07BA-C8DB-081BD62A3C3D}"/>
                        </a:ext>
                      </a:extLst>
                    </p:cNvPr>
                    <p:cNvSpPr/>
                    <p:nvPr/>
                  </p:nvSpPr>
                  <p:spPr>
                    <a:xfrm>
                      <a:off x="3086216" y="1919884"/>
                      <a:ext cx="45325" cy="45394"/>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329" name="Straight Connector 328">
                      <a:extLst>
                        <a:ext uri="{FF2B5EF4-FFF2-40B4-BE49-F238E27FC236}">
                          <a16:creationId xmlns:a16="http://schemas.microsoft.com/office/drawing/2014/main" id="{FBD459C6-45E6-8E96-470A-92EB21995273}"/>
                        </a:ext>
                      </a:extLst>
                    </p:cNvPr>
                    <p:cNvCxnSpPr>
                      <a:stCxn id="328" idx="4"/>
                    </p:cNvCxnSpPr>
                    <p:nvPr/>
                  </p:nvCxnSpPr>
                  <p:spPr>
                    <a:xfrm>
                      <a:off x="3102307" y="1963720"/>
                      <a:ext cx="0" cy="70613"/>
                    </a:xfrm>
                    <a:prstGeom prst="line">
                      <a:avLst/>
                    </a:prstGeom>
                    <a:grpFill/>
                    <a:ln w="25400" cap="flat" cmpd="dbl" algn="ctr">
                      <a:solidFill>
                        <a:srgbClr val="FFFFFF">
                          <a:lumMod val="65000"/>
                        </a:srgbClr>
                      </a:solidFill>
                      <a:prstDash val="solid"/>
                    </a:ln>
                    <a:effectLst/>
                  </p:spPr>
                </p:cxnSp>
              </p:grpSp>
              <p:grpSp>
                <p:nvGrpSpPr>
                  <p:cNvPr id="325" name="Group 1123">
                    <a:extLst>
                      <a:ext uri="{FF2B5EF4-FFF2-40B4-BE49-F238E27FC236}">
                        <a16:creationId xmlns:a16="http://schemas.microsoft.com/office/drawing/2014/main" id="{0FF239FA-1636-6098-AC1B-D8A19B7E0CCA}"/>
                      </a:ext>
                    </a:extLst>
                  </p:cNvPr>
                  <p:cNvGrpSpPr>
                    <a:grpSpLocks/>
                  </p:cNvGrpSpPr>
                  <p:nvPr/>
                </p:nvGrpSpPr>
                <p:grpSpPr bwMode="auto">
                  <a:xfrm>
                    <a:off x="3238500" y="1895475"/>
                    <a:ext cx="45719" cy="118871"/>
                    <a:chOff x="3098006" y="1902619"/>
                    <a:chExt cx="45719" cy="118871"/>
                  </a:xfrm>
                  <a:grpFill/>
                </p:grpSpPr>
                <p:sp>
                  <p:nvSpPr>
                    <p:cNvPr id="326" name="Oval 325">
                      <a:extLst>
                        <a:ext uri="{FF2B5EF4-FFF2-40B4-BE49-F238E27FC236}">
                          <a16:creationId xmlns:a16="http://schemas.microsoft.com/office/drawing/2014/main" id="{923F5E82-AF2E-D7EB-81D6-CCB6BE6CCF6D}"/>
                        </a:ext>
                      </a:extLst>
                    </p:cNvPr>
                    <p:cNvSpPr/>
                    <p:nvPr/>
                  </p:nvSpPr>
                  <p:spPr>
                    <a:xfrm>
                      <a:off x="3085576" y="1920303"/>
                      <a:ext cx="38609" cy="4539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327" name="Straight Connector 326">
                      <a:extLst>
                        <a:ext uri="{FF2B5EF4-FFF2-40B4-BE49-F238E27FC236}">
                          <a16:creationId xmlns:a16="http://schemas.microsoft.com/office/drawing/2014/main" id="{21468CF2-0603-3F3A-1575-30F3CC92BF74}"/>
                        </a:ext>
                      </a:extLst>
                    </p:cNvPr>
                    <p:cNvCxnSpPr>
                      <a:stCxn id="326" idx="4"/>
                    </p:cNvCxnSpPr>
                    <p:nvPr/>
                  </p:nvCxnSpPr>
                  <p:spPr>
                    <a:xfrm>
                      <a:off x="3100002" y="1964110"/>
                      <a:ext cx="0" cy="72294"/>
                    </a:xfrm>
                    <a:prstGeom prst="line">
                      <a:avLst/>
                    </a:prstGeom>
                    <a:grpFill/>
                    <a:ln w="25400" cap="flat" cmpd="dbl" algn="ctr">
                      <a:solidFill>
                        <a:srgbClr val="FFFFFF">
                          <a:lumMod val="65000"/>
                        </a:srgbClr>
                      </a:solidFill>
                      <a:prstDash val="solid"/>
                    </a:ln>
                    <a:effectLst/>
                  </p:spPr>
                </p:cxnSp>
              </p:grpSp>
            </p:grpSp>
            <p:grpSp>
              <p:nvGrpSpPr>
                <p:cNvPr id="309" name="Group 1107">
                  <a:extLst>
                    <a:ext uri="{FF2B5EF4-FFF2-40B4-BE49-F238E27FC236}">
                      <a16:creationId xmlns:a16="http://schemas.microsoft.com/office/drawing/2014/main" id="{5A6B535E-A50F-D24E-F635-CBC72E8E1080}"/>
                    </a:ext>
                  </a:extLst>
                </p:cNvPr>
                <p:cNvGrpSpPr>
                  <a:grpSpLocks/>
                </p:cNvGrpSpPr>
                <p:nvPr/>
              </p:nvGrpSpPr>
              <p:grpSpPr bwMode="auto">
                <a:xfrm>
                  <a:off x="3276600" y="1905000"/>
                  <a:ext cx="160019" cy="128396"/>
                  <a:chOff x="3124200" y="1895475"/>
                  <a:chExt cx="160019" cy="128396"/>
                </a:xfrm>
                <a:grpFill/>
              </p:grpSpPr>
              <p:grpSp>
                <p:nvGrpSpPr>
                  <p:cNvPr id="310" name="Group 1108">
                    <a:extLst>
                      <a:ext uri="{FF2B5EF4-FFF2-40B4-BE49-F238E27FC236}">
                        <a16:creationId xmlns:a16="http://schemas.microsoft.com/office/drawing/2014/main" id="{3E339FA0-F230-64C7-1B4E-205D35CB3974}"/>
                      </a:ext>
                    </a:extLst>
                  </p:cNvPr>
                  <p:cNvGrpSpPr>
                    <a:grpSpLocks/>
                  </p:cNvGrpSpPr>
                  <p:nvPr/>
                </p:nvGrpSpPr>
                <p:grpSpPr bwMode="auto">
                  <a:xfrm>
                    <a:off x="3124200" y="1905000"/>
                    <a:ext cx="45719" cy="118871"/>
                    <a:chOff x="3098006" y="1902619"/>
                    <a:chExt cx="45719" cy="118871"/>
                  </a:xfrm>
                  <a:grpFill/>
                </p:grpSpPr>
                <p:sp>
                  <p:nvSpPr>
                    <p:cNvPr id="320" name="Oval 319">
                      <a:extLst>
                        <a:ext uri="{FF2B5EF4-FFF2-40B4-BE49-F238E27FC236}">
                          <a16:creationId xmlns:a16="http://schemas.microsoft.com/office/drawing/2014/main" id="{B97612B8-1E37-2694-50B4-EE082AC8B20B}"/>
                        </a:ext>
                      </a:extLst>
                    </p:cNvPr>
                    <p:cNvSpPr/>
                    <p:nvPr/>
                  </p:nvSpPr>
                  <p:spPr>
                    <a:xfrm>
                      <a:off x="3062990" y="1926130"/>
                      <a:ext cx="47003" cy="42032"/>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321" name="Straight Connector 320">
                      <a:extLst>
                        <a:ext uri="{FF2B5EF4-FFF2-40B4-BE49-F238E27FC236}">
                          <a16:creationId xmlns:a16="http://schemas.microsoft.com/office/drawing/2014/main" id="{75E39212-C299-BD30-39B9-72079A9ED87F}"/>
                        </a:ext>
                      </a:extLst>
                    </p:cNvPr>
                    <p:cNvCxnSpPr>
                      <a:stCxn id="320" idx="4"/>
                    </p:cNvCxnSpPr>
                    <p:nvPr/>
                  </p:nvCxnSpPr>
                  <p:spPr>
                    <a:xfrm>
                      <a:off x="3085795" y="1969864"/>
                      <a:ext cx="0" cy="67250"/>
                    </a:xfrm>
                    <a:prstGeom prst="line">
                      <a:avLst/>
                    </a:prstGeom>
                    <a:grpFill/>
                    <a:ln w="25400" cap="flat" cmpd="dbl" algn="ctr">
                      <a:solidFill>
                        <a:srgbClr val="FFFFFF">
                          <a:lumMod val="65000"/>
                        </a:srgbClr>
                      </a:solidFill>
                      <a:prstDash val="solid"/>
                    </a:ln>
                    <a:effectLst/>
                  </p:spPr>
                </p:cxnSp>
              </p:grpSp>
              <p:grpSp>
                <p:nvGrpSpPr>
                  <p:cNvPr id="311" name="Group 1109">
                    <a:extLst>
                      <a:ext uri="{FF2B5EF4-FFF2-40B4-BE49-F238E27FC236}">
                        <a16:creationId xmlns:a16="http://schemas.microsoft.com/office/drawing/2014/main" id="{938056A5-1C4B-3C77-BF26-D7008A5E461C}"/>
                      </a:ext>
                    </a:extLst>
                  </p:cNvPr>
                  <p:cNvGrpSpPr>
                    <a:grpSpLocks/>
                  </p:cNvGrpSpPr>
                  <p:nvPr/>
                </p:nvGrpSpPr>
                <p:grpSpPr bwMode="auto">
                  <a:xfrm>
                    <a:off x="3200400" y="1905000"/>
                    <a:ext cx="45719" cy="118871"/>
                    <a:chOff x="3098006" y="1902619"/>
                    <a:chExt cx="45719" cy="118871"/>
                  </a:xfrm>
                  <a:grpFill/>
                </p:grpSpPr>
                <p:sp>
                  <p:nvSpPr>
                    <p:cNvPr id="318" name="Oval 317">
                      <a:extLst>
                        <a:ext uri="{FF2B5EF4-FFF2-40B4-BE49-F238E27FC236}">
                          <a16:creationId xmlns:a16="http://schemas.microsoft.com/office/drawing/2014/main" id="{A9B731C1-993E-23BE-4C61-C6F5A17E546B}"/>
                        </a:ext>
                      </a:extLst>
                    </p:cNvPr>
                    <p:cNvSpPr/>
                    <p:nvPr/>
                  </p:nvSpPr>
                  <p:spPr>
                    <a:xfrm>
                      <a:off x="3062407" y="1928186"/>
                      <a:ext cx="45324" cy="45394"/>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319" name="Straight Connector 318">
                      <a:extLst>
                        <a:ext uri="{FF2B5EF4-FFF2-40B4-BE49-F238E27FC236}">
                          <a16:creationId xmlns:a16="http://schemas.microsoft.com/office/drawing/2014/main" id="{349BD32A-5D7B-5072-5959-065B1821B2B9}"/>
                        </a:ext>
                      </a:extLst>
                    </p:cNvPr>
                    <p:cNvCxnSpPr>
                      <a:stCxn id="318" idx="4"/>
                    </p:cNvCxnSpPr>
                    <p:nvPr/>
                  </p:nvCxnSpPr>
                  <p:spPr>
                    <a:xfrm>
                      <a:off x="3078454" y="1972023"/>
                      <a:ext cx="0" cy="65570"/>
                    </a:xfrm>
                    <a:prstGeom prst="line">
                      <a:avLst/>
                    </a:prstGeom>
                    <a:grpFill/>
                    <a:ln w="25400" cap="flat" cmpd="dbl" algn="ctr">
                      <a:solidFill>
                        <a:srgbClr val="FFFFFF">
                          <a:lumMod val="65000"/>
                        </a:srgbClr>
                      </a:solidFill>
                      <a:prstDash val="solid"/>
                    </a:ln>
                    <a:effectLst/>
                  </p:spPr>
                </p:cxnSp>
              </p:grpSp>
              <p:grpSp>
                <p:nvGrpSpPr>
                  <p:cNvPr id="312" name="Group 1110">
                    <a:extLst>
                      <a:ext uri="{FF2B5EF4-FFF2-40B4-BE49-F238E27FC236}">
                        <a16:creationId xmlns:a16="http://schemas.microsoft.com/office/drawing/2014/main" id="{A7B97CE9-C757-9FC4-A0E4-02B3FC0CC5B4}"/>
                      </a:ext>
                    </a:extLst>
                  </p:cNvPr>
                  <p:cNvGrpSpPr>
                    <a:grpSpLocks/>
                  </p:cNvGrpSpPr>
                  <p:nvPr/>
                </p:nvGrpSpPr>
                <p:grpSpPr bwMode="auto">
                  <a:xfrm>
                    <a:off x="3162300" y="1895475"/>
                    <a:ext cx="45719" cy="118871"/>
                    <a:chOff x="3098006" y="1902619"/>
                    <a:chExt cx="45719" cy="118871"/>
                  </a:xfrm>
                  <a:grpFill/>
                </p:grpSpPr>
                <p:sp>
                  <p:nvSpPr>
                    <p:cNvPr id="316" name="Oval 315">
                      <a:extLst>
                        <a:ext uri="{FF2B5EF4-FFF2-40B4-BE49-F238E27FC236}">
                          <a16:creationId xmlns:a16="http://schemas.microsoft.com/office/drawing/2014/main" id="{A41149D4-08DC-E7E2-C18F-7A150908FA2B}"/>
                        </a:ext>
                      </a:extLst>
                    </p:cNvPr>
                    <p:cNvSpPr/>
                    <p:nvPr/>
                  </p:nvSpPr>
                  <p:spPr>
                    <a:xfrm>
                      <a:off x="3074949" y="1916299"/>
                      <a:ext cx="45325" cy="4539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317" name="Straight Connector 316">
                      <a:extLst>
                        <a:ext uri="{FF2B5EF4-FFF2-40B4-BE49-F238E27FC236}">
                          <a16:creationId xmlns:a16="http://schemas.microsoft.com/office/drawing/2014/main" id="{FAF85D4C-03EC-EDA0-FF27-29DD4398D988}"/>
                        </a:ext>
                      </a:extLst>
                    </p:cNvPr>
                    <p:cNvCxnSpPr>
                      <a:stCxn id="316" idx="4"/>
                    </p:cNvCxnSpPr>
                    <p:nvPr/>
                  </p:nvCxnSpPr>
                  <p:spPr>
                    <a:xfrm>
                      <a:off x="3097710" y="1960019"/>
                      <a:ext cx="0" cy="65569"/>
                    </a:xfrm>
                    <a:prstGeom prst="line">
                      <a:avLst/>
                    </a:prstGeom>
                    <a:grpFill/>
                    <a:ln w="25400" cap="flat" cmpd="dbl" algn="ctr">
                      <a:solidFill>
                        <a:srgbClr val="FFFFFF">
                          <a:lumMod val="65000"/>
                        </a:srgbClr>
                      </a:solidFill>
                      <a:prstDash val="solid"/>
                    </a:ln>
                    <a:effectLst/>
                  </p:spPr>
                </p:cxnSp>
              </p:grpSp>
              <p:grpSp>
                <p:nvGrpSpPr>
                  <p:cNvPr id="313" name="Group 1111">
                    <a:extLst>
                      <a:ext uri="{FF2B5EF4-FFF2-40B4-BE49-F238E27FC236}">
                        <a16:creationId xmlns:a16="http://schemas.microsoft.com/office/drawing/2014/main" id="{C1951783-90D8-B3A4-53CB-CB9F3C6B5B9A}"/>
                      </a:ext>
                    </a:extLst>
                  </p:cNvPr>
                  <p:cNvGrpSpPr>
                    <a:grpSpLocks/>
                  </p:cNvGrpSpPr>
                  <p:nvPr/>
                </p:nvGrpSpPr>
                <p:grpSpPr bwMode="auto">
                  <a:xfrm>
                    <a:off x="3238500" y="1895475"/>
                    <a:ext cx="45719" cy="118871"/>
                    <a:chOff x="3098006" y="1902619"/>
                    <a:chExt cx="45719" cy="118871"/>
                  </a:xfrm>
                  <a:grpFill/>
                </p:grpSpPr>
                <p:sp>
                  <p:nvSpPr>
                    <p:cNvPr id="314" name="Oval 313">
                      <a:extLst>
                        <a:ext uri="{FF2B5EF4-FFF2-40B4-BE49-F238E27FC236}">
                          <a16:creationId xmlns:a16="http://schemas.microsoft.com/office/drawing/2014/main" id="{C02A76F4-011F-31AC-B1C3-D34024AFEADB}"/>
                        </a:ext>
                      </a:extLst>
                    </p:cNvPr>
                    <p:cNvSpPr/>
                    <p:nvPr/>
                  </p:nvSpPr>
                  <p:spPr>
                    <a:xfrm>
                      <a:off x="3074308" y="1916659"/>
                      <a:ext cx="45324" cy="45394"/>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315" name="Straight Connector 314">
                      <a:extLst>
                        <a:ext uri="{FF2B5EF4-FFF2-40B4-BE49-F238E27FC236}">
                          <a16:creationId xmlns:a16="http://schemas.microsoft.com/office/drawing/2014/main" id="{B2534117-D287-C8C3-3536-94FCA75BB33D}"/>
                        </a:ext>
                      </a:extLst>
                    </p:cNvPr>
                    <p:cNvCxnSpPr>
                      <a:stCxn id="314" idx="4"/>
                    </p:cNvCxnSpPr>
                    <p:nvPr/>
                  </p:nvCxnSpPr>
                  <p:spPr>
                    <a:xfrm>
                      <a:off x="3090399" y="1960495"/>
                      <a:ext cx="0" cy="70613"/>
                    </a:xfrm>
                    <a:prstGeom prst="line">
                      <a:avLst/>
                    </a:prstGeom>
                    <a:grpFill/>
                    <a:ln w="25400" cap="flat" cmpd="dbl" algn="ctr">
                      <a:solidFill>
                        <a:srgbClr val="FFFFFF">
                          <a:lumMod val="65000"/>
                        </a:srgbClr>
                      </a:solidFill>
                      <a:prstDash val="solid"/>
                    </a:ln>
                    <a:effectLst/>
                  </p:spPr>
                </p:cxnSp>
              </p:grpSp>
            </p:grpSp>
          </p:grpSp>
          <p:grpSp>
            <p:nvGrpSpPr>
              <p:cNvPr id="92" name="Group 874">
                <a:extLst>
                  <a:ext uri="{FF2B5EF4-FFF2-40B4-BE49-F238E27FC236}">
                    <a16:creationId xmlns:a16="http://schemas.microsoft.com/office/drawing/2014/main" id="{2CDEC51B-AA17-CA5D-C582-3CA47DD86FED}"/>
                  </a:ext>
                </a:extLst>
              </p:cNvPr>
              <p:cNvGrpSpPr>
                <a:grpSpLocks/>
              </p:cNvGrpSpPr>
              <p:nvPr/>
            </p:nvGrpSpPr>
            <p:grpSpPr bwMode="auto">
              <a:xfrm>
                <a:off x="5586664" y="1874620"/>
                <a:ext cx="312419" cy="137921"/>
                <a:chOff x="3124200" y="1895475"/>
                <a:chExt cx="312419" cy="137921"/>
              </a:xfrm>
              <a:grpFill/>
            </p:grpSpPr>
            <p:grpSp>
              <p:nvGrpSpPr>
                <p:cNvPr id="282" name="Group 1080">
                  <a:extLst>
                    <a:ext uri="{FF2B5EF4-FFF2-40B4-BE49-F238E27FC236}">
                      <a16:creationId xmlns:a16="http://schemas.microsoft.com/office/drawing/2014/main" id="{13EC38A3-B664-7C05-E403-9BD1925E7AF7}"/>
                    </a:ext>
                  </a:extLst>
                </p:cNvPr>
                <p:cNvGrpSpPr>
                  <a:grpSpLocks/>
                </p:cNvGrpSpPr>
                <p:nvPr/>
              </p:nvGrpSpPr>
              <p:grpSpPr bwMode="auto">
                <a:xfrm>
                  <a:off x="3124200" y="1895475"/>
                  <a:ext cx="160019" cy="128396"/>
                  <a:chOff x="3124200" y="1895475"/>
                  <a:chExt cx="160019" cy="128396"/>
                </a:xfrm>
                <a:grpFill/>
              </p:grpSpPr>
              <p:grpSp>
                <p:nvGrpSpPr>
                  <p:cNvPr id="296" name="Group 1094">
                    <a:extLst>
                      <a:ext uri="{FF2B5EF4-FFF2-40B4-BE49-F238E27FC236}">
                        <a16:creationId xmlns:a16="http://schemas.microsoft.com/office/drawing/2014/main" id="{225E281B-4481-4D0C-50A2-E8E83D912C41}"/>
                      </a:ext>
                    </a:extLst>
                  </p:cNvPr>
                  <p:cNvGrpSpPr>
                    <a:grpSpLocks/>
                  </p:cNvGrpSpPr>
                  <p:nvPr/>
                </p:nvGrpSpPr>
                <p:grpSpPr bwMode="auto">
                  <a:xfrm>
                    <a:off x="3124200" y="1905000"/>
                    <a:ext cx="45719" cy="118871"/>
                    <a:chOff x="3098006" y="1902619"/>
                    <a:chExt cx="45719" cy="118871"/>
                  </a:xfrm>
                  <a:grpFill/>
                </p:grpSpPr>
                <p:sp>
                  <p:nvSpPr>
                    <p:cNvPr id="306" name="Oval 305">
                      <a:extLst>
                        <a:ext uri="{FF2B5EF4-FFF2-40B4-BE49-F238E27FC236}">
                          <a16:creationId xmlns:a16="http://schemas.microsoft.com/office/drawing/2014/main" id="{5F83EDDA-BF6E-7F04-7D22-1530DDD05FFC}"/>
                        </a:ext>
                      </a:extLst>
                    </p:cNvPr>
                    <p:cNvSpPr/>
                    <p:nvPr/>
                  </p:nvSpPr>
                  <p:spPr>
                    <a:xfrm>
                      <a:off x="3086152" y="1926778"/>
                      <a:ext cx="45325" cy="45394"/>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307" name="Straight Connector 306">
                      <a:extLst>
                        <a:ext uri="{FF2B5EF4-FFF2-40B4-BE49-F238E27FC236}">
                          <a16:creationId xmlns:a16="http://schemas.microsoft.com/office/drawing/2014/main" id="{5C5CB25C-77EF-044D-E1CB-E600503DA159}"/>
                        </a:ext>
                      </a:extLst>
                    </p:cNvPr>
                    <p:cNvCxnSpPr>
                      <a:stCxn id="306" idx="4"/>
                    </p:cNvCxnSpPr>
                    <p:nvPr/>
                  </p:nvCxnSpPr>
                  <p:spPr>
                    <a:xfrm>
                      <a:off x="3100608" y="1972325"/>
                      <a:ext cx="0" cy="72294"/>
                    </a:xfrm>
                    <a:prstGeom prst="line">
                      <a:avLst/>
                    </a:prstGeom>
                    <a:grpFill/>
                    <a:ln w="25400" cap="flat" cmpd="dbl" algn="ctr">
                      <a:solidFill>
                        <a:srgbClr val="FFFFFF">
                          <a:lumMod val="65000"/>
                        </a:srgbClr>
                      </a:solidFill>
                      <a:prstDash val="solid"/>
                    </a:ln>
                    <a:effectLst/>
                  </p:spPr>
                </p:cxnSp>
              </p:grpSp>
              <p:grpSp>
                <p:nvGrpSpPr>
                  <p:cNvPr id="297" name="Group 1095">
                    <a:extLst>
                      <a:ext uri="{FF2B5EF4-FFF2-40B4-BE49-F238E27FC236}">
                        <a16:creationId xmlns:a16="http://schemas.microsoft.com/office/drawing/2014/main" id="{AF9A1203-A574-215A-ADD5-5B07F47363C4}"/>
                      </a:ext>
                    </a:extLst>
                  </p:cNvPr>
                  <p:cNvGrpSpPr>
                    <a:grpSpLocks/>
                  </p:cNvGrpSpPr>
                  <p:nvPr/>
                </p:nvGrpSpPr>
                <p:grpSpPr bwMode="auto">
                  <a:xfrm>
                    <a:off x="3200400" y="1905000"/>
                    <a:ext cx="45719" cy="118871"/>
                    <a:chOff x="3098006" y="1902619"/>
                    <a:chExt cx="45719" cy="118871"/>
                  </a:xfrm>
                  <a:grpFill/>
                </p:grpSpPr>
                <p:sp>
                  <p:nvSpPr>
                    <p:cNvPr id="304" name="Oval 303">
                      <a:extLst>
                        <a:ext uri="{FF2B5EF4-FFF2-40B4-BE49-F238E27FC236}">
                          <a16:creationId xmlns:a16="http://schemas.microsoft.com/office/drawing/2014/main" id="{8E686EBE-A292-84AC-5A3A-2F8AF91F0FD5}"/>
                        </a:ext>
                      </a:extLst>
                    </p:cNvPr>
                    <p:cNvSpPr/>
                    <p:nvPr/>
                  </p:nvSpPr>
                  <p:spPr>
                    <a:xfrm>
                      <a:off x="3083847" y="1927212"/>
                      <a:ext cx="40288" cy="47075"/>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305" name="Straight Connector 304">
                      <a:extLst>
                        <a:ext uri="{FF2B5EF4-FFF2-40B4-BE49-F238E27FC236}">
                          <a16:creationId xmlns:a16="http://schemas.microsoft.com/office/drawing/2014/main" id="{901ABF39-2636-54F6-C44B-DAF6699CFAD2}"/>
                        </a:ext>
                      </a:extLst>
                    </p:cNvPr>
                    <p:cNvCxnSpPr>
                      <a:stCxn id="304" idx="4"/>
                    </p:cNvCxnSpPr>
                    <p:nvPr/>
                  </p:nvCxnSpPr>
                  <p:spPr>
                    <a:xfrm>
                      <a:off x="3099967" y="1972685"/>
                      <a:ext cx="0" cy="72295"/>
                    </a:xfrm>
                    <a:prstGeom prst="line">
                      <a:avLst/>
                    </a:prstGeom>
                    <a:grpFill/>
                    <a:ln w="25400" cap="flat" cmpd="dbl" algn="ctr">
                      <a:solidFill>
                        <a:srgbClr val="FFFFFF">
                          <a:lumMod val="65000"/>
                        </a:srgbClr>
                      </a:solidFill>
                      <a:prstDash val="solid"/>
                    </a:ln>
                    <a:effectLst/>
                  </p:spPr>
                </p:cxnSp>
              </p:grpSp>
              <p:grpSp>
                <p:nvGrpSpPr>
                  <p:cNvPr id="298" name="Group 1096">
                    <a:extLst>
                      <a:ext uri="{FF2B5EF4-FFF2-40B4-BE49-F238E27FC236}">
                        <a16:creationId xmlns:a16="http://schemas.microsoft.com/office/drawing/2014/main" id="{FA776065-60D9-65D4-A12F-744D1B3BDED4}"/>
                      </a:ext>
                    </a:extLst>
                  </p:cNvPr>
                  <p:cNvGrpSpPr>
                    <a:grpSpLocks/>
                  </p:cNvGrpSpPr>
                  <p:nvPr/>
                </p:nvGrpSpPr>
                <p:grpSpPr bwMode="auto">
                  <a:xfrm>
                    <a:off x="3162300" y="1895475"/>
                    <a:ext cx="45719" cy="118871"/>
                    <a:chOff x="3098006" y="1902619"/>
                    <a:chExt cx="45719" cy="118871"/>
                  </a:xfrm>
                  <a:grpFill/>
                </p:grpSpPr>
                <p:sp>
                  <p:nvSpPr>
                    <p:cNvPr id="302" name="Oval 301">
                      <a:extLst>
                        <a:ext uri="{FF2B5EF4-FFF2-40B4-BE49-F238E27FC236}">
                          <a16:creationId xmlns:a16="http://schemas.microsoft.com/office/drawing/2014/main" id="{8CC0AB7B-C6E3-68B0-24B2-C5011270514D}"/>
                        </a:ext>
                      </a:extLst>
                    </p:cNvPr>
                    <p:cNvSpPr/>
                    <p:nvPr/>
                  </p:nvSpPr>
                  <p:spPr>
                    <a:xfrm>
                      <a:off x="3098258" y="1927019"/>
                      <a:ext cx="45325" cy="4539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303" name="Straight Connector 302">
                      <a:extLst>
                        <a:ext uri="{FF2B5EF4-FFF2-40B4-BE49-F238E27FC236}">
                          <a16:creationId xmlns:a16="http://schemas.microsoft.com/office/drawing/2014/main" id="{D9A50D87-DCE9-DA63-0B12-6C4DA16B57EF}"/>
                        </a:ext>
                      </a:extLst>
                    </p:cNvPr>
                    <p:cNvCxnSpPr>
                      <a:stCxn id="302" idx="4"/>
                    </p:cNvCxnSpPr>
                    <p:nvPr/>
                  </p:nvCxnSpPr>
                  <p:spPr>
                    <a:xfrm>
                      <a:off x="3114188" y="1960769"/>
                      <a:ext cx="0" cy="72294"/>
                    </a:xfrm>
                    <a:prstGeom prst="line">
                      <a:avLst/>
                    </a:prstGeom>
                    <a:grpFill/>
                    <a:ln w="25400" cap="flat" cmpd="dbl" algn="ctr">
                      <a:solidFill>
                        <a:srgbClr val="FFFFFF">
                          <a:lumMod val="65000"/>
                        </a:srgbClr>
                      </a:solidFill>
                      <a:prstDash val="solid"/>
                    </a:ln>
                    <a:effectLst/>
                  </p:spPr>
                </p:cxnSp>
              </p:grpSp>
              <p:grpSp>
                <p:nvGrpSpPr>
                  <p:cNvPr id="299" name="Group 1097">
                    <a:extLst>
                      <a:ext uri="{FF2B5EF4-FFF2-40B4-BE49-F238E27FC236}">
                        <a16:creationId xmlns:a16="http://schemas.microsoft.com/office/drawing/2014/main" id="{641572B0-E2E6-DF6F-2284-B9B5EA839DA0}"/>
                      </a:ext>
                    </a:extLst>
                  </p:cNvPr>
                  <p:cNvGrpSpPr>
                    <a:grpSpLocks/>
                  </p:cNvGrpSpPr>
                  <p:nvPr/>
                </p:nvGrpSpPr>
                <p:grpSpPr bwMode="auto">
                  <a:xfrm>
                    <a:off x="3238500" y="1895475"/>
                    <a:ext cx="45719" cy="118871"/>
                    <a:chOff x="3098006" y="1902619"/>
                    <a:chExt cx="45719" cy="118871"/>
                  </a:xfrm>
                  <a:grpFill/>
                </p:grpSpPr>
                <p:sp>
                  <p:nvSpPr>
                    <p:cNvPr id="300" name="Oval 299">
                      <a:extLst>
                        <a:ext uri="{FF2B5EF4-FFF2-40B4-BE49-F238E27FC236}">
                          <a16:creationId xmlns:a16="http://schemas.microsoft.com/office/drawing/2014/main" id="{304060FB-2A98-9DA1-C0CE-9EFB7EC4676E}"/>
                        </a:ext>
                      </a:extLst>
                    </p:cNvPr>
                    <p:cNvSpPr/>
                    <p:nvPr/>
                  </p:nvSpPr>
                  <p:spPr>
                    <a:xfrm>
                      <a:off x="3097559" y="1927423"/>
                      <a:ext cx="40288" cy="38669"/>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301" name="Straight Connector 300">
                      <a:extLst>
                        <a:ext uri="{FF2B5EF4-FFF2-40B4-BE49-F238E27FC236}">
                          <a16:creationId xmlns:a16="http://schemas.microsoft.com/office/drawing/2014/main" id="{B6ACBE9F-D52D-8353-0F14-E41473B84D27}"/>
                        </a:ext>
                      </a:extLst>
                    </p:cNvPr>
                    <p:cNvCxnSpPr>
                      <a:stCxn id="300" idx="4"/>
                    </p:cNvCxnSpPr>
                    <p:nvPr/>
                  </p:nvCxnSpPr>
                  <p:spPr>
                    <a:xfrm>
                      <a:off x="3110190" y="1961187"/>
                      <a:ext cx="0" cy="72295"/>
                    </a:xfrm>
                    <a:prstGeom prst="line">
                      <a:avLst/>
                    </a:prstGeom>
                    <a:grpFill/>
                    <a:ln w="25400" cap="flat" cmpd="dbl" algn="ctr">
                      <a:solidFill>
                        <a:srgbClr val="FFFFFF">
                          <a:lumMod val="65000"/>
                        </a:srgbClr>
                      </a:solidFill>
                      <a:prstDash val="solid"/>
                    </a:ln>
                    <a:effectLst/>
                  </p:spPr>
                </p:cxnSp>
              </p:grpSp>
            </p:grpSp>
            <p:grpSp>
              <p:nvGrpSpPr>
                <p:cNvPr id="283" name="Group 1081">
                  <a:extLst>
                    <a:ext uri="{FF2B5EF4-FFF2-40B4-BE49-F238E27FC236}">
                      <a16:creationId xmlns:a16="http://schemas.microsoft.com/office/drawing/2014/main" id="{3F4543DD-B794-AEDC-3A68-9FD90C628E18}"/>
                    </a:ext>
                  </a:extLst>
                </p:cNvPr>
                <p:cNvGrpSpPr>
                  <a:grpSpLocks/>
                </p:cNvGrpSpPr>
                <p:nvPr/>
              </p:nvGrpSpPr>
              <p:grpSpPr bwMode="auto">
                <a:xfrm>
                  <a:off x="3276600" y="1905000"/>
                  <a:ext cx="160019" cy="128396"/>
                  <a:chOff x="3124200" y="1895475"/>
                  <a:chExt cx="160019" cy="128396"/>
                </a:xfrm>
                <a:grpFill/>
              </p:grpSpPr>
              <p:grpSp>
                <p:nvGrpSpPr>
                  <p:cNvPr id="284" name="Group 1082">
                    <a:extLst>
                      <a:ext uri="{FF2B5EF4-FFF2-40B4-BE49-F238E27FC236}">
                        <a16:creationId xmlns:a16="http://schemas.microsoft.com/office/drawing/2014/main" id="{3764F8AB-8A9D-7F4F-ACBF-D72D40A085C3}"/>
                      </a:ext>
                    </a:extLst>
                  </p:cNvPr>
                  <p:cNvGrpSpPr>
                    <a:grpSpLocks/>
                  </p:cNvGrpSpPr>
                  <p:nvPr/>
                </p:nvGrpSpPr>
                <p:grpSpPr bwMode="auto">
                  <a:xfrm>
                    <a:off x="3124200" y="1905000"/>
                    <a:ext cx="45719" cy="118871"/>
                    <a:chOff x="3098006" y="1902619"/>
                    <a:chExt cx="45719" cy="118871"/>
                  </a:xfrm>
                  <a:grpFill/>
                </p:grpSpPr>
                <p:sp>
                  <p:nvSpPr>
                    <p:cNvPr id="294" name="Oval 293">
                      <a:extLst>
                        <a:ext uri="{FF2B5EF4-FFF2-40B4-BE49-F238E27FC236}">
                          <a16:creationId xmlns:a16="http://schemas.microsoft.com/office/drawing/2014/main" id="{B42A4BA9-8FA4-8B5E-C5F5-3909A9AAAD54}"/>
                        </a:ext>
                      </a:extLst>
                    </p:cNvPr>
                    <p:cNvSpPr/>
                    <p:nvPr/>
                  </p:nvSpPr>
                  <p:spPr>
                    <a:xfrm>
                      <a:off x="3074915" y="1924874"/>
                      <a:ext cx="45325" cy="45394"/>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295" name="Straight Connector 294">
                      <a:extLst>
                        <a:ext uri="{FF2B5EF4-FFF2-40B4-BE49-F238E27FC236}">
                          <a16:creationId xmlns:a16="http://schemas.microsoft.com/office/drawing/2014/main" id="{8262EFAD-ACE1-C17F-BFB2-6206A5DE5B15}"/>
                        </a:ext>
                      </a:extLst>
                    </p:cNvPr>
                    <p:cNvCxnSpPr>
                      <a:stCxn id="294" idx="4"/>
                    </p:cNvCxnSpPr>
                    <p:nvPr/>
                  </p:nvCxnSpPr>
                  <p:spPr>
                    <a:xfrm>
                      <a:off x="3095997" y="1968623"/>
                      <a:ext cx="0" cy="65570"/>
                    </a:xfrm>
                    <a:prstGeom prst="line">
                      <a:avLst/>
                    </a:prstGeom>
                    <a:grpFill/>
                    <a:ln w="25400" cap="flat" cmpd="dbl" algn="ctr">
                      <a:solidFill>
                        <a:srgbClr val="FFFFFF">
                          <a:lumMod val="65000"/>
                        </a:srgbClr>
                      </a:solidFill>
                      <a:prstDash val="solid"/>
                    </a:ln>
                    <a:effectLst/>
                  </p:spPr>
                </p:cxnSp>
              </p:grpSp>
              <p:grpSp>
                <p:nvGrpSpPr>
                  <p:cNvPr id="285" name="Group 1083">
                    <a:extLst>
                      <a:ext uri="{FF2B5EF4-FFF2-40B4-BE49-F238E27FC236}">
                        <a16:creationId xmlns:a16="http://schemas.microsoft.com/office/drawing/2014/main" id="{FEB292AC-0699-378D-067B-4B586AFF7795}"/>
                      </a:ext>
                    </a:extLst>
                  </p:cNvPr>
                  <p:cNvGrpSpPr>
                    <a:grpSpLocks/>
                  </p:cNvGrpSpPr>
                  <p:nvPr/>
                </p:nvGrpSpPr>
                <p:grpSpPr bwMode="auto">
                  <a:xfrm>
                    <a:off x="3200400" y="1905000"/>
                    <a:ext cx="45719" cy="118871"/>
                    <a:chOff x="3098006" y="1902619"/>
                    <a:chExt cx="45719" cy="118871"/>
                  </a:xfrm>
                  <a:grpFill/>
                </p:grpSpPr>
                <p:sp>
                  <p:nvSpPr>
                    <p:cNvPr id="292" name="Oval 291">
                      <a:extLst>
                        <a:ext uri="{FF2B5EF4-FFF2-40B4-BE49-F238E27FC236}">
                          <a16:creationId xmlns:a16="http://schemas.microsoft.com/office/drawing/2014/main" id="{FE92D9F8-9B78-FEBA-A540-99D9D6DB6213}"/>
                        </a:ext>
                      </a:extLst>
                    </p:cNvPr>
                    <p:cNvSpPr/>
                    <p:nvPr/>
                  </p:nvSpPr>
                  <p:spPr>
                    <a:xfrm>
                      <a:off x="3074274" y="1925235"/>
                      <a:ext cx="45324" cy="4539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293" name="Straight Connector 292">
                      <a:extLst>
                        <a:ext uri="{FF2B5EF4-FFF2-40B4-BE49-F238E27FC236}">
                          <a16:creationId xmlns:a16="http://schemas.microsoft.com/office/drawing/2014/main" id="{3390DB21-3DD7-9CBB-3609-A90DBC3006A5}"/>
                        </a:ext>
                      </a:extLst>
                    </p:cNvPr>
                    <p:cNvCxnSpPr>
                      <a:stCxn id="292" idx="4"/>
                    </p:cNvCxnSpPr>
                    <p:nvPr/>
                  </p:nvCxnSpPr>
                  <p:spPr>
                    <a:xfrm>
                      <a:off x="3088701" y="1969101"/>
                      <a:ext cx="0" cy="72294"/>
                    </a:xfrm>
                    <a:prstGeom prst="line">
                      <a:avLst/>
                    </a:prstGeom>
                    <a:grpFill/>
                    <a:ln w="25400" cap="flat" cmpd="dbl" algn="ctr">
                      <a:solidFill>
                        <a:srgbClr val="FFFFFF">
                          <a:lumMod val="65000"/>
                        </a:srgbClr>
                      </a:solidFill>
                      <a:prstDash val="solid"/>
                    </a:ln>
                    <a:effectLst/>
                  </p:spPr>
                </p:cxnSp>
              </p:grpSp>
              <p:grpSp>
                <p:nvGrpSpPr>
                  <p:cNvPr id="286" name="Group 1084">
                    <a:extLst>
                      <a:ext uri="{FF2B5EF4-FFF2-40B4-BE49-F238E27FC236}">
                        <a16:creationId xmlns:a16="http://schemas.microsoft.com/office/drawing/2014/main" id="{6BC58F4E-CFA7-9F61-E999-C31858474A69}"/>
                      </a:ext>
                    </a:extLst>
                  </p:cNvPr>
                  <p:cNvGrpSpPr>
                    <a:grpSpLocks/>
                  </p:cNvGrpSpPr>
                  <p:nvPr/>
                </p:nvGrpSpPr>
                <p:grpSpPr bwMode="auto">
                  <a:xfrm>
                    <a:off x="3162300" y="1895475"/>
                    <a:ext cx="45719" cy="118871"/>
                    <a:chOff x="3098006" y="1902619"/>
                    <a:chExt cx="45719" cy="118871"/>
                  </a:xfrm>
                  <a:grpFill/>
                </p:grpSpPr>
                <p:sp>
                  <p:nvSpPr>
                    <p:cNvPr id="290" name="Oval 289">
                      <a:extLst>
                        <a:ext uri="{FF2B5EF4-FFF2-40B4-BE49-F238E27FC236}">
                          <a16:creationId xmlns:a16="http://schemas.microsoft.com/office/drawing/2014/main" id="{15DA54BA-B2A6-452A-E7FA-A5BC9D9FC73D}"/>
                        </a:ext>
                      </a:extLst>
                    </p:cNvPr>
                    <p:cNvSpPr/>
                    <p:nvPr/>
                  </p:nvSpPr>
                  <p:spPr>
                    <a:xfrm>
                      <a:off x="3086831" y="1913347"/>
                      <a:ext cx="45325" cy="47075"/>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291" name="Straight Connector 290">
                      <a:extLst>
                        <a:ext uri="{FF2B5EF4-FFF2-40B4-BE49-F238E27FC236}">
                          <a16:creationId xmlns:a16="http://schemas.microsoft.com/office/drawing/2014/main" id="{E4A04031-6028-5106-914B-07F9879A7C55}"/>
                        </a:ext>
                      </a:extLst>
                    </p:cNvPr>
                    <p:cNvCxnSpPr>
                      <a:stCxn id="290" idx="4"/>
                    </p:cNvCxnSpPr>
                    <p:nvPr/>
                  </p:nvCxnSpPr>
                  <p:spPr>
                    <a:xfrm>
                      <a:off x="3108015" y="1960458"/>
                      <a:ext cx="0" cy="72295"/>
                    </a:xfrm>
                    <a:prstGeom prst="line">
                      <a:avLst/>
                    </a:prstGeom>
                    <a:grpFill/>
                    <a:ln w="25400" cap="flat" cmpd="dbl" algn="ctr">
                      <a:solidFill>
                        <a:srgbClr val="FFFFFF">
                          <a:lumMod val="65000"/>
                        </a:srgbClr>
                      </a:solidFill>
                      <a:prstDash val="solid"/>
                    </a:ln>
                    <a:effectLst/>
                  </p:spPr>
                </p:cxnSp>
              </p:grpSp>
              <p:grpSp>
                <p:nvGrpSpPr>
                  <p:cNvPr id="287" name="Group 1085">
                    <a:extLst>
                      <a:ext uri="{FF2B5EF4-FFF2-40B4-BE49-F238E27FC236}">
                        <a16:creationId xmlns:a16="http://schemas.microsoft.com/office/drawing/2014/main" id="{CF3167F2-60D9-677F-2744-9B53A33FC735}"/>
                      </a:ext>
                    </a:extLst>
                  </p:cNvPr>
                  <p:cNvGrpSpPr>
                    <a:grpSpLocks/>
                  </p:cNvGrpSpPr>
                  <p:nvPr/>
                </p:nvGrpSpPr>
                <p:grpSpPr bwMode="auto">
                  <a:xfrm>
                    <a:off x="3238500" y="1895475"/>
                    <a:ext cx="45719" cy="118871"/>
                    <a:chOff x="3098006" y="1902619"/>
                    <a:chExt cx="45719" cy="118871"/>
                  </a:xfrm>
                  <a:grpFill/>
                </p:grpSpPr>
                <p:sp>
                  <p:nvSpPr>
                    <p:cNvPr id="288" name="Oval 287">
                      <a:extLst>
                        <a:ext uri="{FF2B5EF4-FFF2-40B4-BE49-F238E27FC236}">
                          <a16:creationId xmlns:a16="http://schemas.microsoft.com/office/drawing/2014/main" id="{8066F8C3-199B-5EF6-CFE0-F237B961F468}"/>
                        </a:ext>
                      </a:extLst>
                    </p:cNvPr>
                    <p:cNvSpPr/>
                    <p:nvPr/>
                  </p:nvSpPr>
                  <p:spPr>
                    <a:xfrm>
                      <a:off x="3086248" y="1918751"/>
                      <a:ext cx="45324"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289" name="Straight Connector 288">
                      <a:extLst>
                        <a:ext uri="{FF2B5EF4-FFF2-40B4-BE49-F238E27FC236}">
                          <a16:creationId xmlns:a16="http://schemas.microsoft.com/office/drawing/2014/main" id="{4F245AF6-2128-30A6-3180-1C2D00B7BF44}"/>
                        </a:ext>
                      </a:extLst>
                    </p:cNvPr>
                    <p:cNvCxnSpPr>
                      <a:stCxn id="288" idx="4"/>
                    </p:cNvCxnSpPr>
                    <p:nvPr/>
                  </p:nvCxnSpPr>
                  <p:spPr>
                    <a:xfrm>
                      <a:off x="3102338" y="1960906"/>
                      <a:ext cx="0" cy="72294"/>
                    </a:xfrm>
                    <a:prstGeom prst="line">
                      <a:avLst/>
                    </a:prstGeom>
                    <a:grpFill/>
                    <a:ln w="25400" cap="flat" cmpd="dbl" algn="ctr">
                      <a:solidFill>
                        <a:srgbClr val="FFFFFF">
                          <a:lumMod val="65000"/>
                        </a:srgbClr>
                      </a:solidFill>
                      <a:prstDash val="solid"/>
                    </a:ln>
                    <a:effectLst/>
                  </p:spPr>
                </p:cxnSp>
              </p:grpSp>
            </p:grpSp>
          </p:grpSp>
          <p:grpSp>
            <p:nvGrpSpPr>
              <p:cNvPr id="93" name="Group 875">
                <a:extLst>
                  <a:ext uri="{FF2B5EF4-FFF2-40B4-BE49-F238E27FC236}">
                    <a16:creationId xmlns:a16="http://schemas.microsoft.com/office/drawing/2014/main" id="{50A29781-7BCD-8AAA-015A-696B092723FC}"/>
                  </a:ext>
                </a:extLst>
              </p:cNvPr>
              <p:cNvGrpSpPr>
                <a:grpSpLocks/>
              </p:cNvGrpSpPr>
              <p:nvPr/>
            </p:nvGrpSpPr>
            <p:grpSpPr bwMode="auto">
              <a:xfrm>
                <a:off x="5893845" y="1872239"/>
                <a:ext cx="312419" cy="137921"/>
                <a:chOff x="3124200" y="1895475"/>
                <a:chExt cx="312419" cy="137921"/>
              </a:xfrm>
              <a:grpFill/>
            </p:grpSpPr>
            <p:grpSp>
              <p:nvGrpSpPr>
                <p:cNvPr id="256" name="Group 1054">
                  <a:extLst>
                    <a:ext uri="{FF2B5EF4-FFF2-40B4-BE49-F238E27FC236}">
                      <a16:creationId xmlns:a16="http://schemas.microsoft.com/office/drawing/2014/main" id="{4A04713C-E839-7A06-0CC2-FC049BF50893}"/>
                    </a:ext>
                  </a:extLst>
                </p:cNvPr>
                <p:cNvGrpSpPr>
                  <a:grpSpLocks/>
                </p:cNvGrpSpPr>
                <p:nvPr/>
              </p:nvGrpSpPr>
              <p:grpSpPr bwMode="auto">
                <a:xfrm>
                  <a:off x="3124200" y="1895475"/>
                  <a:ext cx="160019" cy="128396"/>
                  <a:chOff x="3124200" y="1895475"/>
                  <a:chExt cx="160019" cy="128396"/>
                </a:xfrm>
                <a:grpFill/>
              </p:grpSpPr>
              <p:grpSp>
                <p:nvGrpSpPr>
                  <p:cNvPr id="270" name="Group 1068">
                    <a:extLst>
                      <a:ext uri="{FF2B5EF4-FFF2-40B4-BE49-F238E27FC236}">
                        <a16:creationId xmlns:a16="http://schemas.microsoft.com/office/drawing/2014/main" id="{A7DE983E-65E3-2790-9E85-0549C1ED3BDC}"/>
                      </a:ext>
                    </a:extLst>
                  </p:cNvPr>
                  <p:cNvGrpSpPr>
                    <a:grpSpLocks/>
                  </p:cNvGrpSpPr>
                  <p:nvPr/>
                </p:nvGrpSpPr>
                <p:grpSpPr bwMode="auto">
                  <a:xfrm>
                    <a:off x="3124200" y="1905000"/>
                    <a:ext cx="45719" cy="118871"/>
                    <a:chOff x="3098006" y="1902619"/>
                    <a:chExt cx="45719" cy="118871"/>
                  </a:xfrm>
                  <a:grpFill/>
                </p:grpSpPr>
                <p:sp>
                  <p:nvSpPr>
                    <p:cNvPr id="280" name="Oval 279">
                      <a:extLst>
                        <a:ext uri="{FF2B5EF4-FFF2-40B4-BE49-F238E27FC236}">
                          <a16:creationId xmlns:a16="http://schemas.microsoft.com/office/drawing/2014/main" id="{97043E57-1795-EA99-9DAA-B0A3A3186D2D}"/>
                        </a:ext>
                      </a:extLst>
                    </p:cNvPr>
                    <p:cNvSpPr/>
                    <p:nvPr/>
                  </p:nvSpPr>
                  <p:spPr>
                    <a:xfrm>
                      <a:off x="3086078" y="1922109"/>
                      <a:ext cx="45324"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281" name="Straight Connector 280">
                      <a:extLst>
                        <a:ext uri="{FF2B5EF4-FFF2-40B4-BE49-F238E27FC236}">
                          <a16:creationId xmlns:a16="http://schemas.microsoft.com/office/drawing/2014/main" id="{95FC6C1F-6362-6D27-E88D-4D119AC2B9A9}"/>
                        </a:ext>
                      </a:extLst>
                    </p:cNvPr>
                    <p:cNvCxnSpPr>
                      <a:stCxn id="280" idx="4"/>
                    </p:cNvCxnSpPr>
                    <p:nvPr/>
                  </p:nvCxnSpPr>
                  <p:spPr>
                    <a:xfrm>
                      <a:off x="3102168" y="1964264"/>
                      <a:ext cx="0" cy="72295"/>
                    </a:xfrm>
                    <a:prstGeom prst="line">
                      <a:avLst/>
                    </a:prstGeom>
                    <a:grpFill/>
                    <a:ln w="25400" cap="flat" cmpd="dbl" algn="ctr">
                      <a:solidFill>
                        <a:srgbClr val="FFFFFF">
                          <a:lumMod val="65000"/>
                        </a:srgbClr>
                      </a:solidFill>
                      <a:prstDash val="solid"/>
                    </a:ln>
                    <a:effectLst/>
                  </p:spPr>
                </p:cxnSp>
              </p:grpSp>
              <p:grpSp>
                <p:nvGrpSpPr>
                  <p:cNvPr id="271" name="Group 1069">
                    <a:extLst>
                      <a:ext uri="{FF2B5EF4-FFF2-40B4-BE49-F238E27FC236}">
                        <a16:creationId xmlns:a16="http://schemas.microsoft.com/office/drawing/2014/main" id="{5FF3BDBC-D70A-B015-7EAC-55BDAD77AB20}"/>
                      </a:ext>
                    </a:extLst>
                  </p:cNvPr>
                  <p:cNvGrpSpPr>
                    <a:grpSpLocks/>
                  </p:cNvGrpSpPr>
                  <p:nvPr/>
                </p:nvGrpSpPr>
                <p:grpSpPr bwMode="auto">
                  <a:xfrm>
                    <a:off x="3200400" y="1905000"/>
                    <a:ext cx="45719" cy="118871"/>
                    <a:chOff x="3098006" y="1902619"/>
                    <a:chExt cx="45719" cy="118871"/>
                  </a:xfrm>
                  <a:grpFill/>
                </p:grpSpPr>
                <p:sp>
                  <p:nvSpPr>
                    <p:cNvPr id="278" name="Oval 277">
                      <a:extLst>
                        <a:ext uri="{FF2B5EF4-FFF2-40B4-BE49-F238E27FC236}">
                          <a16:creationId xmlns:a16="http://schemas.microsoft.com/office/drawing/2014/main" id="{4822CDB3-F036-F6F0-3ABD-776FC22D77DA}"/>
                        </a:ext>
                      </a:extLst>
                    </p:cNvPr>
                    <p:cNvSpPr/>
                    <p:nvPr/>
                  </p:nvSpPr>
                  <p:spPr>
                    <a:xfrm>
                      <a:off x="3083832" y="1929282"/>
                      <a:ext cx="38609" cy="38669"/>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279" name="Straight Connector 278">
                      <a:extLst>
                        <a:ext uri="{FF2B5EF4-FFF2-40B4-BE49-F238E27FC236}">
                          <a16:creationId xmlns:a16="http://schemas.microsoft.com/office/drawing/2014/main" id="{E3D5CA54-06FE-B542-7052-8295203D2220}"/>
                        </a:ext>
                      </a:extLst>
                    </p:cNvPr>
                    <p:cNvCxnSpPr>
                      <a:stCxn id="278" idx="4"/>
                    </p:cNvCxnSpPr>
                    <p:nvPr/>
                  </p:nvCxnSpPr>
                  <p:spPr>
                    <a:xfrm>
                      <a:off x="3098214" y="1968031"/>
                      <a:ext cx="1678" cy="70613"/>
                    </a:xfrm>
                    <a:prstGeom prst="line">
                      <a:avLst/>
                    </a:prstGeom>
                    <a:grpFill/>
                    <a:ln w="25400" cap="flat" cmpd="dbl" algn="ctr">
                      <a:solidFill>
                        <a:srgbClr val="FFFFFF">
                          <a:lumMod val="65000"/>
                        </a:srgbClr>
                      </a:solidFill>
                      <a:prstDash val="solid"/>
                    </a:ln>
                    <a:effectLst/>
                  </p:spPr>
                </p:cxnSp>
              </p:grpSp>
              <p:grpSp>
                <p:nvGrpSpPr>
                  <p:cNvPr id="272" name="Group 1070">
                    <a:extLst>
                      <a:ext uri="{FF2B5EF4-FFF2-40B4-BE49-F238E27FC236}">
                        <a16:creationId xmlns:a16="http://schemas.microsoft.com/office/drawing/2014/main" id="{2CF3A5BB-6780-32F7-73AE-7CB80430CC51}"/>
                      </a:ext>
                    </a:extLst>
                  </p:cNvPr>
                  <p:cNvGrpSpPr>
                    <a:grpSpLocks/>
                  </p:cNvGrpSpPr>
                  <p:nvPr/>
                </p:nvGrpSpPr>
                <p:grpSpPr bwMode="auto">
                  <a:xfrm>
                    <a:off x="3162300" y="1895475"/>
                    <a:ext cx="45719" cy="118871"/>
                    <a:chOff x="3098006" y="1902619"/>
                    <a:chExt cx="45719" cy="118871"/>
                  </a:xfrm>
                  <a:grpFill/>
                </p:grpSpPr>
                <p:sp>
                  <p:nvSpPr>
                    <p:cNvPr id="276" name="Oval 275">
                      <a:extLst>
                        <a:ext uri="{FF2B5EF4-FFF2-40B4-BE49-F238E27FC236}">
                          <a16:creationId xmlns:a16="http://schemas.microsoft.com/office/drawing/2014/main" id="{01C56F3E-2A23-D8BB-3B8C-2C6BEC51E4F5}"/>
                        </a:ext>
                      </a:extLst>
                    </p:cNvPr>
                    <p:cNvSpPr/>
                    <p:nvPr/>
                  </p:nvSpPr>
                  <p:spPr>
                    <a:xfrm>
                      <a:off x="3098097" y="1920698"/>
                      <a:ext cx="41966" cy="36988"/>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277" name="Straight Connector 276">
                      <a:extLst>
                        <a:ext uri="{FF2B5EF4-FFF2-40B4-BE49-F238E27FC236}">
                          <a16:creationId xmlns:a16="http://schemas.microsoft.com/office/drawing/2014/main" id="{6D929FA7-20F4-85D8-0378-0CCC8F38E8D4}"/>
                        </a:ext>
                      </a:extLst>
                    </p:cNvPr>
                    <p:cNvCxnSpPr>
                      <a:stCxn id="276" idx="4"/>
                    </p:cNvCxnSpPr>
                    <p:nvPr/>
                  </p:nvCxnSpPr>
                  <p:spPr>
                    <a:xfrm>
                      <a:off x="3115792" y="1956070"/>
                      <a:ext cx="0" cy="70613"/>
                    </a:xfrm>
                    <a:prstGeom prst="line">
                      <a:avLst/>
                    </a:prstGeom>
                    <a:grpFill/>
                    <a:ln w="25400" cap="flat" cmpd="dbl" algn="ctr">
                      <a:solidFill>
                        <a:srgbClr val="FFFFFF">
                          <a:lumMod val="65000"/>
                        </a:srgbClr>
                      </a:solidFill>
                      <a:prstDash val="solid"/>
                    </a:ln>
                    <a:effectLst/>
                  </p:spPr>
                </p:cxnSp>
              </p:grpSp>
              <p:grpSp>
                <p:nvGrpSpPr>
                  <p:cNvPr id="273" name="Group 1071">
                    <a:extLst>
                      <a:ext uri="{FF2B5EF4-FFF2-40B4-BE49-F238E27FC236}">
                        <a16:creationId xmlns:a16="http://schemas.microsoft.com/office/drawing/2014/main" id="{5A93CF6C-E1F6-2C1C-CCE2-4D774783A023}"/>
                      </a:ext>
                    </a:extLst>
                  </p:cNvPr>
                  <p:cNvGrpSpPr>
                    <a:grpSpLocks/>
                  </p:cNvGrpSpPr>
                  <p:nvPr/>
                </p:nvGrpSpPr>
                <p:grpSpPr bwMode="auto">
                  <a:xfrm>
                    <a:off x="3238500" y="1895475"/>
                    <a:ext cx="45719" cy="118871"/>
                    <a:chOff x="3098006" y="1902619"/>
                    <a:chExt cx="45719" cy="118871"/>
                  </a:xfrm>
                  <a:grpFill/>
                </p:grpSpPr>
                <p:sp>
                  <p:nvSpPr>
                    <p:cNvPr id="274" name="Oval 273">
                      <a:extLst>
                        <a:ext uri="{FF2B5EF4-FFF2-40B4-BE49-F238E27FC236}">
                          <a16:creationId xmlns:a16="http://schemas.microsoft.com/office/drawing/2014/main" id="{F97125B4-1A5A-6E8F-00A6-D290D12DC930}"/>
                        </a:ext>
                      </a:extLst>
                    </p:cNvPr>
                    <p:cNvSpPr/>
                    <p:nvPr/>
                  </p:nvSpPr>
                  <p:spPr>
                    <a:xfrm>
                      <a:off x="3094128" y="1919465"/>
                      <a:ext cx="38610"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275" name="Straight Connector 274">
                      <a:extLst>
                        <a:ext uri="{FF2B5EF4-FFF2-40B4-BE49-F238E27FC236}">
                          <a16:creationId xmlns:a16="http://schemas.microsoft.com/office/drawing/2014/main" id="{93C2A73B-EF21-7824-CDD6-8B01BD784298}"/>
                        </a:ext>
                      </a:extLst>
                    </p:cNvPr>
                    <p:cNvCxnSpPr>
                      <a:stCxn id="274" idx="4"/>
                    </p:cNvCxnSpPr>
                    <p:nvPr/>
                  </p:nvCxnSpPr>
                  <p:spPr>
                    <a:xfrm>
                      <a:off x="3110160" y="1961561"/>
                      <a:ext cx="0" cy="65570"/>
                    </a:xfrm>
                    <a:prstGeom prst="line">
                      <a:avLst/>
                    </a:prstGeom>
                    <a:grpFill/>
                    <a:ln w="25400" cap="flat" cmpd="dbl" algn="ctr">
                      <a:solidFill>
                        <a:srgbClr val="FFFFFF">
                          <a:lumMod val="65000"/>
                        </a:srgbClr>
                      </a:solidFill>
                      <a:prstDash val="solid"/>
                    </a:ln>
                    <a:effectLst/>
                  </p:spPr>
                </p:cxnSp>
              </p:grpSp>
            </p:grpSp>
            <p:grpSp>
              <p:nvGrpSpPr>
                <p:cNvPr id="257" name="Group 1055">
                  <a:extLst>
                    <a:ext uri="{FF2B5EF4-FFF2-40B4-BE49-F238E27FC236}">
                      <a16:creationId xmlns:a16="http://schemas.microsoft.com/office/drawing/2014/main" id="{FD195058-297D-9CC1-C51B-1A33F1B4213B}"/>
                    </a:ext>
                  </a:extLst>
                </p:cNvPr>
                <p:cNvGrpSpPr>
                  <a:grpSpLocks/>
                </p:cNvGrpSpPr>
                <p:nvPr/>
              </p:nvGrpSpPr>
              <p:grpSpPr bwMode="auto">
                <a:xfrm>
                  <a:off x="3276600" y="1905000"/>
                  <a:ext cx="160019" cy="128396"/>
                  <a:chOff x="3124200" y="1895475"/>
                  <a:chExt cx="160019" cy="128396"/>
                </a:xfrm>
                <a:grpFill/>
              </p:grpSpPr>
              <p:grpSp>
                <p:nvGrpSpPr>
                  <p:cNvPr id="258" name="Group 1056">
                    <a:extLst>
                      <a:ext uri="{FF2B5EF4-FFF2-40B4-BE49-F238E27FC236}">
                        <a16:creationId xmlns:a16="http://schemas.microsoft.com/office/drawing/2014/main" id="{8F5892C1-F38A-D104-6197-E584EB4AB02A}"/>
                      </a:ext>
                    </a:extLst>
                  </p:cNvPr>
                  <p:cNvGrpSpPr>
                    <a:grpSpLocks/>
                  </p:cNvGrpSpPr>
                  <p:nvPr/>
                </p:nvGrpSpPr>
                <p:grpSpPr bwMode="auto">
                  <a:xfrm>
                    <a:off x="3124200" y="1905000"/>
                    <a:ext cx="45719" cy="118871"/>
                    <a:chOff x="3098006" y="1902619"/>
                    <a:chExt cx="45719" cy="118871"/>
                  </a:xfrm>
                  <a:grpFill/>
                </p:grpSpPr>
                <p:sp>
                  <p:nvSpPr>
                    <p:cNvPr id="268" name="Oval 267">
                      <a:extLst>
                        <a:ext uri="{FF2B5EF4-FFF2-40B4-BE49-F238E27FC236}">
                          <a16:creationId xmlns:a16="http://schemas.microsoft.com/office/drawing/2014/main" id="{D9F02FFD-9BB4-C44A-EA4A-F0BF940639F0}"/>
                        </a:ext>
                      </a:extLst>
                    </p:cNvPr>
                    <p:cNvSpPr/>
                    <p:nvPr/>
                  </p:nvSpPr>
                  <p:spPr>
                    <a:xfrm>
                      <a:off x="3074841" y="1920191"/>
                      <a:ext cx="47003"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269" name="Straight Connector 268">
                      <a:extLst>
                        <a:ext uri="{FF2B5EF4-FFF2-40B4-BE49-F238E27FC236}">
                          <a16:creationId xmlns:a16="http://schemas.microsoft.com/office/drawing/2014/main" id="{82F95C5A-E169-8D87-999C-6EC248BDD743}"/>
                        </a:ext>
                      </a:extLst>
                    </p:cNvPr>
                    <p:cNvCxnSpPr>
                      <a:stCxn id="268" idx="4"/>
                    </p:cNvCxnSpPr>
                    <p:nvPr/>
                  </p:nvCxnSpPr>
                  <p:spPr>
                    <a:xfrm>
                      <a:off x="3097630" y="1962243"/>
                      <a:ext cx="0" cy="70613"/>
                    </a:xfrm>
                    <a:prstGeom prst="line">
                      <a:avLst/>
                    </a:prstGeom>
                    <a:grpFill/>
                    <a:ln w="25400" cap="flat" cmpd="dbl" algn="ctr">
                      <a:solidFill>
                        <a:srgbClr val="FFFFFF">
                          <a:lumMod val="65000"/>
                        </a:srgbClr>
                      </a:solidFill>
                      <a:prstDash val="solid"/>
                    </a:ln>
                    <a:effectLst/>
                  </p:spPr>
                </p:cxnSp>
              </p:grpSp>
              <p:grpSp>
                <p:nvGrpSpPr>
                  <p:cNvPr id="259" name="Group 1057">
                    <a:extLst>
                      <a:ext uri="{FF2B5EF4-FFF2-40B4-BE49-F238E27FC236}">
                        <a16:creationId xmlns:a16="http://schemas.microsoft.com/office/drawing/2014/main" id="{AC8830A5-A6F4-3414-805F-4625F3E2C608}"/>
                      </a:ext>
                    </a:extLst>
                  </p:cNvPr>
                  <p:cNvGrpSpPr>
                    <a:grpSpLocks/>
                  </p:cNvGrpSpPr>
                  <p:nvPr/>
                </p:nvGrpSpPr>
                <p:grpSpPr bwMode="auto">
                  <a:xfrm>
                    <a:off x="3200400" y="1905000"/>
                    <a:ext cx="45719" cy="118871"/>
                    <a:chOff x="3098006" y="1902619"/>
                    <a:chExt cx="45719" cy="118871"/>
                  </a:xfrm>
                  <a:grpFill/>
                </p:grpSpPr>
                <p:sp>
                  <p:nvSpPr>
                    <p:cNvPr id="266" name="Oval 265">
                      <a:extLst>
                        <a:ext uri="{FF2B5EF4-FFF2-40B4-BE49-F238E27FC236}">
                          <a16:creationId xmlns:a16="http://schemas.microsoft.com/office/drawing/2014/main" id="{8839698F-3E84-E4FA-BB93-E672135FBFE9}"/>
                        </a:ext>
                      </a:extLst>
                    </p:cNvPr>
                    <p:cNvSpPr/>
                    <p:nvPr/>
                  </p:nvSpPr>
                  <p:spPr>
                    <a:xfrm>
                      <a:off x="3075907" y="1923913"/>
                      <a:ext cx="43645" cy="40350"/>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267" name="Straight Connector 266">
                      <a:extLst>
                        <a:ext uri="{FF2B5EF4-FFF2-40B4-BE49-F238E27FC236}">
                          <a16:creationId xmlns:a16="http://schemas.microsoft.com/office/drawing/2014/main" id="{7E3B826E-00C2-D342-BAEF-F22A9B2545F4}"/>
                        </a:ext>
                      </a:extLst>
                    </p:cNvPr>
                    <p:cNvCxnSpPr>
                      <a:stCxn id="266" idx="4"/>
                    </p:cNvCxnSpPr>
                    <p:nvPr/>
                  </p:nvCxnSpPr>
                  <p:spPr>
                    <a:xfrm>
                      <a:off x="3088626" y="1964416"/>
                      <a:ext cx="1679" cy="70613"/>
                    </a:xfrm>
                    <a:prstGeom prst="line">
                      <a:avLst/>
                    </a:prstGeom>
                    <a:grpFill/>
                    <a:ln w="25400" cap="flat" cmpd="dbl" algn="ctr">
                      <a:solidFill>
                        <a:srgbClr val="FFFFFF">
                          <a:lumMod val="65000"/>
                        </a:srgbClr>
                      </a:solidFill>
                      <a:prstDash val="solid"/>
                    </a:ln>
                    <a:effectLst/>
                  </p:spPr>
                </p:cxnSp>
              </p:grpSp>
              <p:grpSp>
                <p:nvGrpSpPr>
                  <p:cNvPr id="260" name="Group 1058">
                    <a:extLst>
                      <a:ext uri="{FF2B5EF4-FFF2-40B4-BE49-F238E27FC236}">
                        <a16:creationId xmlns:a16="http://schemas.microsoft.com/office/drawing/2014/main" id="{9CFDE758-86B7-DD9D-4B78-0A4243D22D3A}"/>
                      </a:ext>
                    </a:extLst>
                  </p:cNvPr>
                  <p:cNvGrpSpPr>
                    <a:grpSpLocks/>
                  </p:cNvGrpSpPr>
                  <p:nvPr/>
                </p:nvGrpSpPr>
                <p:grpSpPr bwMode="auto">
                  <a:xfrm>
                    <a:off x="3162300" y="1895475"/>
                    <a:ext cx="45719" cy="118871"/>
                    <a:chOff x="3098006" y="1902619"/>
                    <a:chExt cx="45719" cy="118871"/>
                  </a:xfrm>
                  <a:grpFill/>
                </p:grpSpPr>
                <p:sp>
                  <p:nvSpPr>
                    <p:cNvPr id="264" name="Oval 263">
                      <a:extLst>
                        <a:ext uri="{FF2B5EF4-FFF2-40B4-BE49-F238E27FC236}">
                          <a16:creationId xmlns:a16="http://schemas.microsoft.com/office/drawing/2014/main" id="{A51066AA-5010-D4A7-A2D2-54F2EB47B2B4}"/>
                        </a:ext>
                      </a:extLst>
                    </p:cNvPr>
                    <p:cNvSpPr/>
                    <p:nvPr/>
                  </p:nvSpPr>
                  <p:spPr>
                    <a:xfrm>
                      <a:off x="3086816" y="1915418"/>
                      <a:ext cx="43645" cy="38668"/>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265" name="Straight Connector 264">
                      <a:extLst>
                        <a:ext uri="{FF2B5EF4-FFF2-40B4-BE49-F238E27FC236}">
                          <a16:creationId xmlns:a16="http://schemas.microsoft.com/office/drawing/2014/main" id="{9EA9AB25-5D7E-FB00-8F62-9EB220F2CFC4}"/>
                        </a:ext>
                      </a:extLst>
                    </p:cNvPr>
                    <p:cNvCxnSpPr>
                      <a:stCxn id="264" idx="4"/>
                    </p:cNvCxnSpPr>
                    <p:nvPr/>
                  </p:nvCxnSpPr>
                  <p:spPr>
                    <a:xfrm>
                      <a:off x="3106248" y="1954122"/>
                      <a:ext cx="1679" cy="72295"/>
                    </a:xfrm>
                    <a:prstGeom prst="line">
                      <a:avLst/>
                    </a:prstGeom>
                    <a:grpFill/>
                    <a:ln w="25400" cap="flat" cmpd="dbl" algn="ctr">
                      <a:solidFill>
                        <a:srgbClr val="FFFFFF">
                          <a:lumMod val="65000"/>
                        </a:srgbClr>
                      </a:solidFill>
                      <a:prstDash val="solid"/>
                    </a:ln>
                    <a:effectLst/>
                  </p:spPr>
                </p:cxnSp>
              </p:grpSp>
              <p:grpSp>
                <p:nvGrpSpPr>
                  <p:cNvPr id="261" name="Group 1059">
                    <a:extLst>
                      <a:ext uri="{FF2B5EF4-FFF2-40B4-BE49-F238E27FC236}">
                        <a16:creationId xmlns:a16="http://schemas.microsoft.com/office/drawing/2014/main" id="{8CE83F0D-A648-2680-21C4-69BE4B9D0276}"/>
                      </a:ext>
                    </a:extLst>
                  </p:cNvPr>
                  <p:cNvGrpSpPr>
                    <a:grpSpLocks/>
                  </p:cNvGrpSpPr>
                  <p:nvPr/>
                </p:nvGrpSpPr>
                <p:grpSpPr bwMode="auto">
                  <a:xfrm>
                    <a:off x="3238500" y="1895475"/>
                    <a:ext cx="45719" cy="118871"/>
                    <a:chOff x="3098006" y="1902619"/>
                    <a:chExt cx="45719" cy="118871"/>
                  </a:xfrm>
                  <a:grpFill/>
                </p:grpSpPr>
                <p:sp>
                  <p:nvSpPr>
                    <p:cNvPr id="262" name="Oval 261">
                      <a:extLst>
                        <a:ext uri="{FF2B5EF4-FFF2-40B4-BE49-F238E27FC236}">
                          <a16:creationId xmlns:a16="http://schemas.microsoft.com/office/drawing/2014/main" id="{2BD4775F-6B0C-1B70-3A07-207CFA360969}"/>
                        </a:ext>
                      </a:extLst>
                    </p:cNvPr>
                    <p:cNvSpPr/>
                    <p:nvPr/>
                  </p:nvSpPr>
                  <p:spPr>
                    <a:xfrm>
                      <a:off x="3082875" y="1919169"/>
                      <a:ext cx="47003" cy="38669"/>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263" name="Straight Connector 262">
                      <a:extLst>
                        <a:ext uri="{FF2B5EF4-FFF2-40B4-BE49-F238E27FC236}">
                          <a16:creationId xmlns:a16="http://schemas.microsoft.com/office/drawing/2014/main" id="{32A99AB0-C8BB-0604-C89F-CCFA7518A745}"/>
                        </a:ext>
                      </a:extLst>
                    </p:cNvPr>
                    <p:cNvCxnSpPr>
                      <a:stCxn id="262" idx="4"/>
                    </p:cNvCxnSpPr>
                    <p:nvPr/>
                  </p:nvCxnSpPr>
                  <p:spPr>
                    <a:xfrm>
                      <a:off x="3100586" y="1957947"/>
                      <a:ext cx="0" cy="67250"/>
                    </a:xfrm>
                    <a:prstGeom prst="line">
                      <a:avLst/>
                    </a:prstGeom>
                    <a:grpFill/>
                    <a:ln w="25400" cap="flat" cmpd="dbl" algn="ctr">
                      <a:solidFill>
                        <a:srgbClr val="FFFFFF">
                          <a:lumMod val="65000"/>
                        </a:srgbClr>
                      </a:solidFill>
                      <a:prstDash val="solid"/>
                    </a:ln>
                    <a:effectLst/>
                  </p:spPr>
                </p:cxnSp>
              </p:grpSp>
            </p:grpSp>
          </p:grpSp>
          <p:grpSp>
            <p:nvGrpSpPr>
              <p:cNvPr id="94" name="Group 876">
                <a:extLst>
                  <a:ext uri="{FF2B5EF4-FFF2-40B4-BE49-F238E27FC236}">
                    <a16:creationId xmlns:a16="http://schemas.microsoft.com/office/drawing/2014/main" id="{00306C0E-CD8E-F9E0-B734-361C44FA7B32}"/>
                  </a:ext>
                </a:extLst>
              </p:cNvPr>
              <p:cNvGrpSpPr>
                <a:grpSpLocks/>
              </p:cNvGrpSpPr>
              <p:nvPr/>
            </p:nvGrpSpPr>
            <p:grpSpPr bwMode="auto">
              <a:xfrm>
                <a:off x="6203407" y="1869858"/>
                <a:ext cx="312419" cy="137921"/>
                <a:chOff x="3124200" y="1895475"/>
                <a:chExt cx="312419" cy="137921"/>
              </a:xfrm>
              <a:grpFill/>
            </p:grpSpPr>
            <p:grpSp>
              <p:nvGrpSpPr>
                <p:cNvPr id="230" name="Group 1012">
                  <a:extLst>
                    <a:ext uri="{FF2B5EF4-FFF2-40B4-BE49-F238E27FC236}">
                      <a16:creationId xmlns:a16="http://schemas.microsoft.com/office/drawing/2014/main" id="{D39D9B66-19E5-F21E-7858-D67A47717B77}"/>
                    </a:ext>
                  </a:extLst>
                </p:cNvPr>
                <p:cNvGrpSpPr>
                  <a:grpSpLocks/>
                </p:cNvGrpSpPr>
                <p:nvPr/>
              </p:nvGrpSpPr>
              <p:grpSpPr bwMode="auto">
                <a:xfrm>
                  <a:off x="3124200" y="1895475"/>
                  <a:ext cx="160019" cy="128396"/>
                  <a:chOff x="3124200" y="1895475"/>
                  <a:chExt cx="160019" cy="128396"/>
                </a:xfrm>
                <a:grpFill/>
              </p:grpSpPr>
              <p:grpSp>
                <p:nvGrpSpPr>
                  <p:cNvPr id="244" name="Group 1042">
                    <a:extLst>
                      <a:ext uri="{FF2B5EF4-FFF2-40B4-BE49-F238E27FC236}">
                        <a16:creationId xmlns:a16="http://schemas.microsoft.com/office/drawing/2014/main" id="{B9ABC0C1-98FC-7A74-5A4F-C93C208BAE47}"/>
                      </a:ext>
                    </a:extLst>
                  </p:cNvPr>
                  <p:cNvGrpSpPr>
                    <a:grpSpLocks/>
                  </p:cNvGrpSpPr>
                  <p:nvPr/>
                </p:nvGrpSpPr>
                <p:grpSpPr bwMode="auto">
                  <a:xfrm>
                    <a:off x="3124200" y="1905000"/>
                    <a:ext cx="45719" cy="118871"/>
                    <a:chOff x="3098006" y="1902619"/>
                    <a:chExt cx="45719" cy="118871"/>
                  </a:xfrm>
                  <a:grpFill/>
                </p:grpSpPr>
                <p:sp>
                  <p:nvSpPr>
                    <p:cNvPr id="254" name="Oval 253">
                      <a:extLst>
                        <a:ext uri="{FF2B5EF4-FFF2-40B4-BE49-F238E27FC236}">
                          <a16:creationId xmlns:a16="http://schemas.microsoft.com/office/drawing/2014/main" id="{5B1B838F-BEDC-F42E-D836-04BE4123674A}"/>
                        </a:ext>
                      </a:extLst>
                    </p:cNvPr>
                    <p:cNvSpPr/>
                    <p:nvPr/>
                  </p:nvSpPr>
                  <p:spPr>
                    <a:xfrm>
                      <a:off x="3082092" y="1927584"/>
                      <a:ext cx="41966" cy="38669"/>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255" name="Straight Connector 254">
                      <a:extLst>
                        <a:ext uri="{FF2B5EF4-FFF2-40B4-BE49-F238E27FC236}">
                          <a16:creationId xmlns:a16="http://schemas.microsoft.com/office/drawing/2014/main" id="{CAB90B85-47AD-DF9E-C65F-68F382613AFF}"/>
                        </a:ext>
                      </a:extLst>
                    </p:cNvPr>
                    <p:cNvCxnSpPr>
                      <a:stCxn id="254" idx="4"/>
                    </p:cNvCxnSpPr>
                    <p:nvPr/>
                  </p:nvCxnSpPr>
                  <p:spPr>
                    <a:xfrm>
                      <a:off x="3101494" y="1964607"/>
                      <a:ext cx="0" cy="72295"/>
                    </a:xfrm>
                    <a:prstGeom prst="line">
                      <a:avLst/>
                    </a:prstGeom>
                    <a:grpFill/>
                    <a:ln w="25400" cap="flat" cmpd="dbl" algn="ctr">
                      <a:solidFill>
                        <a:srgbClr val="FFFFFF">
                          <a:lumMod val="65000"/>
                        </a:srgbClr>
                      </a:solidFill>
                      <a:prstDash val="solid"/>
                    </a:ln>
                    <a:effectLst/>
                  </p:spPr>
                </p:cxnSp>
              </p:grpSp>
              <p:grpSp>
                <p:nvGrpSpPr>
                  <p:cNvPr id="245" name="Group 1043">
                    <a:extLst>
                      <a:ext uri="{FF2B5EF4-FFF2-40B4-BE49-F238E27FC236}">
                        <a16:creationId xmlns:a16="http://schemas.microsoft.com/office/drawing/2014/main" id="{D14425D0-8AA7-9ABA-9DB4-CC94B41DD80F}"/>
                      </a:ext>
                    </a:extLst>
                  </p:cNvPr>
                  <p:cNvGrpSpPr>
                    <a:grpSpLocks/>
                  </p:cNvGrpSpPr>
                  <p:nvPr/>
                </p:nvGrpSpPr>
                <p:grpSpPr bwMode="auto">
                  <a:xfrm>
                    <a:off x="3200400" y="1905000"/>
                    <a:ext cx="45719" cy="118871"/>
                    <a:chOff x="3098006" y="1902619"/>
                    <a:chExt cx="45719" cy="118871"/>
                  </a:xfrm>
                  <a:grpFill/>
                </p:grpSpPr>
                <p:sp>
                  <p:nvSpPr>
                    <p:cNvPr id="252" name="Oval 251">
                      <a:extLst>
                        <a:ext uri="{FF2B5EF4-FFF2-40B4-BE49-F238E27FC236}">
                          <a16:creationId xmlns:a16="http://schemas.microsoft.com/office/drawing/2014/main" id="{55CD9220-5E4E-A837-27D0-0163A0CFC8FC}"/>
                        </a:ext>
                      </a:extLst>
                    </p:cNvPr>
                    <p:cNvSpPr/>
                    <p:nvPr/>
                  </p:nvSpPr>
                  <p:spPr>
                    <a:xfrm>
                      <a:off x="3078151" y="1927988"/>
                      <a:ext cx="43645" cy="4539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253" name="Straight Connector 252">
                      <a:extLst>
                        <a:ext uri="{FF2B5EF4-FFF2-40B4-BE49-F238E27FC236}">
                          <a16:creationId xmlns:a16="http://schemas.microsoft.com/office/drawing/2014/main" id="{C50D9F80-A705-580B-8947-7CBD87605A50}"/>
                        </a:ext>
                      </a:extLst>
                    </p:cNvPr>
                    <p:cNvCxnSpPr>
                      <a:stCxn id="252" idx="4"/>
                    </p:cNvCxnSpPr>
                    <p:nvPr/>
                  </p:nvCxnSpPr>
                  <p:spPr>
                    <a:xfrm>
                      <a:off x="3097584" y="1973417"/>
                      <a:ext cx="1678" cy="65570"/>
                    </a:xfrm>
                    <a:prstGeom prst="line">
                      <a:avLst/>
                    </a:prstGeom>
                    <a:grpFill/>
                    <a:ln w="25400" cap="flat" cmpd="dbl" algn="ctr">
                      <a:solidFill>
                        <a:srgbClr val="FFFFFF">
                          <a:lumMod val="65000"/>
                        </a:srgbClr>
                      </a:solidFill>
                      <a:prstDash val="solid"/>
                    </a:ln>
                    <a:effectLst/>
                  </p:spPr>
                </p:cxnSp>
              </p:grpSp>
              <p:grpSp>
                <p:nvGrpSpPr>
                  <p:cNvPr id="246" name="Group 1044">
                    <a:extLst>
                      <a:ext uri="{FF2B5EF4-FFF2-40B4-BE49-F238E27FC236}">
                        <a16:creationId xmlns:a16="http://schemas.microsoft.com/office/drawing/2014/main" id="{8BE2C410-270E-2D39-A190-99C12E50055C}"/>
                      </a:ext>
                    </a:extLst>
                  </p:cNvPr>
                  <p:cNvGrpSpPr>
                    <a:grpSpLocks/>
                  </p:cNvGrpSpPr>
                  <p:nvPr/>
                </p:nvGrpSpPr>
                <p:grpSpPr bwMode="auto">
                  <a:xfrm>
                    <a:off x="3162300" y="1895475"/>
                    <a:ext cx="45719" cy="118871"/>
                    <a:chOff x="3098006" y="1902619"/>
                    <a:chExt cx="45719" cy="118871"/>
                  </a:xfrm>
                  <a:grpFill/>
                </p:grpSpPr>
                <p:sp>
                  <p:nvSpPr>
                    <p:cNvPr id="250" name="Oval 249">
                      <a:extLst>
                        <a:ext uri="{FF2B5EF4-FFF2-40B4-BE49-F238E27FC236}">
                          <a16:creationId xmlns:a16="http://schemas.microsoft.com/office/drawing/2014/main" id="{9C2A9514-9C0A-00D5-198D-2BFC2E01F64B}"/>
                        </a:ext>
                      </a:extLst>
                    </p:cNvPr>
                    <p:cNvSpPr/>
                    <p:nvPr/>
                  </p:nvSpPr>
                  <p:spPr>
                    <a:xfrm>
                      <a:off x="3097438" y="1917738"/>
                      <a:ext cx="35252" cy="4539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251" name="Straight Connector 250">
                      <a:extLst>
                        <a:ext uri="{FF2B5EF4-FFF2-40B4-BE49-F238E27FC236}">
                          <a16:creationId xmlns:a16="http://schemas.microsoft.com/office/drawing/2014/main" id="{3C559BBF-9FBE-7397-B298-9AC5EC1E021A}"/>
                        </a:ext>
                      </a:extLst>
                    </p:cNvPr>
                    <p:cNvCxnSpPr>
                      <a:stCxn id="250" idx="4"/>
                    </p:cNvCxnSpPr>
                    <p:nvPr/>
                  </p:nvCxnSpPr>
                  <p:spPr>
                    <a:xfrm>
                      <a:off x="3110141" y="1961530"/>
                      <a:ext cx="1679" cy="67250"/>
                    </a:xfrm>
                    <a:prstGeom prst="line">
                      <a:avLst/>
                    </a:prstGeom>
                    <a:grpFill/>
                    <a:ln w="25400" cap="flat" cmpd="dbl" algn="ctr">
                      <a:solidFill>
                        <a:srgbClr val="FFFFFF">
                          <a:lumMod val="65000"/>
                        </a:srgbClr>
                      </a:solidFill>
                      <a:prstDash val="solid"/>
                    </a:ln>
                    <a:effectLst/>
                  </p:spPr>
                </p:cxnSp>
              </p:grpSp>
              <p:grpSp>
                <p:nvGrpSpPr>
                  <p:cNvPr id="247" name="Group 1045">
                    <a:extLst>
                      <a:ext uri="{FF2B5EF4-FFF2-40B4-BE49-F238E27FC236}">
                        <a16:creationId xmlns:a16="http://schemas.microsoft.com/office/drawing/2014/main" id="{CDCCDA7C-5D76-BDA6-F1CD-AC3E98114872}"/>
                      </a:ext>
                    </a:extLst>
                  </p:cNvPr>
                  <p:cNvGrpSpPr>
                    <a:grpSpLocks/>
                  </p:cNvGrpSpPr>
                  <p:nvPr/>
                </p:nvGrpSpPr>
                <p:grpSpPr bwMode="auto">
                  <a:xfrm>
                    <a:off x="3238500" y="1895475"/>
                    <a:ext cx="45719" cy="118871"/>
                    <a:chOff x="3098006" y="1902619"/>
                    <a:chExt cx="45719" cy="118871"/>
                  </a:xfrm>
                  <a:grpFill/>
                </p:grpSpPr>
                <p:sp>
                  <p:nvSpPr>
                    <p:cNvPr id="248" name="Oval 247">
                      <a:extLst>
                        <a:ext uri="{FF2B5EF4-FFF2-40B4-BE49-F238E27FC236}">
                          <a16:creationId xmlns:a16="http://schemas.microsoft.com/office/drawing/2014/main" id="{BB678465-802D-00AD-4FA9-5190D620029B}"/>
                        </a:ext>
                      </a:extLst>
                    </p:cNvPr>
                    <p:cNvSpPr/>
                    <p:nvPr/>
                  </p:nvSpPr>
                  <p:spPr>
                    <a:xfrm>
                      <a:off x="3086725" y="1918185"/>
                      <a:ext cx="45325" cy="45394"/>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249" name="Straight Connector 248">
                      <a:extLst>
                        <a:ext uri="{FF2B5EF4-FFF2-40B4-BE49-F238E27FC236}">
                          <a16:creationId xmlns:a16="http://schemas.microsoft.com/office/drawing/2014/main" id="{ECFF75E2-CE67-55C6-8F43-4409EF921D39}"/>
                        </a:ext>
                      </a:extLst>
                    </p:cNvPr>
                    <p:cNvCxnSpPr>
                      <a:stCxn id="248" idx="4"/>
                    </p:cNvCxnSpPr>
                    <p:nvPr/>
                  </p:nvCxnSpPr>
                  <p:spPr>
                    <a:xfrm>
                      <a:off x="3109500" y="1961905"/>
                      <a:ext cx="0" cy="67250"/>
                    </a:xfrm>
                    <a:prstGeom prst="line">
                      <a:avLst/>
                    </a:prstGeom>
                    <a:grpFill/>
                    <a:ln w="25400" cap="flat" cmpd="dbl" algn="ctr">
                      <a:solidFill>
                        <a:srgbClr val="FFFFFF">
                          <a:lumMod val="65000"/>
                        </a:srgbClr>
                      </a:solidFill>
                      <a:prstDash val="solid"/>
                    </a:ln>
                    <a:effectLst/>
                  </p:spPr>
                </p:cxnSp>
              </p:grpSp>
            </p:grpSp>
            <p:grpSp>
              <p:nvGrpSpPr>
                <p:cNvPr id="231" name="Group 1013">
                  <a:extLst>
                    <a:ext uri="{FF2B5EF4-FFF2-40B4-BE49-F238E27FC236}">
                      <a16:creationId xmlns:a16="http://schemas.microsoft.com/office/drawing/2014/main" id="{E00086E8-6911-2D3E-C283-DBA42722A61B}"/>
                    </a:ext>
                  </a:extLst>
                </p:cNvPr>
                <p:cNvGrpSpPr>
                  <a:grpSpLocks/>
                </p:cNvGrpSpPr>
                <p:nvPr/>
              </p:nvGrpSpPr>
              <p:grpSpPr bwMode="auto">
                <a:xfrm>
                  <a:off x="3276600" y="1905000"/>
                  <a:ext cx="160019" cy="128396"/>
                  <a:chOff x="3124200" y="1895475"/>
                  <a:chExt cx="160019" cy="128396"/>
                </a:xfrm>
                <a:grpFill/>
              </p:grpSpPr>
              <p:grpSp>
                <p:nvGrpSpPr>
                  <p:cNvPr id="232" name="Group 1014">
                    <a:extLst>
                      <a:ext uri="{FF2B5EF4-FFF2-40B4-BE49-F238E27FC236}">
                        <a16:creationId xmlns:a16="http://schemas.microsoft.com/office/drawing/2014/main" id="{AABA61E7-61FF-7F20-5568-7DA49EC74489}"/>
                      </a:ext>
                    </a:extLst>
                  </p:cNvPr>
                  <p:cNvGrpSpPr>
                    <a:grpSpLocks/>
                  </p:cNvGrpSpPr>
                  <p:nvPr/>
                </p:nvGrpSpPr>
                <p:grpSpPr bwMode="auto">
                  <a:xfrm>
                    <a:off x="3124200" y="1905000"/>
                    <a:ext cx="45719" cy="118871"/>
                    <a:chOff x="3098006" y="1902619"/>
                    <a:chExt cx="45719" cy="118871"/>
                  </a:xfrm>
                  <a:grpFill/>
                </p:grpSpPr>
                <p:sp>
                  <p:nvSpPr>
                    <p:cNvPr id="242" name="Oval 241">
                      <a:extLst>
                        <a:ext uri="{FF2B5EF4-FFF2-40B4-BE49-F238E27FC236}">
                          <a16:creationId xmlns:a16="http://schemas.microsoft.com/office/drawing/2014/main" id="{282A3B29-606D-90A6-BF81-15FD5F624529}"/>
                        </a:ext>
                      </a:extLst>
                    </p:cNvPr>
                    <p:cNvSpPr/>
                    <p:nvPr/>
                  </p:nvSpPr>
                  <p:spPr>
                    <a:xfrm>
                      <a:off x="3074152" y="1920534"/>
                      <a:ext cx="47003" cy="42031"/>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243" name="Straight Connector 242">
                      <a:extLst>
                        <a:ext uri="{FF2B5EF4-FFF2-40B4-BE49-F238E27FC236}">
                          <a16:creationId xmlns:a16="http://schemas.microsoft.com/office/drawing/2014/main" id="{5BB615F1-43CE-A7F5-ED6B-DC29E383EB5C}"/>
                        </a:ext>
                      </a:extLst>
                    </p:cNvPr>
                    <p:cNvCxnSpPr>
                      <a:stCxn id="242" idx="4"/>
                    </p:cNvCxnSpPr>
                    <p:nvPr/>
                  </p:nvCxnSpPr>
                  <p:spPr>
                    <a:xfrm>
                      <a:off x="3090228" y="1961023"/>
                      <a:ext cx="0" cy="72294"/>
                    </a:xfrm>
                    <a:prstGeom prst="line">
                      <a:avLst/>
                    </a:prstGeom>
                    <a:grpFill/>
                    <a:ln w="25400" cap="flat" cmpd="dbl" algn="ctr">
                      <a:solidFill>
                        <a:srgbClr val="FFFFFF">
                          <a:lumMod val="65000"/>
                        </a:srgbClr>
                      </a:solidFill>
                      <a:prstDash val="solid"/>
                    </a:ln>
                    <a:effectLst/>
                  </p:spPr>
                </p:cxnSp>
              </p:grpSp>
              <p:grpSp>
                <p:nvGrpSpPr>
                  <p:cNvPr id="233" name="Group 1015">
                    <a:extLst>
                      <a:ext uri="{FF2B5EF4-FFF2-40B4-BE49-F238E27FC236}">
                        <a16:creationId xmlns:a16="http://schemas.microsoft.com/office/drawing/2014/main" id="{558F3F2B-C3EC-3E5E-F7ED-702365FC0D89}"/>
                      </a:ext>
                    </a:extLst>
                  </p:cNvPr>
                  <p:cNvGrpSpPr>
                    <a:grpSpLocks/>
                  </p:cNvGrpSpPr>
                  <p:nvPr/>
                </p:nvGrpSpPr>
                <p:grpSpPr bwMode="auto">
                  <a:xfrm>
                    <a:off x="3200400" y="1905000"/>
                    <a:ext cx="45719" cy="118871"/>
                    <a:chOff x="3098006" y="1902619"/>
                    <a:chExt cx="45719" cy="118871"/>
                  </a:xfrm>
                  <a:grpFill/>
                </p:grpSpPr>
                <p:sp>
                  <p:nvSpPr>
                    <p:cNvPr id="240" name="Oval 239">
                      <a:extLst>
                        <a:ext uri="{FF2B5EF4-FFF2-40B4-BE49-F238E27FC236}">
                          <a16:creationId xmlns:a16="http://schemas.microsoft.com/office/drawing/2014/main" id="{98C398F9-4AE8-5D09-C590-3A43D30F3BC2}"/>
                        </a:ext>
                      </a:extLst>
                    </p:cNvPr>
                    <p:cNvSpPr/>
                    <p:nvPr/>
                  </p:nvSpPr>
                  <p:spPr>
                    <a:xfrm>
                      <a:off x="3068535" y="1924388"/>
                      <a:ext cx="41966" cy="42032"/>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241" name="Straight Connector 240">
                      <a:extLst>
                        <a:ext uri="{FF2B5EF4-FFF2-40B4-BE49-F238E27FC236}">
                          <a16:creationId xmlns:a16="http://schemas.microsoft.com/office/drawing/2014/main" id="{86A74746-944C-141B-CFDA-91633809AB7B}"/>
                        </a:ext>
                      </a:extLst>
                    </p:cNvPr>
                    <p:cNvCxnSpPr>
                      <a:stCxn id="240" idx="4"/>
                    </p:cNvCxnSpPr>
                    <p:nvPr/>
                  </p:nvCxnSpPr>
                  <p:spPr>
                    <a:xfrm>
                      <a:off x="3087967" y="1966456"/>
                      <a:ext cx="0" cy="68931"/>
                    </a:xfrm>
                    <a:prstGeom prst="line">
                      <a:avLst/>
                    </a:prstGeom>
                    <a:grpFill/>
                    <a:ln w="25400" cap="flat" cmpd="dbl" algn="ctr">
                      <a:solidFill>
                        <a:srgbClr val="FFFFFF">
                          <a:lumMod val="65000"/>
                        </a:srgbClr>
                      </a:solidFill>
                      <a:prstDash val="solid"/>
                    </a:ln>
                    <a:effectLst/>
                  </p:spPr>
                </p:cxnSp>
              </p:grpSp>
              <p:grpSp>
                <p:nvGrpSpPr>
                  <p:cNvPr id="234" name="Group 1016">
                    <a:extLst>
                      <a:ext uri="{FF2B5EF4-FFF2-40B4-BE49-F238E27FC236}">
                        <a16:creationId xmlns:a16="http://schemas.microsoft.com/office/drawing/2014/main" id="{E1258A03-98F0-58FF-111C-3795A3EA361B}"/>
                      </a:ext>
                    </a:extLst>
                  </p:cNvPr>
                  <p:cNvGrpSpPr>
                    <a:grpSpLocks/>
                  </p:cNvGrpSpPr>
                  <p:nvPr/>
                </p:nvGrpSpPr>
                <p:grpSpPr bwMode="auto">
                  <a:xfrm>
                    <a:off x="3162300" y="1895475"/>
                    <a:ext cx="45719" cy="118871"/>
                    <a:chOff x="3098006" y="1902619"/>
                    <a:chExt cx="45719" cy="118871"/>
                  </a:xfrm>
                  <a:grpFill/>
                </p:grpSpPr>
                <p:sp>
                  <p:nvSpPr>
                    <p:cNvPr id="238" name="Oval 237">
                      <a:extLst>
                        <a:ext uri="{FF2B5EF4-FFF2-40B4-BE49-F238E27FC236}">
                          <a16:creationId xmlns:a16="http://schemas.microsoft.com/office/drawing/2014/main" id="{58ECF9B7-8F15-4815-24D7-6158217116AB}"/>
                        </a:ext>
                      </a:extLst>
                    </p:cNvPr>
                    <p:cNvSpPr/>
                    <p:nvPr/>
                  </p:nvSpPr>
                  <p:spPr>
                    <a:xfrm>
                      <a:off x="3086142" y="1915761"/>
                      <a:ext cx="43645" cy="38668"/>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239" name="Straight Connector 238">
                      <a:extLst>
                        <a:ext uri="{FF2B5EF4-FFF2-40B4-BE49-F238E27FC236}">
                          <a16:creationId xmlns:a16="http://schemas.microsoft.com/office/drawing/2014/main" id="{79111843-901D-8283-8152-8D94CE7436A1}"/>
                        </a:ext>
                      </a:extLst>
                    </p:cNvPr>
                    <p:cNvCxnSpPr>
                      <a:stCxn id="238" idx="4"/>
                    </p:cNvCxnSpPr>
                    <p:nvPr/>
                  </p:nvCxnSpPr>
                  <p:spPr>
                    <a:xfrm>
                      <a:off x="3098889" y="1957945"/>
                      <a:ext cx="1679" cy="68932"/>
                    </a:xfrm>
                    <a:prstGeom prst="line">
                      <a:avLst/>
                    </a:prstGeom>
                    <a:grpFill/>
                    <a:ln w="25400" cap="flat" cmpd="dbl" algn="ctr">
                      <a:solidFill>
                        <a:srgbClr val="FFFFFF">
                          <a:lumMod val="65000"/>
                        </a:srgbClr>
                      </a:solidFill>
                      <a:prstDash val="solid"/>
                    </a:ln>
                    <a:effectLst/>
                  </p:spPr>
                </p:cxnSp>
              </p:grpSp>
              <p:grpSp>
                <p:nvGrpSpPr>
                  <p:cNvPr id="235" name="Group 1017">
                    <a:extLst>
                      <a:ext uri="{FF2B5EF4-FFF2-40B4-BE49-F238E27FC236}">
                        <a16:creationId xmlns:a16="http://schemas.microsoft.com/office/drawing/2014/main" id="{9815202D-B825-26A8-BAF4-712507B8A99D}"/>
                      </a:ext>
                    </a:extLst>
                  </p:cNvPr>
                  <p:cNvGrpSpPr>
                    <a:grpSpLocks/>
                  </p:cNvGrpSpPr>
                  <p:nvPr/>
                </p:nvGrpSpPr>
                <p:grpSpPr bwMode="auto">
                  <a:xfrm>
                    <a:off x="3238500" y="1895475"/>
                    <a:ext cx="45719" cy="118871"/>
                    <a:chOff x="3098006" y="1902619"/>
                    <a:chExt cx="45719" cy="118871"/>
                  </a:xfrm>
                  <a:grpFill/>
                </p:grpSpPr>
                <p:sp>
                  <p:nvSpPr>
                    <p:cNvPr id="236" name="Oval 235">
                      <a:extLst>
                        <a:ext uri="{FF2B5EF4-FFF2-40B4-BE49-F238E27FC236}">
                          <a16:creationId xmlns:a16="http://schemas.microsoft.com/office/drawing/2014/main" id="{D74393E9-6976-478F-4073-E2743AE30CFB}"/>
                        </a:ext>
                      </a:extLst>
                    </p:cNvPr>
                    <p:cNvSpPr/>
                    <p:nvPr/>
                  </p:nvSpPr>
                  <p:spPr>
                    <a:xfrm>
                      <a:off x="3082202" y="1916208"/>
                      <a:ext cx="40288" cy="45394"/>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237" name="Straight Connector 236">
                      <a:extLst>
                        <a:ext uri="{FF2B5EF4-FFF2-40B4-BE49-F238E27FC236}">
                          <a16:creationId xmlns:a16="http://schemas.microsoft.com/office/drawing/2014/main" id="{E716F712-5D05-8D05-0764-BA1D2698B984}"/>
                        </a:ext>
                      </a:extLst>
                    </p:cNvPr>
                    <p:cNvCxnSpPr>
                      <a:stCxn id="236" idx="4"/>
                    </p:cNvCxnSpPr>
                    <p:nvPr/>
                  </p:nvCxnSpPr>
                  <p:spPr>
                    <a:xfrm>
                      <a:off x="3098248" y="1960001"/>
                      <a:ext cx="0" cy="65570"/>
                    </a:xfrm>
                    <a:prstGeom prst="line">
                      <a:avLst/>
                    </a:prstGeom>
                    <a:grpFill/>
                    <a:ln w="25400" cap="flat" cmpd="dbl" algn="ctr">
                      <a:solidFill>
                        <a:srgbClr val="FFFFFF">
                          <a:lumMod val="65000"/>
                        </a:srgbClr>
                      </a:solidFill>
                      <a:prstDash val="solid"/>
                    </a:ln>
                    <a:effectLst/>
                  </p:spPr>
                </p:cxnSp>
              </p:grpSp>
            </p:grpSp>
          </p:grpSp>
          <p:grpSp>
            <p:nvGrpSpPr>
              <p:cNvPr id="95" name="Group 877">
                <a:extLst>
                  <a:ext uri="{FF2B5EF4-FFF2-40B4-BE49-F238E27FC236}">
                    <a16:creationId xmlns:a16="http://schemas.microsoft.com/office/drawing/2014/main" id="{B569D719-4C9F-6A06-5B4A-F4FA6EBA419C}"/>
                  </a:ext>
                </a:extLst>
              </p:cNvPr>
              <p:cNvGrpSpPr>
                <a:grpSpLocks/>
              </p:cNvGrpSpPr>
              <p:nvPr/>
            </p:nvGrpSpPr>
            <p:grpSpPr bwMode="auto">
              <a:xfrm>
                <a:off x="6510588" y="1867477"/>
                <a:ext cx="312419" cy="137921"/>
                <a:chOff x="3124200" y="1895475"/>
                <a:chExt cx="312419" cy="137921"/>
              </a:xfrm>
              <a:grpFill/>
            </p:grpSpPr>
            <p:grpSp>
              <p:nvGrpSpPr>
                <p:cNvPr id="204" name="Group 986">
                  <a:extLst>
                    <a:ext uri="{FF2B5EF4-FFF2-40B4-BE49-F238E27FC236}">
                      <a16:creationId xmlns:a16="http://schemas.microsoft.com/office/drawing/2014/main" id="{3C5455F9-E9FB-D9B8-9E58-D87945F066FE}"/>
                    </a:ext>
                  </a:extLst>
                </p:cNvPr>
                <p:cNvGrpSpPr>
                  <a:grpSpLocks/>
                </p:cNvGrpSpPr>
                <p:nvPr/>
              </p:nvGrpSpPr>
              <p:grpSpPr bwMode="auto">
                <a:xfrm>
                  <a:off x="3124200" y="1895475"/>
                  <a:ext cx="160019" cy="128396"/>
                  <a:chOff x="3124200" y="1895475"/>
                  <a:chExt cx="160019" cy="128396"/>
                </a:xfrm>
                <a:grpFill/>
              </p:grpSpPr>
              <p:grpSp>
                <p:nvGrpSpPr>
                  <p:cNvPr id="218" name="Group 1000">
                    <a:extLst>
                      <a:ext uri="{FF2B5EF4-FFF2-40B4-BE49-F238E27FC236}">
                        <a16:creationId xmlns:a16="http://schemas.microsoft.com/office/drawing/2014/main" id="{A68A3FD6-8FCD-20D6-147E-D82824C0CCE4}"/>
                      </a:ext>
                    </a:extLst>
                  </p:cNvPr>
                  <p:cNvGrpSpPr>
                    <a:grpSpLocks/>
                  </p:cNvGrpSpPr>
                  <p:nvPr/>
                </p:nvGrpSpPr>
                <p:grpSpPr bwMode="auto">
                  <a:xfrm>
                    <a:off x="3124200" y="1905000"/>
                    <a:ext cx="45719" cy="118871"/>
                    <a:chOff x="3098006" y="1902619"/>
                    <a:chExt cx="45719" cy="118871"/>
                  </a:xfrm>
                  <a:grpFill/>
                </p:grpSpPr>
                <p:sp>
                  <p:nvSpPr>
                    <p:cNvPr id="228" name="Oval 227">
                      <a:extLst>
                        <a:ext uri="{FF2B5EF4-FFF2-40B4-BE49-F238E27FC236}">
                          <a16:creationId xmlns:a16="http://schemas.microsoft.com/office/drawing/2014/main" id="{BE5E5003-A12F-7130-658C-1F662F41D9E2}"/>
                        </a:ext>
                      </a:extLst>
                    </p:cNvPr>
                    <p:cNvSpPr/>
                    <p:nvPr/>
                  </p:nvSpPr>
                  <p:spPr>
                    <a:xfrm>
                      <a:off x="3083916" y="1936348"/>
                      <a:ext cx="40288" cy="35306"/>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229" name="Straight Connector 228">
                      <a:extLst>
                        <a:ext uri="{FF2B5EF4-FFF2-40B4-BE49-F238E27FC236}">
                          <a16:creationId xmlns:a16="http://schemas.microsoft.com/office/drawing/2014/main" id="{084EE266-F959-0628-49E7-5330C46FFA3B}"/>
                        </a:ext>
                      </a:extLst>
                    </p:cNvPr>
                    <p:cNvCxnSpPr>
                      <a:stCxn id="228" idx="4"/>
                    </p:cNvCxnSpPr>
                    <p:nvPr/>
                  </p:nvCxnSpPr>
                  <p:spPr>
                    <a:xfrm>
                      <a:off x="3099859" y="1970054"/>
                      <a:ext cx="0" cy="63888"/>
                    </a:xfrm>
                    <a:prstGeom prst="line">
                      <a:avLst/>
                    </a:prstGeom>
                    <a:grpFill/>
                    <a:ln w="25400" cap="flat" cmpd="dbl" algn="ctr">
                      <a:solidFill>
                        <a:srgbClr val="FFFFFF">
                          <a:lumMod val="65000"/>
                        </a:srgbClr>
                      </a:solidFill>
                      <a:prstDash val="solid"/>
                    </a:ln>
                    <a:effectLst/>
                  </p:spPr>
                </p:cxnSp>
              </p:grpSp>
              <p:grpSp>
                <p:nvGrpSpPr>
                  <p:cNvPr id="219" name="Group 1001">
                    <a:extLst>
                      <a:ext uri="{FF2B5EF4-FFF2-40B4-BE49-F238E27FC236}">
                        <a16:creationId xmlns:a16="http://schemas.microsoft.com/office/drawing/2014/main" id="{6D591EBA-98A9-E303-FC13-B3032C30DFD3}"/>
                      </a:ext>
                    </a:extLst>
                  </p:cNvPr>
                  <p:cNvGrpSpPr>
                    <a:grpSpLocks/>
                  </p:cNvGrpSpPr>
                  <p:nvPr/>
                </p:nvGrpSpPr>
                <p:grpSpPr bwMode="auto">
                  <a:xfrm>
                    <a:off x="3200400" y="1905000"/>
                    <a:ext cx="45719" cy="118871"/>
                    <a:chOff x="3098006" y="1902619"/>
                    <a:chExt cx="45719" cy="118871"/>
                  </a:xfrm>
                  <a:grpFill/>
                </p:grpSpPr>
                <p:sp>
                  <p:nvSpPr>
                    <p:cNvPr id="226" name="Oval 225">
                      <a:extLst>
                        <a:ext uri="{FF2B5EF4-FFF2-40B4-BE49-F238E27FC236}">
                          <a16:creationId xmlns:a16="http://schemas.microsoft.com/office/drawing/2014/main" id="{0D2D5CC1-686F-1A53-141E-C24E450C132D}"/>
                        </a:ext>
                      </a:extLst>
                    </p:cNvPr>
                    <p:cNvSpPr/>
                    <p:nvPr/>
                  </p:nvSpPr>
                  <p:spPr>
                    <a:xfrm>
                      <a:off x="3078253" y="1936752"/>
                      <a:ext cx="45324" cy="36988"/>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227" name="Straight Connector 226">
                      <a:extLst>
                        <a:ext uri="{FF2B5EF4-FFF2-40B4-BE49-F238E27FC236}">
                          <a16:creationId xmlns:a16="http://schemas.microsoft.com/office/drawing/2014/main" id="{373F5BE1-88D2-F2B1-62EA-691FA3884957}"/>
                        </a:ext>
                      </a:extLst>
                    </p:cNvPr>
                    <p:cNvCxnSpPr>
                      <a:stCxn id="226" idx="4"/>
                    </p:cNvCxnSpPr>
                    <p:nvPr/>
                  </p:nvCxnSpPr>
                  <p:spPr>
                    <a:xfrm>
                      <a:off x="3099233" y="1972095"/>
                      <a:ext cx="0" cy="62206"/>
                    </a:xfrm>
                    <a:prstGeom prst="line">
                      <a:avLst/>
                    </a:prstGeom>
                    <a:grpFill/>
                    <a:ln w="25400" cap="flat" cmpd="dbl" algn="ctr">
                      <a:solidFill>
                        <a:srgbClr val="FFFFFF">
                          <a:lumMod val="65000"/>
                        </a:srgbClr>
                      </a:solidFill>
                      <a:prstDash val="solid"/>
                    </a:ln>
                    <a:effectLst/>
                  </p:spPr>
                </p:cxnSp>
              </p:grpSp>
              <p:grpSp>
                <p:nvGrpSpPr>
                  <p:cNvPr id="220" name="Group 1002">
                    <a:extLst>
                      <a:ext uri="{FF2B5EF4-FFF2-40B4-BE49-F238E27FC236}">
                        <a16:creationId xmlns:a16="http://schemas.microsoft.com/office/drawing/2014/main" id="{9590717C-0CA1-A317-E8DF-7B67C8AF703A}"/>
                      </a:ext>
                    </a:extLst>
                  </p:cNvPr>
                  <p:cNvGrpSpPr>
                    <a:grpSpLocks/>
                  </p:cNvGrpSpPr>
                  <p:nvPr/>
                </p:nvGrpSpPr>
                <p:grpSpPr bwMode="auto">
                  <a:xfrm>
                    <a:off x="3162300" y="1895475"/>
                    <a:ext cx="45719" cy="118871"/>
                    <a:chOff x="3098006" y="1902619"/>
                    <a:chExt cx="45719" cy="118871"/>
                  </a:xfrm>
                  <a:grpFill/>
                </p:grpSpPr>
                <p:sp>
                  <p:nvSpPr>
                    <p:cNvPr id="224" name="Oval 223">
                      <a:extLst>
                        <a:ext uri="{FF2B5EF4-FFF2-40B4-BE49-F238E27FC236}">
                          <a16:creationId xmlns:a16="http://schemas.microsoft.com/office/drawing/2014/main" id="{4C5F626E-797B-6C54-AD81-59A75D61D0FC}"/>
                        </a:ext>
                      </a:extLst>
                    </p:cNvPr>
                    <p:cNvSpPr/>
                    <p:nvPr/>
                  </p:nvSpPr>
                  <p:spPr>
                    <a:xfrm>
                      <a:off x="3095831" y="1924821"/>
                      <a:ext cx="40288" cy="36988"/>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225" name="Straight Connector 224">
                      <a:extLst>
                        <a:ext uri="{FF2B5EF4-FFF2-40B4-BE49-F238E27FC236}">
                          <a16:creationId xmlns:a16="http://schemas.microsoft.com/office/drawing/2014/main" id="{941AABA6-BBF7-AA56-2C64-A13AF60FF34D}"/>
                        </a:ext>
                      </a:extLst>
                    </p:cNvPr>
                    <p:cNvCxnSpPr>
                      <a:stCxn id="224" idx="4"/>
                    </p:cNvCxnSpPr>
                    <p:nvPr/>
                  </p:nvCxnSpPr>
                  <p:spPr>
                    <a:xfrm>
                      <a:off x="3110126" y="1960237"/>
                      <a:ext cx="0" cy="65570"/>
                    </a:xfrm>
                    <a:prstGeom prst="line">
                      <a:avLst/>
                    </a:prstGeom>
                    <a:grpFill/>
                    <a:ln w="25400" cap="flat" cmpd="dbl" algn="ctr">
                      <a:solidFill>
                        <a:srgbClr val="FFFFFF">
                          <a:lumMod val="65000"/>
                        </a:srgbClr>
                      </a:solidFill>
                      <a:prstDash val="solid"/>
                    </a:ln>
                    <a:effectLst/>
                  </p:spPr>
                </p:cxnSp>
              </p:grpSp>
              <p:grpSp>
                <p:nvGrpSpPr>
                  <p:cNvPr id="221" name="Group 1003">
                    <a:extLst>
                      <a:ext uri="{FF2B5EF4-FFF2-40B4-BE49-F238E27FC236}">
                        <a16:creationId xmlns:a16="http://schemas.microsoft.com/office/drawing/2014/main" id="{CF237517-710D-F181-8F0C-131FE128D810}"/>
                      </a:ext>
                    </a:extLst>
                  </p:cNvPr>
                  <p:cNvGrpSpPr>
                    <a:grpSpLocks/>
                  </p:cNvGrpSpPr>
                  <p:nvPr/>
                </p:nvGrpSpPr>
                <p:grpSpPr bwMode="auto">
                  <a:xfrm>
                    <a:off x="3238500" y="1895475"/>
                    <a:ext cx="45719" cy="118871"/>
                    <a:chOff x="3098006" y="1902619"/>
                    <a:chExt cx="45719" cy="118871"/>
                  </a:xfrm>
                  <a:grpFill/>
                </p:grpSpPr>
                <p:sp>
                  <p:nvSpPr>
                    <p:cNvPr id="222" name="Oval 221">
                      <a:extLst>
                        <a:ext uri="{FF2B5EF4-FFF2-40B4-BE49-F238E27FC236}">
                          <a16:creationId xmlns:a16="http://schemas.microsoft.com/office/drawing/2014/main" id="{F45621D0-2C38-B28A-5391-B40CF8C05F68}"/>
                        </a:ext>
                      </a:extLst>
                    </p:cNvPr>
                    <p:cNvSpPr/>
                    <p:nvPr/>
                  </p:nvSpPr>
                  <p:spPr>
                    <a:xfrm>
                      <a:off x="3088548" y="1926921"/>
                      <a:ext cx="47003" cy="42031"/>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223" name="Straight Connector 222">
                      <a:extLst>
                        <a:ext uri="{FF2B5EF4-FFF2-40B4-BE49-F238E27FC236}">
                          <a16:creationId xmlns:a16="http://schemas.microsoft.com/office/drawing/2014/main" id="{FDEC1B6A-6B74-6714-4321-CC815D504212}"/>
                        </a:ext>
                      </a:extLst>
                    </p:cNvPr>
                    <p:cNvCxnSpPr>
                      <a:stCxn id="222" idx="4"/>
                    </p:cNvCxnSpPr>
                    <p:nvPr/>
                  </p:nvCxnSpPr>
                  <p:spPr>
                    <a:xfrm>
                      <a:off x="3109601" y="1967322"/>
                      <a:ext cx="0" cy="65569"/>
                    </a:xfrm>
                    <a:prstGeom prst="line">
                      <a:avLst/>
                    </a:prstGeom>
                    <a:grpFill/>
                    <a:ln w="25400" cap="flat" cmpd="dbl" algn="ctr">
                      <a:solidFill>
                        <a:srgbClr val="FFFFFF">
                          <a:lumMod val="65000"/>
                        </a:srgbClr>
                      </a:solidFill>
                      <a:prstDash val="solid"/>
                    </a:ln>
                    <a:effectLst/>
                  </p:spPr>
                </p:cxnSp>
              </p:grpSp>
            </p:grpSp>
            <p:grpSp>
              <p:nvGrpSpPr>
                <p:cNvPr id="205" name="Group 987">
                  <a:extLst>
                    <a:ext uri="{FF2B5EF4-FFF2-40B4-BE49-F238E27FC236}">
                      <a16:creationId xmlns:a16="http://schemas.microsoft.com/office/drawing/2014/main" id="{368865B1-D141-D9A9-7278-435BC8605805}"/>
                    </a:ext>
                  </a:extLst>
                </p:cNvPr>
                <p:cNvGrpSpPr>
                  <a:grpSpLocks/>
                </p:cNvGrpSpPr>
                <p:nvPr/>
              </p:nvGrpSpPr>
              <p:grpSpPr bwMode="auto">
                <a:xfrm>
                  <a:off x="3276600" y="1905000"/>
                  <a:ext cx="160019" cy="128396"/>
                  <a:chOff x="3124200" y="1895475"/>
                  <a:chExt cx="160019" cy="128396"/>
                </a:xfrm>
                <a:grpFill/>
              </p:grpSpPr>
              <p:grpSp>
                <p:nvGrpSpPr>
                  <p:cNvPr id="206" name="Group 988">
                    <a:extLst>
                      <a:ext uri="{FF2B5EF4-FFF2-40B4-BE49-F238E27FC236}">
                        <a16:creationId xmlns:a16="http://schemas.microsoft.com/office/drawing/2014/main" id="{1B120FA7-BFF5-85A0-37B7-0B70A6D01073}"/>
                      </a:ext>
                    </a:extLst>
                  </p:cNvPr>
                  <p:cNvGrpSpPr>
                    <a:grpSpLocks/>
                  </p:cNvGrpSpPr>
                  <p:nvPr/>
                </p:nvGrpSpPr>
                <p:grpSpPr bwMode="auto">
                  <a:xfrm>
                    <a:off x="3124200" y="1905000"/>
                    <a:ext cx="45719" cy="118871"/>
                    <a:chOff x="3098006" y="1902619"/>
                    <a:chExt cx="45719" cy="118871"/>
                  </a:xfrm>
                  <a:grpFill/>
                </p:grpSpPr>
                <p:sp>
                  <p:nvSpPr>
                    <p:cNvPr id="216" name="Oval 215">
                      <a:extLst>
                        <a:ext uri="{FF2B5EF4-FFF2-40B4-BE49-F238E27FC236}">
                          <a16:creationId xmlns:a16="http://schemas.microsoft.com/office/drawing/2014/main" id="{CAD13481-3256-085D-D6B1-68475DF82567}"/>
                        </a:ext>
                      </a:extLst>
                    </p:cNvPr>
                    <p:cNvSpPr/>
                    <p:nvPr/>
                  </p:nvSpPr>
                  <p:spPr>
                    <a:xfrm>
                      <a:off x="3074327" y="1931009"/>
                      <a:ext cx="45325" cy="38668"/>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217" name="Straight Connector 216">
                      <a:extLst>
                        <a:ext uri="{FF2B5EF4-FFF2-40B4-BE49-F238E27FC236}">
                          <a16:creationId xmlns:a16="http://schemas.microsoft.com/office/drawing/2014/main" id="{47380259-18E7-804B-6283-7B09AE97CEA3}"/>
                        </a:ext>
                      </a:extLst>
                    </p:cNvPr>
                    <p:cNvCxnSpPr>
                      <a:stCxn id="216" idx="4"/>
                    </p:cNvCxnSpPr>
                    <p:nvPr/>
                  </p:nvCxnSpPr>
                  <p:spPr>
                    <a:xfrm>
                      <a:off x="3088607" y="1968150"/>
                      <a:ext cx="0" cy="62206"/>
                    </a:xfrm>
                    <a:prstGeom prst="line">
                      <a:avLst/>
                    </a:prstGeom>
                    <a:grpFill/>
                    <a:ln w="25400" cap="flat" cmpd="dbl" algn="ctr">
                      <a:solidFill>
                        <a:srgbClr val="FFFFFF">
                          <a:lumMod val="65000"/>
                        </a:srgbClr>
                      </a:solidFill>
                      <a:prstDash val="solid"/>
                    </a:ln>
                    <a:effectLst/>
                  </p:spPr>
                </p:cxnSp>
              </p:grpSp>
              <p:grpSp>
                <p:nvGrpSpPr>
                  <p:cNvPr id="207" name="Group 989">
                    <a:extLst>
                      <a:ext uri="{FF2B5EF4-FFF2-40B4-BE49-F238E27FC236}">
                        <a16:creationId xmlns:a16="http://schemas.microsoft.com/office/drawing/2014/main" id="{3FB3F284-CEBC-3448-6DA3-0A307C84CE60}"/>
                      </a:ext>
                    </a:extLst>
                  </p:cNvPr>
                  <p:cNvGrpSpPr>
                    <a:grpSpLocks/>
                  </p:cNvGrpSpPr>
                  <p:nvPr/>
                </p:nvGrpSpPr>
                <p:grpSpPr bwMode="auto">
                  <a:xfrm>
                    <a:off x="3200400" y="1905000"/>
                    <a:ext cx="45719" cy="118871"/>
                    <a:chOff x="3098006" y="1902619"/>
                    <a:chExt cx="45719" cy="118871"/>
                  </a:xfrm>
                  <a:grpFill/>
                </p:grpSpPr>
                <p:sp>
                  <p:nvSpPr>
                    <p:cNvPr id="214" name="Oval 213">
                      <a:extLst>
                        <a:ext uri="{FF2B5EF4-FFF2-40B4-BE49-F238E27FC236}">
                          <a16:creationId xmlns:a16="http://schemas.microsoft.com/office/drawing/2014/main" id="{F917C23A-2EB9-50F1-4C02-8FA3235BEB00}"/>
                        </a:ext>
                      </a:extLst>
                    </p:cNvPr>
                    <p:cNvSpPr/>
                    <p:nvPr/>
                  </p:nvSpPr>
                  <p:spPr>
                    <a:xfrm>
                      <a:off x="3070344" y="1933138"/>
                      <a:ext cx="41966" cy="36988"/>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215" name="Straight Connector 214">
                      <a:extLst>
                        <a:ext uri="{FF2B5EF4-FFF2-40B4-BE49-F238E27FC236}">
                          <a16:creationId xmlns:a16="http://schemas.microsoft.com/office/drawing/2014/main" id="{4842FDCE-223A-1BF1-C534-74242FC5E6C9}"/>
                        </a:ext>
                      </a:extLst>
                    </p:cNvPr>
                    <p:cNvCxnSpPr>
                      <a:stCxn id="214" idx="4"/>
                    </p:cNvCxnSpPr>
                    <p:nvPr/>
                  </p:nvCxnSpPr>
                  <p:spPr>
                    <a:xfrm>
                      <a:off x="3087981" y="1968510"/>
                      <a:ext cx="0" cy="63888"/>
                    </a:xfrm>
                    <a:prstGeom prst="line">
                      <a:avLst/>
                    </a:prstGeom>
                    <a:grpFill/>
                    <a:ln w="25400" cap="flat" cmpd="dbl" algn="ctr">
                      <a:solidFill>
                        <a:srgbClr val="FFFFFF">
                          <a:lumMod val="65000"/>
                        </a:srgbClr>
                      </a:solidFill>
                      <a:prstDash val="solid"/>
                    </a:ln>
                    <a:effectLst/>
                  </p:spPr>
                </p:cxnSp>
              </p:grpSp>
              <p:grpSp>
                <p:nvGrpSpPr>
                  <p:cNvPr id="208" name="Group 990">
                    <a:extLst>
                      <a:ext uri="{FF2B5EF4-FFF2-40B4-BE49-F238E27FC236}">
                        <a16:creationId xmlns:a16="http://schemas.microsoft.com/office/drawing/2014/main" id="{5899087C-DE39-7A3B-3672-746520B7075C}"/>
                      </a:ext>
                    </a:extLst>
                  </p:cNvPr>
                  <p:cNvGrpSpPr>
                    <a:grpSpLocks/>
                  </p:cNvGrpSpPr>
                  <p:nvPr/>
                </p:nvGrpSpPr>
                <p:grpSpPr bwMode="auto">
                  <a:xfrm>
                    <a:off x="3162300" y="1895475"/>
                    <a:ext cx="45719" cy="118871"/>
                    <a:chOff x="3098006" y="1902619"/>
                    <a:chExt cx="45719" cy="118871"/>
                  </a:xfrm>
                  <a:grpFill/>
                </p:grpSpPr>
                <p:sp>
                  <p:nvSpPr>
                    <p:cNvPr id="212" name="Oval 211">
                      <a:extLst>
                        <a:ext uri="{FF2B5EF4-FFF2-40B4-BE49-F238E27FC236}">
                          <a16:creationId xmlns:a16="http://schemas.microsoft.com/office/drawing/2014/main" id="{23684831-995C-C9D7-7891-1C0CCC15C4C5}"/>
                        </a:ext>
                      </a:extLst>
                    </p:cNvPr>
                    <p:cNvSpPr/>
                    <p:nvPr/>
                  </p:nvSpPr>
                  <p:spPr>
                    <a:xfrm>
                      <a:off x="3086286" y="1924524"/>
                      <a:ext cx="45325" cy="35307"/>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213" name="Straight Connector 212">
                      <a:extLst>
                        <a:ext uri="{FF2B5EF4-FFF2-40B4-BE49-F238E27FC236}">
                          <a16:creationId xmlns:a16="http://schemas.microsoft.com/office/drawing/2014/main" id="{2B4697FE-6D05-9A57-7F22-1C8ED2BD091F}"/>
                        </a:ext>
                      </a:extLst>
                    </p:cNvPr>
                    <p:cNvCxnSpPr>
                      <a:stCxn id="212" idx="4"/>
                    </p:cNvCxnSpPr>
                    <p:nvPr/>
                  </p:nvCxnSpPr>
                  <p:spPr>
                    <a:xfrm>
                      <a:off x="3098889" y="1960015"/>
                      <a:ext cx="0" cy="62206"/>
                    </a:xfrm>
                    <a:prstGeom prst="line">
                      <a:avLst/>
                    </a:prstGeom>
                    <a:grpFill/>
                    <a:ln w="25400" cap="flat" cmpd="dbl" algn="ctr">
                      <a:solidFill>
                        <a:srgbClr val="FFFFFF">
                          <a:lumMod val="65000"/>
                        </a:srgbClr>
                      </a:solidFill>
                      <a:prstDash val="solid"/>
                    </a:ln>
                    <a:effectLst/>
                  </p:spPr>
                </p:cxnSp>
              </p:grpSp>
              <p:grpSp>
                <p:nvGrpSpPr>
                  <p:cNvPr id="209" name="Group 991">
                    <a:extLst>
                      <a:ext uri="{FF2B5EF4-FFF2-40B4-BE49-F238E27FC236}">
                        <a16:creationId xmlns:a16="http://schemas.microsoft.com/office/drawing/2014/main" id="{CD771C19-444E-538D-0005-D7C530B94278}"/>
                      </a:ext>
                    </a:extLst>
                  </p:cNvPr>
                  <p:cNvGrpSpPr>
                    <a:grpSpLocks/>
                  </p:cNvGrpSpPr>
                  <p:nvPr/>
                </p:nvGrpSpPr>
                <p:grpSpPr bwMode="auto">
                  <a:xfrm>
                    <a:off x="3238500" y="1895475"/>
                    <a:ext cx="45719" cy="118871"/>
                    <a:chOff x="3098006" y="1902619"/>
                    <a:chExt cx="45719" cy="118871"/>
                  </a:xfrm>
                  <a:grpFill/>
                </p:grpSpPr>
                <p:sp>
                  <p:nvSpPr>
                    <p:cNvPr id="210" name="Oval 209">
                      <a:extLst>
                        <a:ext uri="{FF2B5EF4-FFF2-40B4-BE49-F238E27FC236}">
                          <a16:creationId xmlns:a16="http://schemas.microsoft.com/office/drawing/2014/main" id="{4F046C65-5D47-DB20-F51F-77630D43BCB5}"/>
                        </a:ext>
                      </a:extLst>
                    </p:cNvPr>
                    <p:cNvSpPr/>
                    <p:nvPr/>
                  </p:nvSpPr>
                  <p:spPr>
                    <a:xfrm>
                      <a:off x="3085660" y="1924944"/>
                      <a:ext cx="38609" cy="36988"/>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211" name="Straight Connector 210">
                      <a:extLst>
                        <a:ext uri="{FF2B5EF4-FFF2-40B4-BE49-F238E27FC236}">
                          <a16:creationId xmlns:a16="http://schemas.microsoft.com/office/drawing/2014/main" id="{1A701BB0-F14E-3C2B-3034-6CE4173C99AF}"/>
                        </a:ext>
                      </a:extLst>
                    </p:cNvPr>
                    <p:cNvCxnSpPr>
                      <a:stCxn id="210" idx="4"/>
                    </p:cNvCxnSpPr>
                    <p:nvPr/>
                  </p:nvCxnSpPr>
                  <p:spPr>
                    <a:xfrm>
                      <a:off x="3098305" y="1962056"/>
                      <a:ext cx="0" cy="65569"/>
                    </a:xfrm>
                    <a:prstGeom prst="line">
                      <a:avLst/>
                    </a:prstGeom>
                    <a:grpFill/>
                    <a:ln w="25400" cap="flat" cmpd="dbl" algn="ctr">
                      <a:solidFill>
                        <a:srgbClr val="FFFFFF">
                          <a:lumMod val="65000"/>
                        </a:srgbClr>
                      </a:solidFill>
                      <a:prstDash val="solid"/>
                    </a:ln>
                    <a:effectLst/>
                  </p:spPr>
                </p:cxnSp>
              </p:grpSp>
            </p:grpSp>
          </p:grpSp>
          <p:grpSp>
            <p:nvGrpSpPr>
              <p:cNvPr id="96" name="Group 878">
                <a:extLst>
                  <a:ext uri="{FF2B5EF4-FFF2-40B4-BE49-F238E27FC236}">
                    <a16:creationId xmlns:a16="http://schemas.microsoft.com/office/drawing/2014/main" id="{630C76CA-52EA-D199-EFC7-5E9EC05C415C}"/>
                  </a:ext>
                </a:extLst>
              </p:cNvPr>
              <p:cNvGrpSpPr>
                <a:grpSpLocks/>
              </p:cNvGrpSpPr>
              <p:nvPr/>
            </p:nvGrpSpPr>
            <p:grpSpPr bwMode="auto">
              <a:xfrm>
                <a:off x="6824914" y="1865095"/>
                <a:ext cx="312419" cy="137921"/>
                <a:chOff x="3124200" y="1895475"/>
                <a:chExt cx="312419" cy="137921"/>
              </a:xfrm>
              <a:grpFill/>
            </p:grpSpPr>
            <p:grpSp>
              <p:nvGrpSpPr>
                <p:cNvPr id="178" name="Group 960">
                  <a:extLst>
                    <a:ext uri="{FF2B5EF4-FFF2-40B4-BE49-F238E27FC236}">
                      <a16:creationId xmlns:a16="http://schemas.microsoft.com/office/drawing/2014/main" id="{FE453651-953E-E248-2E96-3D5538084B63}"/>
                    </a:ext>
                  </a:extLst>
                </p:cNvPr>
                <p:cNvGrpSpPr>
                  <a:grpSpLocks/>
                </p:cNvGrpSpPr>
                <p:nvPr/>
              </p:nvGrpSpPr>
              <p:grpSpPr bwMode="auto">
                <a:xfrm>
                  <a:off x="3124200" y="1895475"/>
                  <a:ext cx="160019" cy="128396"/>
                  <a:chOff x="3124200" y="1895475"/>
                  <a:chExt cx="160019" cy="128396"/>
                </a:xfrm>
                <a:grpFill/>
              </p:grpSpPr>
              <p:grpSp>
                <p:nvGrpSpPr>
                  <p:cNvPr id="192" name="Group 974">
                    <a:extLst>
                      <a:ext uri="{FF2B5EF4-FFF2-40B4-BE49-F238E27FC236}">
                        <a16:creationId xmlns:a16="http://schemas.microsoft.com/office/drawing/2014/main" id="{B61D8499-4409-9D3F-2057-557CB29F8244}"/>
                      </a:ext>
                    </a:extLst>
                  </p:cNvPr>
                  <p:cNvGrpSpPr>
                    <a:grpSpLocks/>
                  </p:cNvGrpSpPr>
                  <p:nvPr/>
                </p:nvGrpSpPr>
                <p:grpSpPr bwMode="auto">
                  <a:xfrm>
                    <a:off x="3124200" y="1905000"/>
                    <a:ext cx="45719" cy="118871"/>
                    <a:chOff x="3098006" y="1902619"/>
                    <a:chExt cx="45719" cy="118871"/>
                  </a:xfrm>
                  <a:grpFill/>
                </p:grpSpPr>
                <p:sp>
                  <p:nvSpPr>
                    <p:cNvPr id="202" name="Oval 201">
                      <a:extLst>
                        <a:ext uri="{FF2B5EF4-FFF2-40B4-BE49-F238E27FC236}">
                          <a16:creationId xmlns:a16="http://schemas.microsoft.com/office/drawing/2014/main" id="{ADD4102A-7E96-BE69-4A73-0AB14CE4B7BE}"/>
                        </a:ext>
                      </a:extLst>
                    </p:cNvPr>
                    <p:cNvSpPr/>
                    <p:nvPr/>
                  </p:nvSpPr>
                  <p:spPr>
                    <a:xfrm>
                      <a:off x="3078418" y="1928244"/>
                      <a:ext cx="45324" cy="45394"/>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203" name="Straight Connector 202">
                      <a:extLst>
                        <a:ext uri="{FF2B5EF4-FFF2-40B4-BE49-F238E27FC236}">
                          <a16:creationId xmlns:a16="http://schemas.microsoft.com/office/drawing/2014/main" id="{BB738D6B-2F99-3357-972A-A10028919844}"/>
                        </a:ext>
                      </a:extLst>
                    </p:cNvPr>
                    <p:cNvCxnSpPr>
                      <a:stCxn id="202" idx="4"/>
                    </p:cNvCxnSpPr>
                    <p:nvPr/>
                  </p:nvCxnSpPr>
                  <p:spPr>
                    <a:xfrm>
                      <a:off x="3099500" y="1971992"/>
                      <a:ext cx="0" cy="65570"/>
                    </a:xfrm>
                    <a:prstGeom prst="line">
                      <a:avLst/>
                    </a:prstGeom>
                    <a:grpFill/>
                    <a:ln w="25400" cap="flat" cmpd="dbl" algn="ctr">
                      <a:solidFill>
                        <a:srgbClr val="FFFFFF">
                          <a:lumMod val="65000"/>
                        </a:srgbClr>
                      </a:solidFill>
                      <a:prstDash val="solid"/>
                    </a:ln>
                    <a:effectLst/>
                  </p:spPr>
                </p:cxnSp>
              </p:grpSp>
              <p:grpSp>
                <p:nvGrpSpPr>
                  <p:cNvPr id="193" name="Group 975">
                    <a:extLst>
                      <a:ext uri="{FF2B5EF4-FFF2-40B4-BE49-F238E27FC236}">
                        <a16:creationId xmlns:a16="http://schemas.microsoft.com/office/drawing/2014/main" id="{B8580903-3B7B-BF5D-9FD3-0228D6121CC0}"/>
                      </a:ext>
                    </a:extLst>
                  </p:cNvPr>
                  <p:cNvGrpSpPr>
                    <a:grpSpLocks/>
                  </p:cNvGrpSpPr>
                  <p:nvPr/>
                </p:nvGrpSpPr>
                <p:grpSpPr bwMode="auto">
                  <a:xfrm>
                    <a:off x="3200400" y="1905000"/>
                    <a:ext cx="45719" cy="118871"/>
                    <a:chOff x="3098006" y="1902619"/>
                    <a:chExt cx="45719" cy="118871"/>
                  </a:xfrm>
                  <a:grpFill/>
                </p:grpSpPr>
                <p:sp>
                  <p:nvSpPr>
                    <p:cNvPr id="200" name="Oval 199">
                      <a:extLst>
                        <a:ext uri="{FF2B5EF4-FFF2-40B4-BE49-F238E27FC236}">
                          <a16:creationId xmlns:a16="http://schemas.microsoft.com/office/drawing/2014/main" id="{8999E023-9C6D-87F8-C3AA-CEF86349DA0B}"/>
                        </a:ext>
                      </a:extLst>
                    </p:cNvPr>
                    <p:cNvSpPr/>
                    <p:nvPr/>
                  </p:nvSpPr>
                  <p:spPr>
                    <a:xfrm>
                      <a:off x="3077776" y="1928605"/>
                      <a:ext cx="45325" cy="4539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201" name="Straight Connector 200">
                      <a:extLst>
                        <a:ext uri="{FF2B5EF4-FFF2-40B4-BE49-F238E27FC236}">
                          <a16:creationId xmlns:a16="http://schemas.microsoft.com/office/drawing/2014/main" id="{94631A5A-B93F-0835-2860-B590F44384B9}"/>
                        </a:ext>
                      </a:extLst>
                    </p:cNvPr>
                    <p:cNvCxnSpPr>
                      <a:stCxn id="200" idx="4"/>
                    </p:cNvCxnSpPr>
                    <p:nvPr/>
                  </p:nvCxnSpPr>
                  <p:spPr>
                    <a:xfrm>
                      <a:off x="3093882" y="1972441"/>
                      <a:ext cx="0" cy="72294"/>
                    </a:xfrm>
                    <a:prstGeom prst="line">
                      <a:avLst/>
                    </a:prstGeom>
                    <a:grpFill/>
                    <a:ln w="25400" cap="flat" cmpd="dbl" algn="ctr">
                      <a:solidFill>
                        <a:srgbClr val="FFFFFF">
                          <a:lumMod val="65000"/>
                        </a:srgbClr>
                      </a:solidFill>
                      <a:prstDash val="solid"/>
                    </a:ln>
                    <a:effectLst/>
                  </p:spPr>
                </p:cxnSp>
              </p:grpSp>
              <p:grpSp>
                <p:nvGrpSpPr>
                  <p:cNvPr id="194" name="Group 976">
                    <a:extLst>
                      <a:ext uri="{FF2B5EF4-FFF2-40B4-BE49-F238E27FC236}">
                        <a16:creationId xmlns:a16="http://schemas.microsoft.com/office/drawing/2014/main" id="{61A6837F-AC0D-D626-88F9-E0D9321D8C26}"/>
                      </a:ext>
                    </a:extLst>
                  </p:cNvPr>
                  <p:cNvGrpSpPr>
                    <a:grpSpLocks/>
                  </p:cNvGrpSpPr>
                  <p:nvPr/>
                </p:nvGrpSpPr>
                <p:grpSpPr bwMode="auto">
                  <a:xfrm>
                    <a:off x="3162300" y="1895475"/>
                    <a:ext cx="45719" cy="118871"/>
                    <a:chOff x="3098006" y="1902619"/>
                    <a:chExt cx="45719" cy="118871"/>
                  </a:xfrm>
                  <a:grpFill/>
                </p:grpSpPr>
                <p:sp>
                  <p:nvSpPr>
                    <p:cNvPr id="198" name="Oval 197">
                      <a:extLst>
                        <a:ext uri="{FF2B5EF4-FFF2-40B4-BE49-F238E27FC236}">
                          <a16:creationId xmlns:a16="http://schemas.microsoft.com/office/drawing/2014/main" id="{E1914CB9-9D91-BAB8-C14F-84218C7977B7}"/>
                        </a:ext>
                      </a:extLst>
                    </p:cNvPr>
                    <p:cNvSpPr/>
                    <p:nvPr/>
                  </p:nvSpPr>
                  <p:spPr>
                    <a:xfrm>
                      <a:off x="3088670" y="1918413"/>
                      <a:ext cx="47003" cy="4539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199" name="Straight Connector 198">
                      <a:extLst>
                        <a:ext uri="{FF2B5EF4-FFF2-40B4-BE49-F238E27FC236}">
                          <a16:creationId xmlns:a16="http://schemas.microsoft.com/office/drawing/2014/main" id="{8D2855D6-6912-95A5-4D46-DAB4E4801361}"/>
                        </a:ext>
                      </a:extLst>
                    </p:cNvPr>
                    <p:cNvCxnSpPr>
                      <a:stCxn id="198" idx="4"/>
                    </p:cNvCxnSpPr>
                    <p:nvPr/>
                  </p:nvCxnSpPr>
                  <p:spPr>
                    <a:xfrm>
                      <a:off x="3109810" y="1962176"/>
                      <a:ext cx="0" cy="72294"/>
                    </a:xfrm>
                    <a:prstGeom prst="line">
                      <a:avLst/>
                    </a:prstGeom>
                    <a:grpFill/>
                    <a:ln w="25400" cap="flat" cmpd="dbl" algn="ctr">
                      <a:solidFill>
                        <a:srgbClr val="FFFFFF">
                          <a:lumMod val="65000"/>
                        </a:srgbClr>
                      </a:solidFill>
                      <a:prstDash val="solid"/>
                    </a:ln>
                    <a:effectLst/>
                  </p:spPr>
                </p:cxnSp>
              </p:grpSp>
              <p:grpSp>
                <p:nvGrpSpPr>
                  <p:cNvPr id="195" name="Group 977">
                    <a:extLst>
                      <a:ext uri="{FF2B5EF4-FFF2-40B4-BE49-F238E27FC236}">
                        <a16:creationId xmlns:a16="http://schemas.microsoft.com/office/drawing/2014/main" id="{96EB51C2-CAED-76C4-CEE1-015D0A6877EB}"/>
                      </a:ext>
                    </a:extLst>
                  </p:cNvPr>
                  <p:cNvGrpSpPr>
                    <a:grpSpLocks/>
                  </p:cNvGrpSpPr>
                  <p:nvPr/>
                </p:nvGrpSpPr>
                <p:grpSpPr bwMode="auto">
                  <a:xfrm>
                    <a:off x="3238500" y="1895475"/>
                    <a:ext cx="45719" cy="118871"/>
                    <a:chOff x="3098006" y="1902619"/>
                    <a:chExt cx="45719" cy="118871"/>
                  </a:xfrm>
                  <a:grpFill/>
                </p:grpSpPr>
                <p:sp>
                  <p:nvSpPr>
                    <p:cNvPr id="196" name="Oval 195">
                      <a:extLst>
                        <a:ext uri="{FF2B5EF4-FFF2-40B4-BE49-F238E27FC236}">
                          <a16:creationId xmlns:a16="http://schemas.microsoft.com/office/drawing/2014/main" id="{D79A587B-BC0F-39FC-3A82-0B613EBBA90C}"/>
                        </a:ext>
                      </a:extLst>
                    </p:cNvPr>
                    <p:cNvSpPr/>
                    <p:nvPr/>
                  </p:nvSpPr>
                  <p:spPr>
                    <a:xfrm>
                      <a:off x="3088058" y="1920454"/>
                      <a:ext cx="47003" cy="4539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197" name="Straight Connector 196">
                      <a:extLst>
                        <a:ext uri="{FF2B5EF4-FFF2-40B4-BE49-F238E27FC236}">
                          <a16:creationId xmlns:a16="http://schemas.microsoft.com/office/drawing/2014/main" id="{B652D2A7-4D53-BBE3-6ED2-6A5736677B67}"/>
                        </a:ext>
                      </a:extLst>
                    </p:cNvPr>
                    <p:cNvCxnSpPr>
                      <a:stCxn id="196" idx="4"/>
                    </p:cNvCxnSpPr>
                    <p:nvPr/>
                  </p:nvCxnSpPr>
                  <p:spPr>
                    <a:xfrm>
                      <a:off x="3109198" y="1964217"/>
                      <a:ext cx="0" cy="72294"/>
                    </a:xfrm>
                    <a:prstGeom prst="line">
                      <a:avLst/>
                    </a:prstGeom>
                    <a:grpFill/>
                    <a:ln w="25400" cap="flat" cmpd="dbl" algn="ctr">
                      <a:solidFill>
                        <a:srgbClr val="FFFFFF">
                          <a:lumMod val="65000"/>
                        </a:srgbClr>
                      </a:solidFill>
                      <a:prstDash val="solid"/>
                    </a:ln>
                    <a:effectLst/>
                  </p:spPr>
                </p:cxnSp>
              </p:grpSp>
            </p:grpSp>
            <p:grpSp>
              <p:nvGrpSpPr>
                <p:cNvPr id="179" name="Group 961">
                  <a:extLst>
                    <a:ext uri="{FF2B5EF4-FFF2-40B4-BE49-F238E27FC236}">
                      <a16:creationId xmlns:a16="http://schemas.microsoft.com/office/drawing/2014/main" id="{1DE0FC07-2003-227C-0592-0ABB02C8E3E8}"/>
                    </a:ext>
                  </a:extLst>
                </p:cNvPr>
                <p:cNvGrpSpPr>
                  <a:grpSpLocks/>
                </p:cNvGrpSpPr>
                <p:nvPr/>
              </p:nvGrpSpPr>
              <p:grpSpPr bwMode="auto">
                <a:xfrm>
                  <a:off x="3276600" y="1905000"/>
                  <a:ext cx="160019" cy="128396"/>
                  <a:chOff x="3124200" y="1895475"/>
                  <a:chExt cx="160019" cy="128396"/>
                </a:xfrm>
                <a:grpFill/>
              </p:grpSpPr>
              <p:grpSp>
                <p:nvGrpSpPr>
                  <p:cNvPr id="180" name="Group 962">
                    <a:extLst>
                      <a:ext uri="{FF2B5EF4-FFF2-40B4-BE49-F238E27FC236}">
                        <a16:creationId xmlns:a16="http://schemas.microsoft.com/office/drawing/2014/main" id="{14E6EC1A-3626-ABA8-2E30-5279C69FC798}"/>
                      </a:ext>
                    </a:extLst>
                  </p:cNvPr>
                  <p:cNvGrpSpPr>
                    <a:grpSpLocks/>
                  </p:cNvGrpSpPr>
                  <p:nvPr/>
                </p:nvGrpSpPr>
                <p:grpSpPr bwMode="auto">
                  <a:xfrm>
                    <a:off x="3124200" y="1905000"/>
                    <a:ext cx="45719" cy="118871"/>
                    <a:chOff x="3098006" y="1902619"/>
                    <a:chExt cx="45719" cy="118871"/>
                  </a:xfrm>
                  <a:grpFill/>
                </p:grpSpPr>
                <p:sp>
                  <p:nvSpPr>
                    <p:cNvPr id="190" name="Oval 189">
                      <a:extLst>
                        <a:ext uri="{FF2B5EF4-FFF2-40B4-BE49-F238E27FC236}">
                          <a16:creationId xmlns:a16="http://schemas.microsoft.com/office/drawing/2014/main" id="{AAEEC948-84D9-B988-C30F-EF98BC8329C5}"/>
                        </a:ext>
                      </a:extLst>
                    </p:cNvPr>
                    <p:cNvSpPr/>
                    <p:nvPr/>
                  </p:nvSpPr>
                  <p:spPr>
                    <a:xfrm>
                      <a:off x="3073866" y="1924601"/>
                      <a:ext cx="38609" cy="4539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191" name="Straight Connector 190">
                      <a:extLst>
                        <a:ext uri="{FF2B5EF4-FFF2-40B4-BE49-F238E27FC236}">
                          <a16:creationId xmlns:a16="http://schemas.microsoft.com/office/drawing/2014/main" id="{B8371681-896D-086E-9708-92D6EEC70C6A}"/>
                        </a:ext>
                      </a:extLst>
                    </p:cNvPr>
                    <p:cNvCxnSpPr>
                      <a:stCxn id="190" idx="4"/>
                    </p:cNvCxnSpPr>
                    <p:nvPr/>
                  </p:nvCxnSpPr>
                  <p:spPr>
                    <a:xfrm>
                      <a:off x="3088234" y="1968408"/>
                      <a:ext cx="0" cy="65569"/>
                    </a:xfrm>
                    <a:prstGeom prst="line">
                      <a:avLst/>
                    </a:prstGeom>
                    <a:grpFill/>
                    <a:ln w="25400" cap="flat" cmpd="dbl" algn="ctr">
                      <a:solidFill>
                        <a:srgbClr val="FFFFFF">
                          <a:lumMod val="65000"/>
                        </a:srgbClr>
                      </a:solidFill>
                      <a:prstDash val="solid"/>
                    </a:ln>
                    <a:effectLst/>
                  </p:spPr>
                </p:cxnSp>
              </p:grpSp>
              <p:grpSp>
                <p:nvGrpSpPr>
                  <p:cNvPr id="181" name="Group 963">
                    <a:extLst>
                      <a:ext uri="{FF2B5EF4-FFF2-40B4-BE49-F238E27FC236}">
                        <a16:creationId xmlns:a16="http://schemas.microsoft.com/office/drawing/2014/main" id="{4CA788C2-441B-8E01-06E8-46D5BD4764F5}"/>
                      </a:ext>
                    </a:extLst>
                  </p:cNvPr>
                  <p:cNvGrpSpPr>
                    <a:grpSpLocks/>
                  </p:cNvGrpSpPr>
                  <p:nvPr/>
                </p:nvGrpSpPr>
                <p:grpSpPr bwMode="auto">
                  <a:xfrm>
                    <a:off x="3200400" y="1905000"/>
                    <a:ext cx="45719" cy="118871"/>
                    <a:chOff x="3098006" y="1902619"/>
                    <a:chExt cx="45719" cy="118871"/>
                  </a:xfrm>
                  <a:grpFill/>
                </p:grpSpPr>
                <p:sp>
                  <p:nvSpPr>
                    <p:cNvPr id="188" name="Oval 187">
                      <a:extLst>
                        <a:ext uri="{FF2B5EF4-FFF2-40B4-BE49-F238E27FC236}">
                          <a16:creationId xmlns:a16="http://schemas.microsoft.com/office/drawing/2014/main" id="{5421881A-2419-3179-558C-2574F05D3682}"/>
                        </a:ext>
                      </a:extLst>
                    </p:cNvPr>
                    <p:cNvSpPr/>
                    <p:nvPr/>
                  </p:nvSpPr>
                  <p:spPr>
                    <a:xfrm>
                      <a:off x="3066524" y="1925019"/>
                      <a:ext cx="45325" cy="47075"/>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189" name="Straight Connector 188">
                      <a:extLst>
                        <a:ext uri="{FF2B5EF4-FFF2-40B4-BE49-F238E27FC236}">
                          <a16:creationId xmlns:a16="http://schemas.microsoft.com/office/drawing/2014/main" id="{4D21F439-5129-4F64-0E41-17C69CDC77C2}"/>
                        </a:ext>
                      </a:extLst>
                    </p:cNvPr>
                    <p:cNvCxnSpPr>
                      <a:stCxn id="188" idx="4"/>
                    </p:cNvCxnSpPr>
                    <p:nvPr/>
                  </p:nvCxnSpPr>
                  <p:spPr>
                    <a:xfrm>
                      <a:off x="3087635" y="1970449"/>
                      <a:ext cx="0" cy="67250"/>
                    </a:xfrm>
                    <a:prstGeom prst="line">
                      <a:avLst/>
                    </a:prstGeom>
                    <a:grpFill/>
                    <a:ln w="25400" cap="flat" cmpd="dbl" algn="ctr">
                      <a:solidFill>
                        <a:srgbClr val="FFFFFF">
                          <a:lumMod val="65000"/>
                        </a:srgbClr>
                      </a:solidFill>
                      <a:prstDash val="solid"/>
                    </a:ln>
                    <a:effectLst/>
                  </p:spPr>
                </p:cxnSp>
              </p:grpSp>
              <p:grpSp>
                <p:nvGrpSpPr>
                  <p:cNvPr id="182" name="Group 964">
                    <a:extLst>
                      <a:ext uri="{FF2B5EF4-FFF2-40B4-BE49-F238E27FC236}">
                        <a16:creationId xmlns:a16="http://schemas.microsoft.com/office/drawing/2014/main" id="{03815C88-51D0-EB42-778A-362DFF86E387}"/>
                      </a:ext>
                    </a:extLst>
                  </p:cNvPr>
                  <p:cNvGrpSpPr>
                    <a:grpSpLocks/>
                  </p:cNvGrpSpPr>
                  <p:nvPr/>
                </p:nvGrpSpPr>
                <p:grpSpPr bwMode="auto">
                  <a:xfrm>
                    <a:off x="3162300" y="1895475"/>
                    <a:ext cx="45719" cy="118871"/>
                    <a:chOff x="3098006" y="1902619"/>
                    <a:chExt cx="45719" cy="118871"/>
                  </a:xfrm>
                  <a:grpFill/>
                </p:grpSpPr>
                <p:sp>
                  <p:nvSpPr>
                    <p:cNvPr id="186" name="Oval 185">
                      <a:extLst>
                        <a:ext uri="{FF2B5EF4-FFF2-40B4-BE49-F238E27FC236}">
                          <a16:creationId xmlns:a16="http://schemas.microsoft.com/office/drawing/2014/main" id="{5E03AC8F-749D-3C8F-7A9F-E2E5D21D5A51}"/>
                        </a:ext>
                      </a:extLst>
                    </p:cNvPr>
                    <p:cNvSpPr/>
                    <p:nvPr/>
                  </p:nvSpPr>
                  <p:spPr>
                    <a:xfrm>
                      <a:off x="3085825" y="1916392"/>
                      <a:ext cx="43645" cy="4539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187" name="Straight Connector 186">
                      <a:extLst>
                        <a:ext uri="{FF2B5EF4-FFF2-40B4-BE49-F238E27FC236}">
                          <a16:creationId xmlns:a16="http://schemas.microsoft.com/office/drawing/2014/main" id="{34690104-A7C3-B6A2-18A3-70834D5CF504}"/>
                        </a:ext>
                      </a:extLst>
                    </p:cNvPr>
                    <p:cNvCxnSpPr>
                      <a:stCxn id="186" idx="4"/>
                    </p:cNvCxnSpPr>
                    <p:nvPr/>
                  </p:nvCxnSpPr>
                  <p:spPr>
                    <a:xfrm>
                      <a:off x="3098529" y="1960272"/>
                      <a:ext cx="0" cy="67250"/>
                    </a:xfrm>
                    <a:prstGeom prst="line">
                      <a:avLst/>
                    </a:prstGeom>
                    <a:grpFill/>
                    <a:ln w="25400" cap="flat" cmpd="dbl" algn="ctr">
                      <a:solidFill>
                        <a:srgbClr val="FFFFFF">
                          <a:lumMod val="65000"/>
                        </a:srgbClr>
                      </a:solidFill>
                      <a:prstDash val="solid"/>
                    </a:ln>
                    <a:effectLst/>
                  </p:spPr>
                </p:cxnSp>
              </p:grpSp>
              <p:grpSp>
                <p:nvGrpSpPr>
                  <p:cNvPr id="183" name="Group 965">
                    <a:extLst>
                      <a:ext uri="{FF2B5EF4-FFF2-40B4-BE49-F238E27FC236}">
                        <a16:creationId xmlns:a16="http://schemas.microsoft.com/office/drawing/2014/main" id="{55E65F6B-C10D-E598-117F-E0AF1A420768}"/>
                      </a:ext>
                    </a:extLst>
                  </p:cNvPr>
                  <p:cNvGrpSpPr>
                    <a:grpSpLocks/>
                  </p:cNvGrpSpPr>
                  <p:nvPr/>
                </p:nvGrpSpPr>
                <p:grpSpPr bwMode="auto">
                  <a:xfrm>
                    <a:off x="3238500" y="1895475"/>
                    <a:ext cx="45719" cy="118871"/>
                    <a:chOff x="3098006" y="1902619"/>
                    <a:chExt cx="45719" cy="118871"/>
                  </a:xfrm>
                  <a:grpFill/>
                </p:grpSpPr>
                <p:sp>
                  <p:nvSpPr>
                    <p:cNvPr id="184" name="Oval 183">
                      <a:extLst>
                        <a:ext uri="{FF2B5EF4-FFF2-40B4-BE49-F238E27FC236}">
                          <a16:creationId xmlns:a16="http://schemas.microsoft.com/office/drawing/2014/main" id="{DF25B801-5132-EB08-D4A5-192B9D5BB51D}"/>
                        </a:ext>
                      </a:extLst>
                    </p:cNvPr>
                    <p:cNvSpPr/>
                    <p:nvPr/>
                  </p:nvSpPr>
                  <p:spPr>
                    <a:xfrm>
                      <a:off x="3078469" y="1916854"/>
                      <a:ext cx="45325" cy="45394"/>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185" name="Straight Connector 184">
                      <a:extLst>
                        <a:ext uri="{FF2B5EF4-FFF2-40B4-BE49-F238E27FC236}">
                          <a16:creationId xmlns:a16="http://schemas.microsoft.com/office/drawing/2014/main" id="{40B47E1C-4649-03BD-FC91-C7BE590618BF}"/>
                        </a:ext>
                      </a:extLst>
                    </p:cNvPr>
                    <p:cNvCxnSpPr>
                      <a:stCxn id="184" idx="4"/>
                    </p:cNvCxnSpPr>
                    <p:nvPr/>
                  </p:nvCxnSpPr>
                  <p:spPr>
                    <a:xfrm>
                      <a:off x="3099610" y="1960602"/>
                      <a:ext cx="0" cy="72295"/>
                    </a:xfrm>
                    <a:prstGeom prst="line">
                      <a:avLst/>
                    </a:prstGeom>
                    <a:grpFill/>
                    <a:ln w="25400" cap="flat" cmpd="dbl" algn="ctr">
                      <a:solidFill>
                        <a:srgbClr val="FFFFFF">
                          <a:lumMod val="65000"/>
                        </a:srgbClr>
                      </a:solidFill>
                      <a:prstDash val="solid"/>
                    </a:ln>
                    <a:effectLst/>
                  </p:spPr>
                </p:cxnSp>
              </p:grpSp>
            </p:grpSp>
          </p:grpSp>
          <p:grpSp>
            <p:nvGrpSpPr>
              <p:cNvPr id="97" name="Group 879">
                <a:extLst>
                  <a:ext uri="{FF2B5EF4-FFF2-40B4-BE49-F238E27FC236}">
                    <a16:creationId xmlns:a16="http://schemas.microsoft.com/office/drawing/2014/main" id="{6E5F4738-8CDA-7306-2231-6BFA5C2D7BD1}"/>
                  </a:ext>
                </a:extLst>
              </p:cNvPr>
              <p:cNvGrpSpPr>
                <a:grpSpLocks/>
              </p:cNvGrpSpPr>
              <p:nvPr/>
            </p:nvGrpSpPr>
            <p:grpSpPr bwMode="auto">
              <a:xfrm>
                <a:off x="7132095" y="1862714"/>
                <a:ext cx="312419" cy="137921"/>
                <a:chOff x="3124200" y="1895475"/>
                <a:chExt cx="312419" cy="137921"/>
              </a:xfrm>
              <a:grpFill/>
            </p:grpSpPr>
            <p:grpSp>
              <p:nvGrpSpPr>
                <p:cNvPr id="152" name="Group 934">
                  <a:extLst>
                    <a:ext uri="{FF2B5EF4-FFF2-40B4-BE49-F238E27FC236}">
                      <a16:creationId xmlns:a16="http://schemas.microsoft.com/office/drawing/2014/main" id="{C33E16BC-BF2A-FA90-CC80-E3DD5C1B027A}"/>
                    </a:ext>
                  </a:extLst>
                </p:cNvPr>
                <p:cNvGrpSpPr>
                  <a:grpSpLocks/>
                </p:cNvGrpSpPr>
                <p:nvPr/>
              </p:nvGrpSpPr>
              <p:grpSpPr bwMode="auto">
                <a:xfrm>
                  <a:off x="3124200" y="1895475"/>
                  <a:ext cx="160019" cy="128396"/>
                  <a:chOff x="3124200" y="1895475"/>
                  <a:chExt cx="160019" cy="128396"/>
                </a:xfrm>
                <a:grpFill/>
              </p:grpSpPr>
              <p:grpSp>
                <p:nvGrpSpPr>
                  <p:cNvPr id="166" name="Group 948">
                    <a:extLst>
                      <a:ext uri="{FF2B5EF4-FFF2-40B4-BE49-F238E27FC236}">
                        <a16:creationId xmlns:a16="http://schemas.microsoft.com/office/drawing/2014/main" id="{E595C674-BE88-5B43-F549-1237BE4DDEF9}"/>
                      </a:ext>
                    </a:extLst>
                  </p:cNvPr>
                  <p:cNvGrpSpPr>
                    <a:grpSpLocks/>
                  </p:cNvGrpSpPr>
                  <p:nvPr/>
                </p:nvGrpSpPr>
                <p:grpSpPr bwMode="auto">
                  <a:xfrm>
                    <a:off x="3124200" y="1905000"/>
                    <a:ext cx="45719" cy="118871"/>
                    <a:chOff x="3098006" y="1902619"/>
                    <a:chExt cx="45719" cy="118871"/>
                  </a:xfrm>
                  <a:grpFill/>
                </p:grpSpPr>
                <p:sp>
                  <p:nvSpPr>
                    <p:cNvPr id="176" name="Oval 175">
                      <a:extLst>
                        <a:ext uri="{FF2B5EF4-FFF2-40B4-BE49-F238E27FC236}">
                          <a16:creationId xmlns:a16="http://schemas.microsoft.com/office/drawing/2014/main" id="{FE4CFF5E-B8B3-57AB-D0E5-50771414E18B}"/>
                        </a:ext>
                      </a:extLst>
                    </p:cNvPr>
                    <p:cNvSpPr/>
                    <p:nvPr/>
                  </p:nvSpPr>
                  <p:spPr>
                    <a:xfrm>
                      <a:off x="3066683" y="1928823"/>
                      <a:ext cx="45324"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177" name="Straight Connector 176">
                      <a:extLst>
                        <a:ext uri="{FF2B5EF4-FFF2-40B4-BE49-F238E27FC236}">
                          <a16:creationId xmlns:a16="http://schemas.microsoft.com/office/drawing/2014/main" id="{3B020774-E738-9A67-E39E-AFD5A278E377}"/>
                        </a:ext>
                      </a:extLst>
                    </p:cNvPr>
                    <p:cNvCxnSpPr>
                      <a:stCxn id="176" idx="4"/>
                    </p:cNvCxnSpPr>
                    <p:nvPr/>
                  </p:nvCxnSpPr>
                  <p:spPr>
                    <a:xfrm>
                      <a:off x="3089472" y="1970861"/>
                      <a:ext cx="0" cy="70613"/>
                    </a:xfrm>
                    <a:prstGeom prst="line">
                      <a:avLst/>
                    </a:prstGeom>
                    <a:grpFill/>
                    <a:ln w="25400" cap="flat" cmpd="dbl" algn="ctr">
                      <a:solidFill>
                        <a:srgbClr val="FFFFFF">
                          <a:lumMod val="65000"/>
                        </a:srgbClr>
                      </a:solidFill>
                      <a:prstDash val="solid"/>
                    </a:ln>
                    <a:effectLst/>
                  </p:spPr>
                </p:cxnSp>
              </p:grpSp>
              <p:grpSp>
                <p:nvGrpSpPr>
                  <p:cNvPr id="167" name="Group 949">
                    <a:extLst>
                      <a:ext uri="{FF2B5EF4-FFF2-40B4-BE49-F238E27FC236}">
                        <a16:creationId xmlns:a16="http://schemas.microsoft.com/office/drawing/2014/main" id="{F9EAD7BF-DCC9-040F-73A0-D693AE7917DD}"/>
                      </a:ext>
                    </a:extLst>
                  </p:cNvPr>
                  <p:cNvGrpSpPr>
                    <a:grpSpLocks/>
                  </p:cNvGrpSpPr>
                  <p:nvPr/>
                </p:nvGrpSpPr>
                <p:grpSpPr bwMode="auto">
                  <a:xfrm>
                    <a:off x="3200400" y="1905000"/>
                    <a:ext cx="45719" cy="118871"/>
                    <a:chOff x="3098006" y="1902619"/>
                    <a:chExt cx="45719" cy="118871"/>
                  </a:xfrm>
                  <a:grpFill/>
                </p:grpSpPr>
                <p:sp>
                  <p:nvSpPr>
                    <p:cNvPr id="174" name="Oval 173">
                      <a:extLst>
                        <a:ext uri="{FF2B5EF4-FFF2-40B4-BE49-F238E27FC236}">
                          <a16:creationId xmlns:a16="http://schemas.microsoft.com/office/drawing/2014/main" id="{D61E0D92-F1A9-11E3-8114-E5838C550AFD}"/>
                        </a:ext>
                      </a:extLst>
                    </p:cNvPr>
                    <p:cNvSpPr/>
                    <p:nvPr/>
                  </p:nvSpPr>
                  <p:spPr>
                    <a:xfrm>
                      <a:off x="3074492" y="1935776"/>
                      <a:ext cx="43645" cy="36988"/>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175" name="Straight Connector 174">
                      <a:extLst>
                        <a:ext uri="{FF2B5EF4-FFF2-40B4-BE49-F238E27FC236}">
                          <a16:creationId xmlns:a16="http://schemas.microsoft.com/office/drawing/2014/main" id="{C0F4BA20-E48B-8E4C-9D14-2C2B893B0257}"/>
                        </a:ext>
                      </a:extLst>
                    </p:cNvPr>
                    <p:cNvCxnSpPr>
                      <a:stCxn id="174" idx="4"/>
                    </p:cNvCxnSpPr>
                    <p:nvPr/>
                  </p:nvCxnSpPr>
                  <p:spPr>
                    <a:xfrm>
                      <a:off x="3088860" y="1972888"/>
                      <a:ext cx="1678" cy="70613"/>
                    </a:xfrm>
                    <a:prstGeom prst="line">
                      <a:avLst/>
                    </a:prstGeom>
                    <a:grpFill/>
                    <a:ln w="25400" cap="flat" cmpd="dbl" algn="ctr">
                      <a:solidFill>
                        <a:srgbClr val="FFFFFF">
                          <a:lumMod val="65000"/>
                        </a:srgbClr>
                      </a:solidFill>
                      <a:prstDash val="solid"/>
                    </a:ln>
                    <a:effectLst/>
                  </p:spPr>
                </p:cxnSp>
              </p:grpSp>
              <p:grpSp>
                <p:nvGrpSpPr>
                  <p:cNvPr id="168" name="Group 950">
                    <a:extLst>
                      <a:ext uri="{FF2B5EF4-FFF2-40B4-BE49-F238E27FC236}">
                        <a16:creationId xmlns:a16="http://schemas.microsoft.com/office/drawing/2014/main" id="{CA9DC65C-638B-25A4-9BD6-BBE9313710B0}"/>
                      </a:ext>
                    </a:extLst>
                  </p:cNvPr>
                  <p:cNvGrpSpPr>
                    <a:grpSpLocks/>
                  </p:cNvGrpSpPr>
                  <p:nvPr/>
                </p:nvGrpSpPr>
                <p:grpSpPr bwMode="auto">
                  <a:xfrm>
                    <a:off x="3162300" y="1895475"/>
                    <a:ext cx="45719" cy="118871"/>
                    <a:chOff x="3098006" y="1902619"/>
                    <a:chExt cx="45719" cy="118871"/>
                  </a:xfrm>
                  <a:grpFill/>
                </p:grpSpPr>
                <p:sp>
                  <p:nvSpPr>
                    <p:cNvPr id="172" name="Oval 171">
                      <a:extLst>
                        <a:ext uri="{FF2B5EF4-FFF2-40B4-BE49-F238E27FC236}">
                          <a16:creationId xmlns:a16="http://schemas.microsoft.com/office/drawing/2014/main" id="{F42B5795-8DE9-A54C-66E1-312AE3A677A5}"/>
                        </a:ext>
                      </a:extLst>
                    </p:cNvPr>
                    <p:cNvSpPr/>
                    <p:nvPr/>
                  </p:nvSpPr>
                  <p:spPr>
                    <a:xfrm>
                      <a:off x="3080350" y="1925717"/>
                      <a:ext cx="40288" cy="36988"/>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173" name="Straight Connector 172">
                      <a:extLst>
                        <a:ext uri="{FF2B5EF4-FFF2-40B4-BE49-F238E27FC236}">
                          <a16:creationId xmlns:a16="http://schemas.microsoft.com/office/drawing/2014/main" id="{BEEFE09F-2B1D-74D4-7464-CC1E6E576A45}"/>
                        </a:ext>
                      </a:extLst>
                    </p:cNvPr>
                    <p:cNvCxnSpPr>
                      <a:stCxn id="172" idx="4"/>
                    </p:cNvCxnSpPr>
                    <p:nvPr/>
                  </p:nvCxnSpPr>
                  <p:spPr>
                    <a:xfrm>
                      <a:off x="3098089" y="1962740"/>
                      <a:ext cx="1679" cy="72294"/>
                    </a:xfrm>
                    <a:prstGeom prst="line">
                      <a:avLst/>
                    </a:prstGeom>
                    <a:grpFill/>
                    <a:ln w="25400" cap="flat" cmpd="dbl" algn="ctr">
                      <a:solidFill>
                        <a:srgbClr val="FFFFFF">
                          <a:lumMod val="65000"/>
                        </a:srgbClr>
                      </a:solidFill>
                      <a:prstDash val="solid"/>
                    </a:ln>
                    <a:effectLst/>
                  </p:spPr>
                </p:cxnSp>
              </p:grpSp>
              <p:grpSp>
                <p:nvGrpSpPr>
                  <p:cNvPr id="169" name="Group 951">
                    <a:extLst>
                      <a:ext uri="{FF2B5EF4-FFF2-40B4-BE49-F238E27FC236}">
                        <a16:creationId xmlns:a16="http://schemas.microsoft.com/office/drawing/2014/main" id="{1769628B-1F3A-5A45-D296-169CCA0AA970}"/>
                      </a:ext>
                    </a:extLst>
                  </p:cNvPr>
                  <p:cNvGrpSpPr>
                    <a:grpSpLocks/>
                  </p:cNvGrpSpPr>
                  <p:nvPr/>
                </p:nvGrpSpPr>
                <p:grpSpPr bwMode="auto">
                  <a:xfrm>
                    <a:off x="3238500" y="1895475"/>
                    <a:ext cx="45719" cy="118871"/>
                    <a:chOff x="3098006" y="1902619"/>
                    <a:chExt cx="45719" cy="118871"/>
                  </a:xfrm>
                  <a:grpFill/>
                </p:grpSpPr>
                <p:sp>
                  <p:nvSpPr>
                    <p:cNvPr id="170" name="Oval 169">
                      <a:extLst>
                        <a:ext uri="{FF2B5EF4-FFF2-40B4-BE49-F238E27FC236}">
                          <a16:creationId xmlns:a16="http://schemas.microsoft.com/office/drawing/2014/main" id="{92587190-4D7B-2E8D-31F9-DED867D1FA5A}"/>
                        </a:ext>
                      </a:extLst>
                    </p:cNvPr>
                    <p:cNvSpPr/>
                    <p:nvPr/>
                  </p:nvSpPr>
                  <p:spPr>
                    <a:xfrm>
                      <a:off x="3083124" y="1927655"/>
                      <a:ext cx="45324" cy="40350"/>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171" name="Straight Connector 170">
                      <a:extLst>
                        <a:ext uri="{FF2B5EF4-FFF2-40B4-BE49-F238E27FC236}">
                          <a16:creationId xmlns:a16="http://schemas.microsoft.com/office/drawing/2014/main" id="{CFD0F075-4B45-0735-5834-98C3EF4037C5}"/>
                        </a:ext>
                      </a:extLst>
                    </p:cNvPr>
                    <p:cNvCxnSpPr>
                      <a:stCxn id="170" idx="4"/>
                    </p:cNvCxnSpPr>
                    <p:nvPr/>
                  </p:nvCxnSpPr>
                  <p:spPr>
                    <a:xfrm>
                      <a:off x="3105884" y="1969692"/>
                      <a:ext cx="0" cy="63888"/>
                    </a:xfrm>
                    <a:prstGeom prst="line">
                      <a:avLst/>
                    </a:prstGeom>
                    <a:grpFill/>
                    <a:ln w="25400" cap="flat" cmpd="dbl" algn="ctr">
                      <a:solidFill>
                        <a:srgbClr val="FFFFFF">
                          <a:lumMod val="65000"/>
                        </a:srgbClr>
                      </a:solidFill>
                      <a:prstDash val="solid"/>
                    </a:ln>
                    <a:effectLst/>
                  </p:spPr>
                </p:cxnSp>
              </p:grpSp>
            </p:grpSp>
            <p:grpSp>
              <p:nvGrpSpPr>
                <p:cNvPr id="153" name="Group 935">
                  <a:extLst>
                    <a:ext uri="{FF2B5EF4-FFF2-40B4-BE49-F238E27FC236}">
                      <a16:creationId xmlns:a16="http://schemas.microsoft.com/office/drawing/2014/main" id="{960E8AC3-82EF-B4E8-2DBF-2BB3EB24FD73}"/>
                    </a:ext>
                  </a:extLst>
                </p:cNvPr>
                <p:cNvGrpSpPr>
                  <a:grpSpLocks/>
                </p:cNvGrpSpPr>
                <p:nvPr/>
              </p:nvGrpSpPr>
              <p:grpSpPr bwMode="auto">
                <a:xfrm>
                  <a:off x="3276600" y="1905000"/>
                  <a:ext cx="160019" cy="128396"/>
                  <a:chOff x="3124200" y="1895475"/>
                  <a:chExt cx="160019" cy="128396"/>
                </a:xfrm>
                <a:grpFill/>
              </p:grpSpPr>
              <p:grpSp>
                <p:nvGrpSpPr>
                  <p:cNvPr id="154" name="Group 936">
                    <a:extLst>
                      <a:ext uri="{FF2B5EF4-FFF2-40B4-BE49-F238E27FC236}">
                        <a16:creationId xmlns:a16="http://schemas.microsoft.com/office/drawing/2014/main" id="{55B4320D-2173-24BE-D612-9721CEC38476}"/>
                      </a:ext>
                    </a:extLst>
                  </p:cNvPr>
                  <p:cNvGrpSpPr>
                    <a:grpSpLocks/>
                  </p:cNvGrpSpPr>
                  <p:nvPr/>
                </p:nvGrpSpPr>
                <p:grpSpPr bwMode="auto">
                  <a:xfrm>
                    <a:off x="3124200" y="1905000"/>
                    <a:ext cx="45719" cy="118871"/>
                    <a:chOff x="3098006" y="1902619"/>
                    <a:chExt cx="45719" cy="118871"/>
                  </a:xfrm>
                  <a:grpFill/>
                </p:grpSpPr>
                <p:sp>
                  <p:nvSpPr>
                    <p:cNvPr id="164" name="Oval 163">
                      <a:extLst>
                        <a:ext uri="{FF2B5EF4-FFF2-40B4-BE49-F238E27FC236}">
                          <a16:creationId xmlns:a16="http://schemas.microsoft.com/office/drawing/2014/main" id="{32842173-1E69-68E9-0435-02429F0C2BD9}"/>
                        </a:ext>
                      </a:extLst>
                    </p:cNvPr>
                    <p:cNvSpPr/>
                    <p:nvPr/>
                  </p:nvSpPr>
                  <p:spPr>
                    <a:xfrm>
                      <a:off x="3063808" y="1925136"/>
                      <a:ext cx="40288"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165" name="Straight Connector 164">
                      <a:extLst>
                        <a:ext uri="{FF2B5EF4-FFF2-40B4-BE49-F238E27FC236}">
                          <a16:creationId xmlns:a16="http://schemas.microsoft.com/office/drawing/2014/main" id="{7464393A-E65F-EDB4-A2B5-B8A9A3850E68}"/>
                        </a:ext>
                      </a:extLst>
                    </p:cNvPr>
                    <p:cNvCxnSpPr>
                      <a:stCxn id="164" idx="4"/>
                    </p:cNvCxnSpPr>
                    <p:nvPr/>
                  </p:nvCxnSpPr>
                  <p:spPr>
                    <a:xfrm>
                      <a:off x="3078235" y="1968957"/>
                      <a:ext cx="0" cy="70613"/>
                    </a:xfrm>
                    <a:prstGeom prst="line">
                      <a:avLst/>
                    </a:prstGeom>
                    <a:grpFill/>
                    <a:ln w="25400" cap="flat" cmpd="dbl" algn="ctr">
                      <a:solidFill>
                        <a:srgbClr val="FFFFFF">
                          <a:lumMod val="65000"/>
                        </a:srgbClr>
                      </a:solidFill>
                      <a:prstDash val="solid"/>
                    </a:ln>
                    <a:effectLst/>
                  </p:spPr>
                </p:cxnSp>
              </p:grpSp>
              <p:grpSp>
                <p:nvGrpSpPr>
                  <p:cNvPr id="155" name="Group 937">
                    <a:extLst>
                      <a:ext uri="{FF2B5EF4-FFF2-40B4-BE49-F238E27FC236}">
                        <a16:creationId xmlns:a16="http://schemas.microsoft.com/office/drawing/2014/main" id="{8EDBA053-3A0C-2A58-7100-0EA75ED4965A}"/>
                      </a:ext>
                    </a:extLst>
                  </p:cNvPr>
                  <p:cNvGrpSpPr>
                    <a:grpSpLocks/>
                  </p:cNvGrpSpPr>
                  <p:nvPr/>
                </p:nvGrpSpPr>
                <p:grpSpPr bwMode="auto">
                  <a:xfrm>
                    <a:off x="3200400" y="1905000"/>
                    <a:ext cx="45719" cy="118871"/>
                    <a:chOff x="3098006" y="1902619"/>
                    <a:chExt cx="45719" cy="118871"/>
                  </a:xfrm>
                  <a:grpFill/>
                </p:grpSpPr>
                <p:sp>
                  <p:nvSpPr>
                    <p:cNvPr id="162" name="Oval 161">
                      <a:extLst>
                        <a:ext uri="{FF2B5EF4-FFF2-40B4-BE49-F238E27FC236}">
                          <a16:creationId xmlns:a16="http://schemas.microsoft.com/office/drawing/2014/main" id="{32B8E4D3-5F53-4C2D-1635-ABB6ABD96B3F}"/>
                        </a:ext>
                      </a:extLst>
                    </p:cNvPr>
                    <p:cNvSpPr/>
                    <p:nvPr/>
                  </p:nvSpPr>
                  <p:spPr>
                    <a:xfrm>
                      <a:off x="3064874" y="1927133"/>
                      <a:ext cx="41967"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163" name="Straight Connector 162">
                      <a:extLst>
                        <a:ext uri="{FF2B5EF4-FFF2-40B4-BE49-F238E27FC236}">
                          <a16:creationId xmlns:a16="http://schemas.microsoft.com/office/drawing/2014/main" id="{04785A38-7FA8-6230-E36C-F4B4AD742DC6}"/>
                        </a:ext>
                      </a:extLst>
                    </p:cNvPr>
                    <p:cNvCxnSpPr>
                      <a:stCxn id="162" idx="4"/>
                    </p:cNvCxnSpPr>
                    <p:nvPr/>
                  </p:nvCxnSpPr>
                  <p:spPr>
                    <a:xfrm>
                      <a:off x="3082672" y="1970896"/>
                      <a:ext cx="1679" cy="72294"/>
                    </a:xfrm>
                    <a:prstGeom prst="line">
                      <a:avLst/>
                    </a:prstGeom>
                    <a:grpFill/>
                    <a:ln w="25400" cap="flat" cmpd="dbl" algn="ctr">
                      <a:solidFill>
                        <a:srgbClr val="FFFFFF">
                          <a:lumMod val="65000"/>
                        </a:srgbClr>
                      </a:solidFill>
                      <a:prstDash val="solid"/>
                    </a:ln>
                    <a:effectLst/>
                  </p:spPr>
                </p:cxnSp>
              </p:grpSp>
              <p:grpSp>
                <p:nvGrpSpPr>
                  <p:cNvPr id="156" name="Group 938">
                    <a:extLst>
                      <a:ext uri="{FF2B5EF4-FFF2-40B4-BE49-F238E27FC236}">
                        <a16:creationId xmlns:a16="http://schemas.microsoft.com/office/drawing/2014/main" id="{7F13B60B-4C14-B618-2B32-B29BB8EA8B54}"/>
                      </a:ext>
                    </a:extLst>
                  </p:cNvPr>
                  <p:cNvGrpSpPr>
                    <a:grpSpLocks/>
                  </p:cNvGrpSpPr>
                  <p:nvPr/>
                </p:nvGrpSpPr>
                <p:grpSpPr bwMode="auto">
                  <a:xfrm>
                    <a:off x="3162300" y="1895475"/>
                    <a:ext cx="45719" cy="118871"/>
                    <a:chOff x="3098006" y="1902619"/>
                    <a:chExt cx="45719" cy="118871"/>
                  </a:xfrm>
                  <a:grpFill/>
                </p:grpSpPr>
                <p:sp>
                  <p:nvSpPr>
                    <p:cNvPr id="160" name="Oval 159">
                      <a:extLst>
                        <a:ext uri="{FF2B5EF4-FFF2-40B4-BE49-F238E27FC236}">
                          <a16:creationId xmlns:a16="http://schemas.microsoft.com/office/drawing/2014/main" id="{F13A16CF-B2F4-853C-85FE-15D761C4C0E9}"/>
                        </a:ext>
                      </a:extLst>
                    </p:cNvPr>
                    <p:cNvSpPr/>
                    <p:nvPr/>
                  </p:nvSpPr>
                  <p:spPr>
                    <a:xfrm>
                      <a:off x="3074090" y="1916971"/>
                      <a:ext cx="43645"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161" name="Straight Connector 160">
                      <a:extLst>
                        <a:ext uri="{FF2B5EF4-FFF2-40B4-BE49-F238E27FC236}">
                          <a16:creationId xmlns:a16="http://schemas.microsoft.com/office/drawing/2014/main" id="{BEC2BFBD-9FB7-21AB-5BD4-6BE97D573860}"/>
                        </a:ext>
                      </a:extLst>
                    </p:cNvPr>
                    <p:cNvCxnSpPr>
                      <a:stCxn id="160" idx="4"/>
                    </p:cNvCxnSpPr>
                    <p:nvPr/>
                  </p:nvCxnSpPr>
                  <p:spPr>
                    <a:xfrm>
                      <a:off x="3086837" y="1960836"/>
                      <a:ext cx="1679" cy="70613"/>
                    </a:xfrm>
                    <a:prstGeom prst="line">
                      <a:avLst/>
                    </a:prstGeom>
                    <a:grpFill/>
                    <a:ln w="25400" cap="flat" cmpd="dbl" algn="ctr">
                      <a:solidFill>
                        <a:srgbClr val="FFFFFF">
                          <a:lumMod val="65000"/>
                        </a:srgbClr>
                      </a:solidFill>
                      <a:prstDash val="solid"/>
                    </a:ln>
                    <a:effectLst/>
                  </p:spPr>
                </p:cxnSp>
              </p:grpSp>
              <p:grpSp>
                <p:nvGrpSpPr>
                  <p:cNvPr id="157" name="Group 939">
                    <a:extLst>
                      <a:ext uri="{FF2B5EF4-FFF2-40B4-BE49-F238E27FC236}">
                        <a16:creationId xmlns:a16="http://schemas.microsoft.com/office/drawing/2014/main" id="{92816977-DBDF-477B-97A2-527FFFD6B0F5}"/>
                      </a:ext>
                    </a:extLst>
                  </p:cNvPr>
                  <p:cNvGrpSpPr>
                    <a:grpSpLocks/>
                  </p:cNvGrpSpPr>
                  <p:nvPr/>
                </p:nvGrpSpPr>
                <p:grpSpPr bwMode="auto">
                  <a:xfrm>
                    <a:off x="3238500" y="1895475"/>
                    <a:ext cx="45719" cy="118871"/>
                    <a:chOff x="3098006" y="1902619"/>
                    <a:chExt cx="45719" cy="118871"/>
                  </a:xfrm>
                  <a:grpFill/>
                </p:grpSpPr>
                <p:sp>
                  <p:nvSpPr>
                    <p:cNvPr id="158" name="Oval 157">
                      <a:extLst>
                        <a:ext uri="{FF2B5EF4-FFF2-40B4-BE49-F238E27FC236}">
                          <a16:creationId xmlns:a16="http://schemas.microsoft.com/office/drawing/2014/main" id="{E49B6913-193E-33EB-7291-9BC5501D5887}"/>
                        </a:ext>
                      </a:extLst>
                    </p:cNvPr>
                    <p:cNvSpPr/>
                    <p:nvPr/>
                  </p:nvSpPr>
                  <p:spPr>
                    <a:xfrm>
                      <a:off x="3071828" y="1924055"/>
                      <a:ext cx="47003" cy="36988"/>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159" name="Straight Connector 158">
                      <a:extLst>
                        <a:ext uri="{FF2B5EF4-FFF2-40B4-BE49-F238E27FC236}">
                          <a16:creationId xmlns:a16="http://schemas.microsoft.com/office/drawing/2014/main" id="{8E8B88BB-7DFA-D991-48B7-BCFA011A557C}"/>
                        </a:ext>
                      </a:extLst>
                    </p:cNvPr>
                    <p:cNvCxnSpPr>
                      <a:stCxn id="158" idx="4"/>
                    </p:cNvCxnSpPr>
                    <p:nvPr/>
                  </p:nvCxnSpPr>
                  <p:spPr>
                    <a:xfrm>
                      <a:off x="3094559" y="1959383"/>
                      <a:ext cx="0" cy="70613"/>
                    </a:xfrm>
                    <a:prstGeom prst="line">
                      <a:avLst/>
                    </a:prstGeom>
                    <a:grpFill/>
                    <a:ln w="25400" cap="flat" cmpd="dbl" algn="ctr">
                      <a:solidFill>
                        <a:srgbClr val="FFFFFF">
                          <a:lumMod val="65000"/>
                        </a:srgbClr>
                      </a:solidFill>
                      <a:prstDash val="solid"/>
                    </a:ln>
                    <a:effectLst/>
                  </p:spPr>
                </p:cxnSp>
              </p:grpSp>
            </p:grpSp>
          </p:grpSp>
          <p:grpSp>
            <p:nvGrpSpPr>
              <p:cNvPr id="98" name="Group 880">
                <a:extLst>
                  <a:ext uri="{FF2B5EF4-FFF2-40B4-BE49-F238E27FC236}">
                    <a16:creationId xmlns:a16="http://schemas.microsoft.com/office/drawing/2014/main" id="{B56D9A5C-EC07-A477-EFB6-C2919FC46110}"/>
                  </a:ext>
                </a:extLst>
              </p:cNvPr>
              <p:cNvGrpSpPr>
                <a:grpSpLocks/>
              </p:cNvGrpSpPr>
              <p:nvPr/>
            </p:nvGrpSpPr>
            <p:grpSpPr bwMode="auto">
              <a:xfrm>
                <a:off x="7441657" y="1860333"/>
                <a:ext cx="312419" cy="137921"/>
                <a:chOff x="3124200" y="1895475"/>
                <a:chExt cx="312419" cy="137921"/>
              </a:xfrm>
              <a:grpFill/>
            </p:grpSpPr>
            <p:grpSp>
              <p:nvGrpSpPr>
                <p:cNvPr id="126" name="Group 908">
                  <a:extLst>
                    <a:ext uri="{FF2B5EF4-FFF2-40B4-BE49-F238E27FC236}">
                      <a16:creationId xmlns:a16="http://schemas.microsoft.com/office/drawing/2014/main" id="{5964AE85-B26F-A992-4620-543B4281E506}"/>
                    </a:ext>
                  </a:extLst>
                </p:cNvPr>
                <p:cNvGrpSpPr>
                  <a:grpSpLocks/>
                </p:cNvGrpSpPr>
                <p:nvPr/>
              </p:nvGrpSpPr>
              <p:grpSpPr bwMode="auto">
                <a:xfrm>
                  <a:off x="3124200" y="1895475"/>
                  <a:ext cx="160019" cy="128396"/>
                  <a:chOff x="3124200" y="1895475"/>
                  <a:chExt cx="160019" cy="128396"/>
                </a:xfrm>
                <a:grpFill/>
              </p:grpSpPr>
              <p:grpSp>
                <p:nvGrpSpPr>
                  <p:cNvPr id="140" name="Group 922">
                    <a:extLst>
                      <a:ext uri="{FF2B5EF4-FFF2-40B4-BE49-F238E27FC236}">
                        <a16:creationId xmlns:a16="http://schemas.microsoft.com/office/drawing/2014/main" id="{0DF4CA7D-8D43-9D7B-B48D-7180CC01CBE0}"/>
                      </a:ext>
                    </a:extLst>
                  </p:cNvPr>
                  <p:cNvGrpSpPr>
                    <a:grpSpLocks/>
                  </p:cNvGrpSpPr>
                  <p:nvPr/>
                </p:nvGrpSpPr>
                <p:grpSpPr bwMode="auto">
                  <a:xfrm>
                    <a:off x="3124200" y="1905000"/>
                    <a:ext cx="45719" cy="118871"/>
                    <a:chOff x="3098006" y="1902619"/>
                    <a:chExt cx="45719" cy="118871"/>
                  </a:xfrm>
                  <a:grpFill/>
                </p:grpSpPr>
                <p:sp>
                  <p:nvSpPr>
                    <p:cNvPr id="150" name="Oval 149">
                      <a:extLst>
                        <a:ext uri="{FF2B5EF4-FFF2-40B4-BE49-F238E27FC236}">
                          <a16:creationId xmlns:a16="http://schemas.microsoft.com/office/drawing/2014/main" id="{1C3C8DE7-09AC-FAFA-ED40-582207A623D1}"/>
                        </a:ext>
                      </a:extLst>
                    </p:cNvPr>
                    <p:cNvSpPr/>
                    <p:nvPr/>
                  </p:nvSpPr>
                  <p:spPr>
                    <a:xfrm>
                      <a:off x="3074312" y="1925658"/>
                      <a:ext cx="45325" cy="40350"/>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151" name="Straight Connector 150">
                      <a:extLst>
                        <a:ext uri="{FF2B5EF4-FFF2-40B4-BE49-F238E27FC236}">
                          <a16:creationId xmlns:a16="http://schemas.microsoft.com/office/drawing/2014/main" id="{D49776EC-D828-C762-6AA5-54A5EDF87809}"/>
                        </a:ext>
                      </a:extLst>
                    </p:cNvPr>
                    <p:cNvCxnSpPr>
                      <a:stCxn id="150" idx="4"/>
                    </p:cNvCxnSpPr>
                    <p:nvPr/>
                  </p:nvCxnSpPr>
                  <p:spPr>
                    <a:xfrm>
                      <a:off x="3090374" y="1964451"/>
                      <a:ext cx="0" cy="72294"/>
                    </a:xfrm>
                    <a:prstGeom prst="line">
                      <a:avLst/>
                    </a:prstGeom>
                    <a:grpFill/>
                    <a:ln w="25400" cap="flat" cmpd="dbl" algn="ctr">
                      <a:solidFill>
                        <a:srgbClr val="FFFFFF">
                          <a:lumMod val="65000"/>
                        </a:srgbClr>
                      </a:solidFill>
                      <a:prstDash val="solid"/>
                    </a:ln>
                    <a:effectLst/>
                  </p:spPr>
                </p:cxnSp>
              </p:grpSp>
              <p:grpSp>
                <p:nvGrpSpPr>
                  <p:cNvPr id="141" name="Group 923">
                    <a:extLst>
                      <a:ext uri="{FF2B5EF4-FFF2-40B4-BE49-F238E27FC236}">
                        <a16:creationId xmlns:a16="http://schemas.microsoft.com/office/drawing/2014/main" id="{314426B7-9C13-F739-7BD4-8C2E6118D0C6}"/>
                      </a:ext>
                    </a:extLst>
                  </p:cNvPr>
                  <p:cNvGrpSpPr>
                    <a:grpSpLocks/>
                  </p:cNvGrpSpPr>
                  <p:nvPr/>
                </p:nvGrpSpPr>
                <p:grpSpPr bwMode="auto">
                  <a:xfrm>
                    <a:off x="3200400" y="1905000"/>
                    <a:ext cx="45719" cy="118871"/>
                    <a:chOff x="3098006" y="1902619"/>
                    <a:chExt cx="45719" cy="118871"/>
                  </a:xfrm>
                  <a:grpFill/>
                </p:grpSpPr>
                <p:sp>
                  <p:nvSpPr>
                    <p:cNvPr id="148" name="Oval 147">
                      <a:extLst>
                        <a:ext uri="{FF2B5EF4-FFF2-40B4-BE49-F238E27FC236}">
                          <a16:creationId xmlns:a16="http://schemas.microsoft.com/office/drawing/2014/main" id="{4F2A77D4-1C39-FC5B-A233-A5E625D808C5}"/>
                        </a:ext>
                      </a:extLst>
                    </p:cNvPr>
                    <p:cNvSpPr/>
                    <p:nvPr/>
                  </p:nvSpPr>
                  <p:spPr>
                    <a:xfrm>
                      <a:off x="3072037" y="1927787"/>
                      <a:ext cx="38610" cy="42032"/>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149" name="Straight Connector 148">
                      <a:extLst>
                        <a:ext uri="{FF2B5EF4-FFF2-40B4-BE49-F238E27FC236}">
                          <a16:creationId xmlns:a16="http://schemas.microsoft.com/office/drawing/2014/main" id="{91B603AA-42C9-6D9F-A8FA-539309B69882}"/>
                        </a:ext>
                      </a:extLst>
                    </p:cNvPr>
                    <p:cNvCxnSpPr>
                      <a:stCxn id="148" idx="4"/>
                    </p:cNvCxnSpPr>
                    <p:nvPr/>
                  </p:nvCxnSpPr>
                  <p:spPr>
                    <a:xfrm>
                      <a:off x="3086463" y="1971579"/>
                      <a:ext cx="1679" cy="68932"/>
                    </a:xfrm>
                    <a:prstGeom prst="line">
                      <a:avLst/>
                    </a:prstGeom>
                    <a:grpFill/>
                    <a:ln w="25400" cap="flat" cmpd="dbl" algn="ctr">
                      <a:solidFill>
                        <a:srgbClr val="FFFFFF">
                          <a:lumMod val="65000"/>
                        </a:srgbClr>
                      </a:solidFill>
                      <a:prstDash val="solid"/>
                    </a:ln>
                    <a:effectLst/>
                  </p:spPr>
                </p:cxnSp>
              </p:grpSp>
              <p:grpSp>
                <p:nvGrpSpPr>
                  <p:cNvPr id="142" name="Group 924">
                    <a:extLst>
                      <a:ext uri="{FF2B5EF4-FFF2-40B4-BE49-F238E27FC236}">
                        <a16:creationId xmlns:a16="http://schemas.microsoft.com/office/drawing/2014/main" id="{EDF9FE0A-DE7E-9541-3EAA-1733E3D9B3B5}"/>
                      </a:ext>
                    </a:extLst>
                  </p:cNvPr>
                  <p:cNvGrpSpPr>
                    <a:grpSpLocks/>
                  </p:cNvGrpSpPr>
                  <p:nvPr/>
                </p:nvGrpSpPr>
                <p:grpSpPr bwMode="auto">
                  <a:xfrm>
                    <a:off x="3162300" y="1895475"/>
                    <a:ext cx="45719" cy="118871"/>
                    <a:chOff x="3098006" y="1902619"/>
                    <a:chExt cx="45719" cy="118871"/>
                  </a:xfrm>
                  <a:grpFill/>
                </p:grpSpPr>
                <p:sp>
                  <p:nvSpPr>
                    <p:cNvPr id="146" name="Oval 145">
                      <a:extLst>
                        <a:ext uri="{FF2B5EF4-FFF2-40B4-BE49-F238E27FC236}">
                          <a16:creationId xmlns:a16="http://schemas.microsoft.com/office/drawing/2014/main" id="{1F4CCC92-03B1-F873-F470-97BA5A690D0B}"/>
                        </a:ext>
                      </a:extLst>
                    </p:cNvPr>
                    <p:cNvSpPr/>
                    <p:nvPr/>
                  </p:nvSpPr>
                  <p:spPr>
                    <a:xfrm>
                      <a:off x="3086302" y="1917522"/>
                      <a:ext cx="41967"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147" name="Straight Connector 146">
                      <a:extLst>
                        <a:ext uri="{FF2B5EF4-FFF2-40B4-BE49-F238E27FC236}">
                          <a16:creationId xmlns:a16="http://schemas.microsoft.com/office/drawing/2014/main" id="{BCE0CB09-8450-0EC1-9D04-7A51537BC719}"/>
                        </a:ext>
                      </a:extLst>
                    </p:cNvPr>
                    <p:cNvCxnSpPr>
                      <a:stCxn id="146" idx="4"/>
                    </p:cNvCxnSpPr>
                    <p:nvPr/>
                  </p:nvCxnSpPr>
                  <p:spPr>
                    <a:xfrm>
                      <a:off x="3105749" y="1961255"/>
                      <a:ext cx="1678" cy="68932"/>
                    </a:xfrm>
                    <a:prstGeom prst="line">
                      <a:avLst/>
                    </a:prstGeom>
                    <a:grpFill/>
                    <a:ln w="25400" cap="flat" cmpd="dbl" algn="ctr">
                      <a:solidFill>
                        <a:srgbClr val="FFFFFF">
                          <a:lumMod val="65000"/>
                        </a:srgbClr>
                      </a:solidFill>
                      <a:prstDash val="solid"/>
                    </a:ln>
                    <a:effectLst/>
                  </p:spPr>
                </p:cxnSp>
              </p:grpSp>
              <p:grpSp>
                <p:nvGrpSpPr>
                  <p:cNvPr id="143" name="Group 925">
                    <a:extLst>
                      <a:ext uri="{FF2B5EF4-FFF2-40B4-BE49-F238E27FC236}">
                        <a16:creationId xmlns:a16="http://schemas.microsoft.com/office/drawing/2014/main" id="{294719AA-19DF-C90B-0DD0-644EFF9FBC90}"/>
                      </a:ext>
                    </a:extLst>
                  </p:cNvPr>
                  <p:cNvGrpSpPr>
                    <a:grpSpLocks/>
                  </p:cNvGrpSpPr>
                  <p:nvPr/>
                </p:nvGrpSpPr>
                <p:grpSpPr bwMode="auto">
                  <a:xfrm>
                    <a:off x="3238500" y="1895475"/>
                    <a:ext cx="45719" cy="118871"/>
                    <a:chOff x="3098006" y="1902619"/>
                    <a:chExt cx="45719" cy="118871"/>
                  </a:xfrm>
                  <a:grpFill/>
                </p:grpSpPr>
                <p:sp>
                  <p:nvSpPr>
                    <p:cNvPr id="144" name="Oval 143">
                      <a:extLst>
                        <a:ext uri="{FF2B5EF4-FFF2-40B4-BE49-F238E27FC236}">
                          <a16:creationId xmlns:a16="http://schemas.microsoft.com/office/drawing/2014/main" id="{ACF65632-1230-BEBE-2785-5E1F629ABD6D}"/>
                        </a:ext>
                      </a:extLst>
                    </p:cNvPr>
                    <p:cNvSpPr/>
                    <p:nvPr/>
                  </p:nvSpPr>
                  <p:spPr>
                    <a:xfrm>
                      <a:off x="3082348" y="1919636"/>
                      <a:ext cx="40288" cy="45394"/>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145" name="Straight Connector 144">
                      <a:extLst>
                        <a:ext uri="{FF2B5EF4-FFF2-40B4-BE49-F238E27FC236}">
                          <a16:creationId xmlns:a16="http://schemas.microsoft.com/office/drawing/2014/main" id="{83C11732-7155-79D8-499F-D511C41FEB35}"/>
                        </a:ext>
                      </a:extLst>
                    </p:cNvPr>
                    <p:cNvCxnSpPr>
                      <a:stCxn id="144" idx="4"/>
                    </p:cNvCxnSpPr>
                    <p:nvPr/>
                  </p:nvCxnSpPr>
                  <p:spPr>
                    <a:xfrm>
                      <a:off x="3098394" y="1963429"/>
                      <a:ext cx="0" cy="65570"/>
                    </a:xfrm>
                    <a:prstGeom prst="line">
                      <a:avLst/>
                    </a:prstGeom>
                    <a:grpFill/>
                    <a:ln w="25400" cap="flat" cmpd="dbl" algn="ctr">
                      <a:solidFill>
                        <a:srgbClr val="FFFFFF">
                          <a:lumMod val="65000"/>
                        </a:srgbClr>
                      </a:solidFill>
                      <a:prstDash val="solid"/>
                    </a:ln>
                    <a:effectLst/>
                  </p:spPr>
                </p:cxnSp>
              </p:grpSp>
            </p:grpSp>
            <p:grpSp>
              <p:nvGrpSpPr>
                <p:cNvPr id="127" name="Group 909">
                  <a:extLst>
                    <a:ext uri="{FF2B5EF4-FFF2-40B4-BE49-F238E27FC236}">
                      <a16:creationId xmlns:a16="http://schemas.microsoft.com/office/drawing/2014/main" id="{7E413A5C-7315-0EE7-AF88-51E4D465698D}"/>
                    </a:ext>
                  </a:extLst>
                </p:cNvPr>
                <p:cNvGrpSpPr>
                  <a:grpSpLocks/>
                </p:cNvGrpSpPr>
                <p:nvPr/>
              </p:nvGrpSpPr>
              <p:grpSpPr bwMode="auto">
                <a:xfrm>
                  <a:off x="3276600" y="1905000"/>
                  <a:ext cx="160019" cy="128396"/>
                  <a:chOff x="3124200" y="1895475"/>
                  <a:chExt cx="160019" cy="128396"/>
                </a:xfrm>
                <a:grpFill/>
              </p:grpSpPr>
              <p:grpSp>
                <p:nvGrpSpPr>
                  <p:cNvPr id="128" name="Group 910">
                    <a:extLst>
                      <a:ext uri="{FF2B5EF4-FFF2-40B4-BE49-F238E27FC236}">
                        <a16:creationId xmlns:a16="http://schemas.microsoft.com/office/drawing/2014/main" id="{C3221F68-BEBB-44BA-95E0-C39662306546}"/>
                      </a:ext>
                    </a:extLst>
                  </p:cNvPr>
                  <p:cNvGrpSpPr>
                    <a:grpSpLocks/>
                  </p:cNvGrpSpPr>
                  <p:nvPr/>
                </p:nvGrpSpPr>
                <p:grpSpPr bwMode="auto">
                  <a:xfrm>
                    <a:off x="3124200" y="1905000"/>
                    <a:ext cx="45719" cy="118871"/>
                    <a:chOff x="3098006" y="1902619"/>
                    <a:chExt cx="45719" cy="118871"/>
                  </a:xfrm>
                  <a:grpFill/>
                </p:grpSpPr>
                <p:sp>
                  <p:nvSpPr>
                    <p:cNvPr id="138" name="Oval 137">
                      <a:extLst>
                        <a:ext uri="{FF2B5EF4-FFF2-40B4-BE49-F238E27FC236}">
                          <a16:creationId xmlns:a16="http://schemas.microsoft.com/office/drawing/2014/main" id="{251DCE2B-0156-3A45-FB2A-CD43237D657E}"/>
                        </a:ext>
                      </a:extLst>
                    </p:cNvPr>
                    <p:cNvSpPr/>
                    <p:nvPr/>
                  </p:nvSpPr>
                  <p:spPr>
                    <a:xfrm>
                      <a:off x="3064710" y="1918682"/>
                      <a:ext cx="45324" cy="4539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139" name="Straight Connector 138">
                      <a:extLst>
                        <a:ext uri="{FF2B5EF4-FFF2-40B4-BE49-F238E27FC236}">
                          <a16:creationId xmlns:a16="http://schemas.microsoft.com/office/drawing/2014/main" id="{B4F57BE3-FED9-D183-3C9B-21088EE017BC}"/>
                        </a:ext>
                      </a:extLst>
                    </p:cNvPr>
                    <p:cNvCxnSpPr>
                      <a:stCxn id="138" idx="4"/>
                    </p:cNvCxnSpPr>
                    <p:nvPr/>
                  </p:nvCxnSpPr>
                  <p:spPr>
                    <a:xfrm>
                      <a:off x="3085851" y="1962430"/>
                      <a:ext cx="0" cy="72294"/>
                    </a:xfrm>
                    <a:prstGeom prst="line">
                      <a:avLst/>
                    </a:prstGeom>
                    <a:grpFill/>
                    <a:ln w="25400" cap="flat" cmpd="dbl" algn="ctr">
                      <a:solidFill>
                        <a:srgbClr val="FFFFFF">
                          <a:lumMod val="65000"/>
                        </a:srgbClr>
                      </a:solidFill>
                      <a:prstDash val="solid"/>
                    </a:ln>
                    <a:effectLst/>
                  </p:spPr>
                </p:cxnSp>
              </p:grpSp>
              <p:grpSp>
                <p:nvGrpSpPr>
                  <p:cNvPr id="129" name="Group 911">
                    <a:extLst>
                      <a:ext uri="{FF2B5EF4-FFF2-40B4-BE49-F238E27FC236}">
                        <a16:creationId xmlns:a16="http://schemas.microsoft.com/office/drawing/2014/main" id="{0E2B8A90-E96D-78A0-CC74-DDE61FF0961B}"/>
                      </a:ext>
                    </a:extLst>
                  </p:cNvPr>
                  <p:cNvGrpSpPr>
                    <a:grpSpLocks/>
                  </p:cNvGrpSpPr>
                  <p:nvPr/>
                </p:nvGrpSpPr>
                <p:grpSpPr bwMode="auto">
                  <a:xfrm>
                    <a:off x="3200400" y="1905000"/>
                    <a:ext cx="45719" cy="118871"/>
                    <a:chOff x="3098006" y="1902619"/>
                    <a:chExt cx="45719" cy="118871"/>
                  </a:xfrm>
                  <a:grpFill/>
                </p:grpSpPr>
                <p:sp>
                  <p:nvSpPr>
                    <p:cNvPr id="136" name="Oval 135">
                      <a:extLst>
                        <a:ext uri="{FF2B5EF4-FFF2-40B4-BE49-F238E27FC236}">
                          <a16:creationId xmlns:a16="http://schemas.microsoft.com/office/drawing/2014/main" id="{683AD765-0E25-B63E-631F-9288D472A550}"/>
                        </a:ext>
                      </a:extLst>
                    </p:cNvPr>
                    <p:cNvSpPr/>
                    <p:nvPr/>
                  </p:nvSpPr>
                  <p:spPr>
                    <a:xfrm>
                      <a:off x="3064142" y="1925795"/>
                      <a:ext cx="41967" cy="40350"/>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137" name="Straight Connector 136">
                      <a:extLst>
                        <a:ext uri="{FF2B5EF4-FFF2-40B4-BE49-F238E27FC236}">
                          <a16:creationId xmlns:a16="http://schemas.microsoft.com/office/drawing/2014/main" id="{54F4D7B8-4A50-2F7C-5B88-2AC24BB64512}"/>
                        </a:ext>
                      </a:extLst>
                    </p:cNvPr>
                    <p:cNvCxnSpPr>
                      <a:stCxn id="136" idx="4"/>
                    </p:cNvCxnSpPr>
                    <p:nvPr/>
                  </p:nvCxnSpPr>
                  <p:spPr>
                    <a:xfrm>
                      <a:off x="3075197" y="1966313"/>
                      <a:ext cx="1679" cy="72295"/>
                    </a:xfrm>
                    <a:prstGeom prst="line">
                      <a:avLst/>
                    </a:prstGeom>
                    <a:grpFill/>
                    <a:ln w="25400" cap="flat" cmpd="dbl" algn="ctr">
                      <a:solidFill>
                        <a:srgbClr val="FFFFFF">
                          <a:lumMod val="65000"/>
                        </a:srgbClr>
                      </a:solidFill>
                      <a:prstDash val="solid"/>
                    </a:ln>
                    <a:effectLst/>
                  </p:spPr>
                </p:cxnSp>
              </p:grpSp>
              <p:grpSp>
                <p:nvGrpSpPr>
                  <p:cNvPr id="130" name="Group 912">
                    <a:extLst>
                      <a:ext uri="{FF2B5EF4-FFF2-40B4-BE49-F238E27FC236}">
                        <a16:creationId xmlns:a16="http://schemas.microsoft.com/office/drawing/2014/main" id="{22A19CFA-C9E4-C5E7-00D1-254E80339A38}"/>
                      </a:ext>
                    </a:extLst>
                  </p:cNvPr>
                  <p:cNvGrpSpPr>
                    <a:grpSpLocks/>
                  </p:cNvGrpSpPr>
                  <p:nvPr/>
                </p:nvGrpSpPr>
                <p:grpSpPr bwMode="auto">
                  <a:xfrm>
                    <a:off x="3162300" y="1895475"/>
                    <a:ext cx="45719" cy="118871"/>
                    <a:chOff x="3098006" y="1902619"/>
                    <a:chExt cx="45719" cy="118871"/>
                  </a:xfrm>
                  <a:grpFill/>
                </p:grpSpPr>
                <p:sp>
                  <p:nvSpPr>
                    <p:cNvPr id="134" name="Oval 133">
                      <a:extLst>
                        <a:ext uri="{FF2B5EF4-FFF2-40B4-BE49-F238E27FC236}">
                          <a16:creationId xmlns:a16="http://schemas.microsoft.com/office/drawing/2014/main" id="{E9C68908-56D4-96E4-9C95-1E5346CDD822}"/>
                        </a:ext>
                      </a:extLst>
                    </p:cNvPr>
                    <p:cNvSpPr/>
                    <p:nvPr/>
                  </p:nvSpPr>
                  <p:spPr>
                    <a:xfrm>
                      <a:off x="3075020" y="1915604"/>
                      <a:ext cx="43645" cy="38669"/>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135" name="Straight Connector 134">
                      <a:extLst>
                        <a:ext uri="{FF2B5EF4-FFF2-40B4-BE49-F238E27FC236}">
                          <a16:creationId xmlns:a16="http://schemas.microsoft.com/office/drawing/2014/main" id="{C5E12C12-A6D4-DFE0-C7C7-933B62C78E4E}"/>
                        </a:ext>
                      </a:extLst>
                    </p:cNvPr>
                    <p:cNvCxnSpPr>
                      <a:stCxn id="134" idx="4"/>
                    </p:cNvCxnSpPr>
                    <p:nvPr/>
                  </p:nvCxnSpPr>
                  <p:spPr>
                    <a:xfrm>
                      <a:off x="3094453" y="1954309"/>
                      <a:ext cx="1678" cy="72294"/>
                    </a:xfrm>
                    <a:prstGeom prst="line">
                      <a:avLst/>
                    </a:prstGeom>
                    <a:grpFill/>
                    <a:ln w="25400" cap="flat" cmpd="dbl" algn="ctr">
                      <a:solidFill>
                        <a:srgbClr val="FFFFFF">
                          <a:lumMod val="65000"/>
                        </a:srgbClr>
                      </a:solidFill>
                      <a:prstDash val="solid"/>
                    </a:ln>
                    <a:effectLst/>
                  </p:spPr>
                </p:cxnSp>
              </p:grpSp>
              <p:grpSp>
                <p:nvGrpSpPr>
                  <p:cNvPr id="131" name="Group 913">
                    <a:extLst>
                      <a:ext uri="{FF2B5EF4-FFF2-40B4-BE49-F238E27FC236}">
                        <a16:creationId xmlns:a16="http://schemas.microsoft.com/office/drawing/2014/main" id="{E4D98460-53C2-FF59-C556-91977D0C0648}"/>
                      </a:ext>
                    </a:extLst>
                  </p:cNvPr>
                  <p:cNvGrpSpPr>
                    <a:grpSpLocks/>
                  </p:cNvGrpSpPr>
                  <p:nvPr/>
                </p:nvGrpSpPr>
                <p:grpSpPr bwMode="auto">
                  <a:xfrm>
                    <a:off x="3238500" y="1895475"/>
                    <a:ext cx="45719" cy="118871"/>
                    <a:chOff x="3098006" y="1902619"/>
                    <a:chExt cx="45719" cy="118871"/>
                  </a:xfrm>
                  <a:grpFill/>
                </p:grpSpPr>
                <p:sp>
                  <p:nvSpPr>
                    <p:cNvPr id="132" name="Oval 131">
                      <a:extLst>
                        <a:ext uri="{FF2B5EF4-FFF2-40B4-BE49-F238E27FC236}">
                          <a16:creationId xmlns:a16="http://schemas.microsoft.com/office/drawing/2014/main" id="{1A9E51BE-04F1-818E-576E-78600FD0C6BB}"/>
                        </a:ext>
                      </a:extLst>
                    </p:cNvPr>
                    <p:cNvSpPr/>
                    <p:nvPr/>
                  </p:nvSpPr>
                  <p:spPr>
                    <a:xfrm>
                      <a:off x="3071081" y="1915993"/>
                      <a:ext cx="47003" cy="4539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133" name="Straight Connector 132">
                      <a:extLst>
                        <a:ext uri="{FF2B5EF4-FFF2-40B4-BE49-F238E27FC236}">
                          <a16:creationId xmlns:a16="http://schemas.microsoft.com/office/drawing/2014/main" id="{D191C56F-B26A-68F4-8041-DB7E91F3DDCA}"/>
                        </a:ext>
                      </a:extLst>
                    </p:cNvPr>
                    <p:cNvCxnSpPr>
                      <a:stCxn id="132" idx="4"/>
                    </p:cNvCxnSpPr>
                    <p:nvPr/>
                  </p:nvCxnSpPr>
                  <p:spPr>
                    <a:xfrm>
                      <a:off x="3090484" y="1959786"/>
                      <a:ext cx="0" cy="65569"/>
                    </a:xfrm>
                    <a:prstGeom prst="line">
                      <a:avLst/>
                    </a:prstGeom>
                    <a:grpFill/>
                    <a:ln w="25400" cap="flat" cmpd="dbl" algn="ctr">
                      <a:solidFill>
                        <a:srgbClr val="FFFFFF">
                          <a:lumMod val="65000"/>
                        </a:srgbClr>
                      </a:solidFill>
                      <a:prstDash val="solid"/>
                    </a:ln>
                    <a:effectLst/>
                  </p:spPr>
                </p:cxnSp>
              </p:grpSp>
            </p:grpSp>
          </p:grpSp>
          <p:grpSp>
            <p:nvGrpSpPr>
              <p:cNvPr id="99" name="Group 881">
                <a:extLst>
                  <a:ext uri="{FF2B5EF4-FFF2-40B4-BE49-F238E27FC236}">
                    <a16:creationId xmlns:a16="http://schemas.microsoft.com/office/drawing/2014/main" id="{BDD98C21-AB84-EF91-9033-DE9DD8FEFE3E}"/>
                  </a:ext>
                </a:extLst>
              </p:cNvPr>
              <p:cNvGrpSpPr>
                <a:grpSpLocks/>
              </p:cNvGrpSpPr>
              <p:nvPr/>
            </p:nvGrpSpPr>
            <p:grpSpPr bwMode="auto">
              <a:xfrm>
                <a:off x="7748838" y="1857952"/>
                <a:ext cx="312419" cy="137921"/>
                <a:chOff x="3124200" y="1895475"/>
                <a:chExt cx="312419" cy="137921"/>
              </a:xfrm>
              <a:grpFill/>
            </p:grpSpPr>
            <p:grpSp>
              <p:nvGrpSpPr>
                <p:cNvPr id="100" name="Group 882">
                  <a:extLst>
                    <a:ext uri="{FF2B5EF4-FFF2-40B4-BE49-F238E27FC236}">
                      <a16:creationId xmlns:a16="http://schemas.microsoft.com/office/drawing/2014/main" id="{CD00914B-B342-0D54-EF10-805C5D192F39}"/>
                    </a:ext>
                  </a:extLst>
                </p:cNvPr>
                <p:cNvGrpSpPr>
                  <a:grpSpLocks/>
                </p:cNvGrpSpPr>
                <p:nvPr/>
              </p:nvGrpSpPr>
              <p:grpSpPr bwMode="auto">
                <a:xfrm>
                  <a:off x="3124200" y="1895475"/>
                  <a:ext cx="160019" cy="128396"/>
                  <a:chOff x="3124200" y="1895475"/>
                  <a:chExt cx="160019" cy="128396"/>
                </a:xfrm>
                <a:grpFill/>
              </p:grpSpPr>
              <p:grpSp>
                <p:nvGrpSpPr>
                  <p:cNvPr id="114" name="Group 896">
                    <a:extLst>
                      <a:ext uri="{FF2B5EF4-FFF2-40B4-BE49-F238E27FC236}">
                        <a16:creationId xmlns:a16="http://schemas.microsoft.com/office/drawing/2014/main" id="{DA866DEC-A29D-CD4E-59D1-4192E93F80FE}"/>
                      </a:ext>
                    </a:extLst>
                  </p:cNvPr>
                  <p:cNvGrpSpPr>
                    <a:grpSpLocks/>
                  </p:cNvGrpSpPr>
                  <p:nvPr/>
                </p:nvGrpSpPr>
                <p:grpSpPr bwMode="auto">
                  <a:xfrm>
                    <a:off x="3124200" y="1905000"/>
                    <a:ext cx="45719" cy="118871"/>
                    <a:chOff x="3098006" y="1902619"/>
                    <a:chExt cx="45719" cy="118871"/>
                  </a:xfrm>
                  <a:grpFill/>
                </p:grpSpPr>
                <p:sp>
                  <p:nvSpPr>
                    <p:cNvPr id="124" name="Oval 123">
                      <a:extLst>
                        <a:ext uri="{FF2B5EF4-FFF2-40B4-BE49-F238E27FC236}">
                          <a16:creationId xmlns:a16="http://schemas.microsoft.com/office/drawing/2014/main" id="{3C07261F-F328-091F-A00F-2A5DFD4B0440}"/>
                        </a:ext>
                      </a:extLst>
                    </p:cNvPr>
                    <p:cNvSpPr/>
                    <p:nvPr/>
                  </p:nvSpPr>
                  <p:spPr>
                    <a:xfrm>
                      <a:off x="3072823" y="1936132"/>
                      <a:ext cx="47003" cy="38669"/>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125" name="Straight Connector 124">
                      <a:extLst>
                        <a:ext uri="{FF2B5EF4-FFF2-40B4-BE49-F238E27FC236}">
                          <a16:creationId xmlns:a16="http://schemas.microsoft.com/office/drawing/2014/main" id="{7702B6E7-54AF-52C3-65A3-61FF03468252}"/>
                        </a:ext>
                      </a:extLst>
                    </p:cNvPr>
                    <p:cNvCxnSpPr>
                      <a:stCxn id="124" idx="4"/>
                    </p:cNvCxnSpPr>
                    <p:nvPr/>
                  </p:nvCxnSpPr>
                  <p:spPr>
                    <a:xfrm>
                      <a:off x="3090548" y="1976591"/>
                      <a:ext cx="0" cy="65570"/>
                    </a:xfrm>
                    <a:prstGeom prst="line">
                      <a:avLst/>
                    </a:prstGeom>
                    <a:grpFill/>
                    <a:ln w="25400" cap="flat" cmpd="dbl" algn="ctr">
                      <a:solidFill>
                        <a:srgbClr val="FFFFFF">
                          <a:lumMod val="65000"/>
                        </a:srgbClr>
                      </a:solidFill>
                      <a:prstDash val="solid"/>
                    </a:ln>
                    <a:effectLst/>
                  </p:spPr>
                </p:cxnSp>
              </p:grpSp>
              <p:grpSp>
                <p:nvGrpSpPr>
                  <p:cNvPr id="115" name="Group 897">
                    <a:extLst>
                      <a:ext uri="{FF2B5EF4-FFF2-40B4-BE49-F238E27FC236}">
                        <a16:creationId xmlns:a16="http://schemas.microsoft.com/office/drawing/2014/main" id="{C331D7B8-799D-EC23-848D-471B4DAB8221}"/>
                      </a:ext>
                    </a:extLst>
                  </p:cNvPr>
                  <p:cNvGrpSpPr>
                    <a:grpSpLocks/>
                  </p:cNvGrpSpPr>
                  <p:nvPr/>
                </p:nvGrpSpPr>
                <p:grpSpPr bwMode="auto">
                  <a:xfrm>
                    <a:off x="3200400" y="1905000"/>
                    <a:ext cx="45719" cy="118871"/>
                    <a:chOff x="3098006" y="1902619"/>
                    <a:chExt cx="45719" cy="118871"/>
                  </a:xfrm>
                  <a:grpFill/>
                </p:grpSpPr>
                <p:sp>
                  <p:nvSpPr>
                    <p:cNvPr id="122" name="Oval 121">
                      <a:extLst>
                        <a:ext uri="{FF2B5EF4-FFF2-40B4-BE49-F238E27FC236}">
                          <a16:creationId xmlns:a16="http://schemas.microsoft.com/office/drawing/2014/main" id="{93CB28E1-C28B-9E25-2904-94C31EB422A2}"/>
                        </a:ext>
                      </a:extLst>
                    </p:cNvPr>
                    <p:cNvSpPr/>
                    <p:nvPr/>
                  </p:nvSpPr>
                  <p:spPr>
                    <a:xfrm>
                      <a:off x="3070548" y="1936566"/>
                      <a:ext cx="41967"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123" name="Straight Connector 122">
                      <a:extLst>
                        <a:ext uri="{FF2B5EF4-FFF2-40B4-BE49-F238E27FC236}">
                          <a16:creationId xmlns:a16="http://schemas.microsoft.com/office/drawing/2014/main" id="{F3E6A234-CA25-D5AF-778B-7555CEC8692A}"/>
                        </a:ext>
                      </a:extLst>
                    </p:cNvPr>
                    <p:cNvCxnSpPr>
                      <a:stCxn id="122" idx="4"/>
                    </p:cNvCxnSpPr>
                    <p:nvPr/>
                  </p:nvCxnSpPr>
                  <p:spPr>
                    <a:xfrm>
                      <a:off x="3088258" y="1978662"/>
                      <a:ext cx="0" cy="65570"/>
                    </a:xfrm>
                    <a:prstGeom prst="line">
                      <a:avLst/>
                    </a:prstGeom>
                    <a:grpFill/>
                    <a:ln w="25400" cap="flat" cmpd="dbl" algn="ctr">
                      <a:solidFill>
                        <a:srgbClr val="FFFFFF">
                          <a:lumMod val="65000"/>
                        </a:srgbClr>
                      </a:solidFill>
                      <a:prstDash val="solid"/>
                    </a:ln>
                    <a:effectLst/>
                  </p:spPr>
                </p:cxnSp>
              </p:grpSp>
              <p:grpSp>
                <p:nvGrpSpPr>
                  <p:cNvPr id="116" name="Group 898">
                    <a:extLst>
                      <a:ext uri="{FF2B5EF4-FFF2-40B4-BE49-F238E27FC236}">
                        <a16:creationId xmlns:a16="http://schemas.microsoft.com/office/drawing/2014/main" id="{845D462A-9BCA-D71B-FEDB-E552D10EC1FE}"/>
                      </a:ext>
                    </a:extLst>
                  </p:cNvPr>
                  <p:cNvGrpSpPr>
                    <a:grpSpLocks/>
                  </p:cNvGrpSpPr>
                  <p:nvPr/>
                </p:nvGrpSpPr>
                <p:grpSpPr bwMode="auto">
                  <a:xfrm>
                    <a:off x="3162300" y="1895475"/>
                    <a:ext cx="45719" cy="118871"/>
                    <a:chOff x="3098006" y="1902619"/>
                    <a:chExt cx="45719" cy="118871"/>
                  </a:xfrm>
                  <a:grpFill/>
                </p:grpSpPr>
                <p:sp>
                  <p:nvSpPr>
                    <p:cNvPr id="120" name="Oval 119">
                      <a:extLst>
                        <a:ext uri="{FF2B5EF4-FFF2-40B4-BE49-F238E27FC236}">
                          <a16:creationId xmlns:a16="http://schemas.microsoft.com/office/drawing/2014/main" id="{710BAF11-B8DF-1FEF-6304-08F84B57A8D8}"/>
                        </a:ext>
                      </a:extLst>
                    </p:cNvPr>
                    <p:cNvSpPr/>
                    <p:nvPr/>
                  </p:nvSpPr>
                  <p:spPr>
                    <a:xfrm>
                      <a:off x="3084827" y="1927967"/>
                      <a:ext cx="47003"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121" name="Straight Connector 120">
                      <a:extLst>
                        <a:ext uri="{FF2B5EF4-FFF2-40B4-BE49-F238E27FC236}">
                          <a16:creationId xmlns:a16="http://schemas.microsoft.com/office/drawing/2014/main" id="{F51BCAA6-E3DB-8E62-0360-5B2EEBD2AD7B}"/>
                        </a:ext>
                      </a:extLst>
                    </p:cNvPr>
                    <p:cNvCxnSpPr>
                      <a:stCxn id="120" idx="4"/>
                    </p:cNvCxnSpPr>
                    <p:nvPr/>
                  </p:nvCxnSpPr>
                  <p:spPr>
                    <a:xfrm>
                      <a:off x="3105880" y="1970049"/>
                      <a:ext cx="0" cy="63888"/>
                    </a:xfrm>
                    <a:prstGeom prst="line">
                      <a:avLst/>
                    </a:prstGeom>
                    <a:grpFill/>
                    <a:ln w="25400" cap="flat" cmpd="dbl" algn="ctr">
                      <a:solidFill>
                        <a:srgbClr val="FFFFFF">
                          <a:lumMod val="65000"/>
                        </a:srgbClr>
                      </a:solidFill>
                      <a:prstDash val="solid"/>
                    </a:ln>
                    <a:effectLst/>
                  </p:spPr>
                </p:cxnSp>
              </p:grpSp>
              <p:grpSp>
                <p:nvGrpSpPr>
                  <p:cNvPr id="117" name="Group 899">
                    <a:extLst>
                      <a:ext uri="{FF2B5EF4-FFF2-40B4-BE49-F238E27FC236}">
                        <a16:creationId xmlns:a16="http://schemas.microsoft.com/office/drawing/2014/main" id="{3DF0F475-A899-3B53-37CA-86FDFAECA247}"/>
                      </a:ext>
                    </a:extLst>
                  </p:cNvPr>
                  <p:cNvGrpSpPr>
                    <a:grpSpLocks/>
                  </p:cNvGrpSpPr>
                  <p:nvPr/>
                </p:nvGrpSpPr>
                <p:grpSpPr bwMode="auto">
                  <a:xfrm>
                    <a:off x="3238500" y="1895475"/>
                    <a:ext cx="45719" cy="118871"/>
                    <a:chOff x="3098006" y="1902619"/>
                    <a:chExt cx="45719" cy="118871"/>
                  </a:xfrm>
                  <a:grpFill/>
                </p:grpSpPr>
                <p:sp>
                  <p:nvSpPr>
                    <p:cNvPr id="118" name="Oval 117">
                      <a:extLst>
                        <a:ext uri="{FF2B5EF4-FFF2-40B4-BE49-F238E27FC236}">
                          <a16:creationId xmlns:a16="http://schemas.microsoft.com/office/drawing/2014/main" id="{5EC10224-04A1-83D2-69E8-7498D61F610F}"/>
                        </a:ext>
                      </a:extLst>
                    </p:cNvPr>
                    <p:cNvSpPr/>
                    <p:nvPr/>
                  </p:nvSpPr>
                  <p:spPr>
                    <a:xfrm>
                      <a:off x="3084186" y="1928357"/>
                      <a:ext cx="43645"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119" name="Straight Connector 118">
                      <a:extLst>
                        <a:ext uri="{FF2B5EF4-FFF2-40B4-BE49-F238E27FC236}">
                          <a16:creationId xmlns:a16="http://schemas.microsoft.com/office/drawing/2014/main" id="{B462E6AE-8980-3476-BC3D-22AA20F3F5EA}"/>
                        </a:ext>
                      </a:extLst>
                    </p:cNvPr>
                    <p:cNvCxnSpPr>
                      <a:stCxn id="118" idx="4"/>
                    </p:cNvCxnSpPr>
                    <p:nvPr/>
                  </p:nvCxnSpPr>
                  <p:spPr>
                    <a:xfrm>
                      <a:off x="3098584" y="1970526"/>
                      <a:ext cx="0" cy="70613"/>
                    </a:xfrm>
                    <a:prstGeom prst="line">
                      <a:avLst/>
                    </a:prstGeom>
                    <a:grpFill/>
                    <a:ln w="25400" cap="flat" cmpd="dbl" algn="ctr">
                      <a:solidFill>
                        <a:srgbClr val="FFFFFF">
                          <a:lumMod val="65000"/>
                        </a:srgbClr>
                      </a:solidFill>
                      <a:prstDash val="solid"/>
                    </a:ln>
                    <a:effectLst/>
                  </p:spPr>
                </p:cxnSp>
              </p:grpSp>
            </p:grpSp>
            <p:grpSp>
              <p:nvGrpSpPr>
                <p:cNvPr id="101" name="Group 883">
                  <a:extLst>
                    <a:ext uri="{FF2B5EF4-FFF2-40B4-BE49-F238E27FC236}">
                      <a16:creationId xmlns:a16="http://schemas.microsoft.com/office/drawing/2014/main" id="{4483CBDF-CE5A-430B-3C22-E3EFEDAEC503}"/>
                    </a:ext>
                  </a:extLst>
                </p:cNvPr>
                <p:cNvGrpSpPr>
                  <a:grpSpLocks/>
                </p:cNvGrpSpPr>
                <p:nvPr/>
              </p:nvGrpSpPr>
              <p:grpSpPr bwMode="auto">
                <a:xfrm>
                  <a:off x="3276600" y="1905000"/>
                  <a:ext cx="160019" cy="128396"/>
                  <a:chOff x="3124200" y="1895475"/>
                  <a:chExt cx="160019" cy="128396"/>
                </a:xfrm>
                <a:grpFill/>
              </p:grpSpPr>
              <p:grpSp>
                <p:nvGrpSpPr>
                  <p:cNvPr id="102" name="Group 884">
                    <a:extLst>
                      <a:ext uri="{FF2B5EF4-FFF2-40B4-BE49-F238E27FC236}">
                        <a16:creationId xmlns:a16="http://schemas.microsoft.com/office/drawing/2014/main" id="{50359B3B-D9E5-4284-380B-74D7DE54AB09}"/>
                      </a:ext>
                    </a:extLst>
                  </p:cNvPr>
                  <p:cNvGrpSpPr>
                    <a:grpSpLocks/>
                  </p:cNvGrpSpPr>
                  <p:nvPr/>
                </p:nvGrpSpPr>
                <p:grpSpPr bwMode="auto">
                  <a:xfrm>
                    <a:off x="3124200" y="1905000"/>
                    <a:ext cx="45719" cy="118871"/>
                    <a:chOff x="3098006" y="1902619"/>
                    <a:chExt cx="45719" cy="118871"/>
                  </a:xfrm>
                  <a:grpFill/>
                </p:grpSpPr>
                <p:sp>
                  <p:nvSpPr>
                    <p:cNvPr id="112" name="Oval 111">
                      <a:extLst>
                        <a:ext uri="{FF2B5EF4-FFF2-40B4-BE49-F238E27FC236}">
                          <a16:creationId xmlns:a16="http://schemas.microsoft.com/office/drawing/2014/main" id="{731B249C-0475-B17A-249F-9009761A7C60}"/>
                        </a:ext>
                      </a:extLst>
                    </p:cNvPr>
                    <p:cNvSpPr/>
                    <p:nvPr/>
                  </p:nvSpPr>
                  <p:spPr>
                    <a:xfrm>
                      <a:off x="3063250" y="1934213"/>
                      <a:ext cx="45324" cy="36988"/>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113" name="Straight Connector 112">
                      <a:extLst>
                        <a:ext uri="{FF2B5EF4-FFF2-40B4-BE49-F238E27FC236}">
                          <a16:creationId xmlns:a16="http://schemas.microsoft.com/office/drawing/2014/main" id="{6D017ADB-FA63-C31E-913D-0CCA1AC80A1B}"/>
                        </a:ext>
                      </a:extLst>
                    </p:cNvPr>
                    <p:cNvCxnSpPr>
                      <a:stCxn id="112" idx="4"/>
                    </p:cNvCxnSpPr>
                    <p:nvPr/>
                  </p:nvCxnSpPr>
                  <p:spPr>
                    <a:xfrm>
                      <a:off x="3084318" y="1969556"/>
                      <a:ext cx="0" cy="72294"/>
                    </a:xfrm>
                    <a:prstGeom prst="line">
                      <a:avLst/>
                    </a:prstGeom>
                    <a:grpFill/>
                    <a:ln w="25400" cap="flat" cmpd="dbl" algn="ctr">
                      <a:solidFill>
                        <a:srgbClr val="FFFFFF">
                          <a:lumMod val="65000"/>
                        </a:srgbClr>
                      </a:solidFill>
                      <a:prstDash val="solid"/>
                    </a:ln>
                    <a:effectLst/>
                  </p:spPr>
                </p:cxnSp>
              </p:grpSp>
              <p:grpSp>
                <p:nvGrpSpPr>
                  <p:cNvPr id="103" name="Group 885">
                    <a:extLst>
                      <a:ext uri="{FF2B5EF4-FFF2-40B4-BE49-F238E27FC236}">
                        <a16:creationId xmlns:a16="http://schemas.microsoft.com/office/drawing/2014/main" id="{C44C3BCC-689D-12AC-46C3-A229FACEBFBD}"/>
                      </a:ext>
                    </a:extLst>
                  </p:cNvPr>
                  <p:cNvGrpSpPr>
                    <a:grpSpLocks/>
                  </p:cNvGrpSpPr>
                  <p:nvPr/>
                </p:nvGrpSpPr>
                <p:grpSpPr bwMode="auto">
                  <a:xfrm>
                    <a:off x="3200400" y="1905000"/>
                    <a:ext cx="45719" cy="118871"/>
                    <a:chOff x="3098006" y="1902619"/>
                    <a:chExt cx="45719" cy="118871"/>
                  </a:xfrm>
                  <a:grpFill/>
                </p:grpSpPr>
                <p:sp>
                  <p:nvSpPr>
                    <p:cNvPr id="110" name="Oval 109">
                      <a:extLst>
                        <a:ext uri="{FF2B5EF4-FFF2-40B4-BE49-F238E27FC236}">
                          <a16:creationId xmlns:a16="http://schemas.microsoft.com/office/drawing/2014/main" id="{4D153A9E-AFE4-BBD5-7B08-34B5A1FA9BA3}"/>
                        </a:ext>
                      </a:extLst>
                    </p:cNvPr>
                    <p:cNvSpPr/>
                    <p:nvPr/>
                  </p:nvSpPr>
                  <p:spPr>
                    <a:xfrm>
                      <a:off x="3062667" y="1936254"/>
                      <a:ext cx="45325" cy="40350"/>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111" name="Straight Connector 110">
                      <a:extLst>
                        <a:ext uri="{FF2B5EF4-FFF2-40B4-BE49-F238E27FC236}">
                          <a16:creationId xmlns:a16="http://schemas.microsoft.com/office/drawing/2014/main" id="{73B346B2-63A3-18A0-00F7-256AB80EDA78}"/>
                        </a:ext>
                      </a:extLst>
                    </p:cNvPr>
                    <p:cNvCxnSpPr>
                      <a:stCxn id="110" idx="4"/>
                    </p:cNvCxnSpPr>
                    <p:nvPr/>
                  </p:nvCxnSpPr>
                  <p:spPr>
                    <a:xfrm>
                      <a:off x="3078699" y="1976729"/>
                      <a:ext cx="0" cy="65570"/>
                    </a:xfrm>
                    <a:prstGeom prst="line">
                      <a:avLst/>
                    </a:prstGeom>
                    <a:grpFill/>
                    <a:ln w="25400" cap="flat" cmpd="dbl" algn="ctr">
                      <a:solidFill>
                        <a:srgbClr val="FFFFFF">
                          <a:lumMod val="65000"/>
                        </a:srgbClr>
                      </a:solidFill>
                      <a:prstDash val="solid"/>
                    </a:ln>
                    <a:effectLst/>
                  </p:spPr>
                </p:cxnSp>
              </p:grpSp>
              <p:grpSp>
                <p:nvGrpSpPr>
                  <p:cNvPr id="104" name="Group 886">
                    <a:extLst>
                      <a:ext uri="{FF2B5EF4-FFF2-40B4-BE49-F238E27FC236}">
                        <a16:creationId xmlns:a16="http://schemas.microsoft.com/office/drawing/2014/main" id="{FCD814A9-D316-ED50-A784-8D937EA452BD}"/>
                      </a:ext>
                    </a:extLst>
                  </p:cNvPr>
                  <p:cNvGrpSpPr>
                    <a:grpSpLocks/>
                  </p:cNvGrpSpPr>
                  <p:nvPr/>
                </p:nvGrpSpPr>
                <p:grpSpPr bwMode="auto">
                  <a:xfrm>
                    <a:off x="3162300" y="1895475"/>
                    <a:ext cx="45719" cy="118871"/>
                    <a:chOff x="3098006" y="1902619"/>
                    <a:chExt cx="45719" cy="118871"/>
                  </a:xfrm>
                  <a:grpFill/>
                </p:grpSpPr>
                <p:sp>
                  <p:nvSpPr>
                    <p:cNvPr id="108" name="Oval 107">
                      <a:extLst>
                        <a:ext uri="{FF2B5EF4-FFF2-40B4-BE49-F238E27FC236}">
                          <a16:creationId xmlns:a16="http://schemas.microsoft.com/office/drawing/2014/main" id="{6DACA4E6-AC3C-CFD0-521E-16AA1C561B90}"/>
                        </a:ext>
                      </a:extLst>
                    </p:cNvPr>
                    <p:cNvSpPr/>
                    <p:nvPr/>
                  </p:nvSpPr>
                  <p:spPr>
                    <a:xfrm>
                      <a:off x="3075239" y="1924368"/>
                      <a:ext cx="45324"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109" name="Straight Connector 108">
                      <a:extLst>
                        <a:ext uri="{FF2B5EF4-FFF2-40B4-BE49-F238E27FC236}">
                          <a16:creationId xmlns:a16="http://schemas.microsoft.com/office/drawing/2014/main" id="{38563F66-F5BF-5F6C-5243-324CAC659F1E}"/>
                        </a:ext>
                      </a:extLst>
                    </p:cNvPr>
                    <p:cNvCxnSpPr>
                      <a:stCxn id="108" idx="4"/>
                    </p:cNvCxnSpPr>
                    <p:nvPr/>
                  </p:nvCxnSpPr>
                  <p:spPr>
                    <a:xfrm>
                      <a:off x="3096292" y="1966435"/>
                      <a:ext cx="0" cy="63888"/>
                    </a:xfrm>
                    <a:prstGeom prst="line">
                      <a:avLst/>
                    </a:prstGeom>
                    <a:grpFill/>
                    <a:ln w="25400" cap="flat" cmpd="dbl" algn="ctr">
                      <a:solidFill>
                        <a:srgbClr val="FFFFFF">
                          <a:lumMod val="65000"/>
                        </a:srgbClr>
                      </a:solidFill>
                      <a:prstDash val="solid"/>
                    </a:ln>
                    <a:effectLst/>
                  </p:spPr>
                </p:cxnSp>
              </p:grpSp>
              <p:grpSp>
                <p:nvGrpSpPr>
                  <p:cNvPr id="105" name="Group 887">
                    <a:extLst>
                      <a:ext uri="{FF2B5EF4-FFF2-40B4-BE49-F238E27FC236}">
                        <a16:creationId xmlns:a16="http://schemas.microsoft.com/office/drawing/2014/main" id="{C5D4017D-8FBB-5183-D105-09846F41A178}"/>
                      </a:ext>
                    </a:extLst>
                  </p:cNvPr>
                  <p:cNvGrpSpPr>
                    <a:grpSpLocks/>
                  </p:cNvGrpSpPr>
                  <p:nvPr/>
                </p:nvGrpSpPr>
                <p:grpSpPr bwMode="auto">
                  <a:xfrm>
                    <a:off x="3238500" y="1895475"/>
                    <a:ext cx="45719" cy="118871"/>
                    <a:chOff x="3098006" y="1902619"/>
                    <a:chExt cx="45719" cy="118871"/>
                  </a:xfrm>
                  <a:grpFill/>
                </p:grpSpPr>
                <p:sp>
                  <p:nvSpPr>
                    <p:cNvPr id="106" name="Oval 105">
                      <a:extLst>
                        <a:ext uri="{FF2B5EF4-FFF2-40B4-BE49-F238E27FC236}">
                          <a16:creationId xmlns:a16="http://schemas.microsoft.com/office/drawing/2014/main" id="{DACC18B0-0E92-BCC7-A024-B607F960DBA9}"/>
                        </a:ext>
                      </a:extLst>
                    </p:cNvPr>
                    <p:cNvSpPr/>
                    <p:nvPr/>
                  </p:nvSpPr>
                  <p:spPr>
                    <a:xfrm>
                      <a:off x="3072919" y="1924742"/>
                      <a:ext cx="47003" cy="43713"/>
                    </a:xfrm>
                    <a:prstGeom prst="ellipse">
                      <a:avLst/>
                    </a:prstGeom>
                    <a:grpFill/>
                    <a:ln w="6350" cap="flat" cmpd="sng" algn="ctr">
                      <a:solidFill>
                        <a:srgbClr val="FFFFFF">
                          <a:lumMod val="6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107" name="Straight Connector 106">
                      <a:extLst>
                        <a:ext uri="{FF2B5EF4-FFF2-40B4-BE49-F238E27FC236}">
                          <a16:creationId xmlns:a16="http://schemas.microsoft.com/office/drawing/2014/main" id="{854490D7-2419-0DB8-DCCA-13972CB75CBF}"/>
                        </a:ext>
                      </a:extLst>
                    </p:cNvPr>
                    <p:cNvCxnSpPr>
                      <a:stCxn id="106" idx="4"/>
                    </p:cNvCxnSpPr>
                    <p:nvPr/>
                  </p:nvCxnSpPr>
                  <p:spPr>
                    <a:xfrm>
                      <a:off x="3092308" y="1966854"/>
                      <a:ext cx="0" cy="65569"/>
                    </a:xfrm>
                    <a:prstGeom prst="line">
                      <a:avLst/>
                    </a:prstGeom>
                    <a:grpFill/>
                    <a:ln w="25400" cap="flat" cmpd="dbl" algn="ctr">
                      <a:solidFill>
                        <a:srgbClr val="FFFFFF">
                          <a:lumMod val="65000"/>
                        </a:srgbClr>
                      </a:solidFill>
                      <a:prstDash val="solid"/>
                    </a:ln>
                    <a:effectLst/>
                  </p:spPr>
                </p:cxnSp>
              </p:grpSp>
            </p:grpSp>
          </p:grpSp>
        </p:grpSp>
      </p:grpSp>
      <p:sp>
        <p:nvSpPr>
          <p:cNvPr id="948" name="Rounded Rectangle 13">
            <a:extLst>
              <a:ext uri="{FF2B5EF4-FFF2-40B4-BE49-F238E27FC236}">
                <a16:creationId xmlns:a16="http://schemas.microsoft.com/office/drawing/2014/main" id="{5C10CCDD-C72F-2E52-9E13-B6F9AEE3EC60}"/>
              </a:ext>
            </a:extLst>
          </p:cNvPr>
          <p:cNvSpPr/>
          <p:nvPr/>
        </p:nvSpPr>
        <p:spPr bwMode="auto">
          <a:xfrm>
            <a:off x="2431390" y="2071661"/>
            <a:ext cx="284560" cy="148828"/>
          </a:xfrm>
          <a:prstGeom prst="rect">
            <a:avLst/>
          </a:prstGeom>
          <a:solidFill>
            <a:srgbClr val="4DA1BB"/>
          </a:solidFill>
          <a:ln w="25400" cap="flat" cmpd="sng" algn="ctr">
            <a:noFill/>
            <a:prstDash val="solid"/>
          </a:ln>
          <a:effectLst/>
        </p:spPr>
        <p:txBody>
          <a:bodyPr lIns="0" tIns="0" rIns="0" bIns="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CDCDCF">
                    <a:lumMod val="10000"/>
                  </a:srgbClr>
                </a:solidFill>
                <a:effectLst/>
                <a:uLnTx/>
                <a:uFillTx/>
                <a:latin typeface="Calibri" panose="020F0502020204030204" pitchFamily="34" charset="0"/>
                <a:ea typeface="+mn-ea"/>
                <a:cs typeface="+mn-cs"/>
              </a:rPr>
              <a:t>PI3K</a:t>
            </a:r>
          </a:p>
        </p:txBody>
      </p:sp>
      <p:sp>
        <p:nvSpPr>
          <p:cNvPr id="949" name="Rounded Rectangle 14">
            <a:extLst>
              <a:ext uri="{FF2B5EF4-FFF2-40B4-BE49-F238E27FC236}">
                <a16:creationId xmlns:a16="http://schemas.microsoft.com/office/drawing/2014/main" id="{45BBB63B-5775-6783-D0BA-935DC6037694}"/>
              </a:ext>
            </a:extLst>
          </p:cNvPr>
          <p:cNvSpPr/>
          <p:nvPr/>
        </p:nvSpPr>
        <p:spPr bwMode="auto">
          <a:xfrm>
            <a:off x="2643321" y="2494332"/>
            <a:ext cx="236935" cy="153591"/>
          </a:xfrm>
          <a:prstGeom prst="rect">
            <a:avLst/>
          </a:prstGeom>
          <a:solidFill>
            <a:srgbClr val="FDB338"/>
          </a:solidFill>
          <a:ln w="25400" cap="flat" cmpd="sng" algn="ctr">
            <a:noFill/>
            <a:prstDash val="solid"/>
          </a:ln>
          <a:effectLst/>
        </p:spPr>
        <p:txBody>
          <a:bodyPr lIns="0" tIns="0" rIns="0" bIns="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CDCDCF">
                    <a:lumMod val="10000"/>
                  </a:srgbClr>
                </a:solidFill>
                <a:effectLst/>
                <a:uLnTx/>
                <a:uFillTx/>
                <a:latin typeface="Calibri" panose="020F0502020204030204" pitchFamily="34" charset="0"/>
                <a:ea typeface="+mn-ea"/>
                <a:cs typeface="+mn-cs"/>
              </a:rPr>
              <a:t>Akt</a:t>
            </a:r>
          </a:p>
        </p:txBody>
      </p:sp>
      <p:sp>
        <p:nvSpPr>
          <p:cNvPr id="950" name="Rounded Rectangle 16">
            <a:extLst>
              <a:ext uri="{FF2B5EF4-FFF2-40B4-BE49-F238E27FC236}">
                <a16:creationId xmlns:a16="http://schemas.microsoft.com/office/drawing/2014/main" id="{6F35514F-D468-31B1-612D-2DC9D290BB78}"/>
              </a:ext>
            </a:extLst>
          </p:cNvPr>
          <p:cNvSpPr/>
          <p:nvPr/>
        </p:nvSpPr>
        <p:spPr bwMode="auto">
          <a:xfrm>
            <a:off x="2837732" y="2862332"/>
            <a:ext cx="386951" cy="184615"/>
          </a:xfrm>
          <a:prstGeom prst="rect">
            <a:avLst/>
          </a:prstGeom>
          <a:solidFill>
            <a:srgbClr val="E1471D">
              <a:lumMod val="60000"/>
              <a:lumOff val="40000"/>
            </a:srgbClr>
          </a:solidFill>
          <a:ln w="25400" cap="flat" cmpd="sng" algn="ctr">
            <a:noFill/>
            <a:prstDash val="solid"/>
          </a:ln>
          <a:effectLst/>
        </p:spPr>
        <p:txBody>
          <a:bodyPr lIns="0" tIns="0" rIns="0" bIns="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CDCDCF">
                    <a:lumMod val="10000"/>
                  </a:srgbClr>
                </a:solidFill>
                <a:effectLst/>
                <a:uLnTx/>
                <a:uFillTx/>
                <a:latin typeface="Calibri" panose="020F0502020204030204" pitchFamily="34" charset="0"/>
                <a:ea typeface="+mn-ea"/>
                <a:cs typeface="+mn-cs"/>
              </a:rPr>
              <a:t>mTOR</a:t>
            </a:r>
          </a:p>
        </p:txBody>
      </p:sp>
      <p:sp>
        <p:nvSpPr>
          <p:cNvPr id="951" name="Rounded Rectangle 17">
            <a:extLst>
              <a:ext uri="{FF2B5EF4-FFF2-40B4-BE49-F238E27FC236}">
                <a16:creationId xmlns:a16="http://schemas.microsoft.com/office/drawing/2014/main" id="{1E4116C8-A83A-B5C0-FEFF-F984386BB2A7}"/>
              </a:ext>
            </a:extLst>
          </p:cNvPr>
          <p:cNvSpPr/>
          <p:nvPr/>
        </p:nvSpPr>
        <p:spPr bwMode="auto">
          <a:xfrm flipH="1">
            <a:off x="2075394" y="2074043"/>
            <a:ext cx="235744" cy="154781"/>
          </a:xfrm>
          <a:prstGeom prst="rect">
            <a:avLst/>
          </a:prstGeom>
          <a:solidFill>
            <a:srgbClr val="00823B"/>
          </a:solidFill>
          <a:ln w="25400" cap="flat" cmpd="sng" algn="ctr">
            <a:noFill/>
            <a:prstDash val="solid"/>
          </a:ln>
          <a:effectLst/>
        </p:spPr>
        <p:txBody>
          <a:bodyPr lIns="0" tIns="0" rIns="0" bIns="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Calibri" panose="020F0502020204030204" pitchFamily="34" charset="0"/>
                <a:ea typeface="+mn-ea"/>
                <a:cs typeface="+mn-cs"/>
              </a:rPr>
              <a:t>RAS</a:t>
            </a:r>
          </a:p>
        </p:txBody>
      </p:sp>
      <p:sp>
        <p:nvSpPr>
          <p:cNvPr id="952" name="Rounded Rectangle 18">
            <a:extLst>
              <a:ext uri="{FF2B5EF4-FFF2-40B4-BE49-F238E27FC236}">
                <a16:creationId xmlns:a16="http://schemas.microsoft.com/office/drawing/2014/main" id="{A92BFCC3-6B30-58C9-86B3-B85AE0FA8D78}"/>
              </a:ext>
            </a:extLst>
          </p:cNvPr>
          <p:cNvSpPr/>
          <p:nvPr/>
        </p:nvSpPr>
        <p:spPr bwMode="auto">
          <a:xfrm flipH="1">
            <a:off x="2148021" y="2334789"/>
            <a:ext cx="235744" cy="155972"/>
          </a:xfrm>
          <a:prstGeom prst="rect">
            <a:avLst/>
          </a:prstGeom>
          <a:solidFill>
            <a:srgbClr val="FDB338">
              <a:lumMod val="75000"/>
            </a:srgbClr>
          </a:solidFill>
          <a:ln w="25400" cap="flat" cmpd="sng" algn="ctr">
            <a:noFill/>
            <a:prstDash val="solid"/>
          </a:ln>
          <a:effectLst/>
        </p:spPr>
        <p:txBody>
          <a:bodyPr lIns="0" tIns="0" rIns="0" bIns="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CDCDCF">
                    <a:lumMod val="10000"/>
                  </a:srgbClr>
                </a:solidFill>
                <a:effectLst/>
                <a:uLnTx/>
                <a:uFillTx/>
                <a:latin typeface="Calibri" panose="020F0502020204030204" pitchFamily="34" charset="0"/>
                <a:ea typeface="+mn-ea"/>
                <a:cs typeface="+mn-cs"/>
              </a:rPr>
              <a:t>Raf</a:t>
            </a:r>
          </a:p>
        </p:txBody>
      </p:sp>
      <p:sp>
        <p:nvSpPr>
          <p:cNvPr id="953" name="Rounded Rectangle 19">
            <a:extLst>
              <a:ext uri="{FF2B5EF4-FFF2-40B4-BE49-F238E27FC236}">
                <a16:creationId xmlns:a16="http://schemas.microsoft.com/office/drawing/2014/main" id="{9D46E257-4F57-B3B2-8468-F8DEF3607331}"/>
              </a:ext>
            </a:extLst>
          </p:cNvPr>
          <p:cNvSpPr/>
          <p:nvPr/>
        </p:nvSpPr>
        <p:spPr bwMode="auto">
          <a:xfrm flipH="1">
            <a:off x="2207551" y="2568152"/>
            <a:ext cx="280988" cy="135731"/>
          </a:xfrm>
          <a:prstGeom prst="rect">
            <a:avLst/>
          </a:prstGeom>
          <a:solidFill>
            <a:srgbClr val="CDCDCF"/>
          </a:solidFill>
          <a:ln w="25400" cap="flat" cmpd="sng" algn="ctr">
            <a:noFill/>
            <a:prstDash val="solid"/>
          </a:ln>
          <a:effectLst/>
        </p:spPr>
        <p:txBody>
          <a:bodyPr lIns="0" tIns="0" rIns="0" bIns="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CDCDCF">
                    <a:lumMod val="10000"/>
                  </a:srgbClr>
                </a:solidFill>
                <a:effectLst/>
                <a:uLnTx/>
                <a:uFillTx/>
                <a:latin typeface="Calibri" panose="020F0502020204030204" pitchFamily="34" charset="0"/>
                <a:ea typeface="+mn-ea"/>
                <a:cs typeface="+mn-cs"/>
              </a:rPr>
              <a:t>MEK</a:t>
            </a:r>
          </a:p>
        </p:txBody>
      </p:sp>
      <p:sp>
        <p:nvSpPr>
          <p:cNvPr id="954" name="Rounded Rectangle 20">
            <a:extLst>
              <a:ext uri="{FF2B5EF4-FFF2-40B4-BE49-F238E27FC236}">
                <a16:creationId xmlns:a16="http://schemas.microsoft.com/office/drawing/2014/main" id="{649DFF7E-1EAF-2B5B-DCBC-5BEAC3978BEB}"/>
              </a:ext>
            </a:extLst>
          </p:cNvPr>
          <p:cNvSpPr/>
          <p:nvPr/>
        </p:nvSpPr>
        <p:spPr bwMode="auto">
          <a:xfrm flipH="1">
            <a:off x="2336139" y="2813421"/>
            <a:ext cx="339329" cy="146447"/>
          </a:xfrm>
          <a:prstGeom prst="rect">
            <a:avLst/>
          </a:prstGeom>
          <a:solidFill>
            <a:srgbClr val="682E74">
              <a:lumMod val="20000"/>
              <a:lumOff val="80000"/>
            </a:srgbClr>
          </a:solidFill>
          <a:ln w="25400" cap="flat" cmpd="sng" algn="ctr">
            <a:noFill/>
            <a:prstDash val="solid"/>
          </a:ln>
          <a:effectLst/>
        </p:spPr>
        <p:txBody>
          <a:bodyPr lIns="0" tIns="0" rIns="0" bIns="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CDCDCF">
                    <a:lumMod val="10000"/>
                  </a:srgbClr>
                </a:solidFill>
                <a:effectLst/>
                <a:uLnTx/>
                <a:uFillTx/>
                <a:latin typeface="Calibri" panose="020F0502020204030204" pitchFamily="34" charset="0"/>
                <a:ea typeface="+mn-ea"/>
                <a:cs typeface="+mn-cs"/>
              </a:rPr>
              <a:t>MAPK</a:t>
            </a:r>
          </a:p>
        </p:txBody>
      </p:sp>
      <p:grpSp>
        <p:nvGrpSpPr>
          <p:cNvPr id="955" name="Group 1400">
            <a:extLst>
              <a:ext uri="{FF2B5EF4-FFF2-40B4-BE49-F238E27FC236}">
                <a16:creationId xmlns:a16="http://schemas.microsoft.com/office/drawing/2014/main" id="{CB72AB08-28F4-6C59-A27E-C631597E513B}"/>
              </a:ext>
            </a:extLst>
          </p:cNvPr>
          <p:cNvGrpSpPr>
            <a:grpSpLocks/>
          </p:cNvGrpSpPr>
          <p:nvPr/>
        </p:nvGrpSpPr>
        <p:grpSpPr bwMode="auto">
          <a:xfrm>
            <a:off x="2183739" y="1839489"/>
            <a:ext cx="366713" cy="197644"/>
            <a:chOff x="5400675" y="3309937"/>
            <a:chExt cx="636120" cy="157163"/>
          </a:xfrm>
        </p:grpSpPr>
        <p:sp>
          <p:nvSpPr>
            <p:cNvPr id="956" name="Freeform 64">
              <a:extLst>
                <a:ext uri="{FF2B5EF4-FFF2-40B4-BE49-F238E27FC236}">
                  <a16:creationId xmlns:a16="http://schemas.microsoft.com/office/drawing/2014/main" id="{8B2B6D01-6424-9121-C190-D6CAB34BE3BD}"/>
                </a:ext>
              </a:extLst>
            </p:cNvPr>
            <p:cNvSpPr/>
            <p:nvPr/>
          </p:nvSpPr>
          <p:spPr>
            <a:xfrm flipV="1">
              <a:off x="5400675" y="3309937"/>
              <a:ext cx="315995" cy="153376"/>
            </a:xfrm>
            <a:custGeom>
              <a:avLst/>
              <a:gdLst>
                <a:gd name="connsiteX0" fmla="*/ 0 w 317033"/>
                <a:gd name="connsiteY0" fmla="*/ 0 h 154781"/>
                <a:gd name="connsiteX1" fmla="*/ 104775 w 317033"/>
                <a:gd name="connsiteY1" fmla="*/ 85725 h 154781"/>
                <a:gd name="connsiteX2" fmla="*/ 283369 w 317033"/>
                <a:gd name="connsiteY2" fmla="*/ 97631 h 154781"/>
                <a:gd name="connsiteX3" fmla="*/ 316706 w 317033"/>
                <a:gd name="connsiteY3" fmla="*/ 154781 h 154781"/>
              </a:gdLst>
              <a:ahLst/>
              <a:cxnLst>
                <a:cxn ang="0">
                  <a:pos x="connsiteX0" y="connsiteY0"/>
                </a:cxn>
                <a:cxn ang="0">
                  <a:pos x="connsiteX1" y="connsiteY1"/>
                </a:cxn>
                <a:cxn ang="0">
                  <a:pos x="connsiteX2" y="connsiteY2"/>
                </a:cxn>
                <a:cxn ang="0">
                  <a:pos x="connsiteX3" y="connsiteY3"/>
                </a:cxn>
              </a:cxnLst>
              <a:rect l="l" t="t" r="r" b="b"/>
              <a:pathLst>
                <a:path w="317033" h="154781">
                  <a:moveTo>
                    <a:pt x="0" y="0"/>
                  </a:moveTo>
                  <a:cubicBezTo>
                    <a:pt x="28773" y="34726"/>
                    <a:pt x="57547" y="69453"/>
                    <a:pt x="104775" y="85725"/>
                  </a:cubicBezTo>
                  <a:cubicBezTo>
                    <a:pt x="152003" y="101997"/>
                    <a:pt x="248047" y="86122"/>
                    <a:pt x="283369" y="97631"/>
                  </a:cubicBezTo>
                  <a:cubicBezTo>
                    <a:pt x="318691" y="109140"/>
                    <a:pt x="317698" y="131960"/>
                    <a:pt x="316706" y="154781"/>
                  </a:cubicBezTo>
                </a:path>
              </a:pathLst>
            </a:custGeom>
            <a:noFill/>
            <a:ln w="28575" cap="flat" cmpd="sng" algn="ctr">
              <a:solidFill>
                <a:srgbClr val="000000"/>
              </a:solidFill>
              <a:prstDash val="solid"/>
              <a:headEnd type="triangle" w="med" len="me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sp>
          <p:nvSpPr>
            <p:cNvPr id="957" name="Freeform 65">
              <a:extLst>
                <a:ext uri="{FF2B5EF4-FFF2-40B4-BE49-F238E27FC236}">
                  <a16:creationId xmlns:a16="http://schemas.microsoft.com/office/drawing/2014/main" id="{C2E5797F-F734-3CF1-38B2-BF90A12A0F9A}"/>
                </a:ext>
              </a:extLst>
            </p:cNvPr>
            <p:cNvSpPr/>
            <p:nvPr/>
          </p:nvSpPr>
          <p:spPr>
            <a:xfrm flipH="1" flipV="1">
              <a:off x="5718735" y="3313724"/>
              <a:ext cx="318060" cy="153376"/>
            </a:xfrm>
            <a:custGeom>
              <a:avLst/>
              <a:gdLst>
                <a:gd name="connsiteX0" fmla="*/ 0 w 317033"/>
                <a:gd name="connsiteY0" fmla="*/ 0 h 154781"/>
                <a:gd name="connsiteX1" fmla="*/ 104775 w 317033"/>
                <a:gd name="connsiteY1" fmla="*/ 85725 h 154781"/>
                <a:gd name="connsiteX2" fmla="*/ 283369 w 317033"/>
                <a:gd name="connsiteY2" fmla="*/ 97631 h 154781"/>
                <a:gd name="connsiteX3" fmla="*/ 316706 w 317033"/>
                <a:gd name="connsiteY3" fmla="*/ 154781 h 154781"/>
              </a:gdLst>
              <a:ahLst/>
              <a:cxnLst>
                <a:cxn ang="0">
                  <a:pos x="connsiteX0" y="connsiteY0"/>
                </a:cxn>
                <a:cxn ang="0">
                  <a:pos x="connsiteX1" y="connsiteY1"/>
                </a:cxn>
                <a:cxn ang="0">
                  <a:pos x="connsiteX2" y="connsiteY2"/>
                </a:cxn>
                <a:cxn ang="0">
                  <a:pos x="connsiteX3" y="connsiteY3"/>
                </a:cxn>
              </a:cxnLst>
              <a:rect l="l" t="t" r="r" b="b"/>
              <a:pathLst>
                <a:path w="317033" h="154781">
                  <a:moveTo>
                    <a:pt x="0" y="0"/>
                  </a:moveTo>
                  <a:cubicBezTo>
                    <a:pt x="28773" y="34726"/>
                    <a:pt x="57547" y="69453"/>
                    <a:pt x="104775" y="85725"/>
                  </a:cubicBezTo>
                  <a:cubicBezTo>
                    <a:pt x="152003" y="101997"/>
                    <a:pt x="248047" y="86122"/>
                    <a:pt x="283369" y="97631"/>
                  </a:cubicBezTo>
                  <a:cubicBezTo>
                    <a:pt x="318691" y="109140"/>
                    <a:pt x="317698" y="131960"/>
                    <a:pt x="316706" y="154781"/>
                  </a:cubicBezTo>
                </a:path>
              </a:pathLst>
            </a:custGeom>
            <a:noFill/>
            <a:ln w="28575" cap="flat" cmpd="sng" algn="ctr">
              <a:solidFill>
                <a:srgbClr val="000000"/>
              </a:solidFill>
              <a:prstDash val="solid"/>
              <a:headEnd type="triangle" w="med" len="me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grpSp>
      <p:sp>
        <p:nvSpPr>
          <p:cNvPr id="958" name="Freeform 24">
            <a:extLst>
              <a:ext uri="{FF2B5EF4-FFF2-40B4-BE49-F238E27FC236}">
                <a16:creationId xmlns:a16="http://schemas.microsoft.com/office/drawing/2014/main" id="{9AF14F63-E829-9BCB-8BDD-99A50F880BFF}"/>
              </a:ext>
            </a:extLst>
          </p:cNvPr>
          <p:cNvSpPr/>
          <p:nvPr/>
        </p:nvSpPr>
        <p:spPr bwMode="auto">
          <a:xfrm rot="16994704">
            <a:off x="2023006" y="2260970"/>
            <a:ext cx="127397" cy="79772"/>
          </a:xfrm>
          <a:custGeom>
            <a:avLst/>
            <a:gdLst>
              <a:gd name="connsiteX0" fmla="*/ 180975 w 180975"/>
              <a:gd name="connsiteY0" fmla="*/ 9853 h 112246"/>
              <a:gd name="connsiteX1" fmla="*/ 76200 w 180975"/>
              <a:gd name="connsiteY1" fmla="*/ 9853 h 112246"/>
              <a:gd name="connsiteX2" fmla="*/ 0 w 180975"/>
              <a:gd name="connsiteY2" fmla="*/ 112246 h 112246"/>
            </a:gdLst>
            <a:ahLst/>
            <a:cxnLst>
              <a:cxn ang="0">
                <a:pos x="connsiteX0" y="connsiteY0"/>
              </a:cxn>
              <a:cxn ang="0">
                <a:pos x="connsiteX1" y="connsiteY1"/>
              </a:cxn>
              <a:cxn ang="0">
                <a:pos x="connsiteX2" y="connsiteY2"/>
              </a:cxn>
            </a:cxnLst>
            <a:rect l="l" t="t" r="r" b="b"/>
            <a:pathLst>
              <a:path w="180975" h="112246">
                <a:moveTo>
                  <a:pt x="180975" y="9853"/>
                </a:moveTo>
                <a:cubicBezTo>
                  <a:pt x="143669" y="1320"/>
                  <a:pt x="106363" y="-7213"/>
                  <a:pt x="76200" y="9853"/>
                </a:cubicBezTo>
                <a:cubicBezTo>
                  <a:pt x="46037" y="26919"/>
                  <a:pt x="23018" y="69582"/>
                  <a:pt x="0" y="112246"/>
                </a:cubicBezTo>
              </a:path>
            </a:pathLst>
          </a:custGeom>
          <a:noFill/>
          <a:ln w="25400" cap="flat" cmpd="sng" algn="ctr">
            <a:solidFill>
              <a:srgbClr val="000000"/>
            </a:solidFill>
            <a:prstDash val="solid"/>
            <a:tailEnd type="triangle"/>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sp>
        <p:nvSpPr>
          <p:cNvPr id="959" name="Freeform 25">
            <a:extLst>
              <a:ext uri="{FF2B5EF4-FFF2-40B4-BE49-F238E27FC236}">
                <a16:creationId xmlns:a16="http://schemas.microsoft.com/office/drawing/2014/main" id="{201BAB7E-D5D8-64AF-D313-C1A601DD0B08}"/>
              </a:ext>
            </a:extLst>
          </p:cNvPr>
          <p:cNvSpPr/>
          <p:nvPr/>
        </p:nvSpPr>
        <p:spPr bwMode="auto">
          <a:xfrm rot="4064603" flipH="1">
            <a:off x="3641660" y="1374550"/>
            <a:ext cx="828675" cy="227409"/>
          </a:xfrm>
          <a:custGeom>
            <a:avLst/>
            <a:gdLst>
              <a:gd name="connsiteX0" fmla="*/ 180975 w 180975"/>
              <a:gd name="connsiteY0" fmla="*/ 9853 h 112246"/>
              <a:gd name="connsiteX1" fmla="*/ 76200 w 180975"/>
              <a:gd name="connsiteY1" fmla="*/ 9853 h 112246"/>
              <a:gd name="connsiteX2" fmla="*/ 0 w 180975"/>
              <a:gd name="connsiteY2" fmla="*/ 112246 h 112246"/>
            </a:gdLst>
            <a:ahLst/>
            <a:cxnLst>
              <a:cxn ang="0">
                <a:pos x="connsiteX0" y="connsiteY0"/>
              </a:cxn>
              <a:cxn ang="0">
                <a:pos x="connsiteX1" y="connsiteY1"/>
              </a:cxn>
              <a:cxn ang="0">
                <a:pos x="connsiteX2" y="connsiteY2"/>
              </a:cxn>
            </a:cxnLst>
            <a:rect l="l" t="t" r="r" b="b"/>
            <a:pathLst>
              <a:path w="180975" h="112246">
                <a:moveTo>
                  <a:pt x="180975" y="9853"/>
                </a:moveTo>
                <a:cubicBezTo>
                  <a:pt x="143669" y="1320"/>
                  <a:pt x="106363" y="-7213"/>
                  <a:pt x="76200" y="9853"/>
                </a:cubicBezTo>
                <a:cubicBezTo>
                  <a:pt x="46037" y="26919"/>
                  <a:pt x="23018" y="69582"/>
                  <a:pt x="0" y="112246"/>
                </a:cubicBezTo>
              </a:path>
            </a:pathLst>
          </a:custGeom>
          <a:noFill/>
          <a:ln w="25400" cap="flat" cmpd="sng" algn="ctr">
            <a:solidFill>
              <a:srgbClr val="000000"/>
            </a:solidFill>
            <a:prstDash val="solid"/>
            <a:tailEnd type="triangle"/>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sp>
        <p:nvSpPr>
          <p:cNvPr id="960" name="Freeform 26">
            <a:extLst>
              <a:ext uri="{FF2B5EF4-FFF2-40B4-BE49-F238E27FC236}">
                <a16:creationId xmlns:a16="http://schemas.microsoft.com/office/drawing/2014/main" id="{4A98A518-6A5A-A9C0-A51D-FBC79E0707BD}"/>
              </a:ext>
            </a:extLst>
          </p:cNvPr>
          <p:cNvSpPr/>
          <p:nvPr/>
        </p:nvSpPr>
        <p:spPr bwMode="auto">
          <a:xfrm rot="19575914">
            <a:off x="3238633" y="2971773"/>
            <a:ext cx="1095375" cy="303609"/>
          </a:xfrm>
          <a:custGeom>
            <a:avLst/>
            <a:gdLst>
              <a:gd name="connsiteX0" fmla="*/ 180975 w 180975"/>
              <a:gd name="connsiteY0" fmla="*/ 9853 h 112246"/>
              <a:gd name="connsiteX1" fmla="*/ 76200 w 180975"/>
              <a:gd name="connsiteY1" fmla="*/ 9853 h 112246"/>
              <a:gd name="connsiteX2" fmla="*/ 0 w 180975"/>
              <a:gd name="connsiteY2" fmla="*/ 112246 h 112246"/>
            </a:gdLst>
            <a:ahLst/>
            <a:cxnLst>
              <a:cxn ang="0">
                <a:pos x="connsiteX0" y="connsiteY0"/>
              </a:cxn>
              <a:cxn ang="0">
                <a:pos x="connsiteX1" y="connsiteY1"/>
              </a:cxn>
              <a:cxn ang="0">
                <a:pos x="connsiteX2" y="connsiteY2"/>
              </a:cxn>
            </a:cxnLst>
            <a:rect l="l" t="t" r="r" b="b"/>
            <a:pathLst>
              <a:path w="180975" h="112246">
                <a:moveTo>
                  <a:pt x="180975" y="9853"/>
                </a:moveTo>
                <a:cubicBezTo>
                  <a:pt x="143669" y="1320"/>
                  <a:pt x="106363" y="-7213"/>
                  <a:pt x="76200" y="9853"/>
                </a:cubicBezTo>
                <a:cubicBezTo>
                  <a:pt x="46037" y="26919"/>
                  <a:pt x="23018" y="69582"/>
                  <a:pt x="0" y="112246"/>
                </a:cubicBezTo>
              </a:path>
            </a:pathLst>
          </a:custGeom>
          <a:noFill/>
          <a:ln w="25400" cap="flat" cmpd="sng" algn="ctr">
            <a:solidFill>
              <a:srgbClr val="000000"/>
            </a:solidFill>
            <a:prstDash val="solid"/>
            <a:tailEnd type="triangle"/>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sp>
        <p:nvSpPr>
          <p:cNvPr id="961" name="Freeform 27">
            <a:extLst>
              <a:ext uri="{FF2B5EF4-FFF2-40B4-BE49-F238E27FC236}">
                <a16:creationId xmlns:a16="http://schemas.microsoft.com/office/drawing/2014/main" id="{157D270A-CC49-E5F1-8A30-8D1DF555008D}"/>
              </a:ext>
            </a:extLst>
          </p:cNvPr>
          <p:cNvSpPr/>
          <p:nvPr/>
        </p:nvSpPr>
        <p:spPr bwMode="auto">
          <a:xfrm rot="1768775" flipH="1">
            <a:off x="2674276" y="2265733"/>
            <a:ext cx="177404" cy="169069"/>
          </a:xfrm>
          <a:custGeom>
            <a:avLst/>
            <a:gdLst>
              <a:gd name="connsiteX0" fmla="*/ 180975 w 180975"/>
              <a:gd name="connsiteY0" fmla="*/ 9853 h 112246"/>
              <a:gd name="connsiteX1" fmla="*/ 76200 w 180975"/>
              <a:gd name="connsiteY1" fmla="*/ 9853 h 112246"/>
              <a:gd name="connsiteX2" fmla="*/ 0 w 180975"/>
              <a:gd name="connsiteY2" fmla="*/ 112246 h 112246"/>
            </a:gdLst>
            <a:ahLst/>
            <a:cxnLst>
              <a:cxn ang="0">
                <a:pos x="connsiteX0" y="connsiteY0"/>
              </a:cxn>
              <a:cxn ang="0">
                <a:pos x="connsiteX1" y="connsiteY1"/>
              </a:cxn>
              <a:cxn ang="0">
                <a:pos x="connsiteX2" y="connsiteY2"/>
              </a:cxn>
            </a:cxnLst>
            <a:rect l="l" t="t" r="r" b="b"/>
            <a:pathLst>
              <a:path w="180975" h="112246">
                <a:moveTo>
                  <a:pt x="180975" y="9853"/>
                </a:moveTo>
                <a:cubicBezTo>
                  <a:pt x="143669" y="1320"/>
                  <a:pt x="106363" y="-7213"/>
                  <a:pt x="76200" y="9853"/>
                </a:cubicBezTo>
                <a:cubicBezTo>
                  <a:pt x="46037" y="26919"/>
                  <a:pt x="23018" y="69582"/>
                  <a:pt x="0" y="112246"/>
                </a:cubicBezTo>
              </a:path>
            </a:pathLst>
          </a:custGeom>
          <a:noFill/>
          <a:ln w="28575" cap="flat" cmpd="sng" algn="ctr">
            <a:solidFill>
              <a:srgbClr val="000000"/>
            </a:solidFill>
            <a:prstDash val="solid"/>
            <a:tailEnd type="triangle"/>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962" name="Straight Connector 961">
            <a:extLst>
              <a:ext uri="{FF2B5EF4-FFF2-40B4-BE49-F238E27FC236}">
                <a16:creationId xmlns:a16="http://schemas.microsoft.com/office/drawing/2014/main" id="{DBE02F31-A840-41FB-23C0-01A69AA92425}"/>
              </a:ext>
            </a:extLst>
          </p:cNvPr>
          <p:cNvCxnSpPr/>
          <p:nvPr/>
        </p:nvCxnSpPr>
        <p:spPr bwMode="auto">
          <a:xfrm flipH="1" flipV="1">
            <a:off x="2569502" y="3038449"/>
            <a:ext cx="601266" cy="515540"/>
          </a:xfrm>
          <a:prstGeom prst="line">
            <a:avLst/>
          </a:prstGeom>
          <a:noFill/>
          <a:ln w="28575" cap="flat" cmpd="sng" algn="ctr">
            <a:solidFill>
              <a:srgbClr val="000000"/>
            </a:solidFill>
            <a:prstDash val="sysDash"/>
            <a:headEnd type="triangle" w="med" len="med"/>
            <a:tailEnd type="none" w="med" len="med"/>
          </a:ln>
          <a:effectLst/>
        </p:spPr>
      </p:cxnSp>
      <p:grpSp>
        <p:nvGrpSpPr>
          <p:cNvPr id="963" name="Group 962">
            <a:extLst>
              <a:ext uri="{FF2B5EF4-FFF2-40B4-BE49-F238E27FC236}">
                <a16:creationId xmlns:a16="http://schemas.microsoft.com/office/drawing/2014/main" id="{FD824B94-6342-410F-A705-72A2F3C964FC}"/>
              </a:ext>
            </a:extLst>
          </p:cNvPr>
          <p:cNvGrpSpPr/>
          <p:nvPr/>
        </p:nvGrpSpPr>
        <p:grpSpPr>
          <a:xfrm>
            <a:off x="3833946" y="3749252"/>
            <a:ext cx="401242" cy="159544"/>
            <a:chOff x="8686800" y="5556251"/>
            <a:chExt cx="534989" cy="212725"/>
          </a:xfrm>
        </p:grpSpPr>
        <p:cxnSp>
          <p:nvCxnSpPr>
            <p:cNvPr id="964" name="Straight Connector 963">
              <a:extLst>
                <a:ext uri="{FF2B5EF4-FFF2-40B4-BE49-F238E27FC236}">
                  <a16:creationId xmlns:a16="http://schemas.microsoft.com/office/drawing/2014/main" id="{3905CF44-E1F4-0567-D75C-3D711B5512D0}"/>
                </a:ext>
              </a:extLst>
            </p:cNvPr>
            <p:cNvCxnSpPr/>
            <p:nvPr/>
          </p:nvCxnSpPr>
          <p:spPr bwMode="auto">
            <a:xfrm flipV="1">
              <a:off x="8689976" y="5562149"/>
              <a:ext cx="531813" cy="0"/>
            </a:xfrm>
            <a:prstGeom prst="line">
              <a:avLst/>
            </a:prstGeom>
            <a:noFill/>
            <a:ln w="28575" cap="flat" cmpd="sng" algn="ctr">
              <a:solidFill>
                <a:srgbClr val="000000"/>
              </a:solidFill>
              <a:prstDash val="solid"/>
              <a:headEnd w="med" len="med"/>
              <a:tailEnd type="triangle" w="med" len="med"/>
            </a:ln>
            <a:effectLst/>
          </p:spPr>
        </p:cxnSp>
        <p:cxnSp>
          <p:nvCxnSpPr>
            <p:cNvPr id="965" name="Straight Connector 964">
              <a:extLst>
                <a:ext uri="{FF2B5EF4-FFF2-40B4-BE49-F238E27FC236}">
                  <a16:creationId xmlns:a16="http://schemas.microsoft.com/office/drawing/2014/main" id="{E38D79D8-C97F-C76B-FF28-FEA7A481389A}"/>
                </a:ext>
              </a:extLst>
            </p:cNvPr>
            <p:cNvCxnSpPr/>
            <p:nvPr/>
          </p:nvCxnSpPr>
          <p:spPr bwMode="auto">
            <a:xfrm>
              <a:off x="8686800" y="5556251"/>
              <a:ext cx="0" cy="212725"/>
            </a:xfrm>
            <a:prstGeom prst="line">
              <a:avLst/>
            </a:prstGeom>
            <a:noFill/>
            <a:ln w="28575" cap="flat" cmpd="sng" algn="ctr">
              <a:solidFill>
                <a:srgbClr val="000000"/>
              </a:solidFill>
              <a:prstDash val="solid"/>
            </a:ln>
            <a:effectLst/>
          </p:spPr>
        </p:cxnSp>
      </p:grpSp>
      <p:sp>
        <p:nvSpPr>
          <p:cNvPr id="966" name="TextBox 1430">
            <a:extLst>
              <a:ext uri="{FF2B5EF4-FFF2-40B4-BE49-F238E27FC236}">
                <a16:creationId xmlns:a16="http://schemas.microsoft.com/office/drawing/2014/main" id="{B6857788-15B8-22FD-7758-7F17C0C05EFA}"/>
              </a:ext>
            </a:extLst>
          </p:cNvPr>
          <p:cNvSpPr txBox="1">
            <a:spLocks noChangeArrowheads="1"/>
          </p:cNvSpPr>
          <p:nvPr/>
        </p:nvSpPr>
        <p:spPr bwMode="auto">
          <a:xfrm>
            <a:off x="4273095" y="3576272"/>
            <a:ext cx="1112044" cy="415498"/>
          </a:xfrm>
          <a:prstGeom prst="rect">
            <a:avLst/>
          </a:prstGeom>
          <a:noFill/>
          <a:ln w="9525">
            <a:noFill/>
            <a:miter lim="800000"/>
            <a:headEnd/>
            <a:tailEnd/>
          </a:ln>
        </p:spPr>
        <p:txBody>
          <a:bodyPr>
            <a:spAutoFit/>
          </a:bodyPr>
          <a:lstStyle/>
          <a:p>
            <a:pPr defTabSz="685800" fontAlgn="auto">
              <a:spcBef>
                <a:spcPts val="0"/>
              </a:spcBef>
              <a:spcAft>
                <a:spcPts val="0"/>
              </a:spcAft>
              <a:defRPr/>
            </a:pPr>
            <a:r>
              <a:rPr lang="en-US" sz="1050" kern="0" dirty="0">
                <a:solidFill>
                  <a:srgbClr val="000000"/>
                </a:solidFill>
                <a:latin typeface="Calibri" panose="020F0502020204030204" pitchFamily="34" charset="0"/>
                <a:cs typeface="Arial" panose="020B0604020202020204" pitchFamily="34" charset="0"/>
              </a:rPr>
              <a:t>ER target gene transcription</a:t>
            </a:r>
          </a:p>
        </p:txBody>
      </p:sp>
      <p:sp>
        <p:nvSpPr>
          <p:cNvPr id="967" name="Oval 1319">
            <a:extLst>
              <a:ext uri="{FF2B5EF4-FFF2-40B4-BE49-F238E27FC236}">
                <a16:creationId xmlns:a16="http://schemas.microsoft.com/office/drawing/2014/main" id="{7DFDE90A-438E-82D2-0C08-451323AAA6FA}"/>
              </a:ext>
            </a:extLst>
          </p:cNvPr>
          <p:cNvSpPr/>
          <p:nvPr/>
        </p:nvSpPr>
        <p:spPr bwMode="auto">
          <a:xfrm>
            <a:off x="2095633" y="1648989"/>
            <a:ext cx="129779" cy="129779"/>
          </a:xfrm>
          <a:prstGeom prst="ellipse">
            <a:avLst/>
          </a:prstGeom>
          <a:solidFill>
            <a:srgbClr val="455560"/>
          </a:solidFill>
          <a:ln w="25400" cap="flat" cmpd="sng" algn="ctr">
            <a:noFill/>
            <a:prstDash val="solid"/>
          </a:ln>
          <a:effectLst/>
        </p:spPr>
        <p:txBody>
          <a:bodyPr lIns="0" tIns="0" rIns="0" bIns="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Calibri" panose="020F0502020204030204" pitchFamily="34" charset="0"/>
                <a:ea typeface="+mn-ea"/>
                <a:cs typeface="+mn-cs"/>
              </a:rPr>
              <a:t>P</a:t>
            </a:r>
          </a:p>
        </p:txBody>
      </p:sp>
      <p:sp>
        <p:nvSpPr>
          <p:cNvPr id="968" name="Oval 1320">
            <a:extLst>
              <a:ext uri="{FF2B5EF4-FFF2-40B4-BE49-F238E27FC236}">
                <a16:creationId xmlns:a16="http://schemas.microsoft.com/office/drawing/2014/main" id="{6C06D286-2F24-C5BB-0790-387E6DC02E0C}"/>
              </a:ext>
            </a:extLst>
          </p:cNvPr>
          <p:cNvSpPr/>
          <p:nvPr/>
        </p:nvSpPr>
        <p:spPr bwMode="auto">
          <a:xfrm>
            <a:off x="2509970" y="1643036"/>
            <a:ext cx="129779" cy="129778"/>
          </a:xfrm>
          <a:prstGeom prst="ellipse">
            <a:avLst/>
          </a:prstGeom>
          <a:solidFill>
            <a:srgbClr val="455560"/>
          </a:solidFill>
          <a:ln w="25400" cap="flat" cmpd="sng" algn="ctr">
            <a:noFill/>
            <a:prstDash val="solid"/>
          </a:ln>
          <a:effectLst/>
        </p:spPr>
        <p:txBody>
          <a:bodyPr lIns="0" tIns="0" rIns="0" bIns="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Calibri" panose="020F0502020204030204" pitchFamily="34" charset="0"/>
                <a:ea typeface="+mn-ea"/>
                <a:cs typeface="+mn-cs"/>
              </a:rPr>
              <a:t>P</a:t>
            </a:r>
          </a:p>
        </p:txBody>
      </p:sp>
      <p:grpSp>
        <p:nvGrpSpPr>
          <p:cNvPr id="969" name="Group 7">
            <a:extLst>
              <a:ext uri="{FF2B5EF4-FFF2-40B4-BE49-F238E27FC236}">
                <a16:creationId xmlns:a16="http://schemas.microsoft.com/office/drawing/2014/main" id="{ACA35409-5665-C5BF-4C23-DE90A6207997}"/>
              </a:ext>
            </a:extLst>
          </p:cNvPr>
          <p:cNvGrpSpPr>
            <a:grpSpLocks/>
          </p:cNvGrpSpPr>
          <p:nvPr/>
        </p:nvGrpSpPr>
        <p:grpSpPr bwMode="auto">
          <a:xfrm>
            <a:off x="2186566" y="719112"/>
            <a:ext cx="171428" cy="1092992"/>
            <a:chOff x="1785938" y="2166938"/>
            <a:chExt cx="228600" cy="1457325"/>
          </a:xfrm>
          <a:solidFill>
            <a:srgbClr val="E1471D"/>
          </a:solidFill>
        </p:grpSpPr>
        <p:sp>
          <p:nvSpPr>
            <p:cNvPr id="970" name="Oval 969">
              <a:extLst>
                <a:ext uri="{FF2B5EF4-FFF2-40B4-BE49-F238E27FC236}">
                  <a16:creationId xmlns:a16="http://schemas.microsoft.com/office/drawing/2014/main" id="{E282E80E-6FB9-FB7A-0964-901E1561F9E7}"/>
                </a:ext>
              </a:extLst>
            </p:cNvPr>
            <p:cNvSpPr/>
            <p:nvPr/>
          </p:nvSpPr>
          <p:spPr bwMode="auto">
            <a:xfrm>
              <a:off x="1785344" y="2166937"/>
              <a:ext cx="223867" cy="614363"/>
            </a:xfrm>
            <a:prstGeom prst="ellipse">
              <a:avLst/>
            </a:prstGeom>
            <a:grpFill/>
            <a:ln w="9525" cap="flat" cmpd="sng" algn="ctr">
              <a:noFill/>
              <a:prstDash val="solid"/>
              <a:round/>
              <a:headEnd type="none" w="med" len="med"/>
              <a:tailEnd type="none" w="med" len="med"/>
            </a:ln>
            <a:effectLst/>
          </p:spPr>
          <p:txBody>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cs typeface="Arial" pitchFamily="34" charset="0"/>
              </a:endParaRPr>
            </a:p>
          </p:txBody>
        </p:sp>
        <p:sp>
          <p:nvSpPr>
            <p:cNvPr id="971" name="Oval 970">
              <a:extLst>
                <a:ext uri="{FF2B5EF4-FFF2-40B4-BE49-F238E27FC236}">
                  <a16:creationId xmlns:a16="http://schemas.microsoft.com/office/drawing/2014/main" id="{CA5439F8-C726-AFF5-D96D-23966BB595C8}"/>
                </a:ext>
              </a:extLst>
            </p:cNvPr>
            <p:cNvSpPr/>
            <p:nvPr/>
          </p:nvSpPr>
          <p:spPr bwMode="auto">
            <a:xfrm>
              <a:off x="1790108" y="3267076"/>
              <a:ext cx="223866" cy="357188"/>
            </a:xfrm>
            <a:prstGeom prst="ellipse">
              <a:avLst/>
            </a:prstGeom>
            <a:grpFill/>
            <a:ln w="9525" cap="flat" cmpd="sng" algn="ctr">
              <a:noFill/>
              <a:prstDash val="solid"/>
              <a:round/>
              <a:headEnd type="none" w="med" len="med"/>
              <a:tailEnd type="none" w="med" len="med"/>
            </a:ln>
            <a:effectLst/>
          </p:spPr>
          <p:txBody>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cs typeface="Arial" pitchFamily="34" charset="0"/>
              </a:endParaRPr>
            </a:p>
          </p:txBody>
        </p:sp>
        <p:cxnSp>
          <p:nvCxnSpPr>
            <p:cNvPr id="972" name="Straight Connector 971">
              <a:extLst>
                <a:ext uri="{FF2B5EF4-FFF2-40B4-BE49-F238E27FC236}">
                  <a16:creationId xmlns:a16="http://schemas.microsoft.com/office/drawing/2014/main" id="{8846F11D-65EB-7C1C-01BA-79674CE39B94}"/>
                </a:ext>
              </a:extLst>
            </p:cNvPr>
            <p:cNvCxnSpPr/>
            <p:nvPr/>
          </p:nvCxnSpPr>
          <p:spPr bwMode="auto">
            <a:xfrm>
              <a:off x="1894896" y="2738438"/>
              <a:ext cx="0" cy="566738"/>
            </a:xfrm>
            <a:prstGeom prst="line">
              <a:avLst/>
            </a:prstGeom>
            <a:grpFill/>
            <a:ln w="50800" cap="flat" cmpd="sng" algn="ctr">
              <a:solidFill>
                <a:srgbClr val="E1471D"/>
              </a:solidFill>
              <a:prstDash val="solid"/>
              <a:round/>
              <a:headEnd type="none" w="med" len="med"/>
              <a:tailEnd type="none" w="med" len="med"/>
            </a:ln>
            <a:effectLst/>
          </p:spPr>
        </p:cxnSp>
      </p:grpSp>
      <p:grpSp>
        <p:nvGrpSpPr>
          <p:cNvPr id="973" name="Group 925">
            <a:extLst>
              <a:ext uri="{FF2B5EF4-FFF2-40B4-BE49-F238E27FC236}">
                <a16:creationId xmlns:a16="http://schemas.microsoft.com/office/drawing/2014/main" id="{FBC2CDAC-74ED-E3BB-B7EB-B7C5FBD301F7}"/>
              </a:ext>
            </a:extLst>
          </p:cNvPr>
          <p:cNvGrpSpPr>
            <a:grpSpLocks/>
          </p:cNvGrpSpPr>
          <p:nvPr/>
        </p:nvGrpSpPr>
        <p:grpSpPr bwMode="auto">
          <a:xfrm>
            <a:off x="2361565" y="726257"/>
            <a:ext cx="171428" cy="1092992"/>
            <a:chOff x="1785938" y="2166938"/>
            <a:chExt cx="228600" cy="1457325"/>
          </a:xfrm>
          <a:solidFill>
            <a:srgbClr val="E1471D"/>
          </a:solidFill>
        </p:grpSpPr>
        <p:sp>
          <p:nvSpPr>
            <p:cNvPr id="974" name="Oval 973">
              <a:extLst>
                <a:ext uri="{FF2B5EF4-FFF2-40B4-BE49-F238E27FC236}">
                  <a16:creationId xmlns:a16="http://schemas.microsoft.com/office/drawing/2014/main" id="{24C7CC47-0F9B-0CCE-6C71-15295E5A2CA5}"/>
                </a:ext>
              </a:extLst>
            </p:cNvPr>
            <p:cNvSpPr/>
            <p:nvPr/>
          </p:nvSpPr>
          <p:spPr bwMode="auto">
            <a:xfrm>
              <a:off x="1785374" y="2166936"/>
              <a:ext cx="223866" cy="614363"/>
            </a:xfrm>
            <a:prstGeom prst="ellipse">
              <a:avLst/>
            </a:prstGeom>
            <a:grpFill/>
            <a:ln w="9525" cap="flat" cmpd="sng" algn="ctr">
              <a:noFill/>
              <a:prstDash val="solid"/>
              <a:round/>
              <a:headEnd type="none" w="med" len="med"/>
              <a:tailEnd type="none" w="med" len="med"/>
            </a:ln>
            <a:effectLst/>
          </p:spPr>
          <p:txBody>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cs typeface="Arial" pitchFamily="34" charset="0"/>
              </a:endParaRPr>
            </a:p>
          </p:txBody>
        </p:sp>
        <p:sp>
          <p:nvSpPr>
            <p:cNvPr id="975" name="Oval 974">
              <a:extLst>
                <a:ext uri="{FF2B5EF4-FFF2-40B4-BE49-F238E27FC236}">
                  <a16:creationId xmlns:a16="http://schemas.microsoft.com/office/drawing/2014/main" id="{94B4B6CB-6A4A-B68B-8192-87F88399BD64}"/>
                </a:ext>
              </a:extLst>
            </p:cNvPr>
            <p:cNvSpPr/>
            <p:nvPr/>
          </p:nvSpPr>
          <p:spPr bwMode="auto">
            <a:xfrm>
              <a:off x="1790137" y="3267075"/>
              <a:ext cx="223867" cy="357188"/>
            </a:xfrm>
            <a:prstGeom prst="ellipse">
              <a:avLst/>
            </a:prstGeom>
            <a:grpFill/>
            <a:ln w="9525" cap="flat" cmpd="sng" algn="ctr">
              <a:noFill/>
              <a:prstDash val="solid"/>
              <a:round/>
              <a:headEnd type="none" w="med" len="med"/>
              <a:tailEnd type="none" w="med" len="med"/>
            </a:ln>
            <a:effectLst/>
          </p:spPr>
          <p:txBody>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cs typeface="Arial" pitchFamily="34" charset="0"/>
              </a:endParaRPr>
            </a:p>
          </p:txBody>
        </p:sp>
        <p:cxnSp>
          <p:nvCxnSpPr>
            <p:cNvPr id="976" name="Straight Connector 975">
              <a:extLst>
                <a:ext uri="{FF2B5EF4-FFF2-40B4-BE49-F238E27FC236}">
                  <a16:creationId xmlns:a16="http://schemas.microsoft.com/office/drawing/2014/main" id="{4505F98F-2602-09AB-3345-D2210C110F32}"/>
                </a:ext>
              </a:extLst>
            </p:cNvPr>
            <p:cNvCxnSpPr/>
            <p:nvPr/>
          </p:nvCxnSpPr>
          <p:spPr bwMode="auto">
            <a:xfrm>
              <a:off x="1894925" y="2738437"/>
              <a:ext cx="0" cy="566738"/>
            </a:xfrm>
            <a:prstGeom prst="line">
              <a:avLst/>
            </a:prstGeom>
            <a:grpFill/>
            <a:ln w="50800" cap="flat" cmpd="sng" algn="ctr">
              <a:solidFill>
                <a:srgbClr val="E1471D"/>
              </a:solidFill>
              <a:prstDash val="solid"/>
              <a:round/>
              <a:headEnd type="none" w="med" len="med"/>
              <a:tailEnd type="none" w="med" len="med"/>
            </a:ln>
            <a:effectLst/>
          </p:spPr>
        </p:cxnSp>
      </p:grpSp>
      <p:sp>
        <p:nvSpPr>
          <p:cNvPr id="977" name="Isosceles Triangle 976">
            <a:extLst>
              <a:ext uri="{FF2B5EF4-FFF2-40B4-BE49-F238E27FC236}">
                <a16:creationId xmlns:a16="http://schemas.microsoft.com/office/drawing/2014/main" id="{44D36E2A-1592-E028-4289-CE6653FF2B61}"/>
              </a:ext>
            </a:extLst>
          </p:cNvPr>
          <p:cNvSpPr/>
          <p:nvPr/>
        </p:nvSpPr>
        <p:spPr bwMode="auto">
          <a:xfrm flipV="1">
            <a:off x="2296849" y="658389"/>
            <a:ext cx="132159" cy="225029"/>
          </a:xfrm>
          <a:prstGeom prst="triangle">
            <a:avLst/>
          </a:prstGeom>
          <a:solidFill>
            <a:srgbClr val="015873"/>
          </a:solidFill>
          <a:ln w="9525" cap="flat" cmpd="sng" algn="ctr">
            <a:noFill/>
            <a:prstDash val="solid"/>
            <a:round/>
            <a:headEnd type="none" w="med" len="med"/>
            <a:tailEnd type="none" w="med" len="med"/>
          </a:ln>
          <a:effectLst/>
        </p:spPr>
        <p:txBody>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cs typeface="Arial" pitchFamily="34" charset="0"/>
            </a:endParaRPr>
          </a:p>
        </p:txBody>
      </p:sp>
      <p:sp>
        <p:nvSpPr>
          <p:cNvPr id="978" name="TextBox 930">
            <a:extLst>
              <a:ext uri="{FF2B5EF4-FFF2-40B4-BE49-F238E27FC236}">
                <a16:creationId xmlns:a16="http://schemas.microsoft.com/office/drawing/2014/main" id="{C4FEF2A9-8F57-28FF-27E7-89528CD2CC42}"/>
              </a:ext>
            </a:extLst>
          </p:cNvPr>
          <p:cNvSpPr txBox="1">
            <a:spLocks noChangeArrowheads="1"/>
          </p:cNvSpPr>
          <p:nvPr/>
        </p:nvSpPr>
        <p:spPr bwMode="auto">
          <a:xfrm>
            <a:off x="2140592" y="791739"/>
            <a:ext cx="436338" cy="369332"/>
          </a:xfrm>
          <a:prstGeom prst="rect">
            <a:avLst/>
          </a:prstGeom>
          <a:noFill/>
          <a:ln w="9525">
            <a:noFill/>
            <a:miter lim="800000"/>
            <a:headEnd/>
            <a:tailEnd/>
          </a:ln>
        </p:spPr>
        <p:txBody>
          <a:bodyPr wrap="none">
            <a:spAutoFit/>
          </a:bodyPr>
          <a:lstStyle/>
          <a:p>
            <a:pPr algn="ctr" defTabSz="685800" fontAlgn="auto">
              <a:spcBef>
                <a:spcPts val="0"/>
              </a:spcBef>
              <a:spcAft>
                <a:spcPts val="0"/>
              </a:spcAft>
              <a:defRPr/>
            </a:pPr>
            <a:r>
              <a:rPr lang="en-US" sz="900" b="1" kern="0" dirty="0">
                <a:solidFill>
                  <a:srgbClr val="FFFFFF"/>
                </a:solidFill>
                <a:latin typeface="Calibri" panose="020F0502020204030204" pitchFamily="34" charset="0"/>
                <a:cs typeface="Arial" panose="020B0604020202020204" pitchFamily="34" charset="0"/>
              </a:rPr>
              <a:t>EGFR</a:t>
            </a:r>
            <a:br>
              <a:rPr lang="en-US" sz="900" b="1" kern="0" dirty="0">
                <a:solidFill>
                  <a:srgbClr val="FFFFFF"/>
                </a:solidFill>
                <a:latin typeface="Calibri" panose="020F0502020204030204" pitchFamily="34" charset="0"/>
                <a:cs typeface="Arial" panose="020B0604020202020204" pitchFamily="34" charset="0"/>
              </a:rPr>
            </a:br>
            <a:r>
              <a:rPr lang="en-US" sz="900" b="1" kern="0" dirty="0">
                <a:solidFill>
                  <a:srgbClr val="FFFFFF"/>
                </a:solidFill>
                <a:latin typeface="Calibri" panose="020F0502020204030204" pitchFamily="34" charset="0"/>
                <a:cs typeface="Arial" panose="020B0604020202020204" pitchFamily="34" charset="0"/>
              </a:rPr>
              <a:t>HER2</a:t>
            </a:r>
          </a:p>
        </p:txBody>
      </p:sp>
      <p:sp>
        <p:nvSpPr>
          <p:cNvPr id="979" name="Freeform 35">
            <a:extLst>
              <a:ext uri="{FF2B5EF4-FFF2-40B4-BE49-F238E27FC236}">
                <a16:creationId xmlns:a16="http://schemas.microsoft.com/office/drawing/2014/main" id="{765F3597-7256-BC31-ED55-3492F7967D94}"/>
              </a:ext>
            </a:extLst>
          </p:cNvPr>
          <p:cNvSpPr/>
          <p:nvPr/>
        </p:nvSpPr>
        <p:spPr bwMode="auto">
          <a:xfrm rot="16994704">
            <a:off x="2119446" y="2528861"/>
            <a:ext cx="127397" cy="79772"/>
          </a:xfrm>
          <a:custGeom>
            <a:avLst/>
            <a:gdLst>
              <a:gd name="connsiteX0" fmla="*/ 180975 w 180975"/>
              <a:gd name="connsiteY0" fmla="*/ 9853 h 112246"/>
              <a:gd name="connsiteX1" fmla="*/ 76200 w 180975"/>
              <a:gd name="connsiteY1" fmla="*/ 9853 h 112246"/>
              <a:gd name="connsiteX2" fmla="*/ 0 w 180975"/>
              <a:gd name="connsiteY2" fmla="*/ 112246 h 112246"/>
            </a:gdLst>
            <a:ahLst/>
            <a:cxnLst>
              <a:cxn ang="0">
                <a:pos x="connsiteX0" y="connsiteY0"/>
              </a:cxn>
              <a:cxn ang="0">
                <a:pos x="connsiteX1" y="connsiteY1"/>
              </a:cxn>
              <a:cxn ang="0">
                <a:pos x="connsiteX2" y="connsiteY2"/>
              </a:cxn>
            </a:cxnLst>
            <a:rect l="l" t="t" r="r" b="b"/>
            <a:pathLst>
              <a:path w="180975" h="112246">
                <a:moveTo>
                  <a:pt x="180975" y="9853"/>
                </a:moveTo>
                <a:cubicBezTo>
                  <a:pt x="143669" y="1320"/>
                  <a:pt x="106363" y="-7213"/>
                  <a:pt x="76200" y="9853"/>
                </a:cubicBezTo>
                <a:cubicBezTo>
                  <a:pt x="46037" y="26919"/>
                  <a:pt x="23018" y="69582"/>
                  <a:pt x="0" y="112246"/>
                </a:cubicBezTo>
              </a:path>
            </a:pathLst>
          </a:custGeom>
          <a:noFill/>
          <a:ln w="25400" cap="flat" cmpd="sng" algn="ctr">
            <a:solidFill>
              <a:srgbClr val="000000"/>
            </a:solidFill>
            <a:prstDash val="solid"/>
            <a:tailEnd type="triangle"/>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sp>
        <p:nvSpPr>
          <p:cNvPr id="980" name="Freeform 36">
            <a:extLst>
              <a:ext uri="{FF2B5EF4-FFF2-40B4-BE49-F238E27FC236}">
                <a16:creationId xmlns:a16="http://schemas.microsoft.com/office/drawing/2014/main" id="{E82E2C5C-A1E7-1626-B61A-A82E59275C4E}"/>
              </a:ext>
            </a:extLst>
          </p:cNvPr>
          <p:cNvSpPr/>
          <p:nvPr/>
        </p:nvSpPr>
        <p:spPr bwMode="auto">
          <a:xfrm rot="16994704">
            <a:off x="2215886" y="2764604"/>
            <a:ext cx="127397" cy="79772"/>
          </a:xfrm>
          <a:custGeom>
            <a:avLst/>
            <a:gdLst>
              <a:gd name="connsiteX0" fmla="*/ 180975 w 180975"/>
              <a:gd name="connsiteY0" fmla="*/ 9853 h 112246"/>
              <a:gd name="connsiteX1" fmla="*/ 76200 w 180975"/>
              <a:gd name="connsiteY1" fmla="*/ 9853 h 112246"/>
              <a:gd name="connsiteX2" fmla="*/ 0 w 180975"/>
              <a:gd name="connsiteY2" fmla="*/ 112246 h 112246"/>
            </a:gdLst>
            <a:ahLst/>
            <a:cxnLst>
              <a:cxn ang="0">
                <a:pos x="connsiteX0" y="connsiteY0"/>
              </a:cxn>
              <a:cxn ang="0">
                <a:pos x="connsiteX1" y="connsiteY1"/>
              </a:cxn>
              <a:cxn ang="0">
                <a:pos x="connsiteX2" y="connsiteY2"/>
              </a:cxn>
            </a:cxnLst>
            <a:rect l="l" t="t" r="r" b="b"/>
            <a:pathLst>
              <a:path w="180975" h="112246">
                <a:moveTo>
                  <a:pt x="180975" y="9853"/>
                </a:moveTo>
                <a:cubicBezTo>
                  <a:pt x="143669" y="1320"/>
                  <a:pt x="106363" y="-7213"/>
                  <a:pt x="76200" y="9853"/>
                </a:cubicBezTo>
                <a:cubicBezTo>
                  <a:pt x="46037" y="26919"/>
                  <a:pt x="23018" y="69582"/>
                  <a:pt x="0" y="112246"/>
                </a:cubicBezTo>
              </a:path>
            </a:pathLst>
          </a:custGeom>
          <a:noFill/>
          <a:ln w="25400" cap="flat" cmpd="sng" algn="ctr">
            <a:solidFill>
              <a:srgbClr val="000000"/>
            </a:solidFill>
            <a:prstDash val="solid"/>
            <a:tailEnd type="triangle"/>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sp>
        <p:nvSpPr>
          <p:cNvPr id="981" name="Freeform 37">
            <a:extLst>
              <a:ext uri="{FF2B5EF4-FFF2-40B4-BE49-F238E27FC236}">
                <a16:creationId xmlns:a16="http://schemas.microsoft.com/office/drawing/2014/main" id="{1C62C7EA-4F08-EC3F-DF12-CC48B53A97BD}"/>
              </a:ext>
            </a:extLst>
          </p:cNvPr>
          <p:cNvSpPr/>
          <p:nvPr/>
        </p:nvSpPr>
        <p:spPr bwMode="auto">
          <a:xfrm rot="1768775" flipH="1">
            <a:off x="2856444" y="2655068"/>
            <a:ext cx="177403" cy="169069"/>
          </a:xfrm>
          <a:custGeom>
            <a:avLst/>
            <a:gdLst>
              <a:gd name="connsiteX0" fmla="*/ 180975 w 180975"/>
              <a:gd name="connsiteY0" fmla="*/ 9853 h 112246"/>
              <a:gd name="connsiteX1" fmla="*/ 76200 w 180975"/>
              <a:gd name="connsiteY1" fmla="*/ 9853 h 112246"/>
              <a:gd name="connsiteX2" fmla="*/ 0 w 180975"/>
              <a:gd name="connsiteY2" fmla="*/ 112246 h 112246"/>
            </a:gdLst>
            <a:ahLst/>
            <a:cxnLst>
              <a:cxn ang="0">
                <a:pos x="connsiteX0" y="connsiteY0"/>
              </a:cxn>
              <a:cxn ang="0">
                <a:pos x="connsiteX1" y="connsiteY1"/>
              </a:cxn>
              <a:cxn ang="0">
                <a:pos x="connsiteX2" y="connsiteY2"/>
              </a:cxn>
            </a:cxnLst>
            <a:rect l="l" t="t" r="r" b="b"/>
            <a:pathLst>
              <a:path w="180975" h="112246">
                <a:moveTo>
                  <a:pt x="180975" y="9853"/>
                </a:moveTo>
                <a:cubicBezTo>
                  <a:pt x="143669" y="1320"/>
                  <a:pt x="106363" y="-7213"/>
                  <a:pt x="76200" y="9853"/>
                </a:cubicBezTo>
                <a:cubicBezTo>
                  <a:pt x="46037" y="26919"/>
                  <a:pt x="23018" y="69582"/>
                  <a:pt x="0" y="112246"/>
                </a:cubicBezTo>
              </a:path>
            </a:pathLst>
          </a:custGeom>
          <a:noFill/>
          <a:ln w="28575" cap="flat" cmpd="sng" algn="ctr">
            <a:solidFill>
              <a:srgbClr val="000000"/>
            </a:solidFill>
            <a:prstDash val="solid"/>
            <a:tailEnd type="triangle"/>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cxnSp>
        <p:nvCxnSpPr>
          <p:cNvPr id="982" name="Straight Connector 981">
            <a:extLst>
              <a:ext uri="{FF2B5EF4-FFF2-40B4-BE49-F238E27FC236}">
                <a16:creationId xmlns:a16="http://schemas.microsoft.com/office/drawing/2014/main" id="{674238F4-9DD1-F5FD-568C-31A36647CE00}"/>
              </a:ext>
            </a:extLst>
          </p:cNvPr>
          <p:cNvCxnSpPr/>
          <p:nvPr/>
        </p:nvCxnSpPr>
        <p:spPr bwMode="auto">
          <a:xfrm flipH="1" flipV="1">
            <a:off x="3123142" y="3055118"/>
            <a:ext cx="136922" cy="477440"/>
          </a:xfrm>
          <a:prstGeom prst="line">
            <a:avLst/>
          </a:prstGeom>
          <a:noFill/>
          <a:ln w="28575" cap="flat" cmpd="sng" algn="ctr">
            <a:solidFill>
              <a:srgbClr val="000000"/>
            </a:solidFill>
            <a:prstDash val="sysDash"/>
            <a:headEnd type="triangle" w="med" len="med"/>
            <a:tailEnd type="none" w="med" len="med"/>
          </a:ln>
          <a:effectLst/>
        </p:spPr>
      </p:cxnSp>
      <p:sp>
        <p:nvSpPr>
          <p:cNvPr id="983" name="Oval 1320">
            <a:extLst>
              <a:ext uri="{FF2B5EF4-FFF2-40B4-BE49-F238E27FC236}">
                <a16:creationId xmlns:a16="http://schemas.microsoft.com/office/drawing/2014/main" id="{B4061C95-58FE-730C-32DA-116B7F3060E0}"/>
              </a:ext>
            </a:extLst>
          </p:cNvPr>
          <p:cNvSpPr/>
          <p:nvPr/>
        </p:nvSpPr>
        <p:spPr bwMode="auto">
          <a:xfrm>
            <a:off x="3776795" y="846507"/>
            <a:ext cx="129779" cy="129779"/>
          </a:xfrm>
          <a:prstGeom prst="ellipse">
            <a:avLst/>
          </a:prstGeom>
          <a:solidFill>
            <a:srgbClr val="682E74"/>
          </a:solidFill>
          <a:ln w="25400" cap="flat" cmpd="sng" algn="ctr">
            <a:noFill/>
            <a:prstDash val="solid"/>
          </a:ln>
          <a:effectLst/>
        </p:spPr>
        <p:txBody>
          <a:bodyPr lIns="0" tIns="0" rIns="0" bIns="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Calibri" panose="020F0502020204030204" pitchFamily="34" charset="0"/>
                <a:ea typeface="+mn-ea"/>
                <a:cs typeface="+mn-cs"/>
              </a:rPr>
              <a:t>E</a:t>
            </a:r>
          </a:p>
        </p:txBody>
      </p:sp>
      <p:sp>
        <p:nvSpPr>
          <p:cNvPr id="984" name="Oval 1320">
            <a:extLst>
              <a:ext uri="{FF2B5EF4-FFF2-40B4-BE49-F238E27FC236}">
                <a16:creationId xmlns:a16="http://schemas.microsoft.com/office/drawing/2014/main" id="{8DA24635-181D-99B0-42EE-679E234609D4}"/>
              </a:ext>
            </a:extLst>
          </p:cNvPr>
          <p:cNvSpPr/>
          <p:nvPr/>
        </p:nvSpPr>
        <p:spPr bwMode="auto">
          <a:xfrm>
            <a:off x="3935150" y="1907355"/>
            <a:ext cx="129778" cy="129778"/>
          </a:xfrm>
          <a:prstGeom prst="ellipse">
            <a:avLst/>
          </a:prstGeom>
          <a:solidFill>
            <a:srgbClr val="682E74"/>
          </a:solidFill>
          <a:ln w="25400" cap="flat" cmpd="sng" algn="ctr">
            <a:noFill/>
            <a:prstDash val="solid"/>
          </a:ln>
          <a:effectLst/>
        </p:spPr>
        <p:txBody>
          <a:bodyPr lIns="0" tIns="0" rIns="0" bIns="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Calibri" panose="020F0502020204030204" pitchFamily="34" charset="0"/>
                <a:ea typeface="+mn-ea"/>
                <a:cs typeface="+mn-cs"/>
              </a:rPr>
              <a:t>E</a:t>
            </a:r>
          </a:p>
        </p:txBody>
      </p:sp>
      <p:grpSp>
        <p:nvGrpSpPr>
          <p:cNvPr id="985" name="Group 964">
            <a:extLst>
              <a:ext uri="{FF2B5EF4-FFF2-40B4-BE49-F238E27FC236}">
                <a16:creationId xmlns:a16="http://schemas.microsoft.com/office/drawing/2014/main" id="{AA5F982A-3B39-0460-B97D-0454A5C3F3C2}"/>
              </a:ext>
            </a:extLst>
          </p:cNvPr>
          <p:cNvGrpSpPr>
            <a:grpSpLocks/>
          </p:cNvGrpSpPr>
          <p:nvPr/>
        </p:nvGrpSpPr>
        <p:grpSpPr bwMode="auto">
          <a:xfrm>
            <a:off x="4114511" y="2400273"/>
            <a:ext cx="239739" cy="291459"/>
            <a:chOff x="2080648" y="5999162"/>
            <a:chExt cx="319652" cy="388613"/>
          </a:xfrm>
        </p:grpSpPr>
        <p:sp>
          <p:nvSpPr>
            <p:cNvPr id="986" name="Oval 985">
              <a:extLst>
                <a:ext uri="{FF2B5EF4-FFF2-40B4-BE49-F238E27FC236}">
                  <a16:creationId xmlns:a16="http://schemas.microsoft.com/office/drawing/2014/main" id="{4FF0316E-CA67-3C12-9862-8C49E38E0D35}"/>
                </a:ext>
              </a:extLst>
            </p:cNvPr>
            <p:cNvSpPr/>
            <p:nvPr/>
          </p:nvSpPr>
          <p:spPr bwMode="auto">
            <a:xfrm>
              <a:off x="2080648" y="6030587"/>
              <a:ext cx="319652" cy="357188"/>
            </a:xfrm>
            <a:prstGeom prst="ellipse">
              <a:avLst/>
            </a:prstGeom>
            <a:solidFill>
              <a:srgbClr val="682E74">
                <a:lumMod val="40000"/>
                <a:lumOff val="60000"/>
              </a:srgbClr>
            </a:solidFill>
            <a:ln w="9525" cap="flat" cmpd="sng" algn="ctr">
              <a:noFill/>
              <a:prstDash val="solid"/>
              <a:round/>
              <a:headEnd type="none" w="med" len="med"/>
              <a:tailEnd type="none" w="med" len="med"/>
            </a:ln>
            <a:effectLst/>
          </p:spPr>
          <p:txBody>
            <a:bodyPr wrap="none" lIns="0" tIns="68580" rIns="0" bIns="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Calibri" panose="020F0502020204030204" pitchFamily="34" charset="0"/>
                  <a:cs typeface="Arial" pitchFamily="34" charset="0"/>
                </a:rPr>
                <a:t>ER-α</a:t>
              </a:r>
            </a:p>
          </p:txBody>
        </p:sp>
        <p:sp>
          <p:nvSpPr>
            <p:cNvPr id="987" name="Oval 1320">
              <a:extLst>
                <a:ext uri="{FF2B5EF4-FFF2-40B4-BE49-F238E27FC236}">
                  <a16:creationId xmlns:a16="http://schemas.microsoft.com/office/drawing/2014/main" id="{C66E5CB1-C8D5-1FF9-460C-91095385C5A1}"/>
                </a:ext>
              </a:extLst>
            </p:cNvPr>
            <p:cNvSpPr/>
            <p:nvPr/>
          </p:nvSpPr>
          <p:spPr bwMode="auto">
            <a:xfrm>
              <a:off x="2141537" y="5999162"/>
              <a:ext cx="173038" cy="173037"/>
            </a:xfrm>
            <a:prstGeom prst="ellipse">
              <a:avLst/>
            </a:prstGeom>
            <a:solidFill>
              <a:srgbClr val="682E74"/>
            </a:solidFill>
            <a:ln w="25400" cap="flat" cmpd="sng" algn="ctr">
              <a:noFill/>
              <a:prstDash val="solid"/>
            </a:ln>
            <a:effectLst/>
          </p:spPr>
          <p:txBody>
            <a:bodyPr lIns="0" tIns="0" rIns="0" bIns="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Calibri" panose="020F0502020204030204" pitchFamily="34" charset="0"/>
                  <a:ea typeface="+mn-ea"/>
                  <a:cs typeface="+mn-cs"/>
                </a:rPr>
                <a:t>E</a:t>
              </a:r>
            </a:p>
          </p:txBody>
        </p:sp>
      </p:grpSp>
      <p:sp>
        <p:nvSpPr>
          <p:cNvPr id="988" name="Freeform 44">
            <a:extLst>
              <a:ext uri="{FF2B5EF4-FFF2-40B4-BE49-F238E27FC236}">
                <a16:creationId xmlns:a16="http://schemas.microsoft.com/office/drawing/2014/main" id="{9E792F9B-1653-D6FC-3758-D46DC1129036}"/>
              </a:ext>
            </a:extLst>
          </p:cNvPr>
          <p:cNvSpPr/>
          <p:nvPr/>
        </p:nvSpPr>
        <p:spPr bwMode="auto">
          <a:xfrm rot="16489241">
            <a:off x="3882166" y="2142502"/>
            <a:ext cx="342900" cy="213122"/>
          </a:xfrm>
          <a:custGeom>
            <a:avLst/>
            <a:gdLst>
              <a:gd name="connsiteX0" fmla="*/ 180975 w 180975"/>
              <a:gd name="connsiteY0" fmla="*/ 9853 h 112246"/>
              <a:gd name="connsiteX1" fmla="*/ 76200 w 180975"/>
              <a:gd name="connsiteY1" fmla="*/ 9853 h 112246"/>
              <a:gd name="connsiteX2" fmla="*/ 0 w 180975"/>
              <a:gd name="connsiteY2" fmla="*/ 112246 h 112246"/>
            </a:gdLst>
            <a:ahLst/>
            <a:cxnLst>
              <a:cxn ang="0">
                <a:pos x="connsiteX0" y="connsiteY0"/>
              </a:cxn>
              <a:cxn ang="0">
                <a:pos x="connsiteX1" y="connsiteY1"/>
              </a:cxn>
              <a:cxn ang="0">
                <a:pos x="connsiteX2" y="connsiteY2"/>
              </a:cxn>
            </a:cxnLst>
            <a:rect l="l" t="t" r="r" b="b"/>
            <a:pathLst>
              <a:path w="180975" h="112246">
                <a:moveTo>
                  <a:pt x="180975" y="9853"/>
                </a:moveTo>
                <a:cubicBezTo>
                  <a:pt x="143669" y="1320"/>
                  <a:pt x="106363" y="-7213"/>
                  <a:pt x="76200" y="9853"/>
                </a:cubicBezTo>
                <a:cubicBezTo>
                  <a:pt x="46037" y="26919"/>
                  <a:pt x="23018" y="69582"/>
                  <a:pt x="0" y="112246"/>
                </a:cubicBezTo>
              </a:path>
            </a:pathLst>
          </a:custGeom>
          <a:noFill/>
          <a:ln w="25400" cap="flat" cmpd="sng" algn="ctr">
            <a:solidFill>
              <a:srgbClr val="000000"/>
            </a:solidFill>
            <a:prstDash val="solid"/>
            <a:tailEnd type="triangle"/>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grpSp>
        <p:nvGrpSpPr>
          <p:cNvPr id="989" name="Group 988">
            <a:extLst>
              <a:ext uri="{FF2B5EF4-FFF2-40B4-BE49-F238E27FC236}">
                <a16:creationId xmlns:a16="http://schemas.microsoft.com/office/drawing/2014/main" id="{458A79A0-0938-C23B-E534-B90CDF1DFC45}"/>
              </a:ext>
            </a:extLst>
          </p:cNvPr>
          <p:cNvGrpSpPr/>
          <p:nvPr/>
        </p:nvGrpSpPr>
        <p:grpSpPr>
          <a:xfrm>
            <a:off x="3978012" y="863176"/>
            <a:ext cx="617220" cy="274320"/>
            <a:chOff x="8878889" y="1708151"/>
            <a:chExt cx="1301750" cy="606425"/>
          </a:xfrm>
        </p:grpSpPr>
        <p:cxnSp>
          <p:nvCxnSpPr>
            <p:cNvPr id="990" name="Straight Connector 989">
              <a:extLst>
                <a:ext uri="{FF2B5EF4-FFF2-40B4-BE49-F238E27FC236}">
                  <a16:creationId xmlns:a16="http://schemas.microsoft.com/office/drawing/2014/main" id="{11127A88-1890-1FB4-EE8C-374CEA4441C1}"/>
                </a:ext>
              </a:extLst>
            </p:cNvPr>
            <p:cNvCxnSpPr/>
            <p:nvPr/>
          </p:nvCxnSpPr>
          <p:spPr bwMode="auto">
            <a:xfrm flipH="1">
              <a:off x="8878889" y="1708151"/>
              <a:ext cx="3175" cy="193675"/>
            </a:xfrm>
            <a:prstGeom prst="line">
              <a:avLst/>
            </a:prstGeom>
            <a:noFill/>
            <a:ln w="28575" cap="flat" cmpd="sng" algn="ctr">
              <a:solidFill>
                <a:srgbClr val="E1471D"/>
              </a:solidFill>
              <a:prstDash val="solid"/>
              <a:round/>
              <a:headEnd type="none" w="med" len="med"/>
              <a:tailEnd type="none" w="med" len="med"/>
            </a:ln>
            <a:effectLst/>
          </p:spPr>
        </p:cxnSp>
        <p:cxnSp>
          <p:nvCxnSpPr>
            <p:cNvPr id="991" name="Straight Connector 990">
              <a:extLst>
                <a:ext uri="{FF2B5EF4-FFF2-40B4-BE49-F238E27FC236}">
                  <a16:creationId xmlns:a16="http://schemas.microsoft.com/office/drawing/2014/main" id="{EF068FE3-2A40-D1C9-7BA1-BF448603688C}"/>
                </a:ext>
              </a:extLst>
            </p:cNvPr>
            <p:cNvCxnSpPr/>
            <p:nvPr/>
          </p:nvCxnSpPr>
          <p:spPr bwMode="auto">
            <a:xfrm>
              <a:off x="8882064" y="1798639"/>
              <a:ext cx="1298575" cy="515937"/>
            </a:xfrm>
            <a:prstGeom prst="line">
              <a:avLst/>
            </a:prstGeom>
            <a:noFill/>
            <a:ln w="28575" cap="flat" cmpd="sng" algn="ctr">
              <a:solidFill>
                <a:srgbClr val="E1471D"/>
              </a:solidFill>
              <a:prstDash val="solid"/>
              <a:round/>
              <a:headEnd type="none" w="med" len="med"/>
              <a:tailEnd type="none" w="med" len="med"/>
            </a:ln>
            <a:effectLst/>
          </p:spPr>
        </p:cxnSp>
      </p:grpSp>
      <p:grpSp>
        <p:nvGrpSpPr>
          <p:cNvPr id="992" name="Group 991">
            <a:extLst>
              <a:ext uri="{FF2B5EF4-FFF2-40B4-BE49-F238E27FC236}">
                <a16:creationId xmlns:a16="http://schemas.microsoft.com/office/drawing/2014/main" id="{2FEE8E94-E3DE-894B-392D-5E8AC90B1BED}"/>
              </a:ext>
            </a:extLst>
          </p:cNvPr>
          <p:cNvGrpSpPr/>
          <p:nvPr/>
        </p:nvGrpSpPr>
        <p:grpSpPr>
          <a:xfrm>
            <a:off x="4388777" y="2391939"/>
            <a:ext cx="788193" cy="145256"/>
            <a:chOff x="9426576" y="3746501"/>
            <a:chExt cx="1050924" cy="193675"/>
          </a:xfrm>
        </p:grpSpPr>
        <p:cxnSp>
          <p:nvCxnSpPr>
            <p:cNvPr id="993" name="Straight Connector 992">
              <a:extLst>
                <a:ext uri="{FF2B5EF4-FFF2-40B4-BE49-F238E27FC236}">
                  <a16:creationId xmlns:a16="http://schemas.microsoft.com/office/drawing/2014/main" id="{4A817C77-64E8-21E1-A10C-1D2C615FF96C}"/>
                </a:ext>
              </a:extLst>
            </p:cNvPr>
            <p:cNvCxnSpPr/>
            <p:nvPr/>
          </p:nvCxnSpPr>
          <p:spPr bwMode="auto">
            <a:xfrm flipH="1">
              <a:off x="9426576" y="3746501"/>
              <a:ext cx="3175" cy="193675"/>
            </a:xfrm>
            <a:prstGeom prst="line">
              <a:avLst/>
            </a:prstGeom>
            <a:noFill/>
            <a:ln w="28575" cap="flat" cmpd="sng" algn="ctr">
              <a:solidFill>
                <a:srgbClr val="E1471D"/>
              </a:solidFill>
              <a:prstDash val="solid"/>
              <a:round/>
              <a:headEnd type="none" w="med" len="med"/>
              <a:tailEnd type="none" w="med" len="med"/>
            </a:ln>
            <a:effectLst/>
          </p:spPr>
        </p:cxnSp>
        <p:cxnSp>
          <p:nvCxnSpPr>
            <p:cNvPr id="994" name="Straight Connector 993">
              <a:extLst>
                <a:ext uri="{FF2B5EF4-FFF2-40B4-BE49-F238E27FC236}">
                  <a16:creationId xmlns:a16="http://schemas.microsoft.com/office/drawing/2014/main" id="{022CAD2D-5114-F26F-1861-0973F80FAE1D}"/>
                </a:ext>
              </a:extLst>
            </p:cNvPr>
            <p:cNvCxnSpPr/>
            <p:nvPr/>
          </p:nvCxnSpPr>
          <p:spPr bwMode="auto">
            <a:xfrm flipV="1">
              <a:off x="9429750" y="3789364"/>
              <a:ext cx="1047750" cy="71437"/>
            </a:xfrm>
            <a:prstGeom prst="line">
              <a:avLst/>
            </a:prstGeom>
            <a:noFill/>
            <a:ln w="28575" cap="flat" cmpd="sng" algn="ctr">
              <a:solidFill>
                <a:srgbClr val="E1471D"/>
              </a:solidFill>
              <a:prstDash val="solid"/>
              <a:round/>
              <a:headEnd type="none" w="med" len="med"/>
              <a:tailEnd type="none" w="med" len="med"/>
            </a:ln>
            <a:effectLst/>
          </p:spPr>
        </p:cxnSp>
      </p:grpSp>
      <p:grpSp>
        <p:nvGrpSpPr>
          <p:cNvPr id="995" name="Group 994">
            <a:extLst>
              <a:ext uri="{FF2B5EF4-FFF2-40B4-BE49-F238E27FC236}">
                <a16:creationId xmlns:a16="http://schemas.microsoft.com/office/drawing/2014/main" id="{486A4DA1-B689-DC7A-185A-314BD913497E}"/>
              </a:ext>
            </a:extLst>
          </p:cNvPr>
          <p:cNvGrpSpPr/>
          <p:nvPr/>
        </p:nvGrpSpPr>
        <p:grpSpPr>
          <a:xfrm>
            <a:off x="4359012" y="2613396"/>
            <a:ext cx="528638" cy="410765"/>
            <a:chOff x="9386889" y="4041776"/>
            <a:chExt cx="704850" cy="547687"/>
          </a:xfrm>
        </p:grpSpPr>
        <p:cxnSp>
          <p:nvCxnSpPr>
            <p:cNvPr id="996" name="Straight Connector 995">
              <a:extLst>
                <a:ext uri="{FF2B5EF4-FFF2-40B4-BE49-F238E27FC236}">
                  <a16:creationId xmlns:a16="http://schemas.microsoft.com/office/drawing/2014/main" id="{42EAA701-E015-87FE-DC80-10732DE41F35}"/>
                </a:ext>
              </a:extLst>
            </p:cNvPr>
            <p:cNvCxnSpPr/>
            <p:nvPr/>
          </p:nvCxnSpPr>
          <p:spPr bwMode="auto">
            <a:xfrm flipH="1">
              <a:off x="9386889" y="4041776"/>
              <a:ext cx="52387" cy="200025"/>
            </a:xfrm>
            <a:prstGeom prst="line">
              <a:avLst/>
            </a:prstGeom>
            <a:noFill/>
            <a:ln w="28575" cap="flat" cmpd="sng" algn="ctr">
              <a:solidFill>
                <a:srgbClr val="E1471D"/>
              </a:solidFill>
              <a:prstDash val="solid"/>
              <a:round/>
              <a:headEnd type="none" w="med" len="med"/>
              <a:tailEnd type="none" w="med" len="med"/>
            </a:ln>
            <a:effectLst/>
          </p:spPr>
        </p:cxnSp>
        <p:cxnSp>
          <p:nvCxnSpPr>
            <p:cNvPr id="997" name="Straight Connector 996">
              <a:extLst>
                <a:ext uri="{FF2B5EF4-FFF2-40B4-BE49-F238E27FC236}">
                  <a16:creationId xmlns:a16="http://schemas.microsoft.com/office/drawing/2014/main" id="{DC66EBB8-75DD-52E0-0775-51EED65FE5CB}"/>
                </a:ext>
              </a:extLst>
            </p:cNvPr>
            <p:cNvCxnSpPr/>
            <p:nvPr/>
          </p:nvCxnSpPr>
          <p:spPr bwMode="auto">
            <a:xfrm>
              <a:off x="9420226" y="4151313"/>
              <a:ext cx="671513" cy="438150"/>
            </a:xfrm>
            <a:prstGeom prst="line">
              <a:avLst/>
            </a:prstGeom>
            <a:noFill/>
            <a:ln w="28575" cap="flat" cmpd="sng" algn="ctr">
              <a:solidFill>
                <a:srgbClr val="E1471D"/>
              </a:solidFill>
              <a:prstDash val="solid"/>
              <a:round/>
              <a:headEnd type="none" w="med" len="med"/>
              <a:tailEnd type="none" w="med" len="med"/>
            </a:ln>
            <a:effectLst/>
          </p:spPr>
        </p:cxnSp>
      </p:grpSp>
      <p:grpSp>
        <p:nvGrpSpPr>
          <p:cNvPr id="998" name="Group 997">
            <a:extLst>
              <a:ext uri="{FF2B5EF4-FFF2-40B4-BE49-F238E27FC236}">
                <a16:creationId xmlns:a16="http://schemas.microsoft.com/office/drawing/2014/main" id="{105B376B-1C90-5AF7-27DD-525EBDC09707}"/>
              </a:ext>
            </a:extLst>
          </p:cNvPr>
          <p:cNvGrpSpPr/>
          <p:nvPr/>
        </p:nvGrpSpPr>
        <p:grpSpPr>
          <a:xfrm>
            <a:off x="1408644" y="2877714"/>
            <a:ext cx="1457324" cy="203597"/>
            <a:chOff x="5453064" y="4394201"/>
            <a:chExt cx="1943099" cy="271462"/>
          </a:xfrm>
        </p:grpSpPr>
        <p:cxnSp>
          <p:nvCxnSpPr>
            <p:cNvPr id="999" name="Straight Connector 998">
              <a:extLst>
                <a:ext uri="{FF2B5EF4-FFF2-40B4-BE49-F238E27FC236}">
                  <a16:creationId xmlns:a16="http://schemas.microsoft.com/office/drawing/2014/main" id="{62EDD853-86C4-6572-F602-AC27AB1FBE51}"/>
                </a:ext>
              </a:extLst>
            </p:cNvPr>
            <p:cNvCxnSpPr/>
            <p:nvPr/>
          </p:nvCxnSpPr>
          <p:spPr bwMode="auto">
            <a:xfrm>
              <a:off x="7267575" y="4518025"/>
              <a:ext cx="128588" cy="147638"/>
            </a:xfrm>
            <a:prstGeom prst="line">
              <a:avLst/>
            </a:prstGeom>
            <a:noFill/>
            <a:ln w="28575" cap="flat" cmpd="sng" algn="ctr">
              <a:solidFill>
                <a:srgbClr val="E1471D"/>
              </a:solidFill>
              <a:prstDash val="solid"/>
              <a:round/>
              <a:headEnd type="none" w="med" len="med"/>
              <a:tailEnd type="none" w="med" len="med"/>
            </a:ln>
            <a:effectLst/>
          </p:spPr>
        </p:cxnSp>
        <p:cxnSp>
          <p:nvCxnSpPr>
            <p:cNvPr id="1000" name="Straight Connector 999">
              <a:extLst>
                <a:ext uri="{FF2B5EF4-FFF2-40B4-BE49-F238E27FC236}">
                  <a16:creationId xmlns:a16="http://schemas.microsoft.com/office/drawing/2014/main" id="{D75F2651-9F0B-1343-DAF0-69AA23950203}"/>
                </a:ext>
              </a:extLst>
            </p:cNvPr>
            <p:cNvCxnSpPr>
              <a:cxnSpLocks/>
            </p:cNvCxnSpPr>
            <p:nvPr/>
          </p:nvCxnSpPr>
          <p:spPr bwMode="auto">
            <a:xfrm>
              <a:off x="5453064" y="4394201"/>
              <a:ext cx="1876425" cy="200025"/>
            </a:xfrm>
            <a:prstGeom prst="line">
              <a:avLst/>
            </a:prstGeom>
            <a:noFill/>
            <a:ln w="28575" cap="flat" cmpd="sng" algn="ctr">
              <a:solidFill>
                <a:srgbClr val="E1471D"/>
              </a:solidFill>
              <a:prstDash val="solid"/>
              <a:round/>
              <a:headEnd type="none" w="med" len="med"/>
              <a:tailEnd type="none" w="med" len="med"/>
            </a:ln>
            <a:effectLst/>
          </p:spPr>
        </p:cxnSp>
      </p:grpSp>
      <p:sp>
        <p:nvSpPr>
          <p:cNvPr id="1001" name="TextBox 1000">
            <a:extLst>
              <a:ext uri="{FF2B5EF4-FFF2-40B4-BE49-F238E27FC236}">
                <a16:creationId xmlns:a16="http://schemas.microsoft.com/office/drawing/2014/main" id="{B2794906-A59F-ECD5-9FA3-5E53A77420FC}"/>
              </a:ext>
            </a:extLst>
          </p:cNvPr>
          <p:cNvSpPr txBox="1"/>
          <p:nvPr/>
        </p:nvSpPr>
        <p:spPr>
          <a:xfrm>
            <a:off x="462278" y="2623547"/>
            <a:ext cx="1108472" cy="369332"/>
          </a:xfrm>
          <a:prstGeom prst="rect">
            <a:avLst/>
          </a:prstGeom>
          <a:solidFill>
            <a:srgbClr val="FFFFFF"/>
          </a:solidFill>
          <a:ln w="19050" cap="flat" cmpd="sng" algn="ctr">
            <a:solidFill>
              <a:srgbClr val="E1471D"/>
            </a:solidFill>
            <a:prstDash val="solid"/>
          </a:ln>
          <a:effectLst/>
        </p:spPr>
        <p:txBody>
          <a:bodyPr>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mTOR Inhibitors</a:t>
            </a:r>
          </a:p>
          <a:p>
            <a:pPr marL="0" marR="0" lvl="0" indent="0" defTabSz="6858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Everolimus</a:t>
            </a:r>
          </a:p>
        </p:txBody>
      </p:sp>
      <p:sp>
        <p:nvSpPr>
          <p:cNvPr id="1002" name="TextBox 1001">
            <a:extLst>
              <a:ext uri="{FF2B5EF4-FFF2-40B4-BE49-F238E27FC236}">
                <a16:creationId xmlns:a16="http://schemas.microsoft.com/office/drawing/2014/main" id="{3F104D3B-1BA6-AADD-DB31-CBA5CB01D305}"/>
              </a:ext>
            </a:extLst>
          </p:cNvPr>
          <p:cNvSpPr txBox="1"/>
          <p:nvPr/>
        </p:nvSpPr>
        <p:spPr bwMode="auto">
          <a:xfrm>
            <a:off x="4533895" y="835791"/>
            <a:ext cx="998903" cy="923330"/>
          </a:xfrm>
          <a:prstGeom prst="rect">
            <a:avLst/>
          </a:prstGeom>
          <a:solidFill>
            <a:srgbClr val="FFFFFF"/>
          </a:solidFill>
          <a:ln w="19050" cap="flat" cmpd="sng" algn="ctr">
            <a:solidFill>
              <a:srgbClr val="E1471D"/>
            </a:solidFill>
            <a:prstDash val="solid"/>
          </a:ln>
          <a:effectLst/>
        </p:spPr>
        <p:txBody>
          <a:bodyPr wrap="square">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AI</a:t>
            </a:r>
          </a:p>
          <a:p>
            <a:pPr marL="0" marR="0" lvl="0" indent="0" defTabSz="6858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Nonsteroidal AIs:</a:t>
            </a:r>
          </a:p>
          <a:p>
            <a:pPr marL="86916" marR="0" lvl="1" indent="86916" defTabSz="6858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Anastrozole </a:t>
            </a:r>
          </a:p>
          <a:p>
            <a:pPr marL="86916" marR="0" lvl="1" indent="86916" defTabSz="6858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Letrozole</a:t>
            </a:r>
          </a:p>
          <a:p>
            <a:pPr marL="86916" marR="0" lvl="1" indent="-86916" defTabSz="6858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Steroidal AI:</a:t>
            </a:r>
          </a:p>
          <a:p>
            <a:pPr marL="86916" marR="0" lvl="1" indent="86916" defTabSz="6858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Exemestane </a:t>
            </a:r>
          </a:p>
        </p:txBody>
      </p:sp>
      <p:sp>
        <p:nvSpPr>
          <p:cNvPr id="1003" name="TextBox 1002">
            <a:extLst>
              <a:ext uri="{FF2B5EF4-FFF2-40B4-BE49-F238E27FC236}">
                <a16:creationId xmlns:a16="http://schemas.microsoft.com/office/drawing/2014/main" id="{B03DA5CC-9B41-3BD3-2A80-3F3053040D22}"/>
              </a:ext>
            </a:extLst>
          </p:cNvPr>
          <p:cNvSpPr txBox="1"/>
          <p:nvPr/>
        </p:nvSpPr>
        <p:spPr>
          <a:xfrm>
            <a:off x="4766206" y="2892002"/>
            <a:ext cx="822960" cy="646331"/>
          </a:xfrm>
          <a:prstGeom prst="rect">
            <a:avLst/>
          </a:prstGeom>
          <a:solidFill>
            <a:srgbClr val="FFFFFF"/>
          </a:solidFill>
          <a:ln w="19050" cap="flat" cmpd="sng" algn="ctr">
            <a:solidFill>
              <a:srgbClr val="E1471D"/>
            </a:solidFill>
            <a:prstDash val="solid"/>
          </a:ln>
          <a:effectLst/>
        </p:spPr>
        <p:txBody>
          <a:bodyPr>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Selective ER modulators</a:t>
            </a:r>
          </a:p>
          <a:p>
            <a:pPr marL="0" marR="0" lvl="0" indent="0" defTabSz="6858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Tamoxifen Toremifene </a:t>
            </a:r>
          </a:p>
        </p:txBody>
      </p:sp>
      <p:sp>
        <p:nvSpPr>
          <p:cNvPr id="1004" name="TextBox 1003">
            <a:extLst>
              <a:ext uri="{FF2B5EF4-FFF2-40B4-BE49-F238E27FC236}">
                <a16:creationId xmlns:a16="http://schemas.microsoft.com/office/drawing/2014/main" id="{6BBB34A5-C353-78F2-A2E5-D4594F37D9DD}"/>
              </a:ext>
            </a:extLst>
          </p:cNvPr>
          <p:cNvSpPr txBox="1"/>
          <p:nvPr/>
        </p:nvSpPr>
        <p:spPr>
          <a:xfrm>
            <a:off x="4506684" y="2221674"/>
            <a:ext cx="960120" cy="507831"/>
          </a:xfrm>
          <a:prstGeom prst="rect">
            <a:avLst/>
          </a:prstGeom>
          <a:solidFill>
            <a:srgbClr val="FFFFFF"/>
          </a:solidFill>
          <a:ln w="19050" cap="flat" cmpd="sng" algn="ctr">
            <a:solidFill>
              <a:srgbClr val="E1471D"/>
            </a:solidFill>
            <a:prstDash val="solid"/>
          </a:ln>
          <a:effectLst/>
        </p:spPr>
        <p:txBody>
          <a:bodyPr wrap="square">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ER </a:t>
            </a:r>
          </a:p>
          <a:p>
            <a:pPr marL="0" marR="0" lvl="0" indent="0" defTabSz="6858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Downregulator </a:t>
            </a:r>
          </a:p>
          <a:p>
            <a:pPr marL="0" marR="0" lvl="0" indent="0" defTabSz="6858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Fulvestrant </a:t>
            </a:r>
          </a:p>
        </p:txBody>
      </p:sp>
      <p:sp>
        <p:nvSpPr>
          <p:cNvPr id="1005" name="Circular Arrow 43048">
            <a:extLst>
              <a:ext uri="{FF2B5EF4-FFF2-40B4-BE49-F238E27FC236}">
                <a16:creationId xmlns:a16="http://schemas.microsoft.com/office/drawing/2014/main" id="{8B0983ED-C1B7-736B-E998-B373DB900504}"/>
              </a:ext>
            </a:extLst>
          </p:cNvPr>
          <p:cNvSpPr/>
          <p:nvPr/>
        </p:nvSpPr>
        <p:spPr bwMode="auto">
          <a:xfrm>
            <a:off x="1756142" y="3380280"/>
            <a:ext cx="670337" cy="660161"/>
          </a:xfrm>
          <a:prstGeom prst="circularArrow">
            <a:avLst>
              <a:gd name="adj1" fmla="val 6665"/>
              <a:gd name="adj2" fmla="val 1142319"/>
              <a:gd name="adj3" fmla="val 15126637"/>
              <a:gd name="adj4" fmla="val 16275723"/>
              <a:gd name="adj5" fmla="val 14226"/>
            </a:avLst>
          </a:prstGeom>
          <a:solidFill>
            <a:srgbClr val="455560">
              <a:lumMod val="60000"/>
              <a:lumOff val="40000"/>
            </a:srgbClr>
          </a:solidFill>
          <a:ln w="9525" cap="flat" cmpd="sng" algn="ctr">
            <a:solidFill>
              <a:srgbClr val="000000"/>
            </a:solidFill>
            <a:prstDash val="solid"/>
            <a:round/>
            <a:headEnd type="none" w="med" len="med"/>
            <a:tailEnd type="none" w="med" len="med"/>
          </a:ln>
          <a:effectLst/>
        </p:spPr>
        <p:txBody>
          <a:bodyPr lIns="0" tIns="0" rIns="0" bIns="0" anchor="ctr" anchorCtr="1"/>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ysClr val="windowText" lastClr="000000"/>
              </a:solidFill>
              <a:effectLst/>
              <a:uLnTx/>
              <a:uFillTx/>
              <a:latin typeface="Calibri" panose="020F0502020204030204" pitchFamily="34" charset="0"/>
              <a:cs typeface="Arial" panose="020B0604020202020204" pitchFamily="34" charset="0"/>
            </a:endParaRPr>
          </a:p>
        </p:txBody>
      </p:sp>
      <p:grpSp>
        <p:nvGrpSpPr>
          <p:cNvPr id="1006" name="Group 1005">
            <a:extLst>
              <a:ext uri="{FF2B5EF4-FFF2-40B4-BE49-F238E27FC236}">
                <a16:creationId xmlns:a16="http://schemas.microsoft.com/office/drawing/2014/main" id="{1B90AF2E-87F0-C0C8-6592-841326703E36}"/>
              </a:ext>
            </a:extLst>
          </p:cNvPr>
          <p:cNvGrpSpPr/>
          <p:nvPr/>
        </p:nvGrpSpPr>
        <p:grpSpPr>
          <a:xfrm>
            <a:off x="1295533" y="3439688"/>
            <a:ext cx="509588" cy="226220"/>
            <a:chOff x="5302250" y="5143500"/>
            <a:chExt cx="679450" cy="301626"/>
          </a:xfrm>
        </p:grpSpPr>
        <p:cxnSp>
          <p:nvCxnSpPr>
            <p:cNvPr id="1007" name="Straight Connector 1006">
              <a:extLst>
                <a:ext uri="{FF2B5EF4-FFF2-40B4-BE49-F238E27FC236}">
                  <a16:creationId xmlns:a16="http://schemas.microsoft.com/office/drawing/2014/main" id="{177FEE94-9CD8-2162-047B-EB8B8887581D}"/>
                </a:ext>
              </a:extLst>
            </p:cNvPr>
            <p:cNvCxnSpPr/>
            <p:nvPr/>
          </p:nvCxnSpPr>
          <p:spPr bwMode="auto">
            <a:xfrm>
              <a:off x="5969000" y="5283201"/>
              <a:ext cx="0" cy="161925"/>
            </a:xfrm>
            <a:prstGeom prst="line">
              <a:avLst/>
            </a:prstGeom>
            <a:noFill/>
            <a:ln w="28575" cap="flat" cmpd="sng" algn="ctr">
              <a:solidFill>
                <a:srgbClr val="E1471D"/>
              </a:solidFill>
              <a:prstDash val="solid"/>
              <a:round/>
              <a:headEnd type="none" w="med" len="med"/>
              <a:tailEnd type="none" w="med" len="med"/>
            </a:ln>
            <a:effectLst/>
          </p:spPr>
        </p:cxnSp>
        <p:cxnSp>
          <p:nvCxnSpPr>
            <p:cNvPr id="1008" name="Straight Connector 1007">
              <a:extLst>
                <a:ext uri="{FF2B5EF4-FFF2-40B4-BE49-F238E27FC236}">
                  <a16:creationId xmlns:a16="http://schemas.microsoft.com/office/drawing/2014/main" id="{E54D3EE3-E12F-BD24-B5CE-CCD6C2B417BD}"/>
                </a:ext>
              </a:extLst>
            </p:cNvPr>
            <p:cNvCxnSpPr>
              <a:cxnSpLocks/>
            </p:cNvCxnSpPr>
            <p:nvPr/>
          </p:nvCxnSpPr>
          <p:spPr bwMode="auto">
            <a:xfrm>
              <a:off x="5302250" y="5143500"/>
              <a:ext cx="679450" cy="223838"/>
            </a:xfrm>
            <a:prstGeom prst="line">
              <a:avLst/>
            </a:prstGeom>
            <a:noFill/>
            <a:ln w="28575" cap="flat" cmpd="sng" algn="ctr">
              <a:solidFill>
                <a:srgbClr val="E1471D"/>
              </a:solidFill>
              <a:prstDash val="solid"/>
              <a:round/>
              <a:headEnd type="none" w="med" len="med"/>
              <a:tailEnd type="none" w="med" len="med"/>
            </a:ln>
            <a:effectLst/>
          </p:spPr>
        </p:cxnSp>
      </p:grpSp>
      <p:sp>
        <p:nvSpPr>
          <p:cNvPr id="1009" name="TextBox 1008">
            <a:extLst>
              <a:ext uri="{FF2B5EF4-FFF2-40B4-BE49-F238E27FC236}">
                <a16:creationId xmlns:a16="http://schemas.microsoft.com/office/drawing/2014/main" id="{15E08F87-EF1D-4457-1A35-65493ED38A79}"/>
              </a:ext>
            </a:extLst>
          </p:cNvPr>
          <p:cNvSpPr txBox="1"/>
          <p:nvPr/>
        </p:nvSpPr>
        <p:spPr>
          <a:xfrm>
            <a:off x="294217" y="3127745"/>
            <a:ext cx="1108472" cy="646331"/>
          </a:xfrm>
          <a:prstGeom prst="rect">
            <a:avLst/>
          </a:prstGeom>
          <a:solidFill>
            <a:srgbClr val="FFFFFF"/>
          </a:solidFill>
          <a:ln w="19050" cap="flat" cmpd="sng" algn="ctr">
            <a:solidFill>
              <a:srgbClr val="E1471D"/>
            </a:solidFill>
            <a:prstDash val="solid"/>
          </a:ln>
          <a:effectLst/>
        </p:spPr>
        <p:txBody>
          <a:bodyPr wrap="square">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CDK4/6 Inhibitors</a:t>
            </a:r>
          </a:p>
          <a:p>
            <a:pPr marL="0" marR="0" lvl="0" indent="0" defTabSz="6858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Palbociclib</a:t>
            </a:r>
          </a:p>
          <a:p>
            <a:pPr marL="0" marR="0" lvl="0" indent="0" defTabSz="6858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Abemaciclib</a:t>
            </a:r>
          </a:p>
          <a:p>
            <a:pPr marL="0" marR="0" lvl="0" indent="0" defTabSz="6858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Ribociclib</a:t>
            </a:r>
          </a:p>
        </p:txBody>
      </p:sp>
      <p:sp>
        <p:nvSpPr>
          <p:cNvPr id="1010" name="TextBox 43040">
            <a:extLst>
              <a:ext uri="{FF2B5EF4-FFF2-40B4-BE49-F238E27FC236}">
                <a16:creationId xmlns:a16="http://schemas.microsoft.com/office/drawing/2014/main" id="{E5F3230A-7728-588C-05F2-6378FC472EA5}"/>
              </a:ext>
            </a:extLst>
          </p:cNvPr>
          <p:cNvSpPr txBox="1">
            <a:spLocks noChangeArrowheads="1"/>
          </p:cNvSpPr>
          <p:nvPr/>
        </p:nvSpPr>
        <p:spPr bwMode="auto">
          <a:xfrm>
            <a:off x="1853936" y="3527624"/>
            <a:ext cx="475059"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lnSpc>
                <a:spcPct val="90000"/>
              </a:lnSpc>
              <a:spcBef>
                <a:spcPct val="35000"/>
              </a:spcBef>
              <a:spcAft>
                <a:spcPct val="25000"/>
              </a:spcAft>
              <a:buClr>
                <a:schemeClr val="folHlink"/>
              </a:buClr>
              <a:buFont typeface="Arial" panose="020B0604020202020204" pitchFamily="34" charset="0"/>
              <a:buChar char="•"/>
              <a:defRPr b="1">
                <a:solidFill>
                  <a:schemeClr val="tx1"/>
                </a:solidFill>
                <a:latin typeface="Arial" panose="020B0604020202020204" pitchFamily="34" charset="0"/>
              </a:defRPr>
            </a:lvl6pPr>
            <a:lvl7pPr marL="2971800" indent="-228600" eaLnBrk="0" fontAlgn="base" hangingPunct="0">
              <a:lnSpc>
                <a:spcPct val="90000"/>
              </a:lnSpc>
              <a:spcBef>
                <a:spcPct val="35000"/>
              </a:spcBef>
              <a:spcAft>
                <a:spcPct val="25000"/>
              </a:spcAft>
              <a:buClr>
                <a:schemeClr val="folHlink"/>
              </a:buClr>
              <a:buFont typeface="Arial" panose="020B0604020202020204" pitchFamily="34" charset="0"/>
              <a:buChar char="•"/>
              <a:defRPr b="1">
                <a:solidFill>
                  <a:schemeClr val="tx1"/>
                </a:solidFill>
                <a:latin typeface="Arial" panose="020B0604020202020204" pitchFamily="34" charset="0"/>
              </a:defRPr>
            </a:lvl7pPr>
            <a:lvl8pPr marL="3429000" indent="-228600" eaLnBrk="0" fontAlgn="base" hangingPunct="0">
              <a:lnSpc>
                <a:spcPct val="90000"/>
              </a:lnSpc>
              <a:spcBef>
                <a:spcPct val="35000"/>
              </a:spcBef>
              <a:spcAft>
                <a:spcPct val="25000"/>
              </a:spcAft>
              <a:buClr>
                <a:schemeClr val="folHlink"/>
              </a:buClr>
              <a:buFont typeface="Arial" panose="020B0604020202020204" pitchFamily="34" charset="0"/>
              <a:buChar char="•"/>
              <a:defRPr b="1">
                <a:solidFill>
                  <a:schemeClr val="tx1"/>
                </a:solidFill>
                <a:latin typeface="Arial" panose="020B0604020202020204" pitchFamily="34" charset="0"/>
              </a:defRPr>
            </a:lvl8pPr>
            <a:lvl9pPr marL="3886200" indent="-228600" eaLnBrk="0" fontAlgn="base" hangingPunct="0">
              <a:lnSpc>
                <a:spcPct val="90000"/>
              </a:lnSpc>
              <a:spcBef>
                <a:spcPct val="35000"/>
              </a:spcBef>
              <a:spcAft>
                <a:spcPct val="25000"/>
              </a:spcAft>
              <a:buClr>
                <a:schemeClr val="folHlink"/>
              </a:buClr>
              <a:buFont typeface="Arial" panose="020B0604020202020204" pitchFamily="34" charset="0"/>
              <a:buChar char="•"/>
              <a:defRPr b="1">
                <a:solidFill>
                  <a:schemeClr val="tx1"/>
                </a:solidFill>
                <a:latin typeface="Arial" panose="020B0604020202020204" pitchFamily="34" charset="0"/>
              </a:defRPr>
            </a:lvl9pPr>
          </a:lstStyle>
          <a:p>
            <a:pPr algn="ctr" defTabSz="685800" eaLnBrk="1" fontAlgn="auto" hangingPunct="1">
              <a:defRPr/>
            </a:pPr>
            <a:r>
              <a:rPr lang="en-US" altLang="en-US" sz="1050" b="0" kern="0" dirty="0">
                <a:solidFill>
                  <a:srgbClr val="000000"/>
                </a:solidFill>
                <a:latin typeface="Calibri" panose="020F0502020204030204" pitchFamily="34" charset="0"/>
                <a:cs typeface="Arial" panose="020B0604020202020204" pitchFamily="34" charset="0"/>
              </a:rPr>
              <a:t>Cell</a:t>
            </a:r>
          </a:p>
          <a:p>
            <a:pPr algn="ctr" defTabSz="685800" eaLnBrk="1" fontAlgn="auto" hangingPunct="1">
              <a:defRPr/>
            </a:pPr>
            <a:r>
              <a:rPr lang="en-US" altLang="en-US" sz="1050" b="0" kern="0" dirty="0">
                <a:solidFill>
                  <a:srgbClr val="000000"/>
                </a:solidFill>
                <a:latin typeface="Calibri" panose="020F0502020204030204" pitchFamily="34" charset="0"/>
                <a:cs typeface="Arial" panose="020B0604020202020204" pitchFamily="34" charset="0"/>
              </a:rPr>
              <a:t>cycle</a:t>
            </a:r>
          </a:p>
        </p:txBody>
      </p:sp>
      <p:sp>
        <p:nvSpPr>
          <p:cNvPr id="1011" name="TextBox 958">
            <a:extLst>
              <a:ext uri="{FF2B5EF4-FFF2-40B4-BE49-F238E27FC236}">
                <a16:creationId xmlns:a16="http://schemas.microsoft.com/office/drawing/2014/main" id="{801A1BD9-204A-D8D4-6722-F8FA73B8C843}"/>
              </a:ext>
            </a:extLst>
          </p:cNvPr>
          <p:cNvSpPr txBox="1">
            <a:spLocks noChangeArrowheads="1"/>
          </p:cNvSpPr>
          <p:nvPr/>
        </p:nvSpPr>
        <p:spPr bwMode="auto">
          <a:xfrm>
            <a:off x="1633754" y="3970308"/>
            <a:ext cx="90601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lnSpc>
                <a:spcPct val="90000"/>
              </a:lnSpc>
              <a:spcBef>
                <a:spcPct val="35000"/>
              </a:spcBef>
              <a:spcAft>
                <a:spcPct val="25000"/>
              </a:spcAft>
              <a:buClr>
                <a:schemeClr val="folHlink"/>
              </a:buClr>
              <a:buFont typeface="Arial" panose="020B0604020202020204" pitchFamily="34" charset="0"/>
              <a:buChar char="•"/>
              <a:defRPr b="1">
                <a:solidFill>
                  <a:schemeClr val="tx1"/>
                </a:solidFill>
                <a:latin typeface="Arial" panose="020B0604020202020204" pitchFamily="34" charset="0"/>
              </a:defRPr>
            </a:lvl6pPr>
            <a:lvl7pPr marL="2971800" indent="-228600" eaLnBrk="0" fontAlgn="base" hangingPunct="0">
              <a:lnSpc>
                <a:spcPct val="90000"/>
              </a:lnSpc>
              <a:spcBef>
                <a:spcPct val="35000"/>
              </a:spcBef>
              <a:spcAft>
                <a:spcPct val="25000"/>
              </a:spcAft>
              <a:buClr>
                <a:schemeClr val="folHlink"/>
              </a:buClr>
              <a:buFont typeface="Arial" panose="020B0604020202020204" pitchFamily="34" charset="0"/>
              <a:buChar char="•"/>
              <a:defRPr b="1">
                <a:solidFill>
                  <a:schemeClr val="tx1"/>
                </a:solidFill>
                <a:latin typeface="Arial" panose="020B0604020202020204" pitchFamily="34" charset="0"/>
              </a:defRPr>
            </a:lvl7pPr>
            <a:lvl8pPr marL="3429000" indent="-228600" eaLnBrk="0" fontAlgn="base" hangingPunct="0">
              <a:lnSpc>
                <a:spcPct val="90000"/>
              </a:lnSpc>
              <a:spcBef>
                <a:spcPct val="35000"/>
              </a:spcBef>
              <a:spcAft>
                <a:spcPct val="25000"/>
              </a:spcAft>
              <a:buClr>
                <a:schemeClr val="folHlink"/>
              </a:buClr>
              <a:buFont typeface="Arial" panose="020B0604020202020204" pitchFamily="34" charset="0"/>
              <a:buChar char="•"/>
              <a:defRPr b="1">
                <a:solidFill>
                  <a:schemeClr val="tx1"/>
                </a:solidFill>
                <a:latin typeface="Arial" panose="020B0604020202020204" pitchFamily="34" charset="0"/>
              </a:defRPr>
            </a:lvl8pPr>
            <a:lvl9pPr marL="3886200" indent="-228600" eaLnBrk="0" fontAlgn="base" hangingPunct="0">
              <a:lnSpc>
                <a:spcPct val="90000"/>
              </a:lnSpc>
              <a:spcBef>
                <a:spcPct val="35000"/>
              </a:spcBef>
              <a:spcAft>
                <a:spcPct val="25000"/>
              </a:spcAft>
              <a:buClr>
                <a:schemeClr val="folHlink"/>
              </a:buClr>
              <a:buFont typeface="Arial" panose="020B0604020202020204" pitchFamily="34" charset="0"/>
              <a:buChar char="•"/>
              <a:defRPr b="1">
                <a:solidFill>
                  <a:schemeClr val="tx1"/>
                </a:solidFill>
                <a:latin typeface="Arial" panose="020B0604020202020204" pitchFamily="34" charset="0"/>
              </a:defRPr>
            </a:lvl9pPr>
          </a:lstStyle>
          <a:p>
            <a:pPr algn="ctr" defTabSz="685800" eaLnBrk="1" fontAlgn="auto" hangingPunct="1">
              <a:defRPr/>
            </a:pPr>
            <a:r>
              <a:rPr lang="en-US" altLang="en-US" sz="1050" b="0" kern="0" dirty="0">
                <a:solidFill>
                  <a:srgbClr val="000000"/>
                </a:solidFill>
                <a:latin typeface="Calibri" panose="020F0502020204030204" pitchFamily="34" charset="0"/>
                <a:cs typeface="Arial" panose="020B0604020202020204" pitchFamily="34" charset="0"/>
              </a:rPr>
              <a:t>Transcription</a:t>
            </a:r>
          </a:p>
          <a:p>
            <a:pPr algn="ctr" defTabSz="685800" eaLnBrk="1" fontAlgn="auto" hangingPunct="1">
              <a:defRPr/>
            </a:pPr>
            <a:r>
              <a:rPr lang="en-US" altLang="en-US" sz="1050" b="0" kern="0" dirty="0">
                <a:solidFill>
                  <a:srgbClr val="000000"/>
                </a:solidFill>
                <a:latin typeface="Calibri" panose="020F0502020204030204" pitchFamily="34" charset="0"/>
                <a:cs typeface="Arial" panose="020B0604020202020204" pitchFamily="34" charset="0"/>
              </a:rPr>
              <a:t>silencing</a:t>
            </a:r>
          </a:p>
        </p:txBody>
      </p:sp>
      <p:sp>
        <p:nvSpPr>
          <p:cNvPr id="1012" name="Text Box 11">
            <a:extLst>
              <a:ext uri="{FF2B5EF4-FFF2-40B4-BE49-F238E27FC236}">
                <a16:creationId xmlns:a16="http://schemas.microsoft.com/office/drawing/2014/main" id="{ADDDEECC-787B-7A0D-F24D-D4F422C9530E}"/>
              </a:ext>
            </a:extLst>
          </p:cNvPr>
          <p:cNvSpPr txBox="1">
            <a:spLocks noChangeArrowheads="1"/>
          </p:cNvSpPr>
          <p:nvPr/>
        </p:nvSpPr>
        <p:spPr bwMode="auto">
          <a:xfrm>
            <a:off x="3719247" y="4716451"/>
            <a:ext cx="367116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defTabSz="685800" fontAlgn="auto">
              <a:lnSpc>
                <a:spcPct val="100000"/>
              </a:lnSpc>
              <a:spcBef>
                <a:spcPct val="0"/>
              </a:spcBef>
              <a:spcAft>
                <a:spcPct val="0"/>
              </a:spcAft>
              <a:buClrTx/>
              <a:buFont typeface="Wingdings" panose="05000000000000000000" pitchFamily="2" charset="2"/>
              <a:buNone/>
              <a:defRPr/>
            </a:pPr>
            <a:r>
              <a:rPr lang="en-US" altLang="en-US" sz="900" dirty="0">
                <a:solidFill>
                  <a:srgbClr val="455560"/>
                </a:solidFill>
                <a:latin typeface="Calibri" panose="020F0502020204030204" pitchFamily="34" charset="0"/>
                <a:cs typeface="Arial" panose="020B0604020202020204" pitchFamily="34" charset="0"/>
              </a:rPr>
              <a:t>Brufsky. Oncologist. 2018;23:528. AlFakeeh. Curr Oncol. 2018;25:S18.</a:t>
            </a:r>
          </a:p>
        </p:txBody>
      </p:sp>
      <p:grpSp>
        <p:nvGrpSpPr>
          <p:cNvPr id="1013" name="Group 1012">
            <a:extLst>
              <a:ext uri="{FF2B5EF4-FFF2-40B4-BE49-F238E27FC236}">
                <a16:creationId xmlns:a16="http://schemas.microsoft.com/office/drawing/2014/main" id="{4C7FE9E4-5D51-61BE-F198-F8EA59CE7A2E}"/>
              </a:ext>
            </a:extLst>
          </p:cNvPr>
          <p:cNvGrpSpPr/>
          <p:nvPr/>
        </p:nvGrpSpPr>
        <p:grpSpPr>
          <a:xfrm rot="19930668">
            <a:off x="2703547" y="1831040"/>
            <a:ext cx="796663" cy="145256"/>
            <a:chOff x="9426576" y="3746501"/>
            <a:chExt cx="1062217" cy="193675"/>
          </a:xfrm>
        </p:grpSpPr>
        <p:cxnSp>
          <p:nvCxnSpPr>
            <p:cNvPr id="1014" name="Straight Connector 1013">
              <a:extLst>
                <a:ext uri="{FF2B5EF4-FFF2-40B4-BE49-F238E27FC236}">
                  <a16:creationId xmlns:a16="http://schemas.microsoft.com/office/drawing/2014/main" id="{B2F20478-315C-562D-D2ED-DF26089373A7}"/>
                </a:ext>
              </a:extLst>
            </p:cNvPr>
            <p:cNvCxnSpPr/>
            <p:nvPr/>
          </p:nvCxnSpPr>
          <p:spPr bwMode="auto">
            <a:xfrm flipH="1">
              <a:off x="9426576" y="3746501"/>
              <a:ext cx="3175" cy="193675"/>
            </a:xfrm>
            <a:prstGeom prst="line">
              <a:avLst/>
            </a:prstGeom>
            <a:noFill/>
            <a:ln w="28575" cap="flat" cmpd="sng" algn="ctr">
              <a:solidFill>
                <a:srgbClr val="E1471D"/>
              </a:solidFill>
              <a:prstDash val="solid"/>
              <a:round/>
              <a:headEnd type="none" w="med" len="med"/>
              <a:tailEnd type="none" w="med" len="med"/>
            </a:ln>
            <a:effectLst/>
          </p:spPr>
        </p:cxnSp>
        <p:cxnSp>
          <p:nvCxnSpPr>
            <p:cNvPr id="1015" name="Straight Connector 1014">
              <a:extLst>
                <a:ext uri="{FF2B5EF4-FFF2-40B4-BE49-F238E27FC236}">
                  <a16:creationId xmlns:a16="http://schemas.microsoft.com/office/drawing/2014/main" id="{4507FDF7-1543-F7C6-77A7-A2024974965A}"/>
                </a:ext>
              </a:extLst>
            </p:cNvPr>
            <p:cNvCxnSpPr/>
            <p:nvPr/>
          </p:nvCxnSpPr>
          <p:spPr bwMode="auto">
            <a:xfrm flipV="1">
              <a:off x="9441043" y="3767965"/>
              <a:ext cx="1047750" cy="71437"/>
            </a:xfrm>
            <a:prstGeom prst="line">
              <a:avLst/>
            </a:prstGeom>
            <a:noFill/>
            <a:ln w="28575" cap="flat" cmpd="sng" algn="ctr">
              <a:solidFill>
                <a:srgbClr val="E1471D"/>
              </a:solidFill>
              <a:prstDash val="solid"/>
              <a:round/>
              <a:headEnd type="none" w="med" len="med"/>
              <a:tailEnd type="none" w="med" len="med"/>
            </a:ln>
            <a:effectLst/>
          </p:spPr>
        </p:cxnSp>
      </p:grpSp>
      <p:sp>
        <p:nvSpPr>
          <p:cNvPr id="1016" name="TextBox 1015">
            <a:extLst>
              <a:ext uri="{FF2B5EF4-FFF2-40B4-BE49-F238E27FC236}">
                <a16:creationId xmlns:a16="http://schemas.microsoft.com/office/drawing/2014/main" id="{7CA1D4FA-CA52-4E81-C44F-3B59F259F0F4}"/>
              </a:ext>
            </a:extLst>
          </p:cNvPr>
          <p:cNvSpPr txBox="1"/>
          <p:nvPr/>
        </p:nvSpPr>
        <p:spPr>
          <a:xfrm>
            <a:off x="2848365" y="1600612"/>
            <a:ext cx="960120" cy="369332"/>
          </a:xfrm>
          <a:prstGeom prst="rect">
            <a:avLst/>
          </a:prstGeom>
          <a:solidFill>
            <a:srgbClr val="FFFFFF"/>
          </a:solidFill>
          <a:ln w="19050" cap="flat" cmpd="sng" algn="ctr">
            <a:solidFill>
              <a:srgbClr val="E1471D"/>
            </a:solidFill>
            <a:prstDash val="solid"/>
          </a:ln>
          <a:effectLst/>
        </p:spPr>
        <p:txBody>
          <a:bodyPr wrap="square">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PI3K Inhibitors  </a:t>
            </a:r>
          </a:p>
          <a:p>
            <a:pPr marL="0" marR="0" lvl="0" indent="0" defTabSz="6858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Alpelisib</a:t>
            </a:r>
          </a:p>
        </p:txBody>
      </p:sp>
      <p:cxnSp>
        <p:nvCxnSpPr>
          <p:cNvPr id="1017" name="Straight Connector 1016">
            <a:extLst>
              <a:ext uri="{FF2B5EF4-FFF2-40B4-BE49-F238E27FC236}">
                <a16:creationId xmlns:a16="http://schemas.microsoft.com/office/drawing/2014/main" id="{15FB8739-F096-DEB2-4DD2-3476D476D11D}"/>
              </a:ext>
            </a:extLst>
          </p:cNvPr>
          <p:cNvCxnSpPr>
            <a:cxnSpLocks/>
          </p:cNvCxnSpPr>
          <p:nvPr/>
        </p:nvCxnSpPr>
        <p:spPr bwMode="auto">
          <a:xfrm flipV="1">
            <a:off x="3251874" y="2613396"/>
            <a:ext cx="851949" cy="344402"/>
          </a:xfrm>
          <a:prstGeom prst="line">
            <a:avLst/>
          </a:prstGeom>
          <a:noFill/>
          <a:ln w="28575" cap="flat" cmpd="sng" algn="ctr">
            <a:solidFill>
              <a:srgbClr val="000000"/>
            </a:solidFill>
            <a:prstDash val="solid"/>
            <a:headEnd w="med" len="med"/>
            <a:tailEnd type="triangle" w="med" len="med"/>
          </a:ln>
          <a:effectLst/>
        </p:spPr>
      </p:cxnSp>
      <p:cxnSp>
        <p:nvCxnSpPr>
          <p:cNvPr id="1018" name="Straight Connector 1017">
            <a:extLst>
              <a:ext uri="{FF2B5EF4-FFF2-40B4-BE49-F238E27FC236}">
                <a16:creationId xmlns:a16="http://schemas.microsoft.com/office/drawing/2014/main" id="{22C50623-991A-715F-2C6B-83F641DF7570}"/>
              </a:ext>
            </a:extLst>
          </p:cNvPr>
          <p:cNvCxnSpPr>
            <a:cxnSpLocks/>
          </p:cNvCxnSpPr>
          <p:nvPr/>
        </p:nvCxnSpPr>
        <p:spPr bwMode="auto">
          <a:xfrm flipV="1">
            <a:off x="2696357" y="2551918"/>
            <a:ext cx="1402587" cy="243213"/>
          </a:xfrm>
          <a:prstGeom prst="line">
            <a:avLst/>
          </a:prstGeom>
          <a:noFill/>
          <a:ln w="28575" cap="flat" cmpd="sng" algn="ctr">
            <a:solidFill>
              <a:srgbClr val="000000"/>
            </a:solidFill>
            <a:prstDash val="solid"/>
            <a:headEnd w="med" len="med"/>
            <a:tailEnd type="triangle" w="med" len="med"/>
          </a:ln>
          <a:effectLst/>
        </p:spPr>
      </p:cxnSp>
      <p:sp>
        <p:nvSpPr>
          <p:cNvPr id="1019" name="TextBox 1018">
            <a:extLst>
              <a:ext uri="{FF2B5EF4-FFF2-40B4-BE49-F238E27FC236}">
                <a16:creationId xmlns:a16="http://schemas.microsoft.com/office/drawing/2014/main" id="{13C5619C-0CA5-1401-4D1F-6D8164DD1F31}"/>
              </a:ext>
            </a:extLst>
          </p:cNvPr>
          <p:cNvSpPr txBox="1"/>
          <p:nvPr/>
        </p:nvSpPr>
        <p:spPr bwMode="auto">
          <a:xfrm>
            <a:off x="5746638" y="3393227"/>
            <a:ext cx="1249060" cy="784830"/>
          </a:xfrm>
          <a:prstGeom prst="rect">
            <a:avLst/>
          </a:prstGeom>
          <a:noFill/>
          <a:ln w="19050" algn="ctr">
            <a:solidFill>
              <a:srgbClr val="015873"/>
            </a:solidFill>
            <a:miter lim="800000"/>
            <a:headEnd/>
            <a:tailEnd/>
          </a:ln>
          <a:extLst>
            <a:ext uri="{909E8E84-426E-40DD-AFC4-6F175D3DCCD1}">
              <a14:hiddenFill xmlns:a14="http://schemas.microsoft.com/office/drawing/2010/main">
                <a:solidFill>
                  <a:srgbClr val="FFFFFF"/>
                </a:solidFill>
              </a14:hiddenFill>
            </a:ext>
          </a:extLst>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rPr>
              <a:t>Cell cycle regulation </a:t>
            </a:r>
          </a:p>
          <a:p>
            <a:pPr marL="0" marR="0" lvl="0" indent="0" defTabSz="6858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rPr>
              <a:t>DNA replication</a:t>
            </a:r>
          </a:p>
          <a:p>
            <a:pPr marL="0" marR="0" lvl="0" indent="0" defTabSz="6858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rPr>
              <a:t>Cellular differentiation</a:t>
            </a:r>
          </a:p>
          <a:p>
            <a:pPr marL="0" marR="0" lvl="0" indent="0" defTabSz="6858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rPr>
              <a:t>Apoptosis</a:t>
            </a:r>
          </a:p>
          <a:p>
            <a:pPr marL="0" marR="0" lvl="0" indent="0" defTabSz="6858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rPr>
              <a:t>Angiogenesis</a:t>
            </a:r>
          </a:p>
        </p:txBody>
      </p:sp>
      <p:cxnSp>
        <p:nvCxnSpPr>
          <p:cNvPr id="1020" name="Straight Connector 1019">
            <a:extLst>
              <a:ext uri="{FF2B5EF4-FFF2-40B4-BE49-F238E27FC236}">
                <a16:creationId xmlns:a16="http://schemas.microsoft.com/office/drawing/2014/main" id="{97B7A9F8-9F49-D984-77C7-2798B2A8475E}"/>
              </a:ext>
            </a:extLst>
          </p:cNvPr>
          <p:cNvCxnSpPr/>
          <p:nvPr/>
        </p:nvCxnSpPr>
        <p:spPr bwMode="auto">
          <a:xfrm flipV="1">
            <a:off x="5259124" y="3772480"/>
            <a:ext cx="398860" cy="0"/>
          </a:xfrm>
          <a:prstGeom prst="line">
            <a:avLst/>
          </a:prstGeom>
          <a:noFill/>
          <a:ln w="28575" cap="flat" cmpd="sng" algn="ctr">
            <a:solidFill>
              <a:srgbClr val="000000"/>
            </a:solidFill>
            <a:prstDash val="solid"/>
            <a:headEnd w="med" len="med"/>
            <a:tailEnd type="triangle" w="med" len="med"/>
          </a:ln>
          <a:effectLst/>
        </p:spPr>
      </p:cxnSp>
    </p:spTree>
    <p:extLst>
      <p:ext uri="{BB962C8B-B14F-4D97-AF65-F5344CB8AC3E}">
        <p14:creationId xmlns:p14="http://schemas.microsoft.com/office/powerpoint/2010/main" val="38528531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B6327E1-AD05-4BCD-5A79-2476C65AF684}"/>
              </a:ext>
            </a:extLst>
          </p:cNvPr>
          <p:cNvSpPr txBox="1">
            <a:spLocks/>
          </p:cNvSpPr>
          <p:nvPr/>
        </p:nvSpPr>
        <p:spPr bwMode="auto">
          <a:xfrm>
            <a:off x="118106" y="114887"/>
            <a:ext cx="8154333" cy="347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7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2700" b="1">
                <a:solidFill>
                  <a:schemeClr val="tx2"/>
                </a:solidFill>
                <a:latin typeface="Arial" charset="0"/>
              </a:defRPr>
            </a:lvl2pPr>
            <a:lvl3pPr algn="l" rtl="0" eaLnBrk="1" fontAlgn="base" hangingPunct="1">
              <a:spcBef>
                <a:spcPct val="0"/>
              </a:spcBef>
              <a:spcAft>
                <a:spcPct val="0"/>
              </a:spcAft>
              <a:defRPr sz="2700" b="1">
                <a:solidFill>
                  <a:schemeClr val="tx2"/>
                </a:solidFill>
                <a:latin typeface="Arial" charset="0"/>
              </a:defRPr>
            </a:lvl3pPr>
            <a:lvl4pPr algn="l" rtl="0" eaLnBrk="1" fontAlgn="base" hangingPunct="1">
              <a:spcBef>
                <a:spcPct val="0"/>
              </a:spcBef>
              <a:spcAft>
                <a:spcPct val="0"/>
              </a:spcAft>
              <a:defRPr sz="2700" b="1">
                <a:solidFill>
                  <a:schemeClr val="tx2"/>
                </a:solidFill>
                <a:latin typeface="Arial" charset="0"/>
              </a:defRPr>
            </a:lvl4pPr>
            <a:lvl5pPr algn="l" rtl="0" eaLnBrk="1" fontAlgn="base" hangingPunct="1">
              <a:spcBef>
                <a:spcPct val="0"/>
              </a:spcBef>
              <a:spcAft>
                <a:spcPct val="0"/>
              </a:spcAft>
              <a:defRPr sz="2700" b="1">
                <a:solidFill>
                  <a:schemeClr val="tx2"/>
                </a:solidFill>
                <a:latin typeface="Arial" charset="0"/>
              </a:defRPr>
            </a:lvl5pPr>
            <a:lvl6pPr marL="342900" algn="l" rtl="0" eaLnBrk="1" fontAlgn="base" hangingPunct="1">
              <a:spcBef>
                <a:spcPct val="0"/>
              </a:spcBef>
              <a:spcAft>
                <a:spcPct val="0"/>
              </a:spcAft>
              <a:defRPr sz="2625" b="1">
                <a:solidFill>
                  <a:schemeClr val="tx2"/>
                </a:solidFill>
                <a:latin typeface="Arial" charset="0"/>
              </a:defRPr>
            </a:lvl6pPr>
            <a:lvl7pPr marL="685800" algn="l" rtl="0" eaLnBrk="1" fontAlgn="base" hangingPunct="1">
              <a:spcBef>
                <a:spcPct val="0"/>
              </a:spcBef>
              <a:spcAft>
                <a:spcPct val="0"/>
              </a:spcAft>
              <a:defRPr sz="2625" b="1">
                <a:solidFill>
                  <a:schemeClr val="tx2"/>
                </a:solidFill>
                <a:latin typeface="Arial" charset="0"/>
              </a:defRPr>
            </a:lvl7pPr>
            <a:lvl8pPr marL="1028700" algn="l" rtl="0" eaLnBrk="1" fontAlgn="base" hangingPunct="1">
              <a:spcBef>
                <a:spcPct val="0"/>
              </a:spcBef>
              <a:spcAft>
                <a:spcPct val="0"/>
              </a:spcAft>
              <a:defRPr sz="2625" b="1">
                <a:solidFill>
                  <a:schemeClr val="tx2"/>
                </a:solidFill>
                <a:latin typeface="Arial" charset="0"/>
              </a:defRPr>
            </a:lvl8pPr>
            <a:lvl9pPr marL="1371600" algn="l" rtl="0" eaLnBrk="1" fontAlgn="base" hangingPunct="1">
              <a:spcBef>
                <a:spcPct val="0"/>
              </a:spcBef>
              <a:spcAft>
                <a:spcPct val="0"/>
              </a:spcAft>
              <a:defRPr sz="2625"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chemeClr val="tx1"/>
                </a:solidFill>
                <a:effectLst/>
                <a:uLnTx/>
                <a:uFillTx/>
                <a:latin typeface="Calibri" panose="020F0502020204030204" pitchFamily="34" charset="0"/>
                <a:ea typeface="+mj-ea"/>
                <a:cs typeface="+mj-cs"/>
              </a:rPr>
              <a:t>Targeting CDK4/6 in HR+, HER2- Metastatic BC: Rationale</a:t>
            </a:r>
          </a:p>
        </p:txBody>
      </p:sp>
      <p:sp>
        <p:nvSpPr>
          <p:cNvPr id="4" name="Content Placeholder 112">
            <a:extLst>
              <a:ext uri="{FF2B5EF4-FFF2-40B4-BE49-F238E27FC236}">
                <a16:creationId xmlns:a16="http://schemas.microsoft.com/office/drawing/2014/main" id="{2F4B116B-7F05-6B8A-2F3A-6A3DA5CFA2D3}"/>
              </a:ext>
            </a:extLst>
          </p:cNvPr>
          <p:cNvSpPr txBox="1">
            <a:spLocks/>
          </p:cNvSpPr>
          <p:nvPr/>
        </p:nvSpPr>
        <p:spPr bwMode="auto">
          <a:xfrm>
            <a:off x="6019148" y="643091"/>
            <a:ext cx="2942549" cy="3488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lnSpc>
                <a:spcPct val="90000"/>
              </a:lnSpc>
              <a:spcBef>
                <a:spcPts val="750"/>
              </a:spcBef>
              <a:spcAft>
                <a:spcPts val="525"/>
              </a:spcAft>
              <a:buClr>
                <a:schemeClr val="bg1"/>
              </a:buClr>
              <a:buFont typeface="Wingdings" panose="05000000000000000000" pitchFamily="2" charset="2"/>
              <a:buChar char="§"/>
              <a:defRPr sz="2100">
                <a:solidFill>
                  <a:schemeClr val="bg1"/>
                </a:solidFill>
                <a:latin typeface="Calibri" panose="020F0502020204030204" pitchFamily="34" charset="0"/>
                <a:ea typeface="+mn-ea"/>
                <a:cs typeface="+mn-cs"/>
              </a:defRPr>
            </a:lvl1pPr>
            <a:lvl2pPr marL="557213" indent="-214313" algn="l" rtl="0" eaLnBrk="1" fontAlgn="base" hangingPunct="1">
              <a:lnSpc>
                <a:spcPct val="90000"/>
              </a:lnSpc>
              <a:spcBef>
                <a:spcPts val="750"/>
              </a:spcBef>
              <a:spcAft>
                <a:spcPts val="525"/>
              </a:spcAft>
              <a:buClr>
                <a:schemeClr val="bg1"/>
              </a:buClr>
              <a:buFont typeface="Arial" panose="020B0604020202020204" pitchFamily="34" charset="0"/>
              <a:buChar char="‒"/>
              <a:defRPr sz="1950">
                <a:solidFill>
                  <a:schemeClr val="bg1"/>
                </a:solidFill>
                <a:latin typeface="Calibri" panose="020F0502020204030204" pitchFamily="34" charset="0"/>
              </a:defRPr>
            </a:lvl2pPr>
            <a:lvl3pPr marL="857250" indent="-171450" algn="l" rtl="0" eaLnBrk="1" fontAlgn="base" hangingPunct="1">
              <a:lnSpc>
                <a:spcPct val="90000"/>
              </a:lnSpc>
              <a:spcBef>
                <a:spcPts val="750"/>
              </a:spcBef>
              <a:spcAft>
                <a:spcPts val="525"/>
              </a:spcAft>
              <a:buClr>
                <a:schemeClr val="bg1"/>
              </a:buClr>
              <a:buFont typeface="Arial" panose="020B0604020202020204" pitchFamily="34" charset="0"/>
              <a:buChar char="‒"/>
              <a:defRPr sz="1800">
                <a:solidFill>
                  <a:schemeClr val="bg1"/>
                </a:solidFill>
                <a:latin typeface="Calibri" panose="020F0502020204030204" pitchFamily="34" charset="0"/>
              </a:defRPr>
            </a:lvl3pPr>
            <a:lvl4pPr marL="1200150" indent="-171450" algn="l" rtl="0" eaLnBrk="1" fontAlgn="base" hangingPunct="1">
              <a:lnSpc>
                <a:spcPct val="90000"/>
              </a:lnSpc>
              <a:spcBef>
                <a:spcPts val="750"/>
              </a:spcBef>
              <a:spcAft>
                <a:spcPts val="525"/>
              </a:spcAft>
              <a:buClr>
                <a:schemeClr val="bg1"/>
              </a:buClr>
              <a:buFont typeface="Arial" panose="020B0604020202020204" pitchFamily="34" charset="0"/>
              <a:buChar char="‒"/>
              <a:defRPr sz="1650">
                <a:solidFill>
                  <a:schemeClr val="bg1"/>
                </a:solidFill>
                <a:latin typeface="Calibri" panose="020F0502020204030204" pitchFamily="34" charset="0"/>
              </a:defRPr>
            </a:lvl4pPr>
            <a:lvl5pPr marL="1543050" indent="-171450" algn="l" rtl="0" eaLnBrk="1" fontAlgn="base" hangingPunct="1">
              <a:lnSpc>
                <a:spcPct val="90000"/>
              </a:lnSpc>
              <a:spcBef>
                <a:spcPts val="750"/>
              </a:spcBef>
              <a:spcAft>
                <a:spcPts val="525"/>
              </a:spcAft>
              <a:buClr>
                <a:schemeClr val="bg1"/>
              </a:buClr>
              <a:buFont typeface="Arial" panose="020B0604020202020204" pitchFamily="34" charset="0"/>
              <a:buChar char="‒"/>
              <a:defRPr sz="1500">
                <a:solidFill>
                  <a:schemeClr val="bg1"/>
                </a:solidFill>
                <a:latin typeface="Calibri" panose="020F0502020204030204" pitchFamily="34" charset="0"/>
              </a:defRPr>
            </a:lvl5pPr>
            <a:lvl6pPr marL="18859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6pPr>
            <a:lvl7pPr marL="22288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7pPr>
            <a:lvl8pPr marL="25717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8pPr>
            <a:lvl9pPr marL="29146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9pPr>
          </a:lstStyle>
          <a:p>
            <a:pPr marL="385763" marR="0" lvl="0" indent="-385763" algn="l" defTabSz="914400" rtl="0" eaLnBrk="1" fontAlgn="base" latinLnBrk="0" hangingPunct="1">
              <a:lnSpc>
                <a:spcPct val="90000"/>
              </a:lnSpc>
              <a:spcBef>
                <a:spcPts val="750"/>
              </a:spcBef>
              <a:spcAft>
                <a:spcPts val="525"/>
              </a:spcAft>
              <a:buClr>
                <a:srgbClr val="000000"/>
              </a:buClr>
              <a:buSzTx/>
              <a:buFont typeface="+mj-lt"/>
              <a:buAutoNum type="arabicPeriod"/>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Mitogenic pathways, including estrogen signaling, stimulate cyclin D production</a:t>
            </a:r>
          </a:p>
          <a:p>
            <a:pPr marL="385763" marR="0" lvl="0" indent="-385763" algn="l" defTabSz="914400" rtl="0" eaLnBrk="1" fontAlgn="base" latinLnBrk="0" hangingPunct="1">
              <a:lnSpc>
                <a:spcPct val="90000"/>
              </a:lnSpc>
              <a:spcBef>
                <a:spcPts val="750"/>
              </a:spcBef>
              <a:spcAft>
                <a:spcPts val="525"/>
              </a:spcAft>
              <a:buClr>
                <a:srgbClr val="000000"/>
              </a:buClr>
              <a:buSzTx/>
              <a:buFont typeface="+mj-lt"/>
              <a:buAutoNum type="arabicPeriod"/>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Binding of cyclin D activates CDK4/6, an important player in driving cell cycle progression in ER+ BC</a:t>
            </a:r>
          </a:p>
          <a:p>
            <a:pPr marL="385763" marR="0" lvl="0" indent="-385763" algn="l" defTabSz="914400" rtl="0" eaLnBrk="1" fontAlgn="base" latinLnBrk="0" hangingPunct="1">
              <a:lnSpc>
                <a:spcPct val="90000"/>
              </a:lnSpc>
              <a:spcBef>
                <a:spcPts val="750"/>
              </a:spcBef>
              <a:spcAft>
                <a:spcPts val="525"/>
              </a:spcAft>
              <a:buClr>
                <a:srgbClr val="000000"/>
              </a:buClr>
              <a:buSzTx/>
              <a:buFont typeface="+mj-lt"/>
              <a:buAutoNum type="arabicPeriod"/>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Selectively inhibiting CDK4/6 causes cell cycle arrest in G1 phase, resulting in reduced cell viability and tumor shrinking</a:t>
            </a:r>
          </a:p>
        </p:txBody>
      </p:sp>
      <p:sp>
        <p:nvSpPr>
          <p:cNvPr id="6" name="Freeform: Shape 5">
            <a:extLst>
              <a:ext uri="{FF2B5EF4-FFF2-40B4-BE49-F238E27FC236}">
                <a16:creationId xmlns:a16="http://schemas.microsoft.com/office/drawing/2014/main" id="{69C95DC7-332B-9B12-6573-CE830BEBC957}"/>
              </a:ext>
            </a:extLst>
          </p:cNvPr>
          <p:cNvSpPr/>
          <p:nvPr/>
        </p:nvSpPr>
        <p:spPr bwMode="auto">
          <a:xfrm>
            <a:off x="1843591" y="1487709"/>
            <a:ext cx="184731" cy="253916"/>
          </a:xfrm>
          <a:custGeom>
            <a:avLst/>
            <a:gdLst>
              <a:gd name="connsiteX0" fmla="*/ 1462087 w 1571625"/>
              <a:gd name="connsiteY0" fmla="*/ 0 h 1314450"/>
              <a:gd name="connsiteX1" fmla="*/ 1571625 w 1571625"/>
              <a:gd name="connsiteY1" fmla="*/ 238125 h 1314450"/>
              <a:gd name="connsiteX2" fmla="*/ 1457325 w 1571625"/>
              <a:gd name="connsiteY2" fmla="*/ 461963 h 1314450"/>
              <a:gd name="connsiteX3" fmla="*/ 804862 w 1571625"/>
              <a:gd name="connsiteY3" fmla="*/ 714375 h 1314450"/>
              <a:gd name="connsiteX4" fmla="*/ 442912 w 1571625"/>
              <a:gd name="connsiteY4" fmla="*/ 1314450 h 1314450"/>
              <a:gd name="connsiteX5" fmla="*/ 238125 w 1571625"/>
              <a:gd name="connsiteY5" fmla="*/ 1176338 h 1314450"/>
              <a:gd name="connsiteX6" fmla="*/ 0 w 1571625"/>
              <a:gd name="connsiteY6" fmla="*/ 1228725 h 1314450"/>
              <a:gd name="connsiteX7" fmla="*/ 576262 w 1571625"/>
              <a:gd name="connsiteY7" fmla="*/ 319088 h 1314450"/>
              <a:gd name="connsiteX8" fmla="*/ 1462087 w 1571625"/>
              <a:gd name="connsiteY8" fmla="*/ 0 h 1314450"/>
              <a:gd name="connsiteX0" fmla="*/ 1462087 w 1571625"/>
              <a:gd name="connsiteY0" fmla="*/ 0 h 1314450"/>
              <a:gd name="connsiteX1" fmla="*/ 1571625 w 1571625"/>
              <a:gd name="connsiteY1" fmla="*/ 238125 h 1314450"/>
              <a:gd name="connsiteX2" fmla="*/ 1457325 w 1571625"/>
              <a:gd name="connsiteY2" fmla="*/ 461963 h 1314450"/>
              <a:gd name="connsiteX3" fmla="*/ 804862 w 1571625"/>
              <a:gd name="connsiteY3" fmla="*/ 714375 h 1314450"/>
              <a:gd name="connsiteX4" fmla="*/ 442912 w 1571625"/>
              <a:gd name="connsiteY4" fmla="*/ 1314450 h 1314450"/>
              <a:gd name="connsiteX5" fmla="*/ 238125 w 1571625"/>
              <a:gd name="connsiteY5" fmla="*/ 1176338 h 1314450"/>
              <a:gd name="connsiteX6" fmla="*/ 0 w 1571625"/>
              <a:gd name="connsiteY6" fmla="*/ 1228725 h 1314450"/>
              <a:gd name="connsiteX7" fmla="*/ 576262 w 1571625"/>
              <a:gd name="connsiteY7" fmla="*/ 319088 h 1314450"/>
              <a:gd name="connsiteX8" fmla="*/ 1462087 w 1571625"/>
              <a:gd name="connsiteY8" fmla="*/ 0 h 1314450"/>
              <a:gd name="connsiteX0" fmla="*/ 1462087 w 1571625"/>
              <a:gd name="connsiteY0" fmla="*/ 0 h 1314450"/>
              <a:gd name="connsiteX1" fmla="*/ 1571625 w 1571625"/>
              <a:gd name="connsiteY1" fmla="*/ 238125 h 1314450"/>
              <a:gd name="connsiteX2" fmla="*/ 1457325 w 1571625"/>
              <a:gd name="connsiteY2" fmla="*/ 461963 h 1314450"/>
              <a:gd name="connsiteX3" fmla="*/ 804862 w 1571625"/>
              <a:gd name="connsiteY3" fmla="*/ 714375 h 1314450"/>
              <a:gd name="connsiteX4" fmla="*/ 442912 w 1571625"/>
              <a:gd name="connsiteY4" fmla="*/ 1314450 h 1314450"/>
              <a:gd name="connsiteX5" fmla="*/ 238125 w 1571625"/>
              <a:gd name="connsiteY5" fmla="*/ 1176338 h 1314450"/>
              <a:gd name="connsiteX6" fmla="*/ 0 w 1571625"/>
              <a:gd name="connsiteY6" fmla="*/ 1228725 h 1314450"/>
              <a:gd name="connsiteX7" fmla="*/ 576262 w 1571625"/>
              <a:gd name="connsiteY7" fmla="*/ 319088 h 1314450"/>
              <a:gd name="connsiteX8" fmla="*/ 1462087 w 1571625"/>
              <a:gd name="connsiteY8" fmla="*/ 0 h 1314450"/>
              <a:gd name="connsiteX0" fmla="*/ 1462087 w 1571625"/>
              <a:gd name="connsiteY0" fmla="*/ 0 h 1314450"/>
              <a:gd name="connsiteX1" fmla="*/ 1571625 w 1571625"/>
              <a:gd name="connsiteY1" fmla="*/ 238125 h 1314450"/>
              <a:gd name="connsiteX2" fmla="*/ 1457325 w 1571625"/>
              <a:gd name="connsiteY2" fmla="*/ 461963 h 1314450"/>
              <a:gd name="connsiteX3" fmla="*/ 804862 w 1571625"/>
              <a:gd name="connsiteY3" fmla="*/ 714375 h 1314450"/>
              <a:gd name="connsiteX4" fmla="*/ 442912 w 1571625"/>
              <a:gd name="connsiteY4" fmla="*/ 1314450 h 1314450"/>
              <a:gd name="connsiteX5" fmla="*/ 238125 w 1571625"/>
              <a:gd name="connsiteY5" fmla="*/ 1176338 h 1314450"/>
              <a:gd name="connsiteX6" fmla="*/ 0 w 1571625"/>
              <a:gd name="connsiteY6" fmla="*/ 1228725 h 1314450"/>
              <a:gd name="connsiteX7" fmla="*/ 576262 w 1571625"/>
              <a:gd name="connsiteY7" fmla="*/ 319088 h 1314450"/>
              <a:gd name="connsiteX8" fmla="*/ 1462087 w 1571625"/>
              <a:gd name="connsiteY8" fmla="*/ 0 h 1314450"/>
              <a:gd name="connsiteX0" fmla="*/ 1462087 w 1571625"/>
              <a:gd name="connsiteY0" fmla="*/ 0 h 1314450"/>
              <a:gd name="connsiteX1" fmla="*/ 1571625 w 1571625"/>
              <a:gd name="connsiteY1" fmla="*/ 238125 h 1314450"/>
              <a:gd name="connsiteX2" fmla="*/ 1457325 w 1571625"/>
              <a:gd name="connsiteY2" fmla="*/ 461963 h 1314450"/>
              <a:gd name="connsiteX3" fmla="*/ 804862 w 1571625"/>
              <a:gd name="connsiteY3" fmla="*/ 714375 h 1314450"/>
              <a:gd name="connsiteX4" fmla="*/ 442912 w 1571625"/>
              <a:gd name="connsiteY4" fmla="*/ 1314450 h 1314450"/>
              <a:gd name="connsiteX5" fmla="*/ 238125 w 1571625"/>
              <a:gd name="connsiteY5" fmla="*/ 1176338 h 1314450"/>
              <a:gd name="connsiteX6" fmla="*/ 0 w 1571625"/>
              <a:gd name="connsiteY6" fmla="*/ 1228725 h 1314450"/>
              <a:gd name="connsiteX7" fmla="*/ 576262 w 1571625"/>
              <a:gd name="connsiteY7" fmla="*/ 319088 h 1314450"/>
              <a:gd name="connsiteX8" fmla="*/ 1462087 w 1571625"/>
              <a:gd name="connsiteY8" fmla="*/ 0 h 1314450"/>
              <a:gd name="connsiteX0" fmla="*/ 1462087 w 1571625"/>
              <a:gd name="connsiteY0" fmla="*/ 0 h 1314450"/>
              <a:gd name="connsiteX1" fmla="*/ 1571625 w 1571625"/>
              <a:gd name="connsiteY1" fmla="*/ 238125 h 1314450"/>
              <a:gd name="connsiteX2" fmla="*/ 1457325 w 1571625"/>
              <a:gd name="connsiteY2" fmla="*/ 461963 h 1314450"/>
              <a:gd name="connsiteX3" fmla="*/ 804862 w 1571625"/>
              <a:gd name="connsiteY3" fmla="*/ 714375 h 1314450"/>
              <a:gd name="connsiteX4" fmla="*/ 442912 w 1571625"/>
              <a:gd name="connsiteY4" fmla="*/ 1314450 h 1314450"/>
              <a:gd name="connsiteX5" fmla="*/ 238125 w 1571625"/>
              <a:gd name="connsiteY5" fmla="*/ 1176338 h 1314450"/>
              <a:gd name="connsiteX6" fmla="*/ 0 w 1571625"/>
              <a:gd name="connsiteY6" fmla="*/ 1228725 h 1314450"/>
              <a:gd name="connsiteX7" fmla="*/ 576262 w 1571625"/>
              <a:gd name="connsiteY7" fmla="*/ 319088 h 1314450"/>
              <a:gd name="connsiteX8" fmla="*/ 1462087 w 1571625"/>
              <a:gd name="connsiteY8" fmla="*/ 0 h 1314450"/>
              <a:gd name="connsiteX0" fmla="*/ 1462087 w 1571625"/>
              <a:gd name="connsiteY0" fmla="*/ 0 h 1314450"/>
              <a:gd name="connsiteX1" fmla="*/ 1571625 w 1571625"/>
              <a:gd name="connsiteY1" fmla="*/ 238125 h 1314450"/>
              <a:gd name="connsiteX2" fmla="*/ 1457325 w 1571625"/>
              <a:gd name="connsiteY2" fmla="*/ 461963 h 1314450"/>
              <a:gd name="connsiteX3" fmla="*/ 804862 w 1571625"/>
              <a:gd name="connsiteY3" fmla="*/ 714375 h 1314450"/>
              <a:gd name="connsiteX4" fmla="*/ 442912 w 1571625"/>
              <a:gd name="connsiteY4" fmla="*/ 1314450 h 1314450"/>
              <a:gd name="connsiteX5" fmla="*/ 238125 w 1571625"/>
              <a:gd name="connsiteY5" fmla="*/ 1176338 h 1314450"/>
              <a:gd name="connsiteX6" fmla="*/ 0 w 1571625"/>
              <a:gd name="connsiteY6" fmla="*/ 1228725 h 1314450"/>
              <a:gd name="connsiteX7" fmla="*/ 571500 w 1571625"/>
              <a:gd name="connsiteY7" fmla="*/ 314325 h 1314450"/>
              <a:gd name="connsiteX8" fmla="*/ 1462087 w 1571625"/>
              <a:gd name="connsiteY8" fmla="*/ 0 h 1314450"/>
              <a:gd name="connsiteX0" fmla="*/ 1462087 w 1571625"/>
              <a:gd name="connsiteY0" fmla="*/ 0 h 1314450"/>
              <a:gd name="connsiteX1" fmla="*/ 1571625 w 1571625"/>
              <a:gd name="connsiteY1" fmla="*/ 238125 h 1314450"/>
              <a:gd name="connsiteX2" fmla="*/ 1457325 w 1571625"/>
              <a:gd name="connsiteY2" fmla="*/ 461963 h 1314450"/>
              <a:gd name="connsiteX3" fmla="*/ 804862 w 1571625"/>
              <a:gd name="connsiteY3" fmla="*/ 714375 h 1314450"/>
              <a:gd name="connsiteX4" fmla="*/ 442912 w 1571625"/>
              <a:gd name="connsiteY4" fmla="*/ 1314450 h 1314450"/>
              <a:gd name="connsiteX5" fmla="*/ 238125 w 1571625"/>
              <a:gd name="connsiteY5" fmla="*/ 1176338 h 1314450"/>
              <a:gd name="connsiteX6" fmla="*/ 0 w 1571625"/>
              <a:gd name="connsiteY6" fmla="*/ 1228725 h 1314450"/>
              <a:gd name="connsiteX7" fmla="*/ 571500 w 1571625"/>
              <a:gd name="connsiteY7" fmla="*/ 314325 h 1314450"/>
              <a:gd name="connsiteX8" fmla="*/ 1462087 w 1571625"/>
              <a:gd name="connsiteY8" fmla="*/ 0 h 1314450"/>
              <a:gd name="connsiteX0" fmla="*/ 1462087 w 1571625"/>
              <a:gd name="connsiteY0" fmla="*/ 0 h 1314450"/>
              <a:gd name="connsiteX1" fmla="*/ 1571625 w 1571625"/>
              <a:gd name="connsiteY1" fmla="*/ 238125 h 1314450"/>
              <a:gd name="connsiteX2" fmla="*/ 1457325 w 1571625"/>
              <a:gd name="connsiteY2" fmla="*/ 461963 h 1314450"/>
              <a:gd name="connsiteX3" fmla="*/ 804862 w 1571625"/>
              <a:gd name="connsiteY3" fmla="*/ 714375 h 1314450"/>
              <a:gd name="connsiteX4" fmla="*/ 442912 w 1571625"/>
              <a:gd name="connsiteY4" fmla="*/ 1314450 h 1314450"/>
              <a:gd name="connsiteX5" fmla="*/ 238125 w 1571625"/>
              <a:gd name="connsiteY5" fmla="*/ 1176338 h 1314450"/>
              <a:gd name="connsiteX6" fmla="*/ 0 w 1571625"/>
              <a:gd name="connsiteY6" fmla="*/ 1228725 h 1314450"/>
              <a:gd name="connsiteX7" fmla="*/ 571500 w 1571625"/>
              <a:gd name="connsiteY7" fmla="*/ 314325 h 1314450"/>
              <a:gd name="connsiteX8" fmla="*/ 1462087 w 1571625"/>
              <a:gd name="connsiteY8" fmla="*/ 0 h 1314450"/>
              <a:gd name="connsiteX0" fmla="*/ 1462087 w 1571625"/>
              <a:gd name="connsiteY0" fmla="*/ 0 h 1314450"/>
              <a:gd name="connsiteX1" fmla="*/ 1571625 w 1571625"/>
              <a:gd name="connsiteY1" fmla="*/ 238125 h 1314450"/>
              <a:gd name="connsiteX2" fmla="*/ 1457325 w 1571625"/>
              <a:gd name="connsiteY2" fmla="*/ 461963 h 1314450"/>
              <a:gd name="connsiteX3" fmla="*/ 804862 w 1571625"/>
              <a:gd name="connsiteY3" fmla="*/ 714375 h 1314450"/>
              <a:gd name="connsiteX4" fmla="*/ 442912 w 1571625"/>
              <a:gd name="connsiteY4" fmla="*/ 1314450 h 1314450"/>
              <a:gd name="connsiteX5" fmla="*/ 238125 w 1571625"/>
              <a:gd name="connsiteY5" fmla="*/ 1176338 h 1314450"/>
              <a:gd name="connsiteX6" fmla="*/ 0 w 1571625"/>
              <a:gd name="connsiteY6" fmla="*/ 1228725 h 1314450"/>
              <a:gd name="connsiteX7" fmla="*/ 571500 w 1571625"/>
              <a:gd name="connsiteY7" fmla="*/ 314325 h 1314450"/>
              <a:gd name="connsiteX8" fmla="*/ 1462087 w 1571625"/>
              <a:gd name="connsiteY8" fmla="*/ 0 h 1314450"/>
              <a:gd name="connsiteX0" fmla="*/ 1462087 w 1571625"/>
              <a:gd name="connsiteY0" fmla="*/ 0 h 1314450"/>
              <a:gd name="connsiteX1" fmla="*/ 1571625 w 1571625"/>
              <a:gd name="connsiteY1" fmla="*/ 238125 h 1314450"/>
              <a:gd name="connsiteX2" fmla="*/ 1457325 w 1571625"/>
              <a:gd name="connsiteY2" fmla="*/ 461963 h 1314450"/>
              <a:gd name="connsiteX3" fmla="*/ 804862 w 1571625"/>
              <a:gd name="connsiteY3" fmla="*/ 714375 h 1314450"/>
              <a:gd name="connsiteX4" fmla="*/ 442912 w 1571625"/>
              <a:gd name="connsiteY4" fmla="*/ 1314450 h 1314450"/>
              <a:gd name="connsiteX5" fmla="*/ 238125 w 1571625"/>
              <a:gd name="connsiteY5" fmla="*/ 1176338 h 1314450"/>
              <a:gd name="connsiteX6" fmla="*/ 0 w 1571625"/>
              <a:gd name="connsiteY6" fmla="*/ 1228725 h 1314450"/>
              <a:gd name="connsiteX7" fmla="*/ 571500 w 1571625"/>
              <a:gd name="connsiteY7" fmla="*/ 314325 h 1314450"/>
              <a:gd name="connsiteX8" fmla="*/ 1462087 w 1571625"/>
              <a:gd name="connsiteY8" fmla="*/ 0 h 1314450"/>
              <a:gd name="connsiteX0" fmla="*/ 1462087 w 1571625"/>
              <a:gd name="connsiteY0" fmla="*/ 0 h 1314450"/>
              <a:gd name="connsiteX1" fmla="*/ 1571625 w 1571625"/>
              <a:gd name="connsiteY1" fmla="*/ 238125 h 1314450"/>
              <a:gd name="connsiteX2" fmla="*/ 1457325 w 1571625"/>
              <a:gd name="connsiteY2" fmla="*/ 461963 h 1314450"/>
              <a:gd name="connsiteX3" fmla="*/ 804862 w 1571625"/>
              <a:gd name="connsiteY3" fmla="*/ 714375 h 1314450"/>
              <a:gd name="connsiteX4" fmla="*/ 442912 w 1571625"/>
              <a:gd name="connsiteY4" fmla="*/ 1314450 h 1314450"/>
              <a:gd name="connsiteX5" fmla="*/ 238125 w 1571625"/>
              <a:gd name="connsiteY5" fmla="*/ 1176338 h 1314450"/>
              <a:gd name="connsiteX6" fmla="*/ 0 w 1571625"/>
              <a:gd name="connsiteY6" fmla="*/ 1228725 h 1314450"/>
              <a:gd name="connsiteX7" fmla="*/ 571500 w 1571625"/>
              <a:gd name="connsiteY7" fmla="*/ 314325 h 1314450"/>
              <a:gd name="connsiteX8" fmla="*/ 1462087 w 1571625"/>
              <a:gd name="connsiteY8" fmla="*/ 0 h 1314450"/>
              <a:gd name="connsiteX0" fmla="*/ 1462087 w 1571625"/>
              <a:gd name="connsiteY0" fmla="*/ 0 h 1314450"/>
              <a:gd name="connsiteX1" fmla="*/ 1571625 w 1571625"/>
              <a:gd name="connsiteY1" fmla="*/ 238125 h 1314450"/>
              <a:gd name="connsiteX2" fmla="*/ 1457325 w 1571625"/>
              <a:gd name="connsiteY2" fmla="*/ 461963 h 1314450"/>
              <a:gd name="connsiteX3" fmla="*/ 804862 w 1571625"/>
              <a:gd name="connsiteY3" fmla="*/ 714375 h 1314450"/>
              <a:gd name="connsiteX4" fmla="*/ 442912 w 1571625"/>
              <a:gd name="connsiteY4" fmla="*/ 1314450 h 1314450"/>
              <a:gd name="connsiteX5" fmla="*/ 238125 w 1571625"/>
              <a:gd name="connsiteY5" fmla="*/ 1176338 h 1314450"/>
              <a:gd name="connsiteX6" fmla="*/ 0 w 1571625"/>
              <a:gd name="connsiteY6" fmla="*/ 1228725 h 1314450"/>
              <a:gd name="connsiteX7" fmla="*/ 571500 w 1571625"/>
              <a:gd name="connsiteY7" fmla="*/ 314325 h 1314450"/>
              <a:gd name="connsiteX8" fmla="*/ 1462087 w 1571625"/>
              <a:gd name="connsiteY8" fmla="*/ 0 h 1314450"/>
              <a:gd name="connsiteX0" fmla="*/ 1462087 w 1571625"/>
              <a:gd name="connsiteY0" fmla="*/ 0 h 1314450"/>
              <a:gd name="connsiteX1" fmla="*/ 1571625 w 1571625"/>
              <a:gd name="connsiteY1" fmla="*/ 238125 h 1314450"/>
              <a:gd name="connsiteX2" fmla="*/ 1457325 w 1571625"/>
              <a:gd name="connsiteY2" fmla="*/ 461963 h 1314450"/>
              <a:gd name="connsiteX3" fmla="*/ 804862 w 1571625"/>
              <a:gd name="connsiteY3" fmla="*/ 714375 h 1314450"/>
              <a:gd name="connsiteX4" fmla="*/ 442912 w 1571625"/>
              <a:gd name="connsiteY4" fmla="*/ 1314450 h 1314450"/>
              <a:gd name="connsiteX5" fmla="*/ 238125 w 1571625"/>
              <a:gd name="connsiteY5" fmla="*/ 1176338 h 1314450"/>
              <a:gd name="connsiteX6" fmla="*/ 0 w 1571625"/>
              <a:gd name="connsiteY6" fmla="*/ 1228725 h 1314450"/>
              <a:gd name="connsiteX7" fmla="*/ 571500 w 1571625"/>
              <a:gd name="connsiteY7" fmla="*/ 314325 h 1314450"/>
              <a:gd name="connsiteX8" fmla="*/ 1462087 w 1571625"/>
              <a:gd name="connsiteY8" fmla="*/ 0 h 1314450"/>
              <a:gd name="connsiteX0" fmla="*/ 1462087 w 1571625"/>
              <a:gd name="connsiteY0" fmla="*/ 0 h 1314450"/>
              <a:gd name="connsiteX1" fmla="*/ 1571625 w 1571625"/>
              <a:gd name="connsiteY1" fmla="*/ 238125 h 1314450"/>
              <a:gd name="connsiteX2" fmla="*/ 1457325 w 1571625"/>
              <a:gd name="connsiteY2" fmla="*/ 461963 h 1314450"/>
              <a:gd name="connsiteX3" fmla="*/ 804862 w 1571625"/>
              <a:gd name="connsiteY3" fmla="*/ 714375 h 1314450"/>
              <a:gd name="connsiteX4" fmla="*/ 442912 w 1571625"/>
              <a:gd name="connsiteY4" fmla="*/ 1314450 h 1314450"/>
              <a:gd name="connsiteX5" fmla="*/ 238125 w 1571625"/>
              <a:gd name="connsiteY5" fmla="*/ 1176338 h 1314450"/>
              <a:gd name="connsiteX6" fmla="*/ 0 w 1571625"/>
              <a:gd name="connsiteY6" fmla="*/ 1228725 h 1314450"/>
              <a:gd name="connsiteX7" fmla="*/ 571500 w 1571625"/>
              <a:gd name="connsiteY7" fmla="*/ 314325 h 1314450"/>
              <a:gd name="connsiteX8" fmla="*/ 1462087 w 1571625"/>
              <a:gd name="connsiteY8" fmla="*/ 0 h 1314450"/>
              <a:gd name="connsiteX0" fmla="*/ 1462087 w 1571625"/>
              <a:gd name="connsiteY0" fmla="*/ 0 h 1314450"/>
              <a:gd name="connsiteX1" fmla="*/ 1571625 w 1571625"/>
              <a:gd name="connsiteY1" fmla="*/ 238125 h 1314450"/>
              <a:gd name="connsiteX2" fmla="*/ 1457325 w 1571625"/>
              <a:gd name="connsiteY2" fmla="*/ 461963 h 1314450"/>
              <a:gd name="connsiteX3" fmla="*/ 804862 w 1571625"/>
              <a:gd name="connsiteY3" fmla="*/ 714375 h 1314450"/>
              <a:gd name="connsiteX4" fmla="*/ 442912 w 1571625"/>
              <a:gd name="connsiteY4" fmla="*/ 1314450 h 1314450"/>
              <a:gd name="connsiteX5" fmla="*/ 238125 w 1571625"/>
              <a:gd name="connsiteY5" fmla="*/ 1176338 h 1314450"/>
              <a:gd name="connsiteX6" fmla="*/ 0 w 1571625"/>
              <a:gd name="connsiteY6" fmla="*/ 1228725 h 1314450"/>
              <a:gd name="connsiteX7" fmla="*/ 571500 w 1571625"/>
              <a:gd name="connsiteY7" fmla="*/ 314325 h 1314450"/>
              <a:gd name="connsiteX8" fmla="*/ 1462087 w 1571625"/>
              <a:gd name="connsiteY8" fmla="*/ 0 h 1314450"/>
              <a:gd name="connsiteX0" fmla="*/ 1462087 w 1571625"/>
              <a:gd name="connsiteY0" fmla="*/ 0 h 1314450"/>
              <a:gd name="connsiteX1" fmla="*/ 1571625 w 1571625"/>
              <a:gd name="connsiteY1" fmla="*/ 238125 h 1314450"/>
              <a:gd name="connsiteX2" fmla="*/ 1457325 w 1571625"/>
              <a:gd name="connsiteY2" fmla="*/ 461963 h 1314450"/>
              <a:gd name="connsiteX3" fmla="*/ 804862 w 1571625"/>
              <a:gd name="connsiteY3" fmla="*/ 714375 h 1314450"/>
              <a:gd name="connsiteX4" fmla="*/ 442912 w 1571625"/>
              <a:gd name="connsiteY4" fmla="*/ 1314450 h 1314450"/>
              <a:gd name="connsiteX5" fmla="*/ 238125 w 1571625"/>
              <a:gd name="connsiteY5" fmla="*/ 1176338 h 1314450"/>
              <a:gd name="connsiteX6" fmla="*/ 0 w 1571625"/>
              <a:gd name="connsiteY6" fmla="*/ 1228725 h 1314450"/>
              <a:gd name="connsiteX7" fmla="*/ 571500 w 1571625"/>
              <a:gd name="connsiteY7" fmla="*/ 314325 h 1314450"/>
              <a:gd name="connsiteX8" fmla="*/ 1462087 w 1571625"/>
              <a:gd name="connsiteY8" fmla="*/ 0 h 131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5" h="1314450">
                <a:moveTo>
                  <a:pt x="1462087" y="0"/>
                </a:moveTo>
                <a:lnTo>
                  <a:pt x="1571625" y="238125"/>
                </a:lnTo>
                <a:lnTo>
                  <a:pt x="1457325" y="461963"/>
                </a:lnTo>
                <a:cubicBezTo>
                  <a:pt x="1149349" y="469900"/>
                  <a:pt x="1046163" y="554037"/>
                  <a:pt x="804862" y="714375"/>
                </a:cubicBezTo>
                <a:cubicBezTo>
                  <a:pt x="660399" y="809626"/>
                  <a:pt x="520699" y="1033463"/>
                  <a:pt x="442912" y="1314450"/>
                </a:cubicBezTo>
                <a:lnTo>
                  <a:pt x="238125" y="1176338"/>
                </a:lnTo>
                <a:lnTo>
                  <a:pt x="0" y="1228725"/>
                </a:lnTo>
                <a:cubicBezTo>
                  <a:pt x="130174" y="754063"/>
                  <a:pt x="327025" y="531812"/>
                  <a:pt x="571500" y="314325"/>
                </a:cubicBezTo>
                <a:cubicBezTo>
                  <a:pt x="1019175" y="3175"/>
                  <a:pt x="1457325" y="1588"/>
                  <a:pt x="1462087" y="0"/>
                </a:cubicBezTo>
                <a:close/>
              </a:path>
            </a:pathLst>
          </a:custGeom>
          <a:solidFill>
            <a:srgbClr val="E1471D"/>
          </a:solidFill>
          <a:ln>
            <a:noFill/>
          </a:ln>
        </p:spPr>
        <p:txBody>
          <a:bodyPr wrap="non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455560"/>
              </a:solidFill>
              <a:effectLst/>
              <a:uLnTx/>
              <a:uFillTx/>
              <a:latin typeface="Arial" panose="020B0604020202020204" pitchFamily="34" charset="0"/>
              <a:cs typeface="Arial" panose="020B0604020202020204" pitchFamily="34" charset="0"/>
            </a:endParaRPr>
          </a:p>
        </p:txBody>
      </p:sp>
      <p:sp>
        <p:nvSpPr>
          <p:cNvPr id="7" name="Freeform: Shape 6">
            <a:extLst>
              <a:ext uri="{FF2B5EF4-FFF2-40B4-BE49-F238E27FC236}">
                <a16:creationId xmlns:a16="http://schemas.microsoft.com/office/drawing/2014/main" id="{51A5D84C-AB8D-0BB2-4630-EDBBE5871578}"/>
              </a:ext>
            </a:extLst>
          </p:cNvPr>
          <p:cNvSpPr/>
          <p:nvPr/>
        </p:nvSpPr>
        <p:spPr bwMode="auto">
          <a:xfrm>
            <a:off x="1887784" y="2595313"/>
            <a:ext cx="184731" cy="253916"/>
          </a:xfrm>
          <a:custGeom>
            <a:avLst/>
            <a:gdLst>
              <a:gd name="connsiteX0" fmla="*/ 0 w 1743075"/>
              <a:gd name="connsiteY0" fmla="*/ 66675 h 1809750"/>
              <a:gd name="connsiteX1" fmla="*/ 233363 w 1743075"/>
              <a:gd name="connsiteY1" fmla="*/ 0 h 1809750"/>
              <a:gd name="connsiteX2" fmla="*/ 447675 w 1743075"/>
              <a:gd name="connsiteY2" fmla="*/ 147637 h 1809750"/>
              <a:gd name="connsiteX3" fmla="*/ 747713 w 1743075"/>
              <a:gd name="connsiteY3" fmla="*/ 1062037 h 1809750"/>
              <a:gd name="connsiteX4" fmla="*/ 1647825 w 1743075"/>
              <a:gd name="connsiteY4" fmla="*/ 1371600 h 1809750"/>
              <a:gd name="connsiteX5" fmla="*/ 1604963 w 1743075"/>
              <a:gd name="connsiteY5" fmla="*/ 1604962 h 1809750"/>
              <a:gd name="connsiteX6" fmla="*/ 1743075 w 1743075"/>
              <a:gd name="connsiteY6" fmla="*/ 1809750 h 1809750"/>
              <a:gd name="connsiteX7" fmla="*/ 433388 w 1743075"/>
              <a:gd name="connsiteY7" fmla="*/ 1390650 h 1809750"/>
              <a:gd name="connsiteX8" fmla="*/ 0 w 1743075"/>
              <a:gd name="connsiteY8" fmla="*/ 66675 h 1809750"/>
              <a:gd name="connsiteX0" fmla="*/ 0 w 1743075"/>
              <a:gd name="connsiteY0" fmla="*/ 66675 h 1809750"/>
              <a:gd name="connsiteX1" fmla="*/ 233363 w 1743075"/>
              <a:gd name="connsiteY1" fmla="*/ 0 h 1809750"/>
              <a:gd name="connsiteX2" fmla="*/ 447675 w 1743075"/>
              <a:gd name="connsiteY2" fmla="*/ 147637 h 1809750"/>
              <a:gd name="connsiteX3" fmla="*/ 747713 w 1743075"/>
              <a:gd name="connsiteY3" fmla="*/ 1062037 h 1809750"/>
              <a:gd name="connsiteX4" fmla="*/ 1647825 w 1743075"/>
              <a:gd name="connsiteY4" fmla="*/ 1371600 h 1809750"/>
              <a:gd name="connsiteX5" fmla="*/ 1604963 w 1743075"/>
              <a:gd name="connsiteY5" fmla="*/ 1604962 h 1809750"/>
              <a:gd name="connsiteX6" fmla="*/ 1743075 w 1743075"/>
              <a:gd name="connsiteY6" fmla="*/ 1809750 h 1809750"/>
              <a:gd name="connsiteX7" fmla="*/ 433388 w 1743075"/>
              <a:gd name="connsiteY7" fmla="*/ 1390650 h 1809750"/>
              <a:gd name="connsiteX8" fmla="*/ 0 w 1743075"/>
              <a:gd name="connsiteY8" fmla="*/ 66675 h 1809750"/>
              <a:gd name="connsiteX0" fmla="*/ 25029 w 1768104"/>
              <a:gd name="connsiteY0" fmla="*/ 66675 h 1809750"/>
              <a:gd name="connsiteX1" fmla="*/ 258392 w 1768104"/>
              <a:gd name="connsiteY1" fmla="*/ 0 h 1809750"/>
              <a:gd name="connsiteX2" fmla="*/ 472704 w 1768104"/>
              <a:gd name="connsiteY2" fmla="*/ 147637 h 1809750"/>
              <a:gd name="connsiteX3" fmla="*/ 772742 w 1768104"/>
              <a:gd name="connsiteY3" fmla="*/ 1062037 h 1809750"/>
              <a:gd name="connsiteX4" fmla="*/ 1672854 w 1768104"/>
              <a:gd name="connsiteY4" fmla="*/ 1371600 h 1809750"/>
              <a:gd name="connsiteX5" fmla="*/ 1629992 w 1768104"/>
              <a:gd name="connsiteY5" fmla="*/ 1604962 h 1809750"/>
              <a:gd name="connsiteX6" fmla="*/ 1768104 w 1768104"/>
              <a:gd name="connsiteY6" fmla="*/ 1809750 h 1809750"/>
              <a:gd name="connsiteX7" fmla="*/ 458417 w 1768104"/>
              <a:gd name="connsiteY7" fmla="*/ 1390650 h 1809750"/>
              <a:gd name="connsiteX8" fmla="*/ 25029 w 1768104"/>
              <a:gd name="connsiteY8" fmla="*/ 66675 h 1809750"/>
              <a:gd name="connsiteX0" fmla="*/ 25029 w 1768104"/>
              <a:gd name="connsiteY0" fmla="*/ 66675 h 1809750"/>
              <a:gd name="connsiteX1" fmla="*/ 258392 w 1768104"/>
              <a:gd name="connsiteY1" fmla="*/ 0 h 1809750"/>
              <a:gd name="connsiteX2" fmla="*/ 472704 w 1768104"/>
              <a:gd name="connsiteY2" fmla="*/ 147637 h 1809750"/>
              <a:gd name="connsiteX3" fmla="*/ 772742 w 1768104"/>
              <a:gd name="connsiteY3" fmla="*/ 1062037 h 1809750"/>
              <a:gd name="connsiteX4" fmla="*/ 1672854 w 1768104"/>
              <a:gd name="connsiteY4" fmla="*/ 1371600 h 1809750"/>
              <a:gd name="connsiteX5" fmla="*/ 1629992 w 1768104"/>
              <a:gd name="connsiteY5" fmla="*/ 1604962 h 1809750"/>
              <a:gd name="connsiteX6" fmla="*/ 1768104 w 1768104"/>
              <a:gd name="connsiteY6" fmla="*/ 1809750 h 1809750"/>
              <a:gd name="connsiteX7" fmla="*/ 458417 w 1768104"/>
              <a:gd name="connsiteY7" fmla="*/ 1390650 h 1809750"/>
              <a:gd name="connsiteX8" fmla="*/ 25029 w 1768104"/>
              <a:gd name="connsiteY8" fmla="*/ 66675 h 1809750"/>
              <a:gd name="connsiteX0" fmla="*/ 25029 w 1768104"/>
              <a:gd name="connsiteY0" fmla="*/ 66675 h 1809750"/>
              <a:gd name="connsiteX1" fmla="*/ 258392 w 1768104"/>
              <a:gd name="connsiteY1" fmla="*/ 0 h 1809750"/>
              <a:gd name="connsiteX2" fmla="*/ 472704 w 1768104"/>
              <a:gd name="connsiteY2" fmla="*/ 147637 h 1809750"/>
              <a:gd name="connsiteX3" fmla="*/ 772742 w 1768104"/>
              <a:gd name="connsiteY3" fmla="*/ 1062037 h 1809750"/>
              <a:gd name="connsiteX4" fmla="*/ 1672854 w 1768104"/>
              <a:gd name="connsiteY4" fmla="*/ 1371600 h 1809750"/>
              <a:gd name="connsiteX5" fmla="*/ 1629992 w 1768104"/>
              <a:gd name="connsiteY5" fmla="*/ 1604962 h 1809750"/>
              <a:gd name="connsiteX6" fmla="*/ 1768104 w 1768104"/>
              <a:gd name="connsiteY6" fmla="*/ 1809750 h 1809750"/>
              <a:gd name="connsiteX7" fmla="*/ 458417 w 1768104"/>
              <a:gd name="connsiteY7" fmla="*/ 1390650 h 1809750"/>
              <a:gd name="connsiteX8" fmla="*/ 25029 w 1768104"/>
              <a:gd name="connsiteY8" fmla="*/ 66675 h 1809750"/>
              <a:gd name="connsiteX0" fmla="*/ 25029 w 1768104"/>
              <a:gd name="connsiteY0" fmla="*/ 66675 h 1809750"/>
              <a:gd name="connsiteX1" fmla="*/ 258392 w 1768104"/>
              <a:gd name="connsiteY1" fmla="*/ 0 h 1809750"/>
              <a:gd name="connsiteX2" fmla="*/ 472704 w 1768104"/>
              <a:gd name="connsiteY2" fmla="*/ 147637 h 1809750"/>
              <a:gd name="connsiteX3" fmla="*/ 772742 w 1768104"/>
              <a:gd name="connsiteY3" fmla="*/ 1062037 h 1809750"/>
              <a:gd name="connsiteX4" fmla="*/ 1672854 w 1768104"/>
              <a:gd name="connsiteY4" fmla="*/ 1371600 h 1809750"/>
              <a:gd name="connsiteX5" fmla="*/ 1629992 w 1768104"/>
              <a:gd name="connsiteY5" fmla="*/ 1604962 h 1809750"/>
              <a:gd name="connsiteX6" fmla="*/ 1768104 w 1768104"/>
              <a:gd name="connsiteY6" fmla="*/ 1809750 h 1809750"/>
              <a:gd name="connsiteX7" fmla="*/ 458417 w 1768104"/>
              <a:gd name="connsiteY7" fmla="*/ 1390650 h 1809750"/>
              <a:gd name="connsiteX8" fmla="*/ 25029 w 1768104"/>
              <a:gd name="connsiteY8" fmla="*/ 66675 h 1809750"/>
              <a:gd name="connsiteX0" fmla="*/ 25029 w 1768104"/>
              <a:gd name="connsiteY0" fmla="*/ 66675 h 1809750"/>
              <a:gd name="connsiteX1" fmla="*/ 258392 w 1768104"/>
              <a:gd name="connsiteY1" fmla="*/ 0 h 1809750"/>
              <a:gd name="connsiteX2" fmla="*/ 472704 w 1768104"/>
              <a:gd name="connsiteY2" fmla="*/ 147637 h 1809750"/>
              <a:gd name="connsiteX3" fmla="*/ 772742 w 1768104"/>
              <a:gd name="connsiteY3" fmla="*/ 1062037 h 1809750"/>
              <a:gd name="connsiteX4" fmla="*/ 1672854 w 1768104"/>
              <a:gd name="connsiteY4" fmla="*/ 1371600 h 1809750"/>
              <a:gd name="connsiteX5" fmla="*/ 1629992 w 1768104"/>
              <a:gd name="connsiteY5" fmla="*/ 1604962 h 1809750"/>
              <a:gd name="connsiteX6" fmla="*/ 1768104 w 1768104"/>
              <a:gd name="connsiteY6" fmla="*/ 1809750 h 1809750"/>
              <a:gd name="connsiteX7" fmla="*/ 458417 w 1768104"/>
              <a:gd name="connsiteY7" fmla="*/ 1390650 h 1809750"/>
              <a:gd name="connsiteX8" fmla="*/ 25029 w 1768104"/>
              <a:gd name="connsiteY8" fmla="*/ 66675 h 1809750"/>
              <a:gd name="connsiteX0" fmla="*/ 25029 w 1768104"/>
              <a:gd name="connsiteY0" fmla="*/ 66675 h 1809750"/>
              <a:gd name="connsiteX1" fmla="*/ 258392 w 1768104"/>
              <a:gd name="connsiteY1" fmla="*/ 0 h 1809750"/>
              <a:gd name="connsiteX2" fmla="*/ 472704 w 1768104"/>
              <a:gd name="connsiteY2" fmla="*/ 147637 h 1809750"/>
              <a:gd name="connsiteX3" fmla="*/ 772742 w 1768104"/>
              <a:gd name="connsiteY3" fmla="*/ 1062037 h 1809750"/>
              <a:gd name="connsiteX4" fmla="*/ 1672854 w 1768104"/>
              <a:gd name="connsiteY4" fmla="*/ 1371600 h 1809750"/>
              <a:gd name="connsiteX5" fmla="*/ 1629992 w 1768104"/>
              <a:gd name="connsiteY5" fmla="*/ 1604962 h 1809750"/>
              <a:gd name="connsiteX6" fmla="*/ 1768104 w 1768104"/>
              <a:gd name="connsiteY6" fmla="*/ 1809750 h 1809750"/>
              <a:gd name="connsiteX7" fmla="*/ 458417 w 1768104"/>
              <a:gd name="connsiteY7" fmla="*/ 1390650 h 1809750"/>
              <a:gd name="connsiteX8" fmla="*/ 25029 w 1768104"/>
              <a:gd name="connsiteY8" fmla="*/ 66675 h 1809750"/>
              <a:gd name="connsiteX0" fmla="*/ 25029 w 1768104"/>
              <a:gd name="connsiteY0" fmla="*/ 66675 h 1809750"/>
              <a:gd name="connsiteX1" fmla="*/ 258392 w 1768104"/>
              <a:gd name="connsiteY1" fmla="*/ 0 h 1809750"/>
              <a:gd name="connsiteX2" fmla="*/ 472704 w 1768104"/>
              <a:gd name="connsiteY2" fmla="*/ 147637 h 1809750"/>
              <a:gd name="connsiteX3" fmla="*/ 772742 w 1768104"/>
              <a:gd name="connsiteY3" fmla="*/ 1062037 h 1809750"/>
              <a:gd name="connsiteX4" fmla="*/ 1672854 w 1768104"/>
              <a:gd name="connsiteY4" fmla="*/ 1371600 h 1809750"/>
              <a:gd name="connsiteX5" fmla="*/ 1629992 w 1768104"/>
              <a:gd name="connsiteY5" fmla="*/ 1604962 h 1809750"/>
              <a:gd name="connsiteX6" fmla="*/ 1768104 w 1768104"/>
              <a:gd name="connsiteY6" fmla="*/ 1809750 h 1809750"/>
              <a:gd name="connsiteX7" fmla="*/ 458417 w 1768104"/>
              <a:gd name="connsiteY7" fmla="*/ 1390650 h 1809750"/>
              <a:gd name="connsiteX8" fmla="*/ 25029 w 1768104"/>
              <a:gd name="connsiteY8" fmla="*/ 66675 h 1809750"/>
              <a:gd name="connsiteX0" fmla="*/ 25029 w 1768104"/>
              <a:gd name="connsiteY0" fmla="*/ 66675 h 1809750"/>
              <a:gd name="connsiteX1" fmla="*/ 258392 w 1768104"/>
              <a:gd name="connsiteY1" fmla="*/ 0 h 1809750"/>
              <a:gd name="connsiteX2" fmla="*/ 472704 w 1768104"/>
              <a:gd name="connsiteY2" fmla="*/ 147637 h 1809750"/>
              <a:gd name="connsiteX3" fmla="*/ 772742 w 1768104"/>
              <a:gd name="connsiteY3" fmla="*/ 1062037 h 1809750"/>
              <a:gd name="connsiteX4" fmla="*/ 1672854 w 1768104"/>
              <a:gd name="connsiteY4" fmla="*/ 1371600 h 1809750"/>
              <a:gd name="connsiteX5" fmla="*/ 1629992 w 1768104"/>
              <a:gd name="connsiteY5" fmla="*/ 1604962 h 1809750"/>
              <a:gd name="connsiteX6" fmla="*/ 1768104 w 1768104"/>
              <a:gd name="connsiteY6" fmla="*/ 1809750 h 1809750"/>
              <a:gd name="connsiteX7" fmla="*/ 458417 w 1768104"/>
              <a:gd name="connsiteY7" fmla="*/ 1390650 h 1809750"/>
              <a:gd name="connsiteX8" fmla="*/ 25029 w 1768104"/>
              <a:gd name="connsiteY8" fmla="*/ 66675 h 1809750"/>
              <a:gd name="connsiteX0" fmla="*/ 25029 w 1768104"/>
              <a:gd name="connsiteY0" fmla="*/ 66675 h 1809750"/>
              <a:gd name="connsiteX1" fmla="*/ 258392 w 1768104"/>
              <a:gd name="connsiteY1" fmla="*/ 0 h 1809750"/>
              <a:gd name="connsiteX2" fmla="*/ 472704 w 1768104"/>
              <a:gd name="connsiteY2" fmla="*/ 147637 h 1809750"/>
              <a:gd name="connsiteX3" fmla="*/ 772742 w 1768104"/>
              <a:gd name="connsiteY3" fmla="*/ 1062037 h 1809750"/>
              <a:gd name="connsiteX4" fmla="*/ 1672854 w 1768104"/>
              <a:gd name="connsiteY4" fmla="*/ 1371600 h 1809750"/>
              <a:gd name="connsiteX5" fmla="*/ 1629992 w 1768104"/>
              <a:gd name="connsiteY5" fmla="*/ 1604962 h 1809750"/>
              <a:gd name="connsiteX6" fmla="*/ 1768104 w 1768104"/>
              <a:gd name="connsiteY6" fmla="*/ 1809750 h 1809750"/>
              <a:gd name="connsiteX7" fmla="*/ 458417 w 1768104"/>
              <a:gd name="connsiteY7" fmla="*/ 1390650 h 1809750"/>
              <a:gd name="connsiteX8" fmla="*/ 25029 w 1768104"/>
              <a:gd name="connsiteY8" fmla="*/ 66675 h 1809750"/>
              <a:gd name="connsiteX0" fmla="*/ 25029 w 1768104"/>
              <a:gd name="connsiteY0" fmla="*/ 66675 h 1809750"/>
              <a:gd name="connsiteX1" fmla="*/ 258392 w 1768104"/>
              <a:gd name="connsiteY1" fmla="*/ 0 h 1809750"/>
              <a:gd name="connsiteX2" fmla="*/ 472704 w 1768104"/>
              <a:gd name="connsiteY2" fmla="*/ 147637 h 1809750"/>
              <a:gd name="connsiteX3" fmla="*/ 772742 w 1768104"/>
              <a:gd name="connsiteY3" fmla="*/ 1062037 h 1809750"/>
              <a:gd name="connsiteX4" fmla="*/ 1672854 w 1768104"/>
              <a:gd name="connsiteY4" fmla="*/ 1371600 h 1809750"/>
              <a:gd name="connsiteX5" fmla="*/ 1629992 w 1768104"/>
              <a:gd name="connsiteY5" fmla="*/ 1604962 h 1809750"/>
              <a:gd name="connsiteX6" fmla="*/ 1768104 w 1768104"/>
              <a:gd name="connsiteY6" fmla="*/ 1809750 h 1809750"/>
              <a:gd name="connsiteX7" fmla="*/ 458417 w 1768104"/>
              <a:gd name="connsiteY7" fmla="*/ 1390650 h 1809750"/>
              <a:gd name="connsiteX8" fmla="*/ 25029 w 1768104"/>
              <a:gd name="connsiteY8" fmla="*/ 66675 h 1809750"/>
              <a:gd name="connsiteX0" fmla="*/ 25029 w 1768104"/>
              <a:gd name="connsiteY0" fmla="*/ 66675 h 1809750"/>
              <a:gd name="connsiteX1" fmla="*/ 258392 w 1768104"/>
              <a:gd name="connsiteY1" fmla="*/ 0 h 1809750"/>
              <a:gd name="connsiteX2" fmla="*/ 472704 w 1768104"/>
              <a:gd name="connsiteY2" fmla="*/ 147637 h 1809750"/>
              <a:gd name="connsiteX3" fmla="*/ 772742 w 1768104"/>
              <a:gd name="connsiteY3" fmla="*/ 1062037 h 1809750"/>
              <a:gd name="connsiteX4" fmla="*/ 1672854 w 1768104"/>
              <a:gd name="connsiteY4" fmla="*/ 1371600 h 1809750"/>
              <a:gd name="connsiteX5" fmla="*/ 1629992 w 1768104"/>
              <a:gd name="connsiteY5" fmla="*/ 1604962 h 1809750"/>
              <a:gd name="connsiteX6" fmla="*/ 1768104 w 1768104"/>
              <a:gd name="connsiteY6" fmla="*/ 1809750 h 1809750"/>
              <a:gd name="connsiteX7" fmla="*/ 458417 w 1768104"/>
              <a:gd name="connsiteY7" fmla="*/ 1390650 h 1809750"/>
              <a:gd name="connsiteX8" fmla="*/ 25029 w 1768104"/>
              <a:gd name="connsiteY8" fmla="*/ 66675 h 1809750"/>
              <a:gd name="connsiteX0" fmla="*/ 25029 w 1768104"/>
              <a:gd name="connsiteY0" fmla="*/ 66675 h 1815013"/>
              <a:gd name="connsiteX1" fmla="*/ 258392 w 1768104"/>
              <a:gd name="connsiteY1" fmla="*/ 0 h 1815013"/>
              <a:gd name="connsiteX2" fmla="*/ 472704 w 1768104"/>
              <a:gd name="connsiteY2" fmla="*/ 147637 h 1815013"/>
              <a:gd name="connsiteX3" fmla="*/ 772742 w 1768104"/>
              <a:gd name="connsiteY3" fmla="*/ 1062037 h 1815013"/>
              <a:gd name="connsiteX4" fmla="*/ 1672854 w 1768104"/>
              <a:gd name="connsiteY4" fmla="*/ 1371600 h 1815013"/>
              <a:gd name="connsiteX5" fmla="*/ 1629992 w 1768104"/>
              <a:gd name="connsiteY5" fmla="*/ 1604962 h 1815013"/>
              <a:gd name="connsiteX6" fmla="*/ 1768104 w 1768104"/>
              <a:gd name="connsiteY6" fmla="*/ 1809750 h 1815013"/>
              <a:gd name="connsiteX7" fmla="*/ 458417 w 1768104"/>
              <a:gd name="connsiteY7" fmla="*/ 1390650 h 1815013"/>
              <a:gd name="connsiteX8" fmla="*/ 25029 w 1768104"/>
              <a:gd name="connsiteY8" fmla="*/ 66675 h 1815013"/>
              <a:gd name="connsiteX0" fmla="*/ 25029 w 1768104"/>
              <a:gd name="connsiteY0" fmla="*/ 66675 h 1820134"/>
              <a:gd name="connsiteX1" fmla="*/ 258392 w 1768104"/>
              <a:gd name="connsiteY1" fmla="*/ 0 h 1820134"/>
              <a:gd name="connsiteX2" fmla="*/ 472704 w 1768104"/>
              <a:gd name="connsiteY2" fmla="*/ 147637 h 1820134"/>
              <a:gd name="connsiteX3" fmla="*/ 772742 w 1768104"/>
              <a:gd name="connsiteY3" fmla="*/ 1062037 h 1820134"/>
              <a:gd name="connsiteX4" fmla="*/ 1672854 w 1768104"/>
              <a:gd name="connsiteY4" fmla="*/ 1371600 h 1820134"/>
              <a:gd name="connsiteX5" fmla="*/ 1629992 w 1768104"/>
              <a:gd name="connsiteY5" fmla="*/ 1604962 h 1820134"/>
              <a:gd name="connsiteX6" fmla="*/ 1768104 w 1768104"/>
              <a:gd name="connsiteY6" fmla="*/ 1809750 h 1820134"/>
              <a:gd name="connsiteX7" fmla="*/ 458417 w 1768104"/>
              <a:gd name="connsiteY7" fmla="*/ 1390650 h 1820134"/>
              <a:gd name="connsiteX8" fmla="*/ 25029 w 1768104"/>
              <a:gd name="connsiteY8" fmla="*/ 66675 h 1820134"/>
              <a:gd name="connsiteX0" fmla="*/ 25029 w 1768104"/>
              <a:gd name="connsiteY0" fmla="*/ 66675 h 1820134"/>
              <a:gd name="connsiteX1" fmla="*/ 258392 w 1768104"/>
              <a:gd name="connsiteY1" fmla="*/ 0 h 1820134"/>
              <a:gd name="connsiteX2" fmla="*/ 472704 w 1768104"/>
              <a:gd name="connsiteY2" fmla="*/ 147637 h 1820134"/>
              <a:gd name="connsiteX3" fmla="*/ 772742 w 1768104"/>
              <a:gd name="connsiteY3" fmla="*/ 1062037 h 1820134"/>
              <a:gd name="connsiteX4" fmla="*/ 1672854 w 1768104"/>
              <a:gd name="connsiteY4" fmla="*/ 1371600 h 1820134"/>
              <a:gd name="connsiteX5" fmla="*/ 1629992 w 1768104"/>
              <a:gd name="connsiteY5" fmla="*/ 1604962 h 1820134"/>
              <a:gd name="connsiteX6" fmla="*/ 1768104 w 1768104"/>
              <a:gd name="connsiteY6" fmla="*/ 1809750 h 1820134"/>
              <a:gd name="connsiteX7" fmla="*/ 458417 w 1768104"/>
              <a:gd name="connsiteY7" fmla="*/ 1390650 h 1820134"/>
              <a:gd name="connsiteX8" fmla="*/ 25029 w 1768104"/>
              <a:gd name="connsiteY8" fmla="*/ 66675 h 182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8104" h="1820134">
                <a:moveTo>
                  <a:pt x="25029" y="66675"/>
                </a:moveTo>
                <a:lnTo>
                  <a:pt x="258392" y="0"/>
                </a:lnTo>
                <a:lnTo>
                  <a:pt x="472704" y="147637"/>
                </a:lnTo>
                <a:cubicBezTo>
                  <a:pt x="377454" y="557212"/>
                  <a:pt x="653679" y="957263"/>
                  <a:pt x="772742" y="1062037"/>
                </a:cubicBezTo>
                <a:cubicBezTo>
                  <a:pt x="1253754" y="1489075"/>
                  <a:pt x="1606179" y="1392237"/>
                  <a:pt x="1672854" y="1371600"/>
                </a:cubicBezTo>
                <a:lnTo>
                  <a:pt x="1629992" y="1604962"/>
                </a:lnTo>
                <a:lnTo>
                  <a:pt x="1768104" y="1809750"/>
                </a:lnTo>
                <a:cubicBezTo>
                  <a:pt x="1193429" y="1860550"/>
                  <a:pt x="904504" y="1725613"/>
                  <a:pt x="458417" y="1390650"/>
                </a:cubicBezTo>
                <a:cubicBezTo>
                  <a:pt x="-167058" y="677862"/>
                  <a:pt x="31380" y="65087"/>
                  <a:pt x="25029" y="66675"/>
                </a:cubicBezTo>
                <a:close/>
              </a:path>
            </a:pathLst>
          </a:custGeom>
          <a:solidFill>
            <a:srgbClr val="4DA1BB"/>
          </a:solidFill>
          <a:ln>
            <a:noFill/>
          </a:ln>
        </p:spPr>
        <p:txBody>
          <a:bodyPr wrap="non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455560"/>
              </a:solidFill>
              <a:effectLst/>
              <a:uLnTx/>
              <a:uFillTx/>
              <a:latin typeface="Arial" panose="020B0604020202020204" pitchFamily="34" charset="0"/>
              <a:cs typeface="Arial" panose="020B0604020202020204" pitchFamily="34" charset="0"/>
            </a:endParaRPr>
          </a:p>
        </p:txBody>
      </p:sp>
      <p:sp>
        <p:nvSpPr>
          <p:cNvPr id="8" name="Freeform: Shape 7">
            <a:extLst>
              <a:ext uri="{FF2B5EF4-FFF2-40B4-BE49-F238E27FC236}">
                <a16:creationId xmlns:a16="http://schemas.microsoft.com/office/drawing/2014/main" id="{3A5F8F3C-010C-96D9-2F6B-30D1C62B420F}"/>
              </a:ext>
            </a:extLst>
          </p:cNvPr>
          <p:cNvSpPr/>
          <p:nvPr/>
        </p:nvSpPr>
        <p:spPr bwMode="auto">
          <a:xfrm>
            <a:off x="3008023" y="2168151"/>
            <a:ext cx="184731" cy="253916"/>
          </a:xfrm>
          <a:custGeom>
            <a:avLst/>
            <a:gdLst>
              <a:gd name="connsiteX0" fmla="*/ 52387 w 1362075"/>
              <a:gd name="connsiteY0" fmla="*/ 2466975 h 2919413"/>
              <a:gd name="connsiteX1" fmla="*/ 0 w 1362075"/>
              <a:gd name="connsiteY1" fmla="*/ 2719388 h 2919413"/>
              <a:gd name="connsiteX2" fmla="*/ 138112 w 1362075"/>
              <a:gd name="connsiteY2" fmla="*/ 2919413 h 2919413"/>
              <a:gd name="connsiteX3" fmla="*/ 1362075 w 1362075"/>
              <a:gd name="connsiteY3" fmla="*/ 1481138 h 2919413"/>
              <a:gd name="connsiteX4" fmla="*/ 385762 w 1362075"/>
              <a:gd name="connsiteY4" fmla="*/ 0 h 2919413"/>
              <a:gd name="connsiteX5" fmla="*/ 395287 w 1362075"/>
              <a:gd name="connsiteY5" fmla="*/ 247650 h 2919413"/>
              <a:gd name="connsiteX6" fmla="*/ 228600 w 1362075"/>
              <a:gd name="connsiteY6" fmla="*/ 433388 h 2919413"/>
              <a:gd name="connsiteX7" fmla="*/ 904875 w 1362075"/>
              <a:gd name="connsiteY7" fmla="*/ 1552575 h 2919413"/>
              <a:gd name="connsiteX8" fmla="*/ 52387 w 1362075"/>
              <a:gd name="connsiteY8" fmla="*/ 2466975 h 2919413"/>
              <a:gd name="connsiteX0" fmla="*/ 52387 w 1362075"/>
              <a:gd name="connsiteY0" fmla="*/ 2466975 h 2919413"/>
              <a:gd name="connsiteX1" fmla="*/ 0 w 1362075"/>
              <a:gd name="connsiteY1" fmla="*/ 2719388 h 2919413"/>
              <a:gd name="connsiteX2" fmla="*/ 138112 w 1362075"/>
              <a:gd name="connsiteY2" fmla="*/ 2919413 h 2919413"/>
              <a:gd name="connsiteX3" fmla="*/ 1362075 w 1362075"/>
              <a:gd name="connsiteY3" fmla="*/ 1481138 h 2919413"/>
              <a:gd name="connsiteX4" fmla="*/ 385762 w 1362075"/>
              <a:gd name="connsiteY4" fmla="*/ 0 h 2919413"/>
              <a:gd name="connsiteX5" fmla="*/ 395287 w 1362075"/>
              <a:gd name="connsiteY5" fmla="*/ 247650 h 2919413"/>
              <a:gd name="connsiteX6" fmla="*/ 228600 w 1362075"/>
              <a:gd name="connsiteY6" fmla="*/ 433388 h 2919413"/>
              <a:gd name="connsiteX7" fmla="*/ 904875 w 1362075"/>
              <a:gd name="connsiteY7" fmla="*/ 1552575 h 2919413"/>
              <a:gd name="connsiteX8" fmla="*/ 52387 w 1362075"/>
              <a:gd name="connsiteY8" fmla="*/ 2466975 h 2919413"/>
              <a:gd name="connsiteX0" fmla="*/ 52387 w 1362075"/>
              <a:gd name="connsiteY0" fmla="*/ 2466975 h 2919413"/>
              <a:gd name="connsiteX1" fmla="*/ 0 w 1362075"/>
              <a:gd name="connsiteY1" fmla="*/ 2719388 h 2919413"/>
              <a:gd name="connsiteX2" fmla="*/ 138112 w 1362075"/>
              <a:gd name="connsiteY2" fmla="*/ 2919413 h 2919413"/>
              <a:gd name="connsiteX3" fmla="*/ 1362075 w 1362075"/>
              <a:gd name="connsiteY3" fmla="*/ 1481138 h 2919413"/>
              <a:gd name="connsiteX4" fmla="*/ 385762 w 1362075"/>
              <a:gd name="connsiteY4" fmla="*/ 0 h 2919413"/>
              <a:gd name="connsiteX5" fmla="*/ 395287 w 1362075"/>
              <a:gd name="connsiteY5" fmla="*/ 247650 h 2919413"/>
              <a:gd name="connsiteX6" fmla="*/ 228600 w 1362075"/>
              <a:gd name="connsiteY6" fmla="*/ 433388 h 2919413"/>
              <a:gd name="connsiteX7" fmla="*/ 904875 w 1362075"/>
              <a:gd name="connsiteY7" fmla="*/ 1552575 h 2919413"/>
              <a:gd name="connsiteX8" fmla="*/ 52387 w 1362075"/>
              <a:gd name="connsiteY8" fmla="*/ 2466975 h 2919413"/>
              <a:gd name="connsiteX0" fmla="*/ 52387 w 1362075"/>
              <a:gd name="connsiteY0" fmla="*/ 2466975 h 2919413"/>
              <a:gd name="connsiteX1" fmla="*/ 0 w 1362075"/>
              <a:gd name="connsiteY1" fmla="*/ 2719388 h 2919413"/>
              <a:gd name="connsiteX2" fmla="*/ 138112 w 1362075"/>
              <a:gd name="connsiteY2" fmla="*/ 2919413 h 2919413"/>
              <a:gd name="connsiteX3" fmla="*/ 1362075 w 1362075"/>
              <a:gd name="connsiteY3" fmla="*/ 1481138 h 2919413"/>
              <a:gd name="connsiteX4" fmla="*/ 385762 w 1362075"/>
              <a:gd name="connsiteY4" fmla="*/ 0 h 2919413"/>
              <a:gd name="connsiteX5" fmla="*/ 395287 w 1362075"/>
              <a:gd name="connsiteY5" fmla="*/ 247650 h 2919413"/>
              <a:gd name="connsiteX6" fmla="*/ 228600 w 1362075"/>
              <a:gd name="connsiteY6" fmla="*/ 433388 h 2919413"/>
              <a:gd name="connsiteX7" fmla="*/ 904875 w 1362075"/>
              <a:gd name="connsiteY7" fmla="*/ 1552575 h 2919413"/>
              <a:gd name="connsiteX8" fmla="*/ 52387 w 1362075"/>
              <a:gd name="connsiteY8" fmla="*/ 2466975 h 2919413"/>
              <a:gd name="connsiteX0" fmla="*/ 52387 w 1362075"/>
              <a:gd name="connsiteY0" fmla="*/ 2466975 h 2919413"/>
              <a:gd name="connsiteX1" fmla="*/ 0 w 1362075"/>
              <a:gd name="connsiteY1" fmla="*/ 2719388 h 2919413"/>
              <a:gd name="connsiteX2" fmla="*/ 138112 w 1362075"/>
              <a:gd name="connsiteY2" fmla="*/ 2919413 h 2919413"/>
              <a:gd name="connsiteX3" fmla="*/ 1362075 w 1362075"/>
              <a:gd name="connsiteY3" fmla="*/ 1481138 h 2919413"/>
              <a:gd name="connsiteX4" fmla="*/ 385762 w 1362075"/>
              <a:gd name="connsiteY4" fmla="*/ 0 h 2919413"/>
              <a:gd name="connsiteX5" fmla="*/ 395287 w 1362075"/>
              <a:gd name="connsiteY5" fmla="*/ 247650 h 2919413"/>
              <a:gd name="connsiteX6" fmla="*/ 228600 w 1362075"/>
              <a:gd name="connsiteY6" fmla="*/ 433388 h 2919413"/>
              <a:gd name="connsiteX7" fmla="*/ 904875 w 1362075"/>
              <a:gd name="connsiteY7" fmla="*/ 1552575 h 2919413"/>
              <a:gd name="connsiteX8" fmla="*/ 52387 w 1362075"/>
              <a:gd name="connsiteY8" fmla="*/ 2466975 h 2919413"/>
              <a:gd name="connsiteX0" fmla="*/ 52387 w 1362075"/>
              <a:gd name="connsiteY0" fmla="*/ 2466975 h 2919413"/>
              <a:gd name="connsiteX1" fmla="*/ 0 w 1362075"/>
              <a:gd name="connsiteY1" fmla="*/ 2719388 h 2919413"/>
              <a:gd name="connsiteX2" fmla="*/ 138112 w 1362075"/>
              <a:gd name="connsiteY2" fmla="*/ 2919413 h 2919413"/>
              <a:gd name="connsiteX3" fmla="*/ 1362075 w 1362075"/>
              <a:gd name="connsiteY3" fmla="*/ 1481138 h 2919413"/>
              <a:gd name="connsiteX4" fmla="*/ 385762 w 1362075"/>
              <a:gd name="connsiteY4" fmla="*/ 0 h 2919413"/>
              <a:gd name="connsiteX5" fmla="*/ 395287 w 1362075"/>
              <a:gd name="connsiteY5" fmla="*/ 247650 h 2919413"/>
              <a:gd name="connsiteX6" fmla="*/ 228600 w 1362075"/>
              <a:gd name="connsiteY6" fmla="*/ 433388 h 2919413"/>
              <a:gd name="connsiteX7" fmla="*/ 904875 w 1362075"/>
              <a:gd name="connsiteY7" fmla="*/ 1552575 h 2919413"/>
              <a:gd name="connsiteX8" fmla="*/ 52387 w 1362075"/>
              <a:gd name="connsiteY8" fmla="*/ 2466975 h 2919413"/>
              <a:gd name="connsiteX0" fmla="*/ 52387 w 1362075"/>
              <a:gd name="connsiteY0" fmla="*/ 2466975 h 2919413"/>
              <a:gd name="connsiteX1" fmla="*/ 0 w 1362075"/>
              <a:gd name="connsiteY1" fmla="*/ 2719388 h 2919413"/>
              <a:gd name="connsiteX2" fmla="*/ 138112 w 1362075"/>
              <a:gd name="connsiteY2" fmla="*/ 2919413 h 2919413"/>
              <a:gd name="connsiteX3" fmla="*/ 1362075 w 1362075"/>
              <a:gd name="connsiteY3" fmla="*/ 1481138 h 2919413"/>
              <a:gd name="connsiteX4" fmla="*/ 385762 w 1362075"/>
              <a:gd name="connsiteY4" fmla="*/ 0 h 2919413"/>
              <a:gd name="connsiteX5" fmla="*/ 395287 w 1362075"/>
              <a:gd name="connsiteY5" fmla="*/ 247650 h 2919413"/>
              <a:gd name="connsiteX6" fmla="*/ 228600 w 1362075"/>
              <a:gd name="connsiteY6" fmla="*/ 433388 h 2919413"/>
              <a:gd name="connsiteX7" fmla="*/ 904875 w 1362075"/>
              <a:gd name="connsiteY7" fmla="*/ 1552575 h 2919413"/>
              <a:gd name="connsiteX8" fmla="*/ 52387 w 1362075"/>
              <a:gd name="connsiteY8" fmla="*/ 2466975 h 2919413"/>
              <a:gd name="connsiteX0" fmla="*/ 52387 w 1362075"/>
              <a:gd name="connsiteY0" fmla="*/ 2466975 h 2919413"/>
              <a:gd name="connsiteX1" fmla="*/ 0 w 1362075"/>
              <a:gd name="connsiteY1" fmla="*/ 2719388 h 2919413"/>
              <a:gd name="connsiteX2" fmla="*/ 138112 w 1362075"/>
              <a:gd name="connsiteY2" fmla="*/ 2919413 h 2919413"/>
              <a:gd name="connsiteX3" fmla="*/ 1362075 w 1362075"/>
              <a:gd name="connsiteY3" fmla="*/ 1481138 h 2919413"/>
              <a:gd name="connsiteX4" fmla="*/ 385762 w 1362075"/>
              <a:gd name="connsiteY4" fmla="*/ 0 h 2919413"/>
              <a:gd name="connsiteX5" fmla="*/ 395287 w 1362075"/>
              <a:gd name="connsiteY5" fmla="*/ 247650 h 2919413"/>
              <a:gd name="connsiteX6" fmla="*/ 228600 w 1362075"/>
              <a:gd name="connsiteY6" fmla="*/ 433388 h 2919413"/>
              <a:gd name="connsiteX7" fmla="*/ 904875 w 1362075"/>
              <a:gd name="connsiteY7" fmla="*/ 1552575 h 2919413"/>
              <a:gd name="connsiteX8" fmla="*/ 52387 w 1362075"/>
              <a:gd name="connsiteY8" fmla="*/ 2466975 h 2919413"/>
              <a:gd name="connsiteX0" fmla="*/ 52387 w 1362075"/>
              <a:gd name="connsiteY0" fmla="*/ 2466975 h 2919413"/>
              <a:gd name="connsiteX1" fmla="*/ 0 w 1362075"/>
              <a:gd name="connsiteY1" fmla="*/ 2719388 h 2919413"/>
              <a:gd name="connsiteX2" fmla="*/ 138112 w 1362075"/>
              <a:gd name="connsiteY2" fmla="*/ 2919413 h 2919413"/>
              <a:gd name="connsiteX3" fmla="*/ 1362075 w 1362075"/>
              <a:gd name="connsiteY3" fmla="*/ 1481138 h 2919413"/>
              <a:gd name="connsiteX4" fmla="*/ 385762 w 1362075"/>
              <a:gd name="connsiteY4" fmla="*/ 0 h 2919413"/>
              <a:gd name="connsiteX5" fmla="*/ 395287 w 1362075"/>
              <a:gd name="connsiteY5" fmla="*/ 247650 h 2919413"/>
              <a:gd name="connsiteX6" fmla="*/ 228600 w 1362075"/>
              <a:gd name="connsiteY6" fmla="*/ 433388 h 2919413"/>
              <a:gd name="connsiteX7" fmla="*/ 904875 w 1362075"/>
              <a:gd name="connsiteY7" fmla="*/ 1552575 h 2919413"/>
              <a:gd name="connsiteX8" fmla="*/ 52387 w 1362075"/>
              <a:gd name="connsiteY8" fmla="*/ 2466975 h 2919413"/>
              <a:gd name="connsiteX0" fmla="*/ 52387 w 1362075"/>
              <a:gd name="connsiteY0" fmla="*/ 2466975 h 2919413"/>
              <a:gd name="connsiteX1" fmla="*/ 0 w 1362075"/>
              <a:gd name="connsiteY1" fmla="*/ 2719388 h 2919413"/>
              <a:gd name="connsiteX2" fmla="*/ 138112 w 1362075"/>
              <a:gd name="connsiteY2" fmla="*/ 2919413 h 2919413"/>
              <a:gd name="connsiteX3" fmla="*/ 1362075 w 1362075"/>
              <a:gd name="connsiteY3" fmla="*/ 1481138 h 2919413"/>
              <a:gd name="connsiteX4" fmla="*/ 385762 w 1362075"/>
              <a:gd name="connsiteY4" fmla="*/ 0 h 2919413"/>
              <a:gd name="connsiteX5" fmla="*/ 395287 w 1362075"/>
              <a:gd name="connsiteY5" fmla="*/ 247650 h 2919413"/>
              <a:gd name="connsiteX6" fmla="*/ 228600 w 1362075"/>
              <a:gd name="connsiteY6" fmla="*/ 433388 h 2919413"/>
              <a:gd name="connsiteX7" fmla="*/ 904875 w 1362075"/>
              <a:gd name="connsiteY7" fmla="*/ 1552575 h 2919413"/>
              <a:gd name="connsiteX8" fmla="*/ 52387 w 1362075"/>
              <a:gd name="connsiteY8" fmla="*/ 2466975 h 2919413"/>
              <a:gd name="connsiteX0" fmla="*/ 52387 w 1362075"/>
              <a:gd name="connsiteY0" fmla="*/ 2466975 h 2919413"/>
              <a:gd name="connsiteX1" fmla="*/ 0 w 1362075"/>
              <a:gd name="connsiteY1" fmla="*/ 2719388 h 2919413"/>
              <a:gd name="connsiteX2" fmla="*/ 138112 w 1362075"/>
              <a:gd name="connsiteY2" fmla="*/ 2919413 h 2919413"/>
              <a:gd name="connsiteX3" fmla="*/ 1362075 w 1362075"/>
              <a:gd name="connsiteY3" fmla="*/ 1481138 h 2919413"/>
              <a:gd name="connsiteX4" fmla="*/ 385762 w 1362075"/>
              <a:gd name="connsiteY4" fmla="*/ 0 h 2919413"/>
              <a:gd name="connsiteX5" fmla="*/ 395287 w 1362075"/>
              <a:gd name="connsiteY5" fmla="*/ 247650 h 2919413"/>
              <a:gd name="connsiteX6" fmla="*/ 228600 w 1362075"/>
              <a:gd name="connsiteY6" fmla="*/ 433388 h 2919413"/>
              <a:gd name="connsiteX7" fmla="*/ 904875 w 1362075"/>
              <a:gd name="connsiteY7" fmla="*/ 1552575 h 2919413"/>
              <a:gd name="connsiteX8" fmla="*/ 52387 w 1362075"/>
              <a:gd name="connsiteY8" fmla="*/ 2466975 h 2919413"/>
              <a:gd name="connsiteX0" fmla="*/ 52387 w 1362075"/>
              <a:gd name="connsiteY0" fmla="*/ 2466975 h 2919413"/>
              <a:gd name="connsiteX1" fmla="*/ 0 w 1362075"/>
              <a:gd name="connsiteY1" fmla="*/ 2719388 h 2919413"/>
              <a:gd name="connsiteX2" fmla="*/ 138112 w 1362075"/>
              <a:gd name="connsiteY2" fmla="*/ 2919413 h 2919413"/>
              <a:gd name="connsiteX3" fmla="*/ 1362075 w 1362075"/>
              <a:gd name="connsiteY3" fmla="*/ 1481138 h 2919413"/>
              <a:gd name="connsiteX4" fmla="*/ 385762 w 1362075"/>
              <a:gd name="connsiteY4" fmla="*/ 0 h 2919413"/>
              <a:gd name="connsiteX5" fmla="*/ 395287 w 1362075"/>
              <a:gd name="connsiteY5" fmla="*/ 247650 h 2919413"/>
              <a:gd name="connsiteX6" fmla="*/ 228600 w 1362075"/>
              <a:gd name="connsiteY6" fmla="*/ 433388 h 2919413"/>
              <a:gd name="connsiteX7" fmla="*/ 904875 w 1362075"/>
              <a:gd name="connsiteY7" fmla="*/ 1552575 h 2919413"/>
              <a:gd name="connsiteX8" fmla="*/ 52387 w 1362075"/>
              <a:gd name="connsiteY8" fmla="*/ 2466975 h 2919413"/>
              <a:gd name="connsiteX0" fmla="*/ 52387 w 1362075"/>
              <a:gd name="connsiteY0" fmla="*/ 2466975 h 2919413"/>
              <a:gd name="connsiteX1" fmla="*/ 0 w 1362075"/>
              <a:gd name="connsiteY1" fmla="*/ 2719388 h 2919413"/>
              <a:gd name="connsiteX2" fmla="*/ 138112 w 1362075"/>
              <a:gd name="connsiteY2" fmla="*/ 2919413 h 2919413"/>
              <a:gd name="connsiteX3" fmla="*/ 1362075 w 1362075"/>
              <a:gd name="connsiteY3" fmla="*/ 1481138 h 2919413"/>
              <a:gd name="connsiteX4" fmla="*/ 385762 w 1362075"/>
              <a:gd name="connsiteY4" fmla="*/ 0 h 2919413"/>
              <a:gd name="connsiteX5" fmla="*/ 395287 w 1362075"/>
              <a:gd name="connsiteY5" fmla="*/ 247650 h 2919413"/>
              <a:gd name="connsiteX6" fmla="*/ 228600 w 1362075"/>
              <a:gd name="connsiteY6" fmla="*/ 433388 h 2919413"/>
              <a:gd name="connsiteX7" fmla="*/ 904875 w 1362075"/>
              <a:gd name="connsiteY7" fmla="*/ 1552575 h 2919413"/>
              <a:gd name="connsiteX8" fmla="*/ 52387 w 1362075"/>
              <a:gd name="connsiteY8" fmla="*/ 2466975 h 2919413"/>
              <a:gd name="connsiteX0" fmla="*/ 52387 w 1362075"/>
              <a:gd name="connsiteY0" fmla="*/ 2466975 h 2919413"/>
              <a:gd name="connsiteX1" fmla="*/ 0 w 1362075"/>
              <a:gd name="connsiteY1" fmla="*/ 2719388 h 2919413"/>
              <a:gd name="connsiteX2" fmla="*/ 138112 w 1362075"/>
              <a:gd name="connsiteY2" fmla="*/ 2919413 h 2919413"/>
              <a:gd name="connsiteX3" fmla="*/ 1362075 w 1362075"/>
              <a:gd name="connsiteY3" fmla="*/ 1481138 h 2919413"/>
              <a:gd name="connsiteX4" fmla="*/ 385762 w 1362075"/>
              <a:gd name="connsiteY4" fmla="*/ 0 h 2919413"/>
              <a:gd name="connsiteX5" fmla="*/ 395287 w 1362075"/>
              <a:gd name="connsiteY5" fmla="*/ 247650 h 2919413"/>
              <a:gd name="connsiteX6" fmla="*/ 228600 w 1362075"/>
              <a:gd name="connsiteY6" fmla="*/ 433388 h 2919413"/>
              <a:gd name="connsiteX7" fmla="*/ 904875 w 1362075"/>
              <a:gd name="connsiteY7" fmla="*/ 1552575 h 2919413"/>
              <a:gd name="connsiteX8" fmla="*/ 52387 w 1362075"/>
              <a:gd name="connsiteY8" fmla="*/ 2466975 h 2919413"/>
              <a:gd name="connsiteX0" fmla="*/ 52387 w 1362075"/>
              <a:gd name="connsiteY0" fmla="*/ 2466975 h 2919413"/>
              <a:gd name="connsiteX1" fmla="*/ 0 w 1362075"/>
              <a:gd name="connsiteY1" fmla="*/ 2719388 h 2919413"/>
              <a:gd name="connsiteX2" fmla="*/ 138112 w 1362075"/>
              <a:gd name="connsiteY2" fmla="*/ 2919413 h 2919413"/>
              <a:gd name="connsiteX3" fmla="*/ 1362075 w 1362075"/>
              <a:gd name="connsiteY3" fmla="*/ 1481138 h 2919413"/>
              <a:gd name="connsiteX4" fmla="*/ 385762 w 1362075"/>
              <a:gd name="connsiteY4" fmla="*/ 0 h 2919413"/>
              <a:gd name="connsiteX5" fmla="*/ 395287 w 1362075"/>
              <a:gd name="connsiteY5" fmla="*/ 247650 h 2919413"/>
              <a:gd name="connsiteX6" fmla="*/ 228600 w 1362075"/>
              <a:gd name="connsiteY6" fmla="*/ 433388 h 2919413"/>
              <a:gd name="connsiteX7" fmla="*/ 904875 w 1362075"/>
              <a:gd name="connsiteY7" fmla="*/ 1552575 h 2919413"/>
              <a:gd name="connsiteX8" fmla="*/ 52387 w 1362075"/>
              <a:gd name="connsiteY8" fmla="*/ 2466975 h 2919413"/>
              <a:gd name="connsiteX0" fmla="*/ 52387 w 1362075"/>
              <a:gd name="connsiteY0" fmla="*/ 2466975 h 2919413"/>
              <a:gd name="connsiteX1" fmla="*/ 0 w 1362075"/>
              <a:gd name="connsiteY1" fmla="*/ 2719388 h 2919413"/>
              <a:gd name="connsiteX2" fmla="*/ 138112 w 1362075"/>
              <a:gd name="connsiteY2" fmla="*/ 2919413 h 2919413"/>
              <a:gd name="connsiteX3" fmla="*/ 1362075 w 1362075"/>
              <a:gd name="connsiteY3" fmla="*/ 1481138 h 2919413"/>
              <a:gd name="connsiteX4" fmla="*/ 385762 w 1362075"/>
              <a:gd name="connsiteY4" fmla="*/ 0 h 2919413"/>
              <a:gd name="connsiteX5" fmla="*/ 395287 w 1362075"/>
              <a:gd name="connsiteY5" fmla="*/ 247650 h 2919413"/>
              <a:gd name="connsiteX6" fmla="*/ 228600 w 1362075"/>
              <a:gd name="connsiteY6" fmla="*/ 433388 h 2919413"/>
              <a:gd name="connsiteX7" fmla="*/ 904875 w 1362075"/>
              <a:gd name="connsiteY7" fmla="*/ 1552575 h 2919413"/>
              <a:gd name="connsiteX8" fmla="*/ 52387 w 1362075"/>
              <a:gd name="connsiteY8" fmla="*/ 2466975 h 2919413"/>
              <a:gd name="connsiteX0" fmla="*/ 52387 w 1362075"/>
              <a:gd name="connsiteY0" fmla="*/ 2466975 h 2919413"/>
              <a:gd name="connsiteX1" fmla="*/ 0 w 1362075"/>
              <a:gd name="connsiteY1" fmla="*/ 2719388 h 2919413"/>
              <a:gd name="connsiteX2" fmla="*/ 138112 w 1362075"/>
              <a:gd name="connsiteY2" fmla="*/ 2919413 h 2919413"/>
              <a:gd name="connsiteX3" fmla="*/ 1362075 w 1362075"/>
              <a:gd name="connsiteY3" fmla="*/ 1481138 h 2919413"/>
              <a:gd name="connsiteX4" fmla="*/ 385762 w 1362075"/>
              <a:gd name="connsiteY4" fmla="*/ 0 h 2919413"/>
              <a:gd name="connsiteX5" fmla="*/ 395287 w 1362075"/>
              <a:gd name="connsiteY5" fmla="*/ 247650 h 2919413"/>
              <a:gd name="connsiteX6" fmla="*/ 228600 w 1362075"/>
              <a:gd name="connsiteY6" fmla="*/ 433388 h 2919413"/>
              <a:gd name="connsiteX7" fmla="*/ 904875 w 1362075"/>
              <a:gd name="connsiteY7" fmla="*/ 1552575 h 2919413"/>
              <a:gd name="connsiteX8" fmla="*/ 52387 w 1362075"/>
              <a:gd name="connsiteY8" fmla="*/ 2466975 h 2919413"/>
              <a:gd name="connsiteX0" fmla="*/ 52387 w 1362075"/>
              <a:gd name="connsiteY0" fmla="*/ 2466975 h 2919413"/>
              <a:gd name="connsiteX1" fmla="*/ 0 w 1362075"/>
              <a:gd name="connsiteY1" fmla="*/ 2719388 h 2919413"/>
              <a:gd name="connsiteX2" fmla="*/ 138112 w 1362075"/>
              <a:gd name="connsiteY2" fmla="*/ 2919413 h 2919413"/>
              <a:gd name="connsiteX3" fmla="*/ 1362075 w 1362075"/>
              <a:gd name="connsiteY3" fmla="*/ 1481138 h 2919413"/>
              <a:gd name="connsiteX4" fmla="*/ 385762 w 1362075"/>
              <a:gd name="connsiteY4" fmla="*/ 0 h 2919413"/>
              <a:gd name="connsiteX5" fmla="*/ 395287 w 1362075"/>
              <a:gd name="connsiteY5" fmla="*/ 247650 h 2919413"/>
              <a:gd name="connsiteX6" fmla="*/ 228600 w 1362075"/>
              <a:gd name="connsiteY6" fmla="*/ 433388 h 2919413"/>
              <a:gd name="connsiteX7" fmla="*/ 904875 w 1362075"/>
              <a:gd name="connsiteY7" fmla="*/ 1552575 h 2919413"/>
              <a:gd name="connsiteX8" fmla="*/ 52387 w 1362075"/>
              <a:gd name="connsiteY8" fmla="*/ 2466975 h 2919413"/>
              <a:gd name="connsiteX0" fmla="*/ 52387 w 1362075"/>
              <a:gd name="connsiteY0" fmla="*/ 2466975 h 2919413"/>
              <a:gd name="connsiteX1" fmla="*/ 0 w 1362075"/>
              <a:gd name="connsiteY1" fmla="*/ 2719388 h 2919413"/>
              <a:gd name="connsiteX2" fmla="*/ 138112 w 1362075"/>
              <a:gd name="connsiteY2" fmla="*/ 2919413 h 2919413"/>
              <a:gd name="connsiteX3" fmla="*/ 1362075 w 1362075"/>
              <a:gd name="connsiteY3" fmla="*/ 1481138 h 2919413"/>
              <a:gd name="connsiteX4" fmla="*/ 385762 w 1362075"/>
              <a:gd name="connsiteY4" fmla="*/ 0 h 2919413"/>
              <a:gd name="connsiteX5" fmla="*/ 395287 w 1362075"/>
              <a:gd name="connsiteY5" fmla="*/ 247650 h 2919413"/>
              <a:gd name="connsiteX6" fmla="*/ 228600 w 1362075"/>
              <a:gd name="connsiteY6" fmla="*/ 433388 h 2919413"/>
              <a:gd name="connsiteX7" fmla="*/ 904875 w 1362075"/>
              <a:gd name="connsiteY7" fmla="*/ 1552575 h 2919413"/>
              <a:gd name="connsiteX8" fmla="*/ 52387 w 1362075"/>
              <a:gd name="connsiteY8" fmla="*/ 2466975 h 2919413"/>
              <a:gd name="connsiteX0" fmla="*/ 52387 w 1362075"/>
              <a:gd name="connsiteY0" fmla="*/ 2466975 h 2919413"/>
              <a:gd name="connsiteX1" fmla="*/ 0 w 1362075"/>
              <a:gd name="connsiteY1" fmla="*/ 2719388 h 2919413"/>
              <a:gd name="connsiteX2" fmla="*/ 138112 w 1362075"/>
              <a:gd name="connsiteY2" fmla="*/ 2919413 h 2919413"/>
              <a:gd name="connsiteX3" fmla="*/ 1362075 w 1362075"/>
              <a:gd name="connsiteY3" fmla="*/ 1481138 h 2919413"/>
              <a:gd name="connsiteX4" fmla="*/ 385762 w 1362075"/>
              <a:gd name="connsiteY4" fmla="*/ 0 h 2919413"/>
              <a:gd name="connsiteX5" fmla="*/ 395287 w 1362075"/>
              <a:gd name="connsiteY5" fmla="*/ 247650 h 2919413"/>
              <a:gd name="connsiteX6" fmla="*/ 228600 w 1362075"/>
              <a:gd name="connsiteY6" fmla="*/ 433388 h 2919413"/>
              <a:gd name="connsiteX7" fmla="*/ 904875 w 1362075"/>
              <a:gd name="connsiteY7" fmla="*/ 1552575 h 2919413"/>
              <a:gd name="connsiteX8" fmla="*/ 52387 w 1362075"/>
              <a:gd name="connsiteY8" fmla="*/ 2466975 h 2919413"/>
              <a:gd name="connsiteX0" fmla="*/ 52387 w 1362075"/>
              <a:gd name="connsiteY0" fmla="*/ 2466975 h 2919413"/>
              <a:gd name="connsiteX1" fmla="*/ 0 w 1362075"/>
              <a:gd name="connsiteY1" fmla="*/ 2719388 h 2919413"/>
              <a:gd name="connsiteX2" fmla="*/ 138112 w 1362075"/>
              <a:gd name="connsiteY2" fmla="*/ 2919413 h 2919413"/>
              <a:gd name="connsiteX3" fmla="*/ 1362075 w 1362075"/>
              <a:gd name="connsiteY3" fmla="*/ 1481138 h 2919413"/>
              <a:gd name="connsiteX4" fmla="*/ 385762 w 1362075"/>
              <a:gd name="connsiteY4" fmla="*/ 0 h 2919413"/>
              <a:gd name="connsiteX5" fmla="*/ 395287 w 1362075"/>
              <a:gd name="connsiteY5" fmla="*/ 247650 h 2919413"/>
              <a:gd name="connsiteX6" fmla="*/ 228600 w 1362075"/>
              <a:gd name="connsiteY6" fmla="*/ 433388 h 2919413"/>
              <a:gd name="connsiteX7" fmla="*/ 904875 w 1362075"/>
              <a:gd name="connsiteY7" fmla="*/ 1552575 h 2919413"/>
              <a:gd name="connsiteX8" fmla="*/ 52387 w 1362075"/>
              <a:gd name="connsiteY8" fmla="*/ 2466975 h 2919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2075" h="2919413">
                <a:moveTo>
                  <a:pt x="52387" y="2466975"/>
                </a:moveTo>
                <a:lnTo>
                  <a:pt x="0" y="2719388"/>
                </a:lnTo>
                <a:lnTo>
                  <a:pt x="138112" y="2919413"/>
                </a:lnTo>
                <a:cubicBezTo>
                  <a:pt x="379412" y="2849563"/>
                  <a:pt x="1254124" y="2622551"/>
                  <a:pt x="1362075" y="1481138"/>
                </a:cubicBezTo>
                <a:cubicBezTo>
                  <a:pt x="1331913" y="544512"/>
                  <a:pt x="782637" y="203201"/>
                  <a:pt x="385762" y="0"/>
                </a:cubicBezTo>
                <a:lnTo>
                  <a:pt x="395287" y="247650"/>
                </a:lnTo>
                <a:lnTo>
                  <a:pt x="228600" y="433388"/>
                </a:lnTo>
                <a:cubicBezTo>
                  <a:pt x="530225" y="573088"/>
                  <a:pt x="927100" y="903288"/>
                  <a:pt x="904875" y="1552575"/>
                </a:cubicBezTo>
                <a:cubicBezTo>
                  <a:pt x="711199" y="2381250"/>
                  <a:pt x="198438" y="2433638"/>
                  <a:pt x="52387" y="2466975"/>
                </a:cubicBezTo>
                <a:close/>
              </a:path>
            </a:pathLst>
          </a:custGeom>
          <a:solidFill>
            <a:srgbClr val="00823B"/>
          </a:solidFill>
          <a:ln>
            <a:noFill/>
          </a:ln>
        </p:spPr>
        <p:txBody>
          <a:bodyPr wrap="non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455560"/>
              </a:solidFill>
              <a:effectLst/>
              <a:uLnTx/>
              <a:uFillTx/>
              <a:latin typeface="Arial" panose="020B0604020202020204" pitchFamily="34" charset="0"/>
              <a:cs typeface="Arial" panose="020B0604020202020204" pitchFamily="34" charset="0"/>
            </a:endParaRPr>
          </a:p>
        </p:txBody>
      </p:sp>
      <p:sp>
        <p:nvSpPr>
          <p:cNvPr id="9" name="Freeform: Shape 8">
            <a:extLst>
              <a:ext uri="{FF2B5EF4-FFF2-40B4-BE49-F238E27FC236}">
                <a16:creationId xmlns:a16="http://schemas.microsoft.com/office/drawing/2014/main" id="{AE6BF9F9-A474-8D0C-A592-A8877B2CC492}"/>
              </a:ext>
            </a:extLst>
          </p:cNvPr>
          <p:cNvSpPr/>
          <p:nvPr/>
        </p:nvSpPr>
        <p:spPr bwMode="auto">
          <a:xfrm>
            <a:off x="2586541" y="1185885"/>
            <a:ext cx="184731" cy="253916"/>
          </a:xfrm>
          <a:custGeom>
            <a:avLst/>
            <a:gdLst>
              <a:gd name="connsiteX0" fmla="*/ 0 w 485775"/>
              <a:gd name="connsiteY0" fmla="*/ 0 h 509588"/>
              <a:gd name="connsiteX1" fmla="*/ 104775 w 485775"/>
              <a:gd name="connsiteY1" fmla="*/ 238125 h 509588"/>
              <a:gd name="connsiteX2" fmla="*/ 4763 w 485775"/>
              <a:gd name="connsiteY2" fmla="*/ 457200 h 509588"/>
              <a:gd name="connsiteX3" fmla="*/ 309563 w 485775"/>
              <a:gd name="connsiteY3" fmla="*/ 509588 h 509588"/>
              <a:gd name="connsiteX4" fmla="*/ 485775 w 485775"/>
              <a:gd name="connsiteY4" fmla="*/ 333375 h 509588"/>
              <a:gd name="connsiteX5" fmla="*/ 461963 w 485775"/>
              <a:gd name="connsiteY5" fmla="*/ 90488 h 509588"/>
              <a:gd name="connsiteX6" fmla="*/ 0 w 485775"/>
              <a:gd name="connsiteY6" fmla="*/ 0 h 509588"/>
              <a:gd name="connsiteX0" fmla="*/ 0 w 485775"/>
              <a:gd name="connsiteY0" fmla="*/ 0 h 509588"/>
              <a:gd name="connsiteX1" fmla="*/ 104775 w 485775"/>
              <a:gd name="connsiteY1" fmla="*/ 238125 h 509588"/>
              <a:gd name="connsiteX2" fmla="*/ 4763 w 485775"/>
              <a:gd name="connsiteY2" fmla="*/ 457200 h 509588"/>
              <a:gd name="connsiteX3" fmla="*/ 309563 w 485775"/>
              <a:gd name="connsiteY3" fmla="*/ 509588 h 509588"/>
              <a:gd name="connsiteX4" fmla="*/ 485775 w 485775"/>
              <a:gd name="connsiteY4" fmla="*/ 333375 h 509588"/>
              <a:gd name="connsiteX5" fmla="*/ 461963 w 485775"/>
              <a:gd name="connsiteY5" fmla="*/ 90488 h 509588"/>
              <a:gd name="connsiteX6" fmla="*/ 0 w 485775"/>
              <a:gd name="connsiteY6" fmla="*/ 0 h 50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5775" h="509588">
                <a:moveTo>
                  <a:pt x="0" y="0"/>
                </a:moveTo>
                <a:lnTo>
                  <a:pt x="104775" y="238125"/>
                </a:lnTo>
                <a:lnTo>
                  <a:pt x="4763" y="457200"/>
                </a:lnTo>
                <a:lnTo>
                  <a:pt x="309563" y="509588"/>
                </a:lnTo>
                <a:lnTo>
                  <a:pt x="485775" y="333375"/>
                </a:lnTo>
                <a:lnTo>
                  <a:pt x="461963" y="90488"/>
                </a:lnTo>
                <a:cubicBezTo>
                  <a:pt x="307975" y="41275"/>
                  <a:pt x="153988" y="30163"/>
                  <a:pt x="0" y="0"/>
                </a:cubicBezTo>
                <a:close/>
              </a:path>
            </a:pathLst>
          </a:custGeom>
          <a:solidFill>
            <a:srgbClr val="FDB338"/>
          </a:solidFill>
          <a:ln>
            <a:noFill/>
          </a:ln>
        </p:spPr>
        <p:txBody>
          <a:bodyPr wrap="non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455560"/>
              </a:solidFill>
              <a:effectLst/>
              <a:uLnTx/>
              <a:uFillTx/>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87C8E63B-41AA-01A9-7941-74ADF3E86668}"/>
              </a:ext>
            </a:extLst>
          </p:cNvPr>
          <p:cNvGrpSpPr/>
          <p:nvPr/>
        </p:nvGrpSpPr>
        <p:grpSpPr>
          <a:xfrm>
            <a:off x="2546129" y="1139153"/>
            <a:ext cx="277197" cy="357054"/>
            <a:chOff x="5732501" y="1877457"/>
            <a:chExt cx="369596" cy="476072"/>
          </a:xfrm>
          <a:solidFill>
            <a:srgbClr val="455560">
              <a:lumMod val="50000"/>
            </a:srgbClr>
          </a:solidFill>
        </p:grpSpPr>
        <p:sp>
          <p:nvSpPr>
            <p:cNvPr id="11" name="Oval 10">
              <a:extLst>
                <a:ext uri="{FF2B5EF4-FFF2-40B4-BE49-F238E27FC236}">
                  <a16:creationId xmlns:a16="http://schemas.microsoft.com/office/drawing/2014/main" id="{5947EDAE-ACEE-23C8-4AE3-787B27F8AACA}"/>
                </a:ext>
              </a:extLst>
            </p:cNvPr>
            <p:cNvSpPr/>
            <p:nvPr/>
          </p:nvSpPr>
          <p:spPr bwMode="auto">
            <a:xfrm>
              <a:off x="5754624" y="1877457"/>
              <a:ext cx="347473" cy="476072"/>
            </a:xfrm>
            <a:prstGeom prst="ellipse">
              <a:avLst/>
            </a:prstGeom>
            <a:solidFill>
              <a:srgbClr val="FDB338">
                <a:lumMod val="75000"/>
              </a:srgbClr>
            </a:solidFill>
            <a:ln w="19050">
              <a:noFill/>
              <a:miter lim="800000"/>
              <a:headEnd/>
              <a:tailEnd/>
            </a:ln>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455560"/>
                </a:solidFill>
                <a:effectLst/>
                <a:uLnTx/>
                <a:uFillTx/>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CA437C8E-1C9E-B334-4706-FFEFCDA1DADA}"/>
                </a:ext>
              </a:extLst>
            </p:cNvPr>
            <p:cNvSpPr txBox="1"/>
            <p:nvPr/>
          </p:nvSpPr>
          <p:spPr>
            <a:xfrm>
              <a:off x="5732501" y="1894973"/>
              <a:ext cx="348077" cy="430887"/>
            </a:xfrm>
            <a:prstGeom prst="rect">
              <a:avLst/>
            </a:prstGeom>
            <a:noFill/>
            <a:ln>
              <a:noFill/>
            </a:ln>
          </p:spPr>
          <p:txBody>
            <a:bodyPr wrap="square" rtlCol="0">
              <a:spAutoFit/>
            </a:bodyPr>
            <a:lstStyle/>
            <a:p>
              <a:pPr marL="0" marR="0" lvl="0" indent="0" defTabSz="685800" eaLnBrk="0" fontAlgn="auto" latinLnBrk="0" hangingPunct="0">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M</a:t>
              </a:r>
              <a:endParaRPr kumimoji="0" lang="en-US" sz="1500" b="0" i="0" u="none" strike="noStrike" kern="0" cap="none" spc="0" normalizeH="0" baseline="-2500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3" name="TextBox 12">
            <a:extLst>
              <a:ext uri="{FF2B5EF4-FFF2-40B4-BE49-F238E27FC236}">
                <a16:creationId xmlns:a16="http://schemas.microsoft.com/office/drawing/2014/main" id="{17C35A96-CBF0-F832-0ACD-208AE7319773}"/>
              </a:ext>
            </a:extLst>
          </p:cNvPr>
          <p:cNvSpPr txBox="1"/>
          <p:nvPr/>
        </p:nvSpPr>
        <p:spPr>
          <a:xfrm>
            <a:off x="2017873" y="677954"/>
            <a:ext cx="1406154" cy="300082"/>
          </a:xfrm>
          <a:prstGeom prst="rect">
            <a:avLst/>
          </a:prstGeom>
          <a:noFill/>
        </p:spPr>
        <p:txBody>
          <a:bodyPr wrap="none" rtlCol="0">
            <a:spAutoFit/>
          </a:bodyPr>
          <a:lstStyle/>
          <a:p>
            <a:pPr defTabSz="685800" eaLnBrk="0" hangingPunct="0"/>
            <a:r>
              <a:rPr lang="en-US" sz="1350" b="1" dirty="0">
                <a:solidFill>
                  <a:srgbClr val="000000"/>
                </a:solidFill>
                <a:latin typeface="Arial" panose="020B0604020202020204" pitchFamily="34" charset="0"/>
                <a:cs typeface="Arial" panose="020B0604020202020204" pitchFamily="34" charset="0"/>
              </a:rPr>
              <a:t>Cyclin B-CDK1</a:t>
            </a:r>
          </a:p>
        </p:txBody>
      </p:sp>
      <p:sp>
        <p:nvSpPr>
          <p:cNvPr id="14" name="TextBox 13">
            <a:extLst>
              <a:ext uri="{FF2B5EF4-FFF2-40B4-BE49-F238E27FC236}">
                <a16:creationId xmlns:a16="http://schemas.microsoft.com/office/drawing/2014/main" id="{644E7B6C-AAD2-D338-08AB-2F91D5B122A7}"/>
              </a:ext>
            </a:extLst>
          </p:cNvPr>
          <p:cNvSpPr txBox="1"/>
          <p:nvPr/>
        </p:nvSpPr>
        <p:spPr>
          <a:xfrm>
            <a:off x="364056" y="1872860"/>
            <a:ext cx="816104" cy="715581"/>
          </a:xfrm>
          <a:prstGeom prst="rect">
            <a:avLst/>
          </a:prstGeom>
          <a:noFill/>
        </p:spPr>
        <p:txBody>
          <a:bodyPr wrap="square" rtlCol="0">
            <a:spAutoFit/>
          </a:bodyPr>
          <a:lstStyle/>
          <a:p>
            <a:pPr algn="r" defTabSz="685800" eaLnBrk="0" hangingPunct="0"/>
            <a:r>
              <a:rPr lang="en-US" sz="1350" b="1" dirty="0">
                <a:solidFill>
                  <a:srgbClr val="000000"/>
                </a:solidFill>
                <a:latin typeface="Arial" panose="020B0604020202020204" pitchFamily="34" charset="0"/>
                <a:cs typeface="Arial" panose="020B0604020202020204" pitchFamily="34" charset="0"/>
              </a:rPr>
              <a:t>Cyclin A-CDK1</a:t>
            </a:r>
          </a:p>
        </p:txBody>
      </p:sp>
      <p:sp>
        <p:nvSpPr>
          <p:cNvPr id="15" name="TextBox 14">
            <a:extLst>
              <a:ext uri="{FF2B5EF4-FFF2-40B4-BE49-F238E27FC236}">
                <a16:creationId xmlns:a16="http://schemas.microsoft.com/office/drawing/2014/main" id="{E5FF7A72-80FF-E687-1F6F-5FE0C1595425}"/>
              </a:ext>
            </a:extLst>
          </p:cNvPr>
          <p:cNvSpPr txBox="1"/>
          <p:nvPr/>
        </p:nvSpPr>
        <p:spPr>
          <a:xfrm>
            <a:off x="724886" y="3559702"/>
            <a:ext cx="1403373" cy="300082"/>
          </a:xfrm>
          <a:prstGeom prst="rect">
            <a:avLst/>
          </a:prstGeom>
          <a:noFill/>
        </p:spPr>
        <p:txBody>
          <a:bodyPr wrap="square" rtlCol="0">
            <a:spAutoFit/>
          </a:bodyPr>
          <a:lstStyle/>
          <a:p>
            <a:pPr defTabSz="685800" eaLnBrk="0" hangingPunct="0"/>
            <a:r>
              <a:rPr lang="en-US" sz="1350" b="1" dirty="0">
                <a:solidFill>
                  <a:srgbClr val="000000"/>
                </a:solidFill>
                <a:latin typeface="Arial" panose="020B0604020202020204" pitchFamily="34" charset="0"/>
                <a:cs typeface="Arial" panose="020B0604020202020204" pitchFamily="34" charset="0"/>
              </a:rPr>
              <a:t>Cyclin A-CDK2</a:t>
            </a:r>
          </a:p>
        </p:txBody>
      </p:sp>
      <p:sp>
        <p:nvSpPr>
          <p:cNvPr id="16" name="TextBox 15">
            <a:extLst>
              <a:ext uri="{FF2B5EF4-FFF2-40B4-BE49-F238E27FC236}">
                <a16:creationId xmlns:a16="http://schemas.microsoft.com/office/drawing/2014/main" id="{C8E9294C-FCFB-D8BA-27EA-462CD72DC334}"/>
              </a:ext>
            </a:extLst>
          </p:cNvPr>
          <p:cNvSpPr txBox="1"/>
          <p:nvPr/>
        </p:nvSpPr>
        <p:spPr>
          <a:xfrm>
            <a:off x="2841194" y="3483662"/>
            <a:ext cx="1436678" cy="300082"/>
          </a:xfrm>
          <a:prstGeom prst="rect">
            <a:avLst/>
          </a:prstGeom>
          <a:noFill/>
        </p:spPr>
        <p:txBody>
          <a:bodyPr wrap="square" rtlCol="0">
            <a:spAutoFit/>
          </a:bodyPr>
          <a:lstStyle/>
          <a:p>
            <a:pPr defTabSz="685800" eaLnBrk="0" hangingPunct="0"/>
            <a:r>
              <a:rPr lang="en-US" sz="1350" b="1" dirty="0">
                <a:solidFill>
                  <a:srgbClr val="000000"/>
                </a:solidFill>
                <a:latin typeface="Arial" panose="020B0604020202020204" pitchFamily="34" charset="0"/>
                <a:cs typeface="Arial" panose="020B0604020202020204" pitchFamily="34" charset="0"/>
              </a:rPr>
              <a:t>Cyclin E-CDK2</a:t>
            </a:r>
          </a:p>
        </p:txBody>
      </p:sp>
      <p:sp>
        <p:nvSpPr>
          <p:cNvPr id="17" name="TextBox 16">
            <a:extLst>
              <a:ext uri="{FF2B5EF4-FFF2-40B4-BE49-F238E27FC236}">
                <a16:creationId xmlns:a16="http://schemas.microsoft.com/office/drawing/2014/main" id="{995A7E25-2BC2-1B98-FB0A-D480DE71113A}"/>
              </a:ext>
            </a:extLst>
          </p:cNvPr>
          <p:cNvSpPr txBox="1"/>
          <p:nvPr/>
        </p:nvSpPr>
        <p:spPr>
          <a:xfrm>
            <a:off x="3789955" y="2029315"/>
            <a:ext cx="1470935" cy="507831"/>
          </a:xfrm>
          <a:prstGeom prst="rect">
            <a:avLst/>
          </a:prstGeom>
          <a:noFill/>
        </p:spPr>
        <p:txBody>
          <a:bodyPr wrap="square" rtlCol="0">
            <a:spAutoFit/>
          </a:bodyPr>
          <a:lstStyle/>
          <a:p>
            <a:pPr defTabSz="685800" eaLnBrk="0" hangingPunct="0"/>
            <a:r>
              <a:rPr lang="en-US" sz="1350" b="1" dirty="0">
                <a:solidFill>
                  <a:srgbClr val="000000"/>
                </a:solidFill>
                <a:latin typeface="Arial" panose="020B0604020202020204" pitchFamily="34" charset="0"/>
                <a:cs typeface="Arial" panose="020B0604020202020204" pitchFamily="34" charset="0"/>
              </a:rPr>
              <a:t>Cyclin D-CDK4</a:t>
            </a:r>
          </a:p>
          <a:p>
            <a:pPr defTabSz="685800" eaLnBrk="0" hangingPunct="0"/>
            <a:r>
              <a:rPr lang="en-US" sz="1350" b="1" dirty="0">
                <a:solidFill>
                  <a:srgbClr val="000000"/>
                </a:solidFill>
                <a:latin typeface="Arial" panose="020B0604020202020204" pitchFamily="34" charset="0"/>
                <a:cs typeface="Arial" panose="020B0604020202020204" pitchFamily="34" charset="0"/>
              </a:rPr>
              <a:t>Cyclin D-CDK6</a:t>
            </a:r>
          </a:p>
        </p:txBody>
      </p:sp>
      <p:grpSp>
        <p:nvGrpSpPr>
          <p:cNvPr id="18" name="Group 17">
            <a:extLst>
              <a:ext uri="{FF2B5EF4-FFF2-40B4-BE49-F238E27FC236}">
                <a16:creationId xmlns:a16="http://schemas.microsoft.com/office/drawing/2014/main" id="{80B58185-4910-9971-553F-91F013415774}"/>
              </a:ext>
            </a:extLst>
          </p:cNvPr>
          <p:cNvGrpSpPr/>
          <p:nvPr/>
        </p:nvGrpSpPr>
        <p:grpSpPr>
          <a:xfrm>
            <a:off x="3489164" y="496255"/>
            <a:ext cx="404278" cy="357054"/>
            <a:chOff x="5856992" y="2045097"/>
            <a:chExt cx="539036" cy="476071"/>
          </a:xfrm>
          <a:solidFill>
            <a:srgbClr val="682E74"/>
          </a:solidFill>
        </p:grpSpPr>
        <p:sp>
          <p:nvSpPr>
            <p:cNvPr id="19" name="Oval 18">
              <a:extLst>
                <a:ext uri="{FF2B5EF4-FFF2-40B4-BE49-F238E27FC236}">
                  <a16:creationId xmlns:a16="http://schemas.microsoft.com/office/drawing/2014/main" id="{D5444A91-7430-E923-3E55-EEA465CF6994}"/>
                </a:ext>
              </a:extLst>
            </p:cNvPr>
            <p:cNvSpPr/>
            <p:nvPr/>
          </p:nvSpPr>
          <p:spPr bwMode="auto">
            <a:xfrm>
              <a:off x="5922824" y="2045097"/>
              <a:ext cx="346354" cy="476071"/>
            </a:xfrm>
            <a:prstGeom prst="ellipse">
              <a:avLst/>
            </a:prstGeom>
            <a:grpFill/>
            <a:ln w="19050">
              <a:solidFill>
                <a:srgbClr val="FFFFFF"/>
              </a:solidFill>
              <a:miter lim="800000"/>
              <a:headEnd/>
              <a:tailEnd/>
            </a:ln>
          </p:spPr>
          <p:txBody>
            <a:bodyPr wrap="non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455560"/>
                </a:solidFill>
                <a:effectLst/>
                <a:uLnTx/>
                <a:uFillTx/>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926047C6-1D4A-B26F-54EE-B162080C3448}"/>
                </a:ext>
              </a:extLst>
            </p:cNvPr>
            <p:cNvSpPr txBox="1"/>
            <p:nvPr/>
          </p:nvSpPr>
          <p:spPr>
            <a:xfrm>
              <a:off x="5856992" y="2083077"/>
              <a:ext cx="539036" cy="430886"/>
            </a:xfrm>
            <a:prstGeom prst="rect">
              <a:avLst/>
            </a:prstGeom>
            <a:grpFill/>
          </p:spPr>
          <p:txBody>
            <a:bodyPr wrap="none" rtlCol="0">
              <a:spAutoFit/>
            </a:bodyPr>
            <a:lstStyle/>
            <a:p>
              <a:pPr marL="0" marR="0" lvl="0" indent="0" defTabSz="685800" eaLnBrk="0" fontAlgn="auto" latinLnBrk="0" hangingPunct="0">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G</a:t>
              </a:r>
              <a:r>
                <a:rPr kumimoji="0" lang="en-US" sz="1500" b="0" i="0" u="none" strike="noStrike" kern="0" cap="none" spc="0" normalizeH="0" baseline="-25000" noProof="0" dirty="0">
                  <a:ln>
                    <a:noFill/>
                  </a:ln>
                  <a:solidFill>
                    <a:srgbClr val="FFFFFF"/>
                  </a:solidFill>
                  <a:effectLst/>
                  <a:uLnTx/>
                  <a:uFillTx/>
                  <a:latin typeface="Arial" panose="020B0604020202020204" pitchFamily="34" charset="0"/>
                  <a:cs typeface="Arial" panose="020B0604020202020204" pitchFamily="34" charset="0"/>
                </a:rPr>
                <a:t>0</a:t>
              </a:r>
            </a:p>
          </p:txBody>
        </p:sp>
      </p:grpSp>
      <p:cxnSp>
        <p:nvCxnSpPr>
          <p:cNvPr id="21" name="Straight Arrow Connector 20">
            <a:extLst>
              <a:ext uri="{FF2B5EF4-FFF2-40B4-BE49-F238E27FC236}">
                <a16:creationId xmlns:a16="http://schemas.microsoft.com/office/drawing/2014/main" id="{9FE6666C-A38E-96C1-B7CD-A2CDDFC66BFB}"/>
              </a:ext>
            </a:extLst>
          </p:cNvPr>
          <p:cNvCxnSpPr>
            <a:cxnSpLocks/>
          </p:cNvCxnSpPr>
          <p:nvPr/>
        </p:nvCxnSpPr>
        <p:spPr bwMode="auto">
          <a:xfrm flipV="1">
            <a:off x="3403143" y="969413"/>
            <a:ext cx="151742" cy="347115"/>
          </a:xfrm>
          <a:prstGeom prst="straightConnector1">
            <a:avLst/>
          </a:prstGeom>
          <a:noFill/>
          <a:ln w="28575" cap="flat" cmpd="sng" algn="ctr">
            <a:solidFill>
              <a:srgbClr val="000000"/>
            </a:solidFill>
            <a:prstDash val="solid"/>
            <a:round/>
            <a:headEnd type="none" w="med" len="med"/>
            <a:tailEnd type="triangle"/>
          </a:ln>
          <a:effectLst/>
        </p:spPr>
      </p:cxnSp>
      <p:cxnSp>
        <p:nvCxnSpPr>
          <p:cNvPr id="22" name="Straight Arrow Connector 21">
            <a:extLst>
              <a:ext uri="{FF2B5EF4-FFF2-40B4-BE49-F238E27FC236}">
                <a16:creationId xmlns:a16="http://schemas.microsoft.com/office/drawing/2014/main" id="{674CCB0B-2D49-3ECC-B892-36F029375E67}"/>
              </a:ext>
            </a:extLst>
          </p:cNvPr>
          <p:cNvCxnSpPr>
            <a:cxnSpLocks/>
          </p:cNvCxnSpPr>
          <p:nvPr/>
        </p:nvCxnSpPr>
        <p:spPr bwMode="auto">
          <a:xfrm flipH="1">
            <a:off x="3463295" y="1032261"/>
            <a:ext cx="155351" cy="369851"/>
          </a:xfrm>
          <a:prstGeom prst="straightConnector1">
            <a:avLst/>
          </a:prstGeom>
          <a:noFill/>
          <a:ln w="28575" cap="flat" cmpd="sng" algn="ctr">
            <a:solidFill>
              <a:srgbClr val="000000"/>
            </a:solidFill>
            <a:prstDash val="solid"/>
            <a:round/>
            <a:headEnd type="none" w="med" len="med"/>
            <a:tailEnd type="triangle"/>
          </a:ln>
          <a:effectLst/>
        </p:spPr>
      </p:cxnSp>
      <p:grpSp>
        <p:nvGrpSpPr>
          <p:cNvPr id="23" name="Group 22">
            <a:extLst>
              <a:ext uri="{FF2B5EF4-FFF2-40B4-BE49-F238E27FC236}">
                <a16:creationId xmlns:a16="http://schemas.microsoft.com/office/drawing/2014/main" id="{5A6FA6F8-4C7D-1E79-E55F-BA059B263907}"/>
              </a:ext>
            </a:extLst>
          </p:cNvPr>
          <p:cNvGrpSpPr/>
          <p:nvPr/>
        </p:nvGrpSpPr>
        <p:grpSpPr>
          <a:xfrm>
            <a:off x="1678763" y="1333529"/>
            <a:ext cx="404278" cy="357300"/>
            <a:chOff x="5692235" y="1877131"/>
            <a:chExt cx="539036" cy="476399"/>
          </a:xfrm>
          <a:solidFill>
            <a:srgbClr val="455560">
              <a:lumMod val="50000"/>
            </a:srgbClr>
          </a:solidFill>
        </p:grpSpPr>
        <p:sp>
          <p:nvSpPr>
            <p:cNvPr id="24" name="Oval 23">
              <a:extLst>
                <a:ext uri="{FF2B5EF4-FFF2-40B4-BE49-F238E27FC236}">
                  <a16:creationId xmlns:a16="http://schemas.microsoft.com/office/drawing/2014/main" id="{7020F05E-7AF2-6C3C-D8C4-6958F42BEF3F}"/>
                </a:ext>
              </a:extLst>
            </p:cNvPr>
            <p:cNvSpPr/>
            <p:nvPr/>
          </p:nvSpPr>
          <p:spPr bwMode="auto">
            <a:xfrm>
              <a:off x="5754624" y="1877458"/>
              <a:ext cx="347473" cy="476072"/>
            </a:xfrm>
            <a:prstGeom prst="ellipse">
              <a:avLst/>
            </a:prstGeom>
            <a:solidFill>
              <a:srgbClr val="E1471D">
                <a:lumMod val="75000"/>
              </a:srgbClr>
            </a:solidFill>
            <a:ln w="19050">
              <a:noFill/>
              <a:miter lim="800000"/>
              <a:headEnd/>
              <a:tailEnd/>
            </a:ln>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455560"/>
                </a:solidFill>
                <a:effectLst/>
                <a:uLnTx/>
                <a:uFillTx/>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EC023897-A985-EBFA-9C24-24D83EED8FE0}"/>
                </a:ext>
              </a:extLst>
            </p:cNvPr>
            <p:cNvSpPr txBox="1"/>
            <p:nvPr/>
          </p:nvSpPr>
          <p:spPr>
            <a:xfrm>
              <a:off x="5692235" y="1877131"/>
              <a:ext cx="539036" cy="430886"/>
            </a:xfrm>
            <a:prstGeom prst="rect">
              <a:avLst/>
            </a:prstGeom>
            <a:noFill/>
          </p:spPr>
          <p:txBody>
            <a:bodyPr wrap="none" rtlCol="0">
              <a:spAutoFit/>
            </a:bodyPr>
            <a:lstStyle/>
            <a:p>
              <a:pPr marL="0" marR="0" lvl="0" indent="0" defTabSz="685800" eaLnBrk="0" fontAlgn="auto" latinLnBrk="0" hangingPunct="0">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G</a:t>
              </a:r>
              <a:r>
                <a:rPr kumimoji="0" lang="en-US" sz="1500" b="1" i="0" u="none" strike="noStrike" kern="0" cap="none" spc="0" normalizeH="0" baseline="-25000" noProof="0" dirty="0">
                  <a:ln>
                    <a:noFill/>
                  </a:ln>
                  <a:solidFill>
                    <a:srgbClr val="FFFFFF"/>
                  </a:solidFill>
                  <a:effectLst/>
                  <a:uLnTx/>
                  <a:uFillTx/>
                  <a:latin typeface="Arial" panose="020B0604020202020204" pitchFamily="34" charset="0"/>
                  <a:cs typeface="Arial" panose="020B0604020202020204" pitchFamily="34" charset="0"/>
                </a:rPr>
                <a:t>2</a:t>
              </a:r>
              <a:endParaRPr kumimoji="0" lang="en-US" sz="1500" b="0" i="0" u="none" strike="noStrike" kern="0" cap="none" spc="0" normalizeH="0" baseline="-2500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477548C8-7690-AF59-7BFB-D7590964564A}"/>
              </a:ext>
            </a:extLst>
          </p:cNvPr>
          <p:cNvGrpSpPr/>
          <p:nvPr/>
        </p:nvGrpSpPr>
        <p:grpSpPr>
          <a:xfrm>
            <a:off x="3236567" y="2248172"/>
            <a:ext cx="363002" cy="481342"/>
            <a:chOff x="5775756" y="2487058"/>
            <a:chExt cx="484003" cy="641789"/>
          </a:xfrm>
          <a:solidFill>
            <a:srgbClr val="455560">
              <a:lumMod val="50000"/>
            </a:srgbClr>
          </a:solidFill>
        </p:grpSpPr>
        <p:sp>
          <p:nvSpPr>
            <p:cNvPr id="27" name="Oval 26">
              <a:extLst>
                <a:ext uri="{FF2B5EF4-FFF2-40B4-BE49-F238E27FC236}">
                  <a16:creationId xmlns:a16="http://schemas.microsoft.com/office/drawing/2014/main" id="{098E07DF-9F35-894D-98D2-6C1F051271A4}"/>
                </a:ext>
              </a:extLst>
            </p:cNvPr>
            <p:cNvSpPr/>
            <p:nvPr/>
          </p:nvSpPr>
          <p:spPr bwMode="auto">
            <a:xfrm>
              <a:off x="5837003" y="2487058"/>
              <a:ext cx="347474" cy="476072"/>
            </a:xfrm>
            <a:prstGeom prst="ellipse">
              <a:avLst/>
            </a:prstGeom>
            <a:solidFill>
              <a:srgbClr val="00823B">
                <a:lumMod val="75000"/>
              </a:srgbClr>
            </a:solidFill>
            <a:ln w="19050">
              <a:noFill/>
              <a:miter lim="800000"/>
              <a:headEnd/>
              <a:tailEnd/>
            </a:ln>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455560"/>
                </a:solidFill>
                <a:effectLst/>
                <a:uLnTx/>
                <a:uFillTx/>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4C9D76CB-D611-1E29-AA59-74837DF45AC7}"/>
                </a:ext>
              </a:extLst>
            </p:cNvPr>
            <p:cNvSpPr txBox="1"/>
            <p:nvPr/>
          </p:nvSpPr>
          <p:spPr>
            <a:xfrm>
              <a:off x="5775756" y="2492775"/>
              <a:ext cx="484003" cy="636072"/>
            </a:xfrm>
            <a:prstGeom prst="rect">
              <a:avLst/>
            </a:prstGeom>
            <a:noFill/>
          </p:spPr>
          <p:txBody>
            <a:bodyPr wrap="square" rtlCol="0">
              <a:spAutoFit/>
            </a:bodyPr>
            <a:lstStyle/>
            <a:p>
              <a:pPr marL="0" marR="0" lvl="0" indent="0" defTabSz="685800" eaLnBrk="0" fontAlgn="auto" latinLnBrk="0" hangingPunct="0">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G</a:t>
              </a:r>
              <a:r>
                <a:rPr kumimoji="0" lang="en-US" sz="1500" b="1" i="0" u="none" strike="noStrike" kern="0" cap="none" spc="0" normalizeH="0" baseline="-25000" noProof="0" dirty="0">
                  <a:ln>
                    <a:noFill/>
                  </a:ln>
                  <a:solidFill>
                    <a:srgbClr val="FFFFFF"/>
                  </a:solidFill>
                  <a:effectLst/>
                  <a:uLnTx/>
                  <a:uFillTx/>
                  <a:latin typeface="Arial" panose="020B0604020202020204" pitchFamily="34" charset="0"/>
                  <a:cs typeface="Arial" panose="020B0604020202020204" pitchFamily="34" charset="0"/>
                </a:rPr>
                <a:t>1</a:t>
              </a:r>
            </a:p>
          </p:txBody>
        </p:sp>
      </p:grpSp>
      <p:grpSp>
        <p:nvGrpSpPr>
          <p:cNvPr id="29" name="Group 28">
            <a:extLst>
              <a:ext uri="{FF2B5EF4-FFF2-40B4-BE49-F238E27FC236}">
                <a16:creationId xmlns:a16="http://schemas.microsoft.com/office/drawing/2014/main" id="{3DEDFD84-5C99-FD69-4FBF-567BB10364EA}"/>
              </a:ext>
            </a:extLst>
          </p:cNvPr>
          <p:cNvGrpSpPr/>
          <p:nvPr/>
        </p:nvGrpSpPr>
        <p:grpSpPr>
          <a:xfrm>
            <a:off x="1592716" y="2702284"/>
            <a:ext cx="371114" cy="357054"/>
            <a:chOff x="5837003" y="2487058"/>
            <a:chExt cx="494818" cy="476071"/>
          </a:xfrm>
          <a:solidFill>
            <a:srgbClr val="455560">
              <a:lumMod val="50000"/>
            </a:srgbClr>
          </a:solidFill>
        </p:grpSpPr>
        <p:sp>
          <p:nvSpPr>
            <p:cNvPr id="30" name="Oval 29">
              <a:extLst>
                <a:ext uri="{FF2B5EF4-FFF2-40B4-BE49-F238E27FC236}">
                  <a16:creationId xmlns:a16="http://schemas.microsoft.com/office/drawing/2014/main" id="{113B7BA3-F089-4495-501D-D3D0C8986275}"/>
                </a:ext>
              </a:extLst>
            </p:cNvPr>
            <p:cNvSpPr/>
            <p:nvPr/>
          </p:nvSpPr>
          <p:spPr bwMode="auto">
            <a:xfrm>
              <a:off x="5837003" y="2487058"/>
              <a:ext cx="347473" cy="476071"/>
            </a:xfrm>
            <a:prstGeom prst="ellipse">
              <a:avLst/>
            </a:prstGeom>
            <a:solidFill>
              <a:srgbClr val="4DA1BB">
                <a:lumMod val="75000"/>
              </a:srgbClr>
            </a:solidFill>
            <a:ln w="19050">
              <a:noFill/>
              <a:miter lim="800000"/>
              <a:headEnd/>
              <a:tailEnd/>
            </a:ln>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455560"/>
                </a:solidFill>
                <a:effectLst/>
                <a:uLnTx/>
                <a:uFillTx/>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B713E2EE-8400-0612-0F63-33CE55FEBAF7}"/>
                </a:ext>
              </a:extLst>
            </p:cNvPr>
            <p:cNvSpPr txBox="1"/>
            <p:nvPr/>
          </p:nvSpPr>
          <p:spPr>
            <a:xfrm>
              <a:off x="5847818" y="2521266"/>
              <a:ext cx="484003" cy="430886"/>
            </a:xfrm>
            <a:prstGeom prst="rect">
              <a:avLst/>
            </a:prstGeom>
            <a:noFill/>
          </p:spPr>
          <p:txBody>
            <a:bodyPr wrap="square" rtlCol="0">
              <a:spAutoFit/>
            </a:bodyPr>
            <a:lstStyle/>
            <a:p>
              <a:pPr marL="0" marR="0" lvl="0" indent="0" defTabSz="685800" eaLnBrk="0" fontAlgn="auto" latinLnBrk="0" hangingPunct="0">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a:t>
              </a:r>
              <a:endParaRPr kumimoji="0" lang="en-US" sz="1500" b="1" i="0" u="none" strike="noStrike" kern="0" cap="none" spc="0" normalizeH="0" baseline="-2500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32" name="Group 31">
            <a:extLst>
              <a:ext uri="{FF2B5EF4-FFF2-40B4-BE49-F238E27FC236}">
                <a16:creationId xmlns:a16="http://schemas.microsoft.com/office/drawing/2014/main" id="{98F75A4B-5667-62C1-2CBC-86B4E4375256}"/>
              </a:ext>
            </a:extLst>
          </p:cNvPr>
          <p:cNvGrpSpPr/>
          <p:nvPr/>
        </p:nvGrpSpPr>
        <p:grpSpPr>
          <a:xfrm>
            <a:off x="1143295" y="982444"/>
            <a:ext cx="2803007" cy="2587421"/>
            <a:chOff x="2105418" y="2138363"/>
            <a:chExt cx="3737342" cy="3449894"/>
          </a:xfrm>
        </p:grpSpPr>
        <p:grpSp>
          <p:nvGrpSpPr>
            <p:cNvPr id="33" name="Group 32">
              <a:extLst>
                <a:ext uri="{FF2B5EF4-FFF2-40B4-BE49-F238E27FC236}">
                  <a16:creationId xmlns:a16="http://schemas.microsoft.com/office/drawing/2014/main" id="{C3E820F4-0BE3-33B5-EFFB-01C0E06B24A7}"/>
                </a:ext>
              </a:extLst>
            </p:cNvPr>
            <p:cNvGrpSpPr/>
            <p:nvPr/>
          </p:nvGrpSpPr>
          <p:grpSpPr>
            <a:xfrm>
              <a:off x="3880022" y="2138363"/>
              <a:ext cx="584886" cy="234134"/>
              <a:chOff x="3880022" y="2138363"/>
              <a:chExt cx="584886" cy="234134"/>
            </a:xfrm>
          </p:grpSpPr>
          <p:sp>
            <p:nvSpPr>
              <p:cNvPr id="42" name="Freeform: Shape 41">
                <a:extLst>
                  <a:ext uri="{FF2B5EF4-FFF2-40B4-BE49-F238E27FC236}">
                    <a16:creationId xmlns:a16="http://schemas.microsoft.com/office/drawing/2014/main" id="{CCE44FD3-825F-03B0-B482-D850C8AD6DDF}"/>
                  </a:ext>
                </a:extLst>
              </p:cNvPr>
              <p:cNvSpPr/>
              <p:nvPr/>
            </p:nvSpPr>
            <p:spPr bwMode="auto">
              <a:xfrm>
                <a:off x="3880022" y="2174789"/>
                <a:ext cx="584886" cy="197708"/>
              </a:xfrm>
              <a:custGeom>
                <a:avLst/>
                <a:gdLst>
                  <a:gd name="connsiteX0" fmla="*/ 0 w 584886"/>
                  <a:gd name="connsiteY0" fmla="*/ 107092 h 197708"/>
                  <a:gd name="connsiteX1" fmla="*/ 0 w 584886"/>
                  <a:gd name="connsiteY1" fmla="*/ 0 h 197708"/>
                  <a:gd name="connsiteX2" fmla="*/ 584886 w 584886"/>
                  <a:gd name="connsiteY2" fmla="*/ 107092 h 197708"/>
                  <a:gd name="connsiteX3" fmla="*/ 560173 w 584886"/>
                  <a:gd name="connsiteY3" fmla="*/ 197708 h 197708"/>
                  <a:gd name="connsiteX0" fmla="*/ 0 w 584886"/>
                  <a:gd name="connsiteY0" fmla="*/ 107092 h 197708"/>
                  <a:gd name="connsiteX1" fmla="*/ 0 w 584886"/>
                  <a:gd name="connsiteY1" fmla="*/ 0 h 197708"/>
                  <a:gd name="connsiteX2" fmla="*/ 584886 w 584886"/>
                  <a:gd name="connsiteY2" fmla="*/ 107092 h 197708"/>
                  <a:gd name="connsiteX3" fmla="*/ 560173 w 584886"/>
                  <a:gd name="connsiteY3" fmla="*/ 197708 h 197708"/>
                  <a:gd name="connsiteX0" fmla="*/ 0 w 584886"/>
                  <a:gd name="connsiteY0" fmla="*/ 107092 h 197708"/>
                  <a:gd name="connsiteX1" fmla="*/ 0 w 584886"/>
                  <a:gd name="connsiteY1" fmla="*/ 0 h 197708"/>
                  <a:gd name="connsiteX2" fmla="*/ 584886 w 584886"/>
                  <a:gd name="connsiteY2" fmla="*/ 107092 h 197708"/>
                  <a:gd name="connsiteX3" fmla="*/ 560173 w 584886"/>
                  <a:gd name="connsiteY3" fmla="*/ 197708 h 197708"/>
                  <a:gd name="connsiteX0" fmla="*/ 0 w 584886"/>
                  <a:gd name="connsiteY0" fmla="*/ 107092 h 197708"/>
                  <a:gd name="connsiteX1" fmla="*/ 0 w 584886"/>
                  <a:gd name="connsiteY1" fmla="*/ 0 h 197708"/>
                  <a:gd name="connsiteX2" fmla="*/ 584886 w 584886"/>
                  <a:gd name="connsiteY2" fmla="*/ 107092 h 197708"/>
                  <a:gd name="connsiteX3" fmla="*/ 560173 w 584886"/>
                  <a:gd name="connsiteY3" fmla="*/ 197708 h 197708"/>
                  <a:gd name="connsiteX0" fmla="*/ 0 w 584886"/>
                  <a:gd name="connsiteY0" fmla="*/ 107092 h 197708"/>
                  <a:gd name="connsiteX1" fmla="*/ 0 w 584886"/>
                  <a:gd name="connsiteY1" fmla="*/ 0 h 197708"/>
                  <a:gd name="connsiteX2" fmla="*/ 584886 w 584886"/>
                  <a:gd name="connsiteY2" fmla="*/ 107092 h 197708"/>
                  <a:gd name="connsiteX3" fmla="*/ 560173 w 584886"/>
                  <a:gd name="connsiteY3" fmla="*/ 197708 h 197708"/>
                </a:gdLst>
                <a:ahLst/>
                <a:cxnLst>
                  <a:cxn ang="0">
                    <a:pos x="connsiteX0" y="connsiteY0"/>
                  </a:cxn>
                  <a:cxn ang="0">
                    <a:pos x="connsiteX1" y="connsiteY1"/>
                  </a:cxn>
                  <a:cxn ang="0">
                    <a:pos x="connsiteX2" y="connsiteY2"/>
                  </a:cxn>
                  <a:cxn ang="0">
                    <a:pos x="connsiteX3" y="connsiteY3"/>
                  </a:cxn>
                </a:cxnLst>
                <a:rect l="l" t="t" r="r" b="b"/>
                <a:pathLst>
                  <a:path w="584886" h="197708">
                    <a:moveTo>
                      <a:pt x="0" y="107092"/>
                    </a:moveTo>
                    <a:lnTo>
                      <a:pt x="0" y="0"/>
                    </a:lnTo>
                    <a:cubicBezTo>
                      <a:pt x="247349" y="26172"/>
                      <a:pt x="380399" y="47582"/>
                      <a:pt x="584886" y="107092"/>
                    </a:cubicBezTo>
                    <a:lnTo>
                      <a:pt x="560173" y="197708"/>
                    </a:lnTo>
                  </a:path>
                </a:pathLst>
              </a:cu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lstStyle/>
              <a:p>
                <a:pPr marL="0" marR="0" lvl="0" indent="0" algn="ctr" defTabSz="685800" eaLnBrk="0" fontAlgn="auto" latinLnBrk="0" hangingPunct="0">
                  <a:lnSpc>
                    <a:spcPct val="100000"/>
                  </a:lnSpc>
                  <a:spcBef>
                    <a:spcPts val="0"/>
                  </a:spcBef>
                  <a:spcAft>
                    <a:spcPts val="0"/>
                  </a:spcAft>
                  <a:buClrTx/>
                  <a:buSzTx/>
                  <a:buFontTx/>
                  <a:buNone/>
                  <a:tabLst/>
                  <a:defRPr/>
                </a:pPr>
                <a:endParaRPr kumimoji="0" lang="en-US" sz="135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cxnSp>
            <p:nvCxnSpPr>
              <p:cNvPr id="43" name="Straight Connector 42">
                <a:extLst>
                  <a:ext uri="{FF2B5EF4-FFF2-40B4-BE49-F238E27FC236}">
                    <a16:creationId xmlns:a16="http://schemas.microsoft.com/office/drawing/2014/main" id="{88AD53AD-4A2E-F1F4-021D-C26CFDE57515}"/>
                  </a:ext>
                </a:extLst>
              </p:cNvPr>
              <p:cNvCxnSpPr>
                <a:cxnSpLocks/>
              </p:cNvCxnSpPr>
              <p:nvPr/>
            </p:nvCxnSpPr>
            <p:spPr bwMode="auto">
              <a:xfrm flipV="1">
                <a:off x="4176713" y="2138363"/>
                <a:ext cx="19050" cy="80964"/>
              </a:xfrm>
              <a:prstGeom prst="line">
                <a:avLst/>
              </a:prstGeom>
              <a:noFill/>
              <a:ln w="28575" cap="flat" cmpd="sng" algn="ctr">
                <a:solidFill>
                  <a:srgbClr val="000000"/>
                </a:solidFill>
                <a:prstDash val="solid"/>
                <a:round/>
                <a:headEnd type="none" w="med" len="med"/>
                <a:tailEnd type="none" w="med" len="med"/>
              </a:ln>
              <a:effectLst/>
            </p:spPr>
          </p:cxnSp>
        </p:grpSp>
        <p:sp>
          <p:nvSpPr>
            <p:cNvPr id="34" name="Freeform: Shape 33">
              <a:extLst>
                <a:ext uri="{FF2B5EF4-FFF2-40B4-BE49-F238E27FC236}">
                  <a16:creationId xmlns:a16="http://schemas.microsoft.com/office/drawing/2014/main" id="{3B2F95D2-6FDE-AC0B-8934-50E9482D54E9}"/>
                </a:ext>
              </a:extLst>
            </p:cNvPr>
            <p:cNvSpPr/>
            <p:nvPr/>
          </p:nvSpPr>
          <p:spPr bwMode="auto">
            <a:xfrm rot="20206780">
              <a:off x="2105418" y="2451893"/>
              <a:ext cx="2087834" cy="2563415"/>
            </a:xfrm>
            <a:custGeom>
              <a:avLst/>
              <a:gdLst>
                <a:gd name="connsiteX0" fmla="*/ 0 w 584886"/>
                <a:gd name="connsiteY0" fmla="*/ 107092 h 197708"/>
                <a:gd name="connsiteX1" fmla="*/ 0 w 584886"/>
                <a:gd name="connsiteY1" fmla="*/ 0 h 197708"/>
                <a:gd name="connsiteX2" fmla="*/ 584886 w 584886"/>
                <a:gd name="connsiteY2" fmla="*/ 107092 h 197708"/>
                <a:gd name="connsiteX3" fmla="*/ 560173 w 584886"/>
                <a:gd name="connsiteY3" fmla="*/ 197708 h 197708"/>
                <a:gd name="connsiteX0" fmla="*/ 0 w 584886"/>
                <a:gd name="connsiteY0" fmla="*/ 107092 h 197708"/>
                <a:gd name="connsiteX1" fmla="*/ 0 w 584886"/>
                <a:gd name="connsiteY1" fmla="*/ 0 h 197708"/>
                <a:gd name="connsiteX2" fmla="*/ 584886 w 584886"/>
                <a:gd name="connsiteY2" fmla="*/ 107092 h 197708"/>
                <a:gd name="connsiteX3" fmla="*/ 560173 w 584886"/>
                <a:gd name="connsiteY3" fmla="*/ 197708 h 197708"/>
                <a:gd name="connsiteX0" fmla="*/ 0 w 584886"/>
                <a:gd name="connsiteY0" fmla="*/ 107092 h 197708"/>
                <a:gd name="connsiteX1" fmla="*/ 0 w 584886"/>
                <a:gd name="connsiteY1" fmla="*/ 0 h 197708"/>
                <a:gd name="connsiteX2" fmla="*/ 584886 w 584886"/>
                <a:gd name="connsiteY2" fmla="*/ 107092 h 197708"/>
                <a:gd name="connsiteX3" fmla="*/ 560173 w 584886"/>
                <a:gd name="connsiteY3" fmla="*/ 197708 h 197708"/>
                <a:gd name="connsiteX0" fmla="*/ 0 w 584886"/>
                <a:gd name="connsiteY0" fmla="*/ 107092 h 197708"/>
                <a:gd name="connsiteX1" fmla="*/ 0 w 584886"/>
                <a:gd name="connsiteY1" fmla="*/ 0 h 197708"/>
                <a:gd name="connsiteX2" fmla="*/ 584886 w 584886"/>
                <a:gd name="connsiteY2" fmla="*/ 107092 h 197708"/>
                <a:gd name="connsiteX3" fmla="*/ 560173 w 584886"/>
                <a:gd name="connsiteY3" fmla="*/ 197708 h 197708"/>
                <a:gd name="connsiteX0" fmla="*/ 0 w 584886"/>
                <a:gd name="connsiteY0" fmla="*/ 107092 h 197708"/>
                <a:gd name="connsiteX1" fmla="*/ 0 w 584886"/>
                <a:gd name="connsiteY1" fmla="*/ 0 h 197708"/>
                <a:gd name="connsiteX2" fmla="*/ 584886 w 584886"/>
                <a:gd name="connsiteY2" fmla="*/ 107092 h 197708"/>
                <a:gd name="connsiteX3" fmla="*/ 560173 w 584886"/>
                <a:gd name="connsiteY3" fmla="*/ 197708 h 197708"/>
                <a:gd name="connsiteX0" fmla="*/ 0 w 1742076"/>
                <a:gd name="connsiteY0" fmla="*/ 2538628 h 2538628"/>
                <a:gd name="connsiteX1" fmla="*/ 1157190 w 1742076"/>
                <a:gd name="connsiteY1" fmla="*/ 0 h 2538628"/>
                <a:gd name="connsiteX2" fmla="*/ 1742076 w 1742076"/>
                <a:gd name="connsiteY2" fmla="*/ 107092 h 2538628"/>
                <a:gd name="connsiteX3" fmla="*/ 1717363 w 1742076"/>
                <a:gd name="connsiteY3" fmla="*/ 197708 h 2538628"/>
                <a:gd name="connsiteX0" fmla="*/ 110121 w 1852197"/>
                <a:gd name="connsiteY0" fmla="*/ 2432554 h 2485707"/>
                <a:gd name="connsiteX1" fmla="*/ 0 w 1852197"/>
                <a:gd name="connsiteY1" fmla="*/ 2485509 h 2485707"/>
                <a:gd name="connsiteX2" fmla="*/ 1852197 w 1852197"/>
                <a:gd name="connsiteY2" fmla="*/ 1018 h 2485707"/>
                <a:gd name="connsiteX3" fmla="*/ 1827484 w 1852197"/>
                <a:gd name="connsiteY3" fmla="*/ 91634 h 2485707"/>
                <a:gd name="connsiteX0" fmla="*/ 162722 w 1904798"/>
                <a:gd name="connsiteY0" fmla="*/ 2434380 h 2487335"/>
                <a:gd name="connsiteX1" fmla="*/ 52601 w 1904798"/>
                <a:gd name="connsiteY1" fmla="*/ 2487335 h 2487335"/>
                <a:gd name="connsiteX2" fmla="*/ 1904798 w 1904798"/>
                <a:gd name="connsiteY2" fmla="*/ 2844 h 2487335"/>
                <a:gd name="connsiteX3" fmla="*/ 1880085 w 1904798"/>
                <a:gd name="connsiteY3" fmla="*/ 93460 h 2487335"/>
                <a:gd name="connsiteX0" fmla="*/ 330136 w 2072212"/>
                <a:gd name="connsiteY0" fmla="*/ 2438063 h 2491018"/>
                <a:gd name="connsiteX1" fmla="*/ 220015 w 2072212"/>
                <a:gd name="connsiteY1" fmla="*/ 2491018 h 2491018"/>
                <a:gd name="connsiteX2" fmla="*/ 2072212 w 2072212"/>
                <a:gd name="connsiteY2" fmla="*/ 6527 h 2491018"/>
                <a:gd name="connsiteX3" fmla="*/ 2047499 w 2072212"/>
                <a:gd name="connsiteY3" fmla="*/ 97143 h 2491018"/>
                <a:gd name="connsiteX0" fmla="*/ 349972 w 2092048"/>
                <a:gd name="connsiteY0" fmla="*/ 2491188 h 2544143"/>
                <a:gd name="connsiteX1" fmla="*/ 239851 w 2092048"/>
                <a:gd name="connsiteY1" fmla="*/ 2544143 h 2544143"/>
                <a:gd name="connsiteX2" fmla="*/ 2092048 w 2092048"/>
                <a:gd name="connsiteY2" fmla="*/ 59652 h 2544143"/>
                <a:gd name="connsiteX3" fmla="*/ 2067335 w 2092048"/>
                <a:gd name="connsiteY3" fmla="*/ 150268 h 2544143"/>
                <a:gd name="connsiteX0" fmla="*/ 328072 w 2070148"/>
                <a:gd name="connsiteY0" fmla="*/ 2490877 h 2548844"/>
                <a:gd name="connsiteX1" fmla="*/ 241712 w 2070148"/>
                <a:gd name="connsiteY1" fmla="*/ 2548844 h 2548844"/>
                <a:gd name="connsiteX2" fmla="*/ 2070148 w 2070148"/>
                <a:gd name="connsiteY2" fmla="*/ 59341 h 2548844"/>
                <a:gd name="connsiteX3" fmla="*/ 2045435 w 2070148"/>
                <a:gd name="connsiteY3" fmla="*/ 149957 h 2548844"/>
                <a:gd name="connsiteX0" fmla="*/ 298974 w 2041050"/>
                <a:gd name="connsiteY0" fmla="*/ 2490911 h 2548878"/>
                <a:gd name="connsiteX1" fmla="*/ 212614 w 2041050"/>
                <a:gd name="connsiteY1" fmla="*/ 2548878 h 2548878"/>
                <a:gd name="connsiteX2" fmla="*/ 2041050 w 2041050"/>
                <a:gd name="connsiteY2" fmla="*/ 59375 h 2548878"/>
                <a:gd name="connsiteX3" fmla="*/ 2016337 w 2041050"/>
                <a:gd name="connsiteY3" fmla="*/ 149991 h 2548878"/>
                <a:gd name="connsiteX0" fmla="*/ 300045 w 2042121"/>
                <a:gd name="connsiteY0" fmla="*/ 2494829 h 2552796"/>
                <a:gd name="connsiteX1" fmla="*/ 213685 w 2042121"/>
                <a:gd name="connsiteY1" fmla="*/ 2552796 h 2552796"/>
                <a:gd name="connsiteX2" fmla="*/ 2042121 w 2042121"/>
                <a:gd name="connsiteY2" fmla="*/ 63293 h 2552796"/>
                <a:gd name="connsiteX3" fmla="*/ 2017408 w 2042121"/>
                <a:gd name="connsiteY3" fmla="*/ 153909 h 2552796"/>
                <a:gd name="connsiteX0" fmla="*/ 342021 w 2084097"/>
                <a:gd name="connsiteY0" fmla="*/ 2472696 h 2530663"/>
                <a:gd name="connsiteX1" fmla="*/ 255661 w 2084097"/>
                <a:gd name="connsiteY1" fmla="*/ 2530663 h 2530663"/>
                <a:gd name="connsiteX2" fmla="*/ 2084097 w 2084097"/>
                <a:gd name="connsiteY2" fmla="*/ 41160 h 2530663"/>
                <a:gd name="connsiteX3" fmla="*/ 2059384 w 2084097"/>
                <a:gd name="connsiteY3" fmla="*/ 131776 h 2530663"/>
                <a:gd name="connsiteX0" fmla="*/ 167005 w 1909081"/>
                <a:gd name="connsiteY0" fmla="*/ 2431536 h 2489503"/>
                <a:gd name="connsiteX1" fmla="*/ 80645 w 1909081"/>
                <a:gd name="connsiteY1" fmla="*/ 2489503 h 2489503"/>
                <a:gd name="connsiteX2" fmla="*/ 159897 w 1909081"/>
                <a:gd name="connsiteY2" fmla="*/ 770695 h 2489503"/>
                <a:gd name="connsiteX3" fmla="*/ 1909081 w 1909081"/>
                <a:gd name="connsiteY3" fmla="*/ 0 h 2489503"/>
                <a:gd name="connsiteX4" fmla="*/ 1884368 w 1909081"/>
                <a:gd name="connsiteY4" fmla="*/ 90616 h 2489503"/>
                <a:gd name="connsiteX0" fmla="*/ 239560 w 1981636"/>
                <a:gd name="connsiteY0" fmla="*/ 2431536 h 2489503"/>
                <a:gd name="connsiteX1" fmla="*/ 153200 w 1981636"/>
                <a:gd name="connsiteY1" fmla="*/ 2489503 h 2489503"/>
                <a:gd name="connsiteX2" fmla="*/ 129895 w 1981636"/>
                <a:gd name="connsiteY2" fmla="*/ 768155 h 2489503"/>
                <a:gd name="connsiteX3" fmla="*/ 1981636 w 1981636"/>
                <a:gd name="connsiteY3" fmla="*/ 0 h 2489503"/>
                <a:gd name="connsiteX4" fmla="*/ 1956923 w 1981636"/>
                <a:gd name="connsiteY4" fmla="*/ 90616 h 2489503"/>
                <a:gd name="connsiteX0" fmla="*/ 239560 w 1981636"/>
                <a:gd name="connsiteY0" fmla="*/ 2437951 h 2495918"/>
                <a:gd name="connsiteX1" fmla="*/ 153200 w 1981636"/>
                <a:gd name="connsiteY1" fmla="*/ 2495918 h 2495918"/>
                <a:gd name="connsiteX2" fmla="*/ 129895 w 1981636"/>
                <a:gd name="connsiteY2" fmla="*/ 774570 h 2495918"/>
                <a:gd name="connsiteX3" fmla="*/ 1981636 w 1981636"/>
                <a:gd name="connsiteY3" fmla="*/ 6415 h 2495918"/>
                <a:gd name="connsiteX4" fmla="*/ 1956923 w 1981636"/>
                <a:gd name="connsiteY4" fmla="*/ 97031 h 2495918"/>
                <a:gd name="connsiteX0" fmla="*/ 350750 w 2092826"/>
                <a:gd name="connsiteY0" fmla="*/ 2437951 h 2495918"/>
                <a:gd name="connsiteX1" fmla="*/ 264390 w 2092826"/>
                <a:gd name="connsiteY1" fmla="*/ 2495918 h 2495918"/>
                <a:gd name="connsiteX2" fmla="*/ 241085 w 2092826"/>
                <a:gd name="connsiteY2" fmla="*/ 774570 h 2495918"/>
                <a:gd name="connsiteX3" fmla="*/ 2092826 w 2092826"/>
                <a:gd name="connsiteY3" fmla="*/ 6415 h 2495918"/>
                <a:gd name="connsiteX4" fmla="*/ 2068113 w 2092826"/>
                <a:gd name="connsiteY4" fmla="*/ 97031 h 2495918"/>
                <a:gd name="connsiteX0" fmla="*/ 351039 w 2093115"/>
                <a:gd name="connsiteY0" fmla="*/ 2437951 h 2495918"/>
                <a:gd name="connsiteX1" fmla="*/ 264679 w 2093115"/>
                <a:gd name="connsiteY1" fmla="*/ 2495918 h 2495918"/>
                <a:gd name="connsiteX2" fmla="*/ 241374 w 2093115"/>
                <a:gd name="connsiteY2" fmla="*/ 774570 h 2495918"/>
                <a:gd name="connsiteX3" fmla="*/ 2093115 w 2093115"/>
                <a:gd name="connsiteY3" fmla="*/ 6415 h 2495918"/>
                <a:gd name="connsiteX4" fmla="*/ 2068402 w 2093115"/>
                <a:gd name="connsiteY4" fmla="*/ 97031 h 2495918"/>
                <a:gd name="connsiteX0" fmla="*/ 298827 w 2040903"/>
                <a:gd name="connsiteY0" fmla="*/ 2437951 h 2495918"/>
                <a:gd name="connsiteX1" fmla="*/ 212467 w 2040903"/>
                <a:gd name="connsiteY1" fmla="*/ 2495918 h 2495918"/>
                <a:gd name="connsiteX2" fmla="*/ 189162 w 2040903"/>
                <a:gd name="connsiteY2" fmla="*/ 774570 h 2495918"/>
                <a:gd name="connsiteX3" fmla="*/ 2040903 w 2040903"/>
                <a:gd name="connsiteY3" fmla="*/ 6415 h 2495918"/>
                <a:gd name="connsiteX4" fmla="*/ 2016190 w 2040903"/>
                <a:gd name="connsiteY4" fmla="*/ 97031 h 2495918"/>
                <a:gd name="connsiteX0" fmla="*/ 345758 w 2087834"/>
                <a:gd name="connsiteY0" fmla="*/ 2437951 h 2495918"/>
                <a:gd name="connsiteX1" fmla="*/ 259398 w 2087834"/>
                <a:gd name="connsiteY1" fmla="*/ 2495918 h 2495918"/>
                <a:gd name="connsiteX2" fmla="*/ 236093 w 2087834"/>
                <a:gd name="connsiteY2" fmla="*/ 774570 h 2495918"/>
                <a:gd name="connsiteX3" fmla="*/ 2087834 w 2087834"/>
                <a:gd name="connsiteY3" fmla="*/ 6415 h 2495918"/>
                <a:gd name="connsiteX4" fmla="*/ 2063121 w 2087834"/>
                <a:gd name="connsiteY4" fmla="*/ 97031 h 2495918"/>
                <a:gd name="connsiteX0" fmla="*/ 345758 w 2087834"/>
                <a:gd name="connsiteY0" fmla="*/ 2455633 h 2513600"/>
                <a:gd name="connsiteX1" fmla="*/ 259398 w 2087834"/>
                <a:gd name="connsiteY1" fmla="*/ 2513600 h 2513600"/>
                <a:gd name="connsiteX2" fmla="*/ 236093 w 2087834"/>
                <a:gd name="connsiteY2" fmla="*/ 792252 h 2513600"/>
                <a:gd name="connsiteX3" fmla="*/ 2087834 w 2087834"/>
                <a:gd name="connsiteY3" fmla="*/ 24097 h 2513600"/>
                <a:gd name="connsiteX4" fmla="*/ 2063121 w 2087834"/>
                <a:gd name="connsiteY4" fmla="*/ 114713 h 2513600"/>
                <a:gd name="connsiteX0" fmla="*/ 345758 w 2087834"/>
                <a:gd name="connsiteY0" fmla="*/ 2505448 h 2563415"/>
                <a:gd name="connsiteX1" fmla="*/ 259398 w 2087834"/>
                <a:gd name="connsiteY1" fmla="*/ 2563415 h 2563415"/>
                <a:gd name="connsiteX2" fmla="*/ 236093 w 2087834"/>
                <a:gd name="connsiteY2" fmla="*/ 842067 h 2563415"/>
                <a:gd name="connsiteX3" fmla="*/ 2087834 w 2087834"/>
                <a:gd name="connsiteY3" fmla="*/ 73912 h 2563415"/>
                <a:gd name="connsiteX4" fmla="*/ 2063121 w 2087834"/>
                <a:gd name="connsiteY4" fmla="*/ 164528 h 2563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7834" h="2563415">
                  <a:moveTo>
                    <a:pt x="345758" y="2505448"/>
                  </a:moveTo>
                  <a:lnTo>
                    <a:pt x="259398" y="2563415"/>
                  </a:lnTo>
                  <a:cubicBezTo>
                    <a:pt x="256860" y="2555506"/>
                    <a:pt x="-307168" y="1957907"/>
                    <a:pt x="236093" y="842067"/>
                  </a:cubicBezTo>
                  <a:cubicBezTo>
                    <a:pt x="1095183" y="-345569"/>
                    <a:pt x="2068740" y="69170"/>
                    <a:pt x="2087834" y="73912"/>
                  </a:cubicBezTo>
                  <a:lnTo>
                    <a:pt x="2063121" y="164528"/>
                  </a:lnTo>
                </a:path>
              </a:pathLst>
            </a:cu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lstStyle/>
            <a:p>
              <a:pPr marL="0" marR="0" lvl="0" indent="0" algn="ctr" defTabSz="685800" eaLnBrk="0" fontAlgn="auto" latinLnBrk="0" hangingPunct="0">
                <a:lnSpc>
                  <a:spcPct val="100000"/>
                </a:lnSpc>
                <a:spcBef>
                  <a:spcPts val="0"/>
                </a:spcBef>
                <a:spcAft>
                  <a:spcPts val="0"/>
                </a:spcAft>
                <a:buClrTx/>
                <a:buSzTx/>
                <a:buFontTx/>
                <a:buNone/>
                <a:tabLst/>
                <a:defRPr/>
              </a:pPr>
              <a:endParaRPr kumimoji="0" lang="en-US" sz="135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cxnSp>
          <p:nvCxnSpPr>
            <p:cNvPr id="35" name="Straight Connector 34">
              <a:extLst>
                <a:ext uri="{FF2B5EF4-FFF2-40B4-BE49-F238E27FC236}">
                  <a16:creationId xmlns:a16="http://schemas.microsoft.com/office/drawing/2014/main" id="{356C717A-69A4-511F-DEE7-E0BBC52F4005}"/>
                </a:ext>
              </a:extLst>
            </p:cNvPr>
            <p:cNvCxnSpPr>
              <a:cxnSpLocks/>
              <a:stCxn id="34" idx="2"/>
            </p:cNvCxnSpPr>
            <p:nvPr/>
          </p:nvCxnSpPr>
          <p:spPr bwMode="auto">
            <a:xfrm flipH="1" flipV="1">
              <a:off x="2143125" y="3643313"/>
              <a:ext cx="90487" cy="4759"/>
            </a:xfrm>
            <a:prstGeom prst="line">
              <a:avLst/>
            </a:prstGeom>
            <a:noFill/>
            <a:ln w="28575" cap="flat" cmpd="sng" algn="ctr">
              <a:solidFill>
                <a:srgbClr val="000000"/>
              </a:solidFill>
              <a:prstDash val="solid"/>
              <a:round/>
              <a:headEnd type="none" w="med" len="med"/>
              <a:tailEnd type="none" w="med" len="med"/>
            </a:ln>
            <a:effectLst/>
          </p:spPr>
        </p:cxnSp>
        <p:sp>
          <p:nvSpPr>
            <p:cNvPr id="36" name="Freeform: Shape 35">
              <a:extLst>
                <a:ext uri="{FF2B5EF4-FFF2-40B4-BE49-F238E27FC236}">
                  <a16:creationId xmlns:a16="http://schemas.microsoft.com/office/drawing/2014/main" id="{F9F64575-8D51-FB8E-21CE-3CC057C661A8}"/>
                </a:ext>
              </a:extLst>
            </p:cNvPr>
            <p:cNvSpPr/>
            <p:nvPr/>
          </p:nvSpPr>
          <p:spPr bwMode="auto">
            <a:xfrm rot="2323348" flipH="1">
              <a:off x="3713184" y="2706272"/>
              <a:ext cx="2129576" cy="1983942"/>
            </a:xfrm>
            <a:custGeom>
              <a:avLst/>
              <a:gdLst>
                <a:gd name="connsiteX0" fmla="*/ 0 w 584886"/>
                <a:gd name="connsiteY0" fmla="*/ 107092 h 197708"/>
                <a:gd name="connsiteX1" fmla="*/ 0 w 584886"/>
                <a:gd name="connsiteY1" fmla="*/ 0 h 197708"/>
                <a:gd name="connsiteX2" fmla="*/ 584886 w 584886"/>
                <a:gd name="connsiteY2" fmla="*/ 107092 h 197708"/>
                <a:gd name="connsiteX3" fmla="*/ 560173 w 584886"/>
                <a:gd name="connsiteY3" fmla="*/ 197708 h 197708"/>
                <a:gd name="connsiteX0" fmla="*/ 0 w 584886"/>
                <a:gd name="connsiteY0" fmla="*/ 107092 h 197708"/>
                <a:gd name="connsiteX1" fmla="*/ 0 w 584886"/>
                <a:gd name="connsiteY1" fmla="*/ 0 h 197708"/>
                <a:gd name="connsiteX2" fmla="*/ 584886 w 584886"/>
                <a:gd name="connsiteY2" fmla="*/ 107092 h 197708"/>
                <a:gd name="connsiteX3" fmla="*/ 560173 w 584886"/>
                <a:gd name="connsiteY3" fmla="*/ 197708 h 197708"/>
                <a:gd name="connsiteX0" fmla="*/ 0 w 584886"/>
                <a:gd name="connsiteY0" fmla="*/ 107092 h 197708"/>
                <a:gd name="connsiteX1" fmla="*/ 0 w 584886"/>
                <a:gd name="connsiteY1" fmla="*/ 0 h 197708"/>
                <a:gd name="connsiteX2" fmla="*/ 584886 w 584886"/>
                <a:gd name="connsiteY2" fmla="*/ 107092 h 197708"/>
                <a:gd name="connsiteX3" fmla="*/ 560173 w 584886"/>
                <a:gd name="connsiteY3" fmla="*/ 197708 h 197708"/>
                <a:gd name="connsiteX0" fmla="*/ 0 w 584886"/>
                <a:gd name="connsiteY0" fmla="*/ 107092 h 197708"/>
                <a:gd name="connsiteX1" fmla="*/ 0 w 584886"/>
                <a:gd name="connsiteY1" fmla="*/ 0 h 197708"/>
                <a:gd name="connsiteX2" fmla="*/ 584886 w 584886"/>
                <a:gd name="connsiteY2" fmla="*/ 107092 h 197708"/>
                <a:gd name="connsiteX3" fmla="*/ 560173 w 584886"/>
                <a:gd name="connsiteY3" fmla="*/ 197708 h 197708"/>
                <a:gd name="connsiteX0" fmla="*/ 0 w 584886"/>
                <a:gd name="connsiteY0" fmla="*/ 107092 h 197708"/>
                <a:gd name="connsiteX1" fmla="*/ 0 w 584886"/>
                <a:gd name="connsiteY1" fmla="*/ 0 h 197708"/>
                <a:gd name="connsiteX2" fmla="*/ 584886 w 584886"/>
                <a:gd name="connsiteY2" fmla="*/ 107092 h 197708"/>
                <a:gd name="connsiteX3" fmla="*/ 560173 w 584886"/>
                <a:gd name="connsiteY3" fmla="*/ 197708 h 197708"/>
                <a:gd name="connsiteX0" fmla="*/ 0 w 1742076"/>
                <a:gd name="connsiteY0" fmla="*/ 2538628 h 2538628"/>
                <a:gd name="connsiteX1" fmla="*/ 1157190 w 1742076"/>
                <a:gd name="connsiteY1" fmla="*/ 0 h 2538628"/>
                <a:gd name="connsiteX2" fmla="*/ 1742076 w 1742076"/>
                <a:gd name="connsiteY2" fmla="*/ 107092 h 2538628"/>
                <a:gd name="connsiteX3" fmla="*/ 1717363 w 1742076"/>
                <a:gd name="connsiteY3" fmla="*/ 197708 h 2538628"/>
                <a:gd name="connsiteX0" fmla="*/ 110121 w 1852197"/>
                <a:gd name="connsiteY0" fmla="*/ 2432554 h 2485707"/>
                <a:gd name="connsiteX1" fmla="*/ 0 w 1852197"/>
                <a:gd name="connsiteY1" fmla="*/ 2485509 h 2485707"/>
                <a:gd name="connsiteX2" fmla="*/ 1852197 w 1852197"/>
                <a:gd name="connsiteY2" fmla="*/ 1018 h 2485707"/>
                <a:gd name="connsiteX3" fmla="*/ 1827484 w 1852197"/>
                <a:gd name="connsiteY3" fmla="*/ 91634 h 2485707"/>
                <a:gd name="connsiteX0" fmla="*/ 162722 w 1904798"/>
                <a:gd name="connsiteY0" fmla="*/ 2434380 h 2487335"/>
                <a:gd name="connsiteX1" fmla="*/ 52601 w 1904798"/>
                <a:gd name="connsiteY1" fmla="*/ 2487335 h 2487335"/>
                <a:gd name="connsiteX2" fmla="*/ 1904798 w 1904798"/>
                <a:gd name="connsiteY2" fmla="*/ 2844 h 2487335"/>
                <a:gd name="connsiteX3" fmla="*/ 1880085 w 1904798"/>
                <a:gd name="connsiteY3" fmla="*/ 93460 h 2487335"/>
                <a:gd name="connsiteX0" fmla="*/ 330136 w 2072212"/>
                <a:gd name="connsiteY0" fmla="*/ 2438063 h 2491018"/>
                <a:gd name="connsiteX1" fmla="*/ 220015 w 2072212"/>
                <a:gd name="connsiteY1" fmla="*/ 2491018 h 2491018"/>
                <a:gd name="connsiteX2" fmla="*/ 2072212 w 2072212"/>
                <a:gd name="connsiteY2" fmla="*/ 6527 h 2491018"/>
                <a:gd name="connsiteX3" fmla="*/ 2047499 w 2072212"/>
                <a:gd name="connsiteY3" fmla="*/ 97143 h 2491018"/>
                <a:gd name="connsiteX0" fmla="*/ 349972 w 2092048"/>
                <a:gd name="connsiteY0" fmla="*/ 2491188 h 2544143"/>
                <a:gd name="connsiteX1" fmla="*/ 239851 w 2092048"/>
                <a:gd name="connsiteY1" fmla="*/ 2544143 h 2544143"/>
                <a:gd name="connsiteX2" fmla="*/ 2092048 w 2092048"/>
                <a:gd name="connsiteY2" fmla="*/ 59652 h 2544143"/>
                <a:gd name="connsiteX3" fmla="*/ 2067335 w 2092048"/>
                <a:gd name="connsiteY3" fmla="*/ 150268 h 2544143"/>
                <a:gd name="connsiteX0" fmla="*/ 328072 w 2070148"/>
                <a:gd name="connsiteY0" fmla="*/ 2490877 h 2548844"/>
                <a:gd name="connsiteX1" fmla="*/ 241712 w 2070148"/>
                <a:gd name="connsiteY1" fmla="*/ 2548844 h 2548844"/>
                <a:gd name="connsiteX2" fmla="*/ 2070148 w 2070148"/>
                <a:gd name="connsiteY2" fmla="*/ 59341 h 2548844"/>
                <a:gd name="connsiteX3" fmla="*/ 2045435 w 2070148"/>
                <a:gd name="connsiteY3" fmla="*/ 149957 h 2548844"/>
                <a:gd name="connsiteX0" fmla="*/ 298974 w 2041050"/>
                <a:gd name="connsiteY0" fmla="*/ 2490911 h 2548878"/>
                <a:gd name="connsiteX1" fmla="*/ 212614 w 2041050"/>
                <a:gd name="connsiteY1" fmla="*/ 2548878 h 2548878"/>
                <a:gd name="connsiteX2" fmla="*/ 2041050 w 2041050"/>
                <a:gd name="connsiteY2" fmla="*/ 59375 h 2548878"/>
                <a:gd name="connsiteX3" fmla="*/ 2016337 w 2041050"/>
                <a:gd name="connsiteY3" fmla="*/ 149991 h 2548878"/>
                <a:gd name="connsiteX0" fmla="*/ 300045 w 2042121"/>
                <a:gd name="connsiteY0" fmla="*/ 2494829 h 2552796"/>
                <a:gd name="connsiteX1" fmla="*/ 213685 w 2042121"/>
                <a:gd name="connsiteY1" fmla="*/ 2552796 h 2552796"/>
                <a:gd name="connsiteX2" fmla="*/ 2042121 w 2042121"/>
                <a:gd name="connsiteY2" fmla="*/ 63293 h 2552796"/>
                <a:gd name="connsiteX3" fmla="*/ 2017408 w 2042121"/>
                <a:gd name="connsiteY3" fmla="*/ 153909 h 2552796"/>
                <a:gd name="connsiteX0" fmla="*/ 342021 w 2084097"/>
                <a:gd name="connsiteY0" fmla="*/ 2472696 h 2530663"/>
                <a:gd name="connsiteX1" fmla="*/ 255661 w 2084097"/>
                <a:gd name="connsiteY1" fmla="*/ 2530663 h 2530663"/>
                <a:gd name="connsiteX2" fmla="*/ 2084097 w 2084097"/>
                <a:gd name="connsiteY2" fmla="*/ 41160 h 2530663"/>
                <a:gd name="connsiteX3" fmla="*/ 2059384 w 2084097"/>
                <a:gd name="connsiteY3" fmla="*/ 131776 h 2530663"/>
                <a:gd name="connsiteX0" fmla="*/ 167005 w 1909081"/>
                <a:gd name="connsiteY0" fmla="*/ 2431536 h 2489503"/>
                <a:gd name="connsiteX1" fmla="*/ 80645 w 1909081"/>
                <a:gd name="connsiteY1" fmla="*/ 2489503 h 2489503"/>
                <a:gd name="connsiteX2" fmla="*/ 159897 w 1909081"/>
                <a:gd name="connsiteY2" fmla="*/ 770695 h 2489503"/>
                <a:gd name="connsiteX3" fmla="*/ 1909081 w 1909081"/>
                <a:gd name="connsiteY3" fmla="*/ 0 h 2489503"/>
                <a:gd name="connsiteX4" fmla="*/ 1884368 w 1909081"/>
                <a:gd name="connsiteY4" fmla="*/ 90616 h 2489503"/>
                <a:gd name="connsiteX0" fmla="*/ 239560 w 1981636"/>
                <a:gd name="connsiteY0" fmla="*/ 2431536 h 2489503"/>
                <a:gd name="connsiteX1" fmla="*/ 153200 w 1981636"/>
                <a:gd name="connsiteY1" fmla="*/ 2489503 h 2489503"/>
                <a:gd name="connsiteX2" fmla="*/ 129895 w 1981636"/>
                <a:gd name="connsiteY2" fmla="*/ 768155 h 2489503"/>
                <a:gd name="connsiteX3" fmla="*/ 1981636 w 1981636"/>
                <a:gd name="connsiteY3" fmla="*/ 0 h 2489503"/>
                <a:gd name="connsiteX4" fmla="*/ 1956923 w 1981636"/>
                <a:gd name="connsiteY4" fmla="*/ 90616 h 2489503"/>
                <a:gd name="connsiteX0" fmla="*/ 239560 w 1981636"/>
                <a:gd name="connsiteY0" fmla="*/ 2437951 h 2495918"/>
                <a:gd name="connsiteX1" fmla="*/ 153200 w 1981636"/>
                <a:gd name="connsiteY1" fmla="*/ 2495918 h 2495918"/>
                <a:gd name="connsiteX2" fmla="*/ 129895 w 1981636"/>
                <a:gd name="connsiteY2" fmla="*/ 774570 h 2495918"/>
                <a:gd name="connsiteX3" fmla="*/ 1981636 w 1981636"/>
                <a:gd name="connsiteY3" fmla="*/ 6415 h 2495918"/>
                <a:gd name="connsiteX4" fmla="*/ 1956923 w 1981636"/>
                <a:gd name="connsiteY4" fmla="*/ 97031 h 2495918"/>
                <a:gd name="connsiteX0" fmla="*/ 350750 w 2092826"/>
                <a:gd name="connsiteY0" fmla="*/ 2437951 h 2495918"/>
                <a:gd name="connsiteX1" fmla="*/ 264390 w 2092826"/>
                <a:gd name="connsiteY1" fmla="*/ 2495918 h 2495918"/>
                <a:gd name="connsiteX2" fmla="*/ 241085 w 2092826"/>
                <a:gd name="connsiteY2" fmla="*/ 774570 h 2495918"/>
                <a:gd name="connsiteX3" fmla="*/ 2092826 w 2092826"/>
                <a:gd name="connsiteY3" fmla="*/ 6415 h 2495918"/>
                <a:gd name="connsiteX4" fmla="*/ 2068113 w 2092826"/>
                <a:gd name="connsiteY4" fmla="*/ 97031 h 2495918"/>
                <a:gd name="connsiteX0" fmla="*/ 351039 w 2093115"/>
                <a:gd name="connsiteY0" fmla="*/ 2437951 h 2495918"/>
                <a:gd name="connsiteX1" fmla="*/ 264679 w 2093115"/>
                <a:gd name="connsiteY1" fmla="*/ 2495918 h 2495918"/>
                <a:gd name="connsiteX2" fmla="*/ 241374 w 2093115"/>
                <a:gd name="connsiteY2" fmla="*/ 774570 h 2495918"/>
                <a:gd name="connsiteX3" fmla="*/ 2093115 w 2093115"/>
                <a:gd name="connsiteY3" fmla="*/ 6415 h 2495918"/>
                <a:gd name="connsiteX4" fmla="*/ 2068402 w 2093115"/>
                <a:gd name="connsiteY4" fmla="*/ 97031 h 2495918"/>
                <a:gd name="connsiteX0" fmla="*/ 298827 w 2040903"/>
                <a:gd name="connsiteY0" fmla="*/ 2437951 h 2495918"/>
                <a:gd name="connsiteX1" fmla="*/ 212467 w 2040903"/>
                <a:gd name="connsiteY1" fmla="*/ 2495918 h 2495918"/>
                <a:gd name="connsiteX2" fmla="*/ 189162 w 2040903"/>
                <a:gd name="connsiteY2" fmla="*/ 774570 h 2495918"/>
                <a:gd name="connsiteX3" fmla="*/ 2040903 w 2040903"/>
                <a:gd name="connsiteY3" fmla="*/ 6415 h 2495918"/>
                <a:gd name="connsiteX4" fmla="*/ 2016190 w 2040903"/>
                <a:gd name="connsiteY4" fmla="*/ 97031 h 2495918"/>
                <a:gd name="connsiteX0" fmla="*/ 345758 w 2087834"/>
                <a:gd name="connsiteY0" fmla="*/ 2437951 h 2495918"/>
                <a:gd name="connsiteX1" fmla="*/ 259398 w 2087834"/>
                <a:gd name="connsiteY1" fmla="*/ 2495918 h 2495918"/>
                <a:gd name="connsiteX2" fmla="*/ 236093 w 2087834"/>
                <a:gd name="connsiteY2" fmla="*/ 774570 h 2495918"/>
                <a:gd name="connsiteX3" fmla="*/ 2087834 w 2087834"/>
                <a:gd name="connsiteY3" fmla="*/ 6415 h 2495918"/>
                <a:gd name="connsiteX4" fmla="*/ 2063121 w 2087834"/>
                <a:gd name="connsiteY4" fmla="*/ 97031 h 2495918"/>
                <a:gd name="connsiteX0" fmla="*/ 345758 w 2087834"/>
                <a:gd name="connsiteY0" fmla="*/ 2455633 h 2513600"/>
                <a:gd name="connsiteX1" fmla="*/ 259398 w 2087834"/>
                <a:gd name="connsiteY1" fmla="*/ 2513600 h 2513600"/>
                <a:gd name="connsiteX2" fmla="*/ 236093 w 2087834"/>
                <a:gd name="connsiteY2" fmla="*/ 792252 h 2513600"/>
                <a:gd name="connsiteX3" fmla="*/ 2087834 w 2087834"/>
                <a:gd name="connsiteY3" fmla="*/ 24097 h 2513600"/>
                <a:gd name="connsiteX4" fmla="*/ 2063121 w 2087834"/>
                <a:gd name="connsiteY4" fmla="*/ 114713 h 2513600"/>
                <a:gd name="connsiteX0" fmla="*/ 345758 w 2087834"/>
                <a:gd name="connsiteY0" fmla="*/ 2505448 h 2563415"/>
                <a:gd name="connsiteX1" fmla="*/ 259398 w 2087834"/>
                <a:gd name="connsiteY1" fmla="*/ 2563415 h 2563415"/>
                <a:gd name="connsiteX2" fmla="*/ 236093 w 2087834"/>
                <a:gd name="connsiteY2" fmla="*/ 842067 h 2563415"/>
                <a:gd name="connsiteX3" fmla="*/ 2087834 w 2087834"/>
                <a:gd name="connsiteY3" fmla="*/ 73912 h 2563415"/>
                <a:gd name="connsiteX4" fmla="*/ 2063121 w 2087834"/>
                <a:gd name="connsiteY4" fmla="*/ 164528 h 2563415"/>
                <a:gd name="connsiteX0" fmla="*/ 218855 w 1960931"/>
                <a:gd name="connsiteY0" fmla="*/ 2655627 h 2713594"/>
                <a:gd name="connsiteX1" fmla="*/ 132495 w 1960931"/>
                <a:gd name="connsiteY1" fmla="*/ 2713594 h 2713594"/>
                <a:gd name="connsiteX2" fmla="*/ 291755 w 1960931"/>
                <a:gd name="connsiteY2" fmla="*/ 680803 h 2713594"/>
                <a:gd name="connsiteX3" fmla="*/ 1960931 w 1960931"/>
                <a:gd name="connsiteY3" fmla="*/ 224091 h 2713594"/>
                <a:gd name="connsiteX4" fmla="*/ 1936218 w 1960931"/>
                <a:gd name="connsiteY4" fmla="*/ 314707 h 2713594"/>
                <a:gd name="connsiteX0" fmla="*/ 367521 w 2109597"/>
                <a:gd name="connsiteY0" fmla="*/ 2655627 h 2655627"/>
                <a:gd name="connsiteX1" fmla="*/ 11057 w 2109597"/>
                <a:gd name="connsiteY1" fmla="*/ 2136871 h 2655627"/>
                <a:gd name="connsiteX2" fmla="*/ 440421 w 2109597"/>
                <a:gd name="connsiteY2" fmla="*/ 680803 h 2655627"/>
                <a:gd name="connsiteX3" fmla="*/ 2109597 w 2109597"/>
                <a:gd name="connsiteY3" fmla="*/ 224091 h 2655627"/>
                <a:gd name="connsiteX4" fmla="*/ 2084884 w 2109597"/>
                <a:gd name="connsiteY4" fmla="*/ 314707 h 2655627"/>
                <a:gd name="connsiteX0" fmla="*/ 107760 w 2109597"/>
                <a:gd name="connsiteY0" fmla="*/ 2142135 h 2142135"/>
                <a:gd name="connsiteX1" fmla="*/ 11057 w 2109597"/>
                <a:gd name="connsiteY1" fmla="*/ 2136871 h 2142135"/>
                <a:gd name="connsiteX2" fmla="*/ 440421 w 2109597"/>
                <a:gd name="connsiteY2" fmla="*/ 680803 h 2142135"/>
                <a:gd name="connsiteX3" fmla="*/ 2109597 w 2109597"/>
                <a:gd name="connsiteY3" fmla="*/ 224091 h 2142135"/>
                <a:gd name="connsiteX4" fmla="*/ 2084884 w 2109597"/>
                <a:gd name="connsiteY4" fmla="*/ 314707 h 2142135"/>
                <a:gd name="connsiteX0" fmla="*/ 127739 w 2129576"/>
                <a:gd name="connsiteY0" fmla="*/ 2142135 h 2142135"/>
                <a:gd name="connsiteX1" fmla="*/ 31036 w 2129576"/>
                <a:gd name="connsiteY1" fmla="*/ 2136871 h 2142135"/>
                <a:gd name="connsiteX2" fmla="*/ 460400 w 2129576"/>
                <a:gd name="connsiteY2" fmla="*/ 680803 h 2142135"/>
                <a:gd name="connsiteX3" fmla="*/ 2129576 w 2129576"/>
                <a:gd name="connsiteY3" fmla="*/ 224091 h 2142135"/>
                <a:gd name="connsiteX4" fmla="*/ 2104863 w 2129576"/>
                <a:gd name="connsiteY4" fmla="*/ 314707 h 2142135"/>
                <a:gd name="connsiteX0" fmla="*/ 127739 w 2129576"/>
                <a:gd name="connsiteY0" fmla="*/ 1983942 h 1983942"/>
                <a:gd name="connsiteX1" fmla="*/ 31036 w 2129576"/>
                <a:gd name="connsiteY1" fmla="*/ 1978678 h 1983942"/>
                <a:gd name="connsiteX2" fmla="*/ 460400 w 2129576"/>
                <a:gd name="connsiteY2" fmla="*/ 522610 h 1983942"/>
                <a:gd name="connsiteX3" fmla="*/ 2129576 w 2129576"/>
                <a:gd name="connsiteY3" fmla="*/ 65898 h 1983942"/>
                <a:gd name="connsiteX4" fmla="*/ 2104863 w 2129576"/>
                <a:gd name="connsiteY4" fmla="*/ 156514 h 1983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576" h="1983942">
                  <a:moveTo>
                    <a:pt x="127739" y="1983942"/>
                  </a:moveTo>
                  <a:lnTo>
                    <a:pt x="31036" y="1978678"/>
                  </a:lnTo>
                  <a:cubicBezTo>
                    <a:pt x="28498" y="1970769"/>
                    <a:pt x="-167986" y="1264981"/>
                    <a:pt x="460400" y="522610"/>
                  </a:cubicBezTo>
                  <a:cubicBezTo>
                    <a:pt x="1243171" y="-250082"/>
                    <a:pt x="2110482" y="61156"/>
                    <a:pt x="2129576" y="65898"/>
                  </a:cubicBezTo>
                  <a:lnTo>
                    <a:pt x="2104863" y="156514"/>
                  </a:lnTo>
                </a:path>
              </a:pathLst>
            </a:cu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lstStyle/>
            <a:p>
              <a:pPr marL="0" marR="0" lvl="0" indent="0" algn="ctr" defTabSz="685800" eaLnBrk="0" fontAlgn="auto" latinLnBrk="0" hangingPunct="0">
                <a:lnSpc>
                  <a:spcPct val="100000"/>
                </a:lnSpc>
                <a:spcBef>
                  <a:spcPts val="0"/>
                </a:spcBef>
                <a:spcAft>
                  <a:spcPts val="0"/>
                </a:spcAft>
                <a:buClrTx/>
                <a:buSzTx/>
                <a:buFontTx/>
                <a:buNone/>
                <a:tabLst/>
                <a:defRPr/>
              </a:pPr>
              <a:endParaRPr kumimoji="0" lang="en-US" sz="135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cxnSp>
          <p:nvCxnSpPr>
            <p:cNvPr id="37" name="Straight Connector 36">
              <a:extLst>
                <a:ext uri="{FF2B5EF4-FFF2-40B4-BE49-F238E27FC236}">
                  <a16:creationId xmlns:a16="http://schemas.microsoft.com/office/drawing/2014/main" id="{43D168A9-E8D4-E98E-D53D-926B362E3453}"/>
                </a:ext>
              </a:extLst>
            </p:cNvPr>
            <p:cNvCxnSpPr>
              <a:cxnSpLocks/>
            </p:cNvCxnSpPr>
            <p:nvPr/>
          </p:nvCxnSpPr>
          <p:spPr bwMode="auto">
            <a:xfrm flipV="1">
              <a:off x="5552515" y="3719513"/>
              <a:ext cx="86285" cy="2736"/>
            </a:xfrm>
            <a:prstGeom prst="line">
              <a:avLst/>
            </a:prstGeom>
            <a:noFill/>
            <a:ln w="28575" cap="flat" cmpd="sng" algn="ctr">
              <a:solidFill>
                <a:srgbClr val="000000"/>
              </a:solidFill>
              <a:prstDash val="solid"/>
              <a:round/>
              <a:headEnd type="none" w="med" len="med"/>
              <a:tailEnd type="none" w="med" len="med"/>
            </a:ln>
            <a:effectLst/>
          </p:spPr>
        </p:cxnSp>
        <p:sp>
          <p:nvSpPr>
            <p:cNvPr id="38" name="Freeform: Shape 37">
              <a:extLst>
                <a:ext uri="{FF2B5EF4-FFF2-40B4-BE49-F238E27FC236}">
                  <a16:creationId xmlns:a16="http://schemas.microsoft.com/office/drawing/2014/main" id="{989C3125-79BB-878B-831C-7C3B37A36016}"/>
                </a:ext>
              </a:extLst>
            </p:cNvPr>
            <p:cNvSpPr/>
            <p:nvPr/>
          </p:nvSpPr>
          <p:spPr bwMode="auto">
            <a:xfrm rot="11417015">
              <a:off x="2538187" y="5166928"/>
              <a:ext cx="1664248" cy="414804"/>
            </a:xfrm>
            <a:custGeom>
              <a:avLst/>
              <a:gdLst>
                <a:gd name="connsiteX0" fmla="*/ 0 w 584886"/>
                <a:gd name="connsiteY0" fmla="*/ 107092 h 197708"/>
                <a:gd name="connsiteX1" fmla="*/ 0 w 584886"/>
                <a:gd name="connsiteY1" fmla="*/ 0 h 197708"/>
                <a:gd name="connsiteX2" fmla="*/ 584886 w 584886"/>
                <a:gd name="connsiteY2" fmla="*/ 107092 h 197708"/>
                <a:gd name="connsiteX3" fmla="*/ 560173 w 584886"/>
                <a:gd name="connsiteY3" fmla="*/ 197708 h 197708"/>
                <a:gd name="connsiteX0" fmla="*/ 0 w 584886"/>
                <a:gd name="connsiteY0" fmla="*/ 107092 h 197708"/>
                <a:gd name="connsiteX1" fmla="*/ 0 w 584886"/>
                <a:gd name="connsiteY1" fmla="*/ 0 h 197708"/>
                <a:gd name="connsiteX2" fmla="*/ 584886 w 584886"/>
                <a:gd name="connsiteY2" fmla="*/ 107092 h 197708"/>
                <a:gd name="connsiteX3" fmla="*/ 560173 w 584886"/>
                <a:gd name="connsiteY3" fmla="*/ 197708 h 197708"/>
                <a:gd name="connsiteX0" fmla="*/ 0 w 584886"/>
                <a:gd name="connsiteY0" fmla="*/ 107092 h 197708"/>
                <a:gd name="connsiteX1" fmla="*/ 0 w 584886"/>
                <a:gd name="connsiteY1" fmla="*/ 0 h 197708"/>
                <a:gd name="connsiteX2" fmla="*/ 584886 w 584886"/>
                <a:gd name="connsiteY2" fmla="*/ 107092 h 197708"/>
                <a:gd name="connsiteX3" fmla="*/ 560173 w 584886"/>
                <a:gd name="connsiteY3" fmla="*/ 197708 h 197708"/>
                <a:gd name="connsiteX0" fmla="*/ 0 w 584886"/>
                <a:gd name="connsiteY0" fmla="*/ 107092 h 197708"/>
                <a:gd name="connsiteX1" fmla="*/ 0 w 584886"/>
                <a:gd name="connsiteY1" fmla="*/ 0 h 197708"/>
                <a:gd name="connsiteX2" fmla="*/ 584886 w 584886"/>
                <a:gd name="connsiteY2" fmla="*/ 107092 h 197708"/>
                <a:gd name="connsiteX3" fmla="*/ 560173 w 584886"/>
                <a:gd name="connsiteY3" fmla="*/ 197708 h 197708"/>
                <a:gd name="connsiteX0" fmla="*/ 0 w 584886"/>
                <a:gd name="connsiteY0" fmla="*/ 107092 h 197708"/>
                <a:gd name="connsiteX1" fmla="*/ 0 w 584886"/>
                <a:gd name="connsiteY1" fmla="*/ 0 h 197708"/>
                <a:gd name="connsiteX2" fmla="*/ 584886 w 584886"/>
                <a:gd name="connsiteY2" fmla="*/ 107092 h 197708"/>
                <a:gd name="connsiteX3" fmla="*/ 560173 w 584886"/>
                <a:gd name="connsiteY3" fmla="*/ 197708 h 197708"/>
                <a:gd name="connsiteX0" fmla="*/ 0 w 919611"/>
                <a:gd name="connsiteY0" fmla="*/ 107092 h 418068"/>
                <a:gd name="connsiteX1" fmla="*/ 0 w 919611"/>
                <a:gd name="connsiteY1" fmla="*/ 0 h 418068"/>
                <a:gd name="connsiteX2" fmla="*/ 584886 w 919611"/>
                <a:gd name="connsiteY2" fmla="*/ 107092 h 418068"/>
                <a:gd name="connsiteX3" fmla="*/ 919611 w 919611"/>
                <a:gd name="connsiteY3" fmla="*/ 418068 h 418068"/>
                <a:gd name="connsiteX0" fmla="*/ 0 w 971155"/>
                <a:gd name="connsiteY0" fmla="*/ 107092 h 418068"/>
                <a:gd name="connsiteX1" fmla="*/ 0 w 971155"/>
                <a:gd name="connsiteY1" fmla="*/ 0 h 418068"/>
                <a:gd name="connsiteX2" fmla="*/ 971155 w 971155"/>
                <a:gd name="connsiteY2" fmla="*/ 341946 h 418068"/>
                <a:gd name="connsiteX3" fmla="*/ 919611 w 971155"/>
                <a:gd name="connsiteY3" fmla="*/ 418068 h 418068"/>
                <a:gd name="connsiteX0" fmla="*/ 0 w 1616953"/>
                <a:gd name="connsiteY0" fmla="*/ 175859 h 418068"/>
                <a:gd name="connsiteX1" fmla="*/ 645798 w 1616953"/>
                <a:gd name="connsiteY1" fmla="*/ 0 h 418068"/>
                <a:gd name="connsiteX2" fmla="*/ 1616953 w 1616953"/>
                <a:gd name="connsiteY2" fmla="*/ 341946 h 418068"/>
                <a:gd name="connsiteX3" fmla="*/ 1565409 w 1616953"/>
                <a:gd name="connsiteY3" fmla="*/ 418068 h 418068"/>
                <a:gd name="connsiteX0" fmla="*/ 49430 w 1666383"/>
                <a:gd name="connsiteY0" fmla="*/ 59401 h 301610"/>
                <a:gd name="connsiteX1" fmla="*/ 0 w 1666383"/>
                <a:gd name="connsiteY1" fmla="*/ 0 h 301610"/>
                <a:gd name="connsiteX2" fmla="*/ 1666383 w 1666383"/>
                <a:gd name="connsiteY2" fmla="*/ 225488 h 301610"/>
                <a:gd name="connsiteX3" fmla="*/ 1614839 w 1666383"/>
                <a:gd name="connsiteY3" fmla="*/ 301610 h 301610"/>
                <a:gd name="connsiteX0" fmla="*/ 49430 w 1666383"/>
                <a:gd name="connsiteY0" fmla="*/ 151379 h 393588"/>
                <a:gd name="connsiteX1" fmla="*/ 0 w 1666383"/>
                <a:gd name="connsiteY1" fmla="*/ 91978 h 393588"/>
                <a:gd name="connsiteX2" fmla="*/ 1666383 w 1666383"/>
                <a:gd name="connsiteY2" fmla="*/ 317466 h 393588"/>
                <a:gd name="connsiteX3" fmla="*/ 1614839 w 1666383"/>
                <a:gd name="connsiteY3" fmla="*/ 393588 h 393588"/>
                <a:gd name="connsiteX0" fmla="*/ 49430 w 1666383"/>
                <a:gd name="connsiteY0" fmla="*/ 144622 h 386831"/>
                <a:gd name="connsiteX1" fmla="*/ 0 w 1666383"/>
                <a:gd name="connsiteY1" fmla="*/ 85221 h 386831"/>
                <a:gd name="connsiteX2" fmla="*/ 1666383 w 1666383"/>
                <a:gd name="connsiteY2" fmla="*/ 310709 h 386831"/>
                <a:gd name="connsiteX3" fmla="*/ 1614839 w 1666383"/>
                <a:gd name="connsiteY3" fmla="*/ 386831 h 386831"/>
                <a:gd name="connsiteX0" fmla="*/ 49430 w 1666383"/>
                <a:gd name="connsiteY0" fmla="*/ 177825 h 420034"/>
                <a:gd name="connsiteX1" fmla="*/ 0 w 1666383"/>
                <a:gd name="connsiteY1" fmla="*/ 118424 h 420034"/>
                <a:gd name="connsiteX2" fmla="*/ 1666383 w 1666383"/>
                <a:gd name="connsiteY2" fmla="*/ 343912 h 420034"/>
                <a:gd name="connsiteX3" fmla="*/ 1614839 w 1666383"/>
                <a:gd name="connsiteY3" fmla="*/ 420034 h 420034"/>
                <a:gd name="connsiteX0" fmla="*/ 47295 w 1664248"/>
                <a:gd name="connsiteY0" fmla="*/ 190664 h 432873"/>
                <a:gd name="connsiteX1" fmla="*/ 0 w 1664248"/>
                <a:gd name="connsiteY1" fmla="*/ 116356 h 432873"/>
                <a:gd name="connsiteX2" fmla="*/ 1664248 w 1664248"/>
                <a:gd name="connsiteY2" fmla="*/ 356751 h 432873"/>
                <a:gd name="connsiteX3" fmla="*/ 1612704 w 1664248"/>
                <a:gd name="connsiteY3" fmla="*/ 432873 h 432873"/>
                <a:gd name="connsiteX0" fmla="*/ 47295 w 1664248"/>
                <a:gd name="connsiteY0" fmla="*/ 167149 h 409358"/>
                <a:gd name="connsiteX1" fmla="*/ 0 w 1664248"/>
                <a:gd name="connsiteY1" fmla="*/ 92841 h 409358"/>
                <a:gd name="connsiteX2" fmla="*/ 1664248 w 1664248"/>
                <a:gd name="connsiteY2" fmla="*/ 333236 h 409358"/>
                <a:gd name="connsiteX3" fmla="*/ 1612704 w 1664248"/>
                <a:gd name="connsiteY3" fmla="*/ 409358 h 409358"/>
                <a:gd name="connsiteX0" fmla="*/ 47295 w 1664248"/>
                <a:gd name="connsiteY0" fmla="*/ 172595 h 414804"/>
                <a:gd name="connsiteX1" fmla="*/ 0 w 1664248"/>
                <a:gd name="connsiteY1" fmla="*/ 98287 h 414804"/>
                <a:gd name="connsiteX2" fmla="*/ 1664248 w 1664248"/>
                <a:gd name="connsiteY2" fmla="*/ 338682 h 414804"/>
                <a:gd name="connsiteX3" fmla="*/ 1612704 w 1664248"/>
                <a:gd name="connsiteY3" fmla="*/ 414804 h 414804"/>
              </a:gdLst>
              <a:ahLst/>
              <a:cxnLst>
                <a:cxn ang="0">
                  <a:pos x="connsiteX0" y="connsiteY0"/>
                </a:cxn>
                <a:cxn ang="0">
                  <a:pos x="connsiteX1" y="connsiteY1"/>
                </a:cxn>
                <a:cxn ang="0">
                  <a:pos x="connsiteX2" y="connsiteY2"/>
                </a:cxn>
                <a:cxn ang="0">
                  <a:pos x="connsiteX3" y="connsiteY3"/>
                </a:cxn>
              </a:cxnLst>
              <a:rect l="l" t="t" r="r" b="b"/>
              <a:pathLst>
                <a:path w="1664248" h="414804">
                  <a:moveTo>
                    <a:pt x="47295" y="172595"/>
                  </a:moveTo>
                  <a:lnTo>
                    <a:pt x="0" y="98287"/>
                  </a:lnTo>
                  <a:cubicBezTo>
                    <a:pt x="1051284" y="-219855"/>
                    <a:pt x="1653982" y="335898"/>
                    <a:pt x="1664248" y="338682"/>
                  </a:cubicBezTo>
                  <a:lnTo>
                    <a:pt x="1612704" y="414804"/>
                  </a:lnTo>
                </a:path>
              </a:pathLst>
            </a:cu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lstStyle/>
            <a:p>
              <a:pPr marL="0" marR="0" lvl="0" indent="0" algn="ctr" defTabSz="685800" eaLnBrk="0" fontAlgn="auto" latinLnBrk="0" hangingPunct="0">
                <a:lnSpc>
                  <a:spcPct val="100000"/>
                </a:lnSpc>
                <a:spcBef>
                  <a:spcPts val="0"/>
                </a:spcBef>
                <a:spcAft>
                  <a:spcPts val="0"/>
                </a:spcAft>
                <a:buClrTx/>
                <a:buSzTx/>
                <a:buFontTx/>
                <a:buNone/>
                <a:tabLst/>
                <a:defRPr/>
              </a:pPr>
              <a:endParaRPr kumimoji="0" lang="en-US" sz="135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cxnSp>
          <p:nvCxnSpPr>
            <p:cNvPr id="39" name="Straight Connector 38">
              <a:extLst>
                <a:ext uri="{FF2B5EF4-FFF2-40B4-BE49-F238E27FC236}">
                  <a16:creationId xmlns:a16="http://schemas.microsoft.com/office/drawing/2014/main" id="{BF7B1B61-AC49-A89A-4DD7-AD5D34B95932}"/>
                </a:ext>
              </a:extLst>
            </p:cNvPr>
            <p:cNvCxnSpPr>
              <a:cxnSpLocks/>
            </p:cNvCxnSpPr>
            <p:nvPr/>
          </p:nvCxnSpPr>
          <p:spPr bwMode="auto">
            <a:xfrm rot="11417015" flipV="1">
              <a:off x="3159403" y="5507293"/>
              <a:ext cx="19050" cy="80964"/>
            </a:xfrm>
            <a:prstGeom prst="line">
              <a:avLst/>
            </a:prstGeom>
            <a:noFill/>
            <a:ln w="28575" cap="flat" cmpd="sng" algn="ctr">
              <a:solidFill>
                <a:srgbClr val="000000"/>
              </a:solidFill>
              <a:prstDash val="solid"/>
              <a:round/>
              <a:headEnd type="none" w="med" len="med"/>
              <a:tailEnd type="none" w="med" len="med"/>
            </a:ln>
            <a:effectLst/>
          </p:spPr>
        </p:cxnSp>
        <p:sp>
          <p:nvSpPr>
            <p:cNvPr id="40" name="Freeform: Shape 39">
              <a:extLst>
                <a:ext uri="{FF2B5EF4-FFF2-40B4-BE49-F238E27FC236}">
                  <a16:creationId xmlns:a16="http://schemas.microsoft.com/office/drawing/2014/main" id="{CB84376E-ACFC-66F8-AC7C-BAB3E31652E4}"/>
                </a:ext>
              </a:extLst>
            </p:cNvPr>
            <p:cNvSpPr/>
            <p:nvPr/>
          </p:nvSpPr>
          <p:spPr bwMode="auto">
            <a:xfrm rot="9248898">
              <a:off x="3587932" y="5108105"/>
              <a:ext cx="1324202" cy="390654"/>
            </a:xfrm>
            <a:custGeom>
              <a:avLst/>
              <a:gdLst>
                <a:gd name="connsiteX0" fmla="*/ 0 w 584886"/>
                <a:gd name="connsiteY0" fmla="*/ 107092 h 197708"/>
                <a:gd name="connsiteX1" fmla="*/ 0 w 584886"/>
                <a:gd name="connsiteY1" fmla="*/ 0 h 197708"/>
                <a:gd name="connsiteX2" fmla="*/ 584886 w 584886"/>
                <a:gd name="connsiteY2" fmla="*/ 107092 h 197708"/>
                <a:gd name="connsiteX3" fmla="*/ 560173 w 584886"/>
                <a:gd name="connsiteY3" fmla="*/ 197708 h 197708"/>
                <a:gd name="connsiteX0" fmla="*/ 0 w 584886"/>
                <a:gd name="connsiteY0" fmla="*/ 107092 h 197708"/>
                <a:gd name="connsiteX1" fmla="*/ 0 w 584886"/>
                <a:gd name="connsiteY1" fmla="*/ 0 h 197708"/>
                <a:gd name="connsiteX2" fmla="*/ 584886 w 584886"/>
                <a:gd name="connsiteY2" fmla="*/ 107092 h 197708"/>
                <a:gd name="connsiteX3" fmla="*/ 560173 w 584886"/>
                <a:gd name="connsiteY3" fmla="*/ 197708 h 197708"/>
                <a:gd name="connsiteX0" fmla="*/ 0 w 584886"/>
                <a:gd name="connsiteY0" fmla="*/ 107092 h 197708"/>
                <a:gd name="connsiteX1" fmla="*/ 0 w 584886"/>
                <a:gd name="connsiteY1" fmla="*/ 0 h 197708"/>
                <a:gd name="connsiteX2" fmla="*/ 584886 w 584886"/>
                <a:gd name="connsiteY2" fmla="*/ 107092 h 197708"/>
                <a:gd name="connsiteX3" fmla="*/ 560173 w 584886"/>
                <a:gd name="connsiteY3" fmla="*/ 197708 h 197708"/>
                <a:gd name="connsiteX0" fmla="*/ 0 w 584886"/>
                <a:gd name="connsiteY0" fmla="*/ 107092 h 197708"/>
                <a:gd name="connsiteX1" fmla="*/ 0 w 584886"/>
                <a:gd name="connsiteY1" fmla="*/ 0 h 197708"/>
                <a:gd name="connsiteX2" fmla="*/ 584886 w 584886"/>
                <a:gd name="connsiteY2" fmla="*/ 107092 h 197708"/>
                <a:gd name="connsiteX3" fmla="*/ 560173 w 584886"/>
                <a:gd name="connsiteY3" fmla="*/ 197708 h 197708"/>
                <a:gd name="connsiteX0" fmla="*/ 0 w 584886"/>
                <a:gd name="connsiteY0" fmla="*/ 107092 h 197708"/>
                <a:gd name="connsiteX1" fmla="*/ 0 w 584886"/>
                <a:gd name="connsiteY1" fmla="*/ 0 h 197708"/>
                <a:gd name="connsiteX2" fmla="*/ 584886 w 584886"/>
                <a:gd name="connsiteY2" fmla="*/ 107092 h 197708"/>
                <a:gd name="connsiteX3" fmla="*/ 560173 w 584886"/>
                <a:gd name="connsiteY3" fmla="*/ 197708 h 197708"/>
                <a:gd name="connsiteX0" fmla="*/ 0 w 919611"/>
                <a:gd name="connsiteY0" fmla="*/ 107092 h 418068"/>
                <a:gd name="connsiteX1" fmla="*/ 0 w 919611"/>
                <a:gd name="connsiteY1" fmla="*/ 0 h 418068"/>
                <a:gd name="connsiteX2" fmla="*/ 584886 w 919611"/>
                <a:gd name="connsiteY2" fmla="*/ 107092 h 418068"/>
                <a:gd name="connsiteX3" fmla="*/ 919611 w 919611"/>
                <a:gd name="connsiteY3" fmla="*/ 418068 h 418068"/>
                <a:gd name="connsiteX0" fmla="*/ 0 w 971155"/>
                <a:gd name="connsiteY0" fmla="*/ 107092 h 418068"/>
                <a:gd name="connsiteX1" fmla="*/ 0 w 971155"/>
                <a:gd name="connsiteY1" fmla="*/ 0 h 418068"/>
                <a:gd name="connsiteX2" fmla="*/ 971155 w 971155"/>
                <a:gd name="connsiteY2" fmla="*/ 341946 h 418068"/>
                <a:gd name="connsiteX3" fmla="*/ 919611 w 971155"/>
                <a:gd name="connsiteY3" fmla="*/ 418068 h 418068"/>
                <a:gd name="connsiteX0" fmla="*/ 0 w 1616953"/>
                <a:gd name="connsiteY0" fmla="*/ 175859 h 418068"/>
                <a:gd name="connsiteX1" fmla="*/ 645798 w 1616953"/>
                <a:gd name="connsiteY1" fmla="*/ 0 h 418068"/>
                <a:gd name="connsiteX2" fmla="*/ 1616953 w 1616953"/>
                <a:gd name="connsiteY2" fmla="*/ 341946 h 418068"/>
                <a:gd name="connsiteX3" fmla="*/ 1565409 w 1616953"/>
                <a:gd name="connsiteY3" fmla="*/ 418068 h 418068"/>
                <a:gd name="connsiteX0" fmla="*/ 49430 w 1666383"/>
                <a:gd name="connsiteY0" fmla="*/ 59401 h 301610"/>
                <a:gd name="connsiteX1" fmla="*/ 0 w 1666383"/>
                <a:gd name="connsiteY1" fmla="*/ 0 h 301610"/>
                <a:gd name="connsiteX2" fmla="*/ 1666383 w 1666383"/>
                <a:gd name="connsiteY2" fmla="*/ 225488 h 301610"/>
                <a:gd name="connsiteX3" fmla="*/ 1614839 w 1666383"/>
                <a:gd name="connsiteY3" fmla="*/ 301610 h 301610"/>
                <a:gd name="connsiteX0" fmla="*/ 49430 w 1666383"/>
                <a:gd name="connsiteY0" fmla="*/ 151379 h 393588"/>
                <a:gd name="connsiteX1" fmla="*/ 0 w 1666383"/>
                <a:gd name="connsiteY1" fmla="*/ 91978 h 393588"/>
                <a:gd name="connsiteX2" fmla="*/ 1666383 w 1666383"/>
                <a:gd name="connsiteY2" fmla="*/ 317466 h 393588"/>
                <a:gd name="connsiteX3" fmla="*/ 1614839 w 1666383"/>
                <a:gd name="connsiteY3" fmla="*/ 393588 h 393588"/>
                <a:gd name="connsiteX0" fmla="*/ 49430 w 1666383"/>
                <a:gd name="connsiteY0" fmla="*/ 144622 h 386831"/>
                <a:gd name="connsiteX1" fmla="*/ 0 w 1666383"/>
                <a:gd name="connsiteY1" fmla="*/ 85221 h 386831"/>
                <a:gd name="connsiteX2" fmla="*/ 1666383 w 1666383"/>
                <a:gd name="connsiteY2" fmla="*/ 310709 h 386831"/>
                <a:gd name="connsiteX3" fmla="*/ 1614839 w 1666383"/>
                <a:gd name="connsiteY3" fmla="*/ 386831 h 386831"/>
                <a:gd name="connsiteX0" fmla="*/ 49430 w 1666383"/>
                <a:gd name="connsiteY0" fmla="*/ 177825 h 420034"/>
                <a:gd name="connsiteX1" fmla="*/ 0 w 1666383"/>
                <a:gd name="connsiteY1" fmla="*/ 118424 h 420034"/>
                <a:gd name="connsiteX2" fmla="*/ 1666383 w 1666383"/>
                <a:gd name="connsiteY2" fmla="*/ 343912 h 420034"/>
                <a:gd name="connsiteX3" fmla="*/ 1614839 w 1666383"/>
                <a:gd name="connsiteY3" fmla="*/ 420034 h 420034"/>
                <a:gd name="connsiteX0" fmla="*/ 47295 w 1664248"/>
                <a:gd name="connsiteY0" fmla="*/ 190664 h 432873"/>
                <a:gd name="connsiteX1" fmla="*/ 0 w 1664248"/>
                <a:gd name="connsiteY1" fmla="*/ 116356 h 432873"/>
                <a:gd name="connsiteX2" fmla="*/ 1664248 w 1664248"/>
                <a:gd name="connsiteY2" fmla="*/ 356751 h 432873"/>
                <a:gd name="connsiteX3" fmla="*/ 1612704 w 1664248"/>
                <a:gd name="connsiteY3" fmla="*/ 432873 h 432873"/>
                <a:gd name="connsiteX0" fmla="*/ 47295 w 1664248"/>
                <a:gd name="connsiteY0" fmla="*/ 167149 h 409358"/>
                <a:gd name="connsiteX1" fmla="*/ 0 w 1664248"/>
                <a:gd name="connsiteY1" fmla="*/ 92841 h 409358"/>
                <a:gd name="connsiteX2" fmla="*/ 1664248 w 1664248"/>
                <a:gd name="connsiteY2" fmla="*/ 333236 h 409358"/>
                <a:gd name="connsiteX3" fmla="*/ 1612704 w 1664248"/>
                <a:gd name="connsiteY3" fmla="*/ 409358 h 409358"/>
                <a:gd name="connsiteX0" fmla="*/ 47295 w 1664248"/>
                <a:gd name="connsiteY0" fmla="*/ 172595 h 414804"/>
                <a:gd name="connsiteX1" fmla="*/ 0 w 1664248"/>
                <a:gd name="connsiteY1" fmla="*/ 98287 h 414804"/>
                <a:gd name="connsiteX2" fmla="*/ 1664248 w 1664248"/>
                <a:gd name="connsiteY2" fmla="*/ 338682 h 414804"/>
                <a:gd name="connsiteX3" fmla="*/ 1612704 w 1664248"/>
                <a:gd name="connsiteY3" fmla="*/ 414804 h 414804"/>
                <a:gd name="connsiteX0" fmla="*/ 59018 w 1675971"/>
                <a:gd name="connsiteY0" fmla="*/ 223230 h 465439"/>
                <a:gd name="connsiteX1" fmla="*/ 1 w 1675971"/>
                <a:gd name="connsiteY1" fmla="*/ 91527 h 465439"/>
                <a:gd name="connsiteX2" fmla="*/ 1675971 w 1675971"/>
                <a:gd name="connsiteY2" fmla="*/ 389317 h 465439"/>
                <a:gd name="connsiteX3" fmla="*/ 1624427 w 1675971"/>
                <a:gd name="connsiteY3" fmla="*/ 465439 h 465439"/>
                <a:gd name="connsiteX0" fmla="*/ 44994 w 1675970"/>
                <a:gd name="connsiteY0" fmla="*/ 191418 h 465439"/>
                <a:gd name="connsiteX1" fmla="*/ 0 w 1675970"/>
                <a:gd name="connsiteY1" fmla="*/ 91527 h 465439"/>
                <a:gd name="connsiteX2" fmla="*/ 1675970 w 1675970"/>
                <a:gd name="connsiteY2" fmla="*/ 389317 h 465439"/>
                <a:gd name="connsiteX3" fmla="*/ 1624426 w 1675970"/>
                <a:gd name="connsiteY3" fmla="*/ 465439 h 465439"/>
                <a:gd name="connsiteX0" fmla="*/ 44994 w 1681073"/>
                <a:gd name="connsiteY0" fmla="*/ 193577 h 467598"/>
                <a:gd name="connsiteX1" fmla="*/ 0 w 1681073"/>
                <a:gd name="connsiteY1" fmla="*/ 93686 h 467598"/>
                <a:gd name="connsiteX2" fmla="*/ 1681074 w 1681073"/>
                <a:gd name="connsiteY2" fmla="*/ 372256 h 467598"/>
                <a:gd name="connsiteX3" fmla="*/ 1624426 w 1681073"/>
                <a:gd name="connsiteY3" fmla="*/ 467598 h 467598"/>
                <a:gd name="connsiteX0" fmla="*/ 44994 w 1681074"/>
                <a:gd name="connsiteY0" fmla="*/ 193577 h 454873"/>
                <a:gd name="connsiteX1" fmla="*/ 0 w 1681074"/>
                <a:gd name="connsiteY1" fmla="*/ 93686 h 454873"/>
                <a:gd name="connsiteX2" fmla="*/ 1681074 w 1681074"/>
                <a:gd name="connsiteY2" fmla="*/ 372256 h 454873"/>
                <a:gd name="connsiteX3" fmla="*/ 1618817 w 1681074"/>
                <a:gd name="connsiteY3" fmla="*/ 454873 h 454873"/>
                <a:gd name="connsiteX0" fmla="*/ 44994 w 1681074"/>
                <a:gd name="connsiteY0" fmla="*/ 99891 h 361187"/>
                <a:gd name="connsiteX1" fmla="*/ 0 w 1681074"/>
                <a:gd name="connsiteY1" fmla="*/ 0 h 361187"/>
                <a:gd name="connsiteX2" fmla="*/ 1681074 w 1681074"/>
                <a:gd name="connsiteY2" fmla="*/ 278570 h 361187"/>
                <a:gd name="connsiteX3" fmla="*/ 1618817 w 1681074"/>
                <a:gd name="connsiteY3" fmla="*/ 361187 h 361187"/>
                <a:gd name="connsiteX0" fmla="*/ 44994 w 1681074"/>
                <a:gd name="connsiteY0" fmla="*/ 99891 h 361187"/>
                <a:gd name="connsiteX1" fmla="*/ 0 w 1681074"/>
                <a:gd name="connsiteY1" fmla="*/ 0 h 361187"/>
                <a:gd name="connsiteX2" fmla="*/ 1681074 w 1681074"/>
                <a:gd name="connsiteY2" fmla="*/ 278570 h 361187"/>
                <a:gd name="connsiteX3" fmla="*/ 1618817 w 1681074"/>
                <a:gd name="connsiteY3" fmla="*/ 361187 h 361187"/>
                <a:gd name="connsiteX0" fmla="*/ 44994 w 1681074"/>
                <a:gd name="connsiteY0" fmla="*/ 127824 h 389120"/>
                <a:gd name="connsiteX1" fmla="*/ 0 w 1681074"/>
                <a:gd name="connsiteY1" fmla="*/ 27933 h 389120"/>
                <a:gd name="connsiteX2" fmla="*/ 1681074 w 1681074"/>
                <a:gd name="connsiteY2" fmla="*/ 306503 h 389120"/>
                <a:gd name="connsiteX3" fmla="*/ 1618817 w 1681074"/>
                <a:gd name="connsiteY3" fmla="*/ 389120 h 389120"/>
                <a:gd name="connsiteX0" fmla="*/ 44994 w 1681074"/>
                <a:gd name="connsiteY0" fmla="*/ 129358 h 390654"/>
                <a:gd name="connsiteX1" fmla="*/ 0 w 1681074"/>
                <a:gd name="connsiteY1" fmla="*/ 29467 h 390654"/>
                <a:gd name="connsiteX2" fmla="*/ 1681074 w 1681074"/>
                <a:gd name="connsiteY2" fmla="*/ 308037 h 390654"/>
                <a:gd name="connsiteX3" fmla="*/ 1618817 w 1681074"/>
                <a:gd name="connsiteY3" fmla="*/ 390654 h 390654"/>
              </a:gdLst>
              <a:ahLst/>
              <a:cxnLst>
                <a:cxn ang="0">
                  <a:pos x="connsiteX0" y="connsiteY0"/>
                </a:cxn>
                <a:cxn ang="0">
                  <a:pos x="connsiteX1" y="connsiteY1"/>
                </a:cxn>
                <a:cxn ang="0">
                  <a:pos x="connsiteX2" y="connsiteY2"/>
                </a:cxn>
                <a:cxn ang="0">
                  <a:pos x="connsiteX3" y="connsiteY3"/>
                </a:cxn>
              </a:cxnLst>
              <a:rect l="l" t="t" r="r" b="b"/>
              <a:pathLst>
                <a:path w="1681074" h="390654">
                  <a:moveTo>
                    <a:pt x="44994" y="129358"/>
                  </a:moveTo>
                  <a:lnTo>
                    <a:pt x="0" y="29467"/>
                  </a:lnTo>
                  <a:cubicBezTo>
                    <a:pt x="886870" y="-91750"/>
                    <a:pt x="1450256" y="192778"/>
                    <a:pt x="1681074" y="308037"/>
                  </a:cubicBezTo>
                  <a:lnTo>
                    <a:pt x="1618817" y="390654"/>
                  </a:lnTo>
                </a:path>
              </a:pathLst>
            </a:cu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lstStyle/>
            <a:p>
              <a:pPr marL="0" marR="0" lvl="0" indent="0" algn="ctr" defTabSz="685800" eaLnBrk="0" fontAlgn="auto" latinLnBrk="0" hangingPunct="0">
                <a:lnSpc>
                  <a:spcPct val="100000"/>
                </a:lnSpc>
                <a:spcBef>
                  <a:spcPts val="0"/>
                </a:spcBef>
                <a:spcAft>
                  <a:spcPts val="0"/>
                </a:spcAft>
                <a:buClrTx/>
                <a:buSzTx/>
                <a:buFontTx/>
                <a:buNone/>
                <a:tabLst/>
                <a:defRPr/>
              </a:pPr>
              <a:endParaRPr kumimoji="0" lang="en-US" sz="135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cxnSp>
          <p:nvCxnSpPr>
            <p:cNvPr id="41" name="Straight Connector 40">
              <a:extLst>
                <a:ext uri="{FF2B5EF4-FFF2-40B4-BE49-F238E27FC236}">
                  <a16:creationId xmlns:a16="http://schemas.microsoft.com/office/drawing/2014/main" id="{767AE134-55D3-4AE9-1358-56B955D720FB}"/>
                </a:ext>
              </a:extLst>
            </p:cNvPr>
            <p:cNvCxnSpPr/>
            <p:nvPr/>
          </p:nvCxnSpPr>
          <p:spPr bwMode="auto">
            <a:xfrm>
              <a:off x="4495800" y="5386388"/>
              <a:ext cx="38100" cy="80962"/>
            </a:xfrm>
            <a:prstGeom prst="line">
              <a:avLst/>
            </a:prstGeom>
            <a:noFill/>
            <a:ln w="28575" cap="flat" cmpd="sng" algn="ctr">
              <a:solidFill>
                <a:srgbClr val="000000"/>
              </a:solidFill>
              <a:prstDash val="solid"/>
              <a:round/>
              <a:headEnd type="none" w="med" len="med"/>
              <a:tailEnd type="none" w="med" len="med"/>
            </a:ln>
            <a:effectLst/>
          </p:spPr>
        </p:cxnSp>
      </p:grpSp>
      <p:grpSp>
        <p:nvGrpSpPr>
          <p:cNvPr id="44" name="Group 265">
            <a:extLst>
              <a:ext uri="{FF2B5EF4-FFF2-40B4-BE49-F238E27FC236}">
                <a16:creationId xmlns:a16="http://schemas.microsoft.com/office/drawing/2014/main" id="{EA4F3F78-0719-B727-4315-DA76C9A38225}"/>
              </a:ext>
            </a:extLst>
          </p:cNvPr>
          <p:cNvGrpSpPr>
            <a:grpSpLocks/>
          </p:cNvGrpSpPr>
          <p:nvPr/>
        </p:nvGrpSpPr>
        <p:grpSpPr bwMode="auto">
          <a:xfrm>
            <a:off x="4680834" y="2530828"/>
            <a:ext cx="297578" cy="433199"/>
            <a:chOff x="1129" y="2352"/>
            <a:chExt cx="531" cy="528"/>
          </a:xfrm>
        </p:grpSpPr>
        <p:sp>
          <p:nvSpPr>
            <p:cNvPr id="45" name="Line 266">
              <a:extLst>
                <a:ext uri="{FF2B5EF4-FFF2-40B4-BE49-F238E27FC236}">
                  <a16:creationId xmlns:a16="http://schemas.microsoft.com/office/drawing/2014/main" id="{868AC153-13EA-8443-714E-F4A9EABFBBBD}"/>
                </a:ext>
              </a:extLst>
            </p:cNvPr>
            <p:cNvSpPr>
              <a:spLocks noChangeShapeType="1"/>
            </p:cNvSpPr>
            <p:nvPr/>
          </p:nvSpPr>
          <p:spPr bwMode="auto">
            <a:xfrm>
              <a:off x="1129" y="2360"/>
              <a:ext cx="531" cy="0"/>
            </a:xfrm>
            <a:prstGeom prst="line">
              <a:avLst/>
            </a:prstGeom>
            <a:noFill/>
            <a:ln w="38100">
              <a:solidFill>
                <a:srgbClr val="E1471D"/>
              </a:solidFill>
              <a:round/>
              <a:headEnd/>
              <a:tailEnd/>
            </a:ln>
            <a:extLst>
              <a:ext uri="{909E8E84-426E-40DD-AFC4-6F175D3DCCD1}">
                <a14:hiddenFill xmlns:a14="http://schemas.microsoft.com/office/drawing/2010/main">
                  <a:noFill/>
                </a14:hiddenFill>
              </a:ext>
            </a:extLst>
          </p:spPr>
          <p:txBody>
            <a:bodyPr/>
            <a:lstStyle/>
            <a:p>
              <a:pPr marL="0" marR="0" lvl="0" indent="0" defTabSz="685800" eaLnBrk="0" fontAlgn="auto" latinLnBrk="0" hangingPunct="0">
                <a:lnSpc>
                  <a:spcPct val="100000"/>
                </a:lnSpc>
                <a:spcBef>
                  <a:spcPts val="0"/>
                </a:spcBef>
                <a:spcAft>
                  <a:spcPts val="0"/>
                </a:spcAft>
                <a:buClrTx/>
                <a:buSzTx/>
                <a:buFontTx/>
                <a:buNone/>
                <a:tabLst/>
                <a:defRPr/>
              </a:pPr>
              <a:endParaRPr kumimoji="0" lang="en-US" sz="135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6" name="Line 267">
              <a:extLst>
                <a:ext uri="{FF2B5EF4-FFF2-40B4-BE49-F238E27FC236}">
                  <a16:creationId xmlns:a16="http://schemas.microsoft.com/office/drawing/2014/main" id="{C7FEC6CC-AAC5-657D-01D3-E35870C278C7}"/>
                </a:ext>
              </a:extLst>
            </p:cNvPr>
            <p:cNvSpPr>
              <a:spLocks noChangeShapeType="1"/>
            </p:cNvSpPr>
            <p:nvPr/>
          </p:nvSpPr>
          <p:spPr bwMode="auto">
            <a:xfrm>
              <a:off x="1368" y="2352"/>
              <a:ext cx="0" cy="528"/>
            </a:xfrm>
            <a:prstGeom prst="line">
              <a:avLst/>
            </a:prstGeom>
            <a:noFill/>
            <a:ln w="38100">
              <a:solidFill>
                <a:srgbClr val="E1471D"/>
              </a:solidFill>
              <a:round/>
              <a:headEnd/>
              <a:tailEnd/>
            </a:ln>
            <a:extLst>
              <a:ext uri="{909E8E84-426E-40DD-AFC4-6F175D3DCCD1}">
                <a14:hiddenFill xmlns:a14="http://schemas.microsoft.com/office/drawing/2010/main">
                  <a:noFill/>
                </a14:hiddenFill>
              </a:ext>
            </a:extLst>
          </p:spPr>
          <p:txBody>
            <a:bodyPr/>
            <a:lstStyle/>
            <a:p>
              <a:pPr marL="0" marR="0" lvl="0" indent="0" defTabSz="685800" eaLnBrk="0" fontAlgn="auto" latinLnBrk="0" hangingPunct="0">
                <a:lnSpc>
                  <a:spcPct val="100000"/>
                </a:lnSpc>
                <a:spcBef>
                  <a:spcPts val="0"/>
                </a:spcBef>
                <a:spcAft>
                  <a:spcPts val="0"/>
                </a:spcAft>
                <a:buClrTx/>
                <a:buSzTx/>
                <a:buFontTx/>
                <a:buNone/>
                <a:tabLst/>
                <a:defRPr/>
              </a:pPr>
              <a:endParaRPr kumimoji="0" lang="en-US" sz="135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47" name="Text Box 268">
            <a:extLst>
              <a:ext uri="{FF2B5EF4-FFF2-40B4-BE49-F238E27FC236}">
                <a16:creationId xmlns:a16="http://schemas.microsoft.com/office/drawing/2014/main" id="{AA3A66CE-AB07-C4BF-1750-D8A975E46E53}"/>
              </a:ext>
            </a:extLst>
          </p:cNvPr>
          <p:cNvSpPr txBox="1">
            <a:spLocks noChangeArrowheads="1"/>
          </p:cNvSpPr>
          <p:nvPr/>
        </p:nvSpPr>
        <p:spPr bwMode="auto">
          <a:xfrm>
            <a:off x="4170323" y="2973280"/>
            <a:ext cx="131799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a:lnSpc>
                <a:spcPct val="100000"/>
              </a:lnSpc>
              <a:spcBef>
                <a:spcPct val="0"/>
              </a:spcBef>
              <a:spcAft>
                <a:spcPct val="0"/>
              </a:spcAft>
              <a:buClrTx/>
              <a:buFont typeface="Wingdings" panose="05000000000000000000" pitchFamily="2" charset="2"/>
              <a:buNone/>
              <a:defRPr/>
            </a:pPr>
            <a:r>
              <a:rPr lang="en-US" altLang="en-US" sz="1500" b="1" dirty="0">
                <a:solidFill>
                  <a:srgbClr val="E1471D"/>
                </a:solidFill>
                <a:cs typeface="Arial" panose="020B0604020202020204" pitchFamily="34" charset="0"/>
              </a:rPr>
              <a:t>Palbociclib</a:t>
            </a:r>
          </a:p>
          <a:p>
            <a:pPr algn="ctr" defTabSz="685800">
              <a:lnSpc>
                <a:spcPct val="100000"/>
              </a:lnSpc>
              <a:spcBef>
                <a:spcPct val="0"/>
              </a:spcBef>
              <a:spcAft>
                <a:spcPct val="0"/>
              </a:spcAft>
              <a:buClrTx/>
              <a:buFont typeface="Wingdings" panose="05000000000000000000" pitchFamily="2" charset="2"/>
              <a:buNone/>
              <a:defRPr/>
            </a:pPr>
            <a:r>
              <a:rPr lang="en-US" altLang="en-US" sz="1500" b="1" dirty="0">
                <a:solidFill>
                  <a:srgbClr val="E1471D"/>
                </a:solidFill>
                <a:cs typeface="Arial" panose="020B0604020202020204" pitchFamily="34" charset="0"/>
              </a:rPr>
              <a:t>Ribociclib</a:t>
            </a:r>
          </a:p>
          <a:p>
            <a:pPr algn="ctr" defTabSz="685800">
              <a:lnSpc>
                <a:spcPct val="100000"/>
              </a:lnSpc>
              <a:spcBef>
                <a:spcPct val="0"/>
              </a:spcBef>
              <a:spcAft>
                <a:spcPct val="0"/>
              </a:spcAft>
              <a:buClrTx/>
              <a:buFont typeface="Wingdings" panose="05000000000000000000" pitchFamily="2" charset="2"/>
              <a:buNone/>
              <a:defRPr/>
            </a:pPr>
            <a:r>
              <a:rPr lang="en-US" altLang="en-US" sz="1500" b="1" dirty="0">
                <a:solidFill>
                  <a:srgbClr val="E1471D"/>
                </a:solidFill>
                <a:cs typeface="Arial" panose="020B0604020202020204" pitchFamily="34" charset="0"/>
              </a:rPr>
              <a:t>Abemaciclib</a:t>
            </a:r>
            <a:endParaRPr lang="en-US" altLang="en-US" sz="1500" b="1" dirty="0">
              <a:solidFill>
                <a:srgbClr val="FFFFFF"/>
              </a:solidFill>
              <a:cs typeface="Arial" panose="020B0604020202020204" pitchFamily="34" charset="0"/>
            </a:endParaRPr>
          </a:p>
        </p:txBody>
      </p:sp>
      <p:sp>
        <p:nvSpPr>
          <p:cNvPr id="48" name="TextBox 47">
            <a:extLst>
              <a:ext uri="{FF2B5EF4-FFF2-40B4-BE49-F238E27FC236}">
                <a16:creationId xmlns:a16="http://schemas.microsoft.com/office/drawing/2014/main" id="{569785EB-ACCD-935E-8D28-34325E5564D4}"/>
              </a:ext>
            </a:extLst>
          </p:cNvPr>
          <p:cNvSpPr txBox="1"/>
          <p:nvPr/>
        </p:nvSpPr>
        <p:spPr>
          <a:xfrm>
            <a:off x="2433392" y="2386739"/>
            <a:ext cx="673443" cy="461665"/>
          </a:xfrm>
          <a:prstGeom prst="rect">
            <a:avLst/>
          </a:prstGeom>
          <a:solidFill>
            <a:srgbClr val="FDB338"/>
          </a:solidFill>
        </p:spPr>
        <p:txBody>
          <a:bodyPr wrap="square" rtlCol="0">
            <a:spAutoFit/>
          </a:bodyPr>
          <a:lstStyle/>
          <a:p>
            <a:pPr marL="0" marR="0" lvl="0" indent="0" algn="ctr" defTabSz="68580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 point</a:t>
            </a:r>
          </a:p>
        </p:txBody>
      </p:sp>
      <p:sp>
        <p:nvSpPr>
          <p:cNvPr id="49" name="Arrow: Right 48">
            <a:extLst>
              <a:ext uri="{FF2B5EF4-FFF2-40B4-BE49-F238E27FC236}">
                <a16:creationId xmlns:a16="http://schemas.microsoft.com/office/drawing/2014/main" id="{77D3FF62-DA4C-2BB6-6266-0077EB020E5B}"/>
              </a:ext>
            </a:extLst>
          </p:cNvPr>
          <p:cNvSpPr/>
          <p:nvPr/>
        </p:nvSpPr>
        <p:spPr bwMode="auto">
          <a:xfrm rot="3875036">
            <a:off x="2822630" y="2471264"/>
            <a:ext cx="228600" cy="504393"/>
          </a:xfrm>
          <a:prstGeom prst="rightArrow">
            <a:avLst/>
          </a:prstGeom>
          <a:solidFill>
            <a:srgbClr val="FDB338"/>
          </a:solidFill>
          <a:ln>
            <a:noFill/>
          </a:ln>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455560"/>
              </a:solidFill>
              <a:effectLst/>
              <a:uLnTx/>
              <a:uFillTx/>
              <a:latin typeface="Arial" panose="020B0604020202020204" pitchFamily="34" charset="0"/>
              <a:cs typeface="Arial" panose="020B0604020202020204" pitchFamily="34" charset="0"/>
            </a:endParaRPr>
          </a:p>
        </p:txBody>
      </p:sp>
      <p:sp>
        <p:nvSpPr>
          <p:cNvPr id="50" name="Rectangle 49">
            <a:extLst>
              <a:ext uri="{FF2B5EF4-FFF2-40B4-BE49-F238E27FC236}">
                <a16:creationId xmlns:a16="http://schemas.microsoft.com/office/drawing/2014/main" id="{C3CAA693-3EDF-6790-A726-A114316DB786}"/>
              </a:ext>
            </a:extLst>
          </p:cNvPr>
          <p:cNvSpPr/>
          <p:nvPr/>
        </p:nvSpPr>
        <p:spPr>
          <a:xfrm>
            <a:off x="474446" y="3874169"/>
            <a:ext cx="7136262" cy="507831"/>
          </a:xfrm>
          <a:prstGeom prst="rect">
            <a:avLst/>
          </a:prstGeom>
        </p:spPr>
        <p:txBody>
          <a:bodyPr wrap="square">
            <a:spAutoFit/>
          </a:bodyPr>
          <a:lstStyle/>
          <a:p>
            <a:pPr defTabSz="685800" eaLnBrk="0" hangingPunct="0"/>
            <a:r>
              <a:rPr lang="en-US" sz="1350" b="1" dirty="0">
                <a:solidFill>
                  <a:srgbClr val="E1471D"/>
                </a:solidFill>
                <a:latin typeface="Calibri" panose="020F0502020204030204" pitchFamily="34" charset="0"/>
                <a:cs typeface="Arial" panose="020B0604020202020204" pitchFamily="34" charset="0"/>
              </a:rPr>
              <a:t>Because cyclin D–CDK4/6 activation occurs downstream of estrogen signaling, </a:t>
            </a:r>
            <a:br>
              <a:rPr lang="en-US" sz="1350" b="1" dirty="0">
                <a:solidFill>
                  <a:srgbClr val="E1471D"/>
                </a:solidFill>
                <a:latin typeface="Calibri" panose="020F0502020204030204" pitchFamily="34" charset="0"/>
                <a:cs typeface="Arial" panose="020B0604020202020204" pitchFamily="34" charset="0"/>
              </a:rPr>
            </a:br>
            <a:r>
              <a:rPr lang="en-US" sz="1350" b="1" dirty="0">
                <a:solidFill>
                  <a:srgbClr val="E1471D"/>
                </a:solidFill>
                <a:latin typeface="Calibri" panose="020F0502020204030204" pitchFamily="34" charset="0"/>
                <a:cs typeface="Arial" panose="020B0604020202020204" pitchFamily="34" charset="0"/>
              </a:rPr>
              <a:t>ET + CDK4/6 inhibitor combination therapy has synergistic antitumor activity against HR+ BC</a:t>
            </a:r>
          </a:p>
        </p:txBody>
      </p:sp>
      <p:sp>
        <p:nvSpPr>
          <p:cNvPr id="51" name="Rectangle 50">
            <a:extLst>
              <a:ext uri="{FF2B5EF4-FFF2-40B4-BE49-F238E27FC236}">
                <a16:creationId xmlns:a16="http://schemas.microsoft.com/office/drawing/2014/main" id="{75871E4B-ECCE-E9DB-C98D-9027C7C4D3AE}"/>
              </a:ext>
            </a:extLst>
          </p:cNvPr>
          <p:cNvSpPr/>
          <p:nvPr/>
        </p:nvSpPr>
        <p:spPr bwMode="auto">
          <a:xfrm>
            <a:off x="3753043" y="966411"/>
            <a:ext cx="2266106" cy="1033165"/>
          </a:xfrm>
          <a:prstGeom prst="rect">
            <a:avLst/>
          </a:prstGeom>
          <a:solidFill>
            <a:srgbClr val="CDCDCF"/>
          </a:solidFill>
          <a:ln w="0">
            <a:noFill/>
            <a:miter lim="800000"/>
            <a:headEnd/>
            <a:tailEnd/>
          </a:ln>
        </p:spPr>
        <p:txBody>
          <a:bodyPr rtlCol="0" anchor="b"/>
          <a:lstStyle/>
          <a:p>
            <a:pPr marL="0" marR="0" lvl="0" indent="0" algn="ctr" defTabSz="685800" eaLnBrk="1" fontAlgn="auto" latinLnBrk="0" hangingPunct="1">
              <a:lnSpc>
                <a:spcPct val="100000"/>
              </a:lnSpc>
              <a:spcBef>
                <a:spcPct val="35000"/>
              </a:spcBef>
              <a:spcAft>
                <a:spcPct val="25000"/>
              </a:spcAft>
              <a:buClr>
                <a:srgbClr val="015873"/>
              </a:buClr>
              <a:buSzTx/>
              <a:buFontTx/>
              <a:buNone/>
              <a:tabLst/>
              <a:defRPr/>
            </a:pPr>
            <a:endParaRPr kumimoji="0" lang="en-US" sz="135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FCA230FC-C5F3-050A-D4CB-417308BB2031}"/>
              </a:ext>
            </a:extLst>
          </p:cNvPr>
          <p:cNvSpPr txBox="1"/>
          <p:nvPr/>
        </p:nvSpPr>
        <p:spPr>
          <a:xfrm>
            <a:off x="3847534" y="1004910"/>
            <a:ext cx="925253" cy="300082"/>
          </a:xfrm>
          <a:prstGeom prst="rect">
            <a:avLst/>
          </a:prstGeom>
          <a:noFill/>
        </p:spPr>
        <p:txBody>
          <a:bodyPr wrap="none" rtlCol="0">
            <a:spAutoFit/>
          </a:bodyPr>
          <a:lstStyle/>
          <a:p>
            <a:pPr defTabSz="685800" eaLnBrk="0" hangingPunct="0"/>
            <a:r>
              <a:rPr lang="en-US" sz="1350" b="1" dirty="0">
                <a:solidFill>
                  <a:srgbClr val="000000"/>
                </a:solidFill>
                <a:latin typeface="Arial" panose="020B0604020202020204" pitchFamily="34" charset="0"/>
                <a:cs typeface="Arial" panose="020B0604020202020204" pitchFamily="34" charset="0"/>
              </a:rPr>
              <a:t>Estradiol</a:t>
            </a:r>
          </a:p>
        </p:txBody>
      </p:sp>
      <p:cxnSp>
        <p:nvCxnSpPr>
          <p:cNvPr id="53" name="Straight Arrow Connector 52">
            <a:extLst>
              <a:ext uri="{FF2B5EF4-FFF2-40B4-BE49-F238E27FC236}">
                <a16:creationId xmlns:a16="http://schemas.microsoft.com/office/drawing/2014/main" id="{F841DD51-58DB-29D4-1888-2CFBEB90573C}"/>
              </a:ext>
            </a:extLst>
          </p:cNvPr>
          <p:cNvCxnSpPr>
            <a:cxnSpLocks/>
          </p:cNvCxnSpPr>
          <p:nvPr/>
        </p:nvCxnSpPr>
        <p:spPr bwMode="auto">
          <a:xfrm>
            <a:off x="4256305" y="1735039"/>
            <a:ext cx="0" cy="216931"/>
          </a:xfrm>
          <a:prstGeom prst="straightConnector1">
            <a:avLst/>
          </a:prstGeom>
          <a:noFill/>
          <a:ln w="28575" cap="flat" cmpd="sng" algn="ctr">
            <a:solidFill>
              <a:srgbClr val="000000"/>
            </a:solidFill>
            <a:prstDash val="solid"/>
            <a:round/>
            <a:headEnd type="none" w="med" len="med"/>
            <a:tailEnd type="triangle"/>
          </a:ln>
          <a:effectLst/>
        </p:spPr>
      </p:cxnSp>
      <p:cxnSp>
        <p:nvCxnSpPr>
          <p:cNvPr id="54" name="Straight Arrow Connector 53">
            <a:extLst>
              <a:ext uri="{FF2B5EF4-FFF2-40B4-BE49-F238E27FC236}">
                <a16:creationId xmlns:a16="http://schemas.microsoft.com/office/drawing/2014/main" id="{90E23D7C-41FB-7D11-024C-6E61E9D74122}"/>
              </a:ext>
            </a:extLst>
          </p:cNvPr>
          <p:cNvCxnSpPr>
            <a:cxnSpLocks/>
          </p:cNvCxnSpPr>
          <p:nvPr/>
        </p:nvCxnSpPr>
        <p:spPr bwMode="auto">
          <a:xfrm>
            <a:off x="4242017" y="1250318"/>
            <a:ext cx="0" cy="216931"/>
          </a:xfrm>
          <a:prstGeom prst="straightConnector1">
            <a:avLst/>
          </a:prstGeom>
          <a:noFill/>
          <a:ln w="28575" cap="flat" cmpd="sng" algn="ctr">
            <a:solidFill>
              <a:srgbClr val="000000"/>
            </a:solidFill>
            <a:prstDash val="solid"/>
            <a:round/>
            <a:headEnd type="none" w="med" len="med"/>
            <a:tailEnd type="triangle"/>
          </a:ln>
          <a:effectLst/>
        </p:spPr>
      </p:cxnSp>
      <p:sp>
        <p:nvSpPr>
          <p:cNvPr id="55" name="TextBox 54">
            <a:extLst>
              <a:ext uri="{FF2B5EF4-FFF2-40B4-BE49-F238E27FC236}">
                <a16:creationId xmlns:a16="http://schemas.microsoft.com/office/drawing/2014/main" id="{9479A605-E7F7-830A-EF64-E1B7E331E60B}"/>
              </a:ext>
            </a:extLst>
          </p:cNvPr>
          <p:cNvSpPr txBox="1"/>
          <p:nvPr/>
        </p:nvSpPr>
        <p:spPr>
          <a:xfrm>
            <a:off x="4067135" y="1475573"/>
            <a:ext cx="425116" cy="300082"/>
          </a:xfrm>
          <a:prstGeom prst="rect">
            <a:avLst/>
          </a:prstGeom>
          <a:noFill/>
        </p:spPr>
        <p:txBody>
          <a:bodyPr wrap="none" rtlCol="0">
            <a:spAutoFit/>
          </a:bodyPr>
          <a:lstStyle/>
          <a:p>
            <a:pPr defTabSz="685800" eaLnBrk="0" hangingPunct="0"/>
            <a:r>
              <a:rPr lang="en-US" sz="1350" b="1" dirty="0">
                <a:solidFill>
                  <a:srgbClr val="000000"/>
                </a:solidFill>
                <a:latin typeface="Arial" panose="020B0604020202020204" pitchFamily="34" charset="0"/>
                <a:cs typeface="Arial" panose="020B0604020202020204" pitchFamily="34" charset="0"/>
              </a:rPr>
              <a:t>ER</a:t>
            </a:r>
          </a:p>
        </p:txBody>
      </p:sp>
      <p:grpSp>
        <p:nvGrpSpPr>
          <p:cNvPr id="56" name="Group 265">
            <a:extLst>
              <a:ext uri="{FF2B5EF4-FFF2-40B4-BE49-F238E27FC236}">
                <a16:creationId xmlns:a16="http://schemas.microsoft.com/office/drawing/2014/main" id="{0F79E561-7575-4368-6A3A-05263ED2C614}"/>
              </a:ext>
            </a:extLst>
          </p:cNvPr>
          <p:cNvGrpSpPr>
            <a:grpSpLocks/>
          </p:cNvGrpSpPr>
          <p:nvPr/>
        </p:nvGrpSpPr>
        <p:grpSpPr bwMode="auto">
          <a:xfrm rot="16200000">
            <a:off x="4760190" y="932277"/>
            <a:ext cx="297578" cy="433199"/>
            <a:chOff x="1129" y="2352"/>
            <a:chExt cx="531" cy="528"/>
          </a:xfrm>
        </p:grpSpPr>
        <p:sp>
          <p:nvSpPr>
            <p:cNvPr id="57" name="Line 266">
              <a:extLst>
                <a:ext uri="{FF2B5EF4-FFF2-40B4-BE49-F238E27FC236}">
                  <a16:creationId xmlns:a16="http://schemas.microsoft.com/office/drawing/2014/main" id="{30A3EFA2-D47A-0AD7-0474-31AAC690FC4D}"/>
                </a:ext>
              </a:extLst>
            </p:cNvPr>
            <p:cNvSpPr>
              <a:spLocks noChangeShapeType="1"/>
            </p:cNvSpPr>
            <p:nvPr/>
          </p:nvSpPr>
          <p:spPr bwMode="auto">
            <a:xfrm>
              <a:off x="1129" y="2360"/>
              <a:ext cx="531" cy="0"/>
            </a:xfrm>
            <a:prstGeom prst="line">
              <a:avLst/>
            </a:prstGeom>
            <a:noFill/>
            <a:ln w="38100">
              <a:solidFill>
                <a:srgbClr val="E1471D"/>
              </a:solidFill>
              <a:round/>
              <a:headEnd/>
              <a:tailEnd/>
            </a:ln>
            <a:extLst>
              <a:ext uri="{909E8E84-426E-40DD-AFC4-6F175D3DCCD1}">
                <a14:hiddenFill xmlns:a14="http://schemas.microsoft.com/office/drawing/2010/main">
                  <a:noFill/>
                </a14:hiddenFill>
              </a:ext>
            </a:extLst>
          </p:spPr>
          <p:txBody>
            <a:bodyPr/>
            <a:lstStyle/>
            <a:p>
              <a:pPr marL="0" marR="0" lvl="0" indent="0" defTabSz="685800" eaLnBrk="0" fontAlgn="auto" latinLnBrk="0" hangingPunct="0">
                <a:lnSpc>
                  <a:spcPct val="100000"/>
                </a:lnSpc>
                <a:spcBef>
                  <a:spcPts val="0"/>
                </a:spcBef>
                <a:spcAft>
                  <a:spcPts val="0"/>
                </a:spcAft>
                <a:buClrTx/>
                <a:buSzTx/>
                <a:buFontTx/>
                <a:buNone/>
                <a:tabLst/>
                <a:defRPr/>
              </a:pPr>
              <a:endParaRPr kumimoji="0" lang="en-US" sz="135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8" name="Line 267">
              <a:extLst>
                <a:ext uri="{FF2B5EF4-FFF2-40B4-BE49-F238E27FC236}">
                  <a16:creationId xmlns:a16="http://schemas.microsoft.com/office/drawing/2014/main" id="{DC6A3824-BF83-B106-09CB-B555A74C3612}"/>
                </a:ext>
              </a:extLst>
            </p:cNvPr>
            <p:cNvSpPr>
              <a:spLocks noChangeShapeType="1"/>
            </p:cNvSpPr>
            <p:nvPr/>
          </p:nvSpPr>
          <p:spPr bwMode="auto">
            <a:xfrm>
              <a:off x="1368" y="2352"/>
              <a:ext cx="0" cy="528"/>
            </a:xfrm>
            <a:prstGeom prst="line">
              <a:avLst/>
            </a:prstGeom>
            <a:noFill/>
            <a:ln w="38100">
              <a:solidFill>
                <a:srgbClr val="E1471D"/>
              </a:solidFill>
              <a:round/>
              <a:headEnd/>
              <a:tailEnd/>
            </a:ln>
            <a:extLst>
              <a:ext uri="{909E8E84-426E-40DD-AFC4-6F175D3DCCD1}">
                <a14:hiddenFill xmlns:a14="http://schemas.microsoft.com/office/drawing/2010/main">
                  <a:noFill/>
                </a14:hiddenFill>
              </a:ext>
            </a:extLst>
          </p:spPr>
          <p:txBody>
            <a:bodyPr/>
            <a:lstStyle/>
            <a:p>
              <a:pPr marL="0" marR="0" lvl="0" indent="0" defTabSz="685800" eaLnBrk="0" fontAlgn="auto" latinLnBrk="0" hangingPunct="0">
                <a:lnSpc>
                  <a:spcPct val="100000"/>
                </a:lnSpc>
                <a:spcBef>
                  <a:spcPts val="0"/>
                </a:spcBef>
                <a:spcAft>
                  <a:spcPts val="0"/>
                </a:spcAft>
                <a:buClrTx/>
                <a:buSzTx/>
                <a:buFontTx/>
                <a:buNone/>
                <a:tabLst/>
                <a:defRPr/>
              </a:pPr>
              <a:endParaRPr kumimoji="0" lang="en-US" sz="135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59" name="Group 265">
            <a:extLst>
              <a:ext uri="{FF2B5EF4-FFF2-40B4-BE49-F238E27FC236}">
                <a16:creationId xmlns:a16="http://schemas.microsoft.com/office/drawing/2014/main" id="{4646C2C2-51A4-CCA9-117E-E22A62EF3776}"/>
              </a:ext>
            </a:extLst>
          </p:cNvPr>
          <p:cNvGrpSpPr>
            <a:grpSpLocks/>
          </p:cNvGrpSpPr>
          <p:nvPr/>
        </p:nvGrpSpPr>
        <p:grpSpPr bwMode="auto">
          <a:xfrm rot="16200000">
            <a:off x="4532044" y="1387184"/>
            <a:ext cx="297578" cy="433199"/>
            <a:chOff x="1129" y="2352"/>
            <a:chExt cx="531" cy="528"/>
          </a:xfrm>
        </p:grpSpPr>
        <p:sp>
          <p:nvSpPr>
            <p:cNvPr id="60" name="Line 266">
              <a:extLst>
                <a:ext uri="{FF2B5EF4-FFF2-40B4-BE49-F238E27FC236}">
                  <a16:creationId xmlns:a16="http://schemas.microsoft.com/office/drawing/2014/main" id="{D8B6FC1D-1B8A-12EB-EF72-1A91761FEC88}"/>
                </a:ext>
              </a:extLst>
            </p:cNvPr>
            <p:cNvSpPr>
              <a:spLocks noChangeShapeType="1"/>
            </p:cNvSpPr>
            <p:nvPr/>
          </p:nvSpPr>
          <p:spPr bwMode="auto">
            <a:xfrm>
              <a:off x="1129" y="2360"/>
              <a:ext cx="531" cy="0"/>
            </a:xfrm>
            <a:prstGeom prst="line">
              <a:avLst/>
            </a:prstGeom>
            <a:noFill/>
            <a:ln w="38100">
              <a:solidFill>
                <a:srgbClr val="E1471D"/>
              </a:solidFill>
              <a:round/>
              <a:headEnd/>
              <a:tailEnd/>
            </a:ln>
            <a:extLst>
              <a:ext uri="{909E8E84-426E-40DD-AFC4-6F175D3DCCD1}">
                <a14:hiddenFill xmlns:a14="http://schemas.microsoft.com/office/drawing/2010/main">
                  <a:noFill/>
                </a14:hiddenFill>
              </a:ext>
            </a:extLst>
          </p:spPr>
          <p:txBody>
            <a:bodyPr/>
            <a:lstStyle/>
            <a:p>
              <a:pPr marL="0" marR="0" lvl="0" indent="0" defTabSz="685800" eaLnBrk="0" fontAlgn="auto" latinLnBrk="0" hangingPunct="0">
                <a:lnSpc>
                  <a:spcPct val="100000"/>
                </a:lnSpc>
                <a:spcBef>
                  <a:spcPts val="0"/>
                </a:spcBef>
                <a:spcAft>
                  <a:spcPts val="0"/>
                </a:spcAft>
                <a:buClrTx/>
                <a:buSzTx/>
                <a:buFontTx/>
                <a:buNone/>
                <a:tabLst/>
                <a:defRPr/>
              </a:pPr>
              <a:endParaRPr kumimoji="0" lang="en-US" sz="135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 name="Line 267">
              <a:extLst>
                <a:ext uri="{FF2B5EF4-FFF2-40B4-BE49-F238E27FC236}">
                  <a16:creationId xmlns:a16="http://schemas.microsoft.com/office/drawing/2014/main" id="{FAE44715-11AF-65AA-6D1E-D14F195E7B32}"/>
                </a:ext>
              </a:extLst>
            </p:cNvPr>
            <p:cNvSpPr>
              <a:spLocks noChangeShapeType="1"/>
            </p:cNvSpPr>
            <p:nvPr/>
          </p:nvSpPr>
          <p:spPr bwMode="auto">
            <a:xfrm>
              <a:off x="1368" y="2352"/>
              <a:ext cx="0" cy="528"/>
            </a:xfrm>
            <a:prstGeom prst="line">
              <a:avLst/>
            </a:prstGeom>
            <a:noFill/>
            <a:ln w="38100">
              <a:solidFill>
                <a:srgbClr val="E1471D"/>
              </a:solidFill>
              <a:round/>
              <a:headEnd/>
              <a:tailEnd/>
            </a:ln>
            <a:extLst>
              <a:ext uri="{909E8E84-426E-40DD-AFC4-6F175D3DCCD1}">
                <a14:hiddenFill xmlns:a14="http://schemas.microsoft.com/office/drawing/2010/main">
                  <a:noFill/>
                </a14:hiddenFill>
              </a:ext>
            </a:extLst>
          </p:spPr>
          <p:txBody>
            <a:bodyPr/>
            <a:lstStyle/>
            <a:p>
              <a:pPr marL="0" marR="0" lvl="0" indent="0" defTabSz="685800" eaLnBrk="0" fontAlgn="auto" latinLnBrk="0" hangingPunct="0">
                <a:lnSpc>
                  <a:spcPct val="100000"/>
                </a:lnSpc>
                <a:spcBef>
                  <a:spcPts val="0"/>
                </a:spcBef>
                <a:spcAft>
                  <a:spcPts val="0"/>
                </a:spcAft>
                <a:buClrTx/>
                <a:buSzTx/>
                <a:buFontTx/>
                <a:buNone/>
                <a:tabLst/>
                <a:defRPr/>
              </a:pPr>
              <a:endParaRPr kumimoji="0" lang="en-US" sz="135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2" name="Text Box 268">
            <a:extLst>
              <a:ext uri="{FF2B5EF4-FFF2-40B4-BE49-F238E27FC236}">
                <a16:creationId xmlns:a16="http://schemas.microsoft.com/office/drawing/2014/main" id="{70E7D3B0-A973-9B63-566B-3B77BD0F0F0E}"/>
              </a:ext>
            </a:extLst>
          </p:cNvPr>
          <p:cNvSpPr txBox="1">
            <a:spLocks noChangeArrowheads="1"/>
          </p:cNvSpPr>
          <p:nvPr/>
        </p:nvSpPr>
        <p:spPr bwMode="auto">
          <a:xfrm>
            <a:off x="5113518" y="992929"/>
            <a:ext cx="37702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defTabSz="685800">
              <a:lnSpc>
                <a:spcPct val="100000"/>
              </a:lnSpc>
              <a:spcBef>
                <a:spcPct val="0"/>
              </a:spcBef>
              <a:spcAft>
                <a:spcPct val="0"/>
              </a:spcAft>
              <a:buClrTx/>
              <a:buFont typeface="Wingdings" panose="05000000000000000000" pitchFamily="2" charset="2"/>
              <a:buNone/>
              <a:defRPr/>
            </a:pPr>
            <a:r>
              <a:rPr lang="en-US" altLang="en-US" sz="1500" b="1" dirty="0">
                <a:solidFill>
                  <a:srgbClr val="E1471D"/>
                </a:solidFill>
                <a:cs typeface="Arial" panose="020B0604020202020204" pitchFamily="34" charset="0"/>
              </a:rPr>
              <a:t>AI</a:t>
            </a:r>
            <a:endParaRPr lang="en-US" altLang="en-US" sz="1500" b="1" dirty="0">
              <a:solidFill>
                <a:srgbClr val="FFFFFF"/>
              </a:solidFill>
              <a:cs typeface="Arial" panose="020B0604020202020204" pitchFamily="34" charset="0"/>
            </a:endParaRPr>
          </a:p>
        </p:txBody>
      </p:sp>
      <p:sp>
        <p:nvSpPr>
          <p:cNvPr id="63" name="Text Box 268">
            <a:extLst>
              <a:ext uri="{FF2B5EF4-FFF2-40B4-BE49-F238E27FC236}">
                <a16:creationId xmlns:a16="http://schemas.microsoft.com/office/drawing/2014/main" id="{2E82A9D1-4243-2D8F-9A77-937128FAA885}"/>
              </a:ext>
            </a:extLst>
          </p:cNvPr>
          <p:cNvSpPr txBox="1">
            <a:spLocks noChangeArrowheads="1"/>
          </p:cNvSpPr>
          <p:nvPr/>
        </p:nvSpPr>
        <p:spPr bwMode="auto">
          <a:xfrm>
            <a:off x="4844308" y="1462479"/>
            <a:ext cx="122180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defTabSz="685800">
              <a:lnSpc>
                <a:spcPct val="100000"/>
              </a:lnSpc>
              <a:spcBef>
                <a:spcPct val="0"/>
              </a:spcBef>
              <a:spcAft>
                <a:spcPct val="0"/>
              </a:spcAft>
              <a:buClrTx/>
              <a:buFont typeface="Wingdings" panose="05000000000000000000" pitchFamily="2" charset="2"/>
              <a:buNone/>
              <a:defRPr/>
            </a:pPr>
            <a:r>
              <a:rPr lang="en-US" altLang="en-US" sz="1500" b="1" dirty="0">
                <a:solidFill>
                  <a:srgbClr val="E1471D"/>
                </a:solidFill>
                <a:cs typeface="Arial" panose="020B0604020202020204" pitchFamily="34" charset="0"/>
              </a:rPr>
              <a:t>Fulvestrant</a:t>
            </a:r>
            <a:endParaRPr lang="en-US" altLang="en-US" sz="1500" b="1" dirty="0">
              <a:solidFill>
                <a:srgbClr val="FFFFFF"/>
              </a:solidFill>
              <a:cs typeface="Arial" panose="020B0604020202020204" pitchFamily="34" charset="0"/>
            </a:endParaRPr>
          </a:p>
        </p:txBody>
      </p:sp>
    </p:spTree>
    <p:extLst>
      <p:ext uri="{BB962C8B-B14F-4D97-AF65-F5344CB8AC3E}">
        <p14:creationId xmlns:p14="http://schemas.microsoft.com/office/powerpoint/2010/main" val="7142492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632257"/>
            <a:ext cx="9144000" cy="808038"/>
          </a:xfrm>
          <a:prstGeom prst="rect">
            <a:avLst/>
          </a:prstGeom>
        </p:spPr>
        <p:txBody>
          <a:bodyPr/>
          <a:lstStyle/>
          <a:p>
            <a:r>
              <a:rPr lang="en-US" b="1" dirty="0"/>
              <a:t>PALOMA-2</a:t>
            </a:r>
            <a:br>
              <a:rPr lang="en-US" b="1" dirty="0"/>
            </a:br>
            <a:r>
              <a:rPr lang="en-US" b="1" dirty="0"/>
              <a:t>PALOMA-3</a:t>
            </a:r>
          </a:p>
        </p:txBody>
      </p:sp>
      <p:sp>
        <p:nvSpPr>
          <p:cNvPr id="5" name="Rectangle 2">
            <a:extLst>
              <a:ext uri="{FF2B5EF4-FFF2-40B4-BE49-F238E27FC236}">
                <a16:creationId xmlns:a16="http://schemas.microsoft.com/office/drawing/2014/main" id="{EF2A320F-1DE6-8B25-B949-0E1EE2440F15}"/>
              </a:ext>
            </a:extLst>
          </p:cNvPr>
          <p:cNvSpPr txBox="1">
            <a:spLocks noChangeArrowheads="1"/>
          </p:cNvSpPr>
          <p:nvPr/>
        </p:nvSpPr>
        <p:spPr>
          <a:xfrm>
            <a:off x="409261" y="293614"/>
            <a:ext cx="8154333" cy="342422"/>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altLang="en-US" sz="2800" b="1" kern="0" dirty="0">
                <a:solidFill>
                  <a:schemeClr val="tx1"/>
                </a:solidFill>
              </a:rPr>
              <a:t>PALOMA-2: </a:t>
            </a:r>
            <a:r>
              <a:rPr lang="en-US" sz="2800" b="1" kern="0" dirty="0">
                <a:solidFill>
                  <a:schemeClr val="tx1"/>
                </a:solidFill>
              </a:rPr>
              <a:t>Study Design</a:t>
            </a:r>
            <a:endParaRPr lang="en-US" altLang="en-US" sz="2800" b="1" kern="0" dirty="0">
              <a:solidFill>
                <a:schemeClr val="tx1"/>
              </a:solidFill>
            </a:endParaRPr>
          </a:p>
        </p:txBody>
      </p:sp>
      <p:sp>
        <p:nvSpPr>
          <p:cNvPr id="6" name="Content Placeholder 1">
            <a:extLst>
              <a:ext uri="{FF2B5EF4-FFF2-40B4-BE49-F238E27FC236}">
                <a16:creationId xmlns:a16="http://schemas.microsoft.com/office/drawing/2014/main" id="{54DE0CA1-549D-2359-9BBD-87E7C392A737}"/>
              </a:ext>
            </a:extLst>
          </p:cNvPr>
          <p:cNvSpPr txBox="1">
            <a:spLocks/>
          </p:cNvSpPr>
          <p:nvPr/>
        </p:nvSpPr>
        <p:spPr>
          <a:xfrm>
            <a:off x="453507" y="840868"/>
            <a:ext cx="8158147" cy="3491244"/>
          </a:xfrm>
          <a:prstGeom prst="rect">
            <a:avLst/>
          </a:prstGeom>
        </p:spPr>
        <p:txBody>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r>
              <a:rPr lang="en-US" sz="1500" kern="0" dirty="0"/>
              <a:t>Multicenter, international, double-blind, randomized phase III trial</a:t>
            </a:r>
          </a:p>
          <a:p>
            <a:endParaRPr lang="en-US" sz="900" kern="0" dirty="0"/>
          </a:p>
          <a:p>
            <a:endParaRPr lang="en-US" sz="1500" kern="0" dirty="0"/>
          </a:p>
          <a:p>
            <a:endParaRPr lang="en-US" sz="1500" kern="0" dirty="0"/>
          </a:p>
          <a:p>
            <a:endParaRPr lang="en-US" sz="1500" kern="0" dirty="0"/>
          </a:p>
          <a:p>
            <a:endParaRPr lang="en-US" sz="1500" kern="0" dirty="0"/>
          </a:p>
          <a:p>
            <a:pPr marL="0" indent="0">
              <a:buFontTx/>
              <a:buNone/>
            </a:pPr>
            <a:endParaRPr lang="en-US" sz="1500" kern="0" dirty="0"/>
          </a:p>
          <a:p>
            <a:endParaRPr lang="en-US" sz="1500" b="1" kern="0" dirty="0"/>
          </a:p>
          <a:p>
            <a:endParaRPr lang="en-US" sz="1500" b="1" kern="0" dirty="0"/>
          </a:p>
          <a:p>
            <a:r>
              <a:rPr lang="en-US" sz="1500" b="1" kern="0" dirty="0"/>
              <a:t>Primary endpoint</a:t>
            </a:r>
            <a:r>
              <a:rPr lang="en-US" sz="1500" kern="0" dirty="0"/>
              <a:t>: PFS by investigator*</a:t>
            </a:r>
          </a:p>
          <a:p>
            <a:r>
              <a:rPr lang="en-US" sz="1500" b="1" kern="0" dirty="0"/>
              <a:t>Secondary endpoints: </a:t>
            </a:r>
            <a:r>
              <a:rPr lang="en-US" sz="1500" kern="0" dirty="0"/>
              <a:t>OS,* response, safety, biomarkers, patient-reported outcomes</a:t>
            </a:r>
          </a:p>
          <a:p>
            <a:endParaRPr lang="en-US" sz="1500" kern="0" dirty="0"/>
          </a:p>
        </p:txBody>
      </p:sp>
      <p:sp>
        <p:nvSpPr>
          <p:cNvPr id="7" name="Text Box 15">
            <a:extLst>
              <a:ext uri="{FF2B5EF4-FFF2-40B4-BE49-F238E27FC236}">
                <a16:creationId xmlns:a16="http://schemas.microsoft.com/office/drawing/2014/main" id="{18447F31-BD54-356A-5FEC-E0E628991CC8}"/>
              </a:ext>
            </a:extLst>
          </p:cNvPr>
          <p:cNvSpPr txBox="1">
            <a:spLocks noChangeArrowheads="1"/>
          </p:cNvSpPr>
          <p:nvPr/>
        </p:nvSpPr>
        <p:spPr bwMode="auto">
          <a:xfrm>
            <a:off x="3975121" y="4613515"/>
            <a:ext cx="2536875" cy="230832"/>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defTabSz="685800" fontAlgn="auto">
              <a:spcBef>
                <a:spcPts val="0"/>
              </a:spcBef>
              <a:spcAft>
                <a:spcPts val="0"/>
              </a:spcAft>
              <a:defRPr/>
            </a:pPr>
            <a:r>
              <a:rPr lang="en-US" altLang="en-US" sz="900" b="0" spc="-8" dirty="0">
                <a:latin typeface="Calibri" panose="020F0502020204030204" pitchFamily="34" charset="0"/>
                <a:ea typeface="+mn-ea"/>
                <a:cs typeface="+mn-cs"/>
              </a:rPr>
              <a:t>Finn. ASCO 2022. Abstr LBA1003.</a:t>
            </a:r>
            <a:endParaRPr lang="en-US" altLang="en-US" sz="900" b="0" dirty="0">
              <a:latin typeface="Calibri" panose="020F0502020204030204" pitchFamily="34" charset="0"/>
              <a:ea typeface="+mn-ea"/>
              <a:cs typeface="+mn-cs"/>
            </a:endParaRPr>
          </a:p>
        </p:txBody>
      </p:sp>
      <p:sp>
        <p:nvSpPr>
          <p:cNvPr id="8" name="Text Box 45">
            <a:extLst>
              <a:ext uri="{FF2B5EF4-FFF2-40B4-BE49-F238E27FC236}">
                <a16:creationId xmlns:a16="http://schemas.microsoft.com/office/drawing/2014/main" id="{ED93D384-94B7-FF5F-D9A3-40241EC5A30A}"/>
              </a:ext>
            </a:extLst>
          </p:cNvPr>
          <p:cNvSpPr txBox="1">
            <a:spLocks noChangeArrowheads="1"/>
          </p:cNvSpPr>
          <p:nvPr/>
        </p:nvSpPr>
        <p:spPr bwMode="auto">
          <a:xfrm>
            <a:off x="1179872" y="2024427"/>
            <a:ext cx="244520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defTabSz="685800" eaLnBrk="0" hangingPunct="0"/>
            <a:r>
              <a:rPr lang="en-GB" altLang="en-US" sz="1200" b="0" dirty="0">
                <a:latin typeface="Calibri" panose="020F0502020204030204" pitchFamily="34" charset="0"/>
                <a:ea typeface="+mn-ea"/>
                <a:cs typeface="Calibri" panose="020F0502020204030204" pitchFamily="34" charset="0"/>
              </a:rPr>
              <a:t>Postmenopausal women with ER+/HER2- advanced breast cancer; no prior treatment for advanced disease; ECOG PS 0-2</a:t>
            </a:r>
          </a:p>
          <a:p>
            <a:pPr algn="ctr" defTabSz="685800" eaLnBrk="0" hangingPunct="0"/>
            <a:r>
              <a:rPr lang="en-GB" altLang="en-US" sz="1200" b="0" dirty="0">
                <a:latin typeface="Calibri" panose="020F0502020204030204" pitchFamily="34" charset="0"/>
                <a:ea typeface="+mn-ea"/>
                <a:cs typeface="Calibri" panose="020F0502020204030204" pitchFamily="34" charset="0"/>
              </a:rPr>
              <a:t>(N = 666)</a:t>
            </a:r>
            <a:endParaRPr lang="en-US" altLang="en-US" sz="1200" b="0" dirty="0">
              <a:latin typeface="Calibri" panose="020F0502020204030204" pitchFamily="34" charset="0"/>
              <a:ea typeface="+mn-ea"/>
              <a:cs typeface="Calibri" panose="020F0502020204030204" pitchFamily="34" charset="0"/>
            </a:endParaRPr>
          </a:p>
        </p:txBody>
      </p:sp>
      <p:sp>
        <p:nvSpPr>
          <p:cNvPr id="9" name="Rectangle 46">
            <a:extLst>
              <a:ext uri="{FF2B5EF4-FFF2-40B4-BE49-F238E27FC236}">
                <a16:creationId xmlns:a16="http://schemas.microsoft.com/office/drawing/2014/main" id="{02A4B8A1-09CA-B311-2B5D-16BA22D36D9A}"/>
              </a:ext>
            </a:extLst>
          </p:cNvPr>
          <p:cNvSpPr>
            <a:spLocks noChangeArrowheads="1"/>
          </p:cNvSpPr>
          <p:nvPr/>
        </p:nvSpPr>
        <p:spPr bwMode="auto">
          <a:xfrm>
            <a:off x="1900160" y="1203568"/>
            <a:ext cx="3685577"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defTabSz="685800" eaLnBrk="0" hangingPunct="0"/>
            <a:r>
              <a:rPr lang="en-US" altLang="en-US" sz="1050" b="0" i="1" dirty="0">
                <a:latin typeface="Calibri" panose="020F0502020204030204" pitchFamily="34" charset="0"/>
                <a:ea typeface="+mn-ea"/>
                <a:cs typeface="Calibri" panose="020F0502020204030204" pitchFamily="34" charset="0"/>
              </a:rPr>
              <a:t>Stratified by disease site (visceral vs nonvisceral), </a:t>
            </a:r>
          </a:p>
          <a:p>
            <a:pPr algn="ctr" defTabSz="685800" eaLnBrk="0" hangingPunct="0"/>
            <a:r>
              <a:rPr lang="en-US" altLang="en-US" sz="1050" b="0" i="1" dirty="0">
                <a:latin typeface="Calibri" panose="020F0502020204030204" pitchFamily="34" charset="0"/>
                <a:ea typeface="+mn-ea"/>
                <a:cs typeface="Calibri" panose="020F0502020204030204" pitchFamily="34" charset="0"/>
              </a:rPr>
              <a:t>disease-free interval (de novo metastatic; ≤ 12 mo vs &gt; 12 mo), </a:t>
            </a:r>
          </a:p>
          <a:p>
            <a:pPr algn="ctr" defTabSz="685800" eaLnBrk="0" hangingPunct="0"/>
            <a:r>
              <a:rPr lang="en-US" altLang="en-US" sz="1050" b="0" i="1" dirty="0">
                <a:latin typeface="Calibri" panose="020F0502020204030204" pitchFamily="34" charset="0"/>
                <a:ea typeface="+mn-ea"/>
                <a:cs typeface="Calibri" panose="020F0502020204030204" pitchFamily="34" charset="0"/>
              </a:rPr>
              <a:t>prior neoadjuvant or adjuvant hormonal therapy (yes vs no)</a:t>
            </a:r>
          </a:p>
        </p:txBody>
      </p:sp>
      <p:sp>
        <p:nvSpPr>
          <p:cNvPr id="10" name="Rectangle 49">
            <a:extLst>
              <a:ext uri="{FF2B5EF4-FFF2-40B4-BE49-F238E27FC236}">
                <a16:creationId xmlns:a16="http://schemas.microsoft.com/office/drawing/2014/main" id="{3806F867-A72A-C5D7-192D-FA18543F574A}"/>
              </a:ext>
            </a:extLst>
          </p:cNvPr>
          <p:cNvSpPr>
            <a:spLocks noChangeArrowheads="1"/>
          </p:cNvSpPr>
          <p:nvPr/>
        </p:nvSpPr>
        <p:spPr bwMode="auto">
          <a:xfrm>
            <a:off x="4039414" y="1889686"/>
            <a:ext cx="3384947" cy="631031"/>
          </a:xfrm>
          <a:prstGeom prst="rect">
            <a:avLst/>
          </a:prstGeom>
          <a:solidFill>
            <a:schemeClr val="accent1"/>
          </a:solidFill>
          <a:ln>
            <a:noFill/>
          </a:ln>
        </p:spPr>
        <p:txBody>
          <a:bodyPr wrap="none" anchor="ctr" anchorCtr="1"/>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defTabSz="685800" eaLnBrk="0" hangingPunct="0">
              <a:defRPr/>
            </a:pPr>
            <a:r>
              <a:rPr lang="en-US" altLang="en-US" sz="1200" kern="0" dirty="0">
                <a:latin typeface="Calibri" panose="020F0502020204030204" pitchFamily="34" charset="0"/>
                <a:ea typeface="+mn-ea"/>
                <a:cs typeface="Calibri" panose="020F0502020204030204" pitchFamily="34" charset="0"/>
              </a:rPr>
              <a:t>Palbociclib</a:t>
            </a:r>
            <a:r>
              <a:rPr lang="en-US" altLang="en-US" sz="1200" b="0" kern="0" dirty="0">
                <a:latin typeface="Calibri" panose="020F0502020204030204" pitchFamily="34" charset="0"/>
                <a:ea typeface="+mn-ea"/>
                <a:cs typeface="Calibri" panose="020F0502020204030204" pitchFamily="34" charset="0"/>
              </a:rPr>
              <a:t> 125 mg QD (3 wk on, 1 wk off)</a:t>
            </a:r>
          </a:p>
          <a:p>
            <a:pPr algn="ctr" defTabSz="685800" eaLnBrk="0" hangingPunct="0">
              <a:defRPr/>
            </a:pPr>
            <a:r>
              <a:rPr lang="en-US" altLang="en-US" sz="1200" b="0" kern="0" dirty="0">
                <a:latin typeface="Calibri" panose="020F0502020204030204" pitchFamily="34" charset="0"/>
                <a:ea typeface="+mn-ea"/>
                <a:cs typeface="Calibri" panose="020F0502020204030204" pitchFamily="34" charset="0"/>
              </a:rPr>
              <a:t>+ </a:t>
            </a:r>
            <a:r>
              <a:rPr lang="en-US" altLang="en-US" sz="1200" kern="0" dirty="0">
                <a:latin typeface="Calibri" panose="020F0502020204030204" pitchFamily="34" charset="0"/>
                <a:ea typeface="+mn-ea"/>
                <a:cs typeface="Calibri" panose="020F0502020204030204" pitchFamily="34" charset="0"/>
              </a:rPr>
              <a:t>Letrozole</a:t>
            </a:r>
            <a:r>
              <a:rPr lang="en-US" altLang="en-US" sz="1200" b="0" kern="0" dirty="0">
                <a:latin typeface="Calibri" panose="020F0502020204030204" pitchFamily="34" charset="0"/>
                <a:ea typeface="+mn-ea"/>
                <a:cs typeface="Calibri" panose="020F0502020204030204" pitchFamily="34" charset="0"/>
              </a:rPr>
              <a:t> 2.5 mg QD</a:t>
            </a:r>
          </a:p>
          <a:p>
            <a:pPr algn="ctr" defTabSz="685800" eaLnBrk="0" hangingPunct="0">
              <a:defRPr/>
            </a:pPr>
            <a:r>
              <a:rPr lang="en-US" altLang="en-US" sz="1200" b="0" kern="0" dirty="0">
                <a:latin typeface="Calibri" panose="020F0502020204030204" pitchFamily="34" charset="0"/>
                <a:ea typeface="+mn-ea"/>
                <a:cs typeface="Calibri" panose="020F0502020204030204" pitchFamily="34" charset="0"/>
              </a:rPr>
              <a:t>(n = 444)</a:t>
            </a:r>
          </a:p>
        </p:txBody>
      </p:sp>
      <p:sp>
        <p:nvSpPr>
          <p:cNvPr id="11" name="Rectangle 50">
            <a:extLst>
              <a:ext uri="{FF2B5EF4-FFF2-40B4-BE49-F238E27FC236}">
                <a16:creationId xmlns:a16="http://schemas.microsoft.com/office/drawing/2014/main" id="{74A3E8F1-9EF8-C0A0-27B6-69EE378E045C}"/>
              </a:ext>
            </a:extLst>
          </p:cNvPr>
          <p:cNvSpPr>
            <a:spLocks noChangeArrowheads="1"/>
          </p:cNvSpPr>
          <p:nvPr/>
        </p:nvSpPr>
        <p:spPr bwMode="auto">
          <a:xfrm>
            <a:off x="4039414" y="2598107"/>
            <a:ext cx="3384947" cy="631032"/>
          </a:xfrm>
          <a:prstGeom prst="rect">
            <a:avLst/>
          </a:prstGeom>
          <a:solidFill>
            <a:srgbClr val="FFC82C"/>
          </a:solidFill>
          <a:ln>
            <a:noFill/>
          </a:ln>
        </p:spPr>
        <p:txBody>
          <a:bodyPr wrap="none" anchor="ctr" anchorCtr="1"/>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defTabSz="685800" eaLnBrk="0" hangingPunct="0"/>
            <a:r>
              <a:rPr lang="en-US" altLang="en-US" sz="1200" kern="0" dirty="0">
                <a:latin typeface="Calibri" panose="020F0502020204030204" pitchFamily="34" charset="0"/>
                <a:ea typeface="+mn-ea"/>
                <a:cs typeface="Calibri" panose="020F0502020204030204" pitchFamily="34" charset="0"/>
              </a:rPr>
              <a:t>Placebo</a:t>
            </a:r>
            <a:r>
              <a:rPr lang="en-US" altLang="en-US" sz="1200" b="0" kern="0" dirty="0">
                <a:latin typeface="Calibri" panose="020F0502020204030204" pitchFamily="34" charset="0"/>
                <a:ea typeface="+mn-ea"/>
                <a:cs typeface="Calibri" panose="020F0502020204030204" pitchFamily="34" charset="0"/>
              </a:rPr>
              <a:t> QD (3 wk on, 1 wk off)</a:t>
            </a:r>
          </a:p>
          <a:p>
            <a:pPr algn="ctr" defTabSz="685800" eaLnBrk="0" hangingPunct="0">
              <a:defRPr/>
            </a:pPr>
            <a:r>
              <a:rPr lang="en-US" altLang="en-US" sz="1200" b="0" kern="0" dirty="0">
                <a:latin typeface="Calibri" panose="020F0502020204030204" pitchFamily="34" charset="0"/>
                <a:ea typeface="+mn-ea"/>
                <a:cs typeface="Calibri" panose="020F0502020204030204" pitchFamily="34" charset="0"/>
              </a:rPr>
              <a:t>+ </a:t>
            </a:r>
            <a:r>
              <a:rPr lang="en-US" altLang="en-US" sz="1200" kern="0" dirty="0">
                <a:latin typeface="Calibri" panose="020F0502020204030204" pitchFamily="34" charset="0"/>
                <a:ea typeface="+mn-ea"/>
                <a:cs typeface="Calibri" panose="020F0502020204030204" pitchFamily="34" charset="0"/>
              </a:rPr>
              <a:t>Letrozole</a:t>
            </a:r>
            <a:r>
              <a:rPr lang="en-US" altLang="en-US" sz="1200" b="0" kern="0" dirty="0">
                <a:latin typeface="Calibri" panose="020F0502020204030204" pitchFamily="34" charset="0"/>
                <a:ea typeface="+mn-ea"/>
                <a:cs typeface="Calibri" panose="020F0502020204030204" pitchFamily="34" charset="0"/>
              </a:rPr>
              <a:t> 2.5 mg QD</a:t>
            </a:r>
          </a:p>
          <a:p>
            <a:pPr algn="ctr" defTabSz="685800" eaLnBrk="0" hangingPunct="0">
              <a:defRPr/>
            </a:pPr>
            <a:r>
              <a:rPr lang="en-US" altLang="en-US" sz="1200" b="0" kern="0" dirty="0">
                <a:latin typeface="Calibri" panose="020F0502020204030204" pitchFamily="34" charset="0"/>
                <a:ea typeface="+mn-ea"/>
                <a:cs typeface="Calibri" panose="020F0502020204030204" pitchFamily="34" charset="0"/>
              </a:rPr>
              <a:t>(n = 222)</a:t>
            </a:r>
          </a:p>
        </p:txBody>
      </p:sp>
      <p:sp>
        <p:nvSpPr>
          <p:cNvPr id="12" name="Line 53">
            <a:extLst>
              <a:ext uri="{FF2B5EF4-FFF2-40B4-BE49-F238E27FC236}">
                <a16:creationId xmlns:a16="http://schemas.microsoft.com/office/drawing/2014/main" id="{86C11FF5-B78C-FA14-866D-1F872CAE04FD}"/>
              </a:ext>
            </a:extLst>
          </p:cNvPr>
          <p:cNvSpPr>
            <a:spLocks noChangeShapeType="1"/>
          </p:cNvSpPr>
          <p:nvPr/>
        </p:nvSpPr>
        <p:spPr bwMode="auto">
          <a:xfrm>
            <a:off x="3625077" y="2604060"/>
            <a:ext cx="350044" cy="26312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hangingPunct="0">
              <a:defRPr/>
            </a:pPr>
            <a:endParaRPr lang="en-US" sz="1350" b="1" kern="0" dirty="0">
              <a:latin typeface="Arial" panose="020B0604020202020204" pitchFamily="34" charset="0"/>
              <a:ea typeface="+mn-ea"/>
              <a:cs typeface="+mn-cs"/>
            </a:endParaRPr>
          </a:p>
        </p:txBody>
      </p:sp>
      <p:sp>
        <p:nvSpPr>
          <p:cNvPr id="13" name="Line 54">
            <a:extLst>
              <a:ext uri="{FF2B5EF4-FFF2-40B4-BE49-F238E27FC236}">
                <a16:creationId xmlns:a16="http://schemas.microsoft.com/office/drawing/2014/main" id="{C7AD8086-FAEC-A90E-692D-B86BF0C4501B}"/>
              </a:ext>
            </a:extLst>
          </p:cNvPr>
          <p:cNvSpPr>
            <a:spLocks noChangeShapeType="1"/>
          </p:cNvSpPr>
          <p:nvPr/>
        </p:nvSpPr>
        <p:spPr bwMode="auto">
          <a:xfrm flipV="1">
            <a:off x="3625077" y="2154004"/>
            <a:ext cx="350044" cy="26074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hangingPunct="0">
              <a:defRPr/>
            </a:pPr>
            <a:endParaRPr lang="en-US" sz="1350" b="1" kern="0" dirty="0">
              <a:latin typeface="Arial" panose="020B0604020202020204" pitchFamily="34" charset="0"/>
              <a:ea typeface="+mn-ea"/>
              <a:cs typeface="+mn-cs"/>
            </a:endParaRPr>
          </a:p>
        </p:txBody>
      </p:sp>
      <p:sp>
        <p:nvSpPr>
          <p:cNvPr id="14" name="Line 54">
            <a:extLst>
              <a:ext uri="{FF2B5EF4-FFF2-40B4-BE49-F238E27FC236}">
                <a16:creationId xmlns:a16="http://schemas.microsoft.com/office/drawing/2014/main" id="{171B8DBA-B472-6017-D99D-14D9543354D1}"/>
              </a:ext>
            </a:extLst>
          </p:cNvPr>
          <p:cNvSpPr>
            <a:spLocks noChangeShapeType="1"/>
          </p:cNvSpPr>
          <p:nvPr/>
        </p:nvSpPr>
        <p:spPr bwMode="auto">
          <a:xfrm>
            <a:off x="3742949" y="1769432"/>
            <a:ext cx="0" cy="378619"/>
          </a:xfrm>
          <a:prstGeom prst="line">
            <a:avLst/>
          </a:prstGeom>
          <a:noFill/>
          <a:ln w="28575">
            <a:solidFill>
              <a:schemeClr val="bg1"/>
            </a:solidFill>
            <a:prstDash val="sysDash"/>
            <a:round/>
            <a:headEnd/>
            <a:tailEnd type="triangle" w="med" len="med"/>
          </a:ln>
          <a:extLst>
            <a:ext uri="{909E8E84-426E-40DD-AFC4-6F175D3DCCD1}">
              <a14:hiddenFill xmlns:a14="http://schemas.microsoft.com/office/drawing/2010/main">
                <a:noFill/>
              </a14:hiddenFill>
            </a:ext>
          </a:extLst>
        </p:spPr>
        <p:txBody>
          <a:bodyPr/>
          <a:lstStyle/>
          <a:p>
            <a:pPr defTabSz="685800" eaLnBrk="0" hangingPunct="0">
              <a:defRPr/>
            </a:pPr>
            <a:endParaRPr lang="en-US" sz="1350" b="1" kern="0" dirty="0">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FD8836DC-35DF-FA7D-C0EE-539C05CD901B}"/>
              </a:ext>
            </a:extLst>
          </p:cNvPr>
          <p:cNvSpPr txBox="1"/>
          <p:nvPr/>
        </p:nvSpPr>
        <p:spPr bwMode="auto">
          <a:xfrm>
            <a:off x="309563" y="3755031"/>
            <a:ext cx="8524874"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lvl="1" defTabSz="685800" fontAlgn="auto">
              <a:spcBef>
                <a:spcPts val="0"/>
              </a:spcBef>
            </a:pPr>
            <a:r>
              <a:rPr lang="en-US" sz="1050" dirty="0">
                <a:latin typeface="Calibri" panose="020F0502020204030204" pitchFamily="34" charset="0"/>
                <a:ea typeface="+mn-ea"/>
                <a:cs typeface="+mn-cs"/>
              </a:rPr>
              <a:t>*PFS: Study powered to detect ~44% increase in median PFS from 9 mo (placebo) to 13 mo (palbociclib), assuming HR 0.69 favoring palbociclib </a:t>
            </a:r>
            <a:br>
              <a:rPr lang="en-US" sz="1050" dirty="0">
                <a:latin typeface="Calibri" panose="020F0502020204030204" pitchFamily="34" charset="0"/>
                <a:ea typeface="+mn-ea"/>
                <a:cs typeface="+mn-cs"/>
              </a:rPr>
            </a:br>
            <a:r>
              <a:rPr lang="en-US" sz="1050" dirty="0">
                <a:latin typeface="Calibri" panose="020F0502020204030204" pitchFamily="34" charset="0"/>
                <a:ea typeface="+mn-ea"/>
                <a:cs typeface="+mn-cs"/>
              </a:rPr>
              <a:t>(90% power to detect 1-sided </a:t>
            </a:r>
            <a:r>
              <a:rPr lang="el-GR" sz="1050" dirty="0">
                <a:latin typeface="Calibri" panose="020F0502020204030204" pitchFamily="34" charset="0"/>
                <a:ea typeface="+mn-ea"/>
                <a:cs typeface="+mn-cs"/>
              </a:rPr>
              <a:t>α</a:t>
            </a:r>
            <a:r>
              <a:rPr lang="en-US" sz="1050" dirty="0">
                <a:latin typeface="Calibri" panose="020F0502020204030204" pitchFamily="34" charset="0"/>
                <a:ea typeface="+mn-ea"/>
                <a:cs typeface="+mn-cs"/>
              </a:rPr>
              <a:t> = 0.025).</a:t>
            </a:r>
          </a:p>
          <a:p>
            <a:pPr marL="0" lvl="1" defTabSz="685800" fontAlgn="auto">
              <a:spcBef>
                <a:spcPts val="0"/>
              </a:spcBef>
            </a:pPr>
            <a:r>
              <a:rPr lang="en-US" sz="1050" dirty="0">
                <a:latin typeface="Calibri" panose="020F0502020204030204" pitchFamily="34" charset="0"/>
                <a:ea typeface="+mn-ea"/>
                <a:cs typeface="+mn-cs"/>
              </a:rPr>
              <a:t>OS: Assuming median OS 34-46 mo (placebo), 390 events needed to detect HR ≤0.74 (80% power to detect 1-sided </a:t>
            </a:r>
            <a:r>
              <a:rPr lang="el-GR" sz="1050" dirty="0">
                <a:latin typeface="Calibri" panose="020F0502020204030204" pitchFamily="34" charset="0"/>
                <a:ea typeface="+mn-ea"/>
                <a:cs typeface="+mn-cs"/>
              </a:rPr>
              <a:t>α</a:t>
            </a:r>
            <a:r>
              <a:rPr lang="en-US" sz="1050" dirty="0">
                <a:latin typeface="Calibri" panose="020F0502020204030204" pitchFamily="34" charset="0"/>
                <a:ea typeface="+mn-ea"/>
                <a:cs typeface="+mn-cs"/>
              </a:rPr>
              <a:t> = 0.025).</a:t>
            </a:r>
          </a:p>
        </p:txBody>
      </p:sp>
    </p:spTree>
    <p:extLst>
      <p:ext uri="{BB962C8B-B14F-4D97-AF65-F5344CB8AC3E}">
        <p14:creationId xmlns:p14="http://schemas.microsoft.com/office/powerpoint/2010/main" val="39489608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84842" y="1760339"/>
            <a:ext cx="9144000" cy="807256"/>
          </a:xfrm>
          <a:prstGeom prst="rect">
            <a:avLst/>
          </a:prstGeom>
        </p:spPr>
        <p:txBody>
          <a:bodyPr/>
          <a:lstStyle/>
          <a:p>
            <a:r>
              <a:rPr lang="en-US" b="1" dirty="0"/>
              <a:t>MONALEESA-7</a:t>
            </a:r>
          </a:p>
        </p:txBody>
      </p:sp>
      <p:sp>
        <p:nvSpPr>
          <p:cNvPr id="2" name="Rectangle 2">
            <a:extLst>
              <a:ext uri="{FF2B5EF4-FFF2-40B4-BE49-F238E27FC236}">
                <a16:creationId xmlns:a16="http://schemas.microsoft.com/office/drawing/2014/main" id="{78C80A52-FF18-42D8-6F68-67DA0EE26A0B}"/>
              </a:ext>
            </a:extLst>
          </p:cNvPr>
          <p:cNvSpPr txBox="1">
            <a:spLocks noChangeArrowheads="1"/>
          </p:cNvSpPr>
          <p:nvPr/>
        </p:nvSpPr>
        <p:spPr>
          <a:xfrm>
            <a:off x="458083" y="355775"/>
            <a:ext cx="5666791" cy="828251"/>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altLang="en-US" sz="2800" b="1" kern="0" dirty="0">
                <a:solidFill>
                  <a:schemeClr val="tx1"/>
                </a:solidFill>
              </a:rPr>
              <a:t>PALOMA 2: PFS and OS </a:t>
            </a:r>
          </a:p>
        </p:txBody>
      </p:sp>
      <p:sp>
        <p:nvSpPr>
          <p:cNvPr id="8" name="Text Box 11">
            <a:extLst>
              <a:ext uri="{FF2B5EF4-FFF2-40B4-BE49-F238E27FC236}">
                <a16:creationId xmlns:a16="http://schemas.microsoft.com/office/drawing/2014/main" id="{68BE9CEC-256C-D737-FFF0-3FA5E0681321}"/>
              </a:ext>
            </a:extLst>
          </p:cNvPr>
          <p:cNvSpPr txBox="1">
            <a:spLocks noChangeArrowheads="1"/>
          </p:cNvSpPr>
          <p:nvPr/>
        </p:nvSpPr>
        <p:spPr bwMode="auto">
          <a:xfrm>
            <a:off x="3922930" y="4607822"/>
            <a:ext cx="28475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defTabSz="686440"/>
            <a:r>
              <a:rPr lang="pt-BR" altLang="en-US" sz="900" b="0" dirty="0">
                <a:latin typeface="Calibri" panose="020F0502020204030204" pitchFamily="34" charset="0"/>
                <a:ea typeface="+mn-ea"/>
                <a:cs typeface="Calibri" panose="020F0502020204030204" pitchFamily="34" charset="0"/>
              </a:rPr>
              <a:t>Finn R, et al. ASCO 2016. Abstract 507</a:t>
            </a:r>
          </a:p>
          <a:p>
            <a:pPr defTabSz="686440"/>
            <a:r>
              <a:rPr lang="en-US" altLang="en-US" sz="900" b="0" spc="-8" dirty="0">
                <a:solidFill>
                  <a:srgbClr val="455560"/>
                </a:solidFill>
                <a:latin typeface="Calibri" panose="020F0502020204030204" pitchFamily="34" charset="0"/>
                <a:ea typeface="+mn-ea"/>
                <a:cs typeface="Calibri" panose="020F0502020204030204" pitchFamily="34" charset="0"/>
              </a:rPr>
              <a:t>Finn. ASCO 2022. </a:t>
            </a:r>
            <a:r>
              <a:rPr lang="en-US" altLang="en-US" sz="900" b="0" spc="-8" dirty="0" err="1">
                <a:solidFill>
                  <a:srgbClr val="455560"/>
                </a:solidFill>
                <a:latin typeface="Calibri" panose="020F0502020204030204" pitchFamily="34" charset="0"/>
                <a:ea typeface="+mn-ea"/>
                <a:cs typeface="Calibri" panose="020F0502020204030204" pitchFamily="34" charset="0"/>
              </a:rPr>
              <a:t>Abstr</a:t>
            </a:r>
            <a:r>
              <a:rPr lang="en-US" altLang="en-US" sz="900" b="0" spc="-8" dirty="0">
                <a:solidFill>
                  <a:srgbClr val="455560"/>
                </a:solidFill>
                <a:latin typeface="Calibri" panose="020F0502020204030204" pitchFamily="34" charset="0"/>
                <a:ea typeface="+mn-ea"/>
                <a:cs typeface="Calibri" panose="020F0502020204030204" pitchFamily="34" charset="0"/>
              </a:rPr>
              <a:t> LBA1003</a:t>
            </a:r>
            <a:endParaRPr lang="en-US" altLang="en-US" sz="900" b="0" dirty="0">
              <a:solidFill>
                <a:srgbClr val="455560"/>
              </a:solidFill>
              <a:latin typeface="Calibri" panose="020F0502020204030204" pitchFamily="34" charset="0"/>
              <a:ea typeface="+mn-ea"/>
              <a:cs typeface="Calibri" panose="020F0502020204030204" pitchFamily="34" charset="0"/>
            </a:endParaRPr>
          </a:p>
        </p:txBody>
      </p:sp>
      <p:graphicFrame>
        <p:nvGraphicFramePr>
          <p:cNvPr id="9" name="Group 3">
            <a:extLst>
              <a:ext uri="{FF2B5EF4-FFF2-40B4-BE49-F238E27FC236}">
                <a16:creationId xmlns:a16="http://schemas.microsoft.com/office/drawing/2014/main" id="{210FDEB1-F419-8BD0-B8D6-33AE0E7D81B0}"/>
              </a:ext>
            </a:extLst>
          </p:cNvPr>
          <p:cNvGraphicFramePr>
            <a:graphicFrameLocks noGrp="1"/>
          </p:cNvGraphicFramePr>
          <p:nvPr>
            <p:extLst>
              <p:ext uri="{D42A27DB-BD31-4B8C-83A1-F6EECF244321}">
                <p14:modId xmlns:p14="http://schemas.microsoft.com/office/powerpoint/2010/main" val="265298173"/>
              </p:ext>
            </p:extLst>
          </p:nvPr>
        </p:nvGraphicFramePr>
        <p:xfrm>
          <a:off x="458082" y="1008310"/>
          <a:ext cx="8058148" cy="2049771"/>
        </p:xfrm>
        <a:graphic>
          <a:graphicData uri="http://schemas.openxmlformats.org/drawingml/2006/table">
            <a:tbl>
              <a:tblPr/>
              <a:tblGrid>
                <a:gridCol w="3237880">
                  <a:extLst>
                    <a:ext uri="{9D8B030D-6E8A-4147-A177-3AD203B41FA5}">
                      <a16:colId xmlns:a16="http://schemas.microsoft.com/office/drawing/2014/main" val="20000"/>
                    </a:ext>
                  </a:extLst>
                </a:gridCol>
                <a:gridCol w="1606756">
                  <a:extLst>
                    <a:ext uri="{9D8B030D-6E8A-4147-A177-3AD203B41FA5}">
                      <a16:colId xmlns:a16="http://schemas.microsoft.com/office/drawing/2014/main" val="20001"/>
                    </a:ext>
                  </a:extLst>
                </a:gridCol>
                <a:gridCol w="1606756">
                  <a:extLst>
                    <a:ext uri="{9D8B030D-6E8A-4147-A177-3AD203B41FA5}">
                      <a16:colId xmlns:a16="http://schemas.microsoft.com/office/drawing/2014/main" val="20002"/>
                    </a:ext>
                  </a:extLst>
                </a:gridCol>
                <a:gridCol w="1606756">
                  <a:extLst>
                    <a:ext uri="{9D8B030D-6E8A-4147-A177-3AD203B41FA5}">
                      <a16:colId xmlns:a16="http://schemas.microsoft.com/office/drawing/2014/main" val="20003"/>
                    </a:ext>
                  </a:extLst>
                </a:gridCol>
              </a:tblGrid>
              <a:tr h="683257">
                <a:tc>
                  <a:txBody>
                    <a:bodyPr/>
                    <a:lstStyle>
                      <a:lvl1pPr>
                        <a:lnSpc>
                          <a:spcPct val="90000"/>
                        </a:lnSpc>
                        <a:spcBef>
                          <a:spcPts val="1000"/>
                        </a:spcBef>
                        <a:spcAft>
                          <a:spcPts val="700"/>
                        </a:spcAft>
                        <a:buClr>
                          <a:srgbClr val="8B3D9A"/>
                        </a:buClr>
                        <a:buFont typeface="Wingdings" charset="2"/>
                        <a:defRPr sz="2000">
                          <a:solidFill>
                            <a:srgbClr val="FEFDDE"/>
                          </a:solidFill>
                          <a:latin typeface="Arial" charset="0"/>
                          <a:ea typeface="MS PGothic" pitchFamily="34" charset="-128"/>
                        </a:defRPr>
                      </a:lvl1pPr>
                      <a:lvl2pPr marL="742950" indent="-285750">
                        <a:lnSpc>
                          <a:spcPct val="90000"/>
                        </a:lnSpc>
                        <a:spcBef>
                          <a:spcPts val="1000"/>
                        </a:spcBef>
                        <a:spcAft>
                          <a:spcPts val="700"/>
                        </a:spcAft>
                        <a:buClr>
                          <a:srgbClr val="8B3D9A"/>
                        </a:buClr>
                        <a:buFont typeface="Arial" charset="0"/>
                        <a:defRPr sz="2000">
                          <a:solidFill>
                            <a:srgbClr val="FEFDDE"/>
                          </a:solidFill>
                          <a:latin typeface="Arial" charset="0"/>
                          <a:ea typeface="MS PGothic" pitchFamily="34" charset="-128"/>
                        </a:defRPr>
                      </a:lvl2pPr>
                      <a:lvl3pPr marL="1143000" indent="-228600">
                        <a:lnSpc>
                          <a:spcPct val="90000"/>
                        </a:lnSpc>
                        <a:spcBef>
                          <a:spcPts val="1000"/>
                        </a:spcBef>
                        <a:spcAft>
                          <a:spcPts val="700"/>
                        </a:spcAft>
                        <a:buClr>
                          <a:srgbClr val="8B3D9A"/>
                        </a:buClr>
                        <a:buFont typeface="Arial" charset="0"/>
                        <a:defRPr>
                          <a:solidFill>
                            <a:srgbClr val="FEFDDE"/>
                          </a:solidFill>
                          <a:latin typeface="Arial" charset="0"/>
                          <a:ea typeface="MS PGothic" pitchFamily="34" charset="-128"/>
                        </a:defRPr>
                      </a:lvl3pPr>
                      <a:lvl4pPr marL="1600200" indent="-228600">
                        <a:lnSpc>
                          <a:spcPct val="90000"/>
                        </a:lnSpc>
                        <a:spcBef>
                          <a:spcPts val="1000"/>
                        </a:spcBef>
                        <a:spcAft>
                          <a:spcPts val="700"/>
                        </a:spcAft>
                        <a:buClr>
                          <a:srgbClr val="8B3D9A"/>
                        </a:buClr>
                        <a:buFont typeface="Arial" charset="0"/>
                        <a:defRPr sz="1600">
                          <a:solidFill>
                            <a:srgbClr val="FEFDDE"/>
                          </a:solidFill>
                          <a:latin typeface="Arial" charset="0"/>
                          <a:ea typeface="MS PGothic" pitchFamily="34" charset="-128"/>
                        </a:defRPr>
                      </a:lvl4pPr>
                      <a:lvl5pPr marL="2057400" indent="-228600">
                        <a:lnSpc>
                          <a:spcPct val="90000"/>
                        </a:lnSpc>
                        <a:spcBef>
                          <a:spcPts val="1000"/>
                        </a:spcBef>
                        <a:spcAft>
                          <a:spcPts val="700"/>
                        </a:spcAft>
                        <a:buClr>
                          <a:srgbClr val="8B3D9A"/>
                        </a:buClr>
                        <a:buFont typeface="Arial" charset="0"/>
                        <a:defRPr sz="1400">
                          <a:solidFill>
                            <a:srgbClr val="FEFDDE"/>
                          </a:solidFill>
                          <a:latin typeface="Arial" charset="0"/>
                          <a:ea typeface="MS PGothic" pitchFamily="34" charset="-128"/>
                        </a:defRPr>
                      </a:lvl5pPr>
                      <a:lvl6pPr marL="2514600" indent="-228600" eaLnBrk="0" fontAlgn="base" hangingPunct="0">
                        <a:lnSpc>
                          <a:spcPct val="90000"/>
                        </a:lnSpc>
                        <a:spcBef>
                          <a:spcPts val="1000"/>
                        </a:spcBef>
                        <a:spcAft>
                          <a:spcPts val="700"/>
                        </a:spcAft>
                        <a:buClr>
                          <a:srgbClr val="8B3D9A"/>
                        </a:buClr>
                        <a:buFont typeface="Arial" charset="0"/>
                        <a:defRPr sz="1400">
                          <a:solidFill>
                            <a:srgbClr val="FEFDDE"/>
                          </a:solidFill>
                          <a:latin typeface="Arial" charset="0"/>
                          <a:ea typeface="MS PGothic" pitchFamily="34" charset="-128"/>
                        </a:defRPr>
                      </a:lvl6pPr>
                      <a:lvl7pPr marL="2971800" indent="-228600" eaLnBrk="0" fontAlgn="base" hangingPunct="0">
                        <a:lnSpc>
                          <a:spcPct val="90000"/>
                        </a:lnSpc>
                        <a:spcBef>
                          <a:spcPts val="1000"/>
                        </a:spcBef>
                        <a:spcAft>
                          <a:spcPts val="700"/>
                        </a:spcAft>
                        <a:buClr>
                          <a:srgbClr val="8B3D9A"/>
                        </a:buClr>
                        <a:buFont typeface="Arial" charset="0"/>
                        <a:defRPr sz="1400">
                          <a:solidFill>
                            <a:srgbClr val="FEFDDE"/>
                          </a:solidFill>
                          <a:latin typeface="Arial" charset="0"/>
                          <a:ea typeface="MS PGothic" pitchFamily="34" charset="-128"/>
                        </a:defRPr>
                      </a:lvl7pPr>
                      <a:lvl8pPr marL="3429000" indent="-228600" eaLnBrk="0" fontAlgn="base" hangingPunct="0">
                        <a:lnSpc>
                          <a:spcPct val="90000"/>
                        </a:lnSpc>
                        <a:spcBef>
                          <a:spcPts val="1000"/>
                        </a:spcBef>
                        <a:spcAft>
                          <a:spcPts val="700"/>
                        </a:spcAft>
                        <a:buClr>
                          <a:srgbClr val="8B3D9A"/>
                        </a:buClr>
                        <a:buFont typeface="Arial" charset="0"/>
                        <a:defRPr sz="1400">
                          <a:solidFill>
                            <a:srgbClr val="FEFDDE"/>
                          </a:solidFill>
                          <a:latin typeface="Arial" charset="0"/>
                          <a:ea typeface="MS PGothic" pitchFamily="34" charset="-128"/>
                        </a:defRPr>
                      </a:lvl8pPr>
                      <a:lvl9pPr marL="3886200" indent="-228600" eaLnBrk="0" fontAlgn="base" hangingPunct="0">
                        <a:lnSpc>
                          <a:spcPct val="90000"/>
                        </a:lnSpc>
                        <a:spcBef>
                          <a:spcPts val="1000"/>
                        </a:spcBef>
                        <a:spcAft>
                          <a:spcPts val="700"/>
                        </a:spcAft>
                        <a:buClr>
                          <a:srgbClr val="8B3D9A"/>
                        </a:buClr>
                        <a:buFont typeface="Arial" charset="0"/>
                        <a:defRPr sz="1400">
                          <a:solidFill>
                            <a:srgbClr val="FEFDDE"/>
                          </a:solidFill>
                          <a:latin typeface="Arial"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charset="2"/>
                        <a:buNone/>
                        <a:tabLst/>
                      </a:pPr>
                      <a:r>
                        <a:rPr kumimoji="0" lang="en-GB" altLang="en-US" sz="1200" b="1" i="0" u="none" strike="noStrike" cap="none" normalizeH="0" baseline="0" dirty="0">
                          <a:ln>
                            <a:noFill/>
                          </a:ln>
                          <a:solidFill>
                            <a:schemeClr val="bg1"/>
                          </a:solidFill>
                          <a:effectLst/>
                          <a:latin typeface="Arial" charset="0"/>
                          <a:ea typeface="MS PGothic" pitchFamily="34" charset="-128"/>
                        </a:rPr>
                        <a:t>Outcome</a:t>
                      </a:r>
                    </a:p>
                  </a:txBody>
                  <a:tcPr marL="68541" marR="68541" marT="34307" marB="34307" anchor="ctr" horzOverflow="overflow">
                    <a:lnL>
                      <a:noFill/>
                    </a:lnL>
                    <a:lnR>
                      <a:noFill/>
                    </a:lnR>
                    <a:lnT>
                      <a:noFill/>
                    </a:lnT>
                    <a:lnB>
                      <a:noFill/>
                    </a:lnB>
                    <a:lnTlToBr>
                      <a:noFill/>
                    </a:lnTlToBr>
                    <a:lnBlToTr>
                      <a:noFill/>
                    </a:lnBlToTr>
                    <a:solidFill>
                      <a:srgbClr val="8B3D9A"/>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charset="2"/>
                        <a:buNone/>
                        <a:tabLst/>
                        <a:defRPr/>
                      </a:pPr>
                      <a:r>
                        <a:rPr kumimoji="0" lang="en-US" altLang="en-US" sz="1200" b="1" i="0" u="none" strike="noStrike" cap="none" normalizeH="0" baseline="0" dirty="0">
                          <a:ln>
                            <a:noFill/>
                          </a:ln>
                          <a:solidFill>
                            <a:schemeClr val="bg1"/>
                          </a:solidFill>
                          <a:effectLst/>
                          <a:latin typeface="Arial" charset="0"/>
                          <a:ea typeface="MS PGothic" pitchFamily="34" charset="-128"/>
                        </a:rPr>
                        <a:t>Palbociclib + Letrozole </a:t>
                      </a: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2"/>
                        <a:buNone/>
                        <a:tabLst/>
                        <a:defRPr/>
                      </a:pPr>
                      <a:r>
                        <a:rPr kumimoji="0" lang="en-US" altLang="en-US" sz="1200" b="1" i="0" u="none" strike="noStrike" cap="none" normalizeH="0" baseline="0" dirty="0">
                          <a:ln>
                            <a:noFill/>
                          </a:ln>
                          <a:solidFill>
                            <a:schemeClr val="bg1"/>
                          </a:solidFill>
                          <a:effectLst/>
                          <a:latin typeface="Arial" charset="0"/>
                          <a:ea typeface="MS PGothic" pitchFamily="34" charset="-128"/>
                        </a:rPr>
                        <a:t>(n = 444)</a:t>
                      </a:r>
                    </a:p>
                  </a:txBody>
                  <a:tcPr marL="68541" marR="68541" marT="34307" marB="34307" anchor="ctr" anchorCtr="1" horzOverflow="overflow">
                    <a:lnL>
                      <a:noFill/>
                    </a:lnL>
                    <a:lnR>
                      <a:noFill/>
                    </a:lnR>
                    <a:lnT>
                      <a:noFill/>
                    </a:lnT>
                    <a:lnB>
                      <a:noFill/>
                    </a:lnB>
                    <a:lnTlToBr>
                      <a:noFill/>
                    </a:lnTlToBr>
                    <a:lnBlToTr>
                      <a:noFill/>
                    </a:lnBlToTr>
                    <a:solidFill>
                      <a:srgbClr val="8B3D9A"/>
                    </a:solidFill>
                  </a:tcPr>
                </a:tc>
                <a:tc>
                  <a:txBody>
                    <a:bodyPr/>
                    <a:lstStyle>
                      <a:lvl1pPr>
                        <a:lnSpc>
                          <a:spcPct val="90000"/>
                        </a:lnSpc>
                        <a:spcBef>
                          <a:spcPts val="1000"/>
                        </a:spcBef>
                        <a:spcAft>
                          <a:spcPts val="700"/>
                        </a:spcAft>
                        <a:buClr>
                          <a:srgbClr val="8B3D9A"/>
                        </a:buClr>
                        <a:buFont typeface="Wingdings" charset="2"/>
                        <a:defRPr sz="2000">
                          <a:solidFill>
                            <a:srgbClr val="FEFDDE"/>
                          </a:solidFill>
                          <a:latin typeface="Arial" charset="0"/>
                          <a:ea typeface="MS PGothic" pitchFamily="34" charset="-128"/>
                        </a:defRPr>
                      </a:lvl1pPr>
                      <a:lvl2pPr marL="742950" indent="-285750">
                        <a:lnSpc>
                          <a:spcPct val="90000"/>
                        </a:lnSpc>
                        <a:spcBef>
                          <a:spcPts val="1000"/>
                        </a:spcBef>
                        <a:spcAft>
                          <a:spcPts val="700"/>
                        </a:spcAft>
                        <a:buClr>
                          <a:srgbClr val="8B3D9A"/>
                        </a:buClr>
                        <a:buFont typeface="Arial" charset="0"/>
                        <a:defRPr sz="2000">
                          <a:solidFill>
                            <a:srgbClr val="FEFDDE"/>
                          </a:solidFill>
                          <a:latin typeface="Arial" charset="0"/>
                          <a:ea typeface="MS PGothic" pitchFamily="34" charset="-128"/>
                        </a:defRPr>
                      </a:lvl2pPr>
                      <a:lvl3pPr marL="1143000" indent="-228600">
                        <a:lnSpc>
                          <a:spcPct val="90000"/>
                        </a:lnSpc>
                        <a:spcBef>
                          <a:spcPts val="1000"/>
                        </a:spcBef>
                        <a:spcAft>
                          <a:spcPts val="700"/>
                        </a:spcAft>
                        <a:buClr>
                          <a:srgbClr val="8B3D9A"/>
                        </a:buClr>
                        <a:buFont typeface="Arial" charset="0"/>
                        <a:defRPr>
                          <a:solidFill>
                            <a:srgbClr val="FEFDDE"/>
                          </a:solidFill>
                          <a:latin typeface="Arial" charset="0"/>
                          <a:ea typeface="MS PGothic" pitchFamily="34" charset="-128"/>
                        </a:defRPr>
                      </a:lvl3pPr>
                      <a:lvl4pPr marL="1600200" indent="-228600">
                        <a:lnSpc>
                          <a:spcPct val="90000"/>
                        </a:lnSpc>
                        <a:spcBef>
                          <a:spcPts val="1000"/>
                        </a:spcBef>
                        <a:spcAft>
                          <a:spcPts val="700"/>
                        </a:spcAft>
                        <a:buClr>
                          <a:srgbClr val="8B3D9A"/>
                        </a:buClr>
                        <a:buFont typeface="Arial" charset="0"/>
                        <a:defRPr sz="1600">
                          <a:solidFill>
                            <a:srgbClr val="FEFDDE"/>
                          </a:solidFill>
                          <a:latin typeface="Arial" charset="0"/>
                          <a:ea typeface="MS PGothic" pitchFamily="34" charset="-128"/>
                        </a:defRPr>
                      </a:lvl4pPr>
                      <a:lvl5pPr marL="2057400" indent="-228600">
                        <a:lnSpc>
                          <a:spcPct val="90000"/>
                        </a:lnSpc>
                        <a:spcBef>
                          <a:spcPts val="1000"/>
                        </a:spcBef>
                        <a:spcAft>
                          <a:spcPts val="700"/>
                        </a:spcAft>
                        <a:buClr>
                          <a:srgbClr val="8B3D9A"/>
                        </a:buClr>
                        <a:buFont typeface="Arial" charset="0"/>
                        <a:defRPr sz="1400">
                          <a:solidFill>
                            <a:srgbClr val="FEFDDE"/>
                          </a:solidFill>
                          <a:latin typeface="Arial" charset="0"/>
                          <a:ea typeface="MS PGothic" pitchFamily="34" charset="-128"/>
                        </a:defRPr>
                      </a:lvl5pPr>
                      <a:lvl6pPr marL="2514600" indent="-228600" eaLnBrk="0" fontAlgn="base" hangingPunct="0">
                        <a:lnSpc>
                          <a:spcPct val="90000"/>
                        </a:lnSpc>
                        <a:spcBef>
                          <a:spcPts val="1000"/>
                        </a:spcBef>
                        <a:spcAft>
                          <a:spcPts val="700"/>
                        </a:spcAft>
                        <a:buClr>
                          <a:srgbClr val="8B3D9A"/>
                        </a:buClr>
                        <a:buFont typeface="Arial" charset="0"/>
                        <a:defRPr sz="1400">
                          <a:solidFill>
                            <a:srgbClr val="FEFDDE"/>
                          </a:solidFill>
                          <a:latin typeface="Arial" charset="0"/>
                          <a:ea typeface="MS PGothic" pitchFamily="34" charset="-128"/>
                        </a:defRPr>
                      </a:lvl6pPr>
                      <a:lvl7pPr marL="2971800" indent="-228600" eaLnBrk="0" fontAlgn="base" hangingPunct="0">
                        <a:lnSpc>
                          <a:spcPct val="90000"/>
                        </a:lnSpc>
                        <a:spcBef>
                          <a:spcPts val="1000"/>
                        </a:spcBef>
                        <a:spcAft>
                          <a:spcPts val="700"/>
                        </a:spcAft>
                        <a:buClr>
                          <a:srgbClr val="8B3D9A"/>
                        </a:buClr>
                        <a:buFont typeface="Arial" charset="0"/>
                        <a:defRPr sz="1400">
                          <a:solidFill>
                            <a:srgbClr val="FEFDDE"/>
                          </a:solidFill>
                          <a:latin typeface="Arial" charset="0"/>
                          <a:ea typeface="MS PGothic" pitchFamily="34" charset="-128"/>
                        </a:defRPr>
                      </a:lvl7pPr>
                      <a:lvl8pPr marL="3429000" indent="-228600" eaLnBrk="0" fontAlgn="base" hangingPunct="0">
                        <a:lnSpc>
                          <a:spcPct val="90000"/>
                        </a:lnSpc>
                        <a:spcBef>
                          <a:spcPts val="1000"/>
                        </a:spcBef>
                        <a:spcAft>
                          <a:spcPts val="700"/>
                        </a:spcAft>
                        <a:buClr>
                          <a:srgbClr val="8B3D9A"/>
                        </a:buClr>
                        <a:buFont typeface="Arial" charset="0"/>
                        <a:defRPr sz="1400">
                          <a:solidFill>
                            <a:srgbClr val="FEFDDE"/>
                          </a:solidFill>
                          <a:latin typeface="Arial" charset="0"/>
                          <a:ea typeface="MS PGothic" pitchFamily="34" charset="-128"/>
                        </a:defRPr>
                      </a:lvl8pPr>
                      <a:lvl9pPr marL="3886200" indent="-228600" eaLnBrk="0" fontAlgn="base" hangingPunct="0">
                        <a:lnSpc>
                          <a:spcPct val="90000"/>
                        </a:lnSpc>
                        <a:spcBef>
                          <a:spcPts val="1000"/>
                        </a:spcBef>
                        <a:spcAft>
                          <a:spcPts val="700"/>
                        </a:spcAft>
                        <a:buClr>
                          <a:srgbClr val="8B3D9A"/>
                        </a:buClr>
                        <a:buFont typeface="Arial" charset="0"/>
                        <a:defRPr sz="1400">
                          <a:solidFill>
                            <a:srgbClr val="FEFDDE"/>
                          </a:solidFill>
                          <a:latin typeface="Arial"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charset="2"/>
                        <a:buNone/>
                        <a:tabLst/>
                        <a:defRPr/>
                      </a:pPr>
                      <a:r>
                        <a:rPr kumimoji="0" lang="en-US" altLang="en-US" sz="1200" b="1" i="0" u="none" strike="noStrike" cap="none" normalizeH="0" baseline="0" dirty="0">
                          <a:ln>
                            <a:noFill/>
                          </a:ln>
                          <a:solidFill>
                            <a:schemeClr val="bg1"/>
                          </a:solidFill>
                          <a:effectLst/>
                          <a:latin typeface="Arial" charset="0"/>
                          <a:ea typeface="MS PGothic" pitchFamily="34" charset="-128"/>
                        </a:rPr>
                        <a:t>Placebo + Letrozole  </a:t>
                      </a: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2"/>
                        <a:buNone/>
                        <a:tabLst/>
                        <a:defRPr/>
                      </a:pPr>
                      <a:r>
                        <a:rPr kumimoji="0" lang="en-US" altLang="en-US" sz="1200" b="1" i="0" u="none" strike="noStrike" cap="none" normalizeH="0" baseline="0" dirty="0">
                          <a:ln>
                            <a:noFill/>
                          </a:ln>
                          <a:solidFill>
                            <a:schemeClr val="bg1"/>
                          </a:solidFill>
                          <a:effectLst/>
                          <a:latin typeface="Arial" charset="0"/>
                          <a:ea typeface="MS PGothic" pitchFamily="34" charset="-128"/>
                        </a:rPr>
                        <a:t>(n = 222)</a:t>
                      </a:r>
                    </a:p>
                  </a:txBody>
                  <a:tcPr marL="68541" marR="68541" marT="34307" marB="34307" anchor="ctr" anchorCtr="1" horzOverflow="overflow">
                    <a:lnL>
                      <a:noFill/>
                    </a:lnL>
                    <a:lnR>
                      <a:noFill/>
                    </a:lnR>
                    <a:lnT>
                      <a:noFill/>
                    </a:lnT>
                    <a:lnB>
                      <a:noFill/>
                    </a:lnB>
                    <a:lnTlToBr>
                      <a:noFill/>
                    </a:lnTlToBr>
                    <a:lnBlToTr>
                      <a:noFill/>
                    </a:lnBlToTr>
                    <a:solidFill>
                      <a:srgbClr val="8B3D9A"/>
                    </a:solidFill>
                  </a:tcPr>
                </a:tc>
                <a:tc>
                  <a:txBody>
                    <a:bodyPr/>
                    <a:lstStyle>
                      <a:lvl1pPr>
                        <a:lnSpc>
                          <a:spcPct val="90000"/>
                        </a:lnSpc>
                        <a:spcBef>
                          <a:spcPts val="1000"/>
                        </a:spcBef>
                        <a:spcAft>
                          <a:spcPts val="700"/>
                        </a:spcAft>
                        <a:buClr>
                          <a:srgbClr val="8B3D9A"/>
                        </a:buClr>
                        <a:buFont typeface="Wingdings" charset="2"/>
                        <a:defRPr sz="2000">
                          <a:solidFill>
                            <a:srgbClr val="FEFDDE"/>
                          </a:solidFill>
                          <a:latin typeface="Arial" charset="0"/>
                          <a:ea typeface="MS PGothic" pitchFamily="34" charset="-128"/>
                        </a:defRPr>
                      </a:lvl1pPr>
                      <a:lvl2pPr marL="742950" indent="-285750">
                        <a:lnSpc>
                          <a:spcPct val="90000"/>
                        </a:lnSpc>
                        <a:spcBef>
                          <a:spcPts val="1000"/>
                        </a:spcBef>
                        <a:spcAft>
                          <a:spcPts val="700"/>
                        </a:spcAft>
                        <a:buClr>
                          <a:srgbClr val="8B3D9A"/>
                        </a:buClr>
                        <a:buFont typeface="Arial" charset="0"/>
                        <a:defRPr sz="2000">
                          <a:solidFill>
                            <a:srgbClr val="FEFDDE"/>
                          </a:solidFill>
                          <a:latin typeface="Arial" charset="0"/>
                          <a:ea typeface="MS PGothic" pitchFamily="34" charset="-128"/>
                        </a:defRPr>
                      </a:lvl2pPr>
                      <a:lvl3pPr marL="1143000" indent="-228600">
                        <a:lnSpc>
                          <a:spcPct val="90000"/>
                        </a:lnSpc>
                        <a:spcBef>
                          <a:spcPts val="1000"/>
                        </a:spcBef>
                        <a:spcAft>
                          <a:spcPts val="700"/>
                        </a:spcAft>
                        <a:buClr>
                          <a:srgbClr val="8B3D9A"/>
                        </a:buClr>
                        <a:buFont typeface="Arial" charset="0"/>
                        <a:defRPr>
                          <a:solidFill>
                            <a:srgbClr val="FEFDDE"/>
                          </a:solidFill>
                          <a:latin typeface="Arial" charset="0"/>
                          <a:ea typeface="MS PGothic" pitchFamily="34" charset="-128"/>
                        </a:defRPr>
                      </a:lvl3pPr>
                      <a:lvl4pPr marL="1600200" indent="-228600">
                        <a:lnSpc>
                          <a:spcPct val="90000"/>
                        </a:lnSpc>
                        <a:spcBef>
                          <a:spcPts val="1000"/>
                        </a:spcBef>
                        <a:spcAft>
                          <a:spcPts val="700"/>
                        </a:spcAft>
                        <a:buClr>
                          <a:srgbClr val="8B3D9A"/>
                        </a:buClr>
                        <a:buFont typeface="Arial" charset="0"/>
                        <a:defRPr sz="1600">
                          <a:solidFill>
                            <a:srgbClr val="FEFDDE"/>
                          </a:solidFill>
                          <a:latin typeface="Arial" charset="0"/>
                          <a:ea typeface="MS PGothic" pitchFamily="34" charset="-128"/>
                        </a:defRPr>
                      </a:lvl4pPr>
                      <a:lvl5pPr marL="2057400" indent="-228600">
                        <a:lnSpc>
                          <a:spcPct val="90000"/>
                        </a:lnSpc>
                        <a:spcBef>
                          <a:spcPts val="1000"/>
                        </a:spcBef>
                        <a:spcAft>
                          <a:spcPts val="700"/>
                        </a:spcAft>
                        <a:buClr>
                          <a:srgbClr val="8B3D9A"/>
                        </a:buClr>
                        <a:buFont typeface="Arial" charset="0"/>
                        <a:defRPr sz="1400">
                          <a:solidFill>
                            <a:srgbClr val="FEFDDE"/>
                          </a:solidFill>
                          <a:latin typeface="Arial" charset="0"/>
                          <a:ea typeface="MS PGothic" pitchFamily="34" charset="-128"/>
                        </a:defRPr>
                      </a:lvl5pPr>
                      <a:lvl6pPr marL="2514600" indent="-228600" eaLnBrk="0" fontAlgn="base" hangingPunct="0">
                        <a:lnSpc>
                          <a:spcPct val="90000"/>
                        </a:lnSpc>
                        <a:spcBef>
                          <a:spcPts val="1000"/>
                        </a:spcBef>
                        <a:spcAft>
                          <a:spcPts val="700"/>
                        </a:spcAft>
                        <a:buClr>
                          <a:srgbClr val="8B3D9A"/>
                        </a:buClr>
                        <a:buFont typeface="Arial" charset="0"/>
                        <a:defRPr sz="1400">
                          <a:solidFill>
                            <a:srgbClr val="FEFDDE"/>
                          </a:solidFill>
                          <a:latin typeface="Arial" charset="0"/>
                          <a:ea typeface="MS PGothic" pitchFamily="34" charset="-128"/>
                        </a:defRPr>
                      </a:lvl6pPr>
                      <a:lvl7pPr marL="2971800" indent="-228600" eaLnBrk="0" fontAlgn="base" hangingPunct="0">
                        <a:lnSpc>
                          <a:spcPct val="90000"/>
                        </a:lnSpc>
                        <a:spcBef>
                          <a:spcPts val="1000"/>
                        </a:spcBef>
                        <a:spcAft>
                          <a:spcPts val="700"/>
                        </a:spcAft>
                        <a:buClr>
                          <a:srgbClr val="8B3D9A"/>
                        </a:buClr>
                        <a:buFont typeface="Arial" charset="0"/>
                        <a:defRPr sz="1400">
                          <a:solidFill>
                            <a:srgbClr val="FEFDDE"/>
                          </a:solidFill>
                          <a:latin typeface="Arial" charset="0"/>
                          <a:ea typeface="MS PGothic" pitchFamily="34" charset="-128"/>
                        </a:defRPr>
                      </a:lvl7pPr>
                      <a:lvl8pPr marL="3429000" indent="-228600" eaLnBrk="0" fontAlgn="base" hangingPunct="0">
                        <a:lnSpc>
                          <a:spcPct val="90000"/>
                        </a:lnSpc>
                        <a:spcBef>
                          <a:spcPts val="1000"/>
                        </a:spcBef>
                        <a:spcAft>
                          <a:spcPts val="700"/>
                        </a:spcAft>
                        <a:buClr>
                          <a:srgbClr val="8B3D9A"/>
                        </a:buClr>
                        <a:buFont typeface="Arial" charset="0"/>
                        <a:defRPr sz="1400">
                          <a:solidFill>
                            <a:srgbClr val="FEFDDE"/>
                          </a:solidFill>
                          <a:latin typeface="Arial" charset="0"/>
                          <a:ea typeface="MS PGothic" pitchFamily="34" charset="-128"/>
                        </a:defRPr>
                      </a:lvl8pPr>
                      <a:lvl9pPr marL="3886200" indent="-228600" eaLnBrk="0" fontAlgn="base" hangingPunct="0">
                        <a:lnSpc>
                          <a:spcPct val="90000"/>
                        </a:lnSpc>
                        <a:spcBef>
                          <a:spcPts val="1000"/>
                        </a:spcBef>
                        <a:spcAft>
                          <a:spcPts val="700"/>
                        </a:spcAft>
                        <a:buClr>
                          <a:srgbClr val="8B3D9A"/>
                        </a:buClr>
                        <a:buFont typeface="Arial" charset="0"/>
                        <a:defRPr sz="1400">
                          <a:solidFill>
                            <a:srgbClr val="FEFDDE"/>
                          </a:solidFill>
                          <a:latin typeface="Arial"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charset="2"/>
                        <a:buNone/>
                        <a:tabLst/>
                      </a:pPr>
                      <a:r>
                        <a:rPr kumimoji="0" lang="en-US" altLang="en-US" sz="1200" b="1" i="0" u="none" strike="noStrike" cap="none" normalizeH="0" baseline="0" dirty="0">
                          <a:ln>
                            <a:noFill/>
                          </a:ln>
                          <a:solidFill>
                            <a:schemeClr val="bg1"/>
                          </a:solidFill>
                          <a:effectLst/>
                          <a:latin typeface="Arial" charset="0"/>
                          <a:ea typeface="MS PGothic" pitchFamily="34" charset="-128"/>
                        </a:rPr>
                        <a:t>HR </a:t>
                      </a: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2"/>
                        <a:buNone/>
                        <a:tabLst/>
                      </a:pPr>
                      <a:r>
                        <a:rPr kumimoji="0" lang="en-US" altLang="en-US" sz="1200" b="1" i="0" u="none" strike="noStrike" cap="none" normalizeH="0" baseline="0" dirty="0">
                          <a:ln>
                            <a:noFill/>
                          </a:ln>
                          <a:solidFill>
                            <a:schemeClr val="bg1"/>
                          </a:solidFill>
                          <a:effectLst/>
                          <a:latin typeface="Arial" charset="0"/>
                          <a:ea typeface="MS PGothic" pitchFamily="34" charset="-128"/>
                        </a:rPr>
                        <a:t>(95% CI); </a:t>
                      </a: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2"/>
                        <a:buNone/>
                        <a:tabLst/>
                      </a:pPr>
                      <a:r>
                        <a:rPr kumimoji="0" lang="en-US" altLang="en-US" sz="1200" b="1" i="1" u="none" strike="noStrike" cap="none" normalizeH="0" baseline="0" dirty="0">
                          <a:ln>
                            <a:noFill/>
                          </a:ln>
                          <a:solidFill>
                            <a:schemeClr val="bg1"/>
                          </a:solidFill>
                          <a:effectLst/>
                          <a:latin typeface="Arial" charset="0"/>
                          <a:ea typeface="MS PGothic" pitchFamily="34" charset="-128"/>
                        </a:rPr>
                        <a:t>P </a:t>
                      </a:r>
                      <a:r>
                        <a:rPr kumimoji="0" lang="en-US" altLang="en-US" sz="1200" b="1" i="0" u="none" strike="noStrike" cap="none" normalizeH="0" baseline="0" dirty="0">
                          <a:ln>
                            <a:noFill/>
                          </a:ln>
                          <a:solidFill>
                            <a:schemeClr val="bg1"/>
                          </a:solidFill>
                          <a:effectLst/>
                          <a:latin typeface="Arial" charset="0"/>
                          <a:ea typeface="MS PGothic" pitchFamily="34" charset="-128"/>
                        </a:rPr>
                        <a:t>Value</a:t>
                      </a:r>
                    </a:p>
                  </a:txBody>
                  <a:tcPr marL="68541" marR="68541" marT="34307" marB="34307" anchor="ctr" anchorCtr="1" horzOverflow="overflow">
                    <a:lnL>
                      <a:noFill/>
                    </a:lnL>
                    <a:lnR>
                      <a:noFill/>
                    </a:lnR>
                    <a:lnT>
                      <a:noFill/>
                    </a:lnT>
                    <a:lnB>
                      <a:noFill/>
                    </a:lnB>
                    <a:lnTlToBr>
                      <a:noFill/>
                    </a:lnTlToBr>
                    <a:lnBlToTr>
                      <a:noFill/>
                    </a:lnBlToTr>
                    <a:solidFill>
                      <a:srgbClr val="8B3D9A"/>
                    </a:solidFill>
                  </a:tcPr>
                </a:tc>
                <a:extLst>
                  <a:ext uri="{0D108BD9-81ED-4DB2-BD59-A6C34878D82A}">
                    <a16:rowId xmlns:a16="http://schemas.microsoft.com/office/drawing/2014/main" val="10000"/>
                  </a:ext>
                </a:extLst>
              </a:tr>
              <a:tr h="683257">
                <a:tc>
                  <a:txBody>
                    <a:bodyPr/>
                    <a:lstStyle>
                      <a:lvl1pPr>
                        <a:lnSpc>
                          <a:spcPct val="90000"/>
                        </a:lnSpc>
                        <a:spcBef>
                          <a:spcPts val="1000"/>
                        </a:spcBef>
                        <a:spcAft>
                          <a:spcPts val="700"/>
                        </a:spcAft>
                        <a:buClr>
                          <a:srgbClr val="8B3D9A"/>
                        </a:buClr>
                        <a:buFont typeface="Wingdings" charset="2"/>
                        <a:defRPr sz="2000">
                          <a:solidFill>
                            <a:srgbClr val="FEFDDE"/>
                          </a:solidFill>
                          <a:latin typeface="Arial" charset="0"/>
                          <a:ea typeface="MS PGothic" pitchFamily="34" charset="-128"/>
                        </a:defRPr>
                      </a:lvl1pPr>
                      <a:lvl2pPr marL="742950" indent="-285750">
                        <a:lnSpc>
                          <a:spcPct val="90000"/>
                        </a:lnSpc>
                        <a:spcBef>
                          <a:spcPts val="1000"/>
                        </a:spcBef>
                        <a:spcAft>
                          <a:spcPts val="700"/>
                        </a:spcAft>
                        <a:buClr>
                          <a:srgbClr val="8B3D9A"/>
                        </a:buClr>
                        <a:buFont typeface="Arial" charset="0"/>
                        <a:defRPr sz="2000">
                          <a:solidFill>
                            <a:srgbClr val="FEFDDE"/>
                          </a:solidFill>
                          <a:latin typeface="Arial" charset="0"/>
                          <a:ea typeface="MS PGothic" pitchFamily="34" charset="-128"/>
                        </a:defRPr>
                      </a:lvl2pPr>
                      <a:lvl3pPr marL="1143000" indent="-228600">
                        <a:lnSpc>
                          <a:spcPct val="90000"/>
                        </a:lnSpc>
                        <a:spcBef>
                          <a:spcPts val="1000"/>
                        </a:spcBef>
                        <a:spcAft>
                          <a:spcPts val="700"/>
                        </a:spcAft>
                        <a:buClr>
                          <a:srgbClr val="8B3D9A"/>
                        </a:buClr>
                        <a:buFont typeface="Arial" charset="0"/>
                        <a:defRPr>
                          <a:solidFill>
                            <a:srgbClr val="FEFDDE"/>
                          </a:solidFill>
                          <a:latin typeface="Arial" charset="0"/>
                          <a:ea typeface="MS PGothic" pitchFamily="34" charset="-128"/>
                        </a:defRPr>
                      </a:lvl3pPr>
                      <a:lvl4pPr marL="1600200" indent="-228600">
                        <a:lnSpc>
                          <a:spcPct val="90000"/>
                        </a:lnSpc>
                        <a:spcBef>
                          <a:spcPts val="1000"/>
                        </a:spcBef>
                        <a:spcAft>
                          <a:spcPts val="700"/>
                        </a:spcAft>
                        <a:buClr>
                          <a:srgbClr val="8B3D9A"/>
                        </a:buClr>
                        <a:buFont typeface="Arial" charset="0"/>
                        <a:defRPr sz="1600">
                          <a:solidFill>
                            <a:srgbClr val="FEFDDE"/>
                          </a:solidFill>
                          <a:latin typeface="Arial" charset="0"/>
                          <a:ea typeface="MS PGothic" pitchFamily="34" charset="-128"/>
                        </a:defRPr>
                      </a:lvl4pPr>
                      <a:lvl5pPr marL="2057400" indent="-228600">
                        <a:lnSpc>
                          <a:spcPct val="90000"/>
                        </a:lnSpc>
                        <a:spcBef>
                          <a:spcPts val="1000"/>
                        </a:spcBef>
                        <a:spcAft>
                          <a:spcPts val="700"/>
                        </a:spcAft>
                        <a:buClr>
                          <a:srgbClr val="8B3D9A"/>
                        </a:buClr>
                        <a:buFont typeface="Arial" charset="0"/>
                        <a:defRPr sz="1400">
                          <a:solidFill>
                            <a:srgbClr val="FEFDDE"/>
                          </a:solidFill>
                          <a:latin typeface="Arial" charset="0"/>
                          <a:ea typeface="MS PGothic" pitchFamily="34" charset="-128"/>
                        </a:defRPr>
                      </a:lvl5pPr>
                      <a:lvl6pPr marL="2514600" indent="-228600" eaLnBrk="0" fontAlgn="base" hangingPunct="0">
                        <a:lnSpc>
                          <a:spcPct val="90000"/>
                        </a:lnSpc>
                        <a:spcBef>
                          <a:spcPts val="1000"/>
                        </a:spcBef>
                        <a:spcAft>
                          <a:spcPts val="700"/>
                        </a:spcAft>
                        <a:buClr>
                          <a:srgbClr val="8B3D9A"/>
                        </a:buClr>
                        <a:buFont typeface="Arial" charset="0"/>
                        <a:defRPr sz="1400">
                          <a:solidFill>
                            <a:srgbClr val="FEFDDE"/>
                          </a:solidFill>
                          <a:latin typeface="Arial" charset="0"/>
                          <a:ea typeface="MS PGothic" pitchFamily="34" charset="-128"/>
                        </a:defRPr>
                      </a:lvl6pPr>
                      <a:lvl7pPr marL="2971800" indent="-228600" eaLnBrk="0" fontAlgn="base" hangingPunct="0">
                        <a:lnSpc>
                          <a:spcPct val="90000"/>
                        </a:lnSpc>
                        <a:spcBef>
                          <a:spcPts val="1000"/>
                        </a:spcBef>
                        <a:spcAft>
                          <a:spcPts val="700"/>
                        </a:spcAft>
                        <a:buClr>
                          <a:srgbClr val="8B3D9A"/>
                        </a:buClr>
                        <a:buFont typeface="Arial" charset="0"/>
                        <a:defRPr sz="1400">
                          <a:solidFill>
                            <a:srgbClr val="FEFDDE"/>
                          </a:solidFill>
                          <a:latin typeface="Arial" charset="0"/>
                          <a:ea typeface="MS PGothic" pitchFamily="34" charset="-128"/>
                        </a:defRPr>
                      </a:lvl7pPr>
                      <a:lvl8pPr marL="3429000" indent="-228600" eaLnBrk="0" fontAlgn="base" hangingPunct="0">
                        <a:lnSpc>
                          <a:spcPct val="90000"/>
                        </a:lnSpc>
                        <a:spcBef>
                          <a:spcPts val="1000"/>
                        </a:spcBef>
                        <a:spcAft>
                          <a:spcPts val="700"/>
                        </a:spcAft>
                        <a:buClr>
                          <a:srgbClr val="8B3D9A"/>
                        </a:buClr>
                        <a:buFont typeface="Arial" charset="0"/>
                        <a:defRPr sz="1400">
                          <a:solidFill>
                            <a:srgbClr val="FEFDDE"/>
                          </a:solidFill>
                          <a:latin typeface="Arial" charset="0"/>
                          <a:ea typeface="MS PGothic" pitchFamily="34" charset="-128"/>
                        </a:defRPr>
                      </a:lvl8pPr>
                      <a:lvl9pPr marL="3886200" indent="-228600" eaLnBrk="0" fontAlgn="base" hangingPunct="0">
                        <a:lnSpc>
                          <a:spcPct val="90000"/>
                        </a:lnSpc>
                        <a:spcBef>
                          <a:spcPts val="1000"/>
                        </a:spcBef>
                        <a:spcAft>
                          <a:spcPts val="700"/>
                        </a:spcAft>
                        <a:buClr>
                          <a:srgbClr val="8B3D9A"/>
                        </a:buClr>
                        <a:buFont typeface="Arial" charset="0"/>
                        <a:defRPr sz="1400">
                          <a:solidFill>
                            <a:srgbClr val="FEFDDE"/>
                          </a:solidFill>
                          <a:latin typeface="Arial"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charset="2"/>
                        <a:buNone/>
                        <a:tabLst/>
                      </a:pPr>
                      <a:r>
                        <a:rPr kumimoji="0" lang="en-US" altLang="en-US" sz="1200" b="0" i="0" u="none" strike="noStrike" cap="none" normalizeH="0" baseline="0" dirty="0">
                          <a:ln>
                            <a:noFill/>
                          </a:ln>
                          <a:solidFill>
                            <a:srgbClr val="141415"/>
                          </a:solidFill>
                          <a:effectLst/>
                          <a:latin typeface="Arial" charset="0"/>
                          <a:ea typeface="MS PGothic" pitchFamily="34" charset="-128"/>
                        </a:rPr>
                        <a:t>Investigator-assessed</a:t>
                      </a:r>
                    </a:p>
                    <a:p>
                      <a:pPr marL="283464" marR="0" lvl="0" indent="-173736" algn="l" defTabSz="914400" rtl="0" eaLnBrk="1" fontAlgn="base" latinLnBrk="0" hangingPunct="1">
                        <a:lnSpc>
                          <a:spcPct val="100000"/>
                        </a:lnSpc>
                        <a:spcBef>
                          <a:spcPct val="0"/>
                        </a:spcBef>
                        <a:spcAft>
                          <a:spcPct val="0"/>
                        </a:spcAft>
                        <a:buClrTx/>
                        <a:buSzTx/>
                        <a:buFont typeface="Wingdings" panose="05000000000000000000" pitchFamily="2" charset="2"/>
                        <a:buChar char="§"/>
                        <a:tabLst/>
                      </a:pPr>
                      <a:r>
                        <a:rPr kumimoji="0" lang="en-US" altLang="en-US" sz="1200" b="0" i="0" u="none" strike="noStrike" cap="none" normalizeH="0" baseline="0" dirty="0">
                          <a:ln>
                            <a:noFill/>
                          </a:ln>
                          <a:solidFill>
                            <a:srgbClr val="141415"/>
                          </a:solidFill>
                          <a:effectLst/>
                          <a:latin typeface="Arial" charset="0"/>
                          <a:ea typeface="MS PGothic" pitchFamily="34" charset="-128"/>
                        </a:rPr>
                        <a:t>Number of events, n (%)</a:t>
                      </a:r>
                    </a:p>
                    <a:p>
                      <a:pPr marL="283464" marR="0" lvl="0" indent="-173736" algn="l" defTabSz="914400" rtl="0" eaLnBrk="1" fontAlgn="base" latinLnBrk="0" hangingPunct="1">
                        <a:lnSpc>
                          <a:spcPct val="100000"/>
                        </a:lnSpc>
                        <a:spcBef>
                          <a:spcPct val="0"/>
                        </a:spcBef>
                        <a:spcAft>
                          <a:spcPct val="0"/>
                        </a:spcAft>
                        <a:buClrTx/>
                        <a:buSzTx/>
                        <a:buFont typeface="Wingdings" panose="05000000000000000000" pitchFamily="2" charset="2"/>
                        <a:buChar char="§"/>
                        <a:tabLst/>
                      </a:pPr>
                      <a:r>
                        <a:rPr kumimoji="0" lang="en-US" altLang="en-US" sz="1200" b="0" i="0" u="none" strike="noStrike" cap="none" normalizeH="0" baseline="0" dirty="0">
                          <a:ln>
                            <a:noFill/>
                          </a:ln>
                          <a:solidFill>
                            <a:srgbClr val="141415"/>
                          </a:solidFill>
                          <a:effectLst/>
                          <a:latin typeface="Arial" charset="0"/>
                          <a:ea typeface="MS PGothic" pitchFamily="34" charset="-128"/>
                        </a:rPr>
                        <a:t>Median PFS, mos (95% CI)</a:t>
                      </a:r>
                    </a:p>
                  </a:txBody>
                  <a:tcPr marL="68541" marR="68541" marT="34307" marB="34307" anchor="ctr" horzOverflow="overflow">
                    <a:lnL>
                      <a:noFill/>
                    </a:lnL>
                    <a:lnR>
                      <a:noFill/>
                    </a:lnR>
                    <a:lnT>
                      <a:noFill/>
                    </a:lnT>
                    <a:lnB>
                      <a:noFill/>
                    </a:lnB>
                    <a:lnTlToBr>
                      <a:noFill/>
                    </a:lnTlToBr>
                    <a:lnBlToTr>
                      <a:noFill/>
                    </a:lnBlToTr>
                    <a:solidFill>
                      <a:srgbClr val="FFCC99"/>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charset="2"/>
                        <a:buNone/>
                        <a:tabLst/>
                      </a:pPr>
                      <a:endParaRPr kumimoji="0" lang="en-US" altLang="en-US" sz="1200" b="0" i="0" u="none" strike="noStrike" cap="none" normalizeH="0" baseline="0" dirty="0">
                        <a:ln>
                          <a:noFill/>
                        </a:ln>
                        <a:solidFill>
                          <a:srgbClr val="141415"/>
                        </a:solidFill>
                        <a:effectLst/>
                        <a:latin typeface="Arial" charset="0"/>
                        <a:ea typeface="MS PGothic" pitchFamily="34" charset="-128"/>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2"/>
                        <a:buNone/>
                        <a:tabLst/>
                      </a:pPr>
                      <a:r>
                        <a:rPr kumimoji="0" lang="en-US" altLang="en-US" sz="1200" b="0" i="0" u="none" strike="noStrike" cap="none" normalizeH="0" baseline="0" dirty="0">
                          <a:ln>
                            <a:noFill/>
                          </a:ln>
                          <a:solidFill>
                            <a:srgbClr val="141415"/>
                          </a:solidFill>
                          <a:effectLst/>
                          <a:latin typeface="Arial" charset="0"/>
                          <a:ea typeface="MS PGothic" pitchFamily="34" charset="-128"/>
                        </a:rPr>
                        <a:t>194 (44)</a:t>
                      </a: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2"/>
                        <a:buNone/>
                        <a:tabLst/>
                      </a:pPr>
                      <a:r>
                        <a:rPr kumimoji="0" lang="en-US" altLang="en-US" sz="1200" b="0" i="0" u="none" strike="noStrike" cap="none" normalizeH="0" baseline="0" dirty="0">
                          <a:ln>
                            <a:noFill/>
                          </a:ln>
                          <a:solidFill>
                            <a:srgbClr val="141415"/>
                          </a:solidFill>
                          <a:effectLst/>
                          <a:latin typeface="Arial" charset="0"/>
                          <a:ea typeface="MS PGothic" pitchFamily="34" charset="-128"/>
                        </a:rPr>
                        <a:t>24.8 (22.1-NR)</a:t>
                      </a:r>
                    </a:p>
                  </a:txBody>
                  <a:tcPr marL="68541" marR="68541" marT="34307" marB="34307" anchor="ctr" horzOverflow="overflow">
                    <a:lnL>
                      <a:noFill/>
                    </a:lnL>
                    <a:lnR>
                      <a:noFill/>
                    </a:lnR>
                    <a:lnT>
                      <a:noFill/>
                    </a:lnT>
                    <a:lnB>
                      <a:noFill/>
                    </a:lnB>
                    <a:lnTlToBr>
                      <a:noFill/>
                    </a:lnTlToBr>
                    <a:lnBlToTr>
                      <a:noFill/>
                    </a:lnBlToTr>
                    <a:solidFill>
                      <a:srgbClr val="FFCC99"/>
                    </a:solidFill>
                  </a:tcPr>
                </a:tc>
                <a:tc>
                  <a:txBody>
                    <a:bodyPr/>
                    <a:lstStyle>
                      <a:lvl1pPr>
                        <a:lnSpc>
                          <a:spcPct val="90000"/>
                        </a:lnSpc>
                        <a:spcBef>
                          <a:spcPts val="1000"/>
                        </a:spcBef>
                        <a:spcAft>
                          <a:spcPts val="700"/>
                        </a:spcAft>
                        <a:buClr>
                          <a:srgbClr val="8B3D9A"/>
                        </a:buClr>
                        <a:buFont typeface="Wingdings" charset="2"/>
                        <a:defRPr sz="2000">
                          <a:solidFill>
                            <a:srgbClr val="FEFDDE"/>
                          </a:solidFill>
                          <a:latin typeface="Arial" charset="0"/>
                          <a:ea typeface="MS PGothic" pitchFamily="34" charset="-128"/>
                        </a:defRPr>
                      </a:lvl1pPr>
                      <a:lvl2pPr marL="742950" indent="-285750">
                        <a:lnSpc>
                          <a:spcPct val="90000"/>
                        </a:lnSpc>
                        <a:spcBef>
                          <a:spcPts val="1000"/>
                        </a:spcBef>
                        <a:spcAft>
                          <a:spcPts val="700"/>
                        </a:spcAft>
                        <a:buClr>
                          <a:srgbClr val="8B3D9A"/>
                        </a:buClr>
                        <a:buFont typeface="Arial" charset="0"/>
                        <a:defRPr sz="2000">
                          <a:solidFill>
                            <a:srgbClr val="FEFDDE"/>
                          </a:solidFill>
                          <a:latin typeface="Arial" charset="0"/>
                          <a:ea typeface="MS PGothic" pitchFamily="34" charset="-128"/>
                        </a:defRPr>
                      </a:lvl2pPr>
                      <a:lvl3pPr marL="1143000" indent="-228600">
                        <a:lnSpc>
                          <a:spcPct val="90000"/>
                        </a:lnSpc>
                        <a:spcBef>
                          <a:spcPts val="1000"/>
                        </a:spcBef>
                        <a:spcAft>
                          <a:spcPts val="700"/>
                        </a:spcAft>
                        <a:buClr>
                          <a:srgbClr val="8B3D9A"/>
                        </a:buClr>
                        <a:buFont typeface="Arial" charset="0"/>
                        <a:defRPr>
                          <a:solidFill>
                            <a:srgbClr val="FEFDDE"/>
                          </a:solidFill>
                          <a:latin typeface="Arial" charset="0"/>
                          <a:ea typeface="MS PGothic" pitchFamily="34" charset="-128"/>
                        </a:defRPr>
                      </a:lvl3pPr>
                      <a:lvl4pPr marL="1600200" indent="-228600">
                        <a:lnSpc>
                          <a:spcPct val="90000"/>
                        </a:lnSpc>
                        <a:spcBef>
                          <a:spcPts val="1000"/>
                        </a:spcBef>
                        <a:spcAft>
                          <a:spcPts val="700"/>
                        </a:spcAft>
                        <a:buClr>
                          <a:srgbClr val="8B3D9A"/>
                        </a:buClr>
                        <a:buFont typeface="Arial" charset="0"/>
                        <a:defRPr sz="1600">
                          <a:solidFill>
                            <a:srgbClr val="FEFDDE"/>
                          </a:solidFill>
                          <a:latin typeface="Arial" charset="0"/>
                          <a:ea typeface="MS PGothic" pitchFamily="34" charset="-128"/>
                        </a:defRPr>
                      </a:lvl4pPr>
                      <a:lvl5pPr marL="2057400" indent="-228600">
                        <a:lnSpc>
                          <a:spcPct val="90000"/>
                        </a:lnSpc>
                        <a:spcBef>
                          <a:spcPts val="1000"/>
                        </a:spcBef>
                        <a:spcAft>
                          <a:spcPts val="700"/>
                        </a:spcAft>
                        <a:buClr>
                          <a:srgbClr val="8B3D9A"/>
                        </a:buClr>
                        <a:buFont typeface="Arial" charset="0"/>
                        <a:defRPr sz="1400">
                          <a:solidFill>
                            <a:srgbClr val="FEFDDE"/>
                          </a:solidFill>
                          <a:latin typeface="Arial" charset="0"/>
                          <a:ea typeface="MS PGothic" pitchFamily="34" charset="-128"/>
                        </a:defRPr>
                      </a:lvl5pPr>
                      <a:lvl6pPr marL="2514600" indent="-228600" eaLnBrk="0" fontAlgn="base" hangingPunct="0">
                        <a:lnSpc>
                          <a:spcPct val="90000"/>
                        </a:lnSpc>
                        <a:spcBef>
                          <a:spcPts val="1000"/>
                        </a:spcBef>
                        <a:spcAft>
                          <a:spcPts val="700"/>
                        </a:spcAft>
                        <a:buClr>
                          <a:srgbClr val="8B3D9A"/>
                        </a:buClr>
                        <a:buFont typeface="Arial" charset="0"/>
                        <a:defRPr sz="1400">
                          <a:solidFill>
                            <a:srgbClr val="FEFDDE"/>
                          </a:solidFill>
                          <a:latin typeface="Arial" charset="0"/>
                          <a:ea typeface="MS PGothic" pitchFamily="34" charset="-128"/>
                        </a:defRPr>
                      </a:lvl6pPr>
                      <a:lvl7pPr marL="2971800" indent="-228600" eaLnBrk="0" fontAlgn="base" hangingPunct="0">
                        <a:lnSpc>
                          <a:spcPct val="90000"/>
                        </a:lnSpc>
                        <a:spcBef>
                          <a:spcPts val="1000"/>
                        </a:spcBef>
                        <a:spcAft>
                          <a:spcPts val="700"/>
                        </a:spcAft>
                        <a:buClr>
                          <a:srgbClr val="8B3D9A"/>
                        </a:buClr>
                        <a:buFont typeface="Arial" charset="0"/>
                        <a:defRPr sz="1400">
                          <a:solidFill>
                            <a:srgbClr val="FEFDDE"/>
                          </a:solidFill>
                          <a:latin typeface="Arial" charset="0"/>
                          <a:ea typeface="MS PGothic" pitchFamily="34" charset="-128"/>
                        </a:defRPr>
                      </a:lvl7pPr>
                      <a:lvl8pPr marL="3429000" indent="-228600" eaLnBrk="0" fontAlgn="base" hangingPunct="0">
                        <a:lnSpc>
                          <a:spcPct val="90000"/>
                        </a:lnSpc>
                        <a:spcBef>
                          <a:spcPts val="1000"/>
                        </a:spcBef>
                        <a:spcAft>
                          <a:spcPts val="700"/>
                        </a:spcAft>
                        <a:buClr>
                          <a:srgbClr val="8B3D9A"/>
                        </a:buClr>
                        <a:buFont typeface="Arial" charset="0"/>
                        <a:defRPr sz="1400">
                          <a:solidFill>
                            <a:srgbClr val="FEFDDE"/>
                          </a:solidFill>
                          <a:latin typeface="Arial" charset="0"/>
                          <a:ea typeface="MS PGothic" pitchFamily="34" charset="-128"/>
                        </a:defRPr>
                      </a:lvl8pPr>
                      <a:lvl9pPr marL="3886200" indent="-228600" eaLnBrk="0" fontAlgn="base" hangingPunct="0">
                        <a:lnSpc>
                          <a:spcPct val="90000"/>
                        </a:lnSpc>
                        <a:spcBef>
                          <a:spcPts val="1000"/>
                        </a:spcBef>
                        <a:spcAft>
                          <a:spcPts val="700"/>
                        </a:spcAft>
                        <a:buClr>
                          <a:srgbClr val="8B3D9A"/>
                        </a:buClr>
                        <a:buFont typeface="Arial" charset="0"/>
                        <a:defRPr sz="1400">
                          <a:solidFill>
                            <a:srgbClr val="FEFDDE"/>
                          </a:solidFill>
                          <a:latin typeface="Arial"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charset="2"/>
                        <a:buNone/>
                        <a:tabLst/>
                      </a:pPr>
                      <a:endParaRPr kumimoji="0" lang="en-US" altLang="en-US" sz="1200" b="0" i="0" u="none" strike="noStrike" cap="none" normalizeH="0" baseline="0" dirty="0">
                        <a:ln>
                          <a:noFill/>
                        </a:ln>
                        <a:solidFill>
                          <a:srgbClr val="141415"/>
                        </a:solidFill>
                        <a:effectLst/>
                        <a:latin typeface="Arial" charset="0"/>
                        <a:ea typeface="MS PGothic" pitchFamily="34" charset="-128"/>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2"/>
                        <a:buNone/>
                        <a:tabLst/>
                      </a:pPr>
                      <a:r>
                        <a:rPr kumimoji="0" lang="en-US" altLang="en-US" sz="1200" b="0" i="0" u="none" strike="noStrike" cap="none" normalizeH="0" baseline="0" dirty="0">
                          <a:ln>
                            <a:noFill/>
                          </a:ln>
                          <a:solidFill>
                            <a:srgbClr val="141415"/>
                          </a:solidFill>
                          <a:effectLst/>
                          <a:latin typeface="Arial" charset="0"/>
                          <a:ea typeface="MS PGothic" pitchFamily="34" charset="-128"/>
                        </a:rPr>
                        <a:t>137 (62)</a:t>
                      </a: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2"/>
                        <a:buNone/>
                        <a:tabLst/>
                      </a:pPr>
                      <a:r>
                        <a:rPr kumimoji="0" lang="en-US" altLang="en-US" sz="1200" b="0" i="0" u="none" strike="noStrike" cap="none" normalizeH="0" baseline="0" dirty="0">
                          <a:ln>
                            <a:noFill/>
                          </a:ln>
                          <a:solidFill>
                            <a:srgbClr val="141415"/>
                          </a:solidFill>
                          <a:effectLst/>
                          <a:latin typeface="Arial" charset="0"/>
                          <a:ea typeface="MS PGothic" pitchFamily="34" charset="-128"/>
                        </a:rPr>
                        <a:t>14.7 (12.9-17.1)</a:t>
                      </a:r>
                    </a:p>
                  </a:txBody>
                  <a:tcPr marL="68541" marR="68541" marT="34307" marB="34307" anchor="ctr" horzOverflow="overflow">
                    <a:lnL>
                      <a:noFill/>
                    </a:lnL>
                    <a:lnR>
                      <a:noFill/>
                    </a:lnR>
                    <a:lnT>
                      <a:noFill/>
                    </a:lnT>
                    <a:lnB>
                      <a:noFill/>
                    </a:lnB>
                    <a:lnTlToBr>
                      <a:noFill/>
                    </a:lnTlToBr>
                    <a:lnBlToTr>
                      <a:noFill/>
                    </a:lnBlToTr>
                    <a:solidFill>
                      <a:srgbClr val="FFCC99"/>
                    </a:solidFill>
                  </a:tcPr>
                </a:tc>
                <a:tc>
                  <a:txBody>
                    <a:bodyPr/>
                    <a:lstStyle>
                      <a:lvl1pPr>
                        <a:lnSpc>
                          <a:spcPct val="90000"/>
                        </a:lnSpc>
                        <a:spcBef>
                          <a:spcPts val="1000"/>
                        </a:spcBef>
                        <a:spcAft>
                          <a:spcPts val="700"/>
                        </a:spcAft>
                        <a:buClr>
                          <a:srgbClr val="8B3D9A"/>
                        </a:buClr>
                        <a:buFont typeface="Wingdings" charset="2"/>
                        <a:defRPr sz="2000">
                          <a:solidFill>
                            <a:srgbClr val="FEFDDE"/>
                          </a:solidFill>
                          <a:latin typeface="Arial" charset="0"/>
                          <a:ea typeface="MS PGothic" pitchFamily="34" charset="-128"/>
                        </a:defRPr>
                      </a:lvl1pPr>
                      <a:lvl2pPr marL="742950" indent="-285750">
                        <a:lnSpc>
                          <a:spcPct val="90000"/>
                        </a:lnSpc>
                        <a:spcBef>
                          <a:spcPts val="1000"/>
                        </a:spcBef>
                        <a:spcAft>
                          <a:spcPts val="700"/>
                        </a:spcAft>
                        <a:buClr>
                          <a:srgbClr val="8B3D9A"/>
                        </a:buClr>
                        <a:buFont typeface="Arial" charset="0"/>
                        <a:defRPr sz="2000">
                          <a:solidFill>
                            <a:srgbClr val="FEFDDE"/>
                          </a:solidFill>
                          <a:latin typeface="Arial" charset="0"/>
                          <a:ea typeface="MS PGothic" pitchFamily="34" charset="-128"/>
                        </a:defRPr>
                      </a:lvl2pPr>
                      <a:lvl3pPr marL="1143000" indent="-228600">
                        <a:lnSpc>
                          <a:spcPct val="90000"/>
                        </a:lnSpc>
                        <a:spcBef>
                          <a:spcPts val="1000"/>
                        </a:spcBef>
                        <a:spcAft>
                          <a:spcPts val="700"/>
                        </a:spcAft>
                        <a:buClr>
                          <a:srgbClr val="8B3D9A"/>
                        </a:buClr>
                        <a:buFont typeface="Arial" charset="0"/>
                        <a:defRPr>
                          <a:solidFill>
                            <a:srgbClr val="FEFDDE"/>
                          </a:solidFill>
                          <a:latin typeface="Arial" charset="0"/>
                          <a:ea typeface="MS PGothic" pitchFamily="34" charset="-128"/>
                        </a:defRPr>
                      </a:lvl3pPr>
                      <a:lvl4pPr marL="1600200" indent="-228600">
                        <a:lnSpc>
                          <a:spcPct val="90000"/>
                        </a:lnSpc>
                        <a:spcBef>
                          <a:spcPts val="1000"/>
                        </a:spcBef>
                        <a:spcAft>
                          <a:spcPts val="700"/>
                        </a:spcAft>
                        <a:buClr>
                          <a:srgbClr val="8B3D9A"/>
                        </a:buClr>
                        <a:buFont typeface="Arial" charset="0"/>
                        <a:defRPr sz="1600">
                          <a:solidFill>
                            <a:srgbClr val="FEFDDE"/>
                          </a:solidFill>
                          <a:latin typeface="Arial" charset="0"/>
                          <a:ea typeface="MS PGothic" pitchFamily="34" charset="-128"/>
                        </a:defRPr>
                      </a:lvl4pPr>
                      <a:lvl5pPr marL="2057400" indent="-228600">
                        <a:lnSpc>
                          <a:spcPct val="90000"/>
                        </a:lnSpc>
                        <a:spcBef>
                          <a:spcPts val="1000"/>
                        </a:spcBef>
                        <a:spcAft>
                          <a:spcPts val="700"/>
                        </a:spcAft>
                        <a:buClr>
                          <a:srgbClr val="8B3D9A"/>
                        </a:buClr>
                        <a:buFont typeface="Arial" charset="0"/>
                        <a:defRPr sz="1400">
                          <a:solidFill>
                            <a:srgbClr val="FEFDDE"/>
                          </a:solidFill>
                          <a:latin typeface="Arial" charset="0"/>
                          <a:ea typeface="MS PGothic" pitchFamily="34" charset="-128"/>
                        </a:defRPr>
                      </a:lvl5pPr>
                      <a:lvl6pPr marL="2514600" indent="-228600" eaLnBrk="0" fontAlgn="base" hangingPunct="0">
                        <a:lnSpc>
                          <a:spcPct val="90000"/>
                        </a:lnSpc>
                        <a:spcBef>
                          <a:spcPts val="1000"/>
                        </a:spcBef>
                        <a:spcAft>
                          <a:spcPts val="700"/>
                        </a:spcAft>
                        <a:buClr>
                          <a:srgbClr val="8B3D9A"/>
                        </a:buClr>
                        <a:buFont typeface="Arial" charset="0"/>
                        <a:defRPr sz="1400">
                          <a:solidFill>
                            <a:srgbClr val="FEFDDE"/>
                          </a:solidFill>
                          <a:latin typeface="Arial" charset="0"/>
                          <a:ea typeface="MS PGothic" pitchFamily="34" charset="-128"/>
                        </a:defRPr>
                      </a:lvl6pPr>
                      <a:lvl7pPr marL="2971800" indent="-228600" eaLnBrk="0" fontAlgn="base" hangingPunct="0">
                        <a:lnSpc>
                          <a:spcPct val="90000"/>
                        </a:lnSpc>
                        <a:spcBef>
                          <a:spcPts val="1000"/>
                        </a:spcBef>
                        <a:spcAft>
                          <a:spcPts val="700"/>
                        </a:spcAft>
                        <a:buClr>
                          <a:srgbClr val="8B3D9A"/>
                        </a:buClr>
                        <a:buFont typeface="Arial" charset="0"/>
                        <a:defRPr sz="1400">
                          <a:solidFill>
                            <a:srgbClr val="FEFDDE"/>
                          </a:solidFill>
                          <a:latin typeface="Arial" charset="0"/>
                          <a:ea typeface="MS PGothic" pitchFamily="34" charset="-128"/>
                        </a:defRPr>
                      </a:lvl7pPr>
                      <a:lvl8pPr marL="3429000" indent="-228600" eaLnBrk="0" fontAlgn="base" hangingPunct="0">
                        <a:lnSpc>
                          <a:spcPct val="90000"/>
                        </a:lnSpc>
                        <a:spcBef>
                          <a:spcPts val="1000"/>
                        </a:spcBef>
                        <a:spcAft>
                          <a:spcPts val="700"/>
                        </a:spcAft>
                        <a:buClr>
                          <a:srgbClr val="8B3D9A"/>
                        </a:buClr>
                        <a:buFont typeface="Arial" charset="0"/>
                        <a:defRPr sz="1400">
                          <a:solidFill>
                            <a:srgbClr val="FEFDDE"/>
                          </a:solidFill>
                          <a:latin typeface="Arial" charset="0"/>
                          <a:ea typeface="MS PGothic" pitchFamily="34" charset="-128"/>
                        </a:defRPr>
                      </a:lvl8pPr>
                      <a:lvl9pPr marL="3886200" indent="-228600" eaLnBrk="0" fontAlgn="base" hangingPunct="0">
                        <a:lnSpc>
                          <a:spcPct val="90000"/>
                        </a:lnSpc>
                        <a:spcBef>
                          <a:spcPts val="1000"/>
                        </a:spcBef>
                        <a:spcAft>
                          <a:spcPts val="700"/>
                        </a:spcAft>
                        <a:buClr>
                          <a:srgbClr val="8B3D9A"/>
                        </a:buClr>
                        <a:buFont typeface="Arial" charset="0"/>
                        <a:defRPr sz="1400">
                          <a:solidFill>
                            <a:srgbClr val="FEFDDE"/>
                          </a:solidFill>
                          <a:latin typeface="Arial"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charset="2"/>
                        <a:buNone/>
                        <a:tabLst/>
                      </a:pPr>
                      <a:r>
                        <a:rPr kumimoji="0" lang="en-US" altLang="en-US" sz="1200" b="0" i="0" u="none" strike="noStrike" cap="none" normalizeH="0" baseline="0" dirty="0">
                          <a:ln>
                            <a:noFill/>
                          </a:ln>
                          <a:solidFill>
                            <a:srgbClr val="141415"/>
                          </a:solidFill>
                          <a:effectLst/>
                          <a:latin typeface="Arial" charset="0"/>
                          <a:ea typeface="MS PGothic" pitchFamily="34" charset="-128"/>
                        </a:rPr>
                        <a:t>0.58 </a:t>
                      </a: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2"/>
                        <a:buNone/>
                        <a:tabLst/>
                      </a:pPr>
                      <a:r>
                        <a:rPr kumimoji="0" lang="en-US" altLang="en-US" sz="1200" b="0" i="0" u="none" strike="noStrike" cap="none" normalizeH="0" baseline="0" dirty="0">
                          <a:ln>
                            <a:noFill/>
                          </a:ln>
                          <a:solidFill>
                            <a:srgbClr val="141415"/>
                          </a:solidFill>
                          <a:effectLst/>
                          <a:latin typeface="Arial" charset="0"/>
                          <a:ea typeface="MS PGothic" pitchFamily="34" charset="-128"/>
                        </a:rPr>
                        <a:t>(0.46-0.72); </a:t>
                      </a: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2"/>
                        <a:buNone/>
                        <a:tabLst/>
                      </a:pPr>
                      <a:r>
                        <a:rPr kumimoji="0" lang="en-US" altLang="en-US" sz="1200" b="0" i="0" u="none" strike="noStrike" cap="none" normalizeH="0" baseline="0" dirty="0">
                          <a:ln>
                            <a:noFill/>
                          </a:ln>
                          <a:solidFill>
                            <a:srgbClr val="141415"/>
                          </a:solidFill>
                          <a:effectLst/>
                          <a:latin typeface="Arial" charset="0"/>
                          <a:ea typeface="MS PGothic" pitchFamily="34" charset="-128"/>
                        </a:rPr>
                        <a:t>&lt; .000001</a:t>
                      </a:r>
                    </a:p>
                  </a:txBody>
                  <a:tcPr marL="68541" marR="68541" marT="34307" marB="34307" anchor="ctr" horzOverflow="overflow">
                    <a:lnL>
                      <a:noFill/>
                    </a:lnL>
                    <a:lnR>
                      <a:noFill/>
                    </a:lnR>
                    <a:lnT>
                      <a:noFill/>
                    </a:lnT>
                    <a:lnB>
                      <a:noFill/>
                    </a:lnB>
                    <a:lnTlToBr>
                      <a:noFill/>
                    </a:lnTlToBr>
                    <a:lnBlToTr>
                      <a:noFill/>
                    </a:lnBlToTr>
                    <a:solidFill>
                      <a:srgbClr val="FFCC99"/>
                    </a:solidFill>
                  </a:tcPr>
                </a:tc>
                <a:extLst>
                  <a:ext uri="{0D108BD9-81ED-4DB2-BD59-A6C34878D82A}">
                    <a16:rowId xmlns:a16="http://schemas.microsoft.com/office/drawing/2014/main" val="10001"/>
                  </a:ext>
                </a:extLst>
              </a:tr>
              <a:tr h="683257">
                <a:tc>
                  <a:txBody>
                    <a:bodyPr/>
                    <a:lstStyle>
                      <a:lvl1pPr>
                        <a:lnSpc>
                          <a:spcPct val="90000"/>
                        </a:lnSpc>
                        <a:spcBef>
                          <a:spcPts val="1000"/>
                        </a:spcBef>
                        <a:spcAft>
                          <a:spcPts val="700"/>
                        </a:spcAft>
                        <a:buClr>
                          <a:srgbClr val="8B3D9A"/>
                        </a:buClr>
                        <a:buFont typeface="Wingdings" charset="2"/>
                        <a:defRPr sz="2000">
                          <a:solidFill>
                            <a:srgbClr val="FEFDDE"/>
                          </a:solidFill>
                          <a:latin typeface="Arial" charset="0"/>
                          <a:ea typeface="MS PGothic" pitchFamily="34" charset="-128"/>
                        </a:defRPr>
                      </a:lvl1pPr>
                      <a:lvl2pPr marL="742950" indent="-285750">
                        <a:lnSpc>
                          <a:spcPct val="90000"/>
                        </a:lnSpc>
                        <a:spcBef>
                          <a:spcPts val="1000"/>
                        </a:spcBef>
                        <a:spcAft>
                          <a:spcPts val="700"/>
                        </a:spcAft>
                        <a:buClr>
                          <a:srgbClr val="8B3D9A"/>
                        </a:buClr>
                        <a:buFont typeface="Arial" charset="0"/>
                        <a:defRPr sz="2000">
                          <a:solidFill>
                            <a:srgbClr val="FEFDDE"/>
                          </a:solidFill>
                          <a:latin typeface="Arial" charset="0"/>
                          <a:ea typeface="MS PGothic" pitchFamily="34" charset="-128"/>
                        </a:defRPr>
                      </a:lvl2pPr>
                      <a:lvl3pPr marL="1143000" indent="-228600">
                        <a:lnSpc>
                          <a:spcPct val="90000"/>
                        </a:lnSpc>
                        <a:spcBef>
                          <a:spcPts val="1000"/>
                        </a:spcBef>
                        <a:spcAft>
                          <a:spcPts val="700"/>
                        </a:spcAft>
                        <a:buClr>
                          <a:srgbClr val="8B3D9A"/>
                        </a:buClr>
                        <a:buFont typeface="Arial" charset="0"/>
                        <a:defRPr>
                          <a:solidFill>
                            <a:srgbClr val="FEFDDE"/>
                          </a:solidFill>
                          <a:latin typeface="Arial" charset="0"/>
                          <a:ea typeface="MS PGothic" pitchFamily="34" charset="-128"/>
                        </a:defRPr>
                      </a:lvl3pPr>
                      <a:lvl4pPr marL="1600200" indent="-228600">
                        <a:lnSpc>
                          <a:spcPct val="90000"/>
                        </a:lnSpc>
                        <a:spcBef>
                          <a:spcPts val="1000"/>
                        </a:spcBef>
                        <a:spcAft>
                          <a:spcPts val="700"/>
                        </a:spcAft>
                        <a:buClr>
                          <a:srgbClr val="8B3D9A"/>
                        </a:buClr>
                        <a:buFont typeface="Arial" charset="0"/>
                        <a:defRPr sz="1600">
                          <a:solidFill>
                            <a:srgbClr val="FEFDDE"/>
                          </a:solidFill>
                          <a:latin typeface="Arial" charset="0"/>
                          <a:ea typeface="MS PGothic" pitchFamily="34" charset="-128"/>
                        </a:defRPr>
                      </a:lvl4pPr>
                      <a:lvl5pPr marL="2057400" indent="-228600">
                        <a:lnSpc>
                          <a:spcPct val="90000"/>
                        </a:lnSpc>
                        <a:spcBef>
                          <a:spcPts val="1000"/>
                        </a:spcBef>
                        <a:spcAft>
                          <a:spcPts val="700"/>
                        </a:spcAft>
                        <a:buClr>
                          <a:srgbClr val="8B3D9A"/>
                        </a:buClr>
                        <a:buFont typeface="Arial" charset="0"/>
                        <a:defRPr sz="1400">
                          <a:solidFill>
                            <a:srgbClr val="FEFDDE"/>
                          </a:solidFill>
                          <a:latin typeface="Arial" charset="0"/>
                          <a:ea typeface="MS PGothic" pitchFamily="34" charset="-128"/>
                        </a:defRPr>
                      </a:lvl5pPr>
                      <a:lvl6pPr marL="2514600" indent="-228600" eaLnBrk="0" fontAlgn="base" hangingPunct="0">
                        <a:lnSpc>
                          <a:spcPct val="90000"/>
                        </a:lnSpc>
                        <a:spcBef>
                          <a:spcPts val="1000"/>
                        </a:spcBef>
                        <a:spcAft>
                          <a:spcPts val="700"/>
                        </a:spcAft>
                        <a:buClr>
                          <a:srgbClr val="8B3D9A"/>
                        </a:buClr>
                        <a:buFont typeface="Arial" charset="0"/>
                        <a:defRPr sz="1400">
                          <a:solidFill>
                            <a:srgbClr val="FEFDDE"/>
                          </a:solidFill>
                          <a:latin typeface="Arial" charset="0"/>
                          <a:ea typeface="MS PGothic" pitchFamily="34" charset="-128"/>
                        </a:defRPr>
                      </a:lvl6pPr>
                      <a:lvl7pPr marL="2971800" indent="-228600" eaLnBrk="0" fontAlgn="base" hangingPunct="0">
                        <a:lnSpc>
                          <a:spcPct val="90000"/>
                        </a:lnSpc>
                        <a:spcBef>
                          <a:spcPts val="1000"/>
                        </a:spcBef>
                        <a:spcAft>
                          <a:spcPts val="700"/>
                        </a:spcAft>
                        <a:buClr>
                          <a:srgbClr val="8B3D9A"/>
                        </a:buClr>
                        <a:buFont typeface="Arial" charset="0"/>
                        <a:defRPr sz="1400">
                          <a:solidFill>
                            <a:srgbClr val="FEFDDE"/>
                          </a:solidFill>
                          <a:latin typeface="Arial" charset="0"/>
                          <a:ea typeface="MS PGothic" pitchFamily="34" charset="-128"/>
                        </a:defRPr>
                      </a:lvl7pPr>
                      <a:lvl8pPr marL="3429000" indent="-228600" eaLnBrk="0" fontAlgn="base" hangingPunct="0">
                        <a:lnSpc>
                          <a:spcPct val="90000"/>
                        </a:lnSpc>
                        <a:spcBef>
                          <a:spcPts val="1000"/>
                        </a:spcBef>
                        <a:spcAft>
                          <a:spcPts val="700"/>
                        </a:spcAft>
                        <a:buClr>
                          <a:srgbClr val="8B3D9A"/>
                        </a:buClr>
                        <a:buFont typeface="Arial" charset="0"/>
                        <a:defRPr sz="1400">
                          <a:solidFill>
                            <a:srgbClr val="FEFDDE"/>
                          </a:solidFill>
                          <a:latin typeface="Arial" charset="0"/>
                          <a:ea typeface="MS PGothic" pitchFamily="34" charset="-128"/>
                        </a:defRPr>
                      </a:lvl8pPr>
                      <a:lvl9pPr marL="3886200" indent="-228600" eaLnBrk="0" fontAlgn="base" hangingPunct="0">
                        <a:lnSpc>
                          <a:spcPct val="90000"/>
                        </a:lnSpc>
                        <a:spcBef>
                          <a:spcPts val="1000"/>
                        </a:spcBef>
                        <a:spcAft>
                          <a:spcPts val="700"/>
                        </a:spcAft>
                        <a:buClr>
                          <a:srgbClr val="8B3D9A"/>
                        </a:buClr>
                        <a:buFont typeface="Arial" charset="0"/>
                        <a:defRPr sz="1400">
                          <a:solidFill>
                            <a:srgbClr val="FEFDDE"/>
                          </a:solidFill>
                          <a:latin typeface="Arial"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charset="2"/>
                        <a:buNone/>
                        <a:tabLst/>
                      </a:pPr>
                      <a:r>
                        <a:rPr kumimoji="0" lang="en-US" altLang="en-US" sz="1200" b="0" i="0" u="none" strike="noStrike" cap="none" normalizeH="0" baseline="0" dirty="0">
                          <a:ln>
                            <a:noFill/>
                          </a:ln>
                          <a:solidFill>
                            <a:srgbClr val="141415"/>
                          </a:solidFill>
                          <a:effectLst/>
                          <a:latin typeface="Arial" charset="0"/>
                          <a:ea typeface="MS PGothic" pitchFamily="34" charset="-128"/>
                        </a:rPr>
                        <a:t>Blinded independent central review</a:t>
                      </a:r>
                    </a:p>
                    <a:p>
                      <a:pPr marL="283464" marR="0" lvl="0" indent="-173736" algn="l" defTabSz="914400" rtl="0" eaLnBrk="1" fontAlgn="base" latinLnBrk="0" hangingPunct="1">
                        <a:lnSpc>
                          <a:spcPct val="100000"/>
                        </a:lnSpc>
                        <a:spcBef>
                          <a:spcPct val="0"/>
                        </a:spcBef>
                        <a:spcAft>
                          <a:spcPct val="0"/>
                        </a:spcAft>
                        <a:buClrTx/>
                        <a:buSzTx/>
                        <a:buFont typeface="Wingdings" panose="05000000000000000000" pitchFamily="2" charset="2"/>
                        <a:buChar char="§"/>
                        <a:tabLst/>
                      </a:pPr>
                      <a:r>
                        <a:rPr kumimoji="0" lang="en-US" altLang="en-US" sz="1200" b="0" i="0" u="none" strike="noStrike" kern="1200" cap="none" normalizeH="0" baseline="0" dirty="0">
                          <a:ln>
                            <a:noFill/>
                          </a:ln>
                          <a:solidFill>
                            <a:srgbClr val="141415"/>
                          </a:solidFill>
                          <a:effectLst/>
                          <a:latin typeface="Arial" charset="0"/>
                          <a:ea typeface="MS PGothic" pitchFamily="34" charset="-128"/>
                          <a:cs typeface="+mn-cs"/>
                        </a:rPr>
                        <a:t>Number of events, n (%)</a:t>
                      </a:r>
                    </a:p>
                    <a:p>
                      <a:pPr marL="283464" marR="0" lvl="0" indent="-173736" algn="l" defTabSz="914400" rtl="0" eaLnBrk="1" fontAlgn="base" latinLnBrk="0" hangingPunct="1">
                        <a:lnSpc>
                          <a:spcPct val="100000"/>
                        </a:lnSpc>
                        <a:spcBef>
                          <a:spcPct val="0"/>
                        </a:spcBef>
                        <a:spcAft>
                          <a:spcPct val="0"/>
                        </a:spcAft>
                        <a:buClrTx/>
                        <a:buSzTx/>
                        <a:buFont typeface="Wingdings" panose="05000000000000000000" pitchFamily="2" charset="2"/>
                        <a:buChar char="§"/>
                        <a:tabLst/>
                      </a:pPr>
                      <a:r>
                        <a:rPr kumimoji="0" lang="en-US" altLang="en-US" sz="1200" b="0" i="0" u="none" strike="noStrike" kern="1200" cap="none" normalizeH="0" baseline="0" dirty="0">
                          <a:ln>
                            <a:noFill/>
                          </a:ln>
                          <a:solidFill>
                            <a:srgbClr val="141415"/>
                          </a:solidFill>
                          <a:effectLst/>
                          <a:latin typeface="Arial" charset="0"/>
                          <a:ea typeface="MS PGothic" pitchFamily="34" charset="-128"/>
                          <a:cs typeface="+mn-cs"/>
                        </a:rPr>
                        <a:t>Median PFS, mos (95% CI)</a:t>
                      </a:r>
                    </a:p>
                  </a:txBody>
                  <a:tcPr marL="68541" marR="68541" marT="34307" marB="34307" anchor="ctr" horzOverflow="overflow">
                    <a:lnL>
                      <a:noFill/>
                    </a:lnL>
                    <a:lnR>
                      <a:noFill/>
                    </a:lnR>
                    <a:lnT>
                      <a:noFill/>
                    </a:lnT>
                    <a:lnB>
                      <a:noFill/>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charset="2"/>
                        <a:buNone/>
                        <a:tabLst/>
                      </a:pPr>
                      <a:endParaRPr kumimoji="0" lang="en-US" altLang="en-US" sz="1200" b="0" i="0" u="none" strike="noStrike" cap="none" normalizeH="0" baseline="0" dirty="0">
                        <a:ln>
                          <a:noFill/>
                        </a:ln>
                        <a:solidFill>
                          <a:srgbClr val="141415"/>
                        </a:solidFill>
                        <a:effectLst/>
                        <a:latin typeface="Arial" charset="0"/>
                        <a:ea typeface="MS PGothic" pitchFamily="34" charset="-128"/>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2"/>
                        <a:buNone/>
                        <a:tabLst/>
                      </a:pPr>
                      <a:r>
                        <a:rPr kumimoji="0" lang="en-US" altLang="en-US" sz="1200" b="0" i="0" u="none" strike="noStrike" cap="none" normalizeH="0" baseline="0" dirty="0">
                          <a:ln>
                            <a:noFill/>
                          </a:ln>
                          <a:solidFill>
                            <a:srgbClr val="141415"/>
                          </a:solidFill>
                          <a:effectLst/>
                          <a:latin typeface="Arial" charset="0"/>
                          <a:ea typeface="MS PGothic" pitchFamily="34" charset="-128"/>
                        </a:rPr>
                        <a:t>152 (34)</a:t>
                      </a: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2"/>
                        <a:buNone/>
                        <a:tabLst/>
                      </a:pPr>
                      <a:r>
                        <a:rPr kumimoji="0" lang="en-US" altLang="en-US" sz="1200" b="0" i="0" u="none" strike="noStrike" cap="none" normalizeH="0" baseline="0" dirty="0">
                          <a:ln>
                            <a:noFill/>
                          </a:ln>
                          <a:solidFill>
                            <a:srgbClr val="141415"/>
                          </a:solidFill>
                          <a:effectLst/>
                          <a:latin typeface="Arial" charset="0"/>
                          <a:ea typeface="MS PGothic" pitchFamily="34" charset="-128"/>
                        </a:rPr>
                        <a:t>30.5 (27.4-NR)</a:t>
                      </a:r>
                    </a:p>
                  </a:txBody>
                  <a:tcPr marL="68541" marR="68541" marT="34307" marB="34307" anchor="ctr" horzOverflow="overflow">
                    <a:lnL>
                      <a:noFill/>
                    </a:lnL>
                    <a:lnR>
                      <a:noFill/>
                    </a:lnR>
                    <a:lnT>
                      <a:noFill/>
                    </a:lnT>
                    <a:lnB>
                      <a:noFill/>
                    </a:lnB>
                    <a:lnTlToBr>
                      <a:noFill/>
                    </a:lnTlToBr>
                    <a:lnBlToTr>
                      <a:noFill/>
                    </a:lnBlToTr>
                    <a:solidFill>
                      <a:srgbClr val="F2F2F2"/>
                    </a:solidFill>
                  </a:tcPr>
                </a:tc>
                <a:tc>
                  <a:txBody>
                    <a:bodyPr/>
                    <a:lstStyle>
                      <a:lvl1pPr>
                        <a:lnSpc>
                          <a:spcPct val="90000"/>
                        </a:lnSpc>
                        <a:spcBef>
                          <a:spcPts val="1000"/>
                        </a:spcBef>
                        <a:spcAft>
                          <a:spcPts val="700"/>
                        </a:spcAft>
                        <a:buClr>
                          <a:srgbClr val="8B3D9A"/>
                        </a:buClr>
                        <a:buFont typeface="Wingdings" charset="2"/>
                        <a:defRPr sz="2000">
                          <a:solidFill>
                            <a:srgbClr val="FEFDDE"/>
                          </a:solidFill>
                          <a:latin typeface="Arial" charset="0"/>
                          <a:ea typeface="MS PGothic" pitchFamily="34" charset="-128"/>
                        </a:defRPr>
                      </a:lvl1pPr>
                      <a:lvl2pPr marL="742950" indent="-285750">
                        <a:lnSpc>
                          <a:spcPct val="90000"/>
                        </a:lnSpc>
                        <a:spcBef>
                          <a:spcPts val="1000"/>
                        </a:spcBef>
                        <a:spcAft>
                          <a:spcPts val="700"/>
                        </a:spcAft>
                        <a:buClr>
                          <a:srgbClr val="8B3D9A"/>
                        </a:buClr>
                        <a:buFont typeface="Arial" charset="0"/>
                        <a:defRPr sz="2000">
                          <a:solidFill>
                            <a:srgbClr val="FEFDDE"/>
                          </a:solidFill>
                          <a:latin typeface="Arial" charset="0"/>
                          <a:ea typeface="MS PGothic" pitchFamily="34" charset="-128"/>
                        </a:defRPr>
                      </a:lvl2pPr>
                      <a:lvl3pPr marL="1143000" indent="-228600">
                        <a:lnSpc>
                          <a:spcPct val="90000"/>
                        </a:lnSpc>
                        <a:spcBef>
                          <a:spcPts val="1000"/>
                        </a:spcBef>
                        <a:spcAft>
                          <a:spcPts val="700"/>
                        </a:spcAft>
                        <a:buClr>
                          <a:srgbClr val="8B3D9A"/>
                        </a:buClr>
                        <a:buFont typeface="Arial" charset="0"/>
                        <a:defRPr>
                          <a:solidFill>
                            <a:srgbClr val="FEFDDE"/>
                          </a:solidFill>
                          <a:latin typeface="Arial" charset="0"/>
                          <a:ea typeface="MS PGothic" pitchFamily="34" charset="-128"/>
                        </a:defRPr>
                      </a:lvl3pPr>
                      <a:lvl4pPr marL="1600200" indent="-228600">
                        <a:lnSpc>
                          <a:spcPct val="90000"/>
                        </a:lnSpc>
                        <a:spcBef>
                          <a:spcPts val="1000"/>
                        </a:spcBef>
                        <a:spcAft>
                          <a:spcPts val="700"/>
                        </a:spcAft>
                        <a:buClr>
                          <a:srgbClr val="8B3D9A"/>
                        </a:buClr>
                        <a:buFont typeface="Arial" charset="0"/>
                        <a:defRPr sz="1600">
                          <a:solidFill>
                            <a:srgbClr val="FEFDDE"/>
                          </a:solidFill>
                          <a:latin typeface="Arial" charset="0"/>
                          <a:ea typeface="MS PGothic" pitchFamily="34" charset="-128"/>
                        </a:defRPr>
                      </a:lvl4pPr>
                      <a:lvl5pPr marL="2057400" indent="-228600">
                        <a:lnSpc>
                          <a:spcPct val="90000"/>
                        </a:lnSpc>
                        <a:spcBef>
                          <a:spcPts val="1000"/>
                        </a:spcBef>
                        <a:spcAft>
                          <a:spcPts val="700"/>
                        </a:spcAft>
                        <a:buClr>
                          <a:srgbClr val="8B3D9A"/>
                        </a:buClr>
                        <a:buFont typeface="Arial" charset="0"/>
                        <a:defRPr sz="1400">
                          <a:solidFill>
                            <a:srgbClr val="FEFDDE"/>
                          </a:solidFill>
                          <a:latin typeface="Arial" charset="0"/>
                          <a:ea typeface="MS PGothic" pitchFamily="34" charset="-128"/>
                        </a:defRPr>
                      </a:lvl5pPr>
                      <a:lvl6pPr marL="2514600" indent="-228600" eaLnBrk="0" fontAlgn="base" hangingPunct="0">
                        <a:lnSpc>
                          <a:spcPct val="90000"/>
                        </a:lnSpc>
                        <a:spcBef>
                          <a:spcPts val="1000"/>
                        </a:spcBef>
                        <a:spcAft>
                          <a:spcPts val="700"/>
                        </a:spcAft>
                        <a:buClr>
                          <a:srgbClr val="8B3D9A"/>
                        </a:buClr>
                        <a:buFont typeface="Arial" charset="0"/>
                        <a:defRPr sz="1400">
                          <a:solidFill>
                            <a:srgbClr val="FEFDDE"/>
                          </a:solidFill>
                          <a:latin typeface="Arial" charset="0"/>
                          <a:ea typeface="MS PGothic" pitchFamily="34" charset="-128"/>
                        </a:defRPr>
                      </a:lvl6pPr>
                      <a:lvl7pPr marL="2971800" indent="-228600" eaLnBrk="0" fontAlgn="base" hangingPunct="0">
                        <a:lnSpc>
                          <a:spcPct val="90000"/>
                        </a:lnSpc>
                        <a:spcBef>
                          <a:spcPts val="1000"/>
                        </a:spcBef>
                        <a:spcAft>
                          <a:spcPts val="700"/>
                        </a:spcAft>
                        <a:buClr>
                          <a:srgbClr val="8B3D9A"/>
                        </a:buClr>
                        <a:buFont typeface="Arial" charset="0"/>
                        <a:defRPr sz="1400">
                          <a:solidFill>
                            <a:srgbClr val="FEFDDE"/>
                          </a:solidFill>
                          <a:latin typeface="Arial" charset="0"/>
                          <a:ea typeface="MS PGothic" pitchFamily="34" charset="-128"/>
                        </a:defRPr>
                      </a:lvl7pPr>
                      <a:lvl8pPr marL="3429000" indent="-228600" eaLnBrk="0" fontAlgn="base" hangingPunct="0">
                        <a:lnSpc>
                          <a:spcPct val="90000"/>
                        </a:lnSpc>
                        <a:spcBef>
                          <a:spcPts val="1000"/>
                        </a:spcBef>
                        <a:spcAft>
                          <a:spcPts val="700"/>
                        </a:spcAft>
                        <a:buClr>
                          <a:srgbClr val="8B3D9A"/>
                        </a:buClr>
                        <a:buFont typeface="Arial" charset="0"/>
                        <a:defRPr sz="1400">
                          <a:solidFill>
                            <a:srgbClr val="FEFDDE"/>
                          </a:solidFill>
                          <a:latin typeface="Arial" charset="0"/>
                          <a:ea typeface="MS PGothic" pitchFamily="34" charset="-128"/>
                        </a:defRPr>
                      </a:lvl8pPr>
                      <a:lvl9pPr marL="3886200" indent="-228600" eaLnBrk="0" fontAlgn="base" hangingPunct="0">
                        <a:lnSpc>
                          <a:spcPct val="90000"/>
                        </a:lnSpc>
                        <a:spcBef>
                          <a:spcPts val="1000"/>
                        </a:spcBef>
                        <a:spcAft>
                          <a:spcPts val="700"/>
                        </a:spcAft>
                        <a:buClr>
                          <a:srgbClr val="8B3D9A"/>
                        </a:buClr>
                        <a:buFont typeface="Arial" charset="0"/>
                        <a:defRPr sz="1400">
                          <a:solidFill>
                            <a:srgbClr val="FEFDDE"/>
                          </a:solidFill>
                          <a:latin typeface="Arial"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charset="2"/>
                        <a:buNone/>
                        <a:tabLst/>
                      </a:pPr>
                      <a:endParaRPr kumimoji="0" lang="en-US" altLang="en-US" sz="1200" b="0" i="0" u="none" strike="noStrike" cap="none" normalizeH="0" baseline="0" dirty="0">
                        <a:ln>
                          <a:noFill/>
                        </a:ln>
                        <a:solidFill>
                          <a:srgbClr val="141415"/>
                        </a:solidFill>
                        <a:effectLst/>
                        <a:latin typeface="Arial" charset="0"/>
                        <a:ea typeface="MS PGothic" pitchFamily="34" charset="-128"/>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2"/>
                        <a:buNone/>
                        <a:tabLst/>
                      </a:pPr>
                      <a:r>
                        <a:rPr kumimoji="0" lang="en-US" altLang="en-US" sz="1200" b="0" i="0" u="none" strike="noStrike" cap="none" normalizeH="0" baseline="0" dirty="0">
                          <a:ln>
                            <a:noFill/>
                          </a:ln>
                          <a:solidFill>
                            <a:srgbClr val="141415"/>
                          </a:solidFill>
                          <a:effectLst/>
                          <a:latin typeface="Arial" charset="0"/>
                          <a:ea typeface="MS PGothic" pitchFamily="34" charset="-128"/>
                        </a:rPr>
                        <a:t>96 (43)</a:t>
                      </a: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2"/>
                        <a:buNone/>
                        <a:tabLst/>
                      </a:pPr>
                      <a:r>
                        <a:rPr kumimoji="0" lang="en-US" altLang="en-US" sz="1200" b="0" i="0" u="none" strike="noStrike" cap="none" normalizeH="0" baseline="0" dirty="0">
                          <a:ln>
                            <a:noFill/>
                          </a:ln>
                          <a:solidFill>
                            <a:srgbClr val="141415"/>
                          </a:solidFill>
                          <a:effectLst/>
                          <a:latin typeface="Arial" charset="0"/>
                          <a:ea typeface="MS PGothic" pitchFamily="34" charset="-128"/>
                        </a:rPr>
                        <a:t>19.3 (16.4-30.6)</a:t>
                      </a:r>
                    </a:p>
                  </a:txBody>
                  <a:tcPr marL="68541" marR="68541" marT="34307" marB="34307" anchor="ctr" horzOverflow="overflow">
                    <a:lnL>
                      <a:noFill/>
                    </a:lnL>
                    <a:lnR>
                      <a:noFill/>
                    </a:lnR>
                    <a:lnT>
                      <a:noFill/>
                    </a:lnT>
                    <a:lnB>
                      <a:noFill/>
                    </a:lnB>
                    <a:lnTlToBr>
                      <a:noFill/>
                    </a:lnTlToBr>
                    <a:lnBlToTr>
                      <a:noFill/>
                    </a:lnBlToTr>
                    <a:solidFill>
                      <a:srgbClr val="F2F2F2"/>
                    </a:solidFill>
                  </a:tcPr>
                </a:tc>
                <a:tc>
                  <a:txBody>
                    <a:bodyPr/>
                    <a:lstStyle>
                      <a:lvl1pPr>
                        <a:lnSpc>
                          <a:spcPct val="90000"/>
                        </a:lnSpc>
                        <a:spcBef>
                          <a:spcPts val="1000"/>
                        </a:spcBef>
                        <a:spcAft>
                          <a:spcPts val="700"/>
                        </a:spcAft>
                        <a:buClr>
                          <a:srgbClr val="8B3D9A"/>
                        </a:buClr>
                        <a:buFont typeface="Wingdings" charset="2"/>
                        <a:defRPr sz="2000">
                          <a:solidFill>
                            <a:srgbClr val="FEFDDE"/>
                          </a:solidFill>
                          <a:latin typeface="Arial" charset="0"/>
                          <a:ea typeface="MS PGothic" pitchFamily="34" charset="-128"/>
                        </a:defRPr>
                      </a:lvl1pPr>
                      <a:lvl2pPr marL="742950" indent="-285750">
                        <a:lnSpc>
                          <a:spcPct val="90000"/>
                        </a:lnSpc>
                        <a:spcBef>
                          <a:spcPts val="1000"/>
                        </a:spcBef>
                        <a:spcAft>
                          <a:spcPts val="700"/>
                        </a:spcAft>
                        <a:buClr>
                          <a:srgbClr val="8B3D9A"/>
                        </a:buClr>
                        <a:buFont typeface="Arial" charset="0"/>
                        <a:defRPr sz="2000">
                          <a:solidFill>
                            <a:srgbClr val="FEFDDE"/>
                          </a:solidFill>
                          <a:latin typeface="Arial" charset="0"/>
                          <a:ea typeface="MS PGothic" pitchFamily="34" charset="-128"/>
                        </a:defRPr>
                      </a:lvl2pPr>
                      <a:lvl3pPr marL="1143000" indent="-228600">
                        <a:lnSpc>
                          <a:spcPct val="90000"/>
                        </a:lnSpc>
                        <a:spcBef>
                          <a:spcPts val="1000"/>
                        </a:spcBef>
                        <a:spcAft>
                          <a:spcPts val="700"/>
                        </a:spcAft>
                        <a:buClr>
                          <a:srgbClr val="8B3D9A"/>
                        </a:buClr>
                        <a:buFont typeface="Arial" charset="0"/>
                        <a:defRPr>
                          <a:solidFill>
                            <a:srgbClr val="FEFDDE"/>
                          </a:solidFill>
                          <a:latin typeface="Arial" charset="0"/>
                          <a:ea typeface="MS PGothic" pitchFamily="34" charset="-128"/>
                        </a:defRPr>
                      </a:lvl3pPr>
                      <a:lvl4pPr marL="1600200" indent="-228600">
                        <a:lnSpc>
                          <a:spcPct val="90000"/>
                        </a:lnSpc>
                        <a:spcBef>
                          <a:spcPts val="1000"/>
                        </a:spcBef>
                        <a:spcAft>
                          <a:spcPts val="700"/>
                        </a:spcAft>
                        <a:buClr>
                          <a:srgbClr val="8B3D9A"/>
                        </a:buClr>
                        <a:buFont typeface="Arial" charset="0"/>
                        <a:defRPr sz="1600">
                          <a:solidFill>
                            <a:srgbClr val="FEFDDE"/>
                          </a:solidFill>
                          <a:latin typeface="Arial" charset="0"/>
                          <a:ea typeface="MS PGothic" pitchFamily="34" charset="-128"/>
                        </a:defRPr>
                      </a:lvl4pPr>
                      <a:lvl5pPr marL="2057400" indent="-228600">
                        <a:lnSpc>
                          <a:spcPct val="90000"/>
                        </a:lnSpc>
                        <a:spcBef>
                          <a:spcPts val="1000"/>
                        </a:spcBef>
                        <a:spcAft>
                          <a:spcPts val="700"/>
                        </a:spcAft>
                        <a:buClr>
                          <a:srgbClr val="8B3D9A"/>
                        </a:buClr>
                        <a:buFont typeface="Arial" charset="0"/>
                        <a:defRPr sz="1400">
                          <a:solidFill>
                            <a:srgbClr val="FEFDDE"/>
                          </a:solidFill>
                          <a:latin typeface="Arial" charset="0"/>
                          <a:ea typeface="MS PGothic" pitchFamily="34" charset="-128"/>
                        </a:defRPr>
                      </a:lvl5pPr>
                      <a:lvl6pPr marL="2514600" indent="-228600" eaLnBrk="0" fontAlgn="base" hangingPunct="0">
                        <a:lnSpc>
                          <a:spcPct val="90000"/>
                        </a:lnSpc>
                        <a:spcBef>
                          <a:spcPts val="1000"/>
                        </a:spcBef>
                        <a:spcAft>
                          <a:spcPts val="700"/>
                        </a:spcAft>
                        <a:buClr>
                          <a:srgbClr val="8B3D9A"/>
                        </a:buClr>
                        <a:buFont typeface="Arial" charset="0"/>
                        <a:defRPr sz="1400">
                          <a:solidFill>
                            <a:srgbClr val="FEFDDE"/>
                          </a:solidFill>
                          <a:latin typeface="Arial" charset="0"/>
                          <a:ea typeface="MS PGothic" pitchFamily="34" charset="-128"/>
                        </a:defRPr>
                      </a:lvl6pPr>
                      <a:lvl7pPr marL="2971800" indent="-228600" eaLnBrk="0" fontAlgn="base" hangingPunct="0">
                        <a:lnSpc>
                          <a:spcPct val="90000"/>
                        </a:lnSpc>
                        <a:spcBef>
                          <a:spcPts val="1000"/>
                        </a:spcBef>
                        <a:spcAft>
                          <a:spcPts val="700"/>
                        </a:spcAft>
                        <a:buClr>
                          <a:srgbClr val="8B3D9A"/>
                        </a:buClr>
                        <a:buFont typeface="Arial" charset="0"/>
                        <a:defRPr sz="1400">
                          <a:solidFill>
                            <a:srgbClr val="FEFDDE"/>
                          </a:solidFill>
                          <a:latin typeface="Arial" charset="0"/>
                          <a:ea typeface="MS PGothic" pitchFamily="34" charset="-128"/>
                        </a:defRPr>
                      </a:lvl7pPr>
                      <a:lvl8pPr marL="3429000" indent="-228600" eaLnBrk="0" fontAlgn="base" hangingPunct="0">
                        <a:lnSpc>
                          <a:spcPct val="90000"/>
                        </a:lnSpc>
                        <a:spcBef>
                          <a:spcPts val="1000"/>
                        </a:spcBef>
                        <a:spcAft>
                          <a:spcPts val="700"/>
                        </a:spcAft>
                        <a:buClr>
                          <a:srgbClr val="8B3D9A"/>
                        </a:buClr>
                        <a:buFont typeface="Arial" charset="0"/>
                        <a:defRPr sz="1400">
                          <a:solidFill>
                            <a:srgbClr val="FEFDDE"/>
                          </a:solidFill>
                          <a:latin typeface="Arial" charset="0"/>
                          <a:ea typeface="MS PGothic" pitchFamily="34" charset="-128"/>
                        </a:defRPr>
                      </a:lvl8pPr>
                      <a:lvl9pPr marL="3886200" indent="-228600" eaLnBrk="0" fontAlgn="base" hangingPunct="0">
                        <a:lnSpc>
                          <a:spcPct val="90000"/>
                        </a:lnSpc>
                        <a:spcBef>
                          <a:spcPts val="1000"/>
                        </a:spcBef>
                        <a:spcAft>
                          <a:spcPts val="700"/>
                        </a:spcAft>
                        <a:buClr>
                          <a:srgbClr val="8B3D9A"/>
                        </a:buClr>
                        <a:buFont typeface="Arial" charset="0"/>
                        <a:defRPr sz="1400">
                          <a:solidFill>
                            <a:srgbClr val="FEFDDE"/>
                          </a:solidFill>
                          <a:latin typeface="Arial"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charset="2"/>
                        <a:buNone/>
                        <a:tabLst/>
                      </a:pPr>
                      <a:r>
                        <a:rPr kumimoji="0" lang="en-US" altLang="en-US" sz="1200" b="0" i="0" u="none" strike="noStrike" cap="none" normalizeH="0" baseline="0" dirty="0">
                          <a:ln>
                            <a:noFill/>
                          </a:ln>
                          <a:solidFill>
                            <a:srgbClr val="141415"/>
                          </a:solidFill>
                          <a:effectLst/>
                          <a:latin typeface="Arial" charset="0"/>
                          <a:ea typeface="MS PGothic" pitchFamily="34" charset="-128"/>
                        </a:rPr>
                        <a:t>0.65 </a:t>
                      </a: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2"/>
                        <a:buNone/>
                        <a:tabLst/>
                      </a:pPr>
                      <a:r>
                        <a:rPr kumimoji="0" lang="en-US" altLang="en-US" sz="1200" b="0" i="0" u="none" strike="noStrike" cap="none" normalizeH="0" baseline="0" dirty="0">
                          <a:ln>
                            <a:noFill/>
                          </a:ln>
                          <a:solidFill>
                            <a:srgbClr val="141415"/>
                          </a:solidFill>
                          <a:effectLst/>
                          <a:latin typeface="Arial" charset="0"/>
                          <a:ea typeface="MS PGothic" pitchFamily="34" charset="-128"/>
                        </a:rPr>
                        <a:t>(0.51-0.84);</a:t>
                      </a: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2"/>
                        <a:buNone/>
                        <a:tabLst/>
                      </a:pPr>
                      <a:r>
                        <a:rPr kumimoji="0" lang="en-US" altLang="en-US" sz="1200" b="0" i="0" u="none" strike="noStrike" cap="none" normalizeH="0" baseline="0" dirty="0">
                          <a:ln>
                            <a:noFill/>
                          </a:ln>
                          <a:solidFill>
                            <a:srgbClr val="141415"/>
                          </a:solidFill>
                          <a:effectLst/>
                          <a:latin typeface="Arial" charset="0"/>
                          <a:ea typeface="MS PGothic" pitchFamily="34" charset="-128"/>
                        </a:rPr>
                        <a:t>.0005</a:t>
                      </a:r>
                    </a:p>
                  </a:txBody>
                  <a:tcPr marL="68541" marR="68541" marT="34307" marB="34307" anchor="ctr" horzOverflow="overflow">
                    <a:lnL>
                      <a:noFill/>
                    </a:lnL>
                    <a:lnR>
                      <a:noFill/>
                    </a:lnR>
                    <a:lnT>
                      <a:noFill/>
                    </a:lnT>
                    <a:lnB>
                      <a:noFill/>
                    </a:lnB>
                    <a:lnTlToBr>
                      <a:noFill/>
                    </a:lnTlToBr>
                    <a:lnBlToTr>
                      <a:noFill/>
                    </a:lnBlToTr>
                    <a:solidFill>
                      <a:srgbClr val="F2F2F2"/>
                    </a:solidFill>
                  </a:tcPr>
                </a:tc>
                <a:extLst>
                  <a:ext uri="{0D108BD9-81ED-4DB2-BD59-A6C34878D82A}">
                    <a16:rowId xmlns:a16="http://schemas.microsoft.com/office/drawing/2014/main" val="10002"/>
                  </a:ext>
                </a:extLst>
              </a:tr>
            </a:tbl>
          </a:graphicData>
        </a:graphic>
      </p:graphicFrame>
      <p:graphicFrame>
        <p:nvGraphicFramePr>
          <p:cNvPr id="5" name="Table 4">
            <a:extLst>
              <a:ext uri="{FF2B5EF4-FFF2-40B4-BE49-F238E27FC236}">
                <a16:creationId xmlns:a16="http://schemas.microsoft.com/office/drawing/2014/main" id="{0B160691-71A8-614B-867A-0295BAF20268}"/>
              </a:ext>
            </a:extLst>
          </p:cNvPr>
          <p:cNvGraphicFramePr>
            <a:graphicFrameLocks noGrp="1"/>
          </p:cNvGraphicFramePr>
          <p:nvPr>
            <p:extLst>
              <p:ext uri="{D42A27DB-BD31-4B8C-83A1-F6EECF244321}">
                <p14:modId xmlns:p14="http://schemas.microsoft.com/office/powerpoint/2010/main" val="1317079583"/>
              </p:ext>
            </p:extLst>
          </p:nvPr>
        </p:nvGraphicFramePr>
        <p:xfrm>
          <a:off x="458083" y="3313570"/>
          <a:ext cx="8058149" cy="807660"/>
        </p:xfrm>
        <a:graphic>
          <a:graphicData uri="http://schemas.openxmlformats.org/drawingml/2006/table">
            <a:tbl>
              <a:tblPr/>
              <a:tblGrid>
                <a:gridCol w="2946041">
                  <a:extLst>
                    <a:ext uri="{9D8B030D-6E8A-4147-A177-3AD203B41FA5}">
                      <a16:colId xmlns:a16="http://schemas.microsoft.com/office/drawing/2014/main" val="1739798795"/>
                    </a:ext>
                  </a:extLst>
                </a:gridCol>
                <a:gridCol w="1704036">
                  <a:extLst>
                    <a:ext uri="{9D8B030D-6E8A-4147-A177-3AD203B41FA5}">
                      <a16:colId xmlns:a16="http://schemas.microsoft.com/office/drawing/2014/main" val="1177553583"/>
                    </a:ext>
                  </a:extLst>
                </a:gridCol>
                <a:gridCol w="1704036">
                  <a:extLst>
                    <a:ext uri="{9D8B030D-6E8A-4147-A177-3AD203B41FA5}">
                      <a16:colId xmlns:a16="http://schemas.microsoft.com/office/drawing/2014/main" val="343178420"/>
                    </a:ext>
                  </a:extLst>
                </a:gridCol>
                <a:gridCol w="1704036">
                  <a:extLst>
                    <a:ext uri="{9D8B030D-6E8A-4147-A177-3AD203B41FA5}">
                      <a16:colId xmlns:a16="http://schemas.microsoft.com/office/drawing/2014/main" val="2307248690"/>
                    </a:ext>
                  </a:extLst>
                </a:gridCol>
              </a:tblGrid>
              <a:tr h="388590">
                <a:tc>
                  <a:txBody>
                    <a:bodyPr/>
                    <a:lstStyle>
                      <a:lvl1pPr marL="0" algn="l" defTabSz="914400" rtl="0" eaLnBrk="1" latinLnBrk="0" hangingPunct="1">
                        <a:lnSpc>
                          <a:spcPct val="90000"/>
                        </a:lnSpc>
                        <a:spcBef>
                          <a:spcPts val="1000"/>
                        </a:spcBef>
                        <a:spcAft>
                          <a:spcPts val="700"/>
                        </a:spcAft>
                        <a:buClr>
                          <a:srgbClr val="8B3D9A"/>
                        </a:buClr>
                        <a:buFont typeface="Wingdings" charset="2"/>
                        <a:defRPr sz="2000" kern="1200">
                          <a:solidFill>
                            <a:srgbClr val="FEFDDE"/>
                          </a:solidFill>
                          <a:latin typeface="Arial" charset="0"/>
                          <a:ea typeface="MS PGothic" pitchFamily="34" charset="-128"/>
                        </a:defRPr>
                      </a:lvl1pPr>
                      <a:lvl2pPr marL="742950" indent="-285750" algn="l" defTabSz="914400" rtl="0" eaLnBrk="1" latinLnBrk="0" hangingPunct="1">
                        <a:lnSpc>
                          <a:spcPct val="90000"/>
                        </a:lnSpc>
                        <a:spcBef>
                          <a:spcPts val="1000"/>
                        </a:spcBef>
                        <a:spcAft>
                          <a:spcPts val="700"/>
                        </a:spcAft>
                        <a:buClr>
                          <a:srgbClr val="8B3D9A"/>
                        </a:buClr>
                        <a:buFont typeface="Arial" charset="0"/>
                        <a:defRPr sz="2000" kern="1200">
                          <a:solidFill>
                            <a:srgbClr val="FEFDDE"/>
                          </a:solidFill>
                          <a:latin typeface="Arial" charset="0"/>
                          <a:ea typeface="MS PGothic" pitchFamily="34" charset="-128"/>
                        </a:defRPr>
                      </a:lvl2pPr>
                      <a:lvl3pPr marL="1143000" indent="-228600" algn="l" defTabSz="914400" rtl="0" eaLnBrk="1" latinLnBrk="0" hangingPunct="1">
                        <a:lnSpc>
                          <a:spcPct val="90000"/>
                        </a:lnSpc>
                        <a:spcBef>
                          <a:spcPts val="1000"/>
                        </a:spcBef>
                        <a:spcAft>
                          <a:spcPts val="700"/>
                        </a:spcAft>
                        <a:buClr>
                          <a:srgbClr val="8B3D9A"/>
                        </a:buClr>
                        <a:buFont typeface="Arial" charset="0"/>
                        <a:defRPr sz="1800" kern="1200">
                          <a:solidFill>
                            <a:srgbClr val="FEFDDE"/>
                          </a:solidFill>
                          <a:latin typeface="Arial" charset="0"/>
                          <a:ea typeface="MS PGothic" pitchFamily="34" charset="-128"/>
                        </a:defRPr>
                      </a:lvl3pPr>
                      <a:lvl4pPr marL="1600200" indent="-228600" algn="l" defTabSz="914400" rtl="0" eaLnBrk="1" latinLnBrk="0" hangingPunct="1">
                        <a:lnSpc>
                          <a:spcPct val="90000"/>
                        </a:lnSpc>
                        <a:spcBef>
                          <a:spcPts val="1000"/>
                        </a:spcBef>
                        <a:spcAft>
                          <a:spcPts val="700"/>
                        </a:spcAft>
                        <a:buClr>
                          <a:srgbClr val="8B3D9A"/>
                        </a:buClr>
                        <a:buFont typeface="Arial" charset="0"/>
                        <a:defRPr sz="1600" kern="1200">
                          <a:solidFill>
                            <a:srgbClr val="FEFDDE"/>
                          </a:solidFill>
                          <a:latin typeface="Arial" charset="0"/>
                          <a:ea typeface="MS PGothic" pitchFamily="34" charset="-128"/>
                        </a:defRPr>
                      </a:lvl4pPr>
                      <a:lvl5pPr marL="2057400" indent="-228600" algn="l" defTabSz="914400" rtl="0" eaLnBrk="1" latinLnBrk="0" hangingPunct="1">
                        <a:lnSpc>
                          <a:spcPct val="90000"/>
                        </a:lnSpc>
                        <a:spcBef>
                          <a:spcPts val="1000"/>
                        </a:spcBef>
                        <a:spcAft>
                          <a:spcPts val="700"/>
                        </a:spcAft>
                        <a:buClr>
                          <a:srgbClr val="8B3D9A"/>
                        </a:buClr>
                        <a:buFont typeface="Arial" charset="0"/>
                        <a:defRPr sz="1400" kern="1200">
                          <a:solidFill>
                            <a:srgbClr val="FEFDDE"/>
                          </a:solidFill>
                          <a:latin typeface="Arial" charset="0"/>
                          <a:ea typeface="MS PGothic" pitchFamily="34" charset="-128"/>
                        </a:defRPr>
                      </a:lvl5pPr>
                      <a:lvl6pPr marL="2514600" indent="-228600" algn="l" defTabSz="914400" rtl="0" eaLnBrk="0" fontAlgn="base" latinLnBrk="0" hangingPunct="0">
                        <a:lnSpc>
                          <a:spcPct val="90000"/>
                        </a:lnSpc>
                        <a:spcBef>
                          <a:spcPts val="1000"/>
                        </a:spcBef>
                        <a:spcAft>
                          <a:spcPts val="700"/>
                        </a:spcAft>
                        <a:buClr>
                          <a:srgbClr val="8B3D9A"/>
                        </a:buClr>
                        <a:buFont typeface="Arial" charset="0"/>
                        <a:defRPr sz="1400" kern="1200">
                          <a:solidFill>
                            <a:srgbClr val="FEFDDE"/>
                          </a:solidFill>
                          <a:latin typeface="Arial" charset="0"/>
                          <a:ea typeface="MS PGothic" pitchFamily="34" charset="-128"/>
                        </a:defRPr>
                      </a:lvl6pPr>
                      <a:lvl7pPr marL="2971800" indent="-228600" algn="l" defTabSz="914400" rtl="0" eaLnBrk="0" fontAlgn="base" latinLnBrk="0" hangingPunct="0">
                        <a:lnSpc>
                          <a:spcPct val="90000"/>
                        </a:lnSpc>
                        <a:spcBef>
                          <a:spcPts val="1000"/>
                        </a:spcBef>
                        <a:spcAft>
                          <a:spcPts val="700"/>
                        </a:spcAft>
                        <a:buClr>
                          <a:srgbClr val="8B3D9A"/>
                        </a:buClr>
                        <a:buFont typeface="Arial" charset="0"/>
                        <a:defRPr sz="1400" kern="1200">
                          <a:solidFill>
                            <a:srgbClr val="FEFDDE"/>
                          </a:solidFill>
                          <a:latin typeface="Arial" charset="0"/>
                          <a:ea typeface="MS PGothic" pitchFamily="34" charset="-128"/>
                        </a:defRPr>
                      </a:lvl7pPr>
                      <a:lvl8pPr marL="3429000" indent="-228600" algn="l" defTabSz="914400" rtl="0" eaLnBrk="0" fontAlgn="base" latinLnBrk="0" hangingPunct="0">
                        <a:lnSpc>
                          <a:spcPct val="90000"/>
                        </a:lnSpc>
                        <a:spcBef>
                          <a:spcPts val="1000"/>
                        </a:spcBef>
                        <a:spcAft>
                          <a:spcPts val="700"/>
                        </a:spcAft>
                        <a:buClr>
                          <a:srgbClr val="8B3D9A"/>
                        </a:buClr>
                        <a:buFont typeface="Arial" charset="0"/>
                        <a:defRPr sz="1400" kern="1200">
                          <a:solidFill>
                            <a:srgbClr val="FEFDDE"/>
                          </a:solidFill>
                          <a:latin typeface="Arial" charset="0"/>
                          <a:ea typeface="MS PGothic" pitchFamily="34" charset="-128"/>
                        </a:defRPr>
                      </a:lvl8pPr>
                      <a:lvl9pPr marL="3886200" indent="-228600" algn="l" defTabSz="914400" rtl="0" eaLnBrk="0" fontAlgn="base" latinLnBrk="0" hangingPunct="0">
                        <a:lnSpc>
                          <a:spcPct val="90000"/>
                        </a:lnSpc>
                        <a:spcBef>
                          <a:spcPts val="1000"/>
                        </a:spcBef>
                        <a:spcAft>
                          <a:spcPts val="700"/>
                        </a:spcAft>
                        <a:buClr>
                          <a:srgbClr val="8B3D9A"/>
                        </a:buClr>
                        <a:buFont typeface="Arial" charset="0"/>
                        <a:defRPr sz="1400" kern="1200">
                          <a:solidFill>
                            <a:srgbClr val="FEFDDE"/>
                          </a:solidFill>
                          <a:latin typeface="Arial"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charset="2"/>
                        <a:buNone/>
                        <a:tabLst/>
                      </a:pPr>
                      <a:r>
                        <a:rPr kumimoji="0" lang="en-GB" altLang="en-US" sz="1100" b="1" i="0" u="none" strike="noStrike" cap="none" normalizeH="0" baseline="0" dirty="0">
                          <a:ln>
                            <a:noFill/>
                          </a:ln>
                          <a:solidFill>
                            <a:schemeClr val="bg1"/>
                          </a:solidFill>
                          <a:effectLst/>
                          <a:latin typeface="Calibri" panose="020F0502020204030204" pitchFamily="34" charset="0"/>
                          <a:ea typeface="MS PGothic" pitchFamily="34" charset="-128"/>
                          <a:cs typeface="Calibri" panose="020F0502020204030204" pitchFamily="34" charset="0"/>
                        </a:rPr>
                        <a:t>Outcome</a:t>
                      </a:r>
                    </a:p>
                  </a:txBody>
                  <a:tcPr marL="68477" marR="68477" marT="34275" marB="34275" anchor="ctr" horzOverflow="overflow">
                    <a:lnL>
                      <a:noFill/>
                    </a:lnL>
                    <a:lnR>
                      <a:noFill/>
                    </a:lnR>
                    <a:lnT>
                      <a:noFill/>
                    </a:lnT>
                    <a:lnB>
                      <a:noFill/>
                    </a:lnB>
                    <a:lnTlToBr>
                      <a:noFill/>
                    </a:lnTlToBr>
                    <a:lnBlToTr>
                      <a:noFill/>
                    </a:lnBlToTr>
                    <a:solidFill>
                      <a:schemeClr val="tx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charset="2"/>
                        <a:buNone/>
                        <a:tabLst/>
                        <a:defRPr/>
                      </a:pPr>
                      <a:r>
                        <a:rPr kumimoji="0" lang="en-US" altLang="en-US" sz="1100" b="1" i="0" u="none" strike="noStrike" cap="none" normalizeH="0" baseline="0" dirty="0">
                          <a:ln>
                            <a:noFill/>
                          </a:ln>
                          <a:solidFill>
                            <a:schemeClr val="bg1"/>
                          </a:solidFill>
                          <a:effectLst/>
                          <a:latin typeface="Calibri" panose="020F0502020204030204" pitchFamily="34" charset="0"/>
                          <a:ea typeface="MS PGothic" pitchFamily="34" charset="-128"/>
                          <a:cs typeface="Calibri" panose="020F0502020204030204" pitchFamily="34" charset="0"/>
                        </a:rPr>
                        <a:t>Palbociclib + Letrozole </a:t>
                      </a: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2"/>
                        <a:buNone/>
                        <a:tabLst/>
                        <a:defRPr/>
                      </a:pPr>
                      <a:r>
                        <a:rPr kumimoji="0" lang="en-US" altLang="en-US" sz="1100" b="1" i="0" u="none" strike="noStrike" cap="none" normalizeH="0" baseline="0" dirty="0">
                          <a:ln>
                            <a:noFill/>
                          </a:ln>
                          <a:solidFill>
                            <a:schemeClr val="bg1"/>
                          </a:solidFill>
                          <a:effectLst/>
                          <a:latin typeface="Calibri" panose="020F0502020204030204" pitchFamily="34" charset="0"/>
                          <a:ea typeface="MS PGothic" pitchFamily="34" charset="-128"/>
                          <a:cs typeface="Calibri" panose="020F0502020204030204" pitchFamily="34" charset="0"/>
                        </a:rPr>
                        <a:t>(n = 444)</a:t>
                      </a:r>
                    </a:p>
                  </a:txBody>
                  <a:tcPr marL="68477" marR="68477" marT="34275" marB="34275" anchor="ctr" anchorCtr="1" horzOverflow="overflow">
                    <a:lnL>
                      <a:noFill/>
                    </a:lnL>
                    <a:lnR>
                      <a:noFill/>
                    </a:lnR>
                    <a:lnT>
                      <a:noFill/>
                    </a:lnT>
                    <a:lnB>
                      <a:noFill/>
                    </a:lnB>
                    <a:lnTlToBr>
                      <a:noFill/>
                    </a:lnTlToBr>
                    <a:lnBlToTr>
                      <a:noFill/>
                    </a:lnBlToTr>
                    <a:solidFill>
                      <a:schemeClr val="tx2"/>
                    </a:solidFill>
                  </a:tcPr>
                </a:tc>
                <a:tc>
                  <a:txBody>
                    <a:bodyPr/>
                    <a:lstStyle>
                      <a:lvl1pPr marL="0" algn="l" defTabSz="914400" rtl="0" eaLnBrk="1" latinLnBrk="0" hangingPunct="1">
                        <a:lnSpc>
                          <a:spcPct val="90000"/>
                        </a:lnSpc>
                        <a:spcBef>
                          <a:spcPts val="1000"/>
                        </a:spcBef>
                        <a:spcAft>
                          <a:spcPts val="700"/>
                        </a:spcAft>
                        <a:buClr>
                          <a:srgbClr val="8B3D9A"/>
                        </a:buClr>
                        <a:buFont typeface="Wingdings" charset="2"/>
                        <a:defRPr sz="2000" kern="1200">
                          <a:solidFill>
                            <a:srgbClr val="FEFDDE"/>
                          </a:solidFill>
                          <a:latin typeface="Arial" charset="0"/>
                          <a:ea typeface="MS PGothic" pitchFamily="34" charset="-128"/>
                        </a:defRPr>
                      </a:lvl1pPr>
                      <a:lvl2pPr marL="742950" indent="-285750" algn="l" defTabSz="914400" rtl="0" eaLnBrk="1" latinLnBrk="0" hangingPunct="1">
                        <a:lnSpc>
                          <a:spcPct val="90000"/>
                        </a:lnSpc>
                        <a:spcBef>
                          <a:spcPts val="1000"/>
                        </a:spcBef>
                        <a:spcAft>
                          <a:spcPts val="700"/>
                        </a:spcAft>
                        <a:buClr>
                          <a:srgbClr val="8B3D9A"/>
                        </a:buClr>
                        <a:buFont typeface="Arial" charset="0"/>
                        <a:defRPr sz="2000" kern="1200">
                          <a:solidFill>
                            <a:srgbClr val="FEFDDE"/>
                          </a:solidFill>
                          <a:latin typeface="Arial" charset="0"/>
                          <a:ea typeface="MS PGothic" pitchFamily="34" charset="-128"/>
                        </a:defRPr>
                      </a:lvl2pPr>
                      <a:lvl3pPr marL="1143000" indent="-228600" algn="l" defTabSz="914400" rtl="0" eaLnBrk="1" latinLnBrk="0" hangingPunct="1">
                        <a:lnSpc>
                          <a:spcPct val="90000"/>
                        </a:lnSpc>
                        <a:spcBef>
                          <a:spcPts val="1000"/>
                        </a:spcBef>
                        <a:spcAft>
                          <a:spcPts val="700"/>
                        </a:spcAft>
                        <a:buClr>
                          <a:srgbClr val="8B3D9A"/>
                        </a:buClr>
                        <a:buFont typeface="Arial" charset="0"/>
                        <a:defRPr sz="1800" kern="1200">
                          <a:solidFill>
                            <a:srgbClr val="FEFDDE"/>
                          </a:solidFill>
                          <a:latin typeface="Arial" charset="0"/>
                          <a:ea typeface="MS PGothic" pitchFamily="34" charset="-128"/>
                        </a:defRPr>
                      </a:lvl3pPr>
                      <a:lvl4pPr marL="1600200" indent="-228600" algn="l" defTabSz="914400" rtl="0" eaLnBrk="1" latinLnBrk="0" hangingPunct="1">
                        <a:lnSpc>
                          <a:spcPct val="90000"/>
                        </a:lnSpc>
                        <a:spcBef>
                          <a:spcPts val="1000"/>
                        </a:spcBef>
                        <a:spcAft>
                          <a:spcPts val="700"/>
                        </a:spcAft>
                        <a:buClr>
                          <a:srgbClr val="8B3D9A"/>
                        </a:buClr>
                        <a:buFont typeface="Arial" charset="0"/>
                        <a:defRPr sz="1600" kern="1200">
                          <a:solidFill>
                            <a:srgbClr val="FEFDDE"/>
                          </a:solidFill>
                          <a:latin typeface="Arial" charset="0"/>
                          <a:ea typeface="MS PGothic" pitchFamily="34" charset="-128"/>
                        </a:defRPr>
                      </a:lvl4pPr>
                      <a:lvl5pPr marL="2057400" indent="-228600" algn="l" defTabSz="914400" rtl="0" eaLnBrk="1" latinLnBrk="0" hangingPunct="1">
                        <a:lnSpc>
                          <a:spcPct val="90000"/>
                        </a:lnSpc>
                        <a:spcBef>
                          <a:spcPts val="1000"/>
                        </a:spcBef>
                        <a:spcAft>
                          <a:spcPts val="700"/>
                        </a:spcAft>
                        <a:buClr>
                          <a:srgbClr val="8B3D9A"/>
                        </a:buClr>
                        <a:buFont typeface="Arial" charset="0"/>
                        <a:defRPr sz="1400" kern="1200">
                          <a:solidFill>
                            <a:srgbClr val="FEFDDE"/>
                          </a:solidFill>
                          <a:latin typeface="Arial" charset="0"/>
                          <a:ea typeface="MS PGothic" pitchFamily="34" charset="-128"/>
                        </a:defRPr>
                      </a:lvl5pPr>
                      <a:lvl6pPr marL="2514600" indent="-228600" algn="l" defTabSz="914400" rtl="0" eaLnBrk="0" fontAlgn="base" latinLnBrk="0" hangingPunct="0">
                        <a:lnSpc>
                          <a:spcPct val="90000"/>
                        </a:lnSpc>
                        <a:spcBef>
                          <a:spcPts val="1000"/>
                        </a:spcBef>
                        <a:spcAft>
                          <a:spcPts val="700"/>
                        </a:spcAft>
                        <a:buClr>
                          <a:srgbClr val="8B3D9A"/>
                        </a:buClr>
                        <a:buFont typeface="Arial" charset="0"/>
                        <a:defRPr sz="1400" kern="1200">
                          <a:solidFill>
                            <a:srgbClr val="FEFDDE"/>
                          </a:solidFill>
                          <a:latin typeface="Arial" charset="0"/>
                          <a:ea typeface="MS PGothic" pitchFamily="34" charset="-128"/>
                        </a:defRPr>
                      </a:lvl6pPr>
                      <a:lvl7pPr marL="2971800" indent="-228600" algn="l" defTabSz="914400" rtl="0" eaLnBrk="0" fontAlgn="base" latinLnBrk="0" hangingPunct="0">
                        <a:lnSpc>
                          <a:spcPct val="90000"/>
                        </a:lnSpc>
                        <a:spcBef>
                          <a:spcPts val="1000"/>
                        </a:spcBef>
                        <a:spcAft>
                          <a:spcPts val="700"/>
                        </a:spcAft>
                        <a:buClr>
                          <a:srgbClr val="8B3D9A"/>
                        </a:buClr>
                        <a:buFont typeface="Arial" charset="0"/>
                        <a:defRPr sz="1400" kern="1200">
                          <a:solidFill>
                            <a:srgbClr val="FEFDDE"/>
                          </a:solidFill>
                          <a:latin typeface="Arial" charset="0"/>
                          <a:ea typeface="MS PGothic" pitchFamily="34" charset="-128"/>
                        </a:defRPr>
                      </a:lvl7pPr>
                      <a:lvl8pPr marL="3429000" indent="-228600" algn="l" defTabSz="914400" rtl="0" eaLnBrk="0" fontAlgn="base" latinLnBrk="0" hangingPunct="0">
                        <a:lnSpc>
                          <a:spcPct val="90000"/>
                        </a:lnSpc>
                        <a:spcBef>
                          <a:spcPts val="1000"/>
                        </a:spcBef>
                        <a:spcAft>
                          <a:spcPts val="700"/>
                        </a:spcAft>
                        <a:buClr>
                          <a:srgbClr val="8B3D9A"/>
                        </a:buClr>
                        <a:buFont typeface="Arial" charset="0"/>
                        <a:defRPr sz="1400" kern="1200">
                          <a:solidFill>
                            <a:srgbClr val="FEFDDE"/>
                          </a:solidFill>
                          <a:latin typeface="Arial" charset="0"/>
                          <a:ea typeface="MS PGothic" pitchFamily="34" charset="-128"/>
                        </a:defRPr>
                      </a:lvl8pPr>
                      <a:lvl9pPr marL="3886200" indent="-228600" algn="l" defTabSz="914400" rtl="0" eaLnBrk="0" fontAlgn="base" latinLnBrk="0" hangingPunct="0">
                        <a:lnSpc>
                          <a:spcPct val="90000"/>
                        </a:lnSpc>
                        <a:spcBef>
                          <a:spcPts val="1000"/>
                        </a:spcBef>
                        <a:spcAft>
                          <a:spcPts val="700"/>
                        </a:spcAft>
                        <a:buClr>
                          <a:srgbClr val="8B3D9A"/>
                        </a:buClr>
                        <a:buFont typeface="Arial" charset="0"/>
                        <a:defRPr sz="1400" kern="1200">
                          <a:solidFill>
                            <a:srgbClr val="FEFDDE"/>
                          </a:solidFill>
                          <a:latin typeface="Arial"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charset="2"/>
                        <a:buNone/>
                        <a:tabLst/>
                        <a:defRPr/>
                      </a:pPr>
                      <a:r>
                        <a:rPr kumimoji="0" lang="en-US" altLang="en-US" sz="1100" b="1" i="0" u="none" strike="noStrike" cap="none" normalizeH="0" baseline="0" dirty="0">
                          <a:ln>
                            <a:noFill/>
                          </a:ln>
                          <a:solidFill>
                            <a:schemeClr val="bg1"/>
                          </a:solidFill>
                          <a:effectLst/>
                          <a:latin typeface="Calibri" panose="020F0502020204030204" pitchFamily="34" charset="0"/>
                          <a:ea typeface="MS PGothic" pitchFamily="34" charset="-128"/>
                          <a:cs typeface="Calibri" panose="020F0502020204030204" pitchFamily="34" charset="0"/>
                        </a:rPr>
                        <a:t>Placebo + Letrozole  </a:t>
                      </a: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2"/>
                        <a:buNone/>
                        <a:tabLst/>
                        <a:defRPr/>
                      </a:pPr>
                      <a:r>
                        <a:rPr kumimoji="0" lang="en-US" altLang="en-US" sz="1100" b="1" i="0" u="none" strike="noStrike" cap="none" normalizeH="0" baseline="0" dirty="0">
                          <a:ln>
                            <a:noFill/>
                          </a:ln>
                          <a:solidFill>
                            <a:schemeClr val="bg1"/>
                          </a:solidFill>
                          <a:effectLst/>
                          <a:latin typeface="Calibri" panose="020F0502020204030204" pitchFamily="34" charset="0"/>
                          <a:ea typeface="MS PGothic" pitchFamily="34" charset="-128"/>
                          <a:cs typeface="Calibri" panose="020F0502020204030204" pitchFamily="34" charset="0"/>
                        </a:rPr>
                        <a:t>(n = 222)</a:t>
                      </a:r>
                    </a:p>
                  </a:txBody>
                  <a:tcPr marL="68477" marR="68477" marT="34275" marB="34275" anchor="ctr" anchorCtr="1" horzOverflow="overflow">
                    <a:lnL>
                      <a:noFill/>
                    </a:lnL>
                    <a:lnR>
                      <a:noFill/>
                    </a:lnR>
                    <a:lnT>
                      <a:noFill/>
                    </a:lnT>
                    <a:lnB>
                      <a:noFill/>
                    </a:lnB>
                    <a:lnTlToBr>
                      <a:noFill/>
                    </a:lnTlToBr>
                    <a:lnBlToTr>
                      <a:noFill/>
                    </a:lnBlToTr>
                    <a:solidFill>
                      <a:schemeClr val="tx2"/>
                    </a:solidFill>
                  </a:tcPr>
                </a:tc>
                <a:tc>
                  <a:txBody>
                    <a:bodyPr/>
                    <a:lstStyle>
                      <a:lvl1pPr marL="0" algn="l" defTabSz="914400" rtl="0" eaLnBrk="1" latinLnBrk="0" hangingPunct="1">
                        <a:lnSpc>
                          <a:spcPct val="90000"/>
                        </a:lnSpc>
                        <a:spcBef>
                          <a:spcPts val="1000"/>
                        </a:spcBef>
                        <a:spcAft>
                          <a:spcPts val="700"/>
                        </a:spcAft>
                        <a:buClr>
                          <a:srgbClr val="8B3D9A"/>
                        </a:buClr>
                        <a:buFont typeface="Wingdings" charset="2"/>
                        <a:defRPr sz="2000" kern="1200">
                          <a:solidFill>
                            <a:srgbClr val="FEFDDE"/>
                          </a:solidFill>
                          <a:latin typeface="Arial" charset="0"/>
                          <a:ea typeface="MS PGothic" pitchFamily="34" charset="-128"/>
                        </a:defRPr>
                      </a:lvl1pPr>
                      <a:lvl2pPr marL="742950" indent="-285750" algn="l" defTabSz="914400" rtl="0" eaLnBrk="1" latinLnBrk="0" hangingPunct="1">
                        <a:lnSpc>
                          <a:spcPct val="90000"/>
                        </a:lnSpc>
                        <a:spcBef>
                          <a:spcPts val="1000"/>
                        </a:spcBef>
                        <a:spcAft>
                          <a:spcPts val="700"/>
                        </a:spcAft>
                        <a:buClr>
                          <a:srgbClr val="8B3D9A"/>
                        </a:buClr>
                        <a:buFont typeface="Arial" charset="0"/>
                        <a:defRPr sz="2000" kern="1200">
                          <a:solidFill>
                            <a:srgbClr val="FEFDDE"/>
                          </a:solidFill>
                          <a:latin typeface="Arial" charset="0"/>
                          <a:ea typeface="MS PGothic" pitchFamily="34" charset="-128"/>
                        </a:defRPr>
                      </a:lvl2pPr>
                      <a:lvl3pPr marL="1143000" indent="-228600" algn="l" defTabSz="914400" rtl="0" eaLnBrk="1" latinLnBrk="0" hangingPunct="1">
                        <a:lnSpc>
                          <a:spcPct val="90000"/>
                        </a:lnSpc>
                        <a:spcBef>
                          <a:spcPts val="1000"/>
                        </a:spcBef>
                        <a:spcAft>
                          <a:spcPts val="700"/>
                        </a:spcAft>
                        <a:buClr>
                          <a:srgbClr val="8B3D9A"/>
                        </a:buClr>
                        <a:buFont typeface="Arial" charset="0"/>
                        <a:defRPr sz="1800" kern="1200">
                          <a:solidFill>
                            <a:srgbClr val="FEFDDE"/>
                          </a:solidFill>
                          <a:latin typeface="Arial" charset="0"/>
                          <a:ea typeface="MS PGothic" pitchFamily="34" charset="-128"/>
                        </a:defRPr>
                      </a:lvl3pPr>
                      <a:lvl4pPr marL="1600200" indent="-228600" algn="l" defTabSz="914400" rtl="0" eaLnBrk="1" latinLnBrk="0" hangingPunct="1">
                        <a:lnSpc>
                          <a:spcPct val="90000"/>
                        </a:lnSpc>
                        <a:spcBef>
                          <a:spcPts val="1000"/>
                        </a:spcBef>
                        <a:spcAft>
                          <a:spcPts val="700"/>
                        </a:spcAft>
                        <a:buClr>
                          <a:srgbClr val="8B3D9A"/>
                        </a:buClr>
                        <a:buFont typeface="Arial" charset="0"/>
                        <a:defRPr sz="1600" kern="1200">
                          <a:solidFill>
                            <a:srgbClr val="FEFDDE"/>
                          </a:solidFill>
                          <a:latin typeface="Arial" charset="0"/>
                          <a:ea typeface="MS PGothic" pitchFamily="34" charset="-128"/>
                        </a:defRPr>
                      </a:lvl4pPr>
                      <a:lvl5pPr marL="2057400" indent="-228600" algn="l" defTabSz="914400" rtl="0" eaLnBrk="1" latinLnBrk="0" hangingPunct="1">
                        <a:lnSpc>
                          <a:spcPct val="90000"/>
                        </a:lnSpc>
                        <a:spcBef>
                          <a:spcPts val="1000"/>
                        </a:spcBef>
                        <a:spcAft>
                          <a:spcPts val="700"/>
                        </a:spcAft>
                        <a:buClr>
                          <a:srgbClr val="8B3D9A"/>
                        </a:buClr>
                        <a:buFont typeface="Arial" charset="0"/>
                        <a:defRPr sz="1400" kern="1200">
                          <a:solidFill>
                            <a:srgbClr val="FEFDDE"/>
                          </a:solidFill>
                          <a:latin typeface="Arial" charset="0"/>
                          <a:ea typeface="MS PGothic" pitchFamily="34" charset="-128"/>
                        </a:defRPr>
                      </a:lvl5pPr>
                      <a:lvl6pPr marL="2514600" indent="-228600" algn="l" defTabSz="914400" rtl="0" eaLnBrk="0" fontAlgn="base" latinLnBrk="0" hangingPunct="0">
                        <a:lnSpc>
                          <a:spcPct val="90000"/>
                        </a:lnSpc>
                        <a:spcBef>
                          <a:spcPts val="1000"/>
                        </a:spcBef>
                        <a:spcAft>
                          <a:spcPts val="700"/>
                        </a:spcAft>
                        <a:buClr>
                          <a:srgbClr val="8B3D9A"/>
                        </a:buClr>
                        <a:buFont typeface="Arial" charset="0"/>
                        <a:defRPr sz="1400" kern="1200">
                          <a:solidFill>
                            <a:srgbClr val="FEFDDE"/>
                          </a:solidFill>
                          <a:latin typeface="Arial" charset="0"/>
                          <a:ea typeface="MS PGothic" pitchFamily="34" charset="-128"/>
                        </a:defRPr>
                      </a:lvl6pPr>
                      <a:lvl7pPr marL="2971800" indent="-228600" algn="l" defTabSz="914400" rtl="0" eaLnBrk="0" fontAlgn="base" latinLnBrk="0" hangingPunct="0">
                        <a:lnSpc>
                          <a:spcPct val="90000"/>
                        </a:lnSpc>
                        <a:spcBef>
                          <a:spcPts val="1000"/>
                        </a:spcBef>
                        <a:spcAft>
                          <a:spcPts val="700"/>
                        </a:spcAft>
                        <a:buClr>
                          <a:srgbClr val="8B3D9A"/>
                        </a:buClr>
                        <a:buFont typeface="Arial" charset="0"/>
                        <a:defRPr sz="1400" kern="1200">
                          <a:solidFill>
                            <a:srgbClr val="FEFDDE"/>
                          </a:solidFill>
                          <a:latin typeface="Arial" charset="0"/>
                          <a:ea typeface="MS PGothic" pitchFamily="34" charset="-128"/>
                        </a:defRPr>
                      </a:lvl7pPr>
                      <a:lvl8pPr marL="3429000" indent="-228600" algn="l" defTabSz="914400" rtl="0" eaLnBrk="0" fontAlgn="base" latinLnBrk="0" hangingPunct="0">
                        <a:lnSpc>
                          <a:spcPct val="90000"/>
                        </a:lnSpc>
                        <a:spcBef>
                          <a:spcPts val="1000"/>
                        </a:spcBef>
                        <a:spcAft>
                          <a:spcPts val="700"/>
                        </a:spcAft>
                        <a:buClr>
                          <a:srgbClr val="8B3D9A"/>
                        </a:buClr>
                        <a:buFont typeface="Arial" charset="0"/>
                        <a:defRPr sz="1400" kern="1200">
                          <a:solidFill>
                            <a:srgbClr val="FEFDDE"/>
                          </a:solidFill>
                          <a:latin typeface="Arial" charset="0"/>
                          <a:ea typeface="MS PGothic" pitchFamily="34" charset="-128"/>
                        </a:defRPr>
                      </a:lvl8pPr>
                      <a:lvl9pPr marL="3886200" indent="-228600" algn="l" defTabSz="914400" rtl="0" eaLnBrk="0" fontAlgn="base" latinLnBrk="0" hangingPunct="0">
                        <a:lnSpc>
                          <a:spcPct val="90000"/>
                        </a:lnSpc>
                        <a:spcBef>
                          <a:spcPts val="1000"/>
                        </a:spcBef>
                        <a:spcAft>
                          <a:spcPts val="700"/>
                        </a:spcAft>
                        <a:buClr>
                          <a:srgbClr val="8B3D9A"/>
                        </a:buClr>
                        <a:buFont typeface="Arial" charset="0"/>
                        <a:defRPr sz="1400" kern="1200">
                          <a:solidFill>
                            <a:srgbClr val="FEFDDE"/>
                          </a:solidFill>
                          <a:latin typeface="Arial"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charset="2"/>
                        <a:buNone/>
                        <a:tabLst/>
                      </a:pPr>
                      <a:r>
                        <a:rPr kumimoji="0" lang="en-US" altLang="en-US" sz="1100" b="1" i="0" u="none" strike="noStrike" cap="none" normalizeH="0" baseline="0" dirty="0">
                          <a:ln>
                            <a:noFill/>
                          </a:ln>
                          <a:solidFill>
                            <a:schemeClr val="bg1"/>
                          </a:solidFill>
                          <a:effectLst/>
                          <a:latin typeface="Calibri" panose="020F0502020204030204" pitchFamily="34" charset="0"/>
                          <a:ea typeface="MS PGothic" pitchFamily="34" charset="-128"/>
                          <a:cs typeface="Calibri" panose="020F0502020204030204" pitchFamily="34" charset="0"/>
                        </a:rPr>
                        <a:t>HR </a:t>
                      </a:r>
                      <a:br>
                        <a:rPr kumimoji="0" lang="en-US" altLang="en-US" sz="1100" b="1" i="0" u="none" strike="noStrike" cap="none" normalizeH="0" baseline="0" dirty="0">
                          <a:ln>
                            <a:noFill/>
                          </a:ln>
                          <a:solidFill>
                            <a:schemeClr val="bg1"/>
                          </a:solidFill>
                          <a:effectLst/>
                          <a:latin typeface="Calibri" panose="020F0502020204030204" pitchFamily="34" charset="0"/>
                          <a:ea typeface="MS PGothic" pitchFamily="34" charset="-128"/>
                          <a:cs typeface="Calibri" panose="020F0502020204030204" pitchFamily="34" charset="0"/>
                        </a:rPr>
                      </a:br>
                      <a:r>
                        <a:rPr kumimoji="0" lang="en-US" altLang="en-US" sz="1100" b="1" i="0" u="none" strike="noStrike" cap="none" normalizeH="0" baseline="0" dirty="0">
                          <a:ln>
                            <a:noFill/>
                          </a:ln>
                          <a:solidFill>
                            <a:schemeClr val="bg1"/>
                          </a:solidFill>
                          <a:effectLst/>
                          <a:latin typeface="Calibri" panose="020F0502020204030204" pitchFamily="34" charset="0"/>
                          <a:ea typeface="MS PGothic" pitchFamily="34" charset="-128"/>
                          <a:cs typeface="Calibri" panose="020F0502020204030204" pitchFamily="34" charset="0"/>
                        </a:rPr>
                        <a:t>(95% CI)</a:t>
                      </a:r>
                    </a:p>
                  </a:txBody>
                  <a:tcPr marL="68477" marR="68477" marT="34275" marB="34275"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2217770570"/>
                  </a:ext>
                </a:extLst>
              </a:tr>
              <a:tr h="388590">
                <a:tc>
                  <a:txBody>
                    <a:bodyPr/>
                    <a:lstStyle>
                      <a:lvl1pPr marL="0" algn="l" defTabSz="914400" rtl="0" eaLnBrk="1" latinLnBrk="0" hangingPunct="1">
                        <a:lnSpc>
                          <a:spcPct val="90000"/>
                        </a:lnSpc>
                        <a:spcBef>
                          <a:spcPts val="1000"/>
                        </a:spcBef>
                        <a:spcAft>
                          <a:spcPts val="700"/>
                        </a:spcAft>
                        <a:buClr>
                          <a:srgbClr val="8B3D9A"/>
                        </a:buClr>
                        <a:buFont typeface="Wingdings" charset="2"/>
                        <a:defRPr sz="2000" kern="1200">
                          <a:solidFill>
                            <a:srgbClr val="FEFDDE"/>
                          </a:solidFill>
                          <a:latin typeface="Arial" charset="0"/>
                          <a:ea typeface="MS PGothic" pitchFamily="34" charset="-128"/>
                        </a:defRPr>
                      </a:lvl1pPr>
                      <a:lvl2pPr marL="742950" indent="-285750" algn="l" defTabSz="914400" rtl="0" eaLnBrk="1" latinLnBrk="0" hangingPunct="1">
                        <a:lnSpc>
                          <a:spcPct val="90000"/>
                        </a:lnSpc>
                        <a:spcBef>
                          <a:spcPts val="1000"/>
                        </a:spcBef>
                        <a:spcAft>
                          <a:spcPts val="700"/>
                        </a:spcAft>
                        <a:buClr>
                          <a:srgbClr val="8B3D9A"/>
                        </a:buClr>
                        <a:buFont typeface="Arial" charset="0"/>
                        <a:defRPr sz="2000" kern="1200">
                          <a:solidFill>
                            <a:srgbClr val="FEFDDE"/>
                          </a:solidFill>
                          <a:latin typeface="Arial" charset="0"/>
                          <a:ea typeface="MS PGothic" pitchFamily="34" charset="-128"/>
                        </a:defRPr>
                      </a:lvl2pPr>
                      <a:lvl3pPr marL="1143000" indent="-228600" algn="l" defTabSz="914400" rtl="0" eaLnBrk="1" latinLnBrk="0" hangingPunct="1">
                        <a:lnSpc>
                          <a:spcPct val="90000"/>
                        </a:lnSpc>
                        <a:spcBef>
                          <a:spcPts val="1000"/>
                        </a:spcBef>
                        <a:spcAft>
                          <a:spcPts val="700"/>
                        </a:spcAft>
                        <a:buClr>
                          <a:srgbClr val="8B3D9A"/>
                        </a:buClr>
                        <a:buFont typeface="Arial" charset="0"/>
                        <a:defRPr sz="1800" kern="1200">
                          <a:solidFill>
                            <a:srgbClr val="FEFDDE"/>
                          </a:solidFill>
                          <a:latin typeface="Arial" charset="0"/>
                          <a:ea typeface="MS PGothic" pitchFamily="34" charset="-128"/>
                        </a:defRPr>
                      </a:lvl3pPr>
                      <a:lvl4pPr marL="1600200" indent="-228600" algn="l" defTabSz="914400" rtl="0" eaLnBrk="1" latinLnBrk="0" hangingPunct="1">
                        <a:lnSpc>
                          <a:spcPct val="90000"/>
                        </a:lnSpc>
                        <a:spcBef>
                          <a:spcPts val="1000"/>
                        </a:spcBef>
                        <a:spcAft>
                          <a:spcPts val="700"/>
                        </a:spcAft>
                        <a:buClr>
                          <a:srgbClr val="8B3D9A"/>
                        </a:buClr>
                        <a:buFont typeface="Arial" charset="0"/>
                        <a:defRPr sz="1600" kern="1200">
                          <a:solidFill>
                            <a:srgbClr val="FEFDDE"/>
                          </a:solidFill>
                          <a:latin typeface="Arial" charset="0"/>
                          <a:ea typeface="MS PGothic" pitchFamily="34" charset="-128"/>
                        </a:defRPr>
                      </a:lvl4pPr>
                      <a:lvl5pPr marL="2057400" indent="-228600" algn="l" defTabSz="914400" rtl="0" eaLnBrk="1" latinLnBrk="0" hangingPunct="1">
                        <a:lnSpc>
                          <a:spcPct val="90000"/>
                        </a:lnSpc>
                        <a:spcBef>
                          <a:spcPts val="1000"/>
                        </a:spcBef>
                        <a:spcAft>
                          <a:spcPts val="700"/>
                        </a:spcAft>
                        <a:buClr>
                          <a:srgbClr val="8B3D9A"/>
                        </a:buClr>
                        <a:buFont typeface="Arial" charset="0"/>
                        <a:defRPr sz="1400" kern="1200">
                          <a:solidFill>
                            <a:srgbClr val="FEFDDE"/>
                          </a:solidFill>
                          <a:latin typeface="Arial" charset="0"/>
                          <a:ea typeface="MS PGothic" pitchFamily="34" charset="-128"/>
                        </a:defRPr>
                      </a:lvl5pPr>
                      <a:lvl6pPr marL="2514600" indent="-228600" algn="l" defTabSz="914400" rtl="0" eaLnBrk="0" fontAlgn="base" latinLnBrk="0" hangingPunct="0">
                        <a:lnSpc>
                          <a:spcPct val="90000"/>
                        </a:lnSpc>
                        <a:spcBef>
                          <a:spcPts val="1000"/>
                        </a:spcBef>
                        <a:spcAft>
                          <a:spcPts val="700"/>
                        </a:spcAft>
                        <a:buClr>
                          <a:srgbClr val="8B3D9A"/>
                        </a:buClr>
                        <a:buFont typeface="Arial" charset="0"/>
                        <a:defRPr sz="1400" kern="1200">
                          <a:solidFill>
                            <a:srgbClr val="FEFDDE"/>
                          </a:solidFill>
                          <a:latin typeface="Arial" charset="0"/>
                          <a:ea typeface="MS PGothic" pitchFamily="34" charset="-128"/>
                        </a:defRPr>
                      </a:lvl6pPr>
                      <a:lvl7pPr marL="2971800" indent="-228600" algn="l" defTabSz="914400" rtl="0" eaLnBrk="0" fontAlgn="base" latinLnBrk="0" hangingPunct="0">
                        <a:lnSpc>
                          <a:spcPct val="90000"/>
                        </a:lnSpc>
                        <a:spcBef>
                          <a:spcPts val="1000"/>
                        </a:spcBef>
                        <a:spcAft>
                          <a:spcPts val="700"/>
                        </a:spcAft>
                        <a:buClr>
                          <a:srgbClr val="8B3D9A"/>
                        </a:buClr>
                        <a:buFont typeface="Arial" charset="0"/>
                        <a:defRPr sz="1400" kern="1200">
                          <a:solidFill>
                            <a:srgbClr val="FEFDDE"/>
                          </a:solidFill>
                          <a:latin typeface="Arial" charset="0"/>
                          <a:ea typeface="MS PGothic" pitchFamily="34" charset="-128"/>
                        </a:defRPr>
                      </a:lvl7pPr>
                      <a:lvl8pPr marL="3429000" indent="-228600" algn="l" defTabSz="914400" rtl="0" eaLnBrk="0" fontAlgn="base" latinLnBrk="0" hangingPunct="0">
                        <a:lnSpc>
                          <a:spcPct val="90000"/>
                        </a:lnSpc>
                        <a:spcBef>
                          <a:spcPts val="1000"/>
                        </a:spcBef>
                        <a:spcAft>
                          <a:spcPts val="700"/>
                        </a:spcAft>
                        <a:buClr>
                          <a:srgbClr val="8B3D9A"/>
                        </a:buClr>
                        <a:buFont typeface="Arial" charset="0"/>
                        <a:defRPr sz="1400" kern="1200">
                          <a:solidFill>
                            <a:srgbClr val="FEFDDE"/>
                          </a:solidFill>
                          <a:latin typeface="Arial" charset="0"/>
                          <a:ea typeface="MS PGothic" pitchFamily="34" charset="-128"/>
                        </a:defRPr>
                      </a:lvl8pPr>
                      <a:lvl9pPr marL="3886200" indent="-228600" algn="l" defTabSz="914400" rtl="0" eaLnBrk="0" fontAlgn="base" latinLnBrk="0" hangingPunct="0">
                        <a:lnSpc>
                          <a:spcPct val="90000"/>
                        </a:lnSpc>
                        <a:spcBef>
                          <a:spcPts val="1000"/>
                        </a:spcBef>
                        <a:spcAft>
                          <a:spcPts val="700"/>
                        </a:spcAft>
                        <a:buClr>
                          <a:srgbClr val="8B3D9A"/>
                        </a:buClr>
                        <a:buFont typeface="Arial" charset="0"/>
                        <a:defRPr sz="1400" kern="1200">
                          <a:solidFill>
                            <a:srgbClr val="FEFDDE"/>
                          </a:solidFill>
                          <a:latin typeface="Arial"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charset="2"/>
                        <a:buNone/>
                        <a:tabLst/>
                        <a:defRPr/>
                      </a:pPr>
                      <a:r>
                        <a:rPr kumimoji="0" lang="en-US" altLang="en-US" sz="1100" b="1" i="0" u="none" strike="noStrike" cap="none" normalizeH="0" baseline="0" dirty="0">
                          <a:ln>
                            <a:noFill/>
                          </a:ln>
                          <a:solidFill>
                            <a:srgbClr val="141415"/>
                          </a:solidFill>
                          <a:effectLst/>
                          <a:latin typeface="Calibri" panose="020F0502020204030204" pitchFamily="34" charset="0"/>
                          <a:ea typeface="MS PGothic" pitchFamily="34" charset="-128"/>
                          <a:cs typeface="Calibri" panose="020F0502020204030204" pitchFamily="34" charset="0"/>
                        </a:rPr>
                        <a:t>Planned ITT Analysis*</a:t>
                      </a:r>
                      <a:endParaRPr kumimoji="0" lang="en-US" altLang="en-US" sz="1100" b="0" i="0" u="none" strike="noStrike" cap="none" normalizeH="0" baseline="0" dirty="0">
                        <a:ln>
                          <a:noFill/>
                        </a:ln>
                        <a:solidFill>
                          <a:srgbClr val="141415"/>
                        </a:solidFill>
                        <a:effectLst/>
                        <a:latin typeface="Calibri" panose="020F0502020204030204" pitchFamily="34" charset="0"/>
                        <a:ea typeface="MS PGothic" pitchFamily="34"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
                          <a:schemeClr val="accent2"/>
                        </a:buClr>
                        <a:buSzTx/>
                        <a:buFont typeface="Wingdings" charset="2"/>
                        <a:buNone/>
                        <a:tabLst/>
                      </a:pPr>
                      <a:r>
                        <a:rPr kumimoji="0" lang="en-US" altLang="en-US" sz="1100" b="0" i="0" u="none" strike="noStrike" cap="none" normalizeH="0" baseline="0" dirty="0">
                          <a:ln>
                            <a:noFill/>
                          </a:ln>
                          <a:solidFill>
                            <a:srgbClr val="141415"/>
                          </a:solidFill>
                          <a:effectLst/>
                          <a:latin typeface="Calibri" panose="020F0502020204030204" pitchFamily="34" charset="0"/>
                          <a:ea typeface="MS PGothic" pitchFamily="34" charset="-128"/>
                          <a:cs typeface="Calibri" panose="020F0502020204030204" pitchFamily="34" charset="0"/>
                        </a:rPr>
                        <a:t>Median OS in ITT population, mo (95% CI)</a:t>
                      </a:r>
                    </a:p>
                  </a:txBody>
                  <a:tcPr marL="68477" marR="68477" marT="34275" marB="34275" anchor="ctr" horzOverflow="overflow">
                    <a:lnL>
                      <a:noFill/>
                    </a:lnL>
                    <a:lnR>
                      <a:noFill/>
                    </a:lnR>
                    <a:lnT>
                      <a:noFill/>
                    </a:lnT>
                    <a:lnB>
                      <a:noFill/>
                    </a:lnB>
                    <a:lnTlToBr>
                      <a:noFill/>
                    </a:lnTlToBr>
                    <a:lnBlToTr>
                      <a:noFill/>
                    </a:lnBlToTr>
                    <a:solidFill>
                      <a:srgbClr val="CDCDC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charset="2"/>
                        <a:buNone/>
                        <a:tabLst/>
                      </a:pPr>
                      <a:r>
                        <a:rPr kumimoji="0" lang="en-US" altLang="en-US" sz="1100" b="0" i="0" u="none" strike="noStrike" cap="none" normalizeH="0" baseline="0" dirty="0">
                          <a:ln>
                            <a:noFill/>
                          </a:ln>
                          <a:solidFill>
                            <a:srgbClr val="141415"/>
                          </a:solidFill>
                          <a:effectLst/>
                          <a:latin typeface="Calibri" panose="020F0502020204030204" pitchFamily="34" charset="0"/>
                          <a:ea typeface="MS PGothic" pitchFamily="34" charset="-128"/>
                          <a:cs typeface="Calibri" panose="020F0502020204030204" pitchFamily="34" charset="0"/>
                        </a:rPr>
                        <a:t>53.9 (49.8-60.8)</a:t>
                      </a:r>
                    </a:p>
                  </a:txBody>
                  <a:tcPr marL="68477" marR="68477" marT="34275" marB="34275" anchor="ctr" horzOverflow="overflow">
                    <a:lnL>
                      <a:noFill/>
                    </a:lnL>
                    <a:lnR>
                      <a:noFill/>
                    </a:lnR>
                    <a:lnT>
                      <a:noFill/>
                    </a:lnT>
                    <a:lnB>
                      <a:noFill/>
                    </a:lnB>
                    <a:lnTlToBr>
                      <a:noFill/>
                    </a:lnTlToBr>
                    <a:lnBlToTr>
                      <a:noFill/>
                    </a:lnBlToTr>
                    <a:solidFill>
                      <a:srgbClr val="CDCDCF"/>
                    </a:solidFill>
                  </a:tcPr>
                </a:tc>
                <a:tc>
                  <a:txBody>
                    <a:bodyPr/>
                    <a:lstStyle>
                      <a:lvl1pPr marL="0" algn="l" defTabSz="914400" rtl="0" eaLnBrk="1" latinLnBrk="0" hangingPunct="1">
                        <a:lnSpc>
                          <a:spcPct val="90000"/>
                        </a:lnSpc>
                        <a:spcBef>
                          <a:spcPts val="1000"/>
                        </a:spcBef>
                        <a:spcAft>
                          <a:spcPts val="700"/>
                        </a:spcAft>
                        <a:buClr>
                          <a:srgbClr val="8B3D9A"/>
                        </a:buClr>
                        <a:buFont typeface="Wingdings" charset="2"/>
                        <a:defRPr sz="2000" kern="1200">
                          <a:solidFill>
                            <a:srgbClr val="FEFDDE"/>
                          </a:solidFill>
                          <a:latin typeface="Arial" charset="0"/>
                          <a:ea typeface="MS PGothic" pitchFamily="34" charset="-128"/>
                        </a:defRPr>
                      </a:lvl1pPr>
                      <a:lvl2pPr marL="742950" indent="-285750" algn="l" defTabSz="914400" rtl="0" eaLnBrk="1" latinLnBrk="0" hangingPunct="1">
                        <a:lnSpc>
                          <a:spcPct val="90000"/>
                        </a:lnSpc>
                        <a:spcBef>
                          <a:spcPts val="1000"/>
                        </a:spcBef>
                        <a:spcAft>
                          <a:spcPts val="700"/>
                        </a:spcAft>
                        <a:buClr>
                          <a:srgbClr val="8B3D9A"/>
                        </a:buClr>
                        <a:buFont typeface="Arial" charset="0"/>
                        <a:defRPr sz="2000" kern="1200">
                          <a:solidFill>
                            <a:srgbClr val="FEFDDE"/>
                          </a:solidFill>
                          <a:latin typeface="Arial" charset="0"/>
                          <a:ea typeface="MS PGothic" pitchFamily="34" charset="-128"/>
                        </a:defRPr>
                      </a:lvl2pPr>
                      <a:lvl3pPr marL="1143000" indent="-228600" algn="l" defTabSz="914400" rtl="0" eaLnBrk="1" latinLnBrk="0" hangingPunct="1">
                        <a:lnSpc>
                          <a:spcPct val="90000"/>
                        </a:lnSpc>
                        <a:spcBef>
                          <a:spcPts val="1000"/>
                        </a:spcBef>
                        <a:spcAft>
                          <a:spcPts val="700"/>
                        </a:spcAft>
                        <a:buClr>
                          <a:srgbClr val="8B3D9A"/>
                        </a:buClr>
                        <a:buFont typeface="Arial" charset="0"/>
                        <a:defRPr sz="1800" kern="1200">
                          <a:solidFill>
                            <a:srgbClr val="FEFDDE"/>
                          </a:solidFill>
                          <a:latin typeface="Arial" charset="0"/>
                          <a:ea typeface="MS PGothic" pitchFamily="34" charset="-128"/>
                        </a:defRPr>
                      </a:lvl3pPr>
                      <a:lvl4pPr marL="1600200" indent="-228600" algn="l" defTabSz="914400" rtl="0" eaLnBrk="1" latinLnBrk="0" hangingPunct="1">
                        <a:lnSpc>
                          <a:spcPct val="90000"/>
                        </a:lnSpc>
                        <a:spcBef>
                          <a:spcPts val="1000"/>
                        </a:spcBef>
                        <a:spcAft>
                          <a:spcPts val="700"/>
                        </a:spcAft>
                        <a:buClr>
                          <a:srgbClr val="8B3D9A"/>
                        </a:buClr>
                        <a:buFont typeface="Arial" charset="0"/>
                        <a:defRPr sz="1600" kern="1200">
                          <a:solidFill>
                            <a:srgbClr val="FEFDDE"/>
                          </a:solidFill>
                          <a:latin typeface="Arial" charset="0"/>
                          <a:ea typeface="MS PGothic" pitchFamily="34" charset="-128"/>
                        </a:defRPr>
                      </a:lvl4pPr>
                      <a:lvl5pPr marL="2057400" indent="-228600" algn="l" defTabSz="914400" rtl="0" eaLnBrk="1" latinLnBrk="0" hangingPunct="1">
                        <a:lnSpc>
                          <a:spcPct val="90000"/>
                        </a:lnSpc>
                        <a:spcBef>
                          <a:spcPts val="1000"/>
                        </a:spcBef>
                        <a:spcAft>
                          <a:spcPts val="700"/>
                        </a:spcAft>
                        <a:buClr>
                          <a:srgbClr val="8B3D9A"/>
                        </a:buClr>
                        <a:buFont typeface="Arial" charset="0"/>
                        <a:defRPr sz="1400" kern="1200">
                          <a:solidFill>
                            <a:srgbClr val="FEFDDE"/>
                          </a:solidFill>
                          <a:latin typeface="Arial" charset="0"/>
                          <a:ea typeface="MS PGothic" pitchFamily="34" charset="-128"/>
                        </a:defRPr>
                      </a:lvl5pPr>
                      <a:lvl6pPr marL="2514600" indent="-228600" algn="l" defTabSz="914400" rtl="0" eaLnBrk="0" fontAlgn="base" latinLnBrk="0" hangingPunct="0">
                        <a:lnSpc>
                          <a:spcPct val="90000"/>
                        </a:lnSpc>
                        <a:spcBef>
                          <a:spcPts val="1000"/>
                        </a:spcBef>
                        <a:spcAft>
                          <a:spcPts val="700"/>
                        </a:spcAft>
                        <a:buClr>
                          <a:srgbClr val="8B3D9A"/>
                        </a:buClr>
                        <a:buFont typeface="Arial" charset="0"/>
                        <a:defRPr sz="1400" kern="1200">
                          <a:solidFill>
                            <a:srgbClr val="FEFDDE"/>
                          </a:solidFill>
                          <a:latin typeface="Arial" charset="0"/>
                          <a:ea typeface="MS PGothic" pitchFamily="34" charset="-128"/>
                        </a:defRPr>
                      </a:lvl6pPr>
                      <a:lvl7pPr marL="2971800" indent="-228600" algn="l" defTabSz="914400" rtl="0" eaLnBrk="0" fontAlgn="base" latinLnBrk="0" hangingPunct="0">
                        <a:lnSpc>
                          <a:spcPct val="90000"/>
                        </a:lnSpc>
                        <a:spcBef>
                          <a:spcPts val="1000"/>
                        </a:spcBef>
                        <a:spcAft>
                          <a:spcPts val="700"/>
                        </a:spcAft>
                        <a:buClr>
                          <a:srgbClr val="8B3D9A"/>
                        </a:buClr>
                        <a:buFont typeface="Arial" charset="0"/>
                        <a:defRPr sz="1400" kern="1200">
                          <a:solidFill>
                            <a:srgbClr val="FEFDDE"/>
                          </a:solidFill>
                          <a:latin typeface="Arial" charset="0"/>
                          <a:ea typeface="MS PGothic" pitchFamily="34" charset="-128"/>
                        </a:defRPr>
                      </a:lvl7pPr>
                      <a:lvl8pPr marL="3429000" indent="-228600" algn="l" defTabSz="914400" rtl="0" eaLnBrk="0" fontAlgn="base" latinLnBrk="0" hangingPunct="0">
                        <a:lnSpc>
                          <a:spcPct val="90000"/>
                        </a:lnSpc>
                        <a:spcBef>
                          <a:spcPts val="1000"/>
                        </a:spcBef>
                        <a:spcAft>
                          <a:spcPts val="700"/>
                        </a:spcAft>
                        <a:buClr>
                          <a:srgbClr val="8B3D9A"/>
                        </a:buClr>
                        <a:buFont typeface="Arial" charset="0"/>
                        <a:defRPr sz="1400" kern="1200">
                          <a:solidFill>
                            <a:srgbClr val="FEFDDE"/>
                          </a:solidFill>
                          <a:latin typeface="Arial" charset="0"/>
                          <a:ea typeface="MS PGothic" pitchFamily="34" charset="-128"/>
                        </a:defRPr>
                      </a:lvl8pPr>
                      <a:lvl9pPr marL="3886200" indent="-228600" algn="l" defTabSz="914400" rtl="0" eaLnBrk="0" fontAlgn="base" latinLnBrk="0" hangingPunct="0">
                        <a:lnSpc>
                          <a:spcPct val="90000"/>
                        </a:lnSpc>
                        <a:spcBef>
                          <a:spcPts val="1000"/>
                        </a:spcBef>
                        <a:spcAft>
                          <a:spcPts val="700"/>
                        </a:spcAft>
                        <a:buClr>
                          <a:srgbClr val="8B3D9A"/>
                        </a:buClr>
                        <a:buFont typeface="Arial" charset="0"/>
                        <a:defRPr sz="1400" kern="1200">
                          <a:solidFill>
                            <a:srgbClr val="FEFDDE"/>
                          </a:solidFill>
                          <a:latin typeface="Arial"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charset="2"/>
                        <a:buNone/>
                        <a:tabLst/>
                      </a:pPr>
                      <a:r>
                        <a:rPr kumimoji="0" lang="en-US" altLang="en-US" sz="1100" b="0" i="0" u="none" strike="noStrike" cap="none" normalizeH="0" baseline="0" dirty="0">
                          <a:ln>
                            <a:noFill/>
                          </a:ln>
                          <a:solidFill>
                            <a:srgbClr val="141415"/>
                          </a:solidFill>
                          <a:effectLst/>
                          <a:latin typeface="Calibri" panose="020F0502020204030204" pitchFamily="34" charset="0"/>
                          <a:ea typeface="MS PGothic" pitchFamily="34" charset="-128"/>
                          <a:cs typeface="Calibri" panose="020F0502020204030204" pitchFamily="34" charset="0"/>
                        </a:rPr>
                        <a:t>51.2 (43.7-58.9)</a:t>
                      </a:r>
                    </a:p>
                  </a:txBody>
                  <a:tcPr marL="68477" marR="68477" marT="34275" marB="34275" anchor="ctr" horzOverflow="overflow">
                    <a:lnL>
                      <a:noFill/>
                    </a:lnL>
                    <a:lnR>
                      <a:noFill/>
                    </a:lnR>
                    <a:lnT>
                      <a:noFill/>
                    </a:lnT>
                    <a:lnB>
                      <a:noFill/>
                    </a:lnB>
                    <a:lnTlToBr>
                      <a:noFill/>
                    </a:lnTlToBr>
                    <a:lnBlToTr>
                      <a:noFill/>
                    </a:lnBlToTr>
                    <a:solidFill>
                      <a:srgbClr val="CDCDCF"/>
                    </a:solidFill>
                  </a:tcPr>
                </a:tc>
                <a:tc>
                  <a:txBody>
                    <a:bodyPr/>
                    <a:lstStyle>
                      <a:lvl1pPr marL="0" algn="l" defTabSz="914400" rtl="0" eaLnBrk="1" latinLnBrk="0" hangingPunct="1">
                        <a:lnSpc>
                          <a:spcPct val="90000"/>
                        </a:lnSpc>
                        <a:spcBef>
                          <a:spcPts val="1000"/>
                        </a:spcBef>
                        <a:spcAft>
                          <a:spcPts val="700"/>
                        </a:spcAft>
                        <a:buClr>
                          <a:srgbClr val="8B3D9A"/>
                        </a:buClr>
                        <a:buFont typeface="Wingdings" charset="2"/>
                        <a:defRPr sz="2000" kern="1200">
                          <a:solidFill>
                            <a:srgbClr val="FEFDDE"/>
                          </a:solidFill>
                          <a:latin typeface="Arial" charset="0"/>
                          <a:ea typeface="MS PGothic" pitchFamily="34" charset="-128"/>
                        </a:defRPr>
                      </a:lvl1pPr>
                      <a:lvl2pPr marL="742950" indent="-285750" algn="l" defTabSz="914400" rtl="0" eaLnBrk="1" latinLnBrk="0" hangingPunct="1">
                        <a:lnSpc>
                          <a:spcPct val="90000"/>
                        </a:lnSpc>
                        <a:spcBef>
                          <a:spcPts val="1000"/>
                        </a:spcBef>
                        <a:spcAft>
                          <a:spcPts val="700"/>
                        </a:spcAft>
                        <a:buClr>
                          <a:srgbClr val="8B3D9A"/>
                        </a:buClr>
                        <a:buFont typeface="Arial" charset="0"/>
                        <a:defRPr sz="2000" kern="1200">
                          <a:solidFill>
                            <a:srgbClr val="FEFDDE"/>
                          </a:solidFill>
                          <a:latin typeface="Arial" charset="0"/>
                          <a:ea typeface="MS PGothic" pitchFamily="34" charset="-128"/>
                        </a:defRPr>
                      </a:lvl2pPr>
                      <a:lvl3pPr marL="1143000" indent="-228600" algn="l" defTabSz="914400" rtl="0" eaLnBrk="1" latinLnBrk="0" hangingPunct="1">
                        <a:lnSpc>
                          <a:spcPct val="90000"/>
                        </a:lnSpc>
                        <a:spcBef>
                          <a:spcPts val="1000"/>
                        </a:spcBef>
                        <a:spcAft>
                          <a:spcPts val="700"/>
                        </a:spcAft>
                        <a:buClr>
                          <a:srgbClr val="8B3D9A"/>
                        </a:buClr>
                        <a:buFont typeface="Arial" charset="0"/>
                        <a:defRPr sz="1800" kern="1200">
                          <a:solidFill>
                            <a:srgbClr val="FEFDDE"/>
                          </a:solidFill>
                          <a:latin typeface="Arial" charset="0"/>
                          <a:ea typeface="MS PGothic" pitchFamily="34" charset="-128"/>
                        </a:defRPr>
                      </a:lvl3pPr>
                      <a:lvl4pPr marL="1600200" indent="-228600" algn="l" defTabSz="914400" rtl="0" eaLnBrk="1" latinLnBrk="0" hangingPunct="1">
                        <a:lnSpc>
                          <a:spcPct val="90000"/>
                        </a:lnSpc>
                        <a:spcBef>
                          <a:spcPts val="1000"/>
                        </a:spcBef>
                        <a:spcAft>
                          <a:spcPts val="700"/>
                        </a:spcAft>
                        <a:buClr>
                          <a:srgbClr val="8B3D9A"/>
                        </a:buClr>
                        <a:buFont typeface="Arial" charset="0"/>
                        <a:defRPr sz="1600" kern="1200">
                          <a:solidFill>
                            <a:srgbClr val="FEFDDE"/>
                          </a:solidFill>
                          <a:latin typeface="Arial" charset="0"/>
                          <a:ea typeface="MS PGothic" pitchFamily="34" charset="-128"/>
                        </a:defRPr>
                      </a:lvl4pPr>
                      <a:lvl5pPr marL="2057400" indent="-228600" algn="l" defTabSz="914400" rtl="0" eaLnBrk="1" latinLnBrk="0" hangingPunct="1">
                        <a:lnSpc>
                          <a:spcPct val="90000"/>
                        </a:lnSpc>
                        <a:spcBef>
                          <a:spcPts val="1000"/>
                        </a:spcBef>
                        <a:spcAft>
                          <a:spcPts val="700"/>
                        </a:spcAft>
                        <a:buClr>
                          <a:srgbClr val="8B3D9A"/>
                        </a:buClr>
                        <a:buFont typeface="Arial" charset="0"/>
                        <a:defRPr sz="1400" kern="1200">
                          <a:solidFill>
                            <a:srgbClr val="FEFDDE"/>
                          </a:solidFill>
                          <a:latin typeface="Arial" charset="0"/>
                          <a:ea typeface="MS PGothic" pitchFamily="34" charset="-128"/>
                        </a:defRPr>
                      </a:lvl5pPr>
                      <a:lvl6pPr marL="2514600" indent="-228600" algn="l" defTabSz="914400" rtl="0" eaLnBrk="0" fontAlgn="base" latinLnBrk="0" hangingPunct="0">
                        <a:lnSpc>
                          <a:spcPct val="90000"/>
                        </a:lnSpc>
                        <a:spcBef>
                          <a:spcPts val="1000"/>
                        </a:spcBef>
                        <a:spcAft>
                          <a:spcPts val="700"/>
                        </a:spcAft>
                        <a:buClr>
                          <a:srgbClr val="8B3D9A"/>
                        </a:buClr>
                        <a:buFont typeface="Arial" charset="0"/>
                        <a:defRPr sz="1400" kern="1200">
                          <a:solidFill>
                            <a:srgbClr val="FEFDDE"/>
                          </a:solidFill>
                          <a:latin typeface="Arial" charset="0"/>
                          <a:ea typeface="MS PGothic" pitchFamily="34" charset="-128"/>
                        </a:defRPr>
                      </a:lvl6pPr>
                      <a:lvl7pPr marL="2971800" indent="-228600" algn="l" defTabSz="914400" rtl="0" eaLnBrk="0" fontAlgn="base" latinLnBrk="0" hangingPunct="0">
                        <a:lnSpc>
                          <a:spcPct val="90000"/>
                        </a:lnSpc>
                        <a:spcBef>
                          <a:spcPts val="1000"/>
                        </a:spcBef>
                        <a:spcAft>
                          <a:spcPts val="700"/>
                        </a:spcAft>
                        <a:buClr>
                          <a:srgbClr val="8B3D9A"/>
                        </a:buClr>
                        <a:buFont typeface="Arial" charset="0"/>
                        <a:defRPr sz="1400" kern="1200">
                          <a:solidFill>
                            <a:srgbClr val="FEFDDE"/>
                          </a:solidFill>
                          <a:latin typeface="Arial" charset="0"/>
                          <a:ea typeface="MS PGothic" pitchFamily="34" charset="-128"/>
                        </a:defRPr>
                      </a:lvl7pPr>
                      <a:lvl8pPr marL="3429000" indent="-228600" algn="l" defTabSz="914400" rtl="0" eaLnBrk="0" fontAlgn="base" latinLnBrk="0" hangingPunct="0">
                        <a:lnSpc>
                          <a:spcPct val="90000"/>
                        </a:lnSpc>
                        <a:spcBef>
                          <a:spcPts val="1000"/>
                        </a:spcBef>
                        <a:spcAft>
                          <a:spcPts val="700"/>
                        </a:spcAft>
                        <a:buClr>
                          <a:srgbClr val="8B3D9A"/>
                        </a:buClr>
                        <a:buFont typeface="Arial" charset="0"/>
                        <a:defRPr sz="1400" kern="1200">
                          <a:solidFill>
                            <a:srgbClr val="FEFDDE"/>
                          </a:solidFill>
                          <a:latin typeface="Arial" charset="0"/>
                          <a:ea typeface="MS PGothic" pitchFamily="34" charset="-128"/>
                        </a:defRPr>
                      </a:lvl8pPr>
                      <a:lvl9pPr marL="3886200" indent="-228600" algn="l" defTabSz="914400" rtl="0" eaLnBrk="0" fontAlgn="base" latinLnBrk="0" hangingPunct="0">
                        <a:lnSpc>
                          <a:spcPct val="90000"/>
                        </a:lnSpc>
                        <a:spcBef>
                          <a:spcPts val="1000"/>
                        </a:spcBef>
                        <a:spcAft>
                          <a:spcPts val="700"/>
                        </a:spcAft>
                        <a:buClr>
                          <a:srgbClr val="8B3D9A"/>
                        </a:buClr>
                        <a:buFont typeface="Arial" charset="0"/>
                        <a:defRPr sz="1400" kern="1200">
                          <a:solidFill>
                            <a:srgbClr val="FEFDDE"/>
                          </a:solidFill>
                          <a:latin typeface="Arial"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charset="2"/>
                        <a:buNone/>
                        <a:tabLst/>
                      </a:pPr>
                      <a:r>
                        <a:rPr kumimoji="0" lang="en-US" altLang="en-US" sz="1100" b="0" i="0" u="none" strike="noStrike" cap="none" normalizeH="0" baseline="0" dirty="0">
                          <a:ln>
                            <a:noFill/>
                          </a:ln>
                          <a:solidFill>
                            <a:srgbClr val="141415"/>
                          </a:solidFill>
                          <a:effectLst/>
                          <a:latin typeface="Calibri" panose="020F0502020204030204" pitchFamily="34" charset="0"/>
                          <a:ea typeface="MS PGothic" pitchFamily="34" charset="-128"/>
                          <a:cs typeface="Calibri" panose="020F0502020204030204" pitchFamily="34" charset="0"/>
                        </a:rPr>
                        <a:t>0.956</a:t>
                      </a: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2"/>
                        <a:buNone/>
                        <a:tabLst/>
                      </a:pPr>
                      <a:r>
                        <a:rPr kumimoji="0" lang="en-US" altLang="en-US" sz="1100" b="0" i="0" u="none" strike="noStrike" cap="none" normalizeH="0" baseline="0" dirty="0">
                          <a:ln>
                            <a:noFill/>
                          </a:ln>
                          <a:solidFill>
                            <a:srgbClr val="141415"/>
                          </a:solidFill>
                          <a:effectLst/>
                          <a:latin typeface="Calibri" panose="020F0502020204030204" pitchFamily="34" charset="0"/>
                          <a:ea typeface="MS PGothic" pitchFamily="34" charset="-128"/>
                          <a:cs typeface="Calibri" panose="020F0502020204030204" pitchFamily="34" charset="0"/>
                        </a:rPr>
                        <a:t>(0.777-1.777); </a:t>
                      </a:r>
                      <a:r>
                        <a:rPr kumimoji="0" lang="en-US" altLang="en-US" sz="1100" b="0" i="1" u="none" strike="noStrike" cap="none" normalizeH="0" baseline="0" dirty="0">
                          <a:ln>
                            <a:noFill/>
                          </a:ln>
                          <a:solidFill>
                            <a:srgbClr val="141415"/>
                          </a:solidFill>
                          <a:effectLst/>
                          <a:latin typeface="Calibri" panose="020F0502020204030204" pitchFamily="34" charset="0"/>
                          <a:ea typeface="MS PGothic" pitchFamily="34" charset="-128"/>
                          <a:cs typeface="Calibri" panose="020F0502020204030204" pitchFamily="34" charset="0"/>
                        </a:rPr>
                        <a:t>P = </a:t>
                      </a:r>
                      <a:r>
                        <a:rPr kumimoji="0" lang="en-US" altLang="en-US" sz="1100" b="0" i="0" u="none" strike="noStrike" cap="none" normalizeH="0" baseline="0" dirty="0">
                          <a:ln>
                            <a:noFill/>
                          </a:ln>
                          <a:solidFill>
                            <a:srgbClr val="141415"/>
                          </a:solidFill>
                          <a:effectLst/>
                          <a:latin typeface="Calibri" panose="020F0502020204030204" pitchFamily="34" charset="0"/>
                          <a:ea typeface="MS PGothic" pitchFamily="34" charset="-128"/>
                          <a:cs typeface="Calibri" panose="020F0502020204030204" pitchFamily="34" charset="0"/>
                        </a:rPr>
                        <a:t>.3378</a:t>
                      </a:r>
                    </a:p>
                  </a:txBody>
                  <a:tcPr marL="68477" marR="68477" marT="34275" marB="34275" anchor="ctr" horzOverflow="overflow">
                    <a:lnL>
                      <a:noFill/>
                    </a:lnL>
                    <a:lnR>
                      <a:noFill/>
                    </a:lnR>
                    <a:lnT>
                      <a:noFill/>
                    </a:lnT>
                    <a:lnB>
                      <a:noFill/>
                    </a:lnB>
                    <a:lnTlToBr>
                      <a:noFill/>
                    </a:lnTlToBr>
                    <a:lnBlToTr>
                      <a:noFill/>
                    </a:lnBlToTr>
                    <a:solidFill>
                      <a:srgbClr val="CDCDCF"/>
                    </a:solidFill>
                  </a:tcPr>
                </a:tc>
                <a:extLst>
                  <a:ext uri="{0D108BD9-81ED-4DB2-BD59-A6C34878D82A}">
                    <a16:rowId xmlns:a16="http://schemas.microsoft.com/office/drawing/2014/main" val="3044946111"/>
                  </a:ext>
                </a:extLst>
              </a:tr>
            </a:tbl>
          </a:graphicData>
        </a:graphic>
      </p:graphicFrame>
    </p:spTree>
    <p:extLst>
      <p:ext uri="{BB962C8B-B14F-4D97-AF65-F5344CB8AC3E}">
        <p14:creationId xmlns:p14="http://schemas.microsoft.com/office/powerpoint/2010/main" val="2462994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7567E0-9FB4-E2D0-F57B-56251EA6FA1C}"/>
              </a:ext>
            </a:extLst>
          </p:cNvPr>
          <p:cNvSpPr>
            <a:spLocks noGrp="1"/>
          </p:cNvSpPr>
          <p:nvPr>
            <p:ph sz="half" idx="2"/>
          </p:nvPr>
        </p:nvSpPr>
        <p:spPr>
          <a:xfrm>
            <a:off x="98612" y="1253778"/>
            <a:ext cx="9045387" cy="2647662"/>
          </a:xfrm>
        </p:spPr>
        <p:txBody>
          <a:bodyPr/>
          <a:lstStyle/>
          <a:p>
            <a:pPr marL="0" indent="0" algn="ctr">
              <a:buNone/>
            </a:pPr>
            <a:r>
              <a:rPr lang="en-US" b="1">
                <a:solidFill>
                  <a:srgbClr val="002E51"/>
                </a:solidFill>
                <a:cs typeface="Arial"/>
              </a:rPr>
              <a:t>Paul L. Baron</a:t>
            </a:r>
            <a:r>
              <a:rPr lang="en-US" sz="2800" b="1">
                <a:solidFill>
                  <a:srgbClr val="002E51"/>
                </a:solidFill>
                <a:cs typeface="Arial"/>
              </a:rPr>
              <a:t>, MD</a:t>
            </a:r>
            <a:r>
              <a:rPr lang="en-US" b="1">
                <a:solidFill>
                  <a:srgbClr val="002E51"/>
                </a:solidFill>
                <a:cs typeface="Arial"/>
              </a:rPr>
              <a:t>, FACS</a:t>
            </a:r>
            <a:endParaRPr lang="en-US"/>
          </a:p>
          <a:p>
            <a:pPr marL="0" indent="0" algn="ctr">
              <a:buNone/>
            </a:pPr>
            <a:r>
              <a:rPr lang="en-US" sz="2100">
                <a:solidFill>
                  <a:srgbClr val="002E51"/>
                </a:solidFill>
                <a:cs typeface="Arial"/>
              </a:rPr>
              <a:t>Chief of Breast Surgery </a:t>
            </a:r>
            <a:endParaRPr lang="en-US">
              <a:solidFill>
                <a:srgbClr val="000000"/>
              </a:solidFill>
              <a:cs typeface="Arial"/>
            </a:endParaRPr>
          </a:p>
          <a:p>
            <a:pPr marL="0" indent="0" algn="ctr">
              <a:buNone/>
            </a:pPr>
            <a:r>
              <a:rPr lang="en-US" sz="2100">
                <a:solidFill>
                  <a:srgbClr val="002E51"/>
                </a:solidFill>
                <a:cs typeface="Arial"/>
              </a:rPr>
              <a:t>Director of the Breast Cancer Program</a:t>
            </a:r>
            <a:endParaRPr lang="en-US">
              <a:solidFill>
                <a:srgbClr val="000000"/>
              </a:solidFill>
              <a:cs typeface="Arial"/>
            </a:endParaRPr>
          </a:p>
          <a:p>
            <a:pPr marL="0" indent="0" algn="ctr">
              <a:buNone/>
            </a:pPr>
            <a:r>
              <a:rPr lang="en-US" sz="2100">
                <a:solidFill>
                  <a:srgbClr val="002E51"/>
                </a:solidFill>
                <a:cs typeface="Arial"/>
              </a:rPr>
              <a:t>Lenox Hill Hospital, Northwell Health</a:t>
            </a:r>
            <a:endParaRPr lang="en-US" sz="2100">
              <a:solidFill>
                <a:srgbClr val="002E51"/>
              </a:solidFill>
            </a:endParaRPr>
          </a:p>
          <a:p>
            <a:pPr marL="0" indent="0" algn="ctr">
              <a:buNone/>
            </a:pPr>
            <a:r>
              <a:rPr lang="en-US" sz="2100">
                <a:solidFill>
                  <a:srgbClr val="002E51"/>
                </a:solidFill>
                <a:cs typeface="Arial"/>
              </a:rPr>
              <a:t>New York, NY</a:t>
            </a:r>
          </a:p>
        </p:txBody>
      </p:sp>
      <p:sp>
        <p:nvSpPr>
          <p:cNvPr id="4" name="Title 3">
            <a:extLst>
              <a:ext uri="{FF2B5EF4-FFF2-40B4-BE49-F238E27FC236}">
                <a16:creationId xmlns:a16="http://schemas.microsoft.com/office/drawing/2014/main" id="{D85A5EB2-7AC2-92C2-D216-90AAF7FAD4AD}"/>
              </a:ext>
            </a:extLst>
          </p:cNvPr>
          <p:cNvSpPr>
            <a:spLocks noGrp="1"/>
          </p:cNvSpPr>
          <p:nvPr>
            <p:ph type="title"/>
          </p:nvPr>
        </p:nvSpPr>
        <p:spPr/>
        <p:txBody>
          <a:bodyPr/>
          <a:lstStyle/>
          <a:p>
            <a:r>
              <a:rPr lang="en-US"/>
              <a:t>Program Chair</a:t>
            </a:r>
          </a:p>
        </p:txBody>
      </p:sp>
    </p:spTree>
    <p:extLst>
      <p:ext uri="{BB962C8B-B14F-4D97-AF65-F5344CB8AC3E}">
        <p14:creationId xmlns:p14="http://schemas.microsoft.com/office/powerpoint/2010/main" val="41049956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C438D-6C2C-A11C-5B8A-FBE9391AC094}"/>
              </a:ext>
            </a:extLst>
          </p:cNvPr>
          <p:cNvSpPr txBox="1">
            <a:spLocks/>
          </p:cNvSpPr>
          <p:nvPr/>
        </p:nvSpPr>
        <p:spPr>
          <a:xfrm>
            <a:off x="331840" y="147538"/>
            <a:ext cx="7429223" cy="34202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altLang="en-US" sz="2800" b="1" kern="0" dirty="0">
                <a:solidFill>
                  <a:schemeClr val="tx1"/>
                </a:solidFill>
              </a:rPr>
              <a:t>PALOMA-3: Phase III Study Design</a:t>
            </a:r>
          </a:p>
        </p:txBody>
      </p:sp>
      <p:sp>
        <p:nvSpPr>
          <p:cNvPr id="3" name="Content Placeholder 20">
            <a:extLst>
              <a:ext uri="{FF2B5EF4-FFF2-40B4-BE49-F238E27FC236}">
                <a16:creationId xmlns:a16="http://schemas.microsoft.com/office/drawing/2014/main" id="{CA3EC8AB-6156-E111-9A01-F247A051CA0A}"/>
              </a:ext>
            </a:extLst>
          </p:cNvPr>
          <p:cNvSpPr txBox="1">
            <a:spLocks/>
          </p:cNvSpPr>
          <p:nvPr/>
        </p:nvSpPr>
        <p:spPr>
          <a:xfrm>
            <a:off x="331841" y="3681246"/>
            <a:ext cx="8465572" cy="763298"/>
          </a:xfrm>
          <a:prstGeom prst="rect">
            <a:avLst/>
          </a:prstGeom>
        </p:spPr>
        <p:txBody>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r>
              <a:rPr lang="en-US" altLang="en-US" sz="1400" kern="0" dirty="0"/>
              <a:t>Primary endpoint: investigator-assessed PFS</a:t>
            </a:r>
          </a:p>
          <a:p>
            <a:r>
              <a:rPr lang="en-US" altLang="en-US" sz="1400" kern="0" dirty="0"/>
              <a:t>Secondary endpoints: ORR, CBR (CR, PR, or SD for ≥ 24 </a:t>
            </a:r>
            <a:r>
              <a:rPr lang="en-US" altLang="en-US" sz="1400" kern="0" dirty="0" err="1"/>
              <a:t>wks</a:t>
            </a:r>
            <a:r>
              <a:rPr lang="en-US" altLang="en-US" sz="1400" kern="0" dirty="0"/>
              <a:t>), OS, pt-reported outcomes, safety</a:t>
            </a:r>
          </a:p>
        </p:txBody>
      </p:sp>
      <p:sp>
        <p:nvSpPr>
          <p:cNvPr id="5" name="Text Box 45">
            <a:extLst>
              <a:ext uri="{FF2B5EF4-FFF2-40B4-BE49-F238E27FC236}">
                <a16:creationId xmlns:a16="http://schemas.microsoft.com/office/drawing/2014/main" id="{3EF2325A-5695-95CD-A736-9D0081C24776}"/>
              </a:ext>
            </a:extLst>
          </p:cNvPr>
          <p:cNvSpPr txBox="1">
            <a:spLocks noChangeArrowheads="1"/>
          </p:cNvSpPr>
          <p:nvPr/>
        </p:nvSpPr>
        <p:spPr bwMode="auto">
          <a:xfrm>
            <a:off x="1626050" y="1986610"/>
            <a:ext cx="1400280" cy="122431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defTabSz="686440" eaLnBrk="0" hangingPunct="0"/>
            <a:r>
              <a:rPr lang="en-US" altLang="en-US" sz="1051" b="0" dirty="0">
                <a:ea typeface="MS PGothic" panose="020B0600070205080204" pitchFamily="34" charset="-128"/>
                <a:cs typeface="Arial" panose="020B0604020202020204" pitchFamily="34" charset="0"/>
              </a:rPr>
              <a:t>Pts with HR+/HER2- MBC; PD after endocrine therapy;</a:t>
            </a:r>
          </a:p>
          <a:p>
            <a:pPr algn="ctr" defTabSz="686440" eaLnBrk="0" hangingPunct="0"/>
            <a:r>
              <a:rPr lang="en-US" altLang="en-US" sz="1051" b="0" dirty="0">
                <a:ea typeface="MS PGothic" panose="020B0600070205080204" pitchFamily="34" charset="-128"/>
                <a:cs typeface="Arial" panose="020B0604020202020204" pitchFamily="34" charset="0"/>
              </a:rPr>
              <a:t>≤ 1 chemotherapy regimen for advanced BC </a:t>
            </a:r>
          </a:p>
          <a:p>
            <a:pPr algn="ctr" defTabSz="686440" eaLnBrk="0" hangingPunct="0"/>
            <a:r>
              <a:rPr lang="en-US" altLang="en-US" sz="1051" b="0" dirty="0">
                <a:ea typeface="MS PGothic" panose="020B0600070205080204" pitchFamily="34" charset="-128"/>
                <a:cs typeface="Arial" panose="020B0604020202020204" pitchFamily="34" charset="0"/>
              </a:rPr>
              <a:t>(N = 521)</a:t>
            </a:r>
            <a:r>
              <a:rPr lang="en-GB" altLang="en-US" sz="1051" b="0" dirty="0">
                <a:ea typeface="MS PGothic" panose="020B0600070205080204" pitchFamily="34" charset="-128"/>
                <a:cs typeface="Arial" panose="020B0604020202020204" pitchFamily="34" charset="0"/>
              </a:rPr>
              <a:t> </a:t>
            </a:r>
            <a:endParaRPr lang="en-US" altLang="en-US" sz="1051" b="0" dirty="0">
              <a:ea typeface="MS PGothic" panose="020B0600070205080204" pitchFamily="34" charset="-128"/>
              <a:cs typeface="Arial" panose="020B0604020202020204" pitchFamily="34" charset="0"/>
            </a:endParaRPr>
          </a:p>
        </p:txBody>
      </p:sp>
      <p:sp>
        <p:nvSpPr>
          <p:cNvPr id="6" name="Rectangle 49">
            <a:extLst>
              <a:ext uri="{FF2B5EF4-FFF2-40B4-BE49-F238E27FC236}">
                <a16:creationId xmlns:a16="http://schemas.microsoft.com/office/drawing/2014/main" id="{EB998BC5-A61A-2B9F-1128-0D6E362FDCDE}"/>
              </a:ext>
            </a:extLst>
          </p:cNvPr>
          <p:cNvSpPr>
            <a:spLocks noChangeArrowheads="1"/>
          </p:cNvSpPr>
          <p:nvPr/>
        </p:nvSpPr>
        <p:spPr bwMode="auto">
          <a:xfrm>
            <a:off x="3855773" y="1675569"/>
            <a:ext cx="2009252" cy="842552"/>
          </a:xfrm>
          <a:prstGeom prst="rect">
            <a:avLst/>
          </a:prstGeom>
          <a:solidFill>
            <a:srgbClr val="FFC000"/>
          </a:solidFill>
          <a:ln w="9525">
            <a:noFill/>
            <a:miter lim="800000"/>
            <a:headEnd/>
            <a:tailEnd/>
          </a:ln>
        </p:spPr>
        <p:txBody>
          <a:bodyPr wrap="none" anchor="ctr" anchorCtr="1"/>
          <a:lstStyle/>
          <a:p>
            <a:pPr algn="ctr" defTabSz="686440" eaLnBrk="0" hangingPunct="0">
              <a:defRPr/>
            </a:pPr>
            <a:r>
              <a:rPr lang="en-US" altLang="en-US" sz="1051" b="1" dirty="0" err="1">
                <a:ea typeface="MS PGothic" pitchFamily="34" charset="-128"/>
                <a:cs typeface="Arial" charset="0"/>
              </a:rPr>
              <a:t>Palbociclib</a:t>
            </a:r>
            <a:r>
              <a:rPr lang="en-US" altLang="en-US" sz="1051" b="1" dirty="0">
                <a:ea typeface="MS PGothic" pitchFamily="34" charset="-128"/>
                <a:cs typeface="Arial" charset="0"/>
              </a:rPr>
              <a:t> </a:t>
            </a:r>
            <a:r>
              <a:rPr lang="en-US" altLang="en-US" sz="1051" dirty="0">
                <a:ea typeface="MS PGothic" pitchFamily="34" charset="-128"/>
                <a:cs typeface="Arial" charset="0"/>
              </a:rPr>
              <a:t>125 mg QD</a:t>
            </a:r>
          </a:p>
          <a:p>
            <a:pPr algn="ctr" defTabSz="686440" eaLnBrk="0" hangingPunct="0">
              <a:defRPr/>
            </a:pPr>
            <a:r>
              <a:rPr lang="en-US" altLang="en-US" sz="1051" dirty="0">
                <a:ea typeface="MS PGothic" pitchFamily="34" charset="-128"/>
                <a:cs typeface="Arial" charset="0"/>
              </a:rPr>
              <a:t>3 wks on/1 wk off +</a:t>
            </a:r>
          </a:p>
          <a:p>
            <a:pPr algn="ctr" defTabSz="686440" eaLnBrk="0" hangingPunct="0">
              <a:defRPr/>
            </a:pPr>
            <a:r>
              <a:rPr lang="en-US" altLang="en-US" sz="1051" b="1" dirty="0" err="1">
                <a:ea typeface="MS PGothic" pitchFamily="34" charset="-128"/>
                <a:cs typeface="Arial" charset="0"/>
              </a:rPr>
              <a:t>Fulvestrant</a:t>
            </a:r>
            <a:r>
              <a:rPr lang="en-US" altLang="en-US" sz="1051" b="1" dirty="0">
                <a:ea typeface="MS PGothic" pitchFamily="34" charset="-128"/>
                <a:cs typeface="Arial" charset="0"/>
              </a:rPr>
              <a:t> </a:t>
            </a:r>
            <a:r>
              <a:rPr lang="en-US" altLang="en-US" sz="1051" dirty="0">
                <a:ea typeface="MS PGothic" pitchFamily="34" charset="-128"/>
                <a:cs typeface="Arial" charset="0"/>
              </a:rPr>
              <a:t>500 mg IM Q4W</a:t>
            </a:r>
          </a:p>
          <a:p>
            <a:pPr algn="ctr" defTabSz="686440" eaLnBrk="0" hangingPunct="0">
              <a:defRPr/>
            </a:pPr>
            <a:r>
              <a:rPr lang="en-US" altLang="en-US" sz="1051" dirty="0">
                <a:ea typeface="MS PGothic" pitchFamily="34" charset="-128"/>
                <a:cs typeface="Arial" charset="0"/>
              </a:rPr>
              <a:t>(n = 347)</a:t>
            </a:r>
          </a:p>
        </p:txBody>
      </p:sp>
      <p:sp>
        <p:nvSpPr>
          <p:cNvPr id="7" name="Line 54">
            <a:extLst>
              <a:ext uri="{FF2B5EF4-FFF2-40B4-BE49-F238E27FC236}">
                <a16:creationId xmlns:a16="http://schemas.microsoft.com/office/drawing/2014/main" id="{75382B05-6652-5CC9-710E-EFA1162A79DD}"/>
              </a:ext>
            </a:extLst>
          </p:cNvPr>
          <p:cNvSpPr>
            <a:spLocks noChangeShapeType="1"/>
          </p:cNvSpPr>
          <p:nvPr/>
        </p:nvSpPr>
        <p:spPr bwMode="auto">
          <a:xfrm flipV="1">
            <a:off x="3051356" y="2116507"/>
            <a:ext cx="804416" cy="40161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86440" eaLnBrk="0" hangingPunct="0"/>
            <a:endParaRPr lang="en-US" sz="1351" b="1">
              <a:latin typeface="Arial" panose="020B0604020202020204" pitchFamily="34" charset="0"/>
              <a:ea typeface="+mn-ea"/>
              <a:cs typeface="+mn-cs"/>
            </a:endParaRPr>
          </a:p>
        </p:txBody>
      </p:sp>
      <p:sp>
        <p:nvSpPr>
          <p:cNvPr id="8" name="Rectangle 46">
            <a:extLst>
              <a:ext uri="{FF2B5EF4-FFF2-40B4-BE49-F238E27FC236}">
                <a16:creationId xmlns:a16="http://schemas.microsoft.com/office/drawing/2014/main" id="{BB5FA7EC-C954-FBE0-9D54-5D61C9C1143F}"/>
              </a:ext>
            </a:extLst>
          </p:cNvPr>
          <p:cNvSpPr>
            <a:spLocks noChangeArrowheads="1"/>
          </p:cNvSpPr>
          <p:nvPr/>
        </p:nvSpPr>
        <p:spPr bwMode="auto">
          <a:xfrm>
            <a:off x="6376276" y="2315192"/>
            <a:ext cx="1351419" cy="577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defTabSz="686440" eaLnBrk="0" hangingPunct="0"/>
            <a:r>
              <a:rPr lang="en-US" altLang="en-US" sz="1051" i="1">
                <a:ea typeface="MS PGothic" panose="020B0600070205080204" pitchFamily="34" charset="-128"/>
                <a:cs typeface="Arial" panose="020B0604020202020204" pitchFamily="34" charset="0"/>
              </a:rPr>
              <a:t>Tx to PD, toxicity, or study withdrawal</a:t>
            </a:r>
          </a:p>
        </p:txBody>
      </p:sp>
      <p:cxnSp>
        <p:nvCxnSpPr>
          <p:cNvPr id="9" name="Straight Arrow Connector 2">
            <a:extLst>
              <a:ext uri="{FF2B5EF4-FFF2-40B4-BE49-F238E27FC236}">
                <a16:creationId xmlns:a16="http://schemas.microsoft.com/office/drawing/2014/main" id="{106C19FB-FC01-64F5-7284-50FE1CC5A89D}"/>
              </a:ext>
            </a:extLst>
          </p:cNvPr>
          <p:cNvCxnSpPr>
            <a:cxnSpLocks noChangeShapeType="1"/>
          </p:cNvCxnSpPr>
          <p:nvPr/>
        </p:nvCxnSpPr>
        <p:spPr bwMode="auto">
          <a:xfrm>
            <a:off x="3051356" y="2613459"/>
            <a:ext cx="804416" cy="488608"/>
          </a:xfrm>
          <a:prstGeom prst="straightConnector1">
            <a:avLst/>
          </a:prstGeom>
          <a:noFill/>
          <a:ln w="2857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 name="Rectangle 49">
            <a:extLst>
              <a:ext uri="{FF2B5EF4-FFF2-40B4-BE49-F238E27FC236}">
                <a16:creationId xmlns:a16="http://schemas.microsoft.com/office/drawing/2014/main" id="{F1A25A95-503A-B255-0FF2-9825694F899C}"/>
              </a:ext>
            </a:extLst>
          </p:cNvPr>
          <p:cNvSpPr>
            <a:spLocks noChangeArrowheads="1"/>
          </p:cNvSpPr>
          <p:nvPr/>
        </p:nvSpPr>
        <p:spPr bwMode="auto">
          <a:xfrm>
            <a:off x="3855773" y="2680195"/>
            <a:ext cx="2009252" cy="842551"/>
          </a:xfrm>
          <a:prstGeom prst="rect">
            <a:avLst/>
          </a:prstGeom>
          <a:solidFill>
            <a:srgbClr val="3399FF"/>
          </a:solidFill>
          <a:ln>
            <a:no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defTabSz="686440" eaLnBrk="0" hangingPunct="0">
              <a:lnSpc>
                <a:spcPct val="100000"/>
              </a:lnSpc>
              <a:spcBef>
                <a:spcPct val="0"/>
              </a:spcBef>
              <a:spcAft>
                <a:spcPct val="0"/>
              </a:spcAft>
              <a:buClrTx/>
              <a:buNone/>
              <a:defRPr/>
            </a:pPr>
            <a:r>
              <a:rPr lang="en-US" altLang="en-US" sz="1051" b="1" dirty="0">
                <a:solidFill>
                  <a:schemeClr val="tx1"/>
                </a:solidFill>
                <a:ea typeface="MS PGothic" panose="020B0600070205080204" pitchFamily="34" charset="-128"/>
                <a:cs typeface="Arial" panose="020B0604020202020204" pitchFamily="34" charset="0"/>
              </a:rPr>
              <a:t>Placebo </a:t>
            </a:r>
            <a:r>
              <a:rPr lang="en-US" altLang="en-US" sz="1051" dirty="0">
                <a:solidFill>
                  <a:schemeClr val="tx1"/>
                </a:solidFill>
                <a:ea typeface="MS PGothic" panose="020B0600070205080204" pitchFamily="34" charset="-128"/>
                <a:cs typeface="Arial" panose="020B0604020202020204" pitchFamily="34" charset="0"/>
              </a:rPr>
              <a:t>3 wks on/1 wk off +</a:t>
            </a:r>
          </a:p>
          <a:p>
            <a:pPr algn="ctr" defTabSz="686440" eaLnBrk="0" hangingPunct="0">
              <a:lnSpc>
                <a:spcPct val="100000"/>
              </a:lnSpc>
              <a:spcBef>
                <a:spcPct val="0"/>
              </a:spcBef>
              <a:spcAft>
                <a:spcPct val="0"/>
              </a:spcAft>
              <a:buClrTx/>
              <a:buNone/>
              <a:defRPr/>
            </a:pPr>
            <a:r>
              <a:rPr lang="en-US" altLang="en-US" sz="1051" b="1" dirty="0">
                <a:solidFill>
                  <a:schemeClr val="tx1"/>
                </a:solidFill>
                <a:ea typeface="MS PGothic" panose="020B0600070205080204" pitchFamily="34" charset="-128"/>
                <a:cs typeface="Arial" panose="020B0604020202020204" pitchFamily="34" charset="0"/>
              </a:rPr>
              <a:t>Fulvestrant </a:t>
            </a:r>
            <a:r>
              <a:rPr lang="en-US" altLang="en-US" sz="1051" dirty="0">
                <a:solidFill>
                  <a:schemeClr val="tx1"/>
                </a:solidFill>
                <a:ea typeface="MS PGothic" panose="020B0600070205080204" pitchFamily="34" charset="-128"/>
                <a:cs typeface="Arial" panose="020B0604020202020204" pitchFamily="34" charset="0"/>
              </a:rPr>
              <a:t>500 mg IM Q4W</a:t>
            </a:r>
          </a:p>
          <a:p>
            <a:pPr algn="ctr" defTabSz="686440" eaLnBrk="0" hangingPunct="0">
              <a:lnSpc>
                <a:spcPct val="100000"/>
              </a:lnSpc>
              <a:spcBef>
                <a:spcPct val="0"/>
              </a:spcBef>
              <a:spcAft>
                <a:spcPct val="0"/>
              </a:spcAft>
              <a:buClrTx/>
              <a:buNone/>
              <a:defRPr/>
            </a:pPr>
            <a:r>
              <a:rPr lang="en-US" altLang="en-US" sz="1051" dirty="0">
                <a:solidFill>
                  <a:schemeClr val="tx1"/>
                </a:solidFill>
                <a:ea typeface="MS PGothic" panose="020B0600070205080204" pitchFamily="34" charset="-128"/>
                <a:cs typeface="Arial" panose="020B0604020202020204" pitchFamily="34" charset="0"/>
              </a:rPr>
              <a:t>(n = 174)</a:t>
            </a:r>
          </a:p>
        </p:txBody>
      </p:sp>
      <p:sp>
        <p:nvSpPr>
          <p:cNvPr id="11" name="Text Box 11">
            <a:extLst>
              <a:ext uri="{FF2B5EF4-FFF2-40B4-BE49-F238E27FC236}">
                <a16:creationId xmlns:a16="http://schemas.microsoft.com/office/drawing/2014/main" id="{7553D4EE-2C3B-7B3B-763A-D905752DE452}"/>
              </a:ext>
            </a:extLst>
          </p:cNvPr>
          <p:cNvSpPr txBox="1">
            <a:spLocks noChangeArrowheads="1"/>
          </p:cNvSpPr>
          <p:nvPr/>
        </p:nvSpPr>
        <p:spPr bwMode="auto">
          <a:xfrm>
            <a:off x="3453564" y="4710157"/>
            <a:ext cx="4610794" cy="254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defTabSz="686440"/>
            <a:r>
              <a:rPr lang="en-US" altLang="en-US" sz="1051" b="0" dirty="0" err="1">
                <a:ea typeface="+mn-ea"/>
                <a:cs typeface="+mn-cs"/>
              </a:rPr>
              <a:t>Cristofanilli</a:t>
            </a:r>
            <a:r>
              <a:rPr lang="en-US" altLang="en-US" sz="1051" b="0" dirty="0">
                <a:ea typeface="+mn-ea"/>
                <a:cs typeface="+mn-cs"/>
              </a:rPr>
              <a:t> M, et al. SABCS 2015. Abstract P4-13-01.</a:t>
            </a:r>
          </a:p>
        </p:txBody>
      </p:sp>
      <p:cxnSp>
        <p:nvCxnSpPr>
          <p:cNvPr id="12" name="Straight Arrow Connector 4">
            <a:extLst>
              <a:ext uri="{FF2B5EF4-FFF2-40B4-BE49-F238E27FC236}">
                <a16:creationId xmlns:a16="http://schemas.microsoft.com/office/drawing/2014/main" id="{9D8B53B7-F581-AAB9-5694-0AECFEAA051B}"/>
              </a:ext>
            </a:extLst>
          </p:cNvPr>
          <p:cNvCxnSpPr>
            <a:cxnSpLocks noChangeShapeType="1"/>
          </p:cNvCxnSpPr>
          <p:nvPr/>
        </p:nvCxnSpPr>
        <p:spPr bwMode="auto">
          <a:xfrm>
            <a:off x="5888859" y="2600349"/>
            <a:ext cx="494567" cy="0"/>
          </a:xfrm>
          <a:prstGeom prst="straightConnector1">
            <a:avLst/>
          </a:prstGeom>
          <a:noFill/>
          <a:ln w="2857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3" name="Straight Arrow Connector 4">
            <a:extLst>
              <a:ext uri="{FF2B5EF4-FFF2-40B4-BE49-F238E27FC236}">
                <a16:creationId xmlns:a16="http://schemas.microsoft.com/office/drawing/2014/main" id="{4D87D815-8870-668A-D0E2-D6A81807CBD4}"/>
              </a:ext>
            </a:extLst>
          </p:cNvPr>
          <p:cNvCxnSpPr>
            <a:cxnSpLocks noChangeShapeType="1"/>
          </p:cNvCxnSpPr>
          <p:nvPr/>
        </p:nvCxnSpPr>
        <p:spPr bwMode="auto">
          <a:xfrm>
            <a:off x="3306385" y="1734561"/>
            <a:ext cx="0" cy="308091"/>
          </a:xfrm>
          <a:prstGeom prst="straightConnector1">
            <a:avLst/>
          </a:prstGeom>
          <a:noFill/>
          <a:ln w="508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4" name="TextBox 4">
            <a:extLst>
              <a:ext uri="{FF2B5EF4-FFF2-40B4-BE49-F238E27FC236}">
                <a16:creationId xmlns:a16="http://schemas.microsoft.com/office/drawing/2014/main" id="{28AE884D-25C6-2499-F2CA-04671AAAE614}"/>
              </a:ext>
            </a:extLst>
          </p:cNvPr>
          <p:cNvSpPr txBox="1">
            <a:spLocks noChangeArrowheads="1"/>
          </p:cNvSpPr>
          <p:nvPr/>
        </p:nvSpPr>
        <p:spPr bwMode="auto">
          <a:xfrm>
            <a:off x="2304143" y="776108"/>
            <a:ext cx="2022361" cy="9008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defTabSz="686440" eaLnBrk="0" hangingPunct="0"/>
            <a:r>
              <a:rPr lang="en-US" altLang="en-US" sz="1051" b="0" i="1" dirty="0">
                <a:ea typeface="+mn-ea"/>
                <a:cs typeface="+mn-cs"/>
              </a:rPr>
              <a:t>Stratified by visceral metastases (yes/no), sensitivity to previous endocrine therapy, menopausal status</a:t>
            </a:r>
          </a:p>
        </p:txBody>
      </p:sp>
      <p:pic>
        <p:nvPicPr>
          <p:cNvPr id="17" name="Picture 1">
            <a:extLst>
              <a:ext uri="{FF2B5EF4-FFF2-40B4-BE49-F238E27FC236}">
                <a16:creationId xmlns:a16="http://schemas.microsoft.com/office/drawing/2014/main" id="{C63D805F-FDB6-A1CA-ACBB-49D91D3DCCEC}"/>
              </a:ext>
            </a:extLst>
          </p:cNvPr>
          <p:cNvPicPr>
            <a:picLocks noChangeAspect="1"/>
          </p:cNvPicPr>
          <p:nvPr/>
        </p:nvPicPr>
        <p:blipFill>
          <a:blip r:embed="rId2">
            <a:extLst>
              <a:ext uri="{28A0092B-C50C-407E-A947-70E740481C1C}">
                <a14:useLocalDpi xmlns:a14="http://schemas.microsoft.com/office/drawing/2010/main" val="0"/>
              </a:ext>
            </a:extLst>
          </a:blip>
          <a:srcRect t="-1894" r="5573"/>
          <a:stretch>
            <a:fillRect/>
          </a:stretch>
        </p:blipFill>
        <p:spPr bwMode="auto">
          <a:xfrm>
            <a:off x="7353497" y="4662017"/>
            <a:ext cx="427831" cy="140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027988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84842" y="1809499"/>
            <a:ext cx="9144000" cy="807256"/>
          </a:xfrm>
          <a:prstGeom prst="rect">
            <a:avLst/>
          </a:prstGeom>
        </p:spPr>
        <p:txBody>
          <a:bodyPr/>
          <a:lstStyle/>
          <a:p>
            <a:r>
              <a:rPr lang="en-US" b="1" dirty="0"/>
              <a:t>MONALEESA-7</a:t>
            </a:r>
          </a:p>
        </p:txBody>
      </p:sp>
      <p:sp>
        <p:nvSpPr>
          <p:cNvPr id="2" name="Rectangle 33">
            <a:extLst>
              <a:ext uri="{FF2B5EF4-FFF2-40B4-BE49-F238E27FC236}">
                <a16:creationId xmlns:a16="http://schemas.microsoft.com/office/drawing/2014/main" id="{3406A11C-5066-8097-CAD6-49937317906C}"/>
              </a:ext>
            </a:extLst>
          </p:cNvPr>
          <p:cNvSpPr txBox="1">
            <a:spLocks noChangeArrowheads="1"/>
          </p:cNvSpPr>
          <p:nvPr/>
        </p:nvSpPr>
        <p:spPr>
          <a:xfrm>
            <a:off x="313364" y="225247"/>
            <a:ext cx="8557791" cy="828251"/>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altLang="en-US" sz="2800" b="1" kern="0" dirty="0">
                <a:solidFill>
                  <a:schemeClr val="tx1"/>
                </a:solidFill>
              </a:rPr>
              <a:t>PALOMA-3: PFS in Overall Population and Specific Pt Subgroups</a:t>
            </a:r>
          </a:p>
        </p:txBody>
      </p:sp>
      <p:sp>
        <p:nvSpPr>
          <p:cNvPr id="3" name="Content Placeholder 1">
            <a:extLst>
              <a:ext uri="{FF2B5EF4-FFF2-40B4-BE49-F238E27FC236}">
                <a16:creationId xmlns:a16="http://schemas.microsoft.com/office/drawing/2014/main" id="{D8A0278F-FE21-F6EE-0285-01632D726A8A}"/>
              </a:ext>
            </a:extLst>
          </p:cNvPr>
          <p:cNvSpPr txBox="1">
            <a:spLocks/>
          </p:cNvSpPr>
          <p:nvPr/>
        </p:nvSpPr>
        <p:spPr>
          <a:xfrm>
            <a:off x="1421073" y="1135717"/>
            <a:ext cx="6347140" cy="3491761"/>
          </a:xfrm>
          <a:prstGeom prst="rect">
            <a:avLst/>
          </a:prstGeom>
        </p:spPr>
        <p:txBody>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r>
              <a:rPr lang="en-US" altLang="en-US" sz="2000" kern="0" dirty="0"/>
              <a:t>Median follow-up: 8.9 </a:t>
            </a:r>
            <a:r>
              <a:rPr lang="en-US" altLang="en-US" sz="2000" kern="0" dirty="0" err="1"/>
              <a:t>mos</a:t>
            </a:r>
            <a:endParaRPr lang="en-US" altLang="en-US" sz="2000" kern="0" dirty="0"/>
          </a:p>
        </p:txBody>
      </p:sp>
      <p:graphicFrame>
        <p:nvGraphicFramePr>
          <p:cNvPr id="5" name="Table 4">
            <a:extLst>
              <a:ext uri="{FF2B5EF4-FFF2-40B4-BE49-F238E27FC236}">
                <a16:creationId xmlns:a16="http://schemas.microsoft.com/office/drawing/2014/main" id="{AB86A73E-627E-2080-064E-E0EB5845CBC8}"/>
              </a:ext>
            </a:extLst>
          </p:cNvPr>
          <p:cNvGraphicFramePr>
            <a:graphicFrameLocks noGrp="1"/>
          </p:cNvGraphicFramePr>
          <p:nvPr>
            <p:extLst>
              <p:ext uri="{D42A27DB-BD31-4B8C-83A1-F6EECF244321}">
                <p14:modId xmlns:p14="http://schemas.microsoft.com/office/powerpoint/2010/main" val="2408248452"/>
              </p:ext>
            </p:extLst>
          </p:nvPr>
        </p:nvGraphicFramePr>
        <p:xfrm>
          <a:off x="959767" y="1570696"/>
          <a:ext cx="7264983" cy="2684213"/>
        </p:xfrm>
        <a:graphic>
          <a:graphicData uri="http://schemas.openxmlformats.org/drawingml/2006/table">
            <a:tbl>
              <a:tblPr>
                <a:tableStyleId>{5940675A-B579-460E-94D1-54222C63F5DA}</a:tableStyleId>
              </a:tblPr>
              <a:tblGrid>
                <a:gridCol w="2009276">
                  <a:extLst>
                    <a:ext uri="{9D8B030D-6E8A-4147-A177-3AD203B41FA5}">
                      <a16:colId xmlns:a16="http://schemas.microsoft.com/office/drawing/2014/main" val="20000"/>
                    </a:ext>
                  </a:extLst>
                </a:gridCol>
                <a:gridCol w="1457077">
                  <a:extLst>
                    <a:ext uri="{9D8B030D-6E8A-4147-A177-3AD203B41FA5}">
                      <a16:colId xmlns:a16="http://schemas.microsoft.com/office/drawing/2014/main" val="20001"/>
                    </a:ext>
                  </a:extLst>
                </a:gridCol>
                <a:gridCol w="1371044">
                  <a:extLst>
                    <a:ext uri="{9D8B030D-6E8A-4147-A177-3AD203B41FA5}">
                      <a16:colId xmlns:a16="http://schemas.microsoft.com/office/drawing/2014/main" val="20002"/>
                    </a:ext>
                  </a:extLst>
                </a:gridCol>
                <a:gridCol w="1481099">
                  <a:extLst>
                    <a:ext uri="{9D8B030D-6E8A-4147-A177-3AD203B41FA5}">
                      <a16:colId xmlns:a16="http://schemas.microsoft.com/office/drawing/2014/main" val="20003"/>
                    </a:ext>
                  </a:extLst>
                </a:gridCol>
                <a:gridCol w="946487">
                  <a:extLst>
                    <a:ext uri="{9D8B030D-6E8A-4147-A177-3AD203B41FA5}">
                      <a16:colId xmlns:a16="http://schemas.microsoft.com/office/drawing/2014/main" val="20004"/>
                    </a:ext>
                  </a:extLst>
                </a:gridCol>
              </a:tblGrid>
              <a:tr h="660009">
                <a:tc>
                  <a:txBody>
                    <a:bodyPr/>
                    <a:lstStyle/>
                    <a:p>
                      <a:pPr algn="ctr">
                        <a:lnSpc>
                          <a:spcPct val="100000"/>
                        </a:lnSpc>
                      </a:pPr>
                      <a:r>
                        <a:rPr lang="en-US" sz="1100" b="1" baseline="0" dirty="0">
                          <a:solidFill>
                            <a:schemeClr val="tx1"/>
                          </a:solidFill>
                        </a:rPr>
                        <a:t>M</a:t>
                      </a:r>
                      <a:r>
                        <a:rPr lang="en-US" sz="1100" b="1" dirty="0">
                          <a:solidFill>
                            <a:schemeClr val="tx1"/>
                          </a:solidFill>
                        </a:rPr>
                        <a:t>edian</a:t>
                      </a:r>
                      <a:r>
                        <a:rPr lang="en-US" sz="1100" b="1" baseline="0" dirty="0">
                          <a:solidFill>
                            <a:schemeClr val="tx1"/>
                          </a:solidFill>
                        </a:rPr>
                        <a:t> </a:t>
                      </a:r>
                      <a:r>
                        <a:rPr lang="en-US" sz="1100" b="1" dirty="0">
                          <a:solidFill>
                            <a:schemeClr val="tx1"/>
                          </a:solidFill>
                        </a:rPr>
                        <a:t>PFS, Mos </a:t>
                      </a:r>
                      <a:br>
                        <a:rPr lang="en-US" sz="1100" b="1" dirty="0">
                          <a:solidFill>
                            <a:schemeClr val="tx1"/>
                          </a:solidFill>
                        </a:rPr>
                      </a:br>
                      <a:r>
                        <a:rPr lang="en-US" sz="1100" b="1" dirty="0">
                          <a:solidFill>
                            <a:schemeClr val="tx1"/>
                          </a:solidFill>
                        </a:rPr>
                        <a:t>(95% CI) </a:t>
                      </a:r>
                      <a:endParaRPr lang="en-US" sz="1100" b="1" dirty="0">
                        <a:solidFill>
                          <a:schemeClr val="tx1"/>
                        </a:solidFill>
                        <a:latin typeface="Calibri" panose="020F0502020204030204" pitchFamily="34" charset="0"/>
                        <a:cs typeface="Calibri" panose="020F0502020204030204" pitchFamily="34" charset="0"/>
                      </a:endParaRPr>
                    </a:p>
                  </a:txBody>
                  <a:tcPr marL="68541" marR="68541" marT="34323" marB="34323" anchor="ctr" horzOverflow="overflow"/>
                </a:tc>
                <a:tc>
                  <a:txBody>
                    <a:bodyPr/>
                    <a:lstStyle/>
                    <a:p>
                      <a:pPr algn="ctr">
                        <a:lnSpc>
                          <a:spcPct val="100000"/>
                        </a:lnSpc>
                      </a:pPr>
                      <a:r>
                        <a:rPr lang="en-US" sz="1100" b="1" dirty="0">
                          <a:solidFill>
                            <a:schemeClr val="tx1"/>
                          </a:solidFill>
                        </a:rPr>
                        <a:t>Palbociclib</a:t>
                      </a:r>
                      <a:r>
                        <a:rPr lang="en-US" sz="1100" b="1" baseline="0" dirty="0">
                          <a:solidFill>
                            <a:schemeClr val="tx1"/>
                          </a:solidFill>
                        </a:rPr>
                        <a:t> + Fulvestrant</a:t>
                      </a:r>
                      <a:endParaRPr lang="en-US" sz="1100" b="1" dirty="0">
                        <a:solidFill>
                          <a:schemeClr val="tx1"/>
                        </a:solidFill>
                      </a:endParaRPr>
                    </a:p>
                    <a:p>
                      <a:pPr algn="ctr">
                        <a:lnSpc>
                          <a:spcPct val="100000"/>
                        </a:lnSpc>
                      </a:pPr>
                      <a:r>
                        <a:rPr lang="en-US" sz="1100" b="1" dirty="0">
                          <a:solidFill>
                            <a:schemeClr val="tx1"/>
                          </a:solidFill>
                        </a:rPr>
                        <a:t> (n</a:t>
                      </a:r>
                      <a:r>
                        <a:rPr lang="en-US" sz="1100" b="1" baseline="0" dirty="0">
                          <a:solidFill>
                            <a:schemeClr val="tx1"/>
                          </a:solidFill>
                        </a:rPr>
                        <a:t> = 345)</a:t>
                      </a:r>
                      <a:endParaRPr lang="en-US" sz="1100" b="1" dirty="0">
                        <a:solidFill>
                          <a:schemeClr val="tx1"/>
                        </a:solidFill>
                        <a:latin typeface="Calibri" panose="020F0502020204030204" pitchFamily="34" charset="0"/>
                        <a:cs typeface="Calibri" panose="020F0502020204030204" pitchFamily="34" charset="0"/>
                      </a:endParaRPr>
                    </a:p>
                  </a:txBody>
                  <a:tcPr marL="68644" marR="68644" marT="34316" marB="34316" anchor="ctr"/>
                </a:tc>
                <a:tc>
                  <a:txBody>
                    <a:bodyPr/>
                    <a:lstStyle/>
                    <a:p>
                      <a:pPr algn="ctr">
                        <a:lnSpc>
                          <a:spcPct val="100000"/>
                        </a:lnSpc>
                      </a:pPr>
                      <a:r>
                        <a:rPr lang="en-US" sz="1100" b="1" dirty="0">
                          <a:solidFill>
                            <a:schemeClr val="tx1"/>
                          </a:solidFill>
                        </a:rPr>
                        <a:t>Placebo</a:t>
                      </a:r>
                      <a:r>
                        <a:rPr lang="en-US" sz="1100" b="1" baseline="0" dirty="0">
                          <a:solidFill>
                            <a:schemeClr val="tx1"/>
                          </a:solidFill>
                        </a:rPr>
                        <a:t> + </a:t>
                      </a:r>
                    </a:p>
                    <a:p>
                      <a:pPr algn="ctr">
                        <a:lnSpc>
                          <a:spcPct val="100000"/>
                        </a:lnSpc>
                      </a:pPr>
                      <a:r>
                        <a:rPr lang="en-US" sz="1100" b="1" baseline="0" dirty="0">
                          <a:solidFill>
                            <a:schemeClr val="tx1"/>
                          </a:solidFill>
                        </a:rPr>
                        <a:t>Fulvestrant</a:t>
                      </a:r>
                      <a:endParaRPr lang="en-US" sz="1100" b="1" dirty="0">
                        <a:solidFill>
                          <a:schemeClr val="tx1"/>
                        </a:solidFill>
                      </a:endParaRPr>
                    </a:p>
                    <a:p>
                      <a:pPr algn="ctr">
                        <a:lnSpc>
                          <a:spcPct val="100000"/>
                        </a:lnSpc>
                      </a:pPr>
                      <a:r>
                        <a:rPr lang="en-US" sz="1100" b="1" dirty="0">
                          <a:solidFill>
                            <a:schemeClr val="tx1"/>
                          </a:solidFill>
                        </a:rPr>
                        <a:t> (n</a:t>
                      </a:r>
                      <a:r>
                        <a:rPr lang="en-US" sz="1100" b="1" baseline="0" dirty="0">
                          <a:solidFill>
                            <a:schemeClr val="tx1"/>
                          </a:solidFill>
                        </a:rPr>
                        <a:t> = 172)</a:t>
                      </a:r>
                      <a:endParaRPr lang="en-US" sz="1100" b="1" dirty="0">
                        <a:solidFill>
                          <a:schemeClr val="tx1"/>
                        </a:solidFill>
                        <a:latin typeface="Calibri" panose="020F0502020204030204" pitchFamily="34" charset="0"/>
                        <a:cs typeface="Calibri" panose="020F0502020204030204" pitchFamily="34" charset="0"/>
                      </a:endParaRPr>
                    </a:p>
                  </a:txBody>
                  <a:tcPr marL="68644" marR="68644" marT="34316" marB="34316" anchor="ctr"/>
                </a:tc>
                <a:tc>
                  <a:txBody>
                    <a:bodyPr/>
                    <a:lstStyle/>
                    <a:p>
                      <a:pPr algn="ctr">
                        <a:lnSpc>
                          <a:spcPct val="100000"/>
                        </a:lnSpc>
                      </a:pPr>
                      <a:r>
                        <a:rPr lang="en-US" sz="1100" b="1" dirty="0">
                          <a:solidFill>
                            <a:schemeClr val="tx1"/>
                          </a:solidFill>
                        </a:rPr>
                        <a:t>HR</a:t>
                      </a:r>
                      <a:endParaRPr lang="en-US" sz="1100" b="1" baseline="0" dirty="0">
                        <a:solidFill>
                          <a:schemeClr val="tx1"/>
                        </a:solidFill>
                      </a:endParaRPr>
                    </a:p>
                    <a:p>
                      <a:pPr algn="ctr">
                        <a:lnSpc>
                          <a:spcPct val="100000"/>
                        </a:lnSpc>
                      </a:pPr>
                      <a:r>
                        <a:rPr lang="en-US" sz="1100" b="1" dirty="0">
                          <a:solidFill>
                            <a:schemeClr val="tx1"/>
                          </a:solidFill>
                        </a:rPr>
                        <a:t>(95% CI)</a:t>
                      </a:r>
                      <a:endParaRPr lang="en-US" sz="1100" b="1" dirty="0">
                        <a:solidFill>
                          <a:schemeClr val="tx1"/>
                        </a:solidFill>
                        <a:latin typeface="Calibri" panose="020F0502020204030204" pitchFamily="34" charset="0"/>
                        <a:cs typeface="Calibri" panose="020F0502020204030204" pitchFamily="34" charset="0"/>
                      </a:endParaRPr>
                    </a:p>
                  </a:txBody>
                  <a:tcPr marL="68644" marR="68644" marT="34316" marB="34316" anchor="ctr"/>
                </a:tc>
                <a:tc>
                  <a:txBody>
                    <a:bodyPr/>
                    <a:lstStyle/>
                    <a:p>
                      <a:pPr algn="ctr">
                        <a:lnSpc>
                          <a:spcPct val="100000"/>
                        </a:lnSpc>
                      </a:pPr>
                      <a:r>
                        <a:rPr lang="en-US" sz="1100" b="1" dirty="0">
                          <a:solidFill>
                            <a:schemeClr val="tx1"/>
                          </a:solidFill>
                        </a:rPr>
                        <a:t>P Value</a:t>
                      </a:r>
                      <a:endParaRPr lang="en-US" sz="1100" b="1" dirty="0">
                        <a:solidFill>
                          <a:schemeClr val="tx1"/>
                        </a:solidFill>
                        <a:latin typeface="Calibri" panose="020F0502020204030204" pitchFamily="34" charset="0"/>
                        <a:cs typeface="Calibri" panose="020F0502020204030204" pitchFamily="34" charset="0"/>
                      </a:endParaRPr>
                    </a:p>
                  </a:txBody>
                  <a:tcPr marL="68644" marR="68644" marT="34316" marB="34316" anchor="ctr"/>
                </a:tc>
                <a:extLst>
                  <a:ext uri="{0D108BD9-81ED-4DB2-BD59-A6C34878D82A}">
                    <a16:rowId xmlns:a16="http://schemas.microsoft.com/office/drawing/2014/main" val="10000"/>
                  </a:ext>
                </a:extLst>
              </a:tr>
              <a:tr h="272839">
                <a:tc>
                  <a:txBody>
                    <a:bodyPr/>
                    <a:lstStyle/>
                    <a:p>
                      <a:pPr>
                        <a:lnSpc>
                          <a:spcPct val="100000"/>
                        </a:lnSpc>
                      </a:pPr>
                      <a:r>
                        <a:rPr lang="en-US" sz="1100" dirty="0">
                          <a:solidFill>
                            <a:schemeClr val="tx1"/>
                          </a:solidFill>
                        </a:rPr>
                        <a:t>ITT</a:t>
                      </a:r>
                      <a:r>
                        <a:rPr lang="en-US" sz="1100" baseline="0" dirty="0">
                          <a:solidFill>
                            <a:schemeClr val="tx1"/>
                          </a:solidFill>
                        </a:rPr>
                        <a:t> population</a:t>
                      </a:r>
                      <a:endParaRPr lang="en-US" sz="1100" baseline="0" dirty="0">
                        <a:solidFill>
                          <a:schemeClr val="tx1"/>
                        </a:solidFill>
                        <a:latin typeface="Calibri" panose="020F0502020204030204" pitchFamily="34" charset="0"/>
                        <a:cs typeface="Calibri" panose="020F0502020204030204" pitchFamily="34" charset="0"/>
                      </a:endParaRPr>
                    </a:p>
                  </a:txBody>
                  <a:tcPr marL="68644" marR="68644" marT="34316" marB="34316" anchor="ctr">
                    <a:solidFill>
                      <a:srgbClr val="FFC000"/>
                    </a:solidFill>
                  </a:tcPr>
                </a:tc>
                <a:tc>
                  <a:txBody>
                    <a:bodyPr/>
                    <a:lstStyle/>
                    <a:p>
                      <a:pPr algn="ctr">
                        <a:lnSpc>
                          <a:spcPct val="100000"/>
                        </a:lnSpc>
                      </a:pPr>
                      <a:r>
                        <a:rPr lang="en-US" sz="1100" dirty="0">
                          <a:solidFill>
                            <a:schemeClr val="tx1"/>
                          </a:solidFill>
                        </a:rPr>
                        <a:t>9.5 (9.2-11.0)</a:t>
                      </a:r>
                      <a:endParaRPr lang="en-US" sz="1100" dirty="0">
                        <a:solidFill>
                          <a:schemeClr val="tx1"/>
                        </a:solidFill>
                        <a:latin typeface="Calibri" panose="020F0502020204030204" pitchFamily="34" charset="0"/>
                        <a:cs typeface="Calibri" panose="020F0502020204030204" pitchFamily="34" charset="0"/>
                      </a:endParaRPr>
                    </a:p>
                  </a:txBody>
                  <a:tcPr marL="68644" marR="68644" marT="34316" marB="34316" anchor="ctr">
                    <a:solidFill>
                      <a:srgbClr val="FFC000"/>
                    </a:solidFill>
                  </a:tcPr>
                </a:tc>
                <a:tc>
                  <a:txBody>
                    <a:bodyPr/>
                    <a:lstStyle/>
                    <a:p>
                      <a:pPr algn="ctr">
                        <a:lnSpc>
                          <a:spcPct val="100000"/>
                        </a:lnSpc>
                      </a:pPr>
                      <a:r>
                        <a:rPr lang="en-US" sz="1100" dirty="0">
                          <a:solidFill>
                            <a:schemeClr val="tx1"/>
                          </a:solidFill>
                        </a:rPr>
                        <a:t>4.6</a:t>
                      </a:r>
                      <a:r>
                        <a:rPr lang="en-US" sz="1100" baseline="0" dirty="0">
                          <a:solidFill>
                            <a:schemeClr val="tx1"/>
                          </a:solidFill>
                        </a:rPr>
                        <a:t> (3.5-5.6)</a:t>
                      </a:r>
                      <a:endParaRPr lang="en-US" sz="1100" dirty="0">
                        <a:solidFill>
                          <a:schemeClr val="tx1"/>
                        </a:solidFill>
                        <a:latin typeface="Calibri" panose="020F0502020204030204" pitchFamily="34" charset="0"/>
                        <a:cs typeface="Calibri" panose="020F0502020204030204" pitchFamily="34" charset="0"/>
                      </a:endParaRPr>
                    </a:p>
                  </a:txBody>
                  <a:tcPr marL="68644" marR="68644" marT="34316" marB="34316" anchor="ctr">
                    <a:solidFill>
                      <a:srgbClr val="FFC000"/>
                    </a:solidFill>
                  </a:tcPr>
                </a:tc>
                <a:tc>
                  <a:txBody>
                    <a:bodyPr/>
                    <a:lstStyle/>
                    <a:p>
                      <a:pPr algn="ctr">
                        <a:lnSpc>
                          <a:spcPct val="100000"/>
                        </a:lnSpc>
                      </a:pPr>
                      <a:r>
                        <a:rPr lang="en-US" sz="1100" dirty="0">
                          <a:solidFill>
                            <a:schemeClr val="tx1"/>
                          </a:solidFill>
                        </a:rPr>
                        <a:t>0.45 (0.36-0.59) </a:t>
                      </a:r>
                      <a:endParaRPr lang="en-US" sz="1100" dirty="0">
                        <a:solidFill>
                          <a:schemeClr val="tx1"/>
                        </a:solidFill>
                        <a:latin typeface="Calibri" panose="020F0502020204030204" pitchFamily="34" charset="0"/>
                        <a:cs typeface="Calibri" panose="020F0502020204030204" pitchFamily="34" charset="0"/>
                      </a:endParaRPr>
                    </a:p>
                  </a:txBody>
                  <a:tcPr marL="68644" marR="68644" marT="34316" marB="34316" anchor="ctr">
                    <a:solidFill>
                      <a:srgbClr val="FFC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 &lt; .0001</a:t>
                      </a:r>
                      <a:r>
                        <a:rPr lang="en-US" sz="1100" baseline="0" dirty="0">
                          <a:solidFill>
                            <a:schemeClr val="tx1"/>
                          </a:solidFill>
                        </a:rPr>
                        <a:t> </a:t>
                      </a:r>
                      <a:endParaRPr lang="en-US" sz="1100" dirty="0">
                        <a:solidFill>
                          <a:schemeClr val="tx1"/>
                        </a:solidFill>
                        <a:latin typeface="Calibri" panose="020F0502020204030204" pitchFamily="34" charset="0"/>
                        <a:cs typeface="Calibri" panose="020F0502020204030204" pitchFamily="34" charset="0"/>
                      </a:endParaRPr>
                    </a:p>
                  </a:txBody>
                  <a:tcPr marL="68644" marR="68644" marT="34316" marB="34316" anchor="ctr">
                    <a:solidFill>
                      <a:srgbClr val="FFC000"/>
                    </a:solidFill>
                  </a:tcPr>
                </a:tc>
                <a:extLst>
                  <a:ext uri="{0D108BD9-81ED-4DB2-BD59-A6C34878D82A}">
                    <a16:rowId xmlns:a16="http://schemas.microsoft.com/office/drawing/2014/main" val="10001"/>
                  </a:ext>
                </a:extLst>
              </a:tr>
              <a:tr h="272839">
                <a:tc>
                  <a:txBody>
                    <a:bodyPr/>
                    <a:lstStyle/>
                    <a:p>
                      <a:pPr>
                        <a:lnSpc>
                          <a:spcPct val="100000"/>
                        </a:lnSpc>
                      </a:pPr>
                      <a:r>
                        <a:rPr lang="en-US" sz="1100" dirty="0">
                          <a:solidFill>
                            <a:schemeClr val="tx1"/>
                          </a:solidFill>
                        </a:rPr>
                        <a:t>Pre-/perimenopausal</a:t>
                      </a:r>
                      <a:r>
                        <a:rPr lang="en-US" sz="1100" baseline="0" dirty="0">
                          <a:solidFill>
                            <a:schemeClr val="tx1"/>
                          </a:solidFill>
                        </a:rPr>
                        <a:t> pts</a:t>
                      </a:r>
                      <a:endParaRPr lang="en-US" sz="1100" dirty="0">
                        <a:solidFill>
                          <a:schemeClr val="tx1"/>
                        </a:solidFill>
                        <a:latin typeface="Calibri" panose="020F0502020204030204" pitchFamily="34" charset="0"/>
                        <a:cs typeface="Calibri" panose="020F0502020204030204" pitchFamily="34" charset="0"/>
                      </a:endParaRPr>
                    </a:p>
                  </a:txBody>
                  <a:tcPr marL="68644" marR="68644" marT="34316" marB="34316" anchor="ct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u="none" strike="noStrike" kern="1200" cap="none" normalizeH="0" baseline="0" dirty="0">
                          <a:ln>
                            <a:noFill/>
                          </a:ln>
                          <a:solidFill>
                            <a:schemeClr val="tx1"/>
                          </a:solidFill>
                          <a:effectLst/>
                        </a:rPr>
                        <a:t>9.5 (7.4-NE)</a:t>
                      </a:r>
                      <a:endParaRPr kumimoji="0" lang="en-US" sz="1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644" marR="68644" marT="34316" marB="34316" anchor="ct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u="none" strike="noStrike" kern="1200" cap="none" normalizeH="0" baseline="0" dirty="0">
                          <a:ln>
                            <a:noFill/>
                          </a:ln>
                          <a:solidFill>
                            <a:schemeClr val="tx1"/>
                          </a:solidFill>
                          <a:effectLst/>
                        </a:rPr>
                        <a:t>5.6 (1.8-7.6)</a:t>
                      </a:r>
                      <a:endParaRPr kumimoji="0" lang="en-US" sz="1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644" marR="68644" marT="34316" marB="34316" anchor="ct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u="none" strike="noStrike" kern="1200" cap="none" normalizeH="0" baseline="0" dirty="0">
                          <a:ln>
                            <a:noFill/>
                          </a:ln>
                          <a:solidFill>
                            <a:schemeClr val="tx1"/>
                          </a:solidFill>
                          <a:effectLst/>
                        </a:rPr>
                        <a:t>0.50 (0.29-0.87)</a:t>
                      </a:r>
                      <a:endParaRPr kumimoji="0" lang="en-US" sz="1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644" marR="68644" marT="34316" marB="34316" anchor="ct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100" b="0" u="none" strike="noStrike" kern="1200" cap="none" normalizeH="0" baseline="0" dirty="0">
                          <a:ln>
                            <a:noFill/>
                          </a:ln>
                          <a:solidFill>
                            <a:schemeClr val="tx1"/>
                          </a:solidFill>
                          <a:effectLst/>
                        </a:rPr>
                        <a:t>.0065</a:t>
                      </a:r>
                      <a:endParaRPr kumimoji="0" lang="en-US" sz="1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644" marR="68644" marT="34316" marB="34316" anchor="ctr"/>
                </a:tc>
                <a:extLst>
                  <a:ext uri="{0D108BD9-81ED-4DB2-BD59-A6C34878D82A}">
                    <a16:rowId xmlns:a16="http://schemas.microsoft.com/office/drawing/2014/main" val="10002"/>
                  </a:ext>
                </a:extLst>
              </a:tr>
              <a:tr h="272839">
                <a:tc>
                  <a:txBody>
                    <a:bodyPr/>
                    <a:lstStyle/>
                    <a:p>
                      <a:pPr>
                        <a:lnSpc>
                          <a:spcPct val="100000"/>
                        </a:lnSpc>
                      </a:pPr>
                      <a:r>
                        <a:rPr lang="en-US" sz="1100" dirty="0">
                          <a:solidFill>
                            <a:schemeClr val="tx1"/>
                          </a:solidFill>
                        </a:rPr>
                        <a:t>Postmenopausal women</a:t>
                      </a:r>
                      <a:endParaRPr lang="en-US" sz="1100" dirty="0">
                        <a:solidFill>
                          <a:schemeClr val="tx1"/>
                        </a:solidFill>
                        <a:latin typeface="Calibri" panose="020F0502020204030204" pitchFamily="34" charset="0"/>
                        <a:cs typeface="Calibri" panose="020F0502020204030204" pitchFamily="34" charset="0"/>
                      </a:endParaRPr>
                    </a:p>
                  </a:txBody>
                  <a:tcPr marL="68644" marR="68644" marT="34316" marB="34316" anchor="ct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u="none" strike="noStrike" kern="1200" cap="none" normalizeH="0" baseline="0" dirty="0">
                          <a:ln>
                            <a:noFill/>
                          </a:ln>
                          <a:solidFill>
                            <a:schemeClr val="tx1"/>
                          </a:solidFill>
                          <a:effectLst/>
                        </a:rPr>
                        <a:t>9.9 (8.5-11.0)</a:t>
                      </a:r>
                      <a:endParaRPr kumimoji="0" lang="en-US" sz="1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644" marR="68644" marT="34316" marB="34316" anchor="ct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u="none" strike="noStrike" kern="1200" cap="none" normalizeH="0" baseline="0" dirty="0">
                          <a:ln>
                            <a:noFill/>
                          </a:ln>
                          <a:solidFill>
                            <a:schemeClr val="tx1"/>
                          </a:solidFill>
                          <a:effectLst/>
                        </a:rPr>
                        <a:t>3.9 (3.5-5.5)</a:t>
                      </a:r>
                      <a:endParaRPr kumimoji="0" lang="en-US" sz="1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644" marR="68644" marT="34316" marB="34316" anchor="ct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u="none" strike="noStrike" kern="1200" cap="none" normalizeH="0" baseline="0" dirty="0">
                          <a:ln>
                            <a:noFill/>
                          </a:ln>
                          <a:solidFill>
                            <a:schemeClr val="tx1"/>
                          </a:solidFill>
                          <a:effectLst/>
                        </a:rPr>
                        <a:t>0.45 (0.34-0.59)</a:t>
                      </a:r>
                      <a:endParaRPr kumimoji="0" lang="en-US" sz="1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644" marR="68644" marT="34316" marB="34316" anchor="ct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lang="en-US" sz="1100" dirty="0">
                          <a:solidFill>
                            <a:schemeClr val="tx1"/>
                          </a:solidFill>
                        </a:rPr>
                        <a:t> &lt; .0001</a:t>
                      </a:r>
                      <a:r>
                        <a:rPr lang="en-US" sz="1100" baseline="0" dirty="0">
                          <a:solidFill>
                            <a:schemeClr val="tx1"/>
                          </a:solidFill>
                        </a:rPr>
                        <a:t> </a:t>
                      </a:r>
                      <a:endParaRPr kumimoji="0" lang="en-US" sz="1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644" marR="68644" marT="34316" marB="34316" anchor="ctr"/>
                </a:tc>
                <a:extLst>
                  <a:ext uri="{0D108BD9-81ED-4DB2-BD59-A6C34878D82A}">
                    <a16:rowId xmlns:a16="http://schemas.microsoft.com/office/drawing/2014/main" val="10003"/>
                  </a:ext>
                </a:extLst>
              </a:tr>
              <a:tr h="466424">
                <a:tc>
                  <a:txBody>
                    <a:bodyPr/>
                    <a:lstStyle/>
                    <a:p>
                      <a:pPr>
                        <a:lnSpc>
                          <a:spcPct val="100000"/>
                        </a:lnSpc>
                      </a:pPr>
                      <a:r>
                        <a:rPr lang="en-US" sz="1100" dirty="0">
                          <a:solidFill>
                            <a:schemeClr val="tx1"/>
                          </a:solidFill>
                        </a:rPr>
                        <a:t>No</a:t>
                      </a:r>
                      <a:r>
                        <a:rPr lang="en-US" sz="1100" baseline="0" dirty="0">
                          <a:solidFill>
                            <a:schemeClr val="tx1"/>
                          </a:solidFill>
                        </a:rPr>
                        <a:t> earlier systemic therapy for metastatic disease </a:t>
                      </a:r>
                      <a:endParaRPr lang="en-US" sz="1100" dirty="0">
                        <a:solidFill>
                          <a:schemeClr val="tx1"/>
                        </a:solidFill>
                        <a:latin typeface="Calibri" panose="020F0502020204030204" pitchFamily="34" charset="0"/>
                        <a:cs typeface="Calibri" panose="020F0502020204030204" pitchFamily="34" charset="0"/>
                      </a:endParaRPr>
                    </a:p>
                  </a:txBody>
                  <a:tcPr marL="68644" marR="68644" marT="34316" marB="34316" anchor="ct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u="none" strike="noStrike" kern="1200" cap="none" normalizeH="0" baseline="0" dirty="0">
                          <a:ln>
                            <a:noFill/>
                          </a:ln>
                          <a:solidFill>
                            <a:schemeClr val="tx1"/>
                          </a:solidFill>
                          <a:effectLst/>
                        </a:rPr>
                        <a:t>9.5 (7.4-NE)</a:t>
                      </a:r>
                      <a:endParaRPr kumimoji="0" lang="en-US" sz="1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644" marR="68644" marT="34316" marB="34316" anchor="ct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u="none" strike="noStrike" kern="1200" cap="none" normalizeH="0" baseline="0" dirty="0">
                          <a:ln>
                            <a:noFill/>
                          </a:ln>
                          <a:solidFill>
                            <a:schemeClr val="tx1"/>
                          </a:solidFill>
                          <a:effectLst/>
                        </a:rPr>
                        <a:t>5.4 (2.1-10.9)</a:t>
                      </a:r>
                      <a:endParaRPr kumimoji="0" lang="en-US" sz="1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644" marR="68644" marT="34316" marB="34316" anchor="ct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100" b="0" u="none" strike="noStrike" kern="1200" cap="none" normalizeH="0" baseline="0" dirty="0">
                          <a:ln>
                            <a:noFill/>
                          </a:ln>
                          <a:solidFill>
                            <a:schemeClr val="tx1"/>
                          </a:solidFill>
                          <a:effectLst/>
                        </a:rPr>
                        <a:t>0.55 (0.32-0.92)</a:t>
                      </a:r>
                      <a:endParaRPr kumimoji="0" lang="en-US" sz="1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644" marR="68644" marT="34316" marB="34316" anchor="ct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100" b="0" u="none" strike="noStrike" kern="1200" cap="none" normalizeH="0" baseline="0" dirty="0">
                          <a:ln>
                            <a:noFill/>
                          </a:ln>
                          <a:solidFill>
                            <a:schemeClr val="tx1"/>
                          </a:solidFill>
                          <a:effectLst/>
                        </a:rPr>
                        <a:t> .0214</a:t>
                      </a:r>
                      <a:endParaRPr kumimoji="0" lang="en-US" sz="1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644" marR="68644" marT="34316" marB="34316" anchor="ctr"/>
                </a:tc>
                <a:extLst>
                  <a:ext uri="{0D108BD9-81ED-4DB2-BD59-A6C34878D82A}">
                    <a16:rowId xmlns:a16="http://schemas.microsoft.com/office/drawing/2014/main" val="10004"/>
                  </a:ext>
                </a:extLst>
              </a:tr>
              <a:tr h="466424">
                <a:tc>
                  <a:txBody>
                    <a:bodyPr/>
                    <a:lstStyle/>
                    <a:p>
                      <a:pPr>
                        <a:lnSpc>
                          <a:spcPct val="100000"/>
                        </a:lnSpc>
                      </a:pPr>
                      <a:r>
                        <a:rPr lang="en-US" sz="1100" dirty="0">
                          <a:solidFill>
                            <a:schemeClr val="tx1"/>
                          </a:solidFill>
                        </a:rPr>
                        <a:t>Disease responsive</a:t>
                      </a:r>
                      <a:r>
                        <a:rPr lang="en-US" sz="1100" baseline="0" dirty="0">
                          <a:solidFill>
                            <a:schemeClr val="tx1"/>
                          </a:solidFill>
                        </a:rPr>
                        <a:t> to earlier endocrine therapy</a:t>
                      </a:r>
                      <a:endParaRPr lang="en-US" sz="1100" dirty="0">
                        <a:solidFill>
                          <a:schemeClr val="tx1"/>
                        </a:solidFill>
                        <a:latin typeface="Calibri" panose="020F0502020204030204" pitchFamily="34" charset="0"/>
                        <a:cs typeface="Calibri" panose="020F0502020204030204" pitchFamily="34" charset="0"/>
                      </a:endParaRPr>
                    </a:p>
                  </a:txBody>
                  <a:tcPr marL="68644" marR="68644" marT="34316" marB="34316" anchor="ct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u="none" strike="noStrike" kern="1200" cap="none" normalizeH="0" baseline="0" dirty="0">
                          <a:ln>
                            <a:noFill/>
                          </a:ln>
                          <a:solidFill>
                            <a:schemeClr val="tx1"/>
                          </a:solidFill>
                          <a:effectLst/>
                        </a:rPr>
                        <a:t>10.2 (9.4-11.2)</a:t>
                      </a:r>
                      <a:endParaRPr kumimoji="0" lang="en-US" sz="1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644" marR="68644" marT="34316" marB="34316" anchor="ct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u="none" strike="noStrike" kern="1200" cap="none" normalizeH="0" baseline="0" dirty="0">
                          <a:ln>
                            <a:noFill/>
                          </a:ln>
                          <a:solidFill>
                            <a:schemeClr val="tx1"/>
                          </a:solidFill>
                          <a:effectLst/>
                        </a:rPr>
                        <a:t>4.2 (3.5-5.6)</a:t>
                      </a:r>
                      <a:endParaRPr kumimoji="0" lang="en-US" sz="1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644" marR="68644" marT="34316" marB="34316" anchor="ct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100" b="0" u="none" strike="noStrike" kern="1200" cap="none" normalizeH="0" baseline="0" dirty="0">
                          <a:ln>
                            <a:noFill/>
                          </a:ln>
                          <a:solidFill>
                            <a:schemeClr val="tx1"/>
                          </a:solidFill>
                          <a:effectLst/>
                        </a:rPr>
                        <a:t>0.42 (0.32-0.56)</a:t>
                      </a:r>
                      <a:endParaRPr kumimoji="0" lang="en-US" sz="1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644" marR="68644" marT="34316" marB="34316" anchor="ct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100" b="0" u="none" strike="noStrike" kern="1200" cap="none" normalizeH="0" baseline="0" dirty="0">
                          <a:ln>
                            <a:noFill/>
                          </a:ln>
                          <a:solidFill>
                            <a:schemeClr val="tx1"/>
                          </a:solidFill>
                          <a:effectLst/>
                        </a:rPr>
                        <a:t> &lt; .0001</a:t>
                      </a:r>
                      <a:endParaRPr kumimoji="0" lang="en-US" sz="1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644" marR="68644" marT="34316" marB="34316" anchor="ctr"/>
                </a:tc>
                <a:extLst>
                  <a:ext uri="{0D108BD9-81ED-4DB2-BD59-A6C34878D82A}">
                    <a16:rowId xmlns:a16="http://schemas.microsoft.com/office/drawing/2014/main" val="10005"/>
                  </a:ext>
                </a:extLst>
              </a:tr>
              <a:tr h="272839">
                <a:tc>
                  <a:txBody>
                    <a:bodyPr/>
                    <a:lstStyle/>
                    <a:p>
                      <a:pPr>
                        <a:lnSpc>
                          <a:spcPct val="100000"/>
                        </a:lnSpc>
                      </a:pPr>
                      <a:r>
                        <a:rPr lang="en-US" sz="1100" dirty="0">
                          <a:solidFill>
                            <a:schemeClr val="tx1"/>
                          </a:solidFill>
                        </a:rPr>
                        <a:t>AIs as most</a:t>
                      </a:r>
                      <a:r>
                        <a:rPr lang="en-US" sz="1100" baseline="0" dirty="0">
                          <a:solidFill>
                            <a:schemeClr val="tx1"/>
                          </a:solidFill>
                        </a:rPr>
                        <a:t> recent therapy</a:t>
                      </a:r>
                      <a:endParaRPr lang="en-US" sz="1100" dirty="0">
                        <a:solidFill>
                          <a:schemeClr val="tx1"/>
                        </a:solidFill>
                        <a:latin typeface="Calibri" panose="020F0502020204030204" pitchFamily="34" charset="0"/>
                        <a:cs typeface="Calibri" panose="020F0502020204030204" pitchFamily="34" charset="0"/>
                      </a:endParaRPr>
                    </a:p>
                  </a:txBody>
                  <a:tcPr marL="68644" marR="68644" marT="34316" marB="34316" anchor="ct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u="none" strike="noStrike" kern="1200" cap="none" normalizeH="0" baseline="0" dirty="0">
                          <a:ln>
                            <a:noFill/>
                          </a:ln>
                          <a:solidFill>
                            <a:schemeClr val="tx1"/>
                          </a:solidFill>
                          <a:effectLst/>
                        </a:rPr>
                        <a:t>9.5 (9.2-11.0)</a:t>
                      </a:r>
                      <a:endParaRPr kumimoji="0" lang="en-US" sz="1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644" marR="68644" marT="34316" marB="34316" anchor="ct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u="none" strike="noStrike" kern="1200" cap="none" normalizeH="0" baseline="0" dirty="0">
                          <a:ln>
                            <a:noFill/>
                          </a:ln>
                          <a:solidFill>
                            <a:schemeClr val="tx1"/>
                          </a:solidFill>
                          <a:effectLst/>
                        </a:rPr>
                        <a:t>3.7 (3.4-5.5)</a:t>
                      </a:r>
                      <a:endParaRPr kumimoji="0" lang="en-US" sz="1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644" marR="68644" marT="34316" marB="34316" anchor="ct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100" b="0" u="none" strike="noStrike" kern="1200" cap="none" normalizeH="0" baseline="0" dirty="0">
                          <a:ln>
                            <a:noFill/>
                          </a:ln>
                          <a:solidFill>
                            <a:schemeClr val="tx1"/>
                          </a:solidFill>
                          <a:effectLst/>
                        </a:rPr>
                        <a:t>0.42 (0.31-0.56)</a:t>
                      </a:r>
                      <a:endParaRPr kumimoji="0" lang="en-US" sz="1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644" marR="68644" marT="34316" marB="34316" anchor="ct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100" b="0" u="none" strike="noStrike" kern="1200" cap="none" normalizeH="0" baseline="0" dirty="0">
                          <a:ln>
                            <a:noFill/>
                          </a:ln>
                          <a:solidFill>
                            <a:schemeClr val="tx1"/>
                          </a:solidFill>
                          <a:effectLst/>
                        </a:rPr>
                        <a:t> &lt; .0001</a:t>
                      </a:r>
                      <a:endParaRPr kumimoji="0" lang="en-US" sz="1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644" marR="68644" marT="34316" marB="34316" anchor="ctr"/>
                </a:tc>
                <a:extLst>
                  <a:ext uri="{0D108BD9-81ED-4DB2-BD59-A6C34878D82A}">
                    <a16:rowId xmlns:a16="http://schemas.microsoft.com/office/drawing/2014/main" val="10006"/>
                  </a:ext>
                </a:extLst>
              </a:tr>
            </a:tbl>
          </a:graphicData>
        </a:graphic>
      </p:graphicFrame>
      <p:sp>
        <p:nvSpPr>
          <p:cNvPr id="6" name="Text Box 11">
            <a:extLst>
              <a:ext uri="{FF2B5EF4-FFF2-40B4-BE49-F238E27FC236}">
                <a16:creationId xmlns:a16="http://schemas.microsoft.com/office/drawing/2014/main" id="{5A6C6959-C05A-4AEA-F526-2E86F37CC3D6}"/>
              </a:ext>
            </a:extLst>
          </p:cNvPr>
          <p:cNvSpPr txBox="1">
            <a:spLocks noChangeArrowheads="1"/>
          </p:cNvSpPr>
          <p:nvPr/>
        </p:nvSpPr>
        <p:spPr bwMode="auto">
          <a:xfrm>
            <a:off x="3659733" y="4693958"/>
            <a:ext cx="3441615" cy="254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defTabSz="686440"/>
            <a:r>
              <a:rPr lang="en-US" altLang="en-US" sz="1051" b="0" dirty="0" err="1">
                <a:ea typeface="+mn-ea"/>
                <a:cs typeface="+mn-cs"/>
              </a:rPr>
              <a:t>Cristofanilli</a:t>
            </a:r>
            <a:r>
              <a:rPr lang="en-US" altLang="en-US" sz="1051" b="0" dirty="0">
                <a:ea typeface="+mn-ea"/>
                <a:cs typeface="+mn-cs"/>
              </a:rPr>
              <a:t> M, et al. SABCS 2015. Abstract P4-13-01.</a:t>
            </a:r>
          </a:p>
        </p:txBody>
      </p:sp>
    </p:spTree>
    <p:extLst>
      <p:ext uri="{BB962C8B-B14F-4D97-AF65-F5344CB8AC3E}">
        <p14:creationId xmlns:p14="http://schemas.microsoft.com/office/powerpoint/2010/main" val="29374928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1907DB1-6452-07EE-B459-697E08D8F092}"/>
              </a:ext>
            </a:extLst>
          </p:cNvPr>
          <p:cNvGraphicFramePr>
            <a:graphicFrameLocks noGrp="1"/>
          </p:cNvGraphicFramePr>
          <p:nvPr>
            <p:extLst>
              <p:ext uri="{D42A27DB-BD31-4B8C-83A1-F6EECF244321}">
                <p14:modId xmlns:p14="http://schemas.microsoft.com/office/powerpoint/2010/main" val="262552450"/>
              </p:ext>
            </p:extLst>
          </p:nvPr>
        </p:nvGraphicFramePr>
        <p:xfrm>
          <a:off x="178821" y="1175568"/>
          <a:ext cx="8786358" cy="2797125"/>
        </p:xfrm>
        <a:graphic>
          <a:graphicData uri="http://schemas.openxmlformats.org/drawingml/2006/table">
            <a:tbl>
              <a:tblPr firstRow="1" bandRow="1"/>
              <a:tblGrid>
                <a:gridCol w="1120548">
                  <a:extLst>
                    <a:ext uri="{9D8B030D-6E8A-4147-A177-3AD203B41FA5}">
                      <a16:colId xmlns:a16="http://schemas.microsoft.com/office/drawing/2014/main" val="2033660058"/>
                    </a:ext>
                  </a:extLst>
                </a:gridCol>
                <a:gridCol w="541776">
                  <a:extLst>
                    <a:ext uri="{9D8B030D-6E8A-4147-A177-3AD203B41FA5}">
                      <a16:colId xmlns:a16="http://schemas.microsoft.com/office/drawing/2014/main" val="1414339281"/>
                    </a:ext>
                  </a:extLst>
                </a:gridCol>
                <a:gridCol w="2669154">
                  <a:extLst>
                    <a:ext uri="{9D8B030D-6E8A-4147-A177-3AD203B41FA5}">
                      <a16:colId xmlns:a16="http://schemas.microsoft.com/office/drawing/2014/main" val="4008939760"/>
                    </a:ext>
                  </a:extLst>
                </a:gridCol>
                <a:gridCol w="673868">
                  <a:extLst>
                    <a:ext uri="{9D8B030D-6E8A-4147-A177-3AD203B41FA5}">
                      <a16:colId xmlns:a16="http://schemas.microsoft.com/office/drawing/2014/main" val="1723164133"/>
                    </a:ext>
                  </a:extLst>
                </a:gridCol>
                <a:gridCol w="3687605">
                  <a:extLst>
                    <a:ext uri="{9D8B030D-6E8A-4147-A177-3AD203B41FA5}">
                      <a16:colId xmlns:a16="http://schemas.microsoft.com/office/drawing/2014/main" val="889346071"/>
                    </a:ext>
                  </a:extLst>
                </a:gridCol>
                <a:gridCol w="93407">
                  <a:extLst>
                    <a:ext uri="{9D8B030D-6E8A-4147-A177-3AD203B41FA5}">
                      <a16:colId xmlns:a16="http://schemas.microsoft.com/office/drawing/2014/main" val="3878979797"/>
                    </a:ext>
                  </a:extLst>
                </a:gridCol>
              </a:tblGrid>
              <a:tr h="235140">
                <a:tc>
                  <a:txBody>
                    <a:bodyPr/>
                    <a:lstStyle/>
                    <a:p>
                      <a:pPr fontAlgn="b"/>
                      <a:r>
                        <a:rPr lang="en-US" sz="1000" b="1">
                          <a:effectLst/>
                        </a:rPr>
                        <a:t>Trial Name</a:t>
                      </a:r>
                    </a:p>
                  </a:txBody>
                  <a:tcPr marL="10097" marR="10097" marT="5049" marB="5049"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tcPr>
                </a:tc>
                <a:tc>
                  <a:txBody>
                    <a:bodyPr/>
                    <a:lstStyle/>
                    <a:p>
                      <a:pPr fontAlgn="b"/>
                      <a:r>
                        <a:rPr lang="en-US" sz="1000" b="1">
                          <a:effectLst/>
                        </a:rPr>
                        <a:t>Phase</a:t>
                      </a:r>
                    </a:p>
                  </a:txBody>
                  <a:tcPr marL="10097" marR="10097" marT="5049" marB="5049"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tcPr>
                </a:tc>
                <a:tc>
                  <a:txBody>
                    <a:bodyPr/>
                    <a:lstStyle/>
                    <a:p>
                      <a:pPr fontAlgn="b"/>
                      <a:r>
                        <a:rPr lang="en-US" sz="1000" b="1" dirty="0">
                          <a:effectLst/>
                        </a:rPr>
                        <a:t>Objective</a:t>
                      </a:r>
                    </a:p>
                  </a:txBody>
                  <a:tcPr marL="10097" marR="10097" marT="5049" marB="5049"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tcPr>
                </a:tc>
                <a:tc>
                  <a:txBody>
                    <a:bodyPr/>
                    <a:lstStyle/>
                    <a:p>
                      <a:pPr fontAlgn="b"/>
                      <a:r>
                        <a:rPr lang="en-US" sz="1000" b="1">
                          <a:effectLst/>
                        </a:rPr>
                        <a:t>Patients</a:t>
                      </a:r>
                    </a:p>
                  </a:txBody>
                  <a:tcPr marL="10097" marR="10097" marT="5049" marB="5049"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tcPr>
                </a:tc>
                <a:tc>
                  <a:txBody>
                    <a:bodyPr/>
                    <a:lstStyle/>
                    <a:p>
                      <a:pPr fontAlgn="b"/>
                      <a:r>
                        <a:rPr lang="en-US" sz="1000" b="1">
                          <a:effectLst/>
                        </a:rPr>
                        <a:t>Treatment</a:t>
                      </a:r>
                    </a:p>
                  </a:txBody>
                  <a:tcPr marL="10097" marR="10097" marT="5049" marB="5049"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tcPr>
                </a:tc>
                <a:tc>
                  <a:txBody>
                    <a:bodyPr/>
                    <a:lstStyle/>
                    <a:p>
                      <a:pPr fontAlgn="b"/>
                      <a:endParaRPr lang="en-US" sz="1000" b="1" dirty="0">
                        <a:effectLst/>
                      </a:endParaRPr>
                    </a:p>
                  </a:txBody>
                  <a:tcPr marL="10097" marR="10097" marT="5049" marB="5049"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tcPr>
                </a:tc>
                <a:extLst>
                  <a:ext uri="{0D108BD9-81ED-4DB2-BD59-A6C34878D82A}">
                    <a16:rowId xmlns:a16="http://schemas.microsoft.com/office/drawing/2014/main" val="2042490330"/>
                  </a:ext>
                </a:extLst>
              </a:tr>
              <a:tr h="595457">
                <a:tc>
                  <a:txBody>
                    <a:bodyPr/>
                    <a:lstStyle/>
                    <a:p>
                      <a:pPr fontAlgn="base"/>
                      <a:r>
                        <a:rPr lang="en-US" sz="1000">
                          <a:effectLst/>
                        </a:rPr>
                        <a:t>MONALEESA-2</a:t>
                      </a:r>
                    </a:p>
                  </a:txBody>
                  <a:tcPr marL="10097" marR="10097" marT="5049" marB="504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tcPr>
                </a:tc>
                <a:tc>
                  <a:txBody>
                    <a:bodyPr/>
                    <a:lstStyle/>
                    <a:p>
                      <a:pPr fontAlgn="base"/>
                      <a:r>
                        <a:rPr lang="en-US" sz="1000">
                          <a:effectLst/>
                        </a:rPr>
                        <a:t>Phase 3</a:t>
                      </a:r>
                    </a:p>
                  </a:txBody>
                  <a:tcPr marL="10097" marR="10097" marT="5049" marB="504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tcPr>
                </a:tc>
                <a:tc>
                  <a:txBody>
                    <a:bodyPr/>
                    <a:lstStyle/>
                    <a:p>
                      <a:pPr fontAlgn="base"/>
                      <a:r>
                        <a:rPr lang="en-US" sz="1000">
                          <a:effectLst/>
                        </a:rPr>
                        <a:t>Evaluate ribociclib + letrozole vs. placebo + letrozole</a:t>
                      </a:r>
                    </a:p>
                  </a:txBody>
                  <a:tcPr marL="10097" marR="10097" marT="5049" marB="504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tcPr>
                </a:tc>
                <a:tc>
                  <a:txBody>
                    <a:bodyPr/>
                    <a:lstStyle/>
                    <a:p>
                      <a:pPr fontAlgn="base"/>
                      <a:r>
                        <a:rPr lang="en-US" sz="1000">
                          <a:effectLst/>
                        </a:rPr>
                        <a:t>668</a:t>
                      </a:r>
                    </a:p>
                  </a:txBody>
                  <a:tcPr marL="10097" marR="10097" marT="5049" marB="504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tcPr>
                </a:tc>
                <a:tc>
                  <a:txBody>
                    <a:bodyPr/>
                    <a:lstStyle/>
                    <a:p>
                      <a:pPr fontAlgn="base"/>
                      <a:r>
                        <a:rPr lang="en-US" sz="1000" dirty="0" err="1">
                          <a:effectLst/>
                        </a:rPr>
                        <a:t>Ribociclib</a:t>
                      </a:r>
                      <a:r>
                        <a:rPr lang="en-US" sz="1000" dirty="0">
                          <a:effectLst/>
                        </a:rPr>
                        <a:t> + letrozole showed significantly improved progression-free survival (</a:t>
                      </a:r>
                      <a:r>
                        <a:rPr lang="en-US" sz="1000" b="1" dirty="0">
                          <a:effectLst/>
                        </a:rPr>
                        <a:t>PFS</a:t>
                      </a:r>
                      <a:r>
                        <a:rPr lang="en-US" sz="1000" dirty="0">
                          <a:effectLst/>
                        </a:rPr>
                        <a:t>) and overall survival (</a:t>
                      </a:r>
                      <a:r>
                        <a:rPr lang="en-US" sz="1000" b="1" dirty="0">
                          <a:effectLst/>
                        </a:rPr>
                        <a:t>OS</a:t>
                      </a:r>
                      <a:r>
                        <a:rPr lang="en-US" sz="1000" dirty="0">
                          <a:effectLst/>
                        </a:rPr>
                        <a:t>) compared to placebo + letrozole.</a:t>
                      </a:r>
                    </a:p>
                  </a:txBody>
                  <a:tcPr marL="10097" marR="10097" marT="5049" marB="504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tcPr>
                </a:tc>
                <a:tc>
                  <a:txBody>
                    <a:bodyPr/>
                    <a:lstStyle/>
                    <a:p>
                      <a:pPr fontAlgn="base"/>
                      <a:endParaRPr lang="en-US" sz="1000">
                        <a:effectLst/>
                      </a:endParaRPr>
                    </a:p>
                  </a:txBody>
                  <a:tcPr marL="10097" marR="10097" marT="5049" marB="504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tcPr>
                </a:tc>
                <a:extLst>
                  <a:ext uri="{0D108BD9-81ED-4DB2-BD59-A6C34878D82A}">
                    <a16:rowId xmlns:a16="http://schemas.microsoft.com/office/drawing/2014/main" val="2635840958"/>
                  </a:ext>
                </a:extLst>
              </a:tr>
              <a:tr h="595457">
                <a:tc>
                  <a:txBody>
                    <a:bodyPr/>
                    <a:lstStyle/>
                    <a:p>
                      <a:pPr fontAlgn="base"/>
                      <a:r>
                        <a:rPr lang="en-US" sz="1000">
                          <a:effectLst/>
                        </a:rPr>
                        <a:t>MONALEESA-3</a:t>
                      </a:r>
                    </a:p>
                  </a:txBody>
                  <a:tcPr marL="10097" marR="10097" marT="5049" marB="504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tcPr>
                </a:tc>
                <a:tc>
                  <a:txBody>
                    <a:bodyPr/>
                    <a:lstStyle/>
                    <a:p>
                      <a:pPr fontAlgn="base"/>
                      <a:r>
                        <a:rPr lang="en-US" sz="1000">
                          <a:effectLst/>
                        </a:rPr>
                        <a:t>Phase 3</a:t>
                      </a:r>
                    </a:p>
                  </a:txBody>
                  <a:tcPr marL="10097" marR="10097" marT="5049" marB="504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tcPr>
                </a:tc>
                <a:tc>
                  <a:txBody>
                    <a:bodyPr/>
                    <a:lstStyle/>
                    <a:p>
                      <a:pPr fontAlgn="base"/>
                      <a:r>
                        <a:rPr lang="en-US" sz="1000">
                          <a:effectLst/>
                        </a:rPr>
                        <a:t>Compare ribociclib + fulvestrant vs. placebo + fulvestrant</a:t>
                      </a:r>
                    </a:p>
                  </a:txBody>
                  <a:tcPr marL="10097" marR="10097" marT="5049" marB="504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tcPr>
                </a:tc>
                <a:tc>
                  <a:txBody>
                    <a:bodyPr/>
                    <a:lstStyle/>
                    <a:p>
                      <a:pPr fontAlgn="base"/>
                      <a:r>
                        <a:rPr lang="en-US" sz="1000">
                          <a:effectLst/>
                        </a:rPr>
                        <a:t>726</a:t>
                      </a:r>
                    </a:p>
                  </a:txBody>
                  <a:tcPr marL="10097" marR="10097" marT="5049" marB="504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tcPr>
                </a:tc>
                <a:tc>
                  <a:txBody>
                    <a:bodyPr/>
                    <a:lstStyle/>
                    <a:p>
                      <a:pPr fontAlgn="base"/>
                      <a:r>
                        <a:rPr lang="en-US" sz="1000" dirty="0" err="1">
                          <a:effectLst/>
                        </a:rPr>
                        <a:t>Ribociclib</a:t>
                      </a:r>
                      <a:r>
                        <a:rPr lang="en-US" sz="1000" dirty="0">
                          <a:effectLst/>
                        </a:rPr>
                        <a:t> + </a:t>
                      </a:r>
                      <a:r>
                        <a:rPr lang="en-US" sz="1000" dirty="0" err="1">
                          <a:effectLst/>
                        </a:rPr>
                        <a:t>fulvestrant</a:t>
                      </a:r>
                      <a:r>
                        <a:rPr lang="en-US" sz="1000" dirty="0">
                          <a:effectLst/>
                        </a:rPr>
                        <a:t> showed significantly improved </a:t>
                      </a:r>
                    </a:p>
                    <a:p>
                      <a:pPr fontAlgn="base"/>
                      <a:r>
                        <a:rPr lang="en-US" sz="1000" b="1" dirty="0">
                          <a:effectLst/>
                        </a:rPr>
                        <a:t>PFS and OS </a:t>
                      </a:r>
                      <a:r>
                        <a:rPr lang="en-US" sz="1000" dirty="0">
                          <a:effectLst/>
                        </a:rPr>
                        <a:t>compared to placebo + </a:t>
                      </a:r>
                      <a:r>
                        <a:rPr lang="en-US" sz="1000" dirty="0" err="1">
                          <a:effectLst/>
                        </a:rPr>
                        <a:t>fulvestrant</a:t>
                      </a:r>
                      <a:r>
                        <a:rPr lang="en-US" sz="1000" dirty="0">
                          <a:effectLst/>
                        </a:rPr>
                        <a:t>.</a:t>
                      </a:r>
                    </a:p>
                  </a:txBody>
                  <a:tcPr marL="10097" marR="10097" marT="5049" marB="504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tcPr>
                </a:tc>
                <a:tc>
                  <a:txBody>
                    <a:bodyPr/>
                    <a:lstStyle/>
                    <a:p>
                      <a:pPr fontAlgn="base"/>
                      <a:endParaRPr lang="en-US" sz="1000">
                        <a:effectLst/>
                      </a:endParaRPr>
                    </a:p>
                  </a:txBody>
                  <a:tcPr marL="10097" marR="10097" marT="5049" marB="504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tcPr>
                </a:tc>
                <a:extLst>
                  <a:ext uri="{0D108BD9-81ED-4DB2-BD59-A6C34878D82A}">
                    <a16:rowId xmlns:a16="http://schemas.microsoft.com/office/drawing/2014/main" val="1301804666"/>
                  </a:ext>
                </a:extLst>
              </a:tr>
              <a:tr h="595457">
                <a:tc>
                  <a:txBody>
                    <a:bodyPr/>
                    <a:lstStyle/>
                    <a:p>
                      <a:pPr fontAlgn="base"/>
                      <a:r>
                        <a:rPr lang="en-US" sz="1000" dirty="0">
                          <a:effectLst/>
                        </a:rPr>
                        <a:t>MONALEESA-7</a:t>
                      </a:r>
                    </a:p>
                  </a:txBody>
                  <a:tcPr marL="10097" marR="10097" marT="5049" marB="504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tcPr>
                </a:tc>
                <a:tc>
                  <a:txBody>
                    <a:bodyPr/>
                    <a:lstStyle/>
                    <a:p>
                      <a:pPr fontAlgn="base"/>
                      <a:r>
                        <a:rPr lang="en-US" sz="1000" dirty="0">
                          <a:effectLst/>
                        </a:rPr>
                        <a:t>Phase 3</a:t>
                      </a:r>
                    </a:p>
                  </a:txBody>
                  <a:tcPr marL="10097" marR="10097" marT="5049" marB="504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tcPr>
                </a:tc>
                <a:tc>
                  <a:txBody>
                    <a:bodyPr/>
                    <a:lstStyle/>
                    <a:p>
                      <a:pPr fontAlgn="base"/>
                      <a:r>
                        <a:rPr lang="en-US" sz="1000">
                          <a:effectLst/>
                        </a:rPr>
                        <a:t>Assess ribociclib + endocrine therapy vs. endocrine therapy alone in premenopausal women</a:t>
                      </a:r>
                    </a:p>
                  </a:txBody>
                  <a:tcPr marL="10097" marR="10097" marT="5049" marB="504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tcPr>
                </a:tc>
                <a:tc>
                  <a:txBody>
                    <a:bodyPr/>
                    <a:lstStyle/>
                    <a:p>
                      <a:pPr fontAlgn="base"/>
                      <a:r>
                        <a:rPr lang="en-US" sz="1000">
                          <a:effectLst/>
                        </a:rPr>
                        <a:t>672</a:t>
                      </a:r>
                    </a:p>
                  </a:txBody>
                  <a:tcPr marL="10097" marR="10097" marT="5049" marB="504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tcPr>
                </a:tc>
                <a:tc>
                  <a:txBody>
                    <a:bodyPr/>
                    <a:lstStyle/>
                    <a:p>
                      <a:pPr fontAlgn="base"/>
                      <a:r>
                        <a:rPr lang="en-US" sz="1000" dirty="0" err="1">
                          <a:effectLst/>
                        </a:rPr>
                        <a:t>Ribociclib</a:t>
                      </a:r>
                      <a:r>
                        <a:rPr lang="en-US" sz="1000" dirty="0">
                          <a:effectLst/>
                        </a:rPr>
                        <a:t> + endocrine therapy demonstrated improved </a:t>
                      </a:r>
                    </a:p>
                    <a:p>
                      <a:pPr fontAlgn="base"/>
                      <a:r>
                        <a:rPr lang="en-US" sz="1000" b="1" dirty="0">
                          <a:effectLst/>
                        </a:rPr>
                        <a:t>PFS and OS</a:t>
                      </a:r>
                      <a:r>
                        <a:rPr lang="en-US" sz="1000" dirty="0">
                          <a:effectLst/>
                        </a:rPr>
                        <a:t> in premenopausal patients.</a:t>
                      </a:r>
                    </a:p>
                  </a:txBody>
                  <a:tcPr marL="10097" marR="10097" marT="5049" marB="504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tcPr>
                </a:tc>
                <a:tc>
                  <a:txBody>
                    <a:bodyPr/>
                    <a:lstStyle/>
                    <a:p>
                      <a:pPr fontAlgn="base"/>
                      <a:endParaRPr lang="en-US" sz="1000">
                        <a:effectLst/>
                      </a:endParaRPr>
                    </a:p>
                  </a:txBody>
                  <a:tcPr marL="10097" marR="10097" marT="5049" marB="504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tcPr>
                </a:tc>
                <a:extLst>
                  <a:ext uri="{0D108BD9-81ED-4DB2-BD59-A6C34878D82A}">
                    <a16:rowId xmlns:a16="http://schemas.microsoft.com/office/drawing/2014/main" val="1716053520"/>
                  </a:ext>
                </a:extLst>
              </a:tr>
              <a:tr h="775614">
                <a:tc>
                  <a: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en-US" sz="1000" dirty="0">
                          <a:effectLst/>
                        </a:rPr>
                        <a:t>RIGHT CHOICE</a:t>
                      </a:r>
                    </a:p>
                  </a:txBody>
                  <a:tcPr marL="10097" marR="10097" marT="5049" marB="504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tcPr>
                </a:tc>
                <a:tc>
                  <a:txBody>
                    <a:bodyPr/>
                    <a:lstStyle/>
                    <a:p>
                      <a:pPr fontAlgn="base"/>
                      <a:r>
                        <a:rPr lang="en-US" sz="1000" dirty="0">
                          <a:effectLst/>
                        </a:rPr>
                        <a:t>Phase 2</a:t>
                      </a:r>
                    </a:p>
                  </a:txBody>
                  <a:tcPr marL="10097" marR="10097" marT="5049" marB="504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tcPr>
                </a:tc>
                <a:tc>
                  <a:txBody>
                    <a:bodyPr/>
                    <a:lstStyle/>
                    <a:p>
                      <a:pPr fontAlgn="base"/>
                      <a:r>
                        <a:rPr lang="en-US" sz="1000" dirty="0">
                          <a:effectLst/>
                        </a:rPr>
                        <a:t>Evaluate </a:t>
                      </a:r>
                      <a:r>
                        <a:rPr lang="en-US" sz="1000" dirty="0" err="1">
                          <a:effectLst/>
                        </a:rPr>
                        <a:t>ribociclib</a:t>
                      </a:r>
                      <a:r>
                        <a:rPr lang="en-US" sz="1000" dirty="0">
                          <a:effectLst/>
                        </a:rPr>
                        <a:t> + endocrine therapy ± </a:t>
                      </a:r>
                      <a:r>
                        <a:rPr lang="en-US" sz="1000" dirty="0" err="1">
                          <a:effectLst/>
                        </a:rPr>
                        <a:t>goserelin</a:t>
                      </a:r>
                      <a:r>
                        <a:rPr lang="en-US" sz="1000" dirty="0">
                          <a:effectLst/>
                        </a:rPr>
                        <a:t> vs. chemotherapy in premenopausal and perimenopausal women</a:t>
                      </a:r>
                    </a:p>
                  </a:txBody>
                  <a:tcPr marL="10097" marR="10097" marT="5049" marB="504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tcPr>
                </a:tc>
                <a:tc>
                  <a:txBody>
                    <a:bodyPr/>
                    <a:lstStyle/>
                    <a:p>
                      <a:pPr fontAlgn="base"/>
                      <a:r>
                        <a:rPr lang="en-US" sz="1000" dirty="0">
                          <a:effectLst/>
                        </a:rPr>
                        <a:t>222</a:t>
                      </a:r>
                    </a:p>
                  </a:txBody>
                  <a:tcPr marL="10097" marR="10097" marT="5049" marB="504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tcPr>
                </a:tc>
                <a:tc>
                  <a:txBody>
                    <a:bodyPr/>
                    <a:lstStyle/>
                    <a:p>
                      <a:pPr fontAlgn="base"/>
                      <a:r>
                        <a:rPr lang="en-US" sz="1000" dirty="0" err="1">
                          <a:effectLst/>
                        </a:rPr>
                        <a:t>Ribociclib</a:t>
                      </a:r>
                      <a:r>
                        <a:rPr lang="en-US" sz="1000" dirty="0">
                          <a:effectLst/>
                        </a:rPr>
                        <a:t> + endocrine therapy showed superior </a:t>
                      </a:r>
                      <a:r>
                        <a:rPr lang="en-US" sz="1000" b="1" dirty="0">
                          <a:effectLst/>
                        </a:rPr>
                        <a:t>PFS</a:t>
                      </a:r>
                      <a:r>
                        <a:rPr lang="en-US" sz="1000" dirty="0">
                          <a:effectLst/>
                        </a:rPr>
                        <a:t> compared to chemotherapy. </a:t>
                      </a:r>
                      <a:r>
                        <a:rPr lang="en-US" sz="1000" dirty="0" err="1">
                          <a:effectLst/>
                        </a:rPr>
                        <a:t>Goserelin</a:t>
                      </a:r>
                      <a:r>
                        <a:rPr lang="en-US" sz="1000" dirty="0">
                          <a:effectLst/>
                        </a:rPr>
                        <a:t> improved outcomes in premenopausal patients.</a:t>
                      </a:r>
                    </a:p>
                  </a:txBody>
                  <a:tcPr marL="10097" marR="10097" marT="5049" marB="504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tcPr>
                </a:tc>
                <a:tc>
                  <a:txBody>
                    <a:bodyPr/>
                    <a:lstStyle/>
                    <a:p>
                      <a:pPr fontAlgn="base"/>
                      <a:endParaRPr lang="en-US" sz="1000" dirty="0">
                        <a:effectLst/>
                      </a:endParaRPr>
                    </a:p>
                  </a:txBody>
                  <a:tcPr marL="10097" marR="10097" marT="5049" marB="504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tcPr>
                </a:tc>
                <a:extLst>
                  <a:ext uri="{0D108BD9-81ED-4DB2-BD59-A6C34878D82A}">
                    <a16:rowId xmlns:a16="http://schemas.microsoft.com/office/drawing/2014/main" val="251752188"/>
                  </a:ext>
                </a:extLst>
              </a:tr>
            </a:tbl>
          </a:graphicData>
        </a:graphic>
      </p:graphicFrame>
      <p:sp>
        <p:nvSpPr>
          <p:cNvPr id="6" name="Title 5">
            <a:extLst>
              <a:ext uri="{FF2B5EF4-FFF2-40B4-BE49-F238E27FC236}">
                <a16:creationId xmlns:a16="http://schemas.microsoft.com/office/drawing/2014/main" id="{5F6690A3-497B-D9AC-14EC-F2A2DB597DE0}"/>
              </a:ext>
            </a:extLst>
          </p:cNvPr>
          <p:cNvSpPr>
            <a:spLocks noGrp="1"/>
          </p:cNvSpPr>
          <p:nvPr>
            <p:ph type="title"/>
          </p:nvPr>
        </p:nvSpPr>
        <p:spPr>
          <a:xfrm>
            <a:off x="0" y="447371"/>
            <a:ext cx="9144000" cy="412955"/>
          </a:xfrm>
        </p:spPr>
        <p:txBody>
          <a:bodyPr/>
          <a:lstStyle/>
          <a:p>
            <a:r>
              <a:rPr lang="en-US" sz="2800" b="1" dirty="0" err="1"/>
              <a:t>Ribociclib</a:t>
            </a:r>
            <a:r>
              <a:rPr lang="en-US" sz="2800" b="1" dirty="0"/>
              <a:t> Trials in HR+/HER2- MBC</a:t>
            </a:r>
          </a:p>
        </p:txBody>
      </p:sp>
    </p:spTree>
    <p:extLst>
      <p:ext uri="{BB962C8B-B14F-4D97-AF65-F5344CB8AC3E}">
        <p14:creationId xmlns:p14="http://schemas.microsoft.com/office/powerpoint/2010/main" val="206657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245097" y="1927985"/>
            <a:ext cx="9144000" cy="807256"/>
          </a:xfrm>
          <a:prstGeom prst="rect">
            <a:avLst/>
          </a:prstGeom>
        </p:spPr>
        <p:txBody>
          <a:bodyPr/>
          <a:lstStyle/>
          <a:p>
            <a:r>
              <a:rPr lang="en-US" b="1" dirty="0"/>
              <a:t>PALOMA-2</a:t>
            </a:r>
            <a:br>
              <a:rPr lang="en-US" b="1" dirty="0"/>
            </a:br>
            <a:r>
              <a:rPr lang="en-US" b="1" dirty="0"/>
              <a:t>PALOMA-3</a:t>
            </a:r>
          </a:p>
        </p:txBody>
      </p:sp>
      <p:sp>
        <p:nvSpPr>
          <p:cNvPr id="2" name="Title 1">
            <a:extLst>
              <a:ext uri="{FF2B5EF4-FFF2-40B4-BE49-F238E27FC236}">
                <a16:creationId xmlns:a16="http://schemas.microsoft.com/office/drawing/2014/main" id="{87C1040B-7278-CB5D-6DF2-5858E2FCF0D8}"/>
              </a:ext>
            </a:extLst>
          </p:cNvPr>
          <p:cNvSpPr txBox="1">
            <a:spLocks/>
          </p:cNvSpPr>
          <p:nvPr/>
        </p:nvSpPr>
        <p:spPr>
          <a:xfrm>
            <a:off x="174985" y="154825"/>
            <a:ext cx="8154333" cy="475022"/>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sz="2800" b="1" kern="0" dirty="0">
                <a:solidFill>
                  <a:schemeClr val="tx1"/>
                </a:solidFill>
              </a:rPr>
              <a:t>MONALEESA-7</a:t>
            </a:r>
            <a:r>
              <a:rPr lang="en-US" sz="2800" kern="0" dirty="0">
                <a:solidFill>
                  <a:schemeClr val="tx1"/>
                </a:solidFill>
              </a:rPr>
              <a:t>: Study Design</a:t>
            </a:r>
          </a:p>
        </p:txBody>
      </p:sp>
      <p:sp>
        <p:nvSpPr>
          <p:cNvPr id="3" name="Content Placeholder 2">
            <a:extLst>
              <a:ext uri="{FF2B5EF4-FFF2-40B4-BE49-F238E27FC236}">
                <a16:creationId xmlns:a16="http://schemas.microsoft.com/office/drawing/2014/main" id="{7600CF29-A3DD-BFAD-6043-4F68BF7D0EBB}"/>
              </a:ext>
            </a:extLst>
          </p:cNvPr>
          <p:cNvSpPr txBox="1">
            <a:spLocks/>
          </p:cNvSpPr>
          <p:nvPr/>
        </p:nvSpPr>
        <p:spPr>
          <a:xfrm>
            <a:off x="453507" y="716838"/>
            <a:ext cx="8158147" cy="313015"/>
          </a:xfrm>
          <a:prstGeom prst="rect">
            <a:avLst/>
          </a:prstGeom>
        </p:spPr>
        <p:txBody>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r>
              <a:rPr lang="en-US" sz="1500" kern="0"/>
              <a:t>International, double-blind, randomized phase III trial</a:t>
            </a:r>
            <a:r>
              <a:rPr lang="en-US" sz="1500" kern="0" baseline="30000"/>
              <a:t>[1,2]</a:t>
            </a:r>
            <a:endParaRPr lang="en-US" sz="1500" kern="0" baseline="30000" dirty="0"/>
          </a:p>
        </p:txBody>
      </p:sp>
      <p:sp>
        <p:nvSpPr>
          <p:cNvPr id="5" name="Text Box 15">
            <a:extLst>
              <a:ext uri="{FF2B5EF4-FFF2-40B4-BE49-F238E27FC236}">
                <a16:creationId xmlns:a16="http://schemas.microsoft.com/office/drawing/2014/main" id="{45E88998-B912-AEB6-E687-A3A89105885A}"/>
              </a:ext>
            </a:extLst>
          </p:cNvPr>
          <p:cNvSpPr txBox="1">
            <a:spLocks noChangeArrowheads="1"/>
          </p:cNvSpPr>
          <p:nvPr/>
        </p:nvSpPr>
        <p:spPr bwMode="auto">
          <a:xfrm>
            <a:off x="3601933" y="4565784"/>
            <a:ext cx="3231559" cy="369332"/>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defTabSz="685800">
              <a:defRPr/>
            </a:pPr>
            <a:r>
              <a:rPr lang="en-US" altLang="en-US" sz="900" b="0" spc="-8" dirty="0">
                <a:latin typeface="Calibri" panose="020F0502020204030204" pitchFamily="34" charset="0"/>
                <a:ea typeface="+mn-ea"/>
                <a:cs typeface="Calibri" panose="020F0502020204030204" pitchFamily="34" charset="0"/>
              </a:rPr>
              <a:t>1. Hurvitz. ASCO 2019. </a:t>
            </a:r>
            <a:r>
              <a:rPr lang="en-US" altLang="en-US" sz="900" b="0" spc="-8" dirty="0" err="1">
                <a:latin typeface="Calibri" panose="020F0502020204030204" pitchFamily="34" charset="0"/>
                <a:ea typeface="+mn-ea"/>
                <a:cs typeface="Calibri" panose="020F0502020204030204" pitchFamily="34" charset="0"/>
              </a:rPr>
              <a:t>Abstr</a:t>
            </a:r>
            <a:r>
              <a:rPr lang="en-US" altLang="en-US" sz="900" b="0" spc="-8" dirty="0">
                <a:latin typeface="Calibri" panose="020F0502020204030204" pitchFamily="34" charset="0"/>
                <a:ea typeface="+mn-ea"/>
                <a:cs typeface="Calibri" panose="020F0502020204030204" pitchFamily="34" charset="0"/>
              </a:rPr>
              <a:t> LBA1008. 2. </a:t>
            </a:r>
            <a:r>
              <a:rPr lang="en-US" altLang="en-US" sz="900" b="0" spc="-8" dirty="0" err="1">
                <a:latin typeface="Calibri" panose="020F0502020204030204" pitchFamily="34" charset="0"/>
                <a:ea typeface="+mn-ea"/>
                <a:cs typeface="Calibri" panose="020F0502020204030204" pitchFamily="34" charset="0"/>
              </a:rPr>
              <a:t>Im</a:t>
            </a:r>
            <a:r>
              <a:rPr lang="en-US" altLang="en-US" sz="900" b="0" spc="-8" dirty="0">
                <a:latin typeface="Calibri" panose="020F0502020204030204" pitchFamily="34" charset="0"/>
                <a:ea typeface="+mn-ea"/>
                <a:cs typeface="Calibri" panose="020F0502020204030204" pitchFamily="34" charset="0"/>
              </a:rPr>
              <a:t> SA, et al. </a:t>
            </a:r>
            <a:r>
              <a:rPr lang="en-US" sz="900" b="0" i="0" dirty="0">
                <a:effectLst/>
                <a:latin typeface="Calibri" panose="020F0502020204030204" pitchFamily="34" charset="0"/>
                <a:cs typeface="Calibri" panose="020F0502020204030204" pitchFamily="34" charset="0"/>
              </a:rPr>
              <a:t>N </a:t>
            </a:r>
            <a:r>
              <a:rPr lang="en-US" sz="900" b="0" i="0" dirty="0" err="1">
                <a:effectLst/>
                <a:latin typeface="Calibri" panose="020F0502020204030204" pitchFamily="34" charset="0"/>
                <a:cs typeface="Calibri" panose="020F0502020204030204" pitchFamily="34" charset="0"/>
              </a:rPr>
              <a:t>Engl</a:t>
            </a:r>
            <a:r>
              <a:rPr lang="en-US" sz="900" b="0" i="0" dirty="0">
                <a:effectLst/>
                <a:latin typeface="Calibri" panose="020F0502020204030204" pitchFamily="34" charset="0"/>
                <a:cs typeface="Calibri" panose="020F0502020204030204" pitchFamily="34" charset="0"/>
              </a:rPr>
              <a:t> J Med 2019; 381:307-316. </a:t>
            </a:r>
            <a:r>
              <a:rPr lang="en-US" altLang="en-US" sz="900" b="0" spc="-8" dirty="0">
                <a:latin typeface="Calibri" panose="020F0502020204030204" pitchFamily="34" charset="0"/>
                <a:ea typeface="+mn-ea"/>
                <a:cs typeface="Calibri" panose="020F0502020204030204" pitchFamily="34" charset="0"/>
              </a:rPr>
              <a:t>3. </a:t>
            </a:r>
            <a:r>
              <a:rPr lang="en-US" altLang="en-US" sz="900" b="0" spc="-8" dirty="0" err="1">
                <a:latin typeface="Calibri" panose="020F0502020204030204" pitchFamily="34" charset="0"/>
                <a:ea typeface="+mn-ea"/>
                <a:cs typeface="Calibri" panose="020F0502020204030204" pitchFamily="34" charset="0"/>
              </a:rPr>
              <a:t>Tripathy</a:t>
            </a:r>
            <a:r>
              <a:rPr lang="en-US" altLang="en-US" sz="900" b="0" spc="-8" dirty="0">
                <a:latin typeface="Calibri" panose="020F0502020204030204" pitchFamily="34" charset="0"/>
                <a:ea typeface="+mn-ea"/>
                <a:cs typeface="Calibri" panose="020F0502020204030204" pitchFamily="34" charset="0"/>
              </a:rPr>
              <a:t>. Lancet Oncol. 2018;19:904. </a:t>
            </a:r>
            <a:endParaRPr lang="en-US" altLang="en-US" sz="900" b="0" dirty="0">
              <a:latin typeface="Calibri" panose="020F0502020204030204" pitchFamily="34" charset="0"/>
              <a:ea typeface="+mn-ea"/>
              <a:cs typeface="Calibri" panose="020F0502020204030204" pitchFamily="34" charset="0"/>
            </a:endParaRPr>
          </a:p>
        </p:txBody>
      </p:sp>
      <p:sp>
        <p:nvSpPr>
          <p:cNvPr id="6" name="Content Placeholder 2">
            <a:extLst>
              <a:ext uri="{FF2B5EF4-FFF2-40B4-BE49-F238E27FC236}">
                <a16:creationId xmlns:a16="http://schemas.microsoft.com/office/drawing/2014/main" id="{87A2E08A-A97D-462A-8D87-228F83DF2545}"/>
              </a:ext>
            </a:extLst>
          </p:cNvPr>
          <p:cNvSpPr txBox="1">
            <a:spLocks/>
          </p:cNvSpPr>
          <p:nvPr/>
        </p:nvSpPr>
        <p:spPr bwMode="auto">
          <a:xfrm>
            <a:off x="451365" y="3345520"/>
            <a:ext cx="3981959" cy="827357"/>
          </a:xfrm>
          <a:prstGeom prst="rect">
            <a:avLst/>
          </a:prstGeom>
          <a:solidFill>
            <a:srgbClr val="FFFF00"/>
          </a:solidFill>
          <a:ln w="9525">
            <a:solidFill>
              <a:srgbClr val="000000"/>
            </a:solid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257175" indent="-257175" defTabSz="685800">
              <a:spcBef>
                <a:spcPts val="750"/>
              </a:spcBef>
              <a:spcAft>
                <a:spcPts val="525"/>
              </a:spcAft>
              <a:buClr>
                <a:srgbClr val="000000"/>
              </a:buClr>
            </a:pPr>
            <a:r>
              <a:rPr lang="en-US" sz="1500" kern="0" dirty="0">
                <a:solidFill>
                  <a:schemeClr val="tx1"/>
                </a:solidFill>
              </a:rPr>
              <a:t>Primary endpoint: PFS</a:t>
            </a:r>
          </a:p>
          <a:p>
            <a:pPr marL="557213" lvl="1" indent="-214313" defTabSz="685800">
              <a:spcBef>
                <a:spcPts val="450"/>
              </a:spcBef>
              <a:spcAft>
                <a:spcPts val="525"/>
              </a:spcAft>
              <a:buClr>
                <a:srgbClr val="000000"/>
              </a:buClr>
            </a:pPr>
            <a:r>
              <a:rPr lang="en-US" sz="1350" kern="0" dirty="0">
                <a:solidFill>
                  <a:schemeClr val="tx1"/>
                </a:solidFill>
                <a:ea typeface="+mn-ea"/>
                <a:cs typeface="Arial" panose="020B0604020202020204" pitchFamily="34" charset="0"/>
              </a:rPr>
              <a:t>Median PFS: 23.8 vs 13.0 mos (HR: 0.55; </a:t>
            </a:r>
            <a:br>
              <a:rPr lang="en-US" sz="1350" kern="0" dirty="0">
                <a:solidFill>
                  <a:schemeClr val="tx1"/>
                </a:solidFill>
                <a:ea typeface="+mn-ea"/>
                <a:cs typeface="Arial" panose="020B0604020202020204" pitchFamily="34" charset="0"/>
              </a:rPr>
            </a:br>
            <a:r>
              <a:rPr lang="en-US" sz="1350" kern="0" dirty="0">
                <a:solidFill>
                  <a:schemeClr val="tx1"/>
                </a:solidFill>
                <a:ea typeface="+mn-ea"/>
                <a:cs typeface="Arial" panose="020B0604020202020204" pitchFamily="34" charset="0"/>
              </a:rPr>
              <a:t>95% CI: 0.44-0.69; </a:t>
            </a:r>
            <a:r>
              <a:rPr lang="en-US" sz="1350" i="1" kern="0" dirty="0">
                <a:solidFill>
                  <a:schemeClr val="tx1"/>
                </a:solidFill>
                <a:ea typeface="+mn-ea"/>
                <a:cs typeface="Arial" panose="020B0604020202020204" pitchFamily="34" charset="0"/>
              </a:rPr>
              <a:t>P </a:t>
            </a:r>
            <a:r>
              <a:rPr lang="en-US" sz="1350" kern="0" dirty="0">
                <a:solidFill>
                  <a:schemeClr val="tx1"/>
                </a:solidFill>
                <a:ea typeface="+mn-ea"/>
                <a:cs typeface="Arial" panose="020B0604020202020204" pitchFamily="34" charset="0"/>
              </a:rPr>
              <a:t>&lt; .0001)</a:t>
            </a:r>
            <a:r>
              <a:rPr lang="en-US" sz="1350" kern="0" baseline="30000" dirty="0">
                <a:solidFill>
                  <a:schemeClr val="tx1"/>
                </a:solidFill>
                <a:ea typeface="+mn-ea"/>
                <a:cs typeface="Arial" panose="020B0604020202020204" pitchFamily="34" charset="0"/>
              </a:rPr>
              <a:t>[3]</a:t>
            </a:r>
          </a:p>
        </p:txBody>
      </p:sp>
      <p:sp>
        <p:nvSpPr>
          <p:cNvPr id="7" name="Content Placeholder 3">
            <a:extLst>
              <a:ext uri="{FF2B5EF4-FFF2-40B4-BE49-F238E27FC236}">
                <a16:creationId xmlns:a16="http://schemas.microsoft.com/office/drawing/2014/main" id="{004523EC-30C8-B5EF-FA72-2C9581A213E3}"/>
              </a:ext>
            </a:extLst>
          </p:cNvPr>
          <p:cNvSpPr txBox="1">
            <a:spLocks/>
          </p:cNvSpPr>
          <p:nvPr/>
        </p:nvSpPr>
        <p:spPr>
          <a:xfrm>
            <a:off x="4689475" y="3397211"/>
            <a:ext cx="3922178" cy="827485"/>
          </a:xfrm>
          <a:prstGeom prst="rect">
            <a:avLst/>
          </a:prstGeom>
          <a:ln>
            <a:solidFill>
              <a:schemeClr val="tx1"/>
            </a:solidFill>
          </a:ln>
        </p:spPr>
        <p:txBody>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257175" indent="-257175" defTabSz="685800">
              <a:spcBef>
                <a:spcPts val="750"/>
              </a:spcBef>
              <a:spcAft>
                <a:spcPts val="525"/>
              </a:spcAft>
              <a:buClr>
                <a:srgbClr val="000000"/>
              </a:buClr>
            </a:pPr>
            <a:r>
              <a:rPr lang="en-US" sz="1500" kern="0" dirty="0">
                <a:solidFill>
                  <a:schemeClr val="tx1"/>
                </a:solidFill>
              </a:rPr>
              <a:t>Key secondary endpoint: OS</a:t>
            </a:r>
          </a:p>
          <a:p>
            <a:pPr marL="257175" indent="-257175" defTabSz="685800">
              <a:spcBef>
                <a:spcPts val="450"/>
              </a:spcBef>
              <a:spcAft>
                <a:spcPts val="525"/>
              </a:spcAft>
              <a:buClr>
                <a:srgbClr val="000000"/>
              </a:buClr>
            </a:pPr>
            <a:r>
              <a:rPr lang="en-US" sz="1500" kern="0" dirty="0">
                <a:solidFill>
                  <a:schemeClr val="tx1"/>
                </a:solidFill>
              </a:rPr>
              <a:t>Other secondary endpoints: OS by ET, time to subsequent CT, PFS during second-line tx</a:t>
            </a:r>
          </a:p>
          <a:p>
            <a:pPr marL="257175" indent="-257175" defTabSz="685800">
              <a:spcBef>
                <a:spcPts val="750"/>
              </a:spcBef>
              <a:spcAft>
                <a:spcPts val="525"/>
              </a:spcAft>
              <a:buClr>
                <a:srgbClr val="000000"/>
              </a:buClr>
            </a:pPr>
            <a:endParaRPr lang="en-US" sz="1500" kern="0" dirty="0">
              <a:solidFill>
                <a:schemeClr val="tx1"/>
              </a:solidFill>
            </a:endParaRPr>
          </a:p>
        </p:txBody>
      </p:sp>
      <p:sp>
        <p:nvSpPr>
          <p:cNvPr id="8" name="Text Box 45">
            <a:extLst>
              <a:ext uri="{FF2B5EF4-FFF2-40B4-BE49-F238E27FC236}">
                <a16:creationId xmlns:a16="http://schemas.microsoft.com/office/drawing/2014/main" id="{6CB5835C-BD6B-EB99-29BD-AD742D611168}"/>
              </a:ext>
            </a:extLst>
          </p:cNvPr>
          <p:cNvSpPr txBox="1">
            <a:spLocks noChangeArrowheads="1"/>
          </p:cNvSpPr>
          <p:nvPr/>
        </p:nvSpPr>
        <p:spPr bwMode="auto">
          <a:xfrm>
            <a:off x="309563" y="1900386"/>
            <a:ext cx="3963026" cy="133882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eaLnBrk="0" hangingPunct="0">
              <a:lnSpc>
                <a:spcPct val="100000"/>
              </a:lnSpc>
              <a:spcBef>
                <a:spcPct val="0"/>
              </a:spcBef>
              <a:spcAft>
                <a:spcPct val="0"/>
              </a:spcAft>
              <a:buClrTx/>
              <a:buNone/>
            </a:pPr>
            <a:r>
              <a:rPr lang="en-GB" altLang="en-US" sz="1350" dirty="0">
                <a:solidFill>
                  <a:schemeClr val="tx1"/>
                </a:solidFill>
                <a:latin typeface="Calibri" panose="020F0502020204030204" pitchFamily="34" charset="0"/>
                <a:ea typeface="+mn-ea"/>
                <a:cs typeface="Arial" panose="020B0604020202020204" pitchFamily="34" charset="0"/>
              </a:rPr>
              <a:t>Pre/perimenopausal women with HR+/HER2- advanced breast cancer; ECOG PS ≤ 1; </a:t>
            </a:r>
          </a:p>
          <a:p>
            <a:pPr algn="ctr" defTabSz="685800" eaLnBrk="0" hangingPunct="0">
              <a:lnSpc>
                <a:spcPct val="100000"/>
              </a:lnSpc>
              <a:spcBef>
                <a:spcPct val="0"/>
              </a:spcBef>
              <a:spcAft>
                <a:spcPct val="0"/>
              </a:spcAft>
              <a:buClrTx/>
              <a:buNone/>
            </a:pPr>
            <a:r>
              <a:rPr lang="en-GB" altLang="en-US" sz="1350" dirty="0">
                <a:solidFill>
                  <a:schemeClr val="tx1"/>
                </a:solidFill>
                <a:latin typeface="Calibri" panose="020F0502020204030204" pitchFamily="34" charset="0"/>
                <a:ea typeface="+mn-ea"/>
                <a:cs typeface="Arial" panose="020B0604020202020204" pitchFamily="34" charset="0"/>
              </a:rPr>
              <a:t>≤ 1 line of prior CT for advanced disease; no prior ET for advanced disease and no prior CDK4/6 inhibitor; (neo)adjuvant ET permitted </a:t>
            </a:r>
          </a:p>
          <a:p>
            <a:pPr algn="ctr" defTabSz="685800" eaLnBrk="0" hangingPunct="0">
              <a:lnSpc>
                <a:spcPct val="100000"/>
              </a:lnSpc>
              <a:spcBef>
                <a:spcPct val="0"/>
              </a:spcBef>
              <a:spcAft>
                <a:spcPct val="0"/>
              </a:spcAft>
              <a:buClrTx/>
              <a:buNone/>
            </a:pPr>
            <a:r>
              <a:rPr lang="en-GB" altLang="en-US" sz="1350" dirty="0">
                <a:solidFill>
                  <a:schemeClr val="tx1"/>
                </a:solidFill>
                <a:latin typeface="Calibri" panose="020F0502020204030204" pitchFamily="34" charset="0"/>
                <a:ea typeface="+mn-ea"/>
                <a:cs typeface="Arial" panose="020B0604020202020204" pitchFamily="34" charset="0"/>
              </a:rPr>
              <a:t>(N = 672)</a:t>
            </a:r>
            <a:endParaRPr lang="en-US" altLang="en-US" sz="1350" dirty="0">
              <a:solidFill>
                <a:schemeClr val="tx1"/>
              </a:solidFill>
              <a:latin typeface="Calibri" panose="020F0502020204030204" pitchFamily="34" charset="0"/>
              <a:ea typeface="+mn-ea"/>
              <a:cs typeface="Arial" panose="020B0604020202020204" pitchFamily="34" charset="0"/>
            </a:endParaRPr>
          </a:p>
        </p:txBody>
      </p:sp>
      <p:sp>
        <p:nvSpPr>
          <p:cNvPr id="9" name="Rectangle 46">
            <a:extLst>
              <a:ext uri="{FF2B5EF4-FFF2-40B4-BE49-F238E27FC236}">
                <a16:creationId xmlns:a16="http://schemas.microsoft.com/office/drawing/2014/main" id="{7D12DC9D-D3BB-92B3-17CC-6AB3ECBEA8B2}"/>
              </a:ext>
            </a:extLst>
          </p:cNvPr>
          <p:cNvSpPr>
            <a:spLocks noChangeArrowheads="1"/>
          </p:cNvSpPr>
          <p:nvPr/>
        </p:nvSpPr>
        <p:spPr bwMode="auto">
          <a:xfrm>
            <a:off x="2246451" y="1043694"/>
            <a:ext cx="4239682" cy="4616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eaLnBrk="0" hangingPunct="0">
              <a:lnSpc>
                <a:spcPct val="100000"/>
              </a:lnSpc>
              <a:spcBef>
                <a:spcPct val="0"/>
              </a:spcBef>
              <a:spcAft>
                <a:spcPct val="0"/>
              </a:spcAft>
              <a:buClrTx/>
              <a:buNone/>
            </a:pPr>
            <a:r>
              <a:rPr lang="en-US" altLang="en-US" sz="1200" i="1" dirty="0">
                <a:solidFill>
                  <a:schemeClr val="tx1"/>
                </a:solidFill>
                <a:latin typeface="Calibri" panose="020F0502020204030204" pitchFamily="34" charset="0"/>
                <a:ea typeface="+mn-ea"/>
                <a:cs typeface="Arial" panose="020B0604020202020204" pitchFamily="34" charset="0"/>
              </a:rPr>
              <a:t>Stratified by liver/lung mets (yes vs no), prior CT for advanced disease (yes vs no), ET (tamoxifen + goserelin vs NSAI + goserelin)</a:t>
            </a:r>
          </a:p>
        </p:txBody>
      </p:sp>
      <p:sp>
        <p:nvSpPr>
          <p:cNvPr id="10" name="Rectangle 49">
            <a:extLst>
              <a:ext uri="{FF2B5EF4-FFF2-40B4-BE49-F238E27FC236}">
                <a16:creationId xmlns:a16="http://schemas.microsoft.com/office/drawing/2014/main" id="{8CB0CCFB-303E-A963-19E5-2E2401F43A38}"/>
              </a:ext>
            </a:extLst>
          </p:cNvPr>
          <p:cNvSpPr>
            <a:spLocks noChangeArrowheads="1"/>
          </p:cNvSpPr>
          <p:nvPr/>
        </p:nvSpPr>
        <p:spPr bwMode="auto">
          <a:xfrm>
            <a:off x="4922045" y="1562061"/>
            <a:ext cx="3355182" cy="822960"/>
          </a:xfrm>
          <a:prstGeom prst="rect">
            <a:avLst/>
          </a:prstGeom>
          <a:solidFill>
            <a:srgbClr val="3A0EDC"/>
          </a:solidFill>
          <a:ln>
            <a:no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eaLnBrk="0" hangingPunct="0">
              <a:lnSpc>
                <a:spcPct val="100000"/>
              </a:lnSpc>
              <a:spcBef>
                <a:spcPct val="0"/>
              </a:spcBef>
              <a:spcAft>
                <a:spcPct val="0"/>
              </a:spcAft>
              <a:buClrTx/>
              <a:buNone/>
            </a:pPr>
            <a:r>
              <a:rPr lang="en-US" altLang="en-US" sz="1350" b="1" dirty="0">
                <a:solidFill>
                  <a:schemeClr val="bg1"/>
                </a:solidFill>
                <a:latin typeface="Calibri" panose="020F0502020204030204" pitchFamily="34" charset="0"/>
                <a:ea typeface="+mn-ea"/>
                <a:cs typeface="Arial" panose="020B0604020202020204" pitchFamily="34" charset="0"/>
              </a:rPr>
              <a:t>Ribociclib </a:t>
            </a:r>
            <a:r>
              <a:rPr lang="en-US" altLang="en-US" sz="1350" dirty="0">
                <a:solidFill>
                  <a:schemeClr val="bg1"/>
                </a:solidFill>
                <a:latin typeface="Calibri" panose="020F0502020204030204" pitchFamily="34" charset="0"/>
                <a:ea typeface="+mn-ea"/>
                <a:cs typeface="Arial" panose="020B0604020202020204" pitchFamily="34" charset="0"/>
              </a:rPr>
              <a:t>600 mg PO QD on Days 1-21 +</a:t>
            </a:r>
            <a:br>
              <a:rPr lang="en-US" altLang="en-US" sz="1350" dirty="0">
                <a:solidFill>
                  <a:schemeClr val="bg1"/>
                </a:solidFill>
                <a:latin typeface="Calibri" panose="020F0502020204030204" pitchFamily="34" charset="0"/>
                <a:ea typeface="+mn-ea"/>
                <a:cs typeface="Arial" panose="020B0604020202020204" pitchFamily="34" charset="0"/>
              </a:rPr>
            </a:br>
            <a:r>
              <a:rPr lang="en-US" altLang="en-US" sz="1350" dirty="0">
                <a:solidFill>
                  <a:schemeClr val="bg1"/>
                </a:solidFill>
                <a:latin typeface="Calibri" panose="020F0502020204030204" pitchFamily="34" charset="0"/>
                <a:ea typeface="+mn-ea"/>
                <a:cs typeface="Arial" panose="020B0604020202020204" pitchFamily="34" charset="0"/>
              </a:rPr>
              <a:t>G</a:t>
            </a:r>
            <a:r>
              <a:rPr lang="en-US" altLang="en-US" sz="1350" b="1" dirty="0">
                <a:solidFill>
                  <a:schemeClr val="bg1"/>
                </a:solidFill>
                <a:latin typeface="Calibri" panose="020F0502020204030204" pitchFamily="34" charset="0"/>
                <a:ea typeface="+mn-ea"/>
                <a:cs typeface="Arial" panose="020B0604020202020204" pitchFamily="34" charset="0"/>
              </a:rPr>
              <a:t>oserelin </a:t>
            </a:r>
            <a:r>
              <a:rPr lang="en-US" altLang="en-US" sz="1350" dirty="0">
                <a:solidFill>
                  <a:schemeClr val="bg1"/>
                </a:solidFill>
                <a:latin typeface="Calibri" panose="020F0502020204030204" pitchFamily="34" charset="0"/>
                <a:ea typeface="+mn-ea"/>
                <a:cs typeface="Arial" panose="020B0604020202020204" pitchFamily="34" charset="0"/>
              </a:rPr>
              <a:t>3.6 mg SC on Day 1 + </a:t>
            </a:r>
          </a:p>
          <a:p>
            <a:pPr algn="ctr" defTabSz="685800" eaLnBrk="0" hangingPunct="0">
              <a:lnSpc>
                <a:spcPct val="100000"/>
              </a:lnSpc>
              <a:spcBef>
                <a:spcPct val="0"/>
              </a:spcBef>
              <a:spcAft>
                <a:spcPct val="0"/>
              </a:spcAft>
              <a:buClrTx/>
              <a:buNone/>
            </a:pPr>
            <a:r>
              <a:rPr lang="en-US" altLang="en-US" sz="1350" b="1" dirty="0">
                <a:solidFill>
                  <a:schemeClr val="bg1"/>
                </a:solidFill>
                <a:latin typeface="Calibri" panose="020F0502020204030204" pitchFamily="34" charset="0"/>
                <a:ea typeface="+mn-ea"/>
                <a:cs typeface="Arial" panose="020B0604020202020204" pitchFamily="34" charset="0"/>
              </a:rPr>
              <a:t>NSAI or Tamoxifen*</a:t>
            </a:r>
            <a:r>
              <a:rPr lang="en-US" altLang="en-US" sz="1350" dirty="0">
                <a:solidFill>
                  <a:schemeClr val="bg1"/>
                </a:solidFill>
                <a:latin typeface="Calibri" panose="020F0502020204030204" pitchFamily="34" charset="0"/>
                <a:ea typeface="+mn-ea"/>
                <a:cs typeface="Arial" panose="020B0604020202020204" pitchFamily="34" charset="0"/>
              </a:rPr>
              <a:t> PO QD on 28-day cycles</a:t>
            </a:r>
            <a:endParaRPr lang="en-US" altLang="en-US" sz="1350" b="1" dirty="0">
              <a:solidFill>
                <a:schemeClr val="bg1"/>
              </a:solidFill>
              <a:latin typeface="Calibri" panose="020F0502020204030204" pitchFamily="34" charset="0"/>
              <a:ea typeface="+mn-ea"/>
              <a:cs typeface="Arial" panose="020B0604020202020204" pitchFamily="34" charset="0"/>
            </a:endParaRPr>
          </a:p>
          <a:p>
            <a:pPr algn="ctr" defTabSz="685800" eaLnBrk="0" hangingPunct="0">
              <a:lnSpc>
                <a:spcPct val="100000"/>
              </a:lnSpc>
              <a:spcBef>
                <a:spcPct val="0"/>
              </a:spcBef>
              <a:spcAft>
                <a:spcPct val="0"/>
              </a:spcAft>
              <a:buClrTx/>
              <a:buNone/>
            </a:pPr>
            <a:r>
              <a:rPr lang="en-US" altLang="en-US" sz="1350" dirty="0">
                <a:solidFill>
                  <a:schemeClr val="bg1"/>
                </a:solidFill>
                <a:latin typeface="Calibri" panose="020F0502020204030204" pitchFamily="34" charset="0"/>
                <a:ea typeface="+mn-ea"/>
                <a:cs typeface="Arial" panose="020B0604020202020204" pitchFamily="34" charset="0"/>
              </a:rPr>
              <a:t>(n = 335)</a:t>
            </a:r>
          </a:p>
        </p:txBody>
      </p:sp>
      <p:sp>
        <p:nvSpPr>
          <p:cNvPr id="11" name="Rectangle 50">
            <a:extLst>
              <a:ext uri="{FF2B5EF4-FFF2-40B4-BE49-F238E27FC236}">
                <a16:creationId xmlns:a16="http://schemas.microsoft.com/office/drawing/2014/main" id="{119C1377-AA54-1318-7A57-06CC291E9A15}"/>
              </a:ext>
            </a:extLst>
          </p:cNvPr>
          <p:cNvSpPr>
            <a:spLocks noChangeArrowheads="1"/>
          </p:cNvSpPr>
          <p:nvPr/>
        </p:nvSpPr>
        <p:spPr bwMode="auto">
          <a:xfrm>
            <a:off x="4922045" y="2459018"/>
            <a:ext cx="3355182" cy="822960"/>
          </a:xfrm>
          <a:prstGeom prst="rect">
            <a:avLst/>
          </a:prstGeom>
          <a:solidFill>
            <a:srgbClr val="FF0000"/>
          </a:solidFill>
          <a:ln>
            <a:solidFill>
              <a:srgbClr val="FF0000"/>
            </a:solid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eaLnBrk="0" hangingPunct="0">
              <a:lnSpc>
                <a:spcPct val="100000"/>
              </a:lnSpc>
              <a:spcBef>
                <a:spcPct val="0"/>
              </a:spcBef>
              <a:spcAft>
                <a:spcPct val="0"/>
              </a:spcAft>
              <a:buClrTx/>
              <a:buNone/>
            </a:pPr>
            <a:r>
              <a:rPr lang="en-US" altLang="en-US" sz="1350" b="1" dirty="0">
                <a:solidFill>
                  <a:schemeClr val="tx1"/>
                </a:solidFill>
                <a:latin typeface="Calibri" panose="020F0502020204030204" pitchFamily="34" charset="0"/>
                <a:ea typeface="+mn-ea"/>
                <a:cs typeface="Arial" panose="020B0604020202020204" pitchFamily="34" charset="0"/>
              </a:rPr>
              <a:t>Placebo </a:t>
            </a:r>
            <a:r>
              <a:rPr lang="en-US" altLang="en-US" sz="1350" dirty="0">
                <a:solidFill>
                  <a:schemeClr val="tx1"/>
                </a:solidFill>
                <a:latin typeface="Calibri" panose="020F0502020204030204" pitchFamily="34" charset="0"/>
                <a:ea typeface="+mn-ea"/>
                <a:cs typeface="Arial" panose="020B0604020202020204" pitchFamily="34" charset="0"/>
              </a:rPr>
              <a:t>PO QD on Days 1-21 +</a:t>
            </a:r>
            <a:endParaRPr lang="en-US" altLang="en-US" sz="1350" b="1" dirty="0">
              <a:solidFill>
                <a:schemeClr val="tx1"/>
              </a:solidFill>
              <a:latin typeface="Calibri" panose="020F0502020204030204" pitchFamily="34" charset="0"/>
              <a:ea typeface="+mn-ea"/>
              <a:cs typeface="Arial" panose="020B0604020202020204" pitchFamily="34" charset="0"/>
            </a:endParaRPr>
          </a:p>
          <a:p>
            <a:pPr algn="ctr" defTabSz="685800" eaLnBrk="0" hangingPunct="0">
              <a:lnSpc>
                <a:spcPct val="100000"/>
              </a:lnSpc>
              <a:spcBef>
                <a:spcPct val="0"/>
              </a:spcBef>
              <a:spcAft>
                <a:spcPct val="0"/>
              </a:spcAft>
              <a:buClrTx/>
              <a:buNone/>
            </a:pPr>
            <a:r>
              <a:rPr lang="en-US" altLang="en-US" sz="1350" b="1" dirty="0">
                <a:solidFill>
                  <a:schemeClr val="tx1"/>
                </a:solidFill>
                <a:latin typeface="Calibri" panose="020F0502020204030204" pitchFamily="34" charset="0"/>
                <a:ea typeface="+mn-ea"/>
                <a:cs typeface="Arial" panose="020B0604020202020204" pitchFamily="34" charset="0"/>
              </a:rPr>
              <a:t>Goserelin </a:t>
            </a:r>
            <a:r>
              <a:rPr lang="en-US" altLang="en-US" sz="1350" dirty="0">
                <a:solidFill>
                  <a:schemeClr val="tx1"/>
                </a:solidFill>
                <a:latin typeface="Calibri" panose="020F0502020204030204" pitchFamily="34" charset="0"/>
                <a:ea typeface="+mn-ea"/>
                <a:cs typeface="Arial" panose="020B0604020202020204" pitchFamily="34" charset="0"/>
              </a:rPr>
              <a:t>3.6 mg SC on Day 1 +</a:t>
            </a:r>
          </a:p>
          <a:p>
            <a:pPr algn="ctr" defTabSz="685800" eaLnBrk="0" hangingPunct="0">
              <a:lnSpc>
                <a:spcPct val="100000"/>
              </a:lnSpc>
              <a:spcBef>
                <a:spcPct val="0"/>
              </a:spcBef>
              <a:spcAft>
                <a:spcPct val="0"/>
              </a:spcAft>
              <a:buClrTx/>
              <a:buNone/>
            </a:pPr>
            <a:r>
              <a:rPr lang="en-US" altLang="en-US" sz="1350" b="1" dirty="0">
                <a:solidFill>
                  <a:schemeClr val="tx1"/>
                </a:solidFill>
                <a:latin typeface="Calibri" panose="020F0502020204030204" pitchFamily="34" charset="0"/>
                <a:ea typeface="+mn-ea"/>
                <a:cs typeface="Arial" panose="020B0604020202020204" pitchFamily="34" charset="0"/>
              </a:rPr>
              <a:t>NSAI or Tamoxifen*</a:t>
            </a:r>
            <a:r>
              <a:rPr lang="en-US" altLang="en-US" sz="1350" dirty="0">
                <a:solidFill>
                  <a:schemeClr val="tx1"/>
                </a:solidFill>
                <a:latin typeface="Calibri" panose="020F0502020204030204" pitchFamily="34" charset="0"/>
                <a:ea typeface="+mn-ea"/>
                <a:cs typeface="Arial" panose="020B0604020202020204" pitchFamily="34" charset="0"/>
              </a:rPr>
              <a:t> PO QD on 28-day cycles</a:t>
            </a:r>
            <a:endParaRPr lang="en-US" altLang="en-US" sz="1350" b="1" dirty="0">
              <a:solidFill>
                <a:schemeClr val="tx1"/>
              </a:solidFill>
              <a:latin typeface="Calibri" panose="020F0502020204030204" pitchFamily="34" charset="0"/>
              <a:ea typeface="+mn-ea"/>
              <a:cs typeface="Arial" panose="020B0604020202020204" pitchFamily="34" charset="0"/>
            </a:endParaRPr>
          </a:p>
          <a:p>
            <a:pPr algn="ctr" defTabSz="685800" eaLnBrk="0" hangingPunct="0">
              <a:lnSpc>
                <a:spcPct val="100000"/>
              </a:lnSpc>
              <a:spcBef>
                <a:spcPct val="0"/>
              </a:spcBef>
              <a:spcAft>
                <a:spcPct val="0"/>
              </a:spcAft>
              <a:buClrTx/>
              <a:buNone/>
            </a:pPr>
            <a:r>
              <a:rPr lang="en-US" altLang="en-US" sz="1350" dirty="0">
                <a:solidFill>
                  <a:schemeClr val="tx1"/>
                </a:solidFill>
                <a:latin typeface="Calibri" panose="020F0502020204030204" pitchFamily="34" charset="0"/>
                <a:ea typeface="+mn-ea"/>
                <a:cs typeface="Arial" panose="020B0604020202020204" pitchFamily="34" charset="0"/>
              </a:rPr>
              <a:t>(n = 337)</a:t>
            </a:r>
          </a:p>
        </p:txBody>
      </p:sp>
      <p:sp>
        <p:nvSpPr>
          <p:cNvPr id="12" name="Line 52">
            <a:extLst>
              <a:ext uri="{FF2B5EF4-FFF2-40B4-BE49-F238E27FC236}">
                <a16:creationId xmlns:a16="http://schemas.microsoft.com/office/drawing/2014/main" id="{74007164-D831-79A4-0613-A191908B7B5B}"/>
              </a:ext>
            </a:extLst>
          </p:cNvPr>
          <p:cNvSpPr>
            <a:spLocks noChangeShapeType="1"/>
          </p:cNvSpPr>
          <p:nvPr/>
        </p:nvSpPr>
        <p:spPr bwMode="auto">
          <a:xfrm rot="5400000">
            <a:off x="4375128" y="1693080"/>
            <a:ext cx="299196" cy="12247"/>
          </a:xfrm>
          <a:prstGeom prst="line">
            <a:avLst/>
          </a:prstGeom>
          <a:noFill/>
          <a:ln w="57150">
            <a:solidFill>
              <a:schemeClr val="tx1">
                <a:lumMod val="95000"/>
                <a:lumOff val="5000"/>
              </a:schemeClr>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hangingPunct="0"/>
            <a:endParaRPr lang="en-US" sz="1350" b="1" dirty="0">
              <a:latin typeface="Calibri" panose="020F0502020204030204" pitchFamily="34" charset="0"/>
              <a:ea typeface="+mn-ea"/>
              <a:cs typeface="Arial" panose="020B0604020202020204" pitchFamily="34" charset="0"/>
            </a:endParaRPr>
          </a:p>
        </p:txBody>
      </p:sp>
      <p:sp>
        <p:nvSpPr>
          <p:cNvPr id="13" name="Line 53">
            <a:extLst>
              <a:ext uri="{FF2B5EF4-FFF2-40B4-BE49-F238E27FC236}">
                <a16:creationId xmlns:a16="http://schemas.microsoft.com/office/drawing/2014/main" id="{A085400E-420F-2208-FF98-9888865CAB9A}"/>
              </a:ext>
            </a:extLst>
          </p:cNvPr>
          <p:cNvSpPr>
            <a:spLocks noChangeShapeType="1"/>
          </p:cNvSpPr>
          <p:nvPr/>
        </p:nvSpPr>
        <p:spPr bwMode="auto">
          <a:xfrm>
            <a:off x="4378541" y="2607371"/>
            <a:ext cx="466725" cy="263128"/>
          </a:xfrm>
          <a:prstGeom prst="line">
            <a:avLst/>
          </a:prstGeom>
          <a:noFill/>
          <a:ln w="28575">
            <a:solidFill>
              <a:schemeClr val="tx1">
                <a:lumMod val="95000"/>
                <a:lumOff val="5000"/>
              </a:schemeClr>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hangingPunct="0"/>
            <a:endParaRPr lang="en-US" sz="1350" b="1" dirty="0">
              <a:latin typeface="Calibri" panose="020F0502020204030204" pitchFamily="34" charset="0"/>
              <a:ea typeface="+mn-ea"/>
              <a:cs typeface="Arial" panose="020B0604020202020204" pitchFamily="34" charset="0"/>
            </a:endParaRPr>
          </a:p>
        </p:txBody>
      </p:sp>
      <p:sp>
        <p:nvSpPr>
          <p:cNvPr id="14" name="Line 54">
            <a:extLst>
              <a:ext uri="{FF2B5EF4-FFF2-40B4-BE49-F238E27FC236}">
                <a16:creationId xmlns:a16="http://schemas.microsoft.com/office/drawing/2014/main" id="{1F4F3EAC-ECA6-BFED-BF69-5AF8AA52AB23}"/>
              </a:ext>
            </a:extLst>
          </p:cNvPr>
          <p:cNvSpPr>
            <a:spLocks noChangeShapeType="1"/>
          </p:cNvSpPr>
          <p:nvPr/>
        </p:nvSpPr>
        <p:spPr bwMode="auto">
          <a:xfrm flipV="1">
            <a:off x="4378541" y="1973541"/>
            <a:ext cx="466725" cy="260747"/>
          </a:xfrm>
          <a:prstGeom prst="line">
            <a:avLst/>
          </a:prstGeom>
          <a:noFill/>
          <a:ln w="28575">
            <a:solidFill>
              <a:schemeClr val="tx1">
                <a:lumMod val="95000"/>
                <a:lumOff val="5000"/>
              </a:schemeClr>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hangingPunct="0"/>
            <a:endParaRPr lang="en-US" sz="1350" b="1" dirty="0">
              <a:latin typeface="Calibri" panose="020F0502020204030204" pitchFamily="34" charset="0"/>
              <a:ea typeface="+mn-ea"/>
              <a:cs typeface="Arial" panose="020B0604020202020204" pitchFamily="34" charset="0"/>
            </a:endParaRPr>
          </a:p>
        </p:txBody>
      </p:sp>
      <p:sp>
        <p:nvSpPr>
          <p:cNvPr id="15" name="Text Box 30">
            <a:extLst>
              <a:ext uri="{FF2B5EF4-FFF2-40B4-BE49-F238E27FC236}">
                <a16:creationId xmlns:a16="http://schemas.microsoft.com/office/drawing/2014/main" id="{5569946C-90F9-A274-9DDE-C48C8190C78E}"/>
              </a:ext>
            </a:extLst>
          </p:cNvPr>
          <p:cNvSpPr txBox="1">
            <a:spLocks noChangeArrowheads="1"/>
          </p:cNvSpPr>
          <p:nvPr/>
        </p:nvSpPr>
        <p:spPr bwMode="auto">
          <a:xfrm>
            <a:off x="545308" y="4171912"/>
            <a:ext cx="8302228" cy="228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866" tIns="33338" rIns="67866" bIns="33338">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defTabSz="685800">
              <a:lnSpc>
                <a:spcPct val="100000"/>
              </a:lnSpc>
              <a:spcBef>
                <a:spcPct val="35000"/>
              </a:spcBef>
              <a:spcAft>
                <a:spcPct val="25000"/>
              </a:spcAft>
              <a:buClr>
                <a:srgbClr val="015873"/>
              </a:buClr>
              <a:buNone/>
            </a:pPr>
            <a:r>
              <a:rPr lang="en-US" altLang="en-US" sz="1050" dirty="0">
                <a:solidFill>
                  <a:schemeClr val="tx1"/>
                </a:solidFill>
                <a:latin typeface="Calibri" panose="020F0502020204030204" pitchFamily="34" charset="0"/>
                <a:ea typeface="+mn-ea"/>
                <a:cs typeface="Arial" panose="020B0604020202020204" pitchFamily="34" charset="0"/>
              </a:rPr>
              <a:t>*ET based on prior (neo)adjuvant or investigator/patient preference. NSAI either letrozole 2.5 mg or anastrozole 1 mg; tamoxifen at 20 mg. </a:t>
            </a:r>
          </a:p>
        </p:txBody>
      </p:sp>
    </p:spTree>
    <p:extLst>
      <p:ext uri="{BB962C8B-B14F-4D97-AF65-F5344CB8AC3E}">
        <p14:creationId xmlns:p14="http://schemas.microsoft.com/office/powerpoint/2010/main" val="44818612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D941171-8ACE-0B17-C330-6DCEF735C7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5805"/>
          <a:stretch/>
        </p:blipFill>
        <p:spPr bwMode="auto">
          <a:xfrm>
            <a:off x="407781" y="1444240"/>
            <a:ext cx="4027487" cy="17604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E43048D-D786-9AA2-4B46-E6A4E6C2CE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2701"/>
          <a:stretch/>
        </p:blipFill>
        <p:spPr bwMode="auto">
          <a:xfrm>
            <a:off x="4708732" y="692209"/>
            <a:ext cx="4027487" cy="3464741"/>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15">
            <a:extLst>
              <a:ext uri="{FF2B5EF4-FFF2-40B4-BE49-F238E27FC236}">
                <a16:creationId xmlns:a16="http://schemas.microsoft.com/office/drawing/2014/main" id="{931BECA6-BD78-805E-059F-AC0CE78EC685}"/>
              </a:ext>
            </a:extLst>
          </p:cNvPr>
          <p:cNvSpPr txBox="1">
            <a:spLocks noChangeArrowheads="1"/>
          </p:cNvSpPr>
          <p:nvPr/>
        </p:nvSpPr>
        <p:spPr bwMode="auto">
          <a:xfrm>
            <a:off x="3741695" y="4708934"/>
            <a:ext cx="2946699" cy="230832"/>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defTabSz="685800">
              <a:defRPr/>
            </a:pPr>
            <a:r>
              <a:rPr lang="en-US" altLang="en-US" sz="900" b="0" spc="-8" dirty="0" err="1">
                <a:latin typeface="Calibri" panose="020F0502020204030204" pitchFamily="34" charset="0"/>
                <a:ea typeface="+mn-ea"/>
                <a:cs typeface="Calibri" panose="020F0502020204030204" pitchFamily="34" charset="0"/>
              </a:rPr>
              <a:t>Im</a:t>
            </a:r>
            <a:r>
              <a:rPr lang="en-US" altLang="en-US" sz="900" b="0" spc="-8" dirty="0">
                <a:latin typeface="Calibri" panose="020F0502020204030204" pitchFamily="34" charset="0"/>
                <a:ea typeface="+mn-ea"/>
                <a:cs typeface="Calibri" panose="020F0502020204030204" pitchFamily="34" charset="0"/>
              </a:rPr>
              <a:t> SA, et al. </a:t>
            </a:r>
            <a:r>
              <a:rPr lang="en-US" sz="900" b="0" i="0" dirty="0">
                <a:effectLst/>
                <a:latin typeface="Calibri" panose="020F0502020204030204" pitchFamily="34" charset="0"/>
                <a:cs typeface="Calibri" panose="020F0502020204030204" pitchFamily="34" charset="0"/>
              </a:rPr>
              <a:t>N </a:t>
            </a:r>
            <a:r>
              <a:rPr lang="en-US" sz="900" b="0" i="0" dirty="0" err="1">
                <a:effectLst/>
                <a:latin typeface="Calibri" panose="020F0502020204030204" pitchFamily="34" charset="0"/>
                <a:cs typeface="Calibri" panose="020F0502020204030204" pitchFamily="34" charset="0"/>
              </a:rPr>
              <a:t>Engl</a:t>
            </a:r>
            <a:r>
              <a:rPr lang="en-US" sz="900" b="0" i="0" dirty="0">
                <a:effectLst/>
                <a:latin typeface="Calibri" panose="020F0502020204030204" pitchFamily="34" charset="0"/>
                <a:cs typeface="Calibri" panose="020F0502020204030204" pitchFamily="34" charset="0"/>
              </a:rPr>
              <a:t> J Med 2019; 381:307-316</a:t>
            </a:r>
            <a:endParaRPr lang="en-US" altLang="en-US" sz="900" b="0" dirty="0">
              <a:solidFill>
                <a:srgbClr val="455560"/>
              </a:solidFill>
              <a:latin typeface="Calibri" panose="020F0502020204030204" pitchFamily="34" charset="0"/>
              <a:cs typeface="Arial" panose="020B0604020202020204" pitchFamily="34" charset="0"/>
            </a:endParaRPr>
          </a:p>
        </p:txBody>
      </p:sp>
      <p:sp>
        <p:nvSpPr>
          <p:cNvPr id="4" name="Title 1">
            <a:extLst>
              <a:ext uri="{FF2B5EF4-FFF2-40B4-BE49-F238E27FC236}">
                <a16:creationId xmlns:a16="http://schemas.microsoft.com/office/drawing/2014/main" id="{7B972DF3-AF50-1FDC-B65E-9F23195A7AEE}"/>
              </a:ext>
            </a:extLst>
          </p:cNvPr>
          <p:cNvSpPr txBox="1">
            <a:spLocks/>
          </p:cNvSpPr>
          <p:nvPr/>
        </p:nvSpPr>
        <p:spPr bwMode="auto">
          <a:xfrm>
            <a:off x="384634" y="90383"/>
            <a:ext cx="8154333" cy="594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7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2700" b="1">
                <a:solidFill>
                  <a:schemeClr val="tx2"/>
                </a:solidFill>
                <a:latin typeface="Arial" charset="0"/>
              </a:defRPr>
            </a:lvl2pPr>
            <a:lvl3pPr algn="l" rtl="0" eaLnBrk="1" fontAlgn="base" hangingPunct="1">
              <a:spcBef>
                <a:spcPct val="0"/>
              </a:spcBef>
              <a:spcAft>
                <a:spcPct val="0"/>
              </a:spcAft>
              <a:defRPr sz="2700" b="1">
                <a:solidFill>
                  <a:schemeClr val="tx2"/>
                </a:solidFill>
                <a:latin typeface="Arial" charset="0"/>
              </a:defRPr>
            </a:lvl3pPr>
            <a:lvl4pPr algn="l" rtl="0" eaLnBrk="1" fontAlgn="base" hangingPunct="1">
              <a:spcBef>
                <a:spcPct val="0"/>
              </a:spcBef>
              <a:spcAft>
                <a:spcPct val="0"/>
              </a:spcAft>
              <a:defRPr sz="2700" b="1">
                <a:solidFill>
                  <a:schemeClr val="tx2"/>
                </a:solidFill>
                <a:latin typeface="Arial" charset="0"/>
              </a:defRPr>
            </a:lvl4pPr>
            <a:lvl5pPr algn="l" rtl="0" eaLnBrk="1" fontAlgn="base" hangingPunct="1">
              <a:spcBef>
                <a:spcPct val="0"/>
              </a:spcBef>
              <a:spcAft>
                <a:spcPct val="0"/>
              </a:spcAft>
              <a:defRPr sz="2700" b="1">
                <a:solidFill>
                  <a:schemeClr val="tx2"/>
                </a:solidFill>
                <a:latin typeface="Arial" charset="0"/>
              </a:defRPr>
            </a:lvl5pPr>
            <a:lvl6pPr marL="342900" algn="l" rtl="0" eaLnBrk="1" fontAlgn="base" hangingPunct="1">
              <a:spcBef>
                <a:spcPct val="0"/>
              </a:spcBef>
              <a:spcAft>
                <a:spcPct val="0"/>
              </a:spcAft>
              <a:defRPr sz="2625" b="1">
                <a:solidFill>
                  <a:schemeClr val="tx2"/>
                </a:solidFill>
                <a:latin typeface="Arial" charset="0"/>
              </a:defRPr>
            </a:lvl6pPr>
            <a:lvl7pPr marL="685800" algn="l" rtl="0" eaLnBrk="1" fontAlgn="base" hangingPunct="1">
              <a:spcBef>
                <a:spcPct val="0"/>
              </a:spcBef>
              <a:spcAft>
                <a:spcPct val="0"/>
              </a:spcAft>
              <a:defRPr sz="2625" b="1">
                <a:solidFill>
                  <a:schemeClr val="tx2"/>
                </a:solidFill>
                <a:latin typeface="Arial" charset="0"/>
              </a:defRPr>
            </a:lvl7pPr>
            <a:lvl8pPr marL="1028700" algn="l" rtl="0" eaLnBrk="1" fontAlgn="base" hangingPunct="1">
              <a:spcBef>
                <a:spcPct val="0"/>
              </a:spcBef>
              <a:spcAft>
                <a:spcPct val="0"/>
              </a:spcAft>
              <a:defRPr sz="2625" b="1">
                <a:solidFill>
                  <a:schemeClr val="tx2"/>
                </a:solidFill>
                <a:latin typeface="Arial" charset="0"/>
              </a:defRPr>
            </a:lvl8pPr>
            <a:lvl9pPr marL="1371600" algn="l" rtl="0" eaLnBrk="1" fontAlgn="base" hangingPunct="1">
              <a:spcBef>
                <a:spcPct val="0"/>
              </a:spcBef>
              <a:spcAft>
                <a:spcPct val="0"/>
              </a:spcAft>
              <a:defRPr sz="2625"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700" i="0" u="none" strike="noStrike" kern="0" cap="none" spc="0" normalizeH="0" baseline="0" noProof="0" dirty="0">
                <a:ln>
                  <a:noFill/>
                </a:ln>
                <a:solidFill>
                  <a:schemeClr val="tx1"/>
                </a:solidFill>
                <a:effectLst/>
                <a:uLnTx/>
                <a:uFillTx/>
                <a:latin typeface="Calibri" panose="020F0502020204030204" pitchFamily="34" charset="0"/>
                <a:ea typeface="+mj-ea"/>
                <a:cs typeface="+mj-cs"/>
              </a:rPr>
              <a:t>MONALEESA-7: Overall Survival</a:t>
            </a:r>
          </a:p>
        </p:txBody>
      </p:sp>
    </p:spTree>
    <p:extLst>
      <p:ext uri="{BB962C8B-B14F-4D97-AF65-F5344CB8AC3E}">
        <p14:creationId xmlns:p14="http://schemas.microsoft.com/office/powerpoint/2010/main" val="23949890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8546831A-73CD-4F8E-9FF8-D931364866CE}"/>
              </a:ext>
            </a:extLst>
          </p:cNvPr>
          <p:cNvSpPr>
            <a:spLocks noGrp="1" noChangeArrowheads="1"/>
          </p:cNvSpPr>
          <p:nvPr>
            <p:ph type="title"/>
          </p:nvPr>
        </p:nvSpPr>
        <p:spPr/>
        <p:txBody>
          <a:bodyPr/>
          <a:lstStyle/>
          <a:p>
            <a:r>
              <a:rPr lang="en-US" sz="2800" dirty="0"/>
              <a:t>Is There a Role for CDK4/6 Inhibition in </a:t>
            </a:r>
            <a:br>
              <a:rPr lang="en-US" sz="2800" dirty="0"/>
            </a:br>
            <a:r>
              <a:rPr lang="en-US" sz="2800" dirty="0"/>
              <a:t>Early-Stage HR+ Disease?</a:t>
            </a:r>
            <a:endParaRPr lang="en-US" altLang="en-US" sz="2800" dirty="0"/>
          </a:p>
        </p:txBody>
      </p:sp>
      <p:sp>
        <p:nvSpPr>
          <p:cNvPr id="9221" name="Text Box 11">
            <a:extLst>
              <a:ext uri="{FF2B5EF4-FFF2-40B4-BE49-F238E27FC236}">
                <a16:creationId xmlns:a16="http://schemas.microsoft.com/office/drawing/2014/main" id="{0B865CED-4EF9-403A-B72A-0302F40DC9B0}"/>
              </a:ext>
            </a:extLst>
          </p:cNvPr>
          <p:cNvSpPr txBox="1">
            <a:spLocks noChangeArrowheads="1"/>
          </p:cNvSpPr>
          <p:nvPr/>
        </p:nvSpPr>
        <p:spPr bwMode="auto">
          <a:xfrm>
            <a:off x="3832413" y="4683871"/>
            <a:ext cx="30039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r" eaLnBrk="1" hangingPunct="1">
              <a:lnSpc>
                <a:spcPct val="100000"/>
              </a:lnSpc>
              <a:spcBef>
                <a:spcPct val="0"/>
              </a:spcBef>
              <a:spcAft>
                <a:spcPct val="0"/>
              </a:spcAft>
              <a:buClrTx/>
              <a:buFontTx/>
              <a:buNone/>
            </a:pPr>
            <a:r>
              <a:rPr lang="en-US" sz="900" dirty="0">
                <a:solidFill>
                  <a:schemeClr val="tx1"/>
                </a:solidFill>
                <a:latin typeface="Calibri" panose="020F0502020204030204" pitchFamily="34" charset="0"/>
                <a:cs typeface="Calibri" panose="020F0502020204030204" pitchFamily="34" charset="0"/>
              </a:rPr>
              <a:t>Cheng. Cancer Epidemiol Biomarkers Prev. 2012;21:800.</a:t>
            </a:r>
            <a:endParaRPr lang="en-US" altLang="en-US" sz="900" dirty="0">
              <a:solidFill>
                <a:schemeClr val="tx1"/>
              </a:solidFill>
              <a:latin typeface="Calibri" panose="020F050202020403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2D897A85-1C47-46C7-953C-48BDCAC68E44}"/>
              </a:ext>
            </a:extLst>
          </p:cNvPr>
          <p:cNvSpPr/>
          <p:nvPr/>
        </p:nvSpPr>
        <p:spPr>
          <a:xfrm>
            <a:off x="1439993" y="1116684"/>
            <a:ext cx="4188024" cy="300082"/>
          </a:xfrm>
          <a:prstGeom prst="rect">
            <a:avLst/>
          </a:prstGeom>
          <a:noFill/>
        </p:spPr>
        <p:txBody>
          <a:bodyPr wrap="square">
            <a:spAutoFit/>
          </a:bodyPr>
          <a:ls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9pPr>
          </a:lstStyle>
          <a:p>
            <a:pPr algn="ctr" defTabSz="685800" eaLnBrk="1" fontAlgn="auto" hangingPunct="1">
              <a:spcBef>
                <a:spcPts val="0"/>
              </a:spcBef>
              <a:spcAft>
                <a:spcPts val="0"/>
              </a:spcAft>
              <a:defRPr/>
            </a:pPr>
            <a:r>
              <a:rPr lang="en-GB" altLang="en-US" sz="1350" dirty="0">
                <a:solidFill>
                  <a:sysClr val="windowText" lastClr="000000"/>
                </a:solidFill>
                <a:latin typeface="Calibri" panose="020F0502020204030204"/>
              </a:rPr>
              <a:t>Risk of First Recurrence After Primary Treatment</a:t>
            </a:r>
            <a:endParaRPr lang="en-GB" sz="1350" b="0" baseline="30000" dirty="0">
              <a:solidFill>
                <a:sysClr val="windowText" lastClr="000000"/>
              </a:solidFill>
              <a:latin typeface="Calibri" panose="020F0502020204030204"/>
            </a:endParaRPr>
          </a:p>
        </p:txBody>
      </p:sp>
      <p:cxnSp>
        <p:nvCxnSpPr>
          <p:cNvPr id="40" name="Straight Connector 39">
            <a:extLst>
              <a:ext uri="{FF2B5EF4-FFF2-40B4-BE49-F238E27FC236}">
                <a16:creationId xmlns:a16="http://schemas.microsoft.com/office/drawing/2014/main" id="{F1B863C6-806A-4DB1-AB9F-521EB01219FA}"/>
              </a:ext>
            </a:extLst>
          </p:cNvPr>
          <p:cNvCxnSpPr>
            <a:cxnSpLocks/>
          </p:cNvCxnSpPr>
          <p:nvPr/>
        </p:nvCxnSpPr>
        <p:spPr>
          <a:xfrm>
            <a:off x="6331327" y="1291865"/>
            <a:ext cx="391814" cy="0"/>
          </a:xfrm>
          <a:prstGeom prst="line">
            <a:avLst/>
          </a:prstGeom>
          <a:noFill/>
          <a:ln w="76200" cap="flat" cmpd="sng" algn="ctr">
            <a:solidFill>
              <a:srgbClr val="015873"/>
            </a:solidFill>
            <a:prstDash val="solid"/>
            <a:miter lim="800000"/>
          </a:ln>
          <a:effectLst/>
        </p:spPr>
      </p:cxnSp>
      <p:sp>
        <p:nvSpPr>
          <p:cNvPr id="41" name="TextBox 14">
            <a:extLst>
              <a:ext uri="{FF2B5EF4-FFF2-40B4-BE49-F238E27FC236}">
                <a16:creationId xmlns:a16="http://schemas.microsoft.com/office/drawing/2014/main" id="{61FB7C91-BA6E-4519-8A7D-04A8B2014277}"/>
              </a:ext>
            </a:extLst>
          </p:cNvPr>
          <p:cNvSpPr txBox="1"/>
          <p:nvPr/>
        </p:nvSpPr>
        <p:spPr>
          <a:xfrm>
            <a:off x="6768310" y="1143826"/>
            <a:ext cx="1192955" cy="830997"/>
          </a:xfrm>
          <a:prstGeom prst="rect">
            <a:avLst/>
          </a:prstGeom>
          <a:noFill/>
        </p:spPr>
        <p:txBody>
          <a:bodyPr wrap="none" rtlCol="0">
            <a:spAutoFit/>
          </a:bodyPr>
          <a:ls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9pPr>
          </a:lstStyle>
          <a:p>
            <a:pPr defTabSz="685800" eaLnBrk="1" fontAlgn="auto" hangingPunct="1">
              <a:spcBef>
                <a:spcPts val="0"/>
              </a:spcBef>
              <a:spcAft>
                <a:spcPts val="0"/>
              </a:spcAft>
              <a:defRPr/>
            </a:pPr>
            <a:r>
              <a:rPr lang="en-US" sz="1400" b="0" dirty="0">
                <a:solidFill>
                  <a:prstClr val="black"/>
                </a:solidFill>
                <a:latin typeface="Calibri" panose="020F0502020204030204" pitchFamily="34" charset="0"/>
                <a:cs typeface="Calibri" panose="020F0502020204030204" pitchFamily="34" charset="0"/>
              </a:rPr>
              <a:t>PENELOPE-B</a:t>
            </a:r>
          </a:p>
          <a:p>
            <a:pPr defTabSz="685800" eaLnBrk="1" fontAlgn="auto" hangingPunct="1">
              <a:spcBef>
                <a:spcPts val="0"/>
              </a:spcBef>
              <a:spcAft>
                <a:spcPts val="0"/>
              </a:spcAft>
              <a:defRPr/>
            </a:pPr>
            <a:r>
              <a:rPr lang="en-US" sz="1400" b="0" dirty="0">
                <a:solidFill>
                  <a:prstClr val="black">
                    <a:lumMod val="85000"/>
                    <a:lumOff val="15000"/>
                  </a:prstClr>
                </a:solidFill>
                <a:latin typeface="Calibri" panose="020F0502020204030204" pitchFamily="34" charset="0"/>
                <a:cs typeface="Calibri" panose="020F0502020204030204" pitchFamily="34" charset="0"/>
              </a:rPr>
              <a:t>Palbociclib</a:t>
            </a:r>
            <a:br>
              <a:rPr lang="en-US" sz="1400" b="0" dirty="0">
                <a:solidFill>
                  <a:srgbClr val="00B0F0"/>
                </a:solidFill>
                <a:latin typeface="Calibri" panose="020F0502020204030204" pitchFamily="34" charset="0"/>
                <a:cs typeface="Calibri" panose="020F0502020204030204" pitchFamily="34" charset="0"/>
              </a:rPr>
            </a:br>
            <a:r>
              <a:rPr lang="en-US" sz="1000" b="0" dirty="0">
                <a:solidFill>
                  <a:prstClr val="black"/>
                </a:solidFill>
                <a:latin typeface="Calibri" panose="020F0502020204030204" pitchFamily="34" charset="0"/>
                <a:cs typeface="Calibri" panose="020F0502020204030204" pitchFamily="34" charset="0"/>
              </a:rPr>
              <a:t>After neoadjuvant, </a:t>
            </a:r>
          </a:p>
          <a:p>
            <a:pPr defTabSz="685800" eaLnBrk="1" fontAlgn="auto" hangingPunct="1">
              <a:spcBef>
                <a:spcPts val="0"/>
              </a:spcBef>
              <a:spcAft>
                <a:spcPts val="0"/>
              </a:spcAft>
              <a:defRPr/>
            </a:pPr>
            <a:r>
              <a:rPr lang="en-US" sz="1000" b="0" dirty="0">
                <a:solidFill>
                  <a:prstClr val="black"/>
                </a:solidFill>
                <a:latin typeface="Calibri" panose="020F0502020204030204" pitchFamily="34" charset="0"/>
                <a:cs typeface="Calibri" panose="020F0502020204030204" pitchFamily="34" charset="0"/>
              </a:rPr>
              <a:t>high risk</a:t>
            </a:r>
          </a:p>
        </p:txBody>
      </p:sp>
      <p:cxnSp>
        <p:nvCxnSpPr>
          <p:cNvPr id="42" name="Straight Connector 41">
            <a:extLst>
              <a:ext uri="{FF2B5EF4-FFF2-40B4-BE49-F238E27FC236}">
                <a16:creationId xmlns:a16="http://schemas.microsoft.com/office/drawing/2014/main" id="{A043ACF6-58DB-45EE-900C-947DE1B34253}"/>
              </a:ext>
            </a:extLst>
          </p:cNvPr>
          <p:cNvCxnSpPr>
            <a:cxnSpLocks/>
          </p:cNvCxnSpPr>
          <p:nvPr/>
        </p:nvCxnSpPr>
        <p:spPr>
          <a:xfrm>
            <a:off x="6315446" y="2785852"/>
            <a:ext cx="379907" cy="0"/>
          </a:xfrm>
          <a:prstGeom prst="line">
            <a:avLst/>
          </a:prstGeom>
          <a:noFill/>
          <a:ln w="76200" cap="flat" cmpd="sng" algn="ctr">
            <a:solidFill>
              <a:srgbClr val="00823B"/>
            </a:solidFill>
            <a:prstDash val="solid"/>
            <a:miter lim="800000"/>
          </a:ln>
          <a:effectLst/>
        </p:spPr>
      </p:cxnSp>
      <p:sp>
        <p:nvSpPr>
          <p:cNvPr id="43" name="Rectangle 42">
            <a:extLst>
              <a:ext uri="{FF2B5EF4-FFF2-40B4-BE49-F238E27FC236}">
                <a16:creationId xmlns:a16="http://schemas.microsoft.com/office/drawing/2014/main" id="{14CA3854-B6B2-47E4-8B00-5921BD3EF46E}"/>
              </a:ext>
            </a:extLst>
          </p:cNvPr>
          <p:cNvSpPr/>
          <p:nvPr/>
        </p:nvSpPr>
        <p:spPr>
          <a:xfrm>
            <a:off x="6729260" y="2685783"/>
            <a:ext cx="961482" cy="677108"/>
          </a:xfrm>
          <a:prstGeom prst="rect">
            <a:avLst/>
          </a:prstGeom>
        </p:spPr>
        <p:txBody>
          <a:bodyPr wrap="none">
            <a:spAutoFit/>
          </a:bodyPr>
          <a:ls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9pPr>
          </a:lstStyle>
          <a:p>
            <a:pPr defTabSz="685800" eaLnBrk="1" fontAlgn="auto" hangingPunct="1">
              <a:spcBef>
                <a:spcPts val="0"/>
              </a:spcBef>
              <a:spcAft>
                <a:spcPts val="0"/>
              </a:spcAft>
              <a:defRPr/>
            </a:pPr>
            <a:r>
              <a:rPr lang="en-US" sz="1400" b="0" dirty="0">
                <a:solidFill>
                  <a:prstClr val="black"/>
                </a:solidFill>
                <a:latin typeface="Calibri" panose="020F0502020204030204" pitchFamily="34" charset="0"/>
                <a:cs typeface="Calibri" panose="020F0502020204030204" pitchFamily="34" charset="0"/>
              </a:rPr>
              <a:t>PALLAS</a:t>
            </a:r>
          </a:p>
          <a:p>
            <a:pPr defTabSz="685800" eaLnBrk="1" fontAlgn="auto" hangingPunct="1">
              <a:spcBef>
                <a:spcPts val="0"/>
              </a:spcBef>
              <a:spcAft>
                <a:spcPts val="0"/>
              </a:spcAft>
              <a:defRPr/>
            </a:pPr>
            <a:r>
              <a:rPr lang="en-US" sz="1400" b="0" dirty="0">
                <a:solidFill>
                  <a:prstClr val="black">
                    <a:lumMod val="85000"/>
                    <a:lumOff val="15000"/>
                  </a:prstClr>
                </a:solidFill>
                <a:latin typeface="Calibri" panose="020F0502020204030204" pitchFamily="34" charset="0"/>
                <a:cs typeface="Calibri" panose="020F0502020204030204" pitchFamily="34" charset="0"/>
              </a:rPr>
              <a:t>Palbociclib</a:t>
            </a:r>
          </a:p>
          <a:p>
            <a:pPr defTabSz="685800" eaLnBrk="1" fontAlgn="auto" hangingPunct="1">
              <a:spcBef>
                <a:spcPts val="0"/>
              </a:spcBef>
              <a:spcAft>
                <a:spcPts val="0"/>
              </a:spcAft>
              <a:defRPr/>
            </a:pPr>
            <a:r>
              <a:rPr lang="en-US" sz="1000" b="0" dirty="0">
                <a:solidFill>
                  <a:prstClr val="black"/>
                </a:solidFill>
                <a:latin typeface="Calibri" panose="020F0502020204030204" pitchFamily="34" charset="0"/>
                <a:cs typeface="Calibri" panose="020F0502020204030204" pitchFamily="34" charset="0"/>
              </a:rPr>
              <a:t>Stage II, III</a:t>
            </a:r>
          </a:p>
        </p:txBody>
      </p:sp>
      <p:cxnSp>
        <p:nvCxnSpPr>
          <p:cNvPr id="44" name="Straight Connector 43">
            <a:extLst>
              <a:ext uri="{FF2B5EF4-FFF2-40B4-BE49-F238E27FC236}">
                <a16:creationId xmlns:a16="http://schemas.microsoft.com/office/drawing/2014/main" id="{0CA1E4F2-5EF1-4579-A71C-51A13F9B1613}"/>
              </a:ext>
            </a:extLst>
          </p:cNvPr>
          <p:cNvCxnSpPr>
            <a:cxnSpLocks/>
          </p:cNvCxnSpPr>
          <p:nvPr/>
        </p:nvCxnSpPr>
        <p:spPr>
          <a:xfrm>
            <a:off x="6331327" y="2069053"/>
            <a:ext cx="379907" cy="0"/>
          </a:xfrm>
          <a:prstGeom prst="line">
            <a:avLst/>
          </a:prstGeom>
          <a:noFill/>
          <a:ln w="76200" cap="flat" cmpd="sng" algn="ctr">
            <a:solidFill>
              <a:srgbClr val="E1471D"/>
            </a:solidFill>
            <a:prstDash val="solid"/>
            <a:miter lim="800000"/>
          </a:ln>
          <a:effectLst/>
        </p:spPr>
      </p:cxnSp>
      <p:sp>
        <p:nvSpPr>
          <p:cNvPr id="45" name="Rectangle 44">
            <a:extLst>
              <a:ext uri="{FF2B5EF4-FFF2-40B4-BE49-F238E27FC236}">
                <a16:creationId xmlns:a16="http://schemas.microsoft.com/office/drawing/2014/main" id="{EDEA7EEC-D500-43F6-94DE-D5D1D9F39726}"/>
              </a:ext>
            </a:extLst>
          </p:cNvPr>
          <p:cNvSpPr/>
          <p:nvPr/>
        </p:nvSpPr>
        <p:spPr>
          <a:xfrm>
            <a:off x="6739909" y="1905573"/>
            <a:ext cx="1550424" cy="707886"/>
          </a:xfrm>
          <a:prstGeom prst="rect">
            <a:avLst/>
          </a:prstGeom>
        </p:spPr>
        <p:txBody>
          <a:bodyPr wrap="none">
            <a:spAutoFit/>
          </a:bodyPr>
          <a:ls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9pPr>
          </a:lstStyle>
          <a:p>
            <a:pPr defTabSz="685800" eaLnBrk="1" fontAlgn="auto" hangingPunct="1">
              <a:spcBef>
                <a:spcPts val="0"/>
              </a:spcBef>
              <a:spcAft>
                <a:spcPts val="0"/>
              </a:spcAft>
              <a:defRPr/>
            </a:pPr>
            <a:r>
              <a:rPr lang="en-US" sz="1600" b="0" dirty="0">
                <a:solidFill>
                  <a:prstClr val="black"/>
                </a:solidFill>
                <a:latin typeface="Calibri" panose="020F0502020204030204" pitchFamily="34" charset="0"/>
                <a:cs typeface="Calibri" panose="020F0502020204030204" pitchFamily="34" charset="0"/>
              </a:rPr>
              <a:t>monarchE</a:t>
            </a:r>
          </a:p>
          <a:p>
            <a:pPr defTabSz="685800" eaLnBrk="1" fontAlgn="auto" hangingPunct="1">
              <a:spcBef>
                <a:spcPts val="0"/>
              </a:spcBef>
              <a:spcAft>
                <a:spcPts val="0"/>
              </a:spcAft>
              <a:defRPr/>
            </a:pPr>
            <a:r>
              <a:rPr lang="en-US" sz="1400" b="0" dirty="0">
                <a:solidFill>
                  <a:prstClr val="black">
                    <a:lumMod val="85000"/>
                    <a:lumOff val="15000"/>
                  </a:prstClr>
                </a:solidFill>
                <a:latin typeface="Calibri" panose="020F0502020204030204" pitchFamily="34" charset="0"/>
                <a:cs typeface="Calibri" panose="020F0502020204030204" pitchFamily="34" charset="0"/>
              </a:rPr>
              <a:t>Abemaciclib</a:t>
            </a:r>
          </a:p>
          <a:p>
            <a:pPr defTabSz="685800" eaLnBrk="1" fontAlgn="auto" hangingPunct="1">
              <a:spcBef>
                <a:spcPts val="0"/>
              </a:spcBef>
              <a:spcAft>
                <a:spcPts val="0"/>
              </a:spcAft>
              <a:defRPr/>
            </a:pPr>
            <a:r>
              <a:rPr lang="en-US" sz="1000" b="0" dirty="0">
                <a:solidFill>
                  <a:prstClr val="black"/>
                </a:solidFill>
                <a:latin typeface="Calibri" panose="020F0502020204030204" pitchFamily="34" charset="0"/>
                <a:cs typeface="Calibri" panose="020F0502020204030204" pitchFamily="34" charset="0"/>
              </a:rPr>
              <a:t>High-risk CPR factors, Ki67</a:t>
            </a:r>
          </a:p>
        </p:txBody>
      </p:sp>
      <p:cxnSp>
        <p:nvCxnSpPr>
          <p:cNvPr id="46" name="Straight Connector 45">
            <a:extLst>
              <a:ext uri="{FF2B5EF4-FFF2-40B4-BE49-F238E27FC236}">
                <a16:creationId xmlns:a16="http://schemas.microsoft.com/office/drawing/2014/main" id="{CAC06B30-8058-42E6-A384-8822A84DD068}"/>
              </a:ext>
            </a:extLst>
          </p:cNvPr>
          <p:cNvCxnSpPr>
            <a:cxnSpLocks/>
          </p:cNvCxnSpPr>
          <p:nvPr/>
        </p:nvCxnSpPr>
        <p:spPr>
          <a:xfrm>
            <a:off x="6315446" y="3523244"/>
            <a:ext cx="391814" cy="0"/>
          </a:xfrm>
          <a:prstGeom prst="line">
            <a:avLst/>
          </a:prstGeom>
          <a:noFill/>
          <a:ln w="76200" cap="flat" cmpd="sng" algn="ctr">
            <a:solidFill>
              <a:srgbClr val="682E74"/>
            </a:solidFill>
            <a:prstDash val="solid"/>
            <a:miter lim="800000"/>
          </a:ln>
          <a:effectLst/>
        </p:spPr>
      </p:cxnSp>
      <p:sp>
        <p:nvSpPr>
          <p:cNvPr id="47" name="Rectangle 46">
            <a:extLst>
              <a:ext uri="{FF2B5EF4-FFF2-40B4-BE49-F238E27FC236}">
                <a16:creationId xmlns:a16="http://schemas.microsoft.com/office/drawing/2014/main" id="{8D836685-8E53-42E0-9530-3FFDD608385B}"/>
              </a:ext>
            </a:extLst>
          </p:cNvPr>
          <p:cNvSpPr/>
          <p:nvPr/>
        </p:nvSpPr>
        <p:spPr>
          <a:xfrm>
            <a:off x="6751719" y="3381189"/>
            <a:ext cx="883575" cy="677108"/>
          </a:xfrm>
          <a:prstGeom prst="rect">
            <a:avLst/>
          </a:prstGeom>
        </p:spPr>
        <p:txBody>
          <a:bodyPr wrap="none">
            <a:spAutoFit/>
          </a:bodyPr>
          <a:ls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9pPr>
          </a:lstStyle>
          <a:p>
            <a:pPr defTabSz="685800" eaLnBrk="1" fontAlgn="auto" hangingPunct="1">
              <a:spcBef>
                <a:spcPts val="0"/>
              </a:spcBef>
              <a:spcAft>
                <a:spcPts val="0"/>
              </a:spcAft>
              <a:defRPr/>
            </a:pPr>
            <a:r>
              <a:rPr lang="en-US" sz="1400" b="0" dirty="0">
                <a:solidFill>
                  <a:prstClr val="black"/>
                </a:solidFill>
                <a:latin typeface="Calibri" panose="020F0502020204030204" pitchFamily="34" charset="0"/>
                <a:cs typeface="Calibri" panose="020F0502020204030204" pitchFamily="34" charset="0"/>
              </a:rPr>
              <a:t>NATALEE</a:t>
            </a:r>
          </a:p>
          <a:p>
            <a:pPr defTabSz="685800" eaLnBrk="1" fontAlgn="auto" hangingPunct="1">
              <a:spcBef>
                <a:spcPts val="0"/>
              </a:spcBef>
              <a:spcAft>
                <a:spcPts val="0"/>
              </a:spcAft>
              <a:defRPr/>
            </a:pPr>
            <a:r>
              <a:rPr lang="en-US" sz="1400" b="0" dirty="0">
                <a:solidFill>
                  <a:prstClr val="black">
                    <a:lumMod val="85000"/>
                    <a:lumOff val="15000"/>
                  </a:prstClr>
                </a:solidFill>
                <a:latin typeface="Calibri" panose="020F0502020204030204" pitchFamily="34" charset="0"/>
                <a:cs typeface="Calibri" panose="020F0502020204030204" pitchFamily="34" charset="0"/>
              </a:rPr>
              <a:t>Ribociclib</a:t>
            </a:r>
          </a:p>
          <a:p>
            <a:pPr defTabSz="685800" eaLnBrk="1" fontAlgn="auto" hangingPunct="1">
              <a:spcBef>
                <a:spcPts val="0"/>
              </a:spcBef>
              <a:spcAft>
                <a:spcPts val="0"/>
              </a:spcAft>
              <a:defRPr/>
            </a:pPr>
            <a:r>
              <a:rPr lang="en-US" sz="1000" b="0" dirty="0">
                <a:solidFill>
                  <a:prstClr val="black"/>
                </a:solidFill>
                <a:latin typeface="Calibri" panose="020F0502020204030204" pitchFamily="34" charset="0"/>
                <a:cs typeface="Calibri" panose="020F0502020204030204" pitchFamily="34" charset="0"/>
              </a:rPr>
              <a:t>Stage II, III</a:t>
            </a:r>
          </a:p>
        </p:txBody>
      </p:sp>
      <p:sp>
        <p:nvSpPr>
          <p:cNvPr id="48" name="TextBox 30">
            <a:extLst>
              <a:ext uri="{FF2B5EF4-FFF2-40B4-BE49-F238E27FC236}">
                <a16:creationId xmlns:a16="http://schemas.microsoft.com/office/drawing/2014/main" id="{16ED83E1-295C-4696-A1EE-2EC36ADFAF42}"/>
              </a:ext>
            </a:extLst>
          </p:cNvPr>
          <p:cNvSpPr txBox="1"/>
          <p:nvPr/>
        </p:nvSpPr>
        <p:spPr>
          <a:xfrm rot="16200000">
            <a:off x="-382283" y="2646215"/>
            <a:ext cx="2333978"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9pPr>
          </a:lstStyle>
          <a:p>
            <a:pPr algn="ctr" defTabSz="685800">
              <a:defRPr/>
            </a:pPr>
            <a:r>
              <a:rPr lang="en-US" sz="1200" dirty="0">
                <a:solidFill>
                  <a:sysClr val="windowText" lastClr="000000"/>
                </a:solidFill>
                <a:latin typeface="Calibri" panose="020F0502020204030204"/>
              </a:rPr>
              <a:t>Estimated Annual Hazard Rate</a:t>
            </a:r>
          </a:p>
        </p:txBody>
      </p:sp>
      <p:sp>
        <p:nvSpPr>
          <p:cNvPr id="49" name="TextBox 36">
            <a:extLst>
              <a:ext uri="{FF2B5EF4-FFF2-40B4-BE49-F238E27FC236}">
                <a16:creationId xmlns:a16="http://schemas.microsoft.com/office/drawing/2014/main" id="{F60F94DF-2A99-4BBB-BF59-8ED6C1B20F47}"/>
              </a:ext>
            </a:extLst>
          </p:cNvPr>
          <p:cNvSpPr txBox="1"/>
          <p:nvPr/>
        </p:nvSpPr>
        <p:spPr>
          <a:xfrm>
            <a:off x="1404227" y="4082457"/>
            <a:ext cx="4378379"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9pPr>
          </a:lstStyle>
          <a:p>
            <a:pPr algn="ctr" defTabSz="685800">
              <a:defRPr/>
            </a:pPr>
            <a:r>
              <a:rPr lang="en-US" sz="1200" dirty="0">
                <a:solidFill>
                  <a:sysClr val="windowText" lastClr="000000"/>
                </a:solidFill>
                <a:latin typeface="Calibri" panose="020F0502020204030204"/>
              </a:rPr>
              <a:t>Follow-up Time After Primary Diagnosis of Breast Cancer (Yr)</a:t>
            </a:r>
          </a:p>
        </p:txBody>
      </p:sp>
      <p:cxnSp>
        <p:nvCxnSpPr>
          <p:cNvPr id="50" name="Straight Connector 49">
            <a:extLst>
              <a:ext uri="{FF2B5EF4-FFF2-40B4-BE49-F238E27FC236}">
                <a16:creationId xmlns:a16="http://schemas.microsoft.com/office/drawing/2014/main" id="{C56AE037-A41E-4236-B3CB-AC6566C38963}"/>
              </a:ext>
            </a:extLst>
          </p:cNvPr>
          <p:cNvCxnSpPr/>
          <p:nvPr/>
        </p:nvCxnSpPr>
        <p:spPr>
          <a:xfrm>
            <a:off x="1391987" y="1617727"/>
            <a:ext cx="48006" cy="0"/>
          </a:xfrm>
          <a:prstGeom prst="line">
            <a:avLst/>
          </a:prstGeom>
          <a:noFill/>
          <a:ln w="28575" cap="flat" cmpd="sng" algn="ctr">
            <a:solidFill>
              <a:sysClr val="windowText" lastClr="000000"/>
            </a:solidFill>
            <a:prstDash val="solid"/>
            <a:miter lim="800000"/>
          </a:ln>
          <a:effectLst/>
        </p:spPr>
      </p:cxnSp>
      <p:cxnSp>
        <p:nvCxnSpPr>
          <p:cNvPr id="51" name="Straight Connector 50">
            <a:extLst>
              <a:ext uri="{FF2B5EF4-FFF2-40B4-BE49-F238E27FC236}">
                <a16:creationId xmlns:a16="http://schemas.microsoft.com/office/drawing/2014/main" id="{3A247FFD-929F-41F6-AEE8-B1CC91C09C17}"/>
              </a:ext>
            </a:extLst>
          </p:cNvPr>
          <p:cNvCxnSpPr/>
          <p:nvPr/>
        </p:nvCxnSpPr>
        <p:spPr>
          <a:xfrm>
            <a:off x="1391987" y="2057794"/>
            <a:ext cx="48006" cy="0"/>
          </a:xfrm>
          <a:prstGeom prst="line">
            <a:avLst/>
          </a:prstGeom>
          <a:noFill/>
          <a:ln w="28575" cap="flat" cmpd="sng" algn="ctr">
            <a:solidFill>
              <a:sysClr val="windowText" lastClr="000000"/>
            </a:solidFill>
            <a:prstDash val="solid"/>
            <a:miter lim="800000"/>
          </a:ln>
          <a:effectLst/>
        </p:spPr>
      </p:cxnSp>
      <p:cxnSp>
        <p:nvCxnSpPr>
          <p:cNvPr id="52" name="Straight Connector 51">
            <a:extLst>
              <a:ext uri="{FF2B5EF4-FFF2-40B4-BE49-F238E27FC236}">
                <a16:creationId xmlns:a16="http://schemas.microsoft.com/office/drawing/2014/main" id="{6B4AD396-3BF8-4B76-B836-1453E0DB7B54}"/>
              </a:ext>
            </a:extLst>
          </p:cNvPr>
          <p:cNvCxnSpPr/>
          <p:nvPr/>
        </p:nvCxnSpPr>
        <p:spPr>
          <a:xfrm>
            <a:off x="1391987" y="2497862"/>
            <a:ext cx="48006" cy="0"/>
          </a:xfrm>
          <a:prstGeom prst="line">
            <a:avLst/>
          </a:prstGeom>
          <a:noFill/>
          <a:ln w="28575" cap="flat" cmpd="sng" algn="ctr">
            <a:solidFill>
              <a:sysClr val="windowText" lastClr="000000"/>
            </a:solidFill>
            <a:prstDash val="solid"/>
            <a:miter lim="800000"/>
          </a:ln>
          <a:effectLst/>
        </p:spPr>
      </p:cxnSp>
      <p:cxnSp>
        <p:nvCxnSpPr>
          <p:cNvPr id="53" name="Straight Connector 52">
            <a:extLst>
              <a:ext uri="{FF2B5EF4-FFF2-40B4-BE49-F238E27FC236}">
                <a16:creationId xmlns:a16="http://schemas.microsoft.com/office/drawing/2014/main" id="{DEF43F69-63D2-4574-8831-A4C27E56C7BB}"/>
              </a:ext>
            </a:extLst>
          </p:cNvPr>
          <p:cNvCxnSpPr/>
          <p:nvPr/>
        </p:nvCxnSpPr>
        <p:spPr>
          <a:xfrm>
            <a:off x="1391987" y="2937931"/>
            <a:ext cx="48006" cy="0"/>
          </a:xfrm>
          <a:prstGeom prst="line">
            <a:avLst/>
          </a:prstGeom>
          <a:noFill/>
          <a:ln w="28575" cap="flat" cmpd="sng" algn="ctr">
            <a:solidFill>
              <a:sysClr val="windowText" lastClr="000000"/>
            </a:solidFill>
            <a:prstDash val="solid"/>
            <a:miter lim="800000"/>
          </a:ln>
          <a:effectLst/>
        </p:spPr>
      </p:cxnSp>
      <p:cxnSp>
        <p:nvCxnSpPr>
          <p:cNvPr id="54" name="Straight Connector 53">
            <a:extLst>
              <a:ext uri="{FF2B5EF4-FFF2-40B4-BE49-F238E27FC236}">
                <a16:creationId xmlns:a16="http://schemas.microsoft.com/office/drawing/2014/main" id="{2E24DAA8-3EBC-45D4-B3CF-488F603976B0}"/>
              </a:ext>
            </a:extLst>
          </p:cNvPr>
          <p:cNvCxnSpPr/>
          <p:nvPr/>
        </p:nvCxnSpPr>
        <p:spPr>
          <a:xfrm>
            <a:off x="1391987" y="3377998"/>
            <a:ext cx="48006" cy="0"/>
          </a:xfrm>
          <a:prstGeom prst="line">
            <a:avLst/>
          </a:prstGeom>
          <a:noFill/>
          <a:ln w="28575" cap="flat" cmpd="sng" algn="ctr">
            <a:solidFill>
              <a:sysClr val="windowText" lastClr="000000"/>
            </a:solidFill>
            <a:prstDash val="solid"/>
            <a:miter lim="800000"/>
          </a:ln>
          <a:effectLst/>
        </p:spPr>
      </p:cxnSp>
      <p:cxnSp>
        <p:nvCxnSpPr>
          <p:cNvPr id="55" name="Straight Connector 54">
            <a:extLst>
              <a:ext uri="{FF2B5EF4-FFF2-40B4-BE49-F238E27FC236}">
                <a16:creationId xmlns:a16="http://schemas.microsoft.com/office/drawing/2014/main" id="{F15853F7-F252-4E1A-915A-4F07253FD835}"/>
              </a:ext>
            </a:extLst>
          </p:cNvPr>
          <p:cNvCxnSpPr/>
          <p:nvPr/>
        </p:nvCxnSpPr>
        <p:spPr>
          <a:xfrm>
            <a:off x="1391987" y="3818068"/>
            <a:ext cx="48006" cy="0"/>
          </a:xfrm>
          <a:prstGeom prst="line">
            <a:avLst/>
          </a:prstGeom>
          <a:noFill/>
          <a:ln w="28575" cap="flat" cmpd="sng" algn="ctr">
            <a:solidFill>
              <a:sysClr val="windowText" lastClr="000000"/>
            </a:solidFill>
            <a:prstDash val="solid"/>
            <a:miter lim="800000"/>
          </a:ln>
          <a:effectLst/>
        </p:spPr>
      </p:cxnSp>
      <p:cxnSp>
        <p:nvCxnSpPr>
          <p:cNvPr id="56" name="Straight Connector 55">
            <a:extLst>
              <a:ext uri="{FF2B5EF4-FFF2-40B4-BE49-F238E27FC236}">
                <a16:creationId xmlns:a16="http://schemas.microsoft.com/office/drawing/2014/main" id="{E0191C3A-3475-47B7-91B5-F2947C69743B}"/>
              </a:ext>
            </a:extLst>
          </p:cNvPr>
          <p:cNvCxnSpPr/>
          <p:nvPr/>
        </p:nvCxnSpPr>
        <p:spPr>
          <a:xfrm>
            <a:off x="1485030" y="3858468"/>
            <a:ext cx="0" cy="48006"/>
          </a:xfrm>
          <a:prstGeom prst="line">
            <a:avLst/>
          </a:prstGeom>
          <a:noFill/>
          <a:ln w="28575" cap="flat" cmpd="sng" algn="ctr">
            <a:solidFill>
              <a:sysClr val="windowText" lastClr="000000"/>
            </a:solidFill>
            <a:prstDash val="solid"/>
            <a:miter lim="800000"/>
          </a:ln>
          <a:effectLst/>
        </p:spPr>
      </p:cxnSp>
      <p:cxnSp>
        <p:nvCxnSpPr>
          <p:cNvPr id="57" name="Straight Connector 56">
            <a:extLst>
              <a:ext uri="{FF2B5EF4-FFF2-40B4-BE49-F238E27FC236}">
                <a16:creationId xmlns:a16="http://schemas.microsoft.com/office/drawing/2014/main" id="{C31716E2-0603-4ABE-A2E9-5D4A25262AD0}"/>
              </a:ext>
            </a:extLst>
          </p:cNvPr>
          <p:cNvCxnSpPr/>
          <p:nvPr/>
        </p:nvCxnSpPr>
        <p:spPr>
          <a:xfrm>
            <a:off x="2321035" y="3858468"/>
            <a:ext cx="0" cy="48006"/>
          </a:xfrm>
          <a:prstGeom prst="line">
            <a:avLst/>
          </a:prstGeom>
          <a:noFill/>
          <a:ln w="28575" cap="flat" cmpd="sng" algn="ctr">
            <a:solidFill>
              <a:sysClr val="windowText" lastClr="000000"/>
            </a:solidFill>
            <a:prstDash val="solid"/>
            <a:miter lim="800000"/>
          </a:ln>
          <a:effectLst/>
        </p:spPr>
      </p:cxnSp>
      <p:cxnSp>
        <p:nvCxnSpPr>
          <p:cNvPr id="58" name="Straight Connector 57">
            <a:extLst>
              <a:ext uri="{FF2B5EF4-FFF2-40B4-BE49-F238E27FC236}">
                <a16:creationId xmlns:a16="http://schemas.microsoft.com/office/drawing/2014/main" id="{1B7E6B19-DAA1-41B7-96DB-B9DA2B41F780}"/>
              </a:ext>
            </a:extLst>
          </p:cNvPr>
          <p:cNvCxnSpPr/>
          <p:nvPr/>
        </p:nvCxnSpPr>
        <p:spPr>
          <a:xfrm>
            <a:off x="3157040" y="3858468"/>
            <a:ext cx="0" cy="48006"/>
          </a:xfrm>
          <a:prstGeom prst="line">
            <a:avLst/>
          </a:prstGeom>
          <a:noFill/>
          <a:ln w="28575" cap="flat" cmpd="sng" algn="ctr">
            <a:solidFill>
              <a:sysClr val="windowText" lastClr="000000"/>
            </a:solidFill>
            <a:prstDash val="solid"/>
            <a:miter lim="800000"/>
          </a:ln>
          <a:effectLst/>
        </p:spPr>
      </p:cxnSp>
      <p:cxnSp>
        <p:nvCxnSpPr>
          <p:cNvPr id="59" name="Straight Connector 58">
            <a:extLst>
              <a:ext uri="{FF2B5EF4-FFF2-40B4-BE49-F238E27FC236}">
                <a16:creationId xmlns:a16="http://schemas.microsoft.com/office/drawing/2014/main" id="{CC670D37-97F7-4253-AD24-BD9E37C26378}"/>
              </a:ext>
            </a:extLst>
          </p:cNvPr>
          <p:cNvCxnSpPr/>
          <p:nvPr/>
        </p:nvCxnSpPr>
        <p:spPr>
          <a:xfrm>
            <a:off x="3993044" y="3858468"/>
            <a:ext cx="0" cy="48006"/>
          </a:xfrm>
          <a:prstGeom prst="line">
            <a:avLst/>
          </a:prstGeom>
          <a:noFill/>
          <a:ln w="28575" cap="flat" cmpd="sng" algn="ctr">
            <a:solidFill>
              <a:sysClr val="windowText" lastClr="000000"/>
            </a:solidFill>
            <a:prstDash val="solid"/>
            <a:miter lim="800000"/>
          </a:ln>
          <a:effectLst/>
        </p:spPr>
      </p:cxnSp>
      <p:cxnSp>
        <p:nvCxnSpPr>
          <p:cNvPr id="60" name="Straight Connector 59">
            <a:extLst>
              <a:ext uri="{FF2B5EF4-FFF2-40B4-BE49-F238E27FC236}">
                <a16:creationId xmlns:a16="http://schemas.microsoft.com/office/drawing/2014/main" id="{EF16A6DC-63A9-4F21-A246-729968521E74}"/>
              </a:ext>
            </a:extLst>
          </p:cNvPr>
          <p:cNvCxnSpPr/>
          <p:nvPr/>
        </p:nvCxnSpPr>
        <p:spPr>
          <a:xfrm>
            <a:off x="4829050" y="3858468"/>
            <a:ext cx="0" cy="48006"/>
          </a:xfrm>
          <a:prstGeom prst="line">
            <a:avLst/>
          </a:prstGeom>
          <a:noFill/>
          <a:ln w="28575" cap="flat" cmpd="sng" algn="ctr">
            <a:solidFill>
              <a:sysClr val="windowText" lastClr="000000"/>
            </a:solidFill>
            <a:prstDash val="solid"/>
            <a:miter lim="800000"/>
          </a:ln>
          <a:effectLst/>
        </p:spPr>
      </p:cxnSp>
      <p:cxnSp>
        <p:nvCxnSpPr>
          <p:cNvPr id="61" name="Straight Connector 60">
            <a:extLst>
              <a:ext uri="{FF2B5EF4-FFF2-40B4-BE49-F238E27FC236}">
                <a16:creationId xmlns:a16="http://schemas.microsoft.com/office/drawing/2014/main" id="{BFE1E804-0D33-4C79-9C0C-3CD2A6707CE3}"/>
              </a:ext>
            </a:extLst>
          </p:cNvPr>
          <p:cNvCxnSpPr/>
          <p:nvPr/>
        </p:nvCxnSpPr>
        <p:spPr>
          <a:xfrm>
            <a:off x="5665055" y="3858468"/>
            <a:ext cx="0" cy="48006"/>
          </a:xfrm>
          <a:prstGeom prst="line">
            <a:avLst/>
          </a:prstGeom>
          <a:noFill/>
          <a:ln w="28575" cap="flat" cmpd="sng" algn="ctr">
            <a:solidFill>
              <a:sysClr val="windowText" lastClr="000000"/>
            </a:solidFill>
            <a:prstDash val="solid"/>
            <a:miter lim="800000"/>
          </a:ln>
          <a:effectLst/>
        </p:spPr>
      </p:cxnSp>
      <p:sp>
        <p:nvSpPr>
          <p:cNvPr id="62" name="TextBox 54">
            <a:extLst>
              <a:ext uri="{FF2B5EF4-FFF2-40B4-BE49-F238E27FC236}">
                <a16:creationId xmlns:a16="http://schemas.microsoft.com/office/drawing/2014/main" id="{F528B175-09C7-4FF7-B246-E38026D1607A}"/>
              </a:ext>
            </a:extLst>
          </p:cNvPr>
          <p:cNvSpPr txBox="1"/>
          <p:nvPr/>
        </p:nvSpPr>
        <p:spPr>
          <a:xfrm>
            <a:off x="802548" y="1476902"/>
            <a:ext cx="615083"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9pPr>
          </a:lstStyle>
          <a:p>
            <a:pPr algn="r" defTabSz="685800">
              <a:defRPr/>
            </a:pPr>
            <a:r>
              <a:rPr lang="en-US" sz="1200" b="0" dirty="0">
                <a:solidFill>
                  <a:sysClr val="windowText" lastClr="000000"/>
                </a:solidFill>
                <a:latin typeface="Calibri" panose="020F0502020204030204"/>
              </a:rPr>
              <a:t>0.25</a:t>
            </a:r>
          </a:p>
        </p:txBody>
      </p:sp>
      <p:sp>
        <p:nvSpPr>
          <p:cNvPr id="63" name="TextBox 55">
            <a:extLst>
              <a:ext uri="{FF2B5EF4-FFF2-40B4-BE49-F238E27FC236}">
                <a16:creationId xmlns:a16="http://schemas.microsoft.com/office/drawing/2014/main" id="{5634765F-82D5-4328-BCD4-4995D98E590E}"/>
              </a:ext>
            </a:extLst>
          </p:cNvPr>
          <p:cNvSpPr txBox="1"/>
          <p:nvPr/>
        </p:nvSpPr>
        <p:spPr>
          <a:xfrm>
            <a:off x="802548" y="1919748"/>
            <a:ext cx="615083"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9pPr>
          </a:lstStyle>
          <a:p>
            <a:pPr algn="r" defTabSz="685800">
              <a:defRPr/>
            </a:pPr>
            <a:r>
              <a:rPr lang="en-US" sz="1200" b="0" dirty="0">
                <a:solidFill>
                  <a:sysClr val="windowText" lastClr="000000"/>
                </a:solidFill>
                <a:latin typeface="Calibri" panose="020F0502020204030204"/>
              </a:rPr>
              <a:t>0.20</a:t>
            </a:r>
          </a:p>
        </p:txBody>
      </p:sp>
      <p:sp>
        <p:nvSpPr>
          <p:cNvPr id="64" name="TextBox 56">
            <a:extLst>
              <a:ext uri="{FF2B5EF4-FFF2-40B4-BE49-F238E27FC236}">
                <a16:creationId xmlns:a16="http://schemas.microsoft.com/office/drawing/2014/main" id="{F8478527-C772-457C-9551-9A7907BD3E23}"/>
              </a:ext>
            </a:extLst>
          </p:cNvPr>
          <p:cNvSpPr txBox="1"/>
          <p:nvPr/>
        </p:nvSpPr>
        <p:spPr>
          <a:xfrm>
            <a:off x="802548" y="2362594"/>
            <a:ext cx="615083"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9pPr>
          </a:lstStyle>
          <a:p>
            <a:pPr algn="r" defTabSz="685800">
              <a:defRPr/>
            </a:pPr>
            <a:r>
              <a:rPr lang="en-US" sz="1200" b="0" dirty="0">
                <a:solidFill>
                  <a:sysClr val="windowText" lastClr="000000"/>
                </a:solidFill>
                <a:latin typeface="Calibri" panose="020F0502020204030204"/>
              </a:rPr>
              <a:t>0.15</a:t>
            </a:r>
          </a:p>
        </p:txBody>
      </p:sp>
      <p:sp>
        <p:nvSpPr>
          <p:cNvPr id="65" name="TextBox 57">
            <a:extLst>
              <a:ext uri="{FF2B5EF4-FFF2-40B4-BE49-F238E27FC236}">
                <a16:creationId xmlns:a16="http://schemas.microsoft.com/office/drawing/2014/main" id="{A8C17623-1D22-4990-B2B4-AC9F20AABB36}"/>
              </a:ext>
            </a:extLst>
          </p:cNvPr>
          <p:cNvSpPr txBox="1"/>
          <p:nvPr/>
        </p:nvSpPr>
        <p:spPr>
          <a:xfrm>
            <a:off x="802548" y="2805439"/>
            <a:ext cx="615083"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9pPr>
          </a:lstStyle>
          <a:p>
            <a:pPr algn="r" defTabSz="685800">
              <a:defRPr/>
            </a:pPr>
            <a:r>
              <a:rPr lang="en-US" sz="1200" b="0" dirty="0">
                <a:solidFill>
                  <a:sysClr val="windowText" lastClr="000000"/>
                </a:solidFill>
                <a:latin typeface="Calibri" panose="020F0502020204030204"/>
              </a:rPr>
              <a:t>0.10</a:t>
            </a:r>
          </a:p>
        </p:txBody>
      </p:sp>
      <p:sp>
        <p:nvSpPr>
          <p:cNvPr id="66" name="TextBox 58">
            <a:extLst>
              <a:ext uri="{FF2B5EF4-FFF2-40B4-BE49-F238E27FC236}">
                <a16:creationId xmlns:a16="http://schemas.microsoft.com/office/drawing/2014/main" id="{160B6D65-E0A4-424D-B68F-4F8ADD0C47C4}"/>
              </a:ext>
            </a:extLst>
          </p:cNvPr>
          <p:cNvSpPr txBox="1"/>
          <p:nvPr/>
        </p:nvSpPr>
        <p:spPr>
          <a:xfrm>
            <a:off x="802548" y="3248285"/>
            <a:ext cx="615083"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9pPr>
          </a:lstStyle>
          <a:p>
            <a:pPr algn="r" defTabSz="685800">
              <a:defRPr/>
            </a:pPr>
            <a:r>
              <a:rPr lang="en-US" sz="1200" b="0" dirty="0">
                <a:solidFill>
                  <a:sysClr val="windowText" lastClr="000000"/>
                </a:solidFill>
                <a:latin typeface="Calibri" panose="020F0502020204030204"/>
              </a:rPr>
              <a:t>0.05</a:t>
            </a:r>
          </a:p>
        </p:txBody>
      </p:sp>
      <p:sp>
        <p:nvSpPr>
          <p:cNvPr id="67" name="TextBox 59">
            <a:extLst>
              <a:ext uri="{FF2B5EF4-FFF2-40B4-BE49-F238E27FC236}">
                <a16:creationId xmlns:a16="http://schemas.microsoft.com/office/drawing/2014/main" id="{7609DDCA-045F-403E-8C5B-1BD93DAFD04B}"/>
              </a:ext>
            </a:extLst>
          </p:cNvPr>
          <p:cNvSpPr txBox="1"/>
          <p:nvPr/>
        </p:nvSpPr>
        <p:spPr>
          <a:xfrm>
            <a:off x="1079845" y="3691130"/>
            <a:ext cx="333605"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9pPr>
          </a:lstStyle>
          <a:p>
            <a:pPr algn="r" defTabSz="685800">
              <a:defRPr/>
            </a:pPr>
            <a:r>
              <a:rPr lang="en-US" sz="1200" b="0" dirty="0">
                <a:solidFill>
                  <a:sysClr val="windowText" lastClr="000000"/>
                </a:solidFill>
                <a:latin typeface="Calibri" panose="020F0502020204030204"/>
              </a:rPr>
              <a:t>0</a:t>
            </a:r>
          </a:p>
        </p:txBody>
      </p:sp>
      <p:sp>
        <p:nvSpPr>
          <p:cNvPr id="68" name="TextBox 60">
            <a:extLst>
              <a:ext uri="{FF2B5EF4-FFF2-40B4-BE49-F238E27FC236}">
                <a16:creationId xmlns:a16="http://schemas.microsoft.com/office/drawing/2014/main" id="{B8525A50-DA1A-49DB-B254-2600CC9A1E5B}"/>
              </a:ext>
            </a:extLst>
          </p:cNvPr>
          <p:cNvSpPr txBox="1"/>
          <p:nvPr/>
        </p:nvSpPr>
        <p:spPr>
          <a:xfrm>
            <a:off x="1330613" y="3866726"/>
            <a:ext cx="298351"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9pPr>
          </a:lstStyle>
          <a:p>
            <a:pPr algn="ctr" defTabSz="685800">
              <a:defRPr/>
            </a:pPr>
            <a:r>
              <a:rPr lang="en-US" sz="1200" b="0" dirty="0">
                <a:solidFill>
                  <a:sysClr val="windowText" lastClr="000000"/>
                </a:solidFill>
                <a:latin typeface="Calibri" panose="020F0502020204030204"/>
              </a:rPr>
              <a:t>0</a:t>
            </a:r>
          </a:p>
        </p:txBody>
      </p:sp>
      <p:sp>
        <p:nvSpPr>
          <p:cNvPr id="69" name="TextBox 61">
            <a:extLst>
              <a:ext uri="{FF2B5EF4-FFF2-40B4-BE49-F238E27FC236}">
                <a16:creationId xmlns:a16="http://schemas.microsoft.com/office/drawing/2014/main" id="{3D26C535-AF3B-4FCD-B61E-0CEFE0BBBBC5}"/>
              </a:ext>
            </a:extLst>
          </p:cNvPr>
          <p:cNvSpPr txBox="1"/>
          <p:nvPr/>
        </p:nvSpPr>
        <p:spPr>
          <a:xfrm>
            <a:off x="2172834" y="3866726"/>
            <a:ext cx="298351"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9pPr>
          </a:lstStyle>
          <a:p>
            <a:pPr algn="ctr" defTabSz="685800">
              <a:defRPr/>
            </a:pPr>
            <a:r>
              <a:rPr lang="en-US" sz="1200" b="0" dirty="0">
                <a:solidFill>
                  <a:sysClr val="windowText" lastClr="000000"/>
                </a:solidFill>
                <a:latin typeface="Calibri" panose="020F0502020204030204"/>
              </a:rPr>
              <a:t>2</a:t>
            </a:r>
          </a:p>
        </p:txBody>
      </p:sp>
      <p:sp>
        <p:nvSpPr>
          <p:cNvPr id="70" name="TextBox 62">
            <a:extLst>
              <a:ext uri="{FF2B5EF4-FFF2-40B4-BE49-F238E27FC236}">
                <a16:creationId xmlns:a16="http://schemas.microsoft.com/office/drawing/2014/main" id="{F7E706CA-FBA7-42FF-9F55-7417EE75A5E1}"/>
              </a:ext>
            </a:extLst>
          </p:cNvPr>
          <p:cNvSpPr txBox="1"/>
          <p:nvPr/>
        </p:nvSpPr>
        <p:spPr>
          <a:xfrm>
            <a:off x="2996407" y="3866726"/>
            <a:ext cx="298351"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9pPr>
          </a:lstStyle>
          <a:p>
            <a:pPr algn="ctr" defTabSz="685800">
              <a:defRPr/>
            </a:pPr>
            <a:r>
              <a:rPr lang="en-US" sz="1200" b="0" dirty="0">
                <a:solidFill>
                  <a:sysClr val="windowText" lastClr="000000"/>
                </a:solidFill>
                <a:latin typeface="Calibri" panose="020F0502020204030204"/>
              </a:rPr>
              <a:t>4</a:t>
            </a:r>
          </a:p>
        </p:txBody>
      </p:sp>
      <p:sp>
        <p:nvSpPr>
          <p:cNvPr id="71" name="TextBox 63">
            <a:extLst>
              <a:ext uri="{FF2B5EF4-FFF2-40B4-BE49-F238E27FC236}">
                <a16:creationId xmlns:a16="http://schemas.microsoft.com/office/drawing/2014/main" id="{50576E9A-A691-4FDC-B4C9-39416F19BF17}"/>
              </a:ext>
            </a:extLst>
          </p:cNvPr>
          <p:cNvSpPr txBox="1"/>
          <p:nvPr/>
        </p:nvSpPr>
        <p:spPr>
          <a:xfrm>
            <a:off x="3832413" y="3866726"/>
            <a:ext cx="298351"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9pPr>
          </a:lstStyle>
          <a:p>
            <a:pPr algn="ctr" defTabSz="685800">
              <a:defRPr/>
            </a:pPr>
            <a:r>
              <a:rPr lang="en-US" sz="1200" b="0" dirty="0">
                <a:solidFill>
                  <a:sysClr val="windowText" lastClr="000000"/>
                </a:solidFill>
                <a:latin typeface="Calibri" panose="020F0502020204030204"/>
              </a:rPr>
              <a:t>6</a:t>
            </a:r>
          </a:p>
        </p:txBody>
      </p:sp>
      <p:sp>
        <p:nvSpPr>
          <p:cNvPr id="72" name="TextBox 64">
            <a:extLst>
              <a:ext uri="{FF2B5EF4-FFF2-40B4-BE49-F238E27FC236}">
                <a16:creationId xmlns:a16="http://schemas.microsoft.com/office/drawing/2014/main" id="{6AD1757B-4080-4F7C-AE85-6D7C5193B17B}"/>
              </a:ext>
            </a:extLst>
          </p:cNvPr>
          <p:cNvSpPr txBox="1"/>
          <p:nvPr/>
        </p:nvSpPr>
        <p:spPr>
          <a:xfrm>
            <a:off x="4662202" y="3866726"/>
            <a:ext cx="298351"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9pPr>
          </a:lstStyle>
          <a:p>
            <a:pPr algn="ctr" defTabSz="685800">
              <a:defRPr/>
            </a:pPr>
            <a:r>
              <a:rPr lang="en-US" sz="1200" b="0" dirty="0">
                <a:solidFill>
                  <a:sysClr val="windowText" lastClr="000000"/>
                </a:solidFill>
                <a:latin typeface="Calibri" panose="020F0502020204030204"/>
              </a:rPr>
              <a:t>8</a:t>
            </a:r>
          </a:p>
        </p:txBody>
      </p:sp>
      <p:sp>
        <p:nvSpPr>
          <p:cNvPr id="73" name="TextBox 65">
            <a:extLst>
              <a:ext uri="{FF2B5EF4-FFF2-40B4-BE49-F238E27FC236}">
                <a16:creationId xmlns:a16="http://schemas.microsoft.com/office/drawing/2014/main" id="{6044E086-D4E3-4145-A559-FA1A78B6F061}"/>
              </a:ext>
            </a:extLst>
          </p:cNvPr>
          <p:cNvSpPr txBox="1"/>
          <p:nvPr/>
        </p:nvSpPr>
        <p:spPr>
          <a:xfrm>
            <a:off x="5467129" y="3866726"/>
            <a:ext cx="413339"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9pPr>
          </a:lstStyle>
          <a:p>
            <a:pPr algn="ctr" defTabSz="685800">
              <a:defRPr/>
            </a:pPr>
            <a:r>
              <a:rPr lang="en-US" sz="1200" b="0" dirty="0">
                <a:solidFill>
                  <a:sysClr val="windowText" lastClr="000000"/>
                </a:solidFill>
                <a:latin typeface="Calibri" panose="020F0502020204030204"/>
              </a:rPr>
              <a:t>10</a:t>
            </a:r>
          </a:p>
        </p:txBody>
      </p:sp>
      <p:sp>
        <p:nvSpPr>
          <p:cNvPr id="105" name="Freeform: Shape 104">
            <a:extLst>
              <a:ext uri="{FF2B5EF4-FFF2-40B4-BE49-F238E27FC236}">
                <a16:creationId xmlns:a16="http://schemas.microsoft.com/office/drawing/2014/main" id="{0A170AA1-C4A4-4FF8-8E13-81F5CB488108}"/>
              </a:ext>
            </a:extLst>
          </p:cNvPr>
          <p:cNvSpPr/>
          <p:nvPr/>
        </p:nvSpPr>
        <p:spPr>
          <a:xfrm>
            <a:off x="1463391" y="2690241"/>
            <a:ext cx="4187123" cy="1137495"/>
          </a:xfrm>
          <a:custGeom>
            <a:avLst/>
            <a:gdLst>
              <a:gd name="connsiteX0" fmla="*/ 0 w 4399844"/>
              <a:gd name="connsiteY0" fmla="*/ 1195284 h 1195284"/>
              <a:gd name="connsiteX1" fmla="*/ 79022 w 4399844"/>
              <a:gd name="connsiteY1" fmla="*/ 1107795 h 1195284"/>
              <a:gd name="connsiteX2" fmla="*/ 95955 w 4399844"/>
              <a:gd name="connsiteY2" fmla="*/ 944106 h 1195284"/>
              <a:gd name="connsiteX3" fmla="*/ 160866 w 4399844"/>
              <a:gd name="connsiteY3" fmla="*/ 534884 h 1195284"/>
              <a:gd name="connsiteX4" fmla="*/ 231422 w 4399844"/>
              <a:gd name="connsiteY4" fmla="*/ 196217 h 1195284"/>
              <a:gd name="connsiteX5" fmla="*/ 307622 w 4399844"/>
              <a:gd name="connsiteY5" fmla="*/ 15595 h 1195284"/>
              <a:gd name="connsiteX6" fmla="*/ 474133 w 4399844"/>
              <a:gd name="connsiteY6" fmla="*/ 15595 h 1195284"/>
              <a:gd name="connsiteX7" fmla="*/ 567266 w 4399844"/>
              <a:gd name="connsiteY7" fmla="*/ 69217 h 1195284"/>
              <a:gd name="connsiteX8" fmla="*/ 640644 w 4399844"/>
              <a:gd name="connsiteY8" fmla="*/ 215973 h 1195284"/>
              <a:gd name="connsiteX9" fmla="*/ 790222 w 4399844"/>
              <a:gd name="connsiteY9" fmla="*/ 509484 h 1195284"/>
              <a:gd name="connsiteX10" fmla="*/ 863600 w 4399844"/>
              <a:gd name="connsiteY10" fmla="*/ 622373 h 1195284"/>
              <a:gd name="connsiteX11" fmla="*/ 1016000 w 4399844"/>
              <a:gd name="connsiteY11" fmla="*/ 732440 h 1195284"/>
              <a:gd name="connsiteX12" fmla="*/ 1600200 w 4399844"/>
              <a:gd name="connsiteY12" fmla="*/ 856617 h 1195284"/>
              <a:gd name="connsiteX13" fmla="*/ 2164644 w 4399844"/>
              <a:gd name="connsiteY13" fmla="*/ 904595 h 1195284"/>
              <a:gd name="connsiteX14" fmla="*/ 2932289 w 4399844"/>
              <a:gd name="connsiteY14" fmla="*/ 955395 h 1195284"/>
              <a:gd name="connsiteX15" fmla="*/ 3158066 w 4399844"/>
              <a:gd name="connsiteY15" fmla="*/ 983617 h 1195284"/>
              <a:gd name="connsiteX16" fmla="*/ 3626555 w 4399844"/>
              <a:gd name="connsiteY16" fmla="*/ 1020306 h 1195284"/>
              <a:gd name="connsiteX17" fmla="*/ 3982155 w 4399844"/>
              <a:gd name="connsiteY17" fmla="*/ 1068284 h 1195284"/>
              <a:gd name="connsiteX18" fmla="*/ 4399844 w 4399844"/>
              <a:gd name="connsiteY18" fmla="*/ 1042884 h 119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99844" h="1195284">
                <a:moveTo>
                  <a:pt x="0" y="1195284"/>
                </a:moveTo>
                <a:cubicBezTo>
                  <a:pt x="31515" y="1172471"/>
                  <a:pt x="63030" y="1149658"/>
                  <a:pt x="79022" y="1107795"/>
                </a:cubicBezTo>
                <a:cubicBezTo>
                  <a:pt x="95015" y="1065932"/>
                  <a:pt x="82314" y="1039591"/>
                  <a:pt x="95955" y="944106"/>
                </a:cubicBezTo>
                <a:cubicBezTo>
                  <a:pt x="109596" y="848621"/>
                  <a:pt x="138288" y="659532"/>
                  <a:pt x="160866" y="534884"/>
                </a:cubicBezTo>
                <a:cubicBezTo>
                  <a:pt x="183444" y="410236"/>
                  <a:pt x="206963" y="282765"/>
                  <a:pt x="231422" y="196217"/>
                </a:cubicBezTo>
                <a:cubicBezTo>
                  <a:pt x="255881" y="109669"/>
                  <a:pt x="267170" y="45699"/>
                  <a:pt x="307622" y="15595"/>
                </a:cubicBezTo>
                <a:cubicBezTo>
                  <a:pt x="348074" y="-14509"/>
                  <a:pt x="430859" y="6658"/>
                  <a:pt x="474133" y="15595"/>
                </a:cubicBezTo>
                <a:cubicBezTo>
                  <a:pt x="517407" y="24532"/>
                  <a:pt x="539514" y="35821"/>
                  <a:pt x="567266" y="69217"/>
                </a:cubicBezTo>
                <a:cubicBezTo>
                  <a:pt x="595018" y="102613"/>
                  <a:pt x="603485" y="142595"/>
                  <a:pt x="640644" y="215973"/>
                </a:cubicBezTo>
                <a:cubicBezTo>
                  <a:pt x="677803" y="289351"/>
                  <a:pt x="753063" y="441751"/>
                  <a:pt x="790222" y="509484"/>
                </a:cubicBezTo>
                <a:cubicBezTo>
                  <a:pt x="827381" y="577217"/>
                  <a:pt x="825970" y="585214"/>
                  <a:pt x="863600" y="622373"/>
                </a:cubicBezTo>
                <a:cubicBezTo>
                  <a:pt x="901230" y="659532"/>
                  <a:pt x="893233" y="693399"/>
                  <a:pt x="1016000" y="732440"/>
                </a:cubicBezTo>
                <a:cubicBezTo>
                  <a:pt x="1138767" y="771481"/>
                  <a:pt x="1408759" y="827925"/>
                  <a:pt x="1600200" y="856617"/>
                </a:cubicBezTo>
                <a:cubicBezTo>
                  <a:pt x="1791641" y="885309"/>
                  <a:pt x="2164644" y="904595"/>
                  <a:pt x="2164644" y="904595"/>
                </a:cubicBezTo>
                <a:lnTo>
                  <a:pt x="2932289" y="955395"/>
                </a:lnTo>
                <a:cubicBezTo>
                  <a:pt x="3097859" y="968565"/>
                  <a:pt x="3042355" y="972798"/>
                  <a:pt x="3158066" y="983617"/>
                </a:cubicBezTo>
                <a:cubicBezTo>
                  <a:pt x="3273777" y="994435"/>
                  <a:pt x="3489207" y="1006195"/>
                  <a:pt x="3626555" y="1020306"/>
                </a:cubicBezTo>
                <a:cubicBezTo>
                  <a:pt x="3763903" y="1034417"/>
                  <a:pt x="3853274" y="1064521"/>
                  <a:pt x="3982155" y="1068284"/>
                </a:cubicBezTo>
                <a:cubicBezTo>
                  <a:pt x="4111036" y="1072047"/>
                  <a:pt x="4255440" y="1057465"/>
                  <a:pt x="4399844" y="1042884"/>
                </a:cubicBezTo>
              </a:path>
            </a:pathLst>
          </a:custGeom>
          <a:noFill/>
          <a:ln w="28575" cap="flat" cmpd="sng" algn="ctr">
            <a:solidFill>
              <a:srgbClr val="ED9077"/>
            </a:solidFill>
            <a:prstDash val="solid"/>
            <a:miter lim="800000"/>
          </a:ln>
          <a:effectLst/>
        </p:spPr>
        <p:txBody>
          <a:bodyPr rtlCol="0" anchor="ctr"/>
          <a:lstStyle>
            <a:defPPr>
              <a:defRPr lang="en-US"/>
            </a:defPPr>
            <a:lvl1pPr algn="l" rtl="0" eaLnBrk="0" fontAlgn="base" hangingPunct="0">
              <a:spcBef>
                <a:spcPct val="0"/>
              </a:spcBef>
              <a:spcAft>
                <a:spcPct val="0"/>
              </a:spcAft>
              <a:defRPr b="1" kern="1200">
                <a:solidFill>
                  <a:schemeClr val="lt1"/>
                </a:solidFill>
                <a:latin typeface="+mn-lt"/>
                <a:ea typeface="+mn-ea"/>
                <a:cs typeface="+mn-cs"/>
              </a:defRPr>
            </a:lvl1pPr>
            <a:lvl2pPr marL="457200" algn="l" rtl="0" eaLnBrk="0" fontAlgn="base" hangingPunct="0">
              <a:spcBef>
                <a:spcPct val="0"/>
              </a:spcBef>
              <a:spcAft>
                <a:spcPct val="0"/>
              </a:spcAft>
              <a:defRPr b="1" kern="1200">
                <a:solidFill>
                  <a:schemeClr val="lt1"/>
                </a:solidFill>
                <a:latin typeface="+mn-lt"/>
                <a:ea typeface="+mn-ea"/>
                <a:cs typeface="+mn-cs"/>
              </a:defRPr>
            </a:lvl2pPr>
            <a:lvl3pPr marL="914400" algn="l" rtl="0" eaLnBrk="0" fontAlgn="base" hangingPunct="0">
              <a:spcBef>
                <a:spcPct val="0"/>
              </a:spcBef>
              <a:spcAft>
                <a:spcPct val="0"/>
              </a:spcAft>
              <a:defRPr b="1" kern="1200">
                <a:solidFill>
                  <a:schemeClr val="lt1"/>
                </a:solidFill>
                <a:latin typeface="+mn-lt"/>
                <a:ea typeface="+mn-ea"/>
                <a:cs typeface="+mn-cs"/>
              </a:defRPr>
            </a:lvl3pPr>
            <a:lvl4pPr marL="1371600" algn="l" rtl="0" eaLnBrk="0" fontAlgn="base" hangingPunct="0">
              <a:spcBef>
                <a:spcPct val="0"/>
              </a:spcBef>
              <a:spcAft>
                <a:spcPct val="0"/>
              </a:spcAft>
              <a:defRPr b="1" kern="1200">
                <a:solidFill>
                  <a:schemeClr val="lt1"/>
                </a:solidFill>
                <a:latin typeface="+mn-lt"/>
                <a:ea typeface="+mn-ea"/>
                <a:cs typeface="+mn-cs"/>
              </a:defRPr>
            </a:lvl4pPr>
            <a:lvl5pPr marL="1828800" algn="l" rtl="0" eaLnBrk="0" fontAlgn="base" hangingPunct="0">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defTabSz="685800">
              <a:defRPr/>
            </a:pPr>
            <a:endParaRPr lang="en-US" sz="1350" dirty="0">
              <a:solidFill>
                <a:sysClr val="window" lastClr="FFFFFF"/>
              </a:solidFill>
              <a:latin typeface="Calibri" panose="020F0502020204030204"/>
            </a:endParaRPr>
          </a:p>
        </p:txBody>
      </p:sp>
      <p:sp>
        <p:nvSpPr>
          <p:cNvPr id="106" name="Freeform: Shape 105">
            <a:extLst>
              <a:ext uri="{FF2B5EF4-FFF2-40B4-BE49-F238E27FC236}">
                <a16:creationId xmlns:a16="http://schemas.microsoft.com/office/drawing/2014/main" id="{5B4FA89B-6370-445B-A50B-2E1090F14C5B}"/>
              </a:ext>
            </a:extLst>
          </p:cNvPr>
          <p:cNvSpPr/>
          <p:nvPr/>
        </p:nvSpPr>
        <p:spPr>
          <a:xfrm>
            <a:off x="1479505" y="2552588"/>
            <a:ext cx="4171009" cy="1246873"/>
          </a:xfrm>
          <a:custGeom>
            <a:avLst/>
            <a:gdLst>
              <a:gd name="connsiteX0" fmla="*/ 4382911 w 4382911"/>
              <a:gd name="connsiteY0" fmla="*/ 1004087 h 1310218"/>
              <a:gd name="connsiteX1" fmla="*/ 4137378 w 4382911"/>
              <a:gd name="connsiteY1" fmla="*/ 1094398 h 1310218"/>
              <a:gd name="connsiteX2" fmla="*/ 3914422 w 4382911"/>
              <a:gd name="connsiteY2" fmla="*/ 1105687 h 1310218"/>
              <a:gd name="connsiteX3" fmla="*/ 3550356 w 4382911"/>
              <a:gd name="connsiteY3" fmla="*/ 1052064 h 1310218"/>
              <a:gd name="connsiteX4" fmla="*/ 3048000 w 4382911"/>
              <a:gd name="connsiteY4" fmla="*/ 984331 h 1310218"/>
              <a:gd name="connsiteX5" fmla="*/ 2365022 w 4382911"/>
              <a:gd name="connsiteY5" fmla="*/ 939175 h 1310218"/>
              <a:gd name="connsiteX6" fmla="*/ 2091267 w 4382911"/>
              <a:gd name="connsiteY6" fmla="*/ 922242 h 1310218"/>
              <a:gd name="connsiteX7" fmla="*/ 1735667 w 4382911"/>
              <a:gd name="connsiteY7" fmla="*/ 846042 h 1310218"/>
              <a:gd name="connsiteX8" fmla="*/ 1484489 w 4382911"/>
              <a:gd name="connsiteY8" fmla="*/ 752909 h 1310218"/>
              <a:gd name="connsiteX9" fmla="*/ 1213556 w 4382911"/>
              <a:gd name="connsiteY9" fmla="*/ 648487 h 1310218"/>
              <a:gd name="connsiteX10" fmla="*/ 996244 w 4382911"/>
              <a:gd name="connsiteY10" fmla="*/ 515842 h 1310218"/>
              <a:gd name="connsiteX11" fmla="*/ 821267 w 4382911"/>
              <a:gd name="connsiteY11" fmla="*/ 335220 h 1310218"/>
              <a:gd name="connsiteX12" fmla="*/ 680156 w 4382911"/>
              <a:gd name="connsiteY12" fmla="*/ 134842 h 1310218"/>
              <a:gd name="connsiteX13" fmla="*/ 524933 w 4382911"/>
              <a:gd name="connsiteY13" fmla="*/ 7842 h 1310218"/>
              <a:gd name="connsiteX14" fmla="*/ 395111 w 4382911"/>
              <a:gd name="connsiteY14" fmla="*/ 44531 h 1310218"/>
              <a:gd name="connsiteX15" fmla="*/ 296333 w 4382911"/>
              <a:gd name="connsiteY15" fmla="*/ 295709 h 1310218"/>
              <a:gd name="connsiteX16" fmla="*/ 143933 w 4382911"/>
              <a:gd name="connsiteY16" fmla="*/ 758553 h 1310218"/>
              <a:gd name="connsiteX17" fmla="*/ 59267 w 4382911"/>
              <a:gd name="connsiteY17" fmla="*/ 1229864 h 1310218"/>
              <a:gd name="connsiteX18" fmla="*/ 0 w 4382911"/>
              <a:gd name="connsiteY18" fmla="*/ 1306064 h 131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2911" h="1310218">
                <a:moveTo>
                  <a:pt x="4382911" y="1004087"/>
                </a:moveTo>
                <a:cubicBezTo>
                  <a:pt x="4299185" y="1040776"/>
                  <a:pt x="4215460" y="1077465"/>
                  <a:pt x="4137378" y="1094398"/>
                </a:cubicBezTo>
                <a:cubicBezTo>
                  <a:pt x="4059296" y="1111331"/>
                  <a:pt x="4012259" y="1112743"/>
                  <a:pt x="3914422" y="1105687"/>
                </a:cubicBezTo>
                <a:cubicBezTo>
                  <a:pt x="3816585" y="1098631"/>
                  <a:pt x="3550356" y="1052064"/>
                  <a:pt x="3550356" y="1052064"/>
                </a:cubicBezTo>
                <a:cubicBezTo>
                  <a:pt x="3405952" y="1031838"/>
                  <a:pt x="3245555" y="1003146"/>
                  <a:pt x="3048000" y="984331"/>
                </a:cubicBezTo>
                <a:cubicBezTo>
                  <a:pt x="2850445" y="965516"/>
                  <a:pt x="2365022" y="939175"/>
                  <a:pt x="2365022" y="939175"/>
                </a:cubicBezTo>
                <a:cubicBezTo>
                  <a:pt x="2205566" y="928827"/>
                  <a:pt x="2196159" y="937764"/>
                  <a:pt x="2091267" y="922242"/>
                </a:cubicBezTo>
                <a:cubicBezTo>
                  <a:pt x="1986374" y="906720"/>
                  <a:pt x="1836797" y="874264"/>
                  <a:pt x="1735667" y="846042"/>
                </a:cubicBezTo>
                <a:cubicBezTo>
                  <a:pt x="1634537" y="817820"/>
                  <a:pt x="1484489" y="752909"/>
                  <a:pt x="1484489" y="752909"/>
                </a:cubicBezTo>
                <a:cubicBezTo>
                  <a:pt x="1397471" y="719983"/>
                  <a:pt x="1294930" y="687998"/>
                  <a:pt x="1213556" y="648487"/>
                </a:cubicBezTo>
                <a:cubicBezTo>
                  <a:pt x="1132182" y="608976"/>
                  <a:pt x="1061625" y="568053"/>
                  <a:pt x="996244" y="515842"/>
                </a:cubicBezTo>
                <a:cubicBezTo>
                  <a:pt x="930863" y="463631"/>
                  <a:pt x="873948" y="398720"/>
                  <a:pt x="821267" y="335220"/>
                </a:cubicBezTo>
                <a:cubicBezTo>
                  <a:pt x="768586" y="271720"/>
                  <a:pt x="729545" y="189405"/>
                  <a:pt x="680156" y="134842"/>
                </a:cubicBezTo>
                <a:cubicBezTo>
                  <a:pt x="630767" y="80279"/>
                  <a:pt x="572441" y="22894"/>
                  <a:pt x="524933" y="7842"/>
                </a:cubicBezTo>
                <a:cubicBezTo>
                  <a:pt x="477425" y="-7210"/>
                  <a:pt x="433211" y="-3447"/>
                  <a:pt x="395111" y="44531"/>
                </a:cubicBezTo>
                <a:cubicBezTo>
                  <a:pt x="357011" y="92509"/>
                  <a:pt x="338196" y="176705"/>
                  <a:pt x="296333" y="295709"/>
                </a:cubicBezTo>
                <a:cubicBezTo>
                  <a:pt x="254470" y="414713"/>
                  <a:pt x="183444" y="602861"/>
                  <a:pt x="143933" y="758553"/>
                </a:cubicBezTo>
                <a:cubicBezTo>
                  <a:pt x="104422" y="914245"/>
                  <a:pt x="83256" y="1138612"/>
                  <a:pt x="59267" y="1229864"/>
                </a:cubicBezTo>
                <a:cubicBezTo>
                  <a:pt x="35278" y="1321116"/>
                  <a:pt x="17639" y="1313590"/>
                  <a:pt x="0" y="1306064"/>
                </a:cubicBezTo>
              </a:path>
            </a:pathLst>
          </a:custGeom>
          <a:noFill/>
          <a:ln w="28575" cap="flat" cmpd="sng" algn="ctr">
            <a:solidFill>
              <a:srgbClr val="4DA1BB"/>
            </a:solidFill>
            <a:prstDash val="dash"/>
            <a:miter lim="800000"/>
          </a:ln>
          <a:effectLst/>
        </p:spPr>
        <p:txBody>
          <a:bodyPr rtlCol="0" anchor="ctr"/>
          <a:lstStyle>
            <a:defPPr>
              <a:defRPr lang="en-US"/>
            </a:defPPr>
            <a:lvl1pPr algn="l" rtl="0" eaLnBrk="0" fontAlgn="base" hangingPunct="0">
              <a:spcBef>
                <a:spcPct val="0"/>
              </a:spcBef>
              <a:spcAft>
                <a:spcPct val="0"/>
              </a:spcAft>
              <a:defRPr b="1" kern="1200">
                <a:solidFill>
                  <a:schemeClr val="lt1"/>
                </a:solidFill>
                <a:latin typeface="+mn-lt"/>
                <a:ea typeface="+mn-ea"/>
                <a:cs typeface="+mn-cs"/>
              </a:defRPr>
            </a:lvl1pPr>
            <a:lvl2pPr marL="457200" algn="l" rtl="0" eaLnBrk="0" fontAlgn="base" hangingPunct="0">
              <a:spcBef>
                <a:spcPct val="0"/>
              </a:spcBef>
              <a:spcAft>
                <a:spcPct val="0"/>
              </a:spcAft>
              <a:defRPr b="1" kern="1200">
                <a:solidFill>
                  <a:schemeClr val="lt1"/>
                </a:solidFill>
                <a:latin typeface="+mn-lt"/>
                <a:ea typeface="+mn-ea"/>
                <a:cs typeface="+mn-cs"/>
              </a:defRPr>
            </a:lvl2pPr>
            <a:lvl3pPr marL="914400" algn="l" rtl="0" eaLnBrk="0" fontAlgn="base" hangingPunct="0">
              <a:spcBef>
                <a:spcPct val="0"/>
              </a:spcBef>
              <a:spcAft>
                <a:spcPct val="0"/>
              </a:spcAft>
              <a:defRPr b="1" kern="1200">
                <a:solidFill>
                  <a:schemeClr val="lt1"/>
                </a:solidFill>
                <a:latin typeface="+mn-lt"/>
                <a:ea typeface="+mn-ea"/>
                <a:cs typeface="+mn-cs"/>
              </a:defRPr>
            </a:lvl3pPr>
            <a:lvl4pPr marL="1371600" algn="l" rtl="0" eaLnBrk="0" fontAlgn="base" hangingPunct="0">
              <a:spcBef>
                <a:spcPct val="0"/>
              </a:spcBef>
              <a:spcAft>
                <a:spcPct val="0"/>
              </a:spcAft>
              <a:defRPr b="1" kern="1200">
                <a:solidFill>
                  <a:schemeClr val="lt1"/>
                </a:solidFill>
                <a:latin typeface="+mn-lt"/>
                <a:ea typeface="+mn-ea"/>
                <a:cs typeface="+mn-cs"/>
              </a:defRPr>
            </a:lvl4pPr>
            <a:lvl5pPr marL="1828800" algn="l" rtl="0" eaLnBrk="0" fontAlgn="base" hangingPunct="0">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defTabSz="685800">
              <a:defRPr/>
            </a:pPr>
            <a:endParaRPr lang="en-US" sz="1350" dirty="0">
              <a:solidFill>
                <a:sysClr val="window" lastClr="FFFFFF"/>
              </a:solidFill>
              <a:latin typeface="Calibri" panose="020F0502020204030204"/>
            </a:endParaRPr>
          </a:p>
        </p:txBody>
      </p:sp>
      <p:sp>
        <p:nvSpPr>
          <p:cNvPr id="107" name="Freeform: Shape 106">
            <a:extLst>
              <a:ext uri="{FF2B5EF4-FFF2-40B4-BE49-F238E27FC236}">
                <a16:creationId xmlns:a16="http://schemas.microsoft.com/office/drawing/2014/main" id="{A2FDD3FD-2FBA-41B5-A461-0BBF22B04ECC}"/>
              </a:ext>
            </a:extLst>
          </p:cNvPr>
          <p:cNvSpPr/>
          <p:nvPr/>
        </p:nvSpPr>
        <p:spPr>
          <a:xfrm>
            <a:off x="1466076" y="1639847"/>
            <a:ext cx="4192495" cy="2174461"/>
          </a:xfrm>
          <a:custGeom>
            <a:avLst/>
            <a:gdLst>
              <a:gd name="connsiteX0" fmla="*/ 4405489 w 4405489"/>
              <a:gd name="connsiteY0" fmla="*/ 1997064 h 2284931"/>
              <a:gd name="connsiteX1" fmla="*/ 4213578 w 4405489"/>
              <a:gd name="connsiteY1" fmla="*/ 1997064 h 2284931"/>
              <a:gd name="connsiteX2" fmla="*/ 4001911 w 4405489"/>
              <a:gd name="connsiteY2" fmla="*/ 1966020 h 2284931"/>
              <a:gd name="connsiteX3" fmla="*/ 3801533 w 4405489"/>
              <a:gd name="connsiteY3" fmla="*/ 1903931 h 2284931"/>
              <a:gd name="connsiteX4" fmla="*/ 3522133 w 4405489"/>
              <a:gd name="connsiteY4" fmla="*/ 1836198 h 2284931"/>
              <a:gd name="connsiteX5" fmla="*/ 3197578 w 4405489"/>
              <a:gd name="connsiteY5" fmla="*/ 1822086 h 2284931"/>
              <a:gd name="connsiteX6" fmla="*/ 2932289 w 4405489"/>
              <a:gd name="connsiteY6" fmla="*/ 1762820 h 2284931"/>
              <a:gd name="connsiteX7" fmla="*/ 2652889 w 4405489"/>
              <a:gd name="connsiteY7" fmla="*/ 1647109 h 2284931"/>
              <a:gd name="connsiteX8" fmla="*/ 2489200 w 4405489"/>
              <a:gd name="connsiteY8" fmla="*/ 1576553 h 2284931"/>
              <a:gd name="connsiteX9" fmla="*/ 2314222 w 4405489"/>
              <a:gd name="connsiteY9" fmla="*/ 1579375 h 2284931"/>
              <a:gd name="connsiteX10" fmla="*/ 2136422 w 4405489"/>
              <a:gd name="connsiteY10" fmla="*/ 1585020 h 2284931"/>
              <a:gd name="connsiteX11" fmla="*/ 1950155 w 4405489"/>
              <a:gd name="connsiteY11" fmla="*/ 1520109 h 2284931"/>
              <a:gd name="connsiteX12" fmla="*/ 1792111 w 4405489"/>
              <a:gd name="connsiteY12" fmla="*/ 1517286 h 2284931"/>
              <a:gd name="connsiteX13" fmla="*/ 1600200 w 4405489"/>
              <a:gd name="connsiteY13" fmla="*/ 1426975 h 2284931"/>
              <a:gd name="connsiteX14" fmla="*/ 1450622 w 4405489"/>
              <a:gd name="connsiteY14" fmla="*/ 1342309 h 2284931"/>
              <a:gd name="connsiteX15" fmla="*/ 1286933 w 4405489"/>
              <a:gd name="connsiteY15" fmla="*/ 1187086 h 2284931"/>
              <a:gd name="connsiteX16" fmla="*/ 1055511 w 4405489"/>
              <a:gd name="connsiteY16" fmla="*/ 859709 h 2284931"/>
              <a:gd name="connsiteX17" fmla="*/ 914400 w 4405489"/>
              <a:gd name="connsiteY17" fmla="*/ 504109 h 2284931"/>
              <a:gd name="connsiteX18" fmla="*/ 798689 w 4405489"/>
              <a:gd name="connsiteY18" fmla="*/ 179553 h 2284931"/>
              <a:gd name="connsiteX19" fmla="*/ 699911 w 4405489"/>
              <a:gd name="connsiteY19" fmla="*/ 35620 h 2284931"/>
              <a:gd name="connsiteX20" fmla="*/ 519289 w 4405489"/>
              <a:gd name="connsiteY20" fmla="*/ 10220 h 2284931"/>
              <a:gd name="connsiteX21" fmla="*/ 400755 w 4405489"/>
              <a:gd name="connsiteY21" fmla="*/ 176731 h 2284931"/>
              <a:gd name="connsiteX22" fmla="*/ 313267 w 4405489"/>
              <a:gd name="connsiteY22" fmla="*/ 563375 h 2284931"/>
              <a:gd name="connsiteX23" fmla="*/ 172155 w 4405489"/>
              <a:gd name="connsiteY23" fmla="*/ 1277398 h 2284931"/>
              <a:gd name="connsiteX24" fmla="*/ 127000 w 4405489"/>
              <a:gd name="connsiteY24" fmla="*/ 1613242 h 2284931"/>
              <a:gd name="connsiteX25" fmla="*/ 81844 w 4405489"/>
              <a:gd name="connsiteY25" fmla="*/ 2081731 h 2284931"/>
              <a:gd name="connsiteX26" fmla="*/ 31044 w 4405489"/>
              <a:gd name="connsiteY26" fmla="*/ 2251064 h 2284931"/>
              <a:gd name="connsiteX27" fmla="*/ 0 w 4405489"/>
              <a:gd name="connsiteY27" fmla="*/ 2284931 h 2284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405489" h="2284931">
                <a:moveTo>
                  <a:pt x="4405489" y="1997064"/>
                </a:moveTo>
                <a:cubicBezTo>
                  <a:pt x="4343165" y="1999651"/>
                  <a:pt x="4280841" y="2002238"/>
                  <a:pt x="4213578" y="1997064"/>
                </a:cubicBezTo>
                <a:cubicBezTo>
                  <a:pt x="4146315" y="1991890"/>
                  <a:pt x="4070585" y="1981542"/>
                  <a:pt x="4001911" y="1966020"/>
                </a:cubicBezTo>
                <a:cubicBezTo>
                  <a:pt x="3933237" y="1950498"/>
                  <a:pt x="3881496" y="1925568"/>
                  <a:pt x="3801533" y="1903931"/>
                </a:cubicBezTo>
                <a:cubicBezTo>
                  <a:pt x="3721570" y="1882294"/>
                  <a:pt x="3622792" y="1849839"/>
                  <a:pt x="3522133" y="1836198"/>
                </a:cubicBezTo>
                <a:cubicBezTo>
                  <a:pt x="3421474" y="1822557"/>
                  <a:pt x="3295885" y="1834316"/>
                  <a:pt x="3197578" y="1822086"/>
                </a:cubicBezTo>
                <a:cubicBezTo>
                  <a:pt x="3099271" y="1809856"/>
                  <a:pt x="3023070" y="1791983"/>
                  <a:pt x="2932289" y="1762820"/>
                </a:cubicBezTo>
                <a:cubicBezTo>
                  <a:pt x="2841508" y="1733657"/>
                  <a:pt x="2726737" y="1678153"/>
                  <a:pt x="2652889" y="1647109"/>
                </a:cubicBezTo>
                <a:cubicBezTo>
                  <a:pt x="2579041" y="1616065"/>
                  <a:pt x="2545644" y="1587842"/>
                  <a:pt x="2489200" y="1576553"/>
                </a:cubicBezTo>
                <a:cubicBezTo>
                  <a:pt x="2432756" y="1565264"/>
                  <a:pt x="2314222" y="1579375"/>
                  <a:pt x="2314222" y="1579375"/>
                </a:cubicBezTo>
                <a:cubicBezTo>
                  <a:pt x="2255426" y="1580786"/>
                  <a:pt x="2197100" y="1594898"/>
                  <a:pt x="2136422" y="1585020"/>
                </a:cubicBezTo>
                <a:cubicBezTo>
                  <a:pt x="2075744" y="1575142"/>
                  <a:pt x="2007540" y="1531398"/>
                  <a:pt x="1950155" y="1520109"/>
                </a:cubicBezTo>
                <a:cubicBezTo>
                  <a:pt x="1892770" y="1508820"/>
                  <a:pt x="1850437" y="1532808"/>
                  <a:pt x="1792111" y="1517286"/>
                </a:cubicBezTo>
                <a:cubicBezTo>
                  <a:pt x="1733785" y="1501764"/>
                  <a:pt x="1657115" y="1456138"/>
                  <a:pt x="1600200" y="1426975"/>
                </a:cubicBezTo>
                <a:cubicBezTo>
                  <a:pt x="1543285" y="1397812"/>
                  <a:pt x="1502833" y="1382290"/>
                  <a:pt x="1450622" y="1342309"/>
                </a:cubicBezTo>
                <a:cubicBezTo>
                  <a:pt x="1398411" y="1302328"/>
                  <a:pt x="1352785" y="1267519"/>
                  <a:pt x="1286933" y="1187086"/>
                </a:cubicBezTo>
                <a:cubicBezTo>
                  <a:pt x="1221081" y="1106653"/>
                  <a:pt x="1117600" y="973538"/>
                  <a:pt x="1055511" y="859709"/>
                </a:cubicBezTo>
                <a:cubicBezTo>
                  <a:pt x="993422" y="745880"/>
                  <a:pt x="957204" y="617468"/>
                  <a:pt x="914400" y="504109"/>
                </a:cubicBezTo>
                <a:cubicBezTo>
                  <a:pt x="871596" y="390750"/>
                  <a:pt x="834437" y="257634"/>
                  <a:pt x="798689" y="179553"/>
                </a:cubicBezTo>
                <a:cubicBezTo>
                  <a:pt x="762941" y="101471"/>
                  <a:pt x="746478" y="63842"/>
                  <a:pt x="699911" y="35620"/>
                </a:cubicBezTo>
                <a:cubicBezTo>
                  <a:pt x="653344" y="7398"/>
                  <a:pt x="569148" y="-13298"/>
                  <a:pt x="519289" y="10220"/>
                </a:cubicBezTo>
                <a:cubicBezTo>
                  <a:pt x="469430" y="33738"/>
                  <a:pt x="435092" y="84538"/>
                  <a:pt x="400755" y="176731"/>
                </a:cubicBezTo>
                <a:cubicBezTo>
                  <a:pt x="366418" y="268923"/>
                  <a:pt x="351367" y="379931"/>
                  <a:pt x="313267" y="563375"/>
                </a:cubicBezTo>
                <a:cubicBezTo>
                  <a:pt x="275167" y="746819"/>
                  <a:pt x="203199" y="1102420"/>
                  <a:pt x="172155" y="1277398"/>
                </a:cubicBezTo>
                <a:cubicBezTo>
                  <a:pt x="141111" y="1452376"/>
                  <a:pt x="142052" y="1479186"/>
                  <a:pt x="127000" y="1613242"/>
                </a:cubicBezTo>
                <a:cubicBezTo>
                  <a:pt x="111948" y="1747297"/>
                  <a:pt x="97837" y="1975427"/>
                  <a:pt x="81844" y="2081731"/>
                </a:cubicBezTo>
                <a:cubicBezTo>
                  <a:pt x="65851" y="2188035"/>
                  <a:pt x="44685" y="2217197"/>
                  <a:pt x="31044" y="2251064"/>
                </a:cubicBezTo>
                <a:cubicBezTo>
                  <a:pt x="17403" y="2284931"/>
                  <a:pt x="8701" y="2284931"/>
                  <a:pt x="0" y="2284931"/>
                </a:cubicBezTo>
              </a:path>
            </a:pathLst>
          </a:custGeom>
          <a:noFill/>
          <a:ln w="28575" cap="flat" cmpd="sng" algn="ctr">
            <a:solidFill>
              <a:srgbClr val="FDB338"/>
            </a:solidFill>
            <a:prstDash val="dashDot"/>
            <a:miter lim="800000"/>
          </a:ln>
          <a:effectLst/>
        </p:spPr>
        <p:txBody>
          <a:bodyPr rtlCol="0" anchor="ctr"/>
          <a:lstStyle>
            <a:defPPr>
              <a:defRPr lang="en-US"/>
            </a:defPPr>
            <a:lvl1pPr algn="l" rtl="0" eaLnBrk="0" fontAlgn="base" hangingPunct="0">
              <a:spcBef>
                <a:spcPct val="0"/>
              </a:spcBef>
              <a:spcAft>
                <a:spcPct val="0"/>
              </a:spcAft>
              <a:defRPr b="1" kern="1200">
                <a:solidFill>
                  <a:schemeClr val="lt1"/>
                </a:solidFill>
                <a:latin typeface="+mn-lt"/>
                <a:ea typeface="+mn-ea"/>
                <a:cs typeface="+mn-cs"/>
              </a:defRPr>
            </a:lvl1pPr>
            <a:lvl2pPr marL="457200" algn="l" rtl="0" eaLnBrk="0" fontAlgn="base" hangingPunct="0">
              <a:spcBef>
                <a:spcPct val="0"/>
              </a:spcBef>
              <a:spcAft>
                <a:spcPct val="0"/>
              </a:spcAft>
              <a:defRPr b="1" kern="1200">
                <a:solidFill>
                  <a:schemeClr val="lt1"/>
                </a:solidFill>
                <a:latin typeface="+mn-lt"/>
                <a:ea typeface="+mn-ea"/>
                <a:cs typeface="+mn-cs"/>
              </a:defRPr>
            </a:lvl2pPr>
            <a:lvl3pPr marL="914400" algn="l" rtl="0" eaLnBrk="0" fontAlgn="base" hangingPunct="0">
              <a:spcBef>
                <a:spcPct val="0"/>
              </a:spcBef>
              <a:spcAft>
                <a:spcPct val="0"/>
              </a:spcAft>
              <a:defRPr b="1" kern="1200">
                <a:solidFill>
                  <a:schemeClr val="lt1"/>
                </a:solidFill>
                <a:latin typeface="+mn-lt"/>
                <a:ea typeface="+mn-ea"/>
                <a:cs typeface="+mn-cs"/>
              </a:defRPr>
            </a:lvl3pPr>
            <a:lvl4pPr marL="1371600" algn="l" rtl="0" eaLnBrk="0" fontAlgn="base" hangingPunct="0">
              <a:spcBef>
                <a:spcPct val="0"/>
              </a:spcBef>
              <a:spcAft>
                <a:spcPct val="0"/>
              </a:spcAft>
              <a:defRPr b="1" kern="1200">
                <a:solidFill>
                  <a:schemeClr val="lt1"/>
                </a:solidFill>
                <a:latin typeface="+mn-lt"/>
                <a:ea typeface="+mn-ea"/>
                <a:cs typeface="+mn-cs"/>
              </a:defRPr>
            </a:lvl4pPr>
            <a:lvl5pPr marL="1828800" algn="l" rtl="0" eaLnBrk="0" fontAlgn="base" hangingPunct="0">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defTabSz="685800">
              <a:defRPr/>
            </a:pPr>
            <a:endParaRPr lang="en-US" sz="1350" dirty="0">
              <a:solidFill>
                <a:sysClr val="window" lastClr="FFFFFF"/>
              </a:solidFill>
              <a:latin typeface="Calibri" panose="020F0502020204030204"/>
            </a:endParaRPr>
          </a:p>
        </p:txBody>
      </p:sp>
      <p:sp>
        <p:nvSpPr>
          <p:cNvPr id="108" name="TextBox 70">
            <a:extLst>
              <a:ext uri="{FF2B5EF4-FFF2-40B4-BE49-F238E27FC236}">
                <a16:creationId xmlns:a16="http://schemas.microsoft.com/office/drawing/2014/main" id="{CD2F85D7-6B02-48F1-9A41-58AE55DE7FC9}"/>
              </a:ext>
            </a:extLst>
          </p:cNvPr>
          <p:cNvSpPr txBox="1"/>
          <p:nvPr/>
        </p:nvSpPr>
        <p:spPr>
          <a:xfrm>
            <a:off x="3182787" y="1569000"/>
            <a:ext cx="804115" cy="369332"/>
          </a:xfrm>
          <a:prstGeom prst="rect">
            <a:avLst/>
          </a:prstGeom>
          <a:noFill/>
        </p:spPr>
        <p:txBody>
          <a:bodyPr wrap="square" rtlCol="0">
            <a:spAutoFit/>
          </a:bodyPr>
          <a:ls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9pPr>
          </a:lstStyle>
          <a:p>
            <a:pPr algn="ctr" defTabSz="685800">
              <a:defRPr/>
            </a:pPr>
            <a:r>
              <a:rPr lang="en-US" sz="1800" b="0" dirty="0">
                <a:solidFill>
                  <a:sysClr val="windowText" lastClr="000000"/>
                </a:solidFill>
                <a:latin typeface="Calibri" panose="020F0502020204030204"/>
              </a:rPr>
              <a:t>Stage</a:t>
            </a:r>
          </a:p>
        </p:txBody>
      </p:sp>
      <p:sp>
        <p:nvSpPr>
          <p:cNvPr id="109" name="TextBox 71">
            <a:extLst>
              <a:ext uri="{FF2B5EF4-FFF2-40B4-BE49-F238E27FC236}">
                <a16:creationId xmlns:a16="http://schemas.microsoft.com/office/drawing/2014/main" id="{90F1EF3B-7FD6-48B0-8EAB-BAC857AFC11B}"/>
              </a:ext>
            </a:extLst>
          </p:cNvPr>
          <p:cNvSpPr txBox="1"/>
          <p:nvPr/>
        </p:nvSpPr>
        <p:spPr>
          <a:xfrm>
            <a:off x="4298479" y="1571684"/>
            <a:ext cx="244406" cy="369332"/>
          </a:xfrm>
          <a:prstGeom prst="rect">
            <a:avLst/>
          </a:prstGeom>
          <a:noFill/>
        </p:spPr>
        <p:txBody>
          <a:bodyPr wrap="square" rtlCol="0">
            <a:spAutoFit/>
          </a:bodyPr>
          <a:ls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9pPr>
          </a:lstStyle>
          <a:p>
            <a:pPr defTabSz="685800">
              <a:defRPr/>
            </a:pPr>
            <a:r>
              <a:rPr lang="en-US" sz="1800" b="0" dirty="0">
                <a:solidFill>
                  <a:sysClr val="windowText" lastClr="000000"/>
                </a:solidFill>
                <a:latin typeface="Calibri" panose="020F0502020204030204"/>
              </a:rPr>
              <a:t>I</a:t>
            </a:r>
          </a:p>
        </p:txBody>
      </p:sp>
      <p:sp>
        <p:nvSpPr>
          <p:cNvPr id="110" name="TextBox 72">
            <a:extLst>
              <a:ext uri="{FF2B5EF4-FFF2-40B4-BE49-F238E27FC236}">
                <a16:creationId xmlns:a16="http://schemas.microsoft.com/office/drawing/2014/main" id="{23BC1AC9-DE4A-4591-B08C-C4C6EA746F0B}"/>
              </a:ext>
            </a:extLst>
          </p:cNvPr>
          <p:cNvSpPr txBox="1"/>
          <p:nvPr/>
        </p:nvSpPr>
        <p:spPr>
          <a:xfrm>
            <a:off x="4890310" y="1563520"/>
            <a:ext cx="322293" cy="369332"/>
          </a:xfrm>
          <a:prstGeom prst="rect">
            <a:avLst/>
          </a:prstGeom>
          <a:noFill/>
        </p:spPr>
        <p:txBody>
          <a:bodyPr wrap="square" rtlCol="0">
            <a:spAutoFit/>
          </a:bodyPr>
          <a:ls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9pPr>
          </a:lstStyle>
          <a:p>
            <a:pPr defTabSz="685800">
              <a:defRPr/>
            </a:pPr>
            <a:r>
              <a:rPr lang="en-US" sz="1800" b="0" dirty="0">
                <a:solidFill>
                  <a:sysClr val="windowText" lastClr="000000"/>
                </a:solidFill>
                <a:latin typeface="Calibri" panose="020F0502020204030204"/>
              </a:rPr>
              <a:t>II</a:t>
            </a:r>
          </a:p>
        </p:txBody>
      </p:sp>
      <p:sp>
        <p:nvSpPr>
          <p:cNvPr id="111" name="TextBox 73">
            <a:extLst>
              <a:ext uri="{FF2B5EF4-FFF2-40B4-BE49-F238E27FC236}">
                <a16:creationId xmlns:a16="http://schemas.microsoft.com/office/drawing/2014/main" id="{560BDDA5-D5AF-4B34-BE40-6FA7234F0F3E}"/>
              </a:ext>
            </a:extLst>
          </p:cNvPr>
          <p:cNvSpPr txBox="1"/>
          <p:nvPr/>
        </p:nvSpPr>
        <p:spPr>
          <a:xfrm>
            <a:off x="5446282" y="1571684"/>
            <a:ext cx="413339" cy="369332"/>
          </a:xfrm>
          <a:prstGeom prst="rect">
            <a:avLst/>
          </a:prstGeom>
          <a:noFill/>
        </p:spPr>
        <p:txBody>
          <a:bodyPr wrap="square" rtlCol="0">
            <a:spAutoFit/>
          </a:bodyPr>
          <a:ls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9pPr>
          </a:lstStyle>
          <a:p>
            <a:pPr defTabSz="685800">
              <a:defRPr/>
            </a:pPr>
            <a:r>
              <a:rPr lang="en-US" sz="1800" b="0" dirty="0">
                <a:solidFill>
                  <a:sysClr val="windowText" lastClr="000000"/>
                </a:solidFill>
                <a:latin typeface="Calibri" panose="020F0502020204030204"/>
              </a:rPr>
              <a:t>III</a:t>
            </a:r>
          </a:p>
        </p:txBody>
      </p:sp>
      <p:cxnSp>
        <p:nvCxnSpPr>
          <p:cNvPr id="112" name="Straight Connector 111">
            <a:extLst>
              <a:ext uri="{FF2B5EF4-FFF2-40B4-BE49-F238E27FC236}">
                <a16:creationId xmlns:a16="http://schemas.microsoft.com/office/drawing/2014/main" id="{19948637-B367-40C0-A723-AA1ABB78760E}"/>
              </a:ext>
            </a:extLst>
          </p:cNvPr>
          <p:cNvCxnSpPr/>
          <p:nvPr/>
        </p:nvCxnSpPr>
        <p:spPr>
          <a:xfrm>
            <a:off x="3946856" y="1742562"/>
            <a:ext cx="349151" cy="0"/>
          </a:xfrm>
          <a:prstGeom prst="line">
            <a:avLst/>
          </a:prstGeom>
          <a:noFill/>
          <a:ln w="28575" cap="flat" cmpd="sng" algn="ctr">
            <a:solidFill>
              <a:srgbClr val="ED9077"/>
            </a:solidFill>
            <a:prstDash val="solid"/>
            <a:miter lim="800000"/>
          </a:ln>
          <a:effectLst/>
        </p:spPr>
      </p:cxnSp>
      <p:cxnSp>
        <p:nvCxnSpPr>
          <p:cNvPr id="113" name="Straight Connector 112">
            <a:extLst>
              <a:ext uri="{FF2B5EF4-FFF2-40B4-BE49-F238E27FC236}">
                <a16:creationId xmlns:a16="http://schemas.microsoft.com/office/drawing/2014/main" id="{0A90B158-114D-4695-AB12-5C4167E2B50A}"/>
              </a:ext>
            </a:extLst>
          </p:cNvPr>
          <p:cNvCxnSpPr/>
          <p:nvPr/>
        </p:nvCxnSpPr>
        <p:spPr>
          <a:xfrm>
            <a:off x="4559317" y="1742562"/>
            <a:ext cx="349151" cy="0"/>
          </a:xfrm>
          <a:prstGeom prst="line">
            <a:avLst/>
          </a:prstGeom>
          <a:noFill/>
          <a:ln w="28575" cap="flat" cmpd="sng" algn="ctr">
            <a:solidFill>
              <a:srgbClr val="4DA1BB"/>
            </a:solidFill>
            <a:prstDash val="dash"/>
            <a:miter lim="800000"/>
          </a:ln>
          <a:effectLst/>
        </p:spPr>
      </p:cxnSp>
      <p:cxnSp>
        <p:nvCxnSpPr>
          <p:cNvPr id="114" name="Straight Connector 113">
            <a:extLst>
              <a:ext uri="{FF2B5EF4-FFF2-40B4-BE49-F238E27FC236}">
                <a16:creationId xmlns:a16="http://schemas.microsoft.com/office/drawing/2014/main" id="{067F52E3-5A3A-420F-B6FF-6F688427B305}"/>
              </a:ext>
            </a:extLst>
          </p:cNvPr>
          <p:cNvCxnSpPr/>
          <p:nvPr/>
        </p:nvCxnSpPr>
        <p:spPr>
          <a:xfrm>
            <a:off x="5135851" y="1742562"/>
            <a:ext cx="349151" cy="0"/>
          </a:xfrm>
          <a:prstGeom prst="line">
            <a:avLst/>
          </a:prstGeom>
          <a:noFill/>
          <a:ln w="28575" cap="flat" cmpd="sng" algn="ctr">
            <a:solidFill>
              <a:srgbClr val="FDB338"/>
            </a:solidFill>
            <a:prstDash val="dashDot"/>
            <a:miter lim="800000"/>
          </a:ln>
          <a:effectLst/>
        </p:spPr>
      </p:cxnSp>
      <p:cxnSp>
        <p:nvCxnSpPr>
          <p:cNvPr id="115" name="Straight Connector 114">
            <a:extLst>
              <a:ext uri="{FF2B5EF4-FFF2-40B4-BE49-F238E27FC236}">
                <a16:creationId xmlns:a16="http://schemas.microsoft.com/office/drawing/2014/main" id="{388A69D6-7213-47DA-B588-B6BFCAC51897}"/>
              </a:ext>
            </a:extLst>
          </p:cNvPr>
          <p:cNvCxnSpPr>
            <a:cxnSpLocks/>
          </p:cNvCxnSpPr>
          <p:nvPr/>
        </p:nvCxnSpPr>
        <p:spPr>
          <a:xfrm>
            <a:off x="1446339" y="3303076"/>
            <a:ext cx="479446" cy="0"/>
          </a:xfrm>
          <a:prstGeom prst="line">
            <a:avLst/>
          </a:prstGeom>
          <a:noFill/>
          <a:ln w="76200" cap="flat" cmpd="sng" algn="ctr">
            <a:solidFill>
              <a:srgbClr val="015873"/>
            </a:solidFill>
            <a:prstDash val="solid"/>
            <a:miter lim="800000"/>
          </a:ln>
          <a:effectLst/>
        </p:spPr>
      </p:cxnSp>
      <p:cxnSp>
        <p:nvCxnSpPr>
          <p:cNvPr id="116" name="Straight Connector 115">
            <a:extLst>
              <a:ext uri="{FF2B5EF4-FFF2-40B4-BE49-F238E27FC236}">
                <a16:creationId xmlns:a16="http://schemas.microsoft.com/office/drawing/2014/main" id="{7B7F6F19-5C3A-42E5-B3B4-D9FF6BC6F578}"/>
              </a:ext>
            </a:extLst>
          </p:cNvPr>
          <p:cNvCxnSpPr>
            <a:cxnSpLocks/>
          </p:cNvCxnSpPr>
          <p:nvPr/>
        </p:nvCxnSpPr>
        <p:spPr>
          <a:xfrm>
            <a:off x="1446338" y="3587056"/>
            <a:ext cx="883683" cy="0"/>
          </a:xfrm>
          <a:prstGeom prst="line">
            <a:avLst/>
          </a:prstGeom>
          <a:noFill/>
          <a:ln w="76200" cap="flat" cmpd="sng" algn="ctr">
            <a:solidFill>
              <a:srgbClr val="00823B"/>
            </a:solidFill>
            <a:prstDash val="solid"/>
            <a:miter lim="800000"/>
          </a:ln>
          <a:effectLst/>
        </p:spPr>
      </p:cxnSp>
      <p:cxnSp>
        <p:nvCxnSpPr>
          <p:cNvPr id="117" name="Straight Connector 116">
            <a:extLst>
              <a:ext uri="{FF2B5EF4-FFF2-40B4-BE49-F238E27FC236}">
                <a16:creationId xmlns:a16="http://schemas.microsoft.com/office/drawing/2014/main" id="{F6AD3A05-D36C-4E84-A8CC-397FBD0E4D65}"/>
              </a:ext>
            </a:extLst>
          </p:cNvPr>
          <p:cNvCxnSpPr>
            <a:cxnSpLocks/>
          </p:cNvCxnSpPr>
          <p:nvPr/>
        </p:nvCxnSpPr>
        <p:spPr>
          <a:xfrm>
            <a:off x="1446338" y="3456960"/>
            <a:ext cx="883683" cy="0"/>
          </a:xfrm>
          <a:prstGeom prst="line">
            <a:avLst/>
          </a:prstGeom>
          <a:noFill/>
          <a:ln w="76200" cap="flat" cmpd="sng" algn="ctr">
            <a:solidFill>
              <a:srgbClr val="E1471D"/>
            </a:solidFill>
            <a:prstDash val="solid"/>
            <a:miter lim="800000"/>
          </a:ln>
          <a:effectLst/>
        </p:spPr>
      </p:cxnSp>
      <p:cxnSp>
        <p:nvCxnSpPr>
          <p:cNvPr id="118" name="Straight Connector 117">
            <a:extLst>
              <a:ext uri="{FF2B5EF4-FFF2-40B4-BE49-F238E27FC236}">
                <a16:creationId xmlns:a16="http://schemas.microsoft.com/office/drawing/2014/main" id="{033347C3-A4DC-4787-95FB-5CC6E56F4107}"/>
              </a:ext>
            </a:extLst>
          </p:cNvPr>
          <p:cNvCxnSpPr>
            <a:cxnSpLocks/>
          </p:cNvCxnSpPr>
          <p:nvPr/>
        </p:nvCxnSpPr>
        <p:spPr>
          <a:xfrm>
            <a:off x="1447240" y="3729592"/>
            <a:ext cx="1314281" cy="0"/>
          </a:xfrm>
          <a:prstGeom prst="line">
            <a:avLst/>
          </a:prstGeom>
          <a:noFill/>
          <a:ln w="76200" cap="flat" cmpd="sng" algn="ctr">
            <a:solidFill>
              <a:srgbClr val="682E74"/>
            </a:solidFill>
            <a:prstDash val="solid"/>
            <a:miter lim="800000"/>
          </a:ln>
          <a:effectLst/>
        </p:spPr>
      </p:cxnSp>
      <p:sp>
        <p:nvSpPr>
          <p:cNvPr id="119" name="Freeform: Shape 118">
            <a:extLst>
              <a:ext uri="{FF2B5EF4-FFF2-40B4-BE49-F238E27FC236}">
                <a16:creationId xmlns:a16="http://schemas.microsoft.com/office/drawing/2014/main" id="{DD184249-ABC4-4F22-A62B-DADC16081101}"/>
              </a:ext>
            </a:extLst>
          </p:cNvPr>
          <p:cNvSpPr/>
          <p:nvPr/>
        </p:nvSpPr>
        <p:spPr>
          <a:xfrm>
            <a:off x="1444627" y="1583541"/>
            <a:ext cx="4245290" cy="2271821"/>
          </a:xfrm>
          <a:custGeom>
            <a:avLst/>
            <a:gdLst>
              <a:gd name="connsiteX0" fmla="*/ 0 w 4457700"/>
              <a:gd name="connsiteY0" fmla="*/ 0 h 2387238"/>
              <a:gd name="connsiteX1" fmla="*/ 0 w 4457700"/>
              <a:gd name="connsiteY1" fmla="*/ 2387238 h 2387238"/>
              <a:gd name="connsiteX2" fmla="*/ 4457700 w 4457700"/>
              <a:gd name="connsiteY2" fmla="*/ 2387238 h 2387238"/>
            </a:gdLst>
            <a:ahLst/>
            <a:cxnLst>
              <a:cxn ang="0">
                <a:pos x="connsiteX0" y="connsiteY0"/>
              </a:cxn>
              <a:cxn ang="0">
                <a:pos x="connsiteX1" y="connsiteY1"/>
              </a:cxn>
              <a:cxn ang="0">
                <a:pos x="connsiteX2" y="connsiteY2"/>
              </a:cxn>
            </a:cxnLst>
            <a:rect l="l" t="t" r="r" b="b"/>
            <a:pathLst>
              <a:path w="4457700" h="2387238">
                <a:moveTo>
                  <a:pt x="0" y="0"/>
                </a:moveTo>
                <a:lnTo>
                  <a:pt x="0" y="2387238"/>
                </a:lnTo>
                <a:lnTo>
                  <a:pt x="4457700" y="2387238"/>
                </a:lnTo>
              </a:path>
            </a:pathLst>
          </a:custGeom>
          <a:noFill/>
          <a:ln w="28575" cap="flat" cmpd="sng" algn="ctr">
            <a:solidFill>
              <a:sysClr val="windowText" lastClr="000000"/>
            </a:solidFill>
            <a:prstDash val="solid"/>
            <a:miter lim="800000"/>
          </a:ln>
          <a:effectLst/>
        </p:spPr>
        <p:txBody>
          <a:bodyPr rtlCol="0" anchor="ctr"/>
          <a:lstStyle>
            <a:defPPr>
              <a:defRPr lang="en-US"/>
            </a:defPPr>
            <a:lvl1pPr algn="l" rtl="0" eaLnBrk="0" fontAlgn="base" hangingPunct="0">
              <a:spcBef>
                <a:spcPct val="0"/>
              </a:spcBef>
              <a:spcAft>
                <a:spcPct val="0"/>
              </a:spcAft>
              <a:defRPr b="1" kern="1200">
                <a:solidFill>
                  <a:schemeClr val="lt1"/>
                </a:solidFill>
                <a:latin typeface="+mn-lt"/>
                <a:ea typeface="+mn-ea"/>
                <a:cs typeface="+mn-cs"/>
              </a:defRPr>
            </a:lvl1pPr>
            <a:lvl2pPr marL="457200" algn="l" rtl="0" eaLnBrk="0" fontAlgn="base" hangingPunct="0">
              <a:spcBef>
                <a:spcPct val="0"/>
              </a:spcBef>
              <a:spcAft>
                <a:spcPct val="0"/>
              </a:spcAft>
              <a:defRPr b="1" kern="1200">
                <a:solidFill>
                  <a:schemeClr val="lt1"/>
                </a:solidFill>
                <a:latin typeface="+mn-lt"/>
                <a:ea typeface="+mn-ea"/>
                <a:cs typeface="+mn-cs"/>
              </a:defRPr>
            </a:lvl2pPr>
            <a:lvl3pPr marL="914400" algn="l" rtl="0" eaLnBrk="0" fontAlgn="base" hangingPunct="0">
              <a:spcBef>
                <a:spcPct val="0"/>
              </a:spcBef>
              <a:spcAft>
                <a:spcPct val="0"/>
              </a:spcAft>
              <a:defRPr b="1" kern="1200">
                <a:solidFill>
                  <a:schemeClr val="lt1"/>
                </a:solidFill>
                <a:latin typeface="+mn-lt"/>
                <a:ea typeface="+mn-ea"/>
                <a:cs typeface="+mn-cs"/>
              </a:defRPr>
            </a:lvl3pPr>
            <a:lvl4pPr marL="1371600" algn="l" rtl="0" eaLnBrk="0" fontAlgn="base" hangingPunct="0">
              <a:spcBef>
                <a:spcPct val="0"/>
              </a:spcBef>
              <a:spcAft>
                <a:spcPct val="0"/>
              </a:spcAft>
              <a:defRPr b="1" kern="1200">
                <a:solidFill>
                  <a:schemeClr val="lt1"/>
                </a:solidFill>
                <a:latin typeface="+mn-lt"/>
                <a:ea typeface="+mn-ea"/>
                <a:cs typeface="+mn-cs"/>
              </a:defRPr>
            </a:lvl4pPr>
            <a:lvl5pPr marL="1828800" algn="l" rtl="0" eaLnBrk="0" fontAlgn="base" hangingPunct="0">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defTabSz="685800">
              <a:defRPr/>
            </a:pPr>
            <a:endParaRPr lang="en-US" sz="1350" dirty="0">
              <a:solidFill>
                <a:sysClr val="window" lastClr="FFFFFF"/>
              </a:solidFill>
              <a:latin typeface="Calibri" panose="020F0502020204030204"/>
            </a:endParaRPr>
          </a:p>
        </p:txBody>
      </p:sp>
    </p:spTree>
    <p:extLst>
      <p:ext uri="{BB962C8B-B14F-4D97-AF65-F5344CB8AC3E}">
        <p14:creationId xmlns:p14="http://schemas.microsoft.com/office/powerpoint/2010/main" val="1732552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911B4-147E-4EA1-A645-F67FB12FC398}"/>
              </a:ext>
            </a:extLst>
          </p:cNvPr>
          <p:cNvSpPr>
            <a:spLocks noGrp="1"/>
          </p:cNvSpPr>
          <p:nvPr>
            <p:ph type="title"/>
          </p:nvPr>
        </p:nvSpPr>
        <p:spPr/>
        <p:txBody>
          <a:bodyPr/>
          <a:lstStyle/>
          <a:p>
            <a:r>
              <a:rPr lang="en-US" sz="2400" b="1" dirty="0">
                <a:solidFill>
                  <a:schemeClr val="tx1"/>
                </a:solidFill>
              </a:rPr>
              <a:t>monarchE: Adjuvant Abemaciclib + ET in </a:t>
            </a:r>
            <a:br>
              <a:rPr lang="en-US" sz="2400" b="1" dirty="0">
                <a:solidFill>
                  <a:schemeClr val="tx1"/>
                </a:solidFill>
              </a:rPr>
            </a:br>
            <a:r>
              <a:rPr lang="en-US" sz="2400" b="1" dirty="0">
                <a:solidFill>
                  <a:schemeClr val="tx1"/>
                </a:solidFill>
              </a:rPr>
              <a:t>High-Risk, Node-Positive, HR+/HER2- EBC</a:t>
            </a:r>
          </a:p>
        </p:txBody>
      </p:sp>
      <p:sp>
        <p:nvSpPr>
          <p:cNvPr id="3" name="Content Placeholder 2">
            <a:extLst>
              <a:ext uri="{FF2B5EF4-FFF2-40B4-BE49-F238E27FC236}">
                <a16:creationId xmlns:a16="http://schemas.microsoft.com/office/drawing/2014/main" id="{1F2ED174-3758-4F3A-9362-41C4C4FC38C0}"/>
              </a:ext>
            </a:extLst>
          </p:cNvPr>
          <p:cNvSpPr>
            <a:spLocks noGrp="1"/>
          </p:cNvSpPr>
          <p:nvPr>
            <p:ph idx="1"/>
          </p:nvPr>
        </p:nvSpPr>
        <p:spPr/>
        <p:txBody>
          <a:bodyPr/>
          <a:lstStyle/>
          <a:p>
            <a:r>
              <a:rPr lang="en-US" sz="1400" dirty="0"/>
              <a:t>International, randomized, open-label phase III trial</a:t>
            </a:r>
          </a:p>
          <a:p>
            <a:endParaRPr lang="en-US" sz="1400" dirty="0"/>
          </a:p>
          <a:p>
            <a:endParaRPr lang="en-US" sz="1400" dirty="0"/>
          </a:p>
          <a:p>
            <a:endParaRPr lang="en-US" sz="1400" dirty="0"/>
          </a:p>
          <a:p>
            <a:endParaRPr lang="en-US" sz="1400" dirty="0"/>
          </a:p>
          <a:p>
            <a:pPr marL="0" indent="0">
              <a:buNone/>
            </a:pPr>
            <a:br>
              <a:rPr lang="en-US" sz="1400" dirty="0"/>
            </a:br>
            <a:endParaRPr lang="en-US" sz="1400" dirty="0"/>
          </a:p>
          <a:p>
            <a:pPr>
              <a:spcAft>
                <a:spcPts val="0"/>
              </a:spcAft>
            </a:pPr>
            <a:endParaRPr lang="en-US" sz="1400" b="1" dirty="0"/>
          </a:p>
          <a:p>
            <a:pPr>
              <a:spcAft>
                <a:spcPts val="0"/>
              </a:spcAft>
            </a:pPr>
            <a:endParaRPr lang="en-US" sz="1400" b="1" dirty="0"/>
          </a:p>
          <a:p>
            <a:pPr>
              <a:spcAft>
                <a:spcPts val="0"/>
              </a:spcAft>
            </a:pPr>
            <a:endParaRPr lang="en-US" sz="1400" b="1" dirty="0"/>
          </a:p>
          <a:p>
            <a:pPr>
              <a:spcAft>
                <a:spcPts val="0"/>
              </a:spcAft>
            </a:pPr>
            <a:r>
              <a:rPr lang="en-US" sz="1400" b="1" dirty="0"/>
              <a:t>Primary endpoint: </a:t>
            </a:r>
            <a:r>
              <a:rPr lang="en-US" sz="1400" dirty="0"/>
              <a:t>iDFS</a:t>
            </a:r>
          </a:p>
          <a:p>
            <a:pPr>
              <a:spcAft>
                <a:spcPts val="0"/>
              </a:spcAft>
            </a:pPr>
            <a:r>
              <a:rPr lang="en-US" sz="1400" b="1" dirty="0"/>
              <a:t>Key secondary endpoints: </a:t>
            </a:r>
            <a:r>
              <a:rPr lang="en-US" sz="1400" dirty="0"/>
              <a:t>iDFS in Ki-67 high (≥20%) population, DRFS, OS, safety, PROs, PK</a:t>
            </a:r>
          </a:p>
          <a:p>
            <a:endParaRPr lang="en-US" sz="1400" dirty="0"/>
          </a:p>
        </p:txBody>
      </p:sp>
      <p:sp>
        <p:nvSpPr>
          <p:cNvPr id="4" name="Text Box 15">
            <a:extLst>
              <a:ext uri="{FF2B5EF4-FFF2-40B4-BE49-F238E27FC236}">
                <a16:creationId xmlns:a16="http://schemas.microsoft.com/office/drawing/2014/main" id="{16D75FD1-AD37-41BD-82E6-05CB1E3CB29A}"/>
              </a:ext>
            </a:extLst>
          </p:cNvPr>
          <p:cNvSpPr txBox="1">
            <a:spLocks noChangeArrowheads="1"/>
          </p:cNvSpPr>
          <p:nvPr/>
        </p:nvSpPr>
        <p:spPr bwMode="auto">
          <a:xfrm>
            <a:off x="4253881" y="4658014"/>
            <a:ext cx="5890022" cy="230832"/>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defTabSz="685800">
              <a:defRPr/>
            </a:pPr>
            <a:r>
              <a:rPr lang="en-US" sz="900" b="0" dirty="0">
                <a:solidFill>
                  <a:srgbClr val="455560"/>
                </a:solidFill>
                <a:latin typeface="Calibri" panose="020F0502020204030204" pitchFamily="34" charset="0"/>
                <a:ea typeface="+mn-ea"/>
                <a:cs typeface="Calibri" panose="020F0502020204030204" pitchFamily="34" charset="0"/>
              </a:rPr>
              <a:t>Johnston. Lancet Oncol. 2023;24:77.</a:t>
            </a:r>
          </a:p>
        </p:txBody>
      </p:sp>
      <p:sp>
        <p:nvSpPr>
          <p:cNvPr id="11" name="Text Box 45">
            <a:extLst>
              <a:ext uri="{FF2B5EF4-FFF2-40B4-BE49-F238E27FC236}">
                <a16:creationId xmlns:a16="http://schemas.microsoft.com/office/drawing/2014/main" id="{8655F03C-0C9E-4627-B86C-E32A372FA578}"/>
              </a:ext>
            </a:extLst>
          </p:cNvPr>
          <p:cNvSpPr txBox="1">
            <a:spLocks noChangeArrowheads="1"/>
          </p:cNvSpPr>
          <p:nvPr/>
        </p:nvSpPr>
        <p:spPr bwMode="auto">
          <a:xfrm>
            <a:off x="391716" y="1770256"/>
            <a:ext cx="2277082"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eaLnBrk="0" hangingPunct="0">
              <a:lnSpc>
                <a:spcPct val="100000"/>
              </a:lnSpc>
              <a:spcBef>
                <a:spcPct val="0"/>
              </a:spcBef>
              <a:spcAft>
                <a:spcPct val="0"/>
              </a:spcAft>
              <a:buClrTx/>
              <a:buNone/>
              <a:defRPr/>
            </a:pPr>
            <a:r>
              <a:rPr lang="en-GB" altLang="en-US" sz="1200" dirty="0">
                <a:solidFill>
                  <a:srgbClr val="000000"/>
                </a:solidFill>
                <a:latin typeface="Calibri" panose="020F0502020204030204" pitchFamily="34" charset="0"/>
                <a:ea typeface="+mn-ea"/>
                <a:cs typeface="Calibri" panose="020F0502020204030204" pitchFamily="34" charset="0"/>
              </a:rPr>
              <a:t>Women or men with high-risk, node-positive, HR+/HER2- EBC; prior (neo)adjuvant CT permitted; pre- or postmenopausal;</a:t>
            </a:r>
          </a:p>
          <a:p>
            <a:pPr algn="ctr" defTabSz="685800" eaLnBrk="0" hangingPunct="0">
              <a:lnSpc>
                <a:spcPct val="100000"/>
              </a:lnSpc>
              <a:spcBef>
                <a:spcPct val="0"/>
              </a:spcBef>
              <a:spcAft>
                <a:spcPct val="0"/>
              </a:spcAft>
              <a:buClrTx/>
              <a:buNone/>
              <a:defRPr/>
            </a:pPr>
            <a:r>
              <a:rPr lang="en-GB" altLang="en-US" sz="1200" dirty="0">
                <a:solidFill>
                  <a:srgbClr val="000000"/>
                </a:solidFill>
                <a:latin typeface="Calibri" panose="020F0502020204030204" pitchFamily="34" charset="0"/>
                <a:ea typeface="+mn-ea"/>
                <a:cs typeface="Calibri" panose="020F0502020204030204" pitchFamily="34" charset="0"/>
              </a:rPr>
              <a:t>no distant metastasis;</a:t>
            </a:r>
          </a:p>
          <a:p>
            <a:pPr algn="ctr" defTabSz="685800" eaLnBrk="0" hangingPunct="0">
              <a:lnSpc>
                <a:spcPct val="100000"/>
              </a:lnSpc>
              <a:spcBef>
                <a:spcPct val="0"/>
              </a:spcBef>
              <a:spcAft>
                <a:spcPct val="0"/>
              </a:spcAft>
              <a:buClrTx/>
              <a:buNone/>
              <a:defRPr/>
            </a:pPr>
            <a:r>
              <a:rPr lang="en-GB" altLang="en-US" sz="1200" dirty="0">
                <a:solidFill>
                  <a:srgbClr val="000000"/>
                </a:solidFill>
                <a:latin typeface="Calibri" panose="020F0502020204030204" pitchFamily="34" charset="0"/>
                <a:ea typeface="+mn-ea"/>
                <a:cs typeface="Calibri" panose="020F0502020204030204" pitchFamily="34" charset="0"/>
              </a:rPr>
              <a:t>≤16 mo from surgery to randomization; ≤12 wk of ET </a:t>
            </a:r>
            <a:br>
              <a:rPr lang="en-GB" altLang="en-US" sz="1200" dirty="0">
                <a:solidFill>
                  <a:srgbClr val="000000"/>
                </a:solidFill>
                <a:latin typeface="Calibri" panose="020F0502020204030204" pitchFamily="34" charset="0"/>
                <a:ea typeface="+mn-ea"/>
                <a:cs typeface="Calibri" panose="020F0502020204030204" pitchFamily="34" charset="0"/>
              </a:rPr>
            </a:br>
            <a:r>
              <a:rPr lang="en-GB" altLang="en-US" sz="1200" dirty="0">
                <a:solidFill>
                  <a:srgbClr val="000000"/>
                </a:solidFill>
                <a:latin typeface="Calibri" panose="020F0502020204030204" pitchFamily="34" charset="0"/>
                <a:ea typeface="+mn-ea"/>
                <a:cs typeface="Calibri" panose="020F0502020204030204" pitchFamily="34" charset="0"/>
              </a:rPr>
              <a:t>after last non-ET</a:t>
            </a:r>
          </a:p>
          <a:p>
            <a:pPr algn="ctr" defTabSz="685800" eaLnBrk="0" hangingPunct="0">
              <a:lnSpc>
                <a:spcPct val="100000"/>
              </a:lnSpc>
              <a:spcBef>
                <a:spcPct val="0"/>
              </a:spcBef>
              <a:spcAft>
                <a:spcPct val="0"/>
              </a:spcAft>
              <a:buClrTx/>
              <a:buNone/>
              <a:defRPr/>
            </a:pPr>
            <a:r>
              <a:rPr lang="en-GB" altLang="en-US" sz="1200" dirty="0">
                <a:solidFill>
                  <a:srgbClr val="000000"/>
                </a:solidFill>
                <a:latin typeface="Calibri" panose="020F0502020204030204" pitchFamily="34" charset="0"/>
                <a:ea typeface="+mn-ea"/>
                <a:cs typeface="Calibri" panose="020F0502020204030204" pitchFamily="34" charset="0"/>
              </a:rPr>
              <a:t>(N = 5637)</a:t>
            </a:r>
            <a:endParaRPr lang="en-US" altLang="en-US" sz="1200" dirty="0">
              <a:solidFill>
                <a:srgbClr val="000000"/>
              </a:solidFill>
              <a:latin typeface="Calibri" panose="020F0502020204030204" pitchFamily="34" charset="0"/>
              <a:ea typeface="+mn-ea"/>
              <a:cs typeface="Calibri" panose="020F0502020204030204" pitchFamily="34" charset="0"/>
            </a:endParaRPr>
          </a:p>
        </p:txBody>
      </p:sp>
      <p:sp>
        <p:nvSpPr>
          <p:cNvPr id="14" name="Rectangle 49">
            <a:extLst>
              <a:ext uri="{FF2B5EF4-FFF2-40B4-BE49-F238E27FC236}">
                <a16:creationId xmlns:a16="http://schemas.microsoft.com/office/drawing/2014/main" id="{75C56A92-3AC1-44EB-9602-3BA69924A073}"/>
              </a:ext>
            </a:extLst>
          </p:cNvPr>
          <p:cNvSpPr>
            <a:spLocks noChangeArrowheads="1"/>
          </p:cNvSpPr>
          <p:nvPr/>
        </p:nvSpPr>
        <p:spPr bwMode="auto">
          <a:xfrm>
            <a:off x="5684645" y="1776436"/>
            <a:ext cx="2808336" cy="822960"/>
          </a:xfrm>
          <a:prstGeom prst="rect">
            <a:avLst/>
          </a:prstGeom>
          <a:solidFill>
            <a:schemeClr val="accent2">
              <a:lumMod val="60000"/>
              <a:lumOff val="40000"/>
            </a:schemeClr>
          </a:solidFill>
          <a:ln>
            <a:noFill/>
          </a:ln>
        </p:spPr>
        <p:txBody>
          <a:bodyPr wrap="squar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eaLnBrk="0" hangingPunct="0">
              <a:lnSpc>
                <a:spcPct val="100000"/>
              </a:lnSpc>
              <a:spcBef>
                <a:spcPct val="0"/>
              </a:spcBef>
              <a:spcAft>
                <a:spcPct val="0"/>
              </a:spcAft>
              <a:buClrTx/>
              <a:buNone/>
              <a:defRPr/>
            </a:pPr>
            <a:r>
              <a:rPr lang="en-US" altLang="en-US" sz="1200" b="1" dirty="0">
                <a:solidFill>
                  <a:srgbClr val="FFFFFF"/>
                </a:solidFill>
                <a:latin typeface="Calibri" panose="020F0502020204030204" pitchFamily="34" charset="0"/>
                <a:ea typeface="+mn-ea"/>
                <a:cs typeface="Calibri" panose="020F0502020204030204" pitchFamily="34" charset="0"/>
              </a:rPr>
              <a:t>Abemaciclib</a:t>
            </a:r>
            <a:r>
              <a:rPr lang="en-US" altLang="en-US" sz="1200" dirty="0">
                <a:solidFill>
                  <a:srgbClr val="FFFFFF"/>
                </a:solidFill>
                <a:latin typeface="Calibri" panose="020F0502020204030204" pitchFamily="34" charset="0"/>
                <a:ea typeface="+mn-ea"/>
                <a:cs typeface="Calibri" panose="020F0502020204030204" pitchFamily="34" charset="0"/>
              </a:rPr>
              <a:t> 150 mg BID up to 2 yr +</a:t>
            </a:r>
          </a:p>
          <a:p>
            <a:pPr algn="ctr" defTabSz="685800" eaLnBrk="0" hangingPunct="0">
              <a:lnSpc>
                <a:spcPct val="100000"/>
              </a:lnSpc>
              <a:spcBef>
                <a:spcPct val="0"/>
              </a:spcBef>
              <a:spcAft>
                <a:spcPct val="0"/>
              </a:spcAft>
              <a:buClrTx/>
              <a:buNone/>
              <a:defRPr/>
            </a:pPr>
            <a:r>
              <a:rPr lang="en-US" altLang="en-US" sz="1200" b="1" dirty="0">
                <a:solidFill>
                  <a:srgbClr val="FFFFFF"/>
                </a:solidFill>
                <a:latin typeface="Calibri" panose="020F0502020204030204" pitchFamily="34" charset="0"/>
                <a:ea typeface="+mn-ea"/>
                <a:cs typeface="Calibri" panose="020F0502020204030204" pitchFamily="34" charset="0"/>
              </a:rPr>
              <a:t>ET</a:t>
            </a:r>
            <a:r>
              <a:rPr lang="en-US" altLang="en-US" sz="1200" dirty="0">
                <a:solidFill>
                  <a:srgbClr val="FFFFFF"/>
                </a:solidFill>
                <a:latin typeface="Calibri" panose="020F0502020204030204" pitchFamily="34" charset="0"/>
                <a:ea typeface="+mn-ea"/>
                <a:cs typeface="Calibri" panose="020F0502020204030204" pitchFamily="34" charset="0"/>
              </a:rPr>
              <a:t> per standard of care of physician’s choice for 5-10 yr as clinically indicated</a:t>
            </a:r>
            <a:endParaRPr lang="en-US" altLang="en-US" sz="1200" baseline="30000" dirty="0">
              <a:solidFill>
                <a:srgbClr val="FFFFFF"/>
              </a:solidFill>
              <a:latin typeface="Calibri" panose="020F0502020204030204" pitchFamily="34" charset="0"/>
              <a:ea typeface="+mn-ea"/>
              <a:cs typeface="Calibri" panose="020F0502020204030204" pitchFamily="34" charset="0"/>
            </a:endParaRPr>
          </a:p>
          <a:p>
            <a:pPr algn="ctr" defTabSz="685800" eaLnBrk="0" hangingPunct="0">
              <a:lnSpc>
                <a:spcPct val="100000"/>
              </a:lnSpc>
              <a:spcBef>
                <a:spcPct val="0"/>
              </a:spcBef>
              <a:spcAft>
                <a:spcPct val="0"/>
              </a:spcAft>
              <a:buClrTx/>
              <a:buNone/>
              <a:defRPr/>
            </a:pPr>
            <a:r>
              <a:rPr lang="en-US" altLang="en-US" sz="1200" dirty="0">
                <a:solidFill>
                  <a:srgbClr val="FFFFFF"/>
                </a:solidFill>
                <a:latin typeface="Calibri" panose="020F0502020204030204" pitchFamily="34" charset="0"/>
                <a:ea typeface="+mn-ea"/>
                <a:cs typeface="Calibri" panose="020F0502020204030204" pitchFamily="34" charset="0"/>
              </a:rPr>
              <a:t>(n = 2808)</a:t>
            </a:r>
          </a:p>
        </p:txBody>
      </p:sp>
      <p:sp>
        <p:nvSpPr>
          <p:cNvPr id="15" name="Rectangle 50">
            <a:extLst>
              <a:ext uri="{FF2B5EF4-FFF2-40B4-BE49-F238E27FC236}">
                <a16:creationId xmlns:a16="http://schemas.microsoft.com/office/drawing/2014/main" id="{2BBE99A9-84BC-4524-AA8D-BFE3C5B9F952}"/>
              </a:ext>
            </a:extLst>
          </p:cNvPr>
          <p:cNvSpPr>
            <a:spLocks noChangeArrowheads="1"/>
          </p:cNvSpPr>
          <p:nvPr/>
        </p:nvSpPr>
        <p:spPr bwMode="auto">
          <a:xfrm>
            <a:off x="5684645" y="2652795"/>
            <a:ext cx="2808336" cy="822960"/>
          </a:xfrm>
          <a:prstGeom prst="rect">
            <a:avLst/>
          </a:prstGeom>
          <a:solidFill>
            <a:srgbClr val="FF0000"/>
          </a:solidFill>
          <a:ln>
            <a:noFill/>
          </a:ln>
        </p:spPr>
        <p:txBody>
          <a:bodyPr wrap="squar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eaLnBrk="0" hangingPunct="0">
              <a:lnSpc>
                <a:spcPct val="100000"/>
              </a:lnSpc>
              <a:spcBef>
                <a:spcPct val="0"/>
              </a:spcBef>
              <a:spcAft>
                <a:spcPct val="0"/>
              </a:spcAft>
              <a:buClrTx/>
              <a:buNone/>
              <a:defRPr/>
            </a:pPr>
            <a:r>
              <a:rPr lang="en-US" altLang="en-US" sz="1200" b="1" dirty="0">
                <a:solidFill>
                  <a:srgbClr val="FFFFFF"/>
                </a:solidFill>
                <a:latin typeface="Calibri" panose="020F0502020204030204" pitchFamily="34" charset="0"/>
                <a:ea typeface="+mn-ea"/>
                <a:cs typeface="Calibri" panose="020F0502020204030204" pitchFamily="34" charset="0"/>
              </a:rPr>
              <a:t>ET</a:t>
            </a:r>
            <a:r>
              <a:rPr lang="en-US" altLang="en-US" sz="1200" dirty="0">
                <a:solidFill>
                  <a:srgbClr val="FFFFFF"/>
                </a:solidFill>
                <a:latin typeface="Calibri" panose="020F0502020204030204" pitchFamily="34" charset="0"/>
                <a:ea typeface="+mn-ea"/>
                <a:cs typeface="Calibri" panose="020F0502020204030204" pitchFamily="34" charset="0"/>
              </a:rPr>
              <a:t> per standard of care of physician’s choice for 5-10 yr as clinically indicated</a:t>
            </a:r>
            <a:endParaRPr lang="en-US" altLang="en-US" sz="1200" baseline="30000" dirty="0">
              <a:solidFill>
                <a:srgbClr val="FFFFFF"/>
              </a:solidFill>
              <a:latin typeface="Calibri" panose="020F0502020204030204" pitchFamily="34" charset="0"/>
              <a:ea typeface="+mn-ea"/>
              <a:cs typeface="Calibri" panose="020F0502020204030204" pitchFamily="34" charset="0"/>
            </a:endParaRPr>
          </a:p>
          <a:p>
            <a:pPr algn="ctr" defTabSz="685800" eaLnBrk="0" hangingPunct="0">
              <a:lnSpc>
                <a:spcPct val="100000"/>
              </a:lnSpc>
              <a:spcBef>
                <a:spcPct val="0"/>
              </a:spcBef>
              <a:spcAft>
                <a:spcPct val="0"/>
              </a:spcAft>
              <a:buClrTx/>
              <a:buNone/>
              <a:defRPr/>
            </a:pPr>
            <a:r>
              <a:rPr lang="en-US" altLang="en-US" sz="1200" dirty="0">
                <a:solidFill>
                  <a:srgbClr val="FFFFFF"/>
                </a:solidFill>
                <a:latin typeface="Calibri" panose="020F0502020204030204" pitchFamily="34" charset="0"/>
                <a:ea typeface="+mn-ea"/>
                <a:cs typeface="Calibri" panose="020F0502020204030204" pitchFamily="34" charset="0"/>
              </a:rPr>
              <a:t>(n = 2829)</a:t>
            </a:r>
          </a:p>
        </p:txBody>
      </p:sp>
      <p:sp>
        <p:nvSpPr>
          <p:cNvPr id="8" name="TextBox 7">
            <a:extLst>
              <a:ext uri="{FF2B5EF4-FFF2-40B4-BE49-F238E27FC236}">
                <a16:creationId xmlns:a16="http://schemas.microsoft.com/office/drawing/2014/main" id="{9B01EF7E-0E5C-B348-B9F6-DF54CA74BC08}"/>
              </a:ext>
            </a:extLst>
          </p:cNvPr>
          <p:cNvSpPr txBox="1"/>
          <p:nvPr/>
        </p:nvSpPr>
        <p:spPr bwMode="auto">
          <a:xfrm>
            <a:off x="3045950" y="1776437"/>
            <a:ext cx="2057400" cy="830997"/>
          </a:xfrm>
          <a:prstGeom prst="rect">
            <a:avLst/>
          </a:prstGeom>
          <a:solidFill>
            <a:schemeClr val="bg2">
              <a:lumMod val="20000"/>
              <a:lumOff val="80000"/>
            </a:schemeClr>
          </a:solidFill>
          <a:ln>
            <a:noFill/>
          </a:ln>
        </p:spPr>
        <p:txBody>
          <a:bodyPr wrap="square" rtlCol="0">
            <a:spAutoFit/>
          </a:bodyPr>
          <a:lstStyle/>
          <a:p>
            <a:pPr algn="ctr" defTabSz="685800" eaLnBrk="0" hangingPunct="0">
              <a:spcBef>
                <a:spcPts val="0"/>
              </a:spcBef>
              <a:defRPr/>
            </a:pPr>
            <a:r>
              <a:rPr lang="en-US" sz="1200" b="1" dirty="0">
                <a:solidFill>
                  <a:srgbClr val="000000"/>
                </a:solidFill>
                <a:latin typeface="Calibri" panose="020F0502020204030204" pitchFamily="34" charset="0"/>
                <a:ea typeface="+mn-ea"/>
                <a:cs typeface="Calibri" panose="020F0502020204030204" pitchFamily="34" charset="0"/>
              </a:rPr>
              <a:t>Cohort 1 (91% of patients)</a:t>
            </a:r>
          </a:p>
          <a:p>
            <a:pPr algn="ctr" defTabSz="685800" eaLnBrk="0" hangingPunct="0">
              <a:spcBef>
                <a:spcPts val="0"/>
              </a:spcBef>
              <a:defRPr/>
            </a:pPr>
            <a:r>
              <a:rPr lang="en-US" sz="1200" dirty="0">
                <a:solidFill>
                  <a:srgbClr val="000000"/>
                </a:solidFill>
                <a:latin typeface="Calibri" panose="020F0502020204030204" pitchFamily="34" charset="0"/>
                <a:ea typeface="+mn-ea"/>
                <a:cs typeface="Calibri" panose="020F0502020204030204" pitchFamily="34" charset="0"/>
              </a:rPr>
              <a:t>≥4 positive ALNs </a:t>
            </a:r>
            <a:r>
              <a:rPr lang="en-US" sz="1200" i="1" dirty="0">
                <a:solidFill>
                  <a:srgbClr val="000000"/>
                </a:solidFill>
                <a:latin typeface="Calibri" panose="020F0502020204030204" pitchFamily="34" charset="0"/>
                <a:ea typeface="+mn-ea"/>
                <a:cs typeface="Calibri" panose="020F0502020204030204" pitchFamily="34" charset="0"/>
              </a:rPr>
              <a:t>or</a:t>
            </a:r>
            <a:r>
              <a:rPr lang="en-US" sz="1200" dirty="0">
                <a:solidFill>
                  <a:srgbClr val="000000"/>
                </a:solidFill>
                <a:latin typeface="Calibri" panose="020F0502020204030204" pitchFamily="34" charset="0"/>
                <a:ea typeface="+mn-ea"/>
                <a:cs typeface="Calibri" panose="020F0502020204030204" pitchFamily="34" charset="0"/>
              </a:rPr>
              <a:t> 1-3 positive ALNs plus histologic grade 3 and/or tumor ≥5 cm</a:t>
            </a:r>
          </a:p>
        </p:txBody>
      </p:sp>
      <p:sp>
        <p:nvSpPr>
          <p:cNvPr id="22" name="TextBox 21">
            <a:extLst>
              <a:ext uri="{FF2B5EF4-FFF2-40B4-BE49-F238E27FC236}">
                <a16:creationId xmlns:a16="http://schemas.microsoft.com/office/drawing/2014/main" id="{67B0F33C-4C4D-CC4E-B6AF-D30A3E4610B9}"/>
              </a:ext>
            </a:extLst>
          </p:cNvPr>
          <p:cNvSpPr txBox="1"/>
          <p:nvPr/>
        </p:nvSpPr>
        <p:spPr bwMode="auto">
          <a:xfrm>
            <a:off x="3045950" y="2652795"/>
            <a:ext cx="2057400" cy="830997"/>
          </a:xfrm>
          <a:prstGeom prst="rect">
            <a:avLst/>
          </a:prstGeom>
          <a:solidFill>
            <a:schemeClr val="bg1">
              <a:lumMod val="75000"/>
            </a:schemeClr>
          </a:solidFill>
          <a:ln>
            <a:noFill/>
          </a:ln>
        </p:spPr>
        <p:txBody>
          <a:bodyPr wrap="square" rtlCol="0">
            <a:spAutoFit/>
          </a:bodyPr>
          <a:lstStyle/>
          <a:p>
            <a:pPr algn="ctr" defTabSz="685800" eaLnBrk="0" hangingPunct="0">
              <a:spcBef>
                <a:spcPts val="0"/>
              </a:spcBef>
              <a:defRPr/>
            </a:pPr>
            <a:r>
              <a:rPr lang="en-US" sz="1200" b="1" dirty="0">
                <a:solidFill>
                  <a:srgbClr val="000000"/>
                </a:solidFill>
                <a:latin typeface="Calibri" panose="020F0502020204030204" pitchFamily="34" charset="0"/>
                <a:ea typeface="+mn-ea"/>
                <a:cs typeface="Calibri" panose="020F0502020204030204" pitchFamily="34" charset="0"/>
              </a:rPr>
              <a:t>Cohort 2 (9% of patients)</a:t>
            </a:r>
          </a:p>
          <a:p>
            <a:pPr algn="ctr" defTabSz="685800" eaLnBrk="0" hangingPunct="0">
              <a:spcBef>
                <a:spcPts val="0"/>
              </a:spcBef>
              <a:defRPr/>
            </a:pPr>
            <a:r>
              <a:rPr lang="en-US" sz="1200" dirty="0">
                <a:solidFill>
                  <a:srgbClr val="000000"/>
                </a:solidFill>
                <a:latin typeface="Calibri" panose="020F0502020204030204" pitchFamily="34" charset="0"/>
                <a:ea typeface="+mn-ea"/>
                <a:cs typeface="Calibri" panose="020F0502020204030204" pitchFamily="34" charset="0"/>
              </a:rPr>
              <a:t>1-3 positive ALNs, Ki-67 ≥20% per central testing, grade 1-2, tumor size &lt;5 cm</a:t>
            </a:r>
          </a:p>
        </p:txBody>
      </p:sp>
      <p:sp>
        <p:nvSpPr>
          <p:cNvPr id="23" name="Line 53">
            <a:extLst>
              <a:ext uri="{FF2B5EF4-FFF2-40B4-BE49-F238E27FC236}">
                <a16:creationId xmlns:a16="http://schemas.microsoft.com/office/drawing/2014/main" id="{C3F5DB80-BBB6-D34E-88D7-9081E1371159}"/>
              </a:ext>
            </a:extLst>
          </p:cNvPr>
          <p:cNvSpPr>
            <a:spLocks noChangeShapeType="1"/>
          </p:cNvSpPr>
          <p:nvPr/>
        </p:nvSpPr>
        <p:spPr bwMode="auto">
          <a:xfrm>
            <a:off x="5323853" y="2891387"/>
            <a:ext cx="205740" cy="172888"/>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hangingPunct="0">
              <a:defRPr/>
            </a:pPr>
            <a:endParaRPr lang="en-US" sz="1350" b="1" dirty="0">
              <a:solidFill>
                <a:srgbClr val="000000"/>
              </a:solidFill>
              <a:latin typeface="Calibri" panose="020F0502020204030204" pitchFamily="34" charset="0"/>
              <a:ea typeface="+mn-ea"/>
              <a:cs typeface="Calibri" panose="020F0502020204030204" pitchFamily="34" charset="0"/>
            </a:endParaRPr>
          </a:p>
        </p:txBody>
      </p:sp>
      <p:sp>
        <p:nvSpPr>
          <p:cNvPr id="24" name="Line 54">
            <a:extLst>
              <a:ext uri="{FF2B5EF4-FFF2-40B4-BE49-F238E27FC236}">
                <a16:creationId xmlns:a16="http://schemas.microsoft.com/office/drawing/2014/main" id="{C30F3750-2487-6746-986B-39F9B64A40D8}"/>
              </a:ext>
            </a:extLst>
          </p:cNvPr>
          <p:cNvSpPr>
            <a:spLocks noChangeShapeType="1"/>
          </p:cNvSpPr>
          <p:nvPr/>
        </p:nvSpPr>
        <p:spPr bwMode="auto">
          <a:xfrm flipV="1">
            <a:off x="5323853" y="2187917"/>
            <a:ext cx="205740" cy="171323"/>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hangingPunct="0">
              <a:defRPr/>
            </a:pPr>
            <a:endParaRPr lang="en-US" sz="1350" b="1" dirty="0">
              <a:solidFill>
                <a:srgbClr val="000000"/>
              </a:solidFill>
              <a:latin typeface="Calibri" panose="020F0502020204030204" pitchFamily="34" charset="0"/>
              <a:ea typeface="+mn-ea"/>
              <a:cs typeface="Calibri" panose="020F0502020204030204" pitchFamily="34" charset="0"/>
            </a:endParaRPr>
          </a:p>
        </p:txBody>
      </p:sp>
      <p:sp>
        <p:nvSpPr>
          <p:cNvPr id="20" name="Rectangle 19">
            <a:extLst>
              <a:ext uri="{FF2B5EF4-FFF2-40B4-BE49-F238E27FC236}">
                <a16:creationId xmlns:a16="http://schemas.microsoft.com/office/drawing/2014/main" id="{0AE42A65-76EB-4A62-A764-6E46984022D9}"/>
              </a:ext>
            </a:extLst>
          </p:cNvPr>
          <p:cNvSpPr/>
          <p:nvPr/>
        </p:nvSpPr>
        <p:spPr bwMode="auto">
          <a:xfrm>
            <a:off x="2977408" y="1719284"/>
            <a:ext cx="2191393" cy="1807933"/>
          </a:xfrm>
          <a:prstGeom prst="rect">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rtlCol="0" anchor="ctr"/>
          <a:lstStyle/>
          <a:p>
            <a:pPr defTabSz="685800" eaLnBrk="0" hangingPunct="0">
              <a:defRPr/>
            </a:pPr>
            <a:endParaRPr lang="en-US" sz="1350" b="1" dirty="0">
              <a:solidFill>
                <a:srgbClr val="000000"/>
              </a:solidFill>
              <a:latin typeface="Calibri" panose="020F0502020204030204" pitchFamily="34" charset="0"/>
              <a:ea typeface="+mn-ea"/>
              <a:cs typeface="Calibri" panose="020F0502020204030204" pitchFamily="34" charset="0"/>
            </a:endParaRPr>
          </a:p>
        </p:txBody>
      </p:sp>
      <p:sp>
        <p:nvSpPr>
          <p:cNvPr id="21" name="TextBox 20">
            <a:extLst>
              <a:ext uri="{FF2B5EF4-FFF2-40B4-BE49-F238E27FC236}">
                <a16:creationId xmlns:a16="http://schemas.microsoft.com/office/drawing/2014/main" id="{E74F7AC5-7910-4164-A59A-98660A3F4646}"/>
              </a:ext>
            </a:extLst>
          </p:cNvPr>
          <p:cNvSpPr txBox="1"/>
          <p:nvPr/>
        </p:nvSpPr>
        <p:spPr bwMode="auto">
          <a:xfrm>
            <a:off x="2977407" y="1449096"/>
            <a:ext cx="219139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200" b="1" dirty="0">
                <a:solidFill>
                  <a:srgbClr val="FF0000"/>
                </a:solidFill>
                <a:latin typeface="Calibri" panose="020F0502020204030204" pitchFamily="34" charset="0"/>
                <a:ea typeface="+mn-ea"/>
                <a:cs typeface="Calibri" panose="020F0502020204030204" pitchFamily="34" charset="0"/>
              </a:rPr>
              <a:t>ITT Population (Cohorts 1 + 2)</a:t>
            </a:r>
          </a:p>
        </p:txBody>
      </p:sp>
      <p:cxnSp>
        <p:nvCxnSpPr>
          <p:cNvPr id="31" name="Straight Arrow Connector 30">
            <a:extLst>
              <a:ext uri="{FF2B5EF4-FFF2-40B4-BE49-F238E27FC236}">
                <a16:creationId xmlns:a16="http://schemas.microsoft.com/office/drawing/2014/main" id="{44758E66-21B5-4C78-A0DC-BBD26E369FA4}"/>
              </a:ext>
            </a:extLst>
          </p:cNvPr>
          <p:cNvCxnSpPr>
            <a:cxnSpLocks/>
          </p:cNvCxnSpPr>
          <p:nvPr/>
        </p:nvCxnSpPr>
        <p:spPr bwMode="auto">
          <a:xfrm>
            <a:off x="2669894" y="2187916"/>
            <a:ext cx="205740" cy="0"/>
          </a:xfrm>
          <a:prstGeom prst="straightConnector1">
            <a:avLst/>
          </a:prstGeom>
          <a:noFill/>
          <a:ln w="28575" cap="flat" cmpd="sng" algn="ctr">
            <a:solidFill>
              <a:schemeClr val="bg1"/>
            </a:solidFill>
            <a:prstDash val="solid"/>
            <a:round/>
            <a:headEnd type="none" w="med" len="med"/>
            <a:tailEnd type="triangle"/>
          </a:ln>
          <a:effectLst/>
        </p:spPr>
      </p:cxnSp>
      <p:cxnSp>
        <p:nvCxnSpPr>
          <p:cNvPr id="32" name="Straight Arrow Connector 31">
            <a:extLst>
              <a:ext uri="{FF2B5EF4-FFF2-40B4-BE49-F238E27FC236}">
                <a16:creationId xmlns:a16="http://schemas.microsoft.com/office/drawing/2014/main" id="{B599EA38-1B70-4562-BC38-DCFC17B96953}"/>
              </a:ext>
            </a:extLst>
          </p:cNvPr>
          <p:cNvCxnSpPr>
            <a:cxnSpLocks/>
          </p:cNvCxnSpPr>
          <p:nvPr/>
        </p:nvCxnSpPr>
        <p:spPr bwMode="auto">
          <a:xfrm>
            <a:off x="2669894" y="3064275"/>
            <a:ext cx="205740" cy="0"/>
          </a:xfrm>
          <a:prstGeom prst="straightConnector1">
            <a:avLst/>
          </a:prstGeom>
          <a:noFill/>
          <a:ln w="28575" cap="flat" cmpd="sng" algn="ctr">
            <a:solidFill>
              <a:schemeClr val="bg1"/>
            </a:solidFill>
            <a:prstDash val="solid"/>
            <a:round/>
            <a:headEnd type="none" w="med" len="med"/>
            <a:tailEnd type="triangle"/>
          </a:ln>
          <a:effectLst/>
        </p:spPr>
      </p:cxnSp>
      <p:sp>
        <p:nvSpPr>
          <p:cNvPr id="33" name="Text Box 45">
            <a:extLst>
              <a:ext uri="{FF2B5EF4-FFF2-40B4-BE49-F238E27FC236}">
                <a16:creationId xmlns:a16="http://schemas.microsoft.com/office/drawing/2014/main" id="{8634B275-BAA8-4A61-BCB2-7D725EA33447}"/>
              </a:ext>
            </a:extLst>
          </p:cNvPr>
          <p:cNvSpPr txBox="1">
            <a:spLocks noChangeArrowheads="1"/>
          </p:cNvSpPr>
          <p:nvPr/>
        </p:nvSpPr>
        <p:spPr bwMode="auto">
          <a:xfrm>
            <a:off x="5325123" y="1330004"/>
            <a:ext cx="20574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defTabSz="685800" eaLnBrk="0" hangingPunct="0">
              <a:lnSpc>
                <a:spcPct val="100000"/>
              </a:lnSpc>
              <a:spcBef>
                <a:spcPct val="0"/>
              </a:spcBef>
              <a:spcAft>
                <a:spcPct val="0"/>
              </a:spcAft>
              <a:buClrTx/>
              <a:buNone/>
              <a:defRPr/>
            </a:pPr>
            <a:r>
              <a:rPr lang="en-GB" altLang="en-US" sz="1050" i="1" dirty="0">
                <a:solidFill>
                  <a:srgbClr val="000000"/>
                </a:solidFill>
                <a:latin typeface="Calibri" panose="020F0502020204030204" pitchFamily="34" charset="0"/>
                <a:ea typeface="+mn-ea"/>
                <a:cs typeface="Calibri" panose="020F0502020204030204" pitchFamily="34" charset="0"/>
              </a:rPr>
              <a:t>Stratified by prior CT, </a:t>
            </a:r>
            <a:br>
              <a:rPr lang="en-GB" altLang="en-US" sz="1050" i="1" dirty="0">
                <a:solidFill>
                  <a:srgbClr val="000000"/>
                </a:solidFill>
                <a:latin typeface="Calibri" panose="020F0502020204030204" pitchFamily="34" charset="0"/>
                <a:ea typeface="+mn-ea"/>
                <a:cs typeface="Calibri" panose="020F0502020204030204" pitchFamily="34" charset="0"/>
              </a:rPr>
            </a:br>
            <a:r>
              <a:rPr lang="en-GB" altLang="en-US" sz="1050" i="1" dirty="0">
                <a:solidFill>
                  <a:srgbClr val="000000"/>
                </a:solidFill>
                <a:latin typeface="Calibri" panose="020F0502020204030204" pitchFamily="34" charset="0"/>
                <a:ea typeface="+mn-ea"/>
                <a:cs typeface="Calibri" panose="020F0502020204030204" pitchFamily="34" charset="0"/>
              </a:rPr>
              <a:t>menopausal status, region</a:t>
            </a:r>
            <a:endParaRPr lang="en-US" altLang="en-US" sz="1050" i="1" dirty="0">
              <a:solidFill>
                <a:srgbClr val="000000"/>
              </a:solidFill>
              <a:latin typeface="Calibri" panose="020F0502020204030204" pitchFamily="34" charset="0"/>
              <a:ea typeface="+mn-ea"/>
              <a:cs typeface="Calibri" panose="020F0502020204030204" pitchFamily="34" charset="0"/>
            </a:endParaRPr>
          </a:p>
        </p:txBody>
      </p:sp>
      <p:cxnSp>
        <p:nvCxnSpPr>
          <p:cNvPr id="34" name="Straight Arrow Connector 33">
            <a:extLst>
              <a:ext uri="{FF2B5EF4-FFF2-40B4-BE49-F238E27FC236}">
                <a16:creationId xmlns:a16="http://schemas.microsoft.com/office/drawing/2014/main" id="{365D0FD5-0CB8-46E7-8373-4AFF4125F8AB}"/>
              </a:ext>
            </a:extLst>
          </p:cNvPr>
          <p:cNvCxnSpPr>
            <a:cxnSpLocks/>
          </p:cNvCxnSpPr>
          <p:nvPr/>
        </p:nvCxnSpPr>
        <p:spPr bwMode="auto">
          <a:xfrm>
            <a:off x="5426723" y="1719284"/>
            <a:ext cx="0" cy="406402"/>
          </a:xfrm>
          <a:prstGeom prst="straightConnector1">
            <a:avLst/>
          </a:prstGeom>
          <a:noFill/>
          <a:ln w="28575" cap="flat" cmpd="sng" algn="ctr">
            <a:solidFill>
              <a:schemeClr val="bg1"/>
            </a:solidFill>
            <a:prstDash val="sysDot"/>
            <a:round/>
            <a:headEnd type="none" w="med" len="med"/>
            <a:tailEnd type="triangle"/>
          </a:ln>
          <a:effectLst/>
        </p:spPr>
      </p:cxnSp>
    </p:spTree>
    <p:extLst>
      <p:ext uri="{BB962C8B-B14F-4D97-AF65-F5344CB8AC3E}">
        <p14:creationId xmlns:p14="http://schemas.microsoft.com/office/powerpoint/2010/main" val="24806464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F7CCF4-945C-6CF7-4865-14071CE843A8}"/>
              </a:ext>
            </a:extLst>
          </p:cNvPr>
          <p:cNvSpPr>
            <a:spLocks noGrp="1"/>
          </p:cNvSpPr>
          <p:nvPr>
            <p:ph type="title"/>
          </p:nvPr>
        </p:nvSpPr>
        <p:spPr/>
        <p:txBody>
          <a:bodyPr/>
          <a:lstStyle/>
          <a:p>
            <a:r>
              <a:rPr lang="en-US" altLang="en-US" sz="3200" dirty="0" err="1">
                <a:solidFill>
                  <a:schemeClr val="tx1"/>
                </a:solidFill>
              </a:rPr>
              <a:t>MonarchE</a:t>
            </a:r>
            <a:r>
              <a:rPr lang="en-US" altLang="en-US" sz="3200" dirty="0">
                <a:solidFill>
                  <a:schemeClr val="tx1"/>
                </a:solidFill>
              </a:rPr>
              <a:t>: Distant RFS in ITT Population</a:t>
            </a:r>
            <a:endParaRPr lang="en-US" sz="3200" dirty="0">
              <a:solidFill>
                <a:schemeClr val="tx1"/>
              </a:solidFill>
            </a:endParaRPr>
          </a:p>
        </p:txBody>
      </p:sp>
      <p:sp>
        <p:nvSpPr>
          <p:cNvPr id="12" name="Text Box 15">
            <a:extLst>
              <a:ext uri="{FF2B5EF4-FFF2-40B4-BE49-F238E27FC236}">
                <a16:creationId xmlns:a16="http://schemas.microsoft.com/office/drawing/2014/main" id="{E34AF376-B1FD-D457-565F-ECDDA9432875}"/>
              </a:ext>
            </a:extLst>
          </p:cNvPr>
          <p:cNvSpPr txBox="1">
            <a:spLocks noChangeArrowheads="1"/>
          </p:cNvSpPr>
          <p:nvPr/>
        </p:nvSpPr>
        <p:spPr bwMode="auto">
          <a:xfrm>
            <a:off x="3613508" y="4600170"/>
            <a:ext cx="3229743" cy="369332"/>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defTabSz="685800">
              <a:defRPr/>
            </a:pPr>
            <a:r>
              <a:rPr lang="en-US" sz="900" b="0" dirty="0">
                <a:solidFill>
                  <a:srgbClr val="455560"/>
                </a:solidFill>
                <a:latin typeface="Calibri" panose="020F0502020204030204" pitchFamily="34" charset="0"/>
                <a:ea typeface="+mn-ea"/>
                <a:cs typeface="Calibri" panose="020F0502020204030204" pitchFamily="34" charset="0"/>
              </a:rPr>
              <a:t>Johnston. JCO. 2020;38:3987. O’Shaughnessy. ESMO 2021. Abstr VP8-2021. Johnston. Lancet Oncol. 2023;24:77.</a:t>
            </a:r>
          </a:p>
        </p:txBody>
      </p:sp>
      <p:pic>
        <p:nvPicPr>
          <p:cNvPr id="2050" name="Picture 2" descr="Distant relapse–free survival (DRFS). (A) Kaplan-Meier curves of DRFS and DRFS zoomed in to better visualize separation of the curves in the intent-to-treat population. (B) DRFS of patient subgroups. Hazard ratios (HRs) are stratified in overall population and unstratified in subgroups for abemaciclib plus endocrine therapy (ET) versus ET alone. HR estimates for DRFS are indicated by diamonds, and 95% CIs are indicated by the crossing horizontal lines. (a) Curves should not be interpreted beyond 24 months because of the limited follow-up. (b) If a subgroup consists of &lt; 5% of randomly assigned patients, analysis within that subgroup was omitted. (c) The width of CIs in subgroups has not been adjusted for multiplicity; thus, the subgroup results are exploratory in nature. ECOG PS, Eastern Cooperative Oncology Group performance status.">
            <a:extLst>
              <a:ext uri="{FF2B5EF4-FFF2-40B4-BE49-F238E27FC236}">
                <a16:creationId xmlns:a16="http://schemas.microsoft.com/office/drawing/2014/main" id="{7F634A8B-D0F7-4CD7-6EC9-D7DE90445C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90" t="2955" r="3161" b="63814"/>
          <a:stretch/>
        </p:blipFill>
        <p:spPr bwMode="auto">
          <a:xfrm>
            <a:off x="241963" y="1240465"/>
            <a:ext cx="4785361" cy="235236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istant relapse–free survival (DRFS). (A) Kaplan-Meier curves of DRFS and DRFS zoomed in to better visualize separation of the curves in the intent-to-treat population. (B) DRFS of patient subgroups. Hazard ratios (HRs) are stratified in overall population and unstratified in subgroups for abemaciclib plus endocrine therapy (ET) versus ET alone. HR estimates for DRFS are indicated by diamonds, and 95% CIs are indicated by the crossing horizontal lines. (a) Curves should not be interpreted beyond 24 months because of the limited follow-up. (b) If a subgroup consists of &lt; 5% of randomly assigned patients, analysis within that subgroup was omitted. (c) The width of CIs in subgroups has not been adjusted for multiplicity; thus, the subgroup results are exploratory in nature. ECOG PS, Eastern Cooperative Oncology Group performance status.">
            <a:extLst>
              <a:ext uri="{FF2B5EF4-FFF2-40B4-BE49-F238E27FC236}">
                <a16:creationId xmlns:a16="http://schemas.microsoft.com/office/drawing/2014/main" id="{3CA3EE3C-243A-FAE1-D6CB-155A59EED6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186"/>
          <a:stretch/>
        </p:blipFill>
        <p:spPr bwMode="auto">
          <a:xfrm>
            <a:off x="5147547" y="773994"/>
            <a:ext cx="3732213" cy="3285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68527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A1457023-DE41-402D-A931-2A013B742D40}"/>
              </a:ext>
            </a:extLst>
          </p:cNvPr>
          <p:cNvSpPr>
            <a:spLocks noGrp="1" noChangeArrowheads="1"/>
          </p:cNvSpPr>
          <p:nvPr>
            <p:ph type="title"/>
          </p:nvPr>
        </p:nvSpPr>
        <p:spPr>
          <a:xfrm>
            <a:off x="112018" y="48759"/>
            <a:ext cx="8154333" cy="828251"/>
          </a:xfrm>
        </p:spPr>
        <p:txBody>
          <a:bodyPr/>
          <a:lstStyle/>
          <a:p>
            <a:r>
              <a:rPr lang="en-US" sz="2800" dirty="0">
                <a:solidFill>
                  <a:schemeClr val="tx1"/>
                </a:solidFill>
              </a:rPr>
              <a:t>monarchE: Outcomes by Ki-67 Status in Cohort 1 </a:t>
            </a:r>
            <a:endParaRPr lang="en-US" altLang="en-US" sz="2800" dirty="0">
              <a:solidFill>
                <a:schemeClr val="tx1"/>
              </a:solidFill>
            </a:endParaRPr>
          </a:p>
        </p:txBody>
      </p:sp>
      <p:sp>
        <p:nvSpPr>
          <p:cNvPr id="31747" name="Rectangle 3">
            <a:extLst>
              <a:ext uri="{FF2B5EF4-FFF2-40B4-BE49-F238E27FC236}">
                <a16:creationId xmlns:a16="http://schemas.microsoft.com/office/drawing/2014/main" id="{151303B2-FE26-4833-8BD6-2C6BA6349571}"/>
              </a:ext>
            </a:extLst>
          </p:cNvPr>
          <p:cNvSpPr>
            <a:spLocks noGrp="1" noChangeArrowheads="1"/>
          </p:cNvSpPr>
          <p:nvPr>
            <p:ph idx="1"/>
          </p:nvPr>
        </p:nvSpPr>
        <p:spPr>
          <a:xfrm>
            <a:off x="4572001" y="566308"/>
            <a:ext cx="4409685" cy="515829"/>
          </a:xfrm>
        </p:spPr>
        <p:txBody>
          <a:bodyPr/>
          <a:lstStyle/>
          <a:p>
            <a:r>
              <a:rPr lang="en-US" altLang="en-US" sz="1500" dirty="0"/>
              <a:t>Abemaciclib treatment effects similar in Ki-67‒high and Ki-67‒low groups within cohort 1</a:t>
            </a:r>
          </a:p>
        </p:txBody>
      </p:sp>
      <p:sp>
        <p:nvSpPr>
          <p:cNvPr id="2" name="Text Box 15">
            <a:extLst>
              <a:ext uri="{FF2B5EF4-FFF2-40B4-BE49-F238E27FC236}">
                <a16:creationId xmlns:a16="http://schemas.microsoft.com/office/drawing/2014/main" id="{749712BA-1B47-E437-D954-14375DD2BE1D}"/>
              </a:ext>
            </a:extLst>
          </p:cNvPr>
          <p:cNvSpPr txBox="1">
            <a:spLocks noChangeArrowheads="1"/>
          </p:cNvSpPr>
          <p:nvPr/>
        </p:nvSpPr>
        <p:spPr bwMode="auto">
          <a:xfrm>
            <a:off x="3397367" y="4687497"/>
            <a:ext cx="5890022" cy="230832"/>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defTabSz="685800">
              <a:defRPr/>
            </a:pPr>
            <a:r>
              <a:rPr lang="en-US" sz="900" b="0" dirty="0">
                <a:solidFill>
                  <a:srgbClr val="455560"/>
                </a:solidFill>
                <a:latin typeface="Calibri" panose="020F0502020204030204" pitchFamily="34" charset="0"/>
                <a:ea typeface="+mn-ea"/>
                <a:cs typeface="Calibri" panose="020F0502020204030204" pitchFamily="34" charset="0"/>
              </a:rPr>
              <a:t>Johnston. Lancet Oncol. 2023;24:77. Johnston. SABCS 2022. Abstr GS1-09.</a:t>
            </a:r>
            <a:endParaRPr lang="en-US" altLang="en-US" sz="900" b="0" dirty="0">
              <a:solidFill>
                <a:srgbClr val="455560"/>
              </a:solidFill>
              <a:latin typeface="Calibri" panose="020F0502020204030204" pitchFamily="34" charset="0"/>
              <a:ea typeface="+mn-ea"/>
              <a:cs typeface="Calibri" panose="020F0502020204030204" pitchFamily="34" charset="0"/>
            </a:endParaRPr>
          </a:p>
        </p:txBody>
      </p:sp>
      <p:graphicFrame>
        <p:nvGraphicFramePr>
          <p:cNvPr id="5" name="Group 32">
            <a:extLst>
              <a:ext uri="{FF2B5EF4-FFF2-40B4-BE49-F238E27FC236}">
                <a16:creationId xmlns:a16="http://schemas.microsoft.com/office/drawing/2014/main" id="{B6C3CE1F-72A0-E723-02E3-78364AA64003}"/>
              </a:ext>
            </a:extLst>
          </p:cNvPr>
          <p:cNvGraphicFramePr>
            <a:graphicFrameLocks noGrp="1"/>
          </p:cNvGraphicFramePr>
          <p:nvPr/>
        </p:nvGraphicFramePr>
        <p:xfrm>
          <a:off x="4952465" y="1105173"/>
          <a:ext cx="4100530" cy="3096529"/>
        </p:xfrm>
        <a:graphic>
          <a:graphicData uri="http://schemas.openxmlformats.org/drawingml/2006/table">
            <a:tbl>
              <a:tblPr>
                <a:tableStyleId>{2D5ABB26-0587-4C30-8999-92F81FD0307C}</a:tableStyleId>
              </a:tblPr>
              <a:tblGrid>
                <a:gridCol w="1033998">
                  <a:extLst>
                    <a:ext uri="{9D8B030D-6E8A-4147-A177-3AD203B41FA5}">
                      <a16:colId xmlns:a16="http://schemas.microsoft.com/office/drawing/2014/main" val="20000"/>
                    </a:ext>
                  </a:extLst>
                </a:gridCol>
                <a:gridCol w="766633">
                  <a:extLst>
                    <a:ext uri="{9D8B030D-6E8A-4147-A177-3AD203B41FA5}">
                      <a16:colId xmlns:a16="http://schemas.microsoft.com/office/drawing/2014/main" val="20001"/>
                    </a:ext>
                  </a:extLst>
                </a:gridCol>
                <a:gridCol w="766633">
                  <a:extLst>
                    <a:ext uri="{9D8B030D-6E8A-4147-A177-3AD203B41FA5}">
                      <a16:colId xmlns:a16="http://schemas.microsoft.com/office/drawing/2014/main" val="232881752"/>
                    </a:ext>
                  </a:extLst>
                </a:gridCol>
                <a:gridCol w="766633">
                  <a:extLst>
                    <a:ext uri="{9D8B030D-6E8A-4147-A177-3AD203B41FA5}">
                      <a16:colId xmlns:a16="http://schemas.microsoft.com/office/drawing/2014/main" val="3194249242"/>
                    </a:ext>
                  </a:extLst>
                </a:gridCol>
                <a:gridCol w="766633">
                  <a:extLst>
                    <a:ext uri="{9D8B030D-6E8A-4147-A177-3AD203B41FA5}">
                      <a16:colId xmlns:a16="http://schemas.microsoft.com/office/drawing/2014/main" val="607264823"/>
                    </a:ext>
                  </a:extLst>
                </a:gridCol>
              </a:tblGrid>
              <a:tr h="148439">
                <a:tc rowSpan="2">
                  <a:txBody>
                    <a:bodyPr/>
                    <a:lstStyle/>
                    <a:p>
                      <a:pPr marL="0" marR="0" lvl="0" indent="0" algn="l"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800" b="1" u="none" strike="noStrike" cap="none" normalizeH="0" baseline="0" dirty="0">
                          <a:ln>
                            <a:noFill/>
                          </a:ln>
                          <a:solidFill>
                            <a:schemeClr val="tx1"/>
                          </a:solidFill>
                          <a:effectLst/>
                        </a:rPr>
                        <a:t>Outcome in Cohort 1*</a:t>
                      </a:r>
                      <a:endParaRPr kumimoji="0" lang="en-US" sz="8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11" marR="91411" marT="34296" marB="34296" anchor="ctr" horzOverflow="overflow">
                    <a:solidFill>
                      <a:schemeClr val="accent6">
                        <a:lumMod val="20000"/>
                        <a:lumOff val="80000"/>
                      </a:schemeClr>
                    </a:solidFill>
                  </a:tcPr>
                </a:tc>
                <a:tc gridSpan="2">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800" b="1" u="none" strike="noStrike" cap="none" normalizeH="0" baseline="0" dirty="0">
                          <a:ln>
                            <a:noFill/>
                          </a:ln>
                          <a:solidFill>
                            <a:schemeClr val="bg1"/>
                          </a:solidFill>
                          <a:effectLst/>
                        </a:rPr>
                        <a:t>Ki-67 High </a:t>
                      </a:r>
                      <a:endParaRPr kumimoji="0" lang="en-US" sz="800" b="1" i="0" u="none" strike="noStrike" cap="none" normalizeH="0" baseline="0" dirty="0">
                        <a:ln>
                          <a:noFill/>
                        </a:ln>
                        <a:solidFill>
                          <a:schemeClr val="bg1"/>
                        </a:solidFill>
                        <a:effectLst/>
                        <a:latin typeface="Calibri" panose="020F0502020204030204" pitchFamily="34" charset="0"/>
                        <a:cs typeface="Calibri" panose="020F0502020204030204" pitchFamily="34" charset="0"/>
                      </a:endParaRPr>
                    </a:p>
                  </a:txBody>
                  <a:tcPr marL="91411" marR="91411" marT="34296" marB="34296" anchor="ctr" horzOverflow="overflow">
                    <a:solidFill>
                      <a:schemeClr val="tx1"/>
                    </a:solidFill>
                  </a:tcPr>
                </a:tc>
                <a:tc hMerge="1">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endParaRPr kumimoji="0" lang="en-US" sz="2000" b="1" i="0" u="none" strike="noStrike" cap="none" normalizeH="0" baseline="0" dirty="0">
                        <a:ln>
                          <a:noFill/>
                        </a:ln>
                        <a:solidFill>
                          <a:schemeClr val="tx1"/>
                        </a:solidFill>
                        <a:effectLst/>
                        <a:latin typeface="Calibri" panose="020F0502020204030204" pitchFamily="34" charset="0"/>
                      </a:endParaRP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gridSpan="2">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800" b="1" u="none" strike="noStrike" cap="none" normalizeH="0" baseline="0" dirty="0">
                          <a:ln>
                            <a:noFill/>
                          </a:ln>
                          <a:solidFill>
                            <a:schemeClr val="bg1"/>
                          </a:solidFill>
                          <a:effectLst/>
                        </a:rPr>
                        <a:t>Ki-67 Low</a:t>
                      </a:r>
                      <a:endParaRPr kumimoji="0" lang="en-US" sz="800" b="1" i="0" u="none" strike="noStrike" cap="none" normalizeH="0" baseline="0" dirty="0">
                        <a:ln>
                          <a:noFill/>
                        </a:ln>
                        <a:solidFill>
                          <a:schemeClr val="bg1"/>
                        </a:solidFill>
                        <a:effectLst/>
                        <a:latin typeface="Calibri" panose="020F0502020204030204" pitchFamily="34" charset="0"/>
                        <a:cs typeface="Calibri" panose="020F0502020204030204" pitchFamily="34" charset="0"/>
                      </a:endParaRPr>
                    </a:p>
                  </a:txBody>
                  <a:tcPr marL="91411" marR="91411" marT="34296" marB="34296" anchor="ctr" horzOverflow="overflow">
                    <a:solidFill>
                      <a:schemeClr val="tx1"/>
                    </a:solidFill>
                  </a:tcPr>
                </a:tc>
                <a:tc hMerge="1">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endParaRPr kumimoji="0" lang="en-US" sz="1400" b="1" i="0" u="none" strike="noStrike" cap="none" normalizeH="0" baseline="0" dirty="0">
                        <a:ln>
                          <a:noFill/>
                        </a:ln>
                        <a:solidFill>
                          <a:schemeClr val="tx1"/>
                        </a:solidFill>
                        <a:effectLst/>
                        <a:latin typeface="Calibri" panose="020F0502020204030204" pitchFamily="34" charset="0"/>
                      </a:endParaRP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extLst>
                  <a:ext uri="{0D108BD9-81ED-4DB2-BD59-A6C34878D82A}">
                    <a16:rowId xmlns:a16="http://schemas.microsoft.com/office/drawing/2014/main" val="2124772924"/>
                  </a:ext>
                </a:extLst>
              </a:tr>
              <a:tr h="472291">
                <a:tc vMerge="1">
                  <a:txBody>
                    <a:bodyPr/>
                    <a:lstStyle/>
                    <a:p>
                      <a:pPr marL="0" marR="0" lvl="0" indent="0" algn="l"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endParaRPr kumimoji="0" lang="en-US" sz="2000" b="1" i="0" u="none" strike="noStrike" cap="none" normalizeH="0" baseline="0" dirty="0">
                        <a:ln>
                          <a:noFill/>
                        </a:ln>
                        <a:solidFill>
                          <a:schemeClr val="tx1"/>
                        </a:solidFill>
                        <a:effectLst/>
                        <a:latin typeface="Calibri" panose="020F0502020204030204" pitchFamily="34" charset="0"/>
                      </a:endParaRP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800" b="1" u="none" strike="noStrike" cap="none" normalizeH="0" baseline="0" dirty="0">
                          <a:ln>
                            <a:noFill/>
                          </a:ln>
                          <a:solidFill>
                            <a:schemeClr val="bg1"/>
                          </a:solidFill>
                          <a:effectLst/>
                        </a:rPr>
                        <a:t>Abema + ET</a:t>
                      </a:r>
                      <a:br>
                        <a:rPr kumimoji="0" lang="en-US" sz="800" b="1" u="none" strike="noStrike" cap="none" normalizeH="0" baseline="0" dirty="0">
                          <a:ln>
                            <a:noFill/>
                          </a:ln>
                          <a:solidFill>
                            <a:schemeClr val="bg1"/>
                          </a:solidFill>
                          <a:effectLst/>
                        </a:rPr>
                      </a:br>
                      <a:r>
                        <a:rPr kumimoji="0" lang="en-US" sz="800" b="1" u="none" strike="noStrike" cap="none" normalizeH="0" baseline="0" dirty="0">
                          <a:ln>
                            <a:noFill/>
                          </a:ln>
                          <a:solidFill>
                            <a:schemeClr val="bg1"/>
                          </a:solidFill>
                          <a:effectLst/>
                        </a:rPr>
                        <a:t>(n = 1017)</a:t>
                      </a:r>
                      <a:endParaRPr kumimoji="0" lang="en-US" sz="800" b="1" i="0" u="none" strike="noStrike" cap="none" normalizeH="0" baseline="0" dirty="0">
                        <a:ln>
                          <a:noFill/>
                        </a:ln>
                        <a:solidFill>
                          <a:schemeClr val="bg1"/>
                        </a:solidFill>
                        <a:effectLst/>
                        <a:latin typeface="Calibri" panose="020F0502020204030204" pitchFamily="34" charset="0"/>
                        <a:cs typeface="Calibri" panose="020F0502020204030204" pitchFamily="34" charset="0"/>
                      </a:endParaRPr>
                    </a:p>
                  </a:txBody>
                  <a:tcPr marL="91411" marR="91411" marT="34296" marB="34296" anchor="ctr" horzOverflow="overflow">
                    <a:solidFill>
                      <a:schemeClr val="accent2"/>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800" b="1" u="none" strike="noStrike" cap="none" normalizeH="0" baseline="0" dirty="0">
                          <a:ln>
                            <a:noFill/>
                          </a:ln>
                          <a:solidFill>
                            <a:schemeClr val="tx1"/>
                          </a:solidFill>
                          <a:effectLst/>
                        </a:rPr>
                        <a:t>ET</a:t>
                      </a:r>
                      <a:br>
                        <a:rPr kumimoji="0" lang="en-US" sz="800" b="1" u="none" strike="noStrike" cap="none" normalizeH="0" baseline="0" dirty="0">
                          <a:ln>
                            <a:noFill/>
                          </a:ln>
                          <a:solidFill>
                            <a:schemeClr val="tx1"/>
                          </a:solidFill>
                          <a:effectLst/>
                        </a:rPr>
                      </a:br>
                      <a:r>
                        <a:rPr kumimoji="0" lang="en-US" sz="800" b="1" u="none" strike="noStrike" cap="none" normalizeH="0" baseline="0" dirty="0">
                          <a:ln>
                            <a:noFill/>
                          </a:ln>
                          <a:solidFill>
                            <a:schemeClr val="tx1"/>
                          </a:solidFill>
                          <a:effectLst/>
                        </a:rPr>
                        <a:t>(n = 986) </a:t>
                      </a:r>
                      <a:endParaRPr kumimoji="0" lang="en-US" sz="8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11" marR="91411" marT="34296" marB="34296" anchor="ctr" horzOverflow="overflow">
                    <a:solidFill>
                      <a:srgbClr val="FF0000"/>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800" b="1" u="none" strike="noStrike" cap="none" normalizeH="0" baseline="0" dirty="0">
                          <a:ln>
                            <a:noFill/>
                          </a:ln>
                          <a:solidFill>
                            <a:schemeClr val="tx1"/>
                          </a:solidFill>
                          <a:effectLst/>
                        </a:rPr>
                        <a:t>Abema + ET</a:t>
                      </a:r>
                      <a:br>
                        <a:rPr kumimoji="0" lang="en-US" sz="800" b="1" u="none" strike="noStrike" cap="none" normalizeH="0" baseline="0" dirty="0">
                          <a:ln>
                            <a:noFill/>
                          </a:ln>
                          <a:solidFill>
                            <a:schemeClr val="tx1"/>
                          </a:solidFill>
                          <a:effectLst/>
                        </a:rPr>
                      </a:br>
                      <a:r>
                        <a:rPr kumimoji="0" lang="en-US" sz="800" b="1" u="none" strike="noStrike" cap="none" normalizeH="0" baseline="0" dirty="0">
                          <a:ln>
                            <a:noFill/>
                          </a:ln>
                          <a:solidFill>
                            <a:schemeClr val="tx1"/>
                          </a:solidFill>
                          <a:effectLst/>
                        </a:rPr>
                        <a:t>(n = 946)</a:t>
                      </a:r>
                      <a:endParaRPr kumimoji="0" lang="en-US" sz="8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11" marR="91411" marT="34296" marB="34296" anchor="ctr" horzOverflow="overflow">
                    <a:solidFill>
                      <a:srgbClr val="3399FF"/>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800" b="1" u="none" strike="noStrike" cap="none" normalizeH="0" baseline="0" dirty="0">
                          <a:ln>
                            <a:noFill/>
                          </a:ln>
                          <a:solidFill>
                            <a:schemeClr val="tx1"/>
                          </a:solidFill>
                          <a:effectLst/>
                        </a:rPr>
                        <a:t>ET</a:t>
                      </a:r>
                      <a:br>
                        <a:rPr kumimoji="0" lang="en-US" sz="800" b="1" u="none" strike="noStrike" cap="none" normalizeH="0" baseline="0" dirty="0">
                          <a:ln>
                            <a:noFill/>
                          </a:ln>
                          <a:solidFill>
                            <a:schemeClr val="tx1"/>
                          </a:solidFill>
                          <a:effectLst/>
                        </a:rPr>
                      </a:br>
                      <a:r>
                        <a:rPr kumimoji="0" lang="en-US" sz="800" b="1" u="none" strike="noStrike" cap="none" normalizeH="0" baseline="0" dirty="0">
                          <a:ln>
                            <a:noFill/>
                          </a:ln>
                          <a:solidFill>
                            <a:schemeClr val="tx1"/>
                          </a:solidFill>
                          <a:effectLst/>
                        </a:rPr>
                        <a:t>(n = 968)</a:t>
                      </a:r>
                      <a:endParaRPr kumimoji="0" lang="en-US" sz="8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11" marR="91411" marT="34296" marB="34296" anchor="ctr" horzOverflow="overflow">
                    <a:solidFill>
                      <a:srgbClr val="FFC82C"/>
                    </a:solidFill>
                  </a:tcPr>
                </a:tc>
                <a:extLst>
                  <a:ext uri="{0D108BD9-81ED-4DB2-BD59-A6C34878D82A}">
                    <a16:rowId xmlns:a16="http://schemas.microsoft.com/office/drawing/2014/main" val="10000"/>
                  </a:ext>
                </a:extLst>
              </a:tr>
              <a:tr h="148439">
                <a:tc>
                  <a:txBody>
                    <a:body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sz="800" b="1" u="none" strike="noStrike" cap="none" normalizeH="0" baseline="0" dirty="0">
                          <a:ln>
                            <a:noFill/>
                          </a:ln>
                          <a:solidFill>
                            <a:schemeClr val="bg2">
                              <a:lumMod val="10000"/>
                            </a:schemeClr>
                          </a:solidFill>
                          <a:effectLst/>
                        </a:rPr>
                        <a:t>iDFS</a:t>
                      </a:r>
                      <a:endParaRPr kumimoji="0" lang="en-US" sz="800" b="1"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endParaRPr>
                    </a:p>
                  </a:txBody>
                  <a:tcPr marL="91411" marR="91411" marT="34296" marB="34296" horzOverflow="overflow">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endParaRPr kumimoji="0" lang="en-US" sz="8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endParaRPr>
                    </a:p>
                  </a:txBody>
                  <a:tcPr marL="91411" marR="91411" marT="34296" marB="34296" anchor="ctr" horzOverflow="overflow">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endParaRPr kumimoji="0" lang="en-US" sz="8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endParaRPr>
                    </a:p>
                  </a:txBody>
                  <a:tcPr marL="91411" marR="91411" marT="34296" marB="34296" anchor="ctr" horzOverflow="overflow">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endParaRPr kumimoji="0" lang="en-US" sz="8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endParaRPr>
                    </a:p>
                  </a:txBody>
                  <a:tcPr marL="91411" marR="91411" marT="34296" marB="34296" anchor="ctr" horzOverflow="overflow">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endParaRPr kumimoji="0" lang="en-US" sz="8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endParaRPr>
                    </a:p>
                  </a:txBody>
                  <a:tcPr marL="91411" marR="91411" marT="34296" marB="34296" anchor="ctr" horzOverflow="overflow">
                    <a:solidFill>
                      <a:schemeClr val="bg2">
                        <a:lumMod val="20000"/>
                        <a:lumOff val="80000"/>
                      </a:schemeClr>
                    </a:solidFill>
                  </a:tcPr>
                </a:tc>
                <a:extLst>
                  <a:ext uri="{0D108BD9-81ED-4DB2-BD59-A6C34878D82A}">
                    <a16:rowId xmlns:a16="http://schemas.microsoft.com/office/drawing/2014/main" val="2143888375"/>
                  </a:ext>
                </a:extLst>
              </a:tr>
              <a:tr h="256390">
                <a:tc>
                  <a:txBody>
                    <a:bodyPr/>
                    <a:lstStyle/>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800" b="0" u="none" strike="noStrike" kern="1200" cap="none" normalizeH="0" baseline="0" dirty="0">
                          <a:ln>
                            <a:noFill/>
                          </a:ln>
                          <a:solidFill>
                            <a:schemeClr val="bg2">
                              <a:lumMod val="10000"/>
                            </a:schemeClr>
                          </a:solidFill>
                          <a:effectLst/>
                        </a:rPr>
                        <a:t>Events, n</a:t>
                      </a:r>
                      <a:endParaRPr kumimoji="0" lang="en-US" sz="800" b="0" i="0" u="none" strike="noStrike" kern="1200" cap="none" normalizeH="0" baseline="0" dirty="0">
                        <a:ln>
                          <a:noFill/>
                        </a:ln>
                        <a:solidFill>
                          <a:schemeClr val="bg2">
                            <a:lumMod val="10000"/>
                          </a:schemeClr>
                        </a:solidFill>
                        <a:effectLst/>
                        <a:latin typeface="Calibri" panose="020F0502020204030204" pitchFamily="34" charset="0"/>
                        <a:ea typeface="+mn-ea"/>
                        <a:cs typeface="Calibri" panose="020F0502020204030204" pitchFamily="34" charset="0"/>
                      </a:endParaRPr>
                    </a:p>
                  </a:txBody>
                  <a:tcPr marL="91411" marR="91411" marT="34296" marB="34296" horzOverflow="overflow">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800" b="0" u="none" strike="noStrike" cap="none" normalizeH="0" baseline="0" dirty="0">
                          <a:ln>
                            <a:noFill/>
                          </a:ln>
                          <a:solidFill>
                            <a:schemeClr val="bg2">
                              <a:lumMod val="10000"/>
                            </a:schemeClr>
                          </a:solidFill>
                          <a:effectLst/>
                        </a:rPr>
                        <a:t>147</a:t>
                      </a:r>
                      <a:endParaRPr kumimoji="0" lang="en-US" sz="8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endParaRPr>
                    </a:p>
                  </a:txBody>
                  <a:tcPr marL="91411" marR="91411" marT="34296" marB="34296" anchor="ctr" horzOverflow="overflow">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800" b="0" u="none" strike="noStrike" cap="none" normalizeH="0" baseline="0" dirty="0">
                          <a:ln>
                            <a:noFill/>
                          </a:ln>
                          <a:solidFill>
                            <a:schemeClr val="bg2">
                              <a:lumMod val="10000"/>
                            </a:schemeClr>
                          </a:solidFill>
                          <a:effectLst/>
                        </a:rPr>
                        <a:t>224</a:t>
                      </a:r>
                      <a:endParaRPr kumimoji="0" lang="en-US" sz="8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endParaRPr>
                    </a:p>
                  </a:txBody>
                  <a:tcPr marL="91411" marR="91411" marT="34296" marB="34296" anchor="ctr" horzOverflow="overflow">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800" b="0" u="none" strike="noStrike" cap="none" normalizeH="0" baseline="0" dirty="0">
                          <a:ln>
                            <a:noFill/>
                          </a:ln>
                          <a:solidFill>
                            <a:schemeClr val="bg2">
                              <a:lumMod val="10000"/>
                            </a:schemeClr>
                          </a:solidFill>
                          <a:effectLst/>
                        </a:rPr>
                        <a:t>91</a:t>
                      </a:r>
                      <a:endParaRPr kumimoji="0" lang="en-US" sz="8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endParaRPr>
                    </a:p>
                  </a:txBody>
                  <a:tcPr marL="91411" marR="91411" marT="34296" marB="34296" anchor="ctr" horzOverflow="overflow">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800" b="0" u="none" strike="noStrike" cap="none" normalizeH="0" baseline="0" dirty="0">
                          <a:ln>
                            <a:noFill/>
                          </a:ln>
                          <a:solidFill>
                            <a:schemeClr val="bg2">
                              <a:lumMod val="10000"/>
                            </a:schemeClr>
                          </a:solidFill>
                          <a:effectLst/>
                        </a:rPr>
                        <a:t>141</a:t>
                      </a:r>
                      <a:endParaRPr kumimoji="0" lang="en-US" sz="8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endParaRPr>
                    </a:p>
                  </a:txBody>
                  <a:tcPr marL="91411" marR="91411" marT="34296" marB="34296" anchor="ctr" horzOverflow="overflow">
                    <a:solidFill>
                      <a:schemeClr val="bg2">
                        <a:lumMod val="20000"/>
                        <a:lumOff val="80000"/>
                      </a:schemeClr>
                    </a:solidFill>
                  </a:tcPr>
                </a:tc>
                <a:extLst>
                  <a:ext uri="{0D108BD9-81ED-4DB2-BD59-A6C34878D82A}">
                    <a16:rowId xmlns:a16="http://schemas.microsoft.com/office/drawing/2014/main" val="10001"/>
                  </a:ext>
                </a:extLst>
              </a:tr>
              <a:tr h="364340">
                <a:tc>
                  <a:txBody>
                    <a:bodyPr/>
                    <a:lstStyle/>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n-US" sz="800" b="0" u="none" strike="noStrike" kern="1200" cap="none" normalizeH="0" baseline="0" dirty="0">
                          <a:ln>
                            <a:noFill/>
                          </a:ln>
                          <a:solidFill>
                            <a:schemeClr val="bg2">
                              <a:lumMod val="10000"/>
                            </a:schemeClr>
                          </a:solidFill>
                          <a:effectLst/>
                        </a:rPr>
                        <a:t>HR (95% CI) </a:t>
                      </a:r>
                      <a:endParaRPr kumimoji="0" lang="en-US" sz="800" b="0" i="0" u="none" strike="noStrike" kern="1200" cap="none" normalizeH="0" baseline="0" dirty="0">
                        <a:ln>
                          <a:noFill/>
                        </a:ln>
                        <a:solidFill>
                          <a:schemeClr val="bg2">
                            <a:lumMod val="10000"/>
                          </a:schemeClr>
                        </a:solidFill>
                        <a:effectLst/>
                        <a:latin typeface="Calibri" panose="020F0502020204030204" pitchFamily="34" charset="0"/>
                        <a:ea typeface="+mn-ea"/>
                        <a:cs typeface="Calibri" panose="020F0502020204030204" pitchFamily="34" charset="0"/>
                      </a:endParaRPr>
                    </a:p>
                  </a:txBody>
                  <a:tcPr marL="91411" marR="91411" marT="34296" marB="34296" horzOverflow="overflow">
                    <a:solidFill>
                      <a:schemeClr val="bg2">
                        <a:lumMod val="20000"/>
                        <a:lumOff val="80000"/>
                      </a:schemeClr>
                    </a:solidFill>
                  </a:tcPr>
                </a:tc>
                <a:tc gridSpan="2">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defRPr/>
                      </a:pPr>
                      <a:r>
                        <a:rPr kumimoji="0" lang="en-US" sz="800" b="0" u="none" strike="noStrike" cap="none" normalizeH="0" baseline="0" dirty="0">
                          <a:ln>
                            <a:noFill/>
                          </a:ln>
                          <a:solidFill>
                            <a:schemeClr val="bg2">
                              <a:lumMod val="10000"/>
                            </a:schemeClr>
                          </a:solidFill>
                          <a:effectLst/>
                        </a:rPr>
                        <a:t>0.618 (0.501-0.762)</a:t>
                      </a:r>
                      <a:endParaRPr kumimoji="0" lang="en-US" sz="8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endParaRPr>
                    </a:p>
                  </a:txBody>
                  <a:tcPr marL="91411" marR="91411" marT="34296" marB="34296" anchor="ctr" horzOverflow="overflow">
                    <a:solidFill>
                      <a:schemeClr val="bg2">
                        <a:lumMod val="20000"/>
                        <a:lumOff val="80000"/>
                      </a:schemeClr>
                    </a:solidFill>
                  </a:tcPr>
                </a:tc>
                <a:tc hMerge="1">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endParaRPr kumimoji="0" lang="en-US" sz="1200" b="0" i="0" u="none" strike="noStrike" cap="none" normalizeH="0" baseline="0" dirty="0">
                        <a:ln>
                          <a:noFill/>
                        </a:ln>
                        <a:solidFill>
                          <a:schemeClr val="bg2">
                            <a:lumMod val="10000"/>
                          </a:schemeClr>
                        </a:solidFill>
                        <a:effectLst/>
                        <a:latin typeface="Calibri" panose="020F0502020204030204" pitchFamily="34" charset="0"/>
                      </a:endParaRP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gridSpan="2">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defRPr/>
                      </a:pPr>
                      <a:r>
                        <a:rPr kumimoji="0" lang="en-US" sz="800" b="0" u="none" strike="noStrike" cap="none" normalizeH="0" baseline="0" dirty="0">
                          <a:ln>
                            <a:noFill/>
                          </a:ln>
                          <a:solidFill>
                            <a:schemeClr val="bg2">
                              <a:lumMod val="10000"/>
                            </a:schemeClr>
                          </a:solidFill>
                          <a:effectLst/>
                        </a:rPr>
                        <a:t>0.624 (0.478-0.814)</a:t>
                      </a:r>
                      <a:endParaRPr kumimoji="0" lang="en-US" sz="8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endParaRPr>
                    </a:p>
                  </a:txBody>
                  <a:tcPr marL="91411" marR="91411" marT="34296" marB="34296" anchor="ctr" horzOverflow="overflow">
                    <a:solidFill>
                      <a:schemeClr val="bg2">
                        <a:lumMod val="20000"/>
                        <a:lumOff val="80000"/>
                      </a:schemeClr>
                    </a:solidFill>
                  </a:tcPr>
                </a:tc>
                <a:tc hMerge="1">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endParaRPr kumimoji="0" lang="en-US" sz="1200" b="0" i="0" u="none" strike="noStrike" cap="none" normalizeH="0" baseline="0" dirty="0">
                        <a:ln>
                          <a:noFill/>
                        </a:ln>
                        <a:solidFill>
                          <a:schemeClr val="bg2">
                            <a:lumMod val="10000"/>
                          </a:schemeClr>
                        </a:solidFill>
                        <a:effectLst/>
                        <a:latin typeface="Calibri" panose="020F0502020204030204" pitchFamily="34" charset="0"/>
                      </a:endParaRP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353735654"/>
                  </a:ext>
                </a:extLst>
              </a:tr>
              <a:tr h="148439">
                <a:tc>
                  <a:txBody>
                    <a:bodyPr/>
                    <a:lstStyle/>
                    <a:p>
                      <a:pPr marL="0" marR="0" lvl="0" indent="0" algn="l"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800" b="1" u="none" strike="noStrike" cap="none" normalizeH="0" baseline="0" dirty="0">
                          <a:ln>
                            <a:noFill/>
                          </a:ln>
                          <a:solidFill>
                            <a:schemeClr val="bg2">
                              <a:lumMod val="10000"/>
                            </a:schemeClr>
                          </a:solidFill>
                          <a:effectLst/>
                        </a:rPr>
                        <a:t>DRFS</a:t>
                      </a:r>
                      <a:endParaRPr kumimoji="0" lang="en-US" sz="800" b="1"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endParaRPr>
                    </a:p>
                  </a:txBody>
                  <a:tcPr marL="91411" marR="91411" marT="34296" marB="34296" horzOverflow="overflow"/>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endParaRPr kumimoji="0" lang="en-US" sz="8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endParaRPr>
                    </a:p>
                  </a:txBody>
                  <a:tcPr marL="91411" marR="91411" marT="34296" marB="34296" anchor="ctr" horzOverflow="overflow"/>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endParaRPr kumimoji="0" lang="en-US" sz="8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endParaRPr>
                    </a:p>
                  </a:txBody>
                  <a:tcPr marL="91411" marR="91411" marT="34296" marB="34296" anchor="ctr" horzOverflow="overflow"/>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endParaRPr kumimoji="0" lang="en-US" sz="8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endParaRPr>
                    </a:p>
                  </a:txBody>
                  <a:tcPr marL="91411" marR="91411" marT="34296" marB="34296" anchor="ctr" horzOverflow="overflow"/>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endParaRPr kumimoji="0" lang="en-US" sz="8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endParaRPr>
                    </a:p>
                  </a:txBody>
                  <a:tcPr marL="91411" marR="91411" marT="34296" marB="34296" anchor="ctr" horzOverflow="overflow"/>
                </a:tc>
                <a:extLst>
                  <a:ext uri="{0D108BD9-81ED-4DB2-BD59-A6C34878D82A}">
                    <a16:rowId xmlns:a16="http://schemas.microsoft.com/office/drawing/2014/main" val="2945671541"/>
                  </a:ext>
                </a:extLst>
              </a:tr>
              <a:tr h="256390">
                <a:tc>
                  <a:txBody>
                    <a:bodyPr/>
                    <a:lstStyle/>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800" b="0" u="none" strike="noStrike" kern="1200" cap="none" normalizeH="0" baseline="0" dirty="0">
                          <a:ln>
                            <a:noFill/>
                          </a:ln>
                          <a:solidFill>
                            <a:schemeClr val="bg2">
                              <a:lumMod val="10000"/>
                            </a:schemeClr>
                          </a:solidFill>
                          <a:effectLst/>
                        </a:rPr>
                        <a:t>Events, n </a:t>
                      </a:r>
                      <a:endParaRPr kumimoji="0" lang="en-US" sz="800" b="0" i="0" u="none" strike="noStrike" kern="1200" cap="none" normalizeH="0" baseline="0" dirty="0">
                        <a:ln>
                          <a:noFill/>
                        </a:ln>
                        <a:solidFill>
                          <a:schemeClr val="bg2">
                            <a:lumMod val="10000"/>
                          </a:schemeClr>
                        </a:solidFill>
                        <a:effectLst/>
                        <a:latin typeface="Calibri" panose="020F0502020204030204" pitchFamily="34" charset="0"/>
                        <a:ea typeface="+mn-ea"/>
                        <a:cs typeface="Calibri" panose="020F0502020204030204" pitchFamily="34" charset="0"/>
                      </a:endParaRPr>
                    </a:p>
                  </a:txBody>
                  <a:tcPr marL="91411" marR="91411" marT="34296" marB="34296" horzOverflow="overflow"/>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800" b="0" u="none" strike="noStrike" cap="none" normalizeH="0" baseline="0" dirty="0">
                          <a:ln>
                            <a:noFill/>
                          </a:ln>
                          <a:solidFill>
                            <a:schemeClr val="bg2">
                              <a:lumMod val="10000"/>
                            </a:schemeClr>
                          </a:solidFill>
                          <a:effectLst/>
                        </a:rPr>
                        <a:t>126</a:t>
                      </a:r>
                      <a:endParaRPr kumimoji="0" lang="en-US" sz="8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endParaRPr>
                    </a:p>
                  </a:txBody>
                  <a:tcPr marL="91411" marR="91411" marT="34296" marB="34296" anchor="ctr" horzOverflow="overflow"/>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800" b="0" u="none" strike="noStrike" cap="none" normalizeH="0" baseline="0" dirty="0">
                          <a:ln>
                            <a:noFill/>
                          </a:ln>
                          <a:solidFill>
                            <a:schemeClr val="bg2">
                              <a:lumMod val="10000"/>
                            </a:schemeClr>
                          </a:solidFill>
                          <a:effectLst/>
                        </a:rPr>
                        <a:t>193</a:t>
                      </a:r>
                      <a:endParaRPr kumimoji="0" lang="en-US" sz="8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endParaRPr>
                    </a:p>
                  </a:txBody>
                  <a:tcPr marL="91411" marR="91411" marT="34296" marB="34296" anchor="ctr" horzOverflow="overflow"/>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800" b="0" u="none" strike="noStrike" cap="none" normalizeH="0" baseline="0" dirty="0">
                          <a:ln>
                            <a:noFill/>
                          </a:ln>
                          <a:solidFill>
                            <a:schemeClr val="bg2">
                              <a:lumMod val="10000"/>
                            </a:schemeClr>
                          </a:solidFill>
                          <a:effectLst/>
                        </a:rPr>
                        <a:t>74</a:t>
                      </a:r>
                      <a:endParaRPr kumimoji="0" lang="en-US" sz="8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endParaRPr>
                    </a:p>
                  </a:txBody>
                  <a:tcPr marL="91411" marR="91411" marT="34296" marB="34296" anchor="ctr" horzOverflow="overflow"/>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800" b="0" u="none" strike="noStrike" cap="none" normalizeH="0" baseline="0" dirty="0">
                          <a:ln>
                            <a:noFill/>
                          </a:ln>
                          <a:solidFill>
                            <a:schemeClr val="bg2">
                              <a:lumMod val="10000"/>
                            </a:schemeClr>
                          </a:solidFill>
                          <a:effectLst/>
                        </a:rPr>
                        <a:t>119</a:t>
                      </a:r>
                      <a:endParaRPr kumimoji="0" lang="en-US" sz="8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endParaRPr>
                    </a:p>
                  </a:txBody>
                  <a:tcPr marL="91411" marR="91411" marT="34296" marB="34296" anchor="ctr" horzOverflow="overflow"/>
                </a:tc>
                <a:extLst>
                  <a:ext uri="{0D108BD9-81ED-4DB2-BD59-A6C34878D82A}">
                    <a16:rowId xmlns:a16="http://schemas.microsoft.com/office/drawing/2014/main" val="10002"/>
                  </a:ext>
                </a:extLst>
              </a:tr>
              <a:tr h="364340">
                <a:tc>
                  <a:txBody>
                    <a:bodyPr/>
                    <a:lstStyle/>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n-US" sz="800" b="0" u="none" strike="noStrike" kern="1200" cap="none" normalizeH="0" baseline="0" dirty="0">
                          <a:ln>
                            <a:noFill/>
                          </a:ln>
                          <a:solidFill>
                            <a:schemeClr val="bg2">
                              <a:lumMod val="10000"/>
                            </a:schemeClr>
                          </a:solidFill>
                          <a:effectLst/>
                        </a:rPr>
                        <a:t>HR (95% CI) </a:t>
                      </a:r>
                      <a:endParaRPr kumimoji="0" lang="en-US" sz="800" b="0" i="0" u="none" strike="noStrike" kern="1200" cap="none" normalizeH="0" baseline="0" dirty="0">
                        <a:ln>
                          <a:noFill/>
                        </a:ln>
                        <a:solidFill>
                          <a:schemeClr val="bg2">
                            <a:lumMod val="10000"/>
                          </a:schemeClr>
                        </a:solidFill>
                        <a:effectLst/>
                        <a:latin typeface="Calibri" panose="020F0502020204030204" pitchFamily="34" charset="0"/>
                        <a:ea typeface="+mn-ea"/>
                        <a:cs typeface="Calibri" panose="020F0502020204030204" pitchFamily="34" charset="0"/>
                      </a:endParaRPr>
                    </a:p>
                  </a:txBody>
                  <a:tcPr marL="91411" marR="91411" marT="34296" marB="34296" horzOverflow="overflow"/>
                </a:tc>
                <a:tc gridSpan="2">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defRPr/>
                      </a:pPr>
                      <a:r>
                        <a:rPr kumimoji="0" lang="en-US" sz="800" b="0" u="none" strike="noStrike" cap="none" normalizeH="0" baseline="0" dirty="0">
                          <a:ln>
                            <a:noFill/>
                          </a:ln>
                          <a:solidFill>
                            <a:schemeClr val="bg2">
                              <a:lumMod val="10000"/>
                            </a:schemeClr>
                          </a:solidFill>
                          <a:effectLst/>
                        </a:rPr>
                        <a:t>0.612 (0.488-0.767)</a:t>
                      </a:r>
                      <a:endParaRPr kumimoji="0" lang="en-US" sz="8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endParaRPr>
                    </a:p>
                  </a:txBody>
                  <a:tcPr marL="91411" marR="91411" marT="34296" marB="34296" anchor="ctr" horzOverflow="overflow"/>
                </a:tc>
                <a:tc hMerge="1">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endParaRPr kumimoji="0" lang="en-US" sz="1200" b="0" i="0" u="none" strike="noStrike" cap="none" normalizeH="0" baseline="0" dirty="0">
                        <a:ln>
                          <a:noFill/>
                        </a:ln>
                        <a:solidFill>
                          <a:schemeClr val="bg2">
                            <a:lumMod val="10000"/>
                          </a:schemeClr>
                        </a:solidFill>
                        <a:effectLst/>
                        <a:latin typeface="Calibri" panose="020F0502020204030204" pitchFamily="34" charset="0"/>
                      </a:endParaRP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gridSpan="2">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defRPr/>
                      </a:pPr>
                      <a:r>
                        <a:rPr kumimoji="0" lang="en-US" sz="800" b="0" u="none" strike="noStrike" cap="none" normalizeH="0" baseline="0" dirty="0">
                          <a:ln>
                            <a:noFill/>
                          </a:ln>
                          <a:solidFill>
                            <a:schemeClr val="bg2">
                              <a:lumMod val="10000"/>
                            </a:schemeClr>
                          </a:solidFill>
                          <a:effectLst/>
                        </a:rPr>
                        <a:t>0.613 (0.458-0.821)</a:t>
                      </a:r>
                      <a:endParaRPr kumimoji="0" lang="en-US" sz="8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endParaRPr>
                    </a:p>
                  </a:txBody>
                  <a:tcPr marL="91411" marR="91411" marT="34296" marB="34296" anchor="ctr" horzOverflow="overflow"/>
                </a:tc>
                <a:tc hMerge="1">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endParaRPr kumimoji="0" lang="en-US" sz="1200" b="0" i="0" u="none" strike="noStrike" cap="none" normalizeH="0" baseline="0" dirty="0">
                        <a:ln>
                          <a:noFill/>
                        </a:ln>
                        <a:solidFill>
                          <a:schemeClr val="bg2">
                            <a:lumMod val="10000"/>
                          </a:schemeClr>
                        </a:solidFill>
                        <a:effectLst/>
                        <a:latin typeface="Calibri" panose="020F0502020204030204" pitchFamily="34" charset="0"/>
                      </a:endParaRP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932363550"/>
                  </a:ext>
                </a:extLst>
              </a:tr>
              <a:tr h="148439">
                <a:tc>
                  <a:txBody>
                    <a:body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sz="800" b="1" u="none" strike="noStrike" cap="none" normalizeH="0" baseline="0" dirty="0">
                          <a:ln>
                            <a:noFill/>
                          </a:ln>
                          <a:solidFill>
                            <a:schemeClr val="bg2">
                              <a:lumMod val="10000"/>
                            </a:schemeClr>
                          </a:solidFill>
                          <a:effectLst/>
                        </a:rPr>
                        <a:t>OS</a:t>
                      </a:r>
                      <a:endParaRPr kumimoji="0" lang="en-US" sz="800" b="1"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endParaRPr>
                    </a:p>
                  </a:txBody>
                  <a:tcPr marL="91411" marR="91411" marT="34296" marB="34296" horzOverflow="overflow">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endParaRPr kumimoji="0" lang="en-US" sz="8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endParaRPr>
                    </a:p>
                  </a:txBody>
                  <a:tcPr marL="91411" marR="91411" marT="34296" marB="34296" anchor="ctr" horzOverflow="overflow">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endParaRPr kumimoji="0" lang="en-US" sz="8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endParaRPr>
                    </a:p>
                  </a:txBody>
                  <a:tcPr marL="91411" marR="91411" marT="34296" marB="34296" anchor="ctr" horzOverflow="overflow">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endParaRPr kumimoji="0" lang="en-US" sz="8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endParaRPr>
                    </a:p>
                  </a:txBody>
                  <a:tcPr marL="91411" marR="91411" marT="34296" marB="34296" anchor="ctr" horzOverflow="overflow">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endParaRPr kumimoji="0" lang="en-US" sz="8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endParaRPr>
                    </a:p>
                  </a:txBody>
                  <a:tcPr marL="91411" marR="91411" marT="34296" marB="34296" anchor="ctr" horzOverflow="overflow">
                    <a:solidFill>
                      <a:schemeClr val="bg2">
                        <a:lumMod val="20000"/>
                        <a:lumOff val="80000"/>
                      </a:schemeClr>
                    </a:solidFill>
                  </a:tcPr>
                </a:tc>
                <a:extLst>
                  <a:ext uri="{0D108BD9-81ED-4DB2-BD59-A6C34878D82A}">
                    <a16:rowId xmlns:a16="http://schemas.microsoft.com/office/drawing/2014/main" val="571778358"/>
                  </a:ext>
                </a:extLst>
              </a:tr>
              <a:tr h="256390">
                <a:tc>
                  <a:txBody>
                    <a:bodyPr/>
                    <a:lstStyle/>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800" b="0" u="none" strike="noStrike" kern="1200" cap="none" normalizeH="0" baseline="0" dirty="0">
                          <a:ln>
                            <a:noFill/>
                          </a:ln>
                          <a:solidFill>
                            <a:schemeClr val="bg2">
                              <a:lumMod val="10000"/>
                            </a:schemeClr>
                          </a:solidFill>
                          <a:effectLst/>
                        </a:rPr>
                        <a:t>Events, n </a:t>
                      </a:r>
                      <a:endParaRPr kumimoji="0" lang="en-US" sz="800" b="0" i="0" u="none" strike="noStrike" kern="1200" cap="none" normalizeH="0" baseline="0" dirty="0">
                        <a:ln>
                          <a:noFill/>
                        </a:ln>
                        <a:solidFill>
                          <a:schemeClr val="bg2">
                            <a:lumMod val="10000"/>
                          </a:schemeClr>
                        </a:solidFill>
                        <a:effectLst/>
                        <a:latin typeface="Calibri" panose="020F0502020204030204" pitchFamily="34" charset="0"/>
                        <a:ea typeface="+mn-ea"/>
                        <a:cs typeface="Calibri" panose="020F0502020204030204" pitchFamily="34" charset="0"/>
                      </a:endParaRPr>
                    </a:p>
                  </a:txBody>
                  <a:tcPr marL="91411" marR="91411" marT="34296" marB="34296" horzOverflow="overflow">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800" b="0" u="none" strike="noStrike" cap="none" normalizeH="0" baseline="0" dirty="0">
                          <a:ln>
                            <a:noFill/>
                          </a:ln>
                          <a:solidFill>
                            <a:schemeClr val="bg2">
                              <a:lumMod val="10000"/>
                            </a:schemeClr>
                          </a:solidFill>
                          <a:effectLst/>
                        </a:rPr>
                        <a:t>68</a:t>
                      </a:r>
                      <a:endParaRPr kumimoji="0" lang="en-US" sz="8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endParaRPr>
                    </a:p>
                  </a:txBody>
                  <a:tcPr marL="91411" marR="91411" marT="34296" marB="34296" anchor="ctr" horzOverflow="overflow">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800" b="0" u="none" strike="noStrike" cap="none" normalizeH="0" baseline="0" dirty="0">
                          <a:ln>
                            <a:noFill/>
                          </a:ln>
                          <a:solidFill>
                            <a:schemeClr val="bg2">
                              <a:lumMod val="10000"/>
                            </a:schemeClr>
                          </a:solidFill>
                          <a:effectLst/>
                        </a:rPr>
                        <a:t>88</a:t>
                      </a:r>
                      <a:endParaRPr kumimoji="0" lang="en-US" sz="8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endParaRPr>
                    </a:p>
                  </a:txBody>
                  <a:tcPr marL="91411" marR="91411" marT="34296" marB="34296" anchor="ctr" horzOverflow="overflow">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800" b="0" u="none" strike="noStrike" cap="none" normalizeH="0" baseline="0" dirty="0">
                          <a:ln>
                            <a:noFill/>
                          </a:ln>
                          <a:solidFill>
                            <a:schemeClr val="bg2">
                              <a:lumMod val="10000"/>
                            </a:schemeClr>
                          </a:solidFill>
                          <a:effectLst/>
                        </a:rPr>
                        <a:t>39</a:t>
                      </a:r>
                      <a:endParaRPr kumimoji="0" lang="en-US" sz="8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endParaRPr>
                    </a:p>
                  </a:txBody>
                  <a:tcPr marL="91411" marR="91411" marT="34296" marB="34296" anchor="ctr" horzOverflow="overflow">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800" b="0" u="none" strike="noStrike" cap="none" normalizeH="0" baseline="0" dirty="0">
                          <a:ln>
                            <a:noFill/>
                          </a:ln>
                          <a:solidFill>
                            <a:schemeClr val="bg2">
                              <a:lumMod val="10000"/>
                            </a:schemeClr>
                          </a:solidFill>
                          <a:effectLst/>
                        </a:rPr>
                        <a:t>50</a:t>
                      </a:r>
                      <a:endParaRPr kumimoji="0" lang="en-US" sz="8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endParaRPr>
                    </a:p>
                  </a:txBody>
                  <a:tcPr marL="91411" marR="91411" marT="34296" marB="34296" anchor="ctr" horzOverflow="overflow">
                    <a:solidFill>
                      <a:schemeClr val="bg2">
                        <a:lumMod val="20000"/>
                        <a:lumOff val="80000"/>
                      </a:schemeClr>
                    </a:solidFill>
                  </a:tcPr>
                </a:tc>
                <a:extLst>
                  <a:ext uri="{0D108BD9-81ED-4DB2-BD59-A6C34878D82A}">
                    <a16:rowId xmlns:a16="http://schemas.microsoft.com/office/drawing/2014/main" val="10003"/>
                  </a:ext>
                </a:extLst>
              </a:tr>
              <a:tr h="364340">
                <a:tc>
                  <a:txBody>
                    <a:bodyPr/>
                    <a:lstStyle/>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n-US" sz="800" b="0" u="none" strike="noStrike" kern="1200" cap="none" normalizeH="0" baseline="0" dirty="0">
                          <a:ln>
                            <a:noFill/>
                          </a:ln>
                          <a:solidFill>
                            <a:schemeClr val="bg2">
                              <a:lumMod val="10000"/>
                            </a:schemeClr>
                          </a:solidFill>
                          <a:effectLst/>
                        </a:rPr>
                        <a:t>HR (95% CI) </a:t>
                      </a:r>
                      <a:endParaRPr kumimoji="0" lang="en-US" sz="800" b="0" i="0" u="none" strike="noStrike" kern="1200" cap="none" normalizeH="0" baseline="0" dirty="0">
                        <a:ln>
                          <a:noFill/>
                        </a:ln>
                        <a:solidFill>
                          <a:schemeClr val="bg2">
                            <a:lumMod val="10000"/>
                          </a:schemeClr>
                        </a:solidFill>
                        <a:effectLst/>
                        <a:latin typeface="Calibri" panose="020F0502020204030204" pitchFamily="34" charset="0"/>
                        <a:ea typeface="+mn-ea"/>
                        <a:cs typeface="Calibri" panose="020F0502020204030204" pitchFamily="34" charset="0"/>
                      </a:endParaRPr>
                    </a:p>
                  </a:txBody>
                  <a:tcPr marL="91411" marR="91411" marT="34296" marB="34296" horzOverflow="overflow">
                    <a:solidFill>
                      <a:schemeClr val="bg2">
                        <a:lumMod val="20000"/>
                        <a:lumOff val="80000"/>
                      </a:schemeClr>
                    </a:solidFill>
                  </a:tcPr>
                </a:tc>
                <a:tc gridSpan="2">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defRPr/>
                      </a:pPr>
                      <a:r>
                        <a:rPr kumimoji="0" lang="en-US" sz="800" b="0" u="none" strike="noStrike" cap="none" normalizeH="0" baseline="0" dirty="0">
                          <a:ln>
                            <a:noFill/>
                          </a:ln>
                          <a:solidFill>
                            <a:schemeClr val="bg2">
                              <a:lumMod val="10000"/>
                            </a:schemeClr>
                          </a:solidFill>
                          <a:effectLst/>
                        </a:rPr>
                        <a:t>0.733 (0.533-1.007)</a:t>
                      </a:r>
                      <a:endParaRPr kumimoji="0" lang="en-US" sz="8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endParaRPr>
                    </a:p>
                  </a:txBody>
                  <a:tcPr marL="91411" marR="91411" marT="34296" marB="34296" anchor="ctr" horzOverflow="overflow">
                    <a:solidFill>
                      <a:schemeClr val="bg2">
                        <a:lumMod val="20000"/>
                        <a:lumOff val="80000"/>
                      </a:schemeClr>
                    </a:solidFill>
                  </a:tcPr>
                </a:tc>
                <a:tc hMerge="1">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endParaRPr kumimoji="0" lang="en-US" sz="1200" b="0" i="0" u="none" strike="noStrike" cap="none" normalizeH="0" baseline="0" dirty="0">
                        <a:ln>
                          <a:noFill/>
                        </a:ln>
                        <a:solidFill>
                          <a:schemeClr val="bg2">
                            <a:lumMod val="10000"/>
                          </a:schemeClr>
                        </a:solidFill>
                        <a:effectLst/>
                        <a:latin typeface="Calibri" panose="020F0502020204030204" pitchFamily="34" charset="0"/>
                      </a:endParaRP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gridSpan="2">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defRPr/>
                      </a:pPr>
                      <a:r>
                        <a:rPr kumimoji="0" lang="en-US" sz="800" b="0" u="none" strike="noStrike" cap="none" normalizeH="0" baseline="0" dirty="0">
                          <a:ln>
                            <a:noFill/>
                          </a:ln>
                          <a:solidFill>
                            <a:schemeClr val="bg2">
                              <a:lumMod val="10000"/>
                            </a:schemeClr>
                          </a:solidFill>
                          <a:effectLst/>
                        </a:rPr>
                        <a:t>0.772 (0.506-1.175)</a:t>
                      </a:r>
                      <a:endParaRPr kumimoji="0" lang="en-US" sz="8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endParaRPr>
                    </a:p>
                  </a:txBody>
                  <a:tcPr marL="91411" marR="91411" marT="34296" marB="34296" anchor="ctr" horzOverflow="overflow">
                    <a:solidFill>
                      <a:schemeClr val="bg2">
                        <a:lumMod val="20000"/>
                        <a:lumOff val="80000"/>
                      </a:schemeClr>
                    </a:solidFill>
                  </a:tcPr>
                </a:tc>
                <a:tc hMerge="1">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endParaRPr kumimoji="0" lang="en-US" sz="1200" b="0" i="0" u="none" strike="noStrike" cap="none" normalizeH="0" baseline="0" dirty="0">
                        <a:ln>
                          <a:noFill/>
                        </a:ln>
                        <a:solidFill>
                          <a:schemeClr val="bg2">
                            <a:lumMod val="10000"/>
                          </a:schemeClr>
                        </a:solidFill>
                        <a:effectLst/>
                        <a:latin typeface="Calibri" panose="020F0502020204030204" pitchFamily="34" charset="0"/>
                      </a:endParaRP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910945892"/>
                  </a:ext>
                </a:extLst>
              </a:tr>
            </a:tbl>
          </a:graphicData>
        </a:graphic>
      </p:graphicFrame>
      <p:sp>
        <p:nvSpPr>
          <p:cNvPr id="8" name="Rectangle 3">
            <a:extLst>
              <a:ext uri="{FF2B5EF4-FFF2-40B4-BE49-F238E27FC236}">
                <a16:creationId xmlns:a16="http://schemas.microsoft.com/office/drawing/2014/main" id="{74128EF3-B581-B5C9-1BB2-41A9E5A24909}"/>
              </a:ext>
            </a:extLst>
          </p:cNvPr>
          <p:cNvSpPr txBox="1">
            <a:spLocks noChangeArrowheads="1"/>
          </p:cNvSpPr>
          <p:nvPr/>
        </p:nvSpPr>
        <p:spPr bwMode="auto">
          <a:xfrm>
            <a:off x="1267981" y="820441"/>
            <a:ext cx="2840795" cy="38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0" indent="0" algn="ctr" defTabSz="685800">
              <a:spcBef>
                <a:spcPts val="750"/>
              </a:spcBef>
              <a:spcAft>
                <a:spcPts val="525"/>
              </a:spcAft>
              <a:buClr>
                <a:srgbClr val="000000"/>
              </a:buClr>
              <a:buNone/>
              <a:defRPr/>
            </a:pPr>
            <a:r>
              <a:rPr lang="en-US" altLang="en-US" sz="1350" b="1" kern="0" dirty="0">
                <a:solidFill>
                  <a:srgbClr val="000000"/>
                </a:solidFill>
              </a:rPr>
              <a:t>iDFS by Ki-67 Status</a:t>
            </a:r>
          </a:p>
        </p:txBody>
      </p:sp>
      <p:sp>
        <p:nvSpPr>
          <p:cNvPr id="9" name="Rectangle 8">
            <a:extLst>
              <a:ext uri="{FF2B5EF4-FFF2-40B4-BE49-F238E27FC236}">
                <a16:creationId xmlns:a16="http://schemas.microsoft.com/office/drawing/2014/main" id="{50E1BD17-760A-97B5-2317-73870524337C}"/>
              </a:ext>
            </a:extLst>
          </p:cNvPr>
          <p:cNvSpPr/>
          <p:nvPr/>
        </p:nvSpPr>
        <p:spPr bwMode="auto">
          <a:xfrm>
            <a:off x="4233496" y="2028965"/>
            <a:ext cx="338504" cy="1430948"/>
          </a:xfrm>
          <a:prstGeom prst="rect">
            <a:avLst/>
          </a:prstGeom>
          <a:solidFill>
            <a:schemeClr val="bg1">
              <a:lumMod val="95000"/>
            </a:schemeClr>
          </a:solidFill>
          <a:ln w="0">
            <a:noFill/>
            <a:miter lim="800000"/>
            <a:headEnd/>
            <a:tailEnd/>
          </a:ln>
        </p:spPr>
        <p:txBody>
          <a:bodyPr rtlCol="0" anchor="b"/>
          <a:lstStyle/>
          <a:p>
            <a:pPr algn="ctr" defTabSz="685800">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4C5E7B65-C533-9915-6DCB-BBBA3400E2B7}"/>
              </a:ext>
            </a:extLst>
          </p:cNvPr>
          <p:cNvSpPr txBox="1"/>
          <p:nvPr/>
        </p:nvSpPr>
        <p:spPr bwMode="auto">
          <a:xfrm>
            <a:off x="5130349" y="4182085"/>
            <a:ext cx="22330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*Ki-67 missing in 1203 (23.5%) patients. </a:t>
            </a:r>
          </a:p>
        </p:txBody>
      </p:sp>
      <p:sp>
        <p:nvSpPr>
          <p:cNvPr id="11" name="Rectangle 10">
            <a:extLst>
              <a:ext uri="{FF2B5EF4-FFF2-40B4-BE49-F238E27FC236}">
                <a16:creationId xmlns:a16="http://schemas.microsoft.com/office/drawing/2014/main" id="{691DA3E0-02F7-5C6C-80AB-35A5A4B22997}"/>
              </a:ext>
            </a:extLst>
          </p:cNvPr>
          <p:cNvSpPr/>
          <p:nvPr/>
        </p:nvSpPr>
        <p:spPr bwMode="auto">
          <a:xfrm>
            <a:off x="738943" y="3754171"/>
            <a:ext cx="1661357" cy="160695"/>
          </a:xfrm>
          <a:prstGeom prst="rect">
            <a:avLst/>
          </a:prstGeom>
          <a:solidFill>
            <a:schemeClr val="bg1"/>
          </a:solidFill>
          <a:ln w="0">
            <a:noFill/>
            <a:miter lim="800000"/>
            <a:headEnd/>
            <a:tailEnd/>
          </a:ln>
        </p:spPr>
        <p:txBody>
          <a:bodyPr rtlCol="0" anchor="b"/>
          <a:lstStyle/>
          <a:p>
            <a:pPr algn="ctr" defTabSz="685800">
              <a:spcBef>
                <a:spcPct val="35000"/>
              </a:spcBef>
              <a:spcAft>
                <a:spcPct val="25000"/>
              </a:spcAft>
              <a:buClr>
                <a:srgbClr val="015873"/>
              </a:buClr>
              <a:defRPr/>
            </a:pPr>
            <a:endParaRPr lang="en-US" sz="1350" dirty="0">
              <a:latin typeface="Calibri" panose="020F050202020403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E1B85F67-04F2-D448-B42D-7C3604F95869}"/>
              </a:ext>
            </a:extLst>
          </p:cNvPr>
          <p:cNvSpPr txBox="1"/>
          <p:nvPr/>
        </p:nvSpPr>
        <p:spPr bwMode="auto">
          <a:xfrm rot="16200000">
            <a:off x="-927312" y="2272049"/>
            <a:ext cx="265633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b="1" dirty="0">
                <a:solidFill>
                  <a:srgbClr val="000000"/>
                </a:solidFill>
                <a:latin typeface="Calibri" panose="020F0502020204030204" pitchFamily="34" charset="0"/>
                <a:ea typeface="+mn-ea"/>
                <a:cs typeface="Arial" panose="020B0604020202020204" pitchFamily="34" charset="0"/>
              </a:rPr>
              <a:t>iDFS (%)</a:t>
            </a:r>
          </a:p>
        </p:txBody>
      </p:sp>
      <p:sp>
        <p:nvSpPr>
          <p:cNvPr id="13" name="TextBox 12">
            <a:extLst>
              <a:ext uri="{FF2B5EF4-FFF2-40B4-BE49-F238E27FC236}">
                <a16:creationId xmlns:a16="http://schemas.microsoft.com/office/drawing/2014/main" id="{13CCA02C-1807-0483-2F56-0ED7FEEE9EE3}"/>
              </a:ext>
            </a:extLst>
          </p:cNvPr>
          <p:cNvSpPr txBox="1"/>
          <p:nvPr/>
        </p:nvSpPr>
        <p:spPr bwMode="auto">
          <a:xfrm>
            <a:off x="2221992" y="4042576"/>
            <a:ext cx="129387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b="1" dirty="0">
                <a:solidFill>
                  <a:srgbClr val="000000"/>
                </a:solidFill>
                <a:latin typeface="Calibri" panose="020F0502020204030204" pitchFamily="34" charset="0"/>
                <a:ea typeface="+mn-ea"/>
                <a:cs typeface="Arial" panose="020B0604020202020204" pitchFamily="34" charset="0"/>
              </a:rPr>
              <a:t>Mo</a:t>
            </a:r>
          </a:p>
        </p:txBody>
      </p:sp>
      <p:grpSp>
        <p:nvGrpSpPr>
          <p:cNvPr id="14" name="Group 13">
            <a:extLst>
              <a:ext uri="{FF2B5EF4-FFF2-40B4-BE49-F238E27FC236}">
                <a16:creationId xmlns:a16="http://schemas.microsoft.com/office/drawing/2014/main" id="{4CA5EC3C-EE8C-2B11-D433-8B6014AD3168}"/>
              </a:ext>
            </a:extLst>
          </p:cNvPr>
          <p:cNvGrpSpPr/>
          <p:nvPr/>
        </p:nvGrpSpPr>
        <p:grpSpPr>
          <a:xfrm>
            <a:off x="702128" y="1329350"/>
            <a:ext cx="43544" cy="2587171"/>
            <a:chOff x="604536" y="2373087"/>
            <a:chExt cx="389693" cy="3449561"/>
          </a:xfrm>
        </p:grpSpPr>
        <p:cxnSp>
          <p:nvCxnSpPr>
            <p:cNvPr id="15" name="Straight Connector 14">
              <a:extLst>
                <a:ext uri="{FF2B5EF4-FFF2-40B4-BE49-F238E27FC236}">
                  <a16:creationId xmlns:a16="http://schemas.microsoft.com/office/drawing/2014/main" id="{FFC0A6E4-36CC-8FD0-DFE9-BFB09594D39A}"/>
                </a:ext>
              </a:extLst>
            </p:cNvPr>
            <p:cNvCxnSpPr>
              <a:cxnSpLocks/>
            </p:cNvCxnSpPr>
            <p:nvPr/>
          </p:nvCxnSpPr>
          <p:spPr bwMode="auto">
            <a:xfrm>
              <a:off x="604536" y="5822648"/>
              <a:ext cx="389693" cy="0"/>
            </a:xfrm>
            <a:prstGeom prst="line">
              <a:avLst/>
            </a:prstGeom>
            <a:noFill/>
            <a:ln w="28575" cap="flat" cmpd="sng" algn="ctr">
              <a:solidFill>
                <a:schemeClr val="bg1"/>
              </a:solidFill>
              <a:prstDash val="solid"/>
              <a:round/>
              <a:headEnd type="none" w="med" len="med"/>
              <a:tailEnd type="none" w="med" len="med"/>
            </a:ln>
            <a:effectLst/>
          </p:spPr>
        </p:cxnSp>
        <p:cxnSp>
          <p:nvCxnSpPr>
            <p:cNvPr id="16" name="Straight Connector 15">
              <a:extLst>
                <a:ext uri="{FF2B5EF4-FFF2-40B4-BE49-F238E27FC236}">
                  <a16:creationId xmlns:a16="http://schemas.microsoft.com/office/drawing/2014/main" id="{6EA6B0FD-831F-D0F7-4BDD-7F4EB14D8686}"/>
                </a:ext>
              </a:extLst>
            </p:cNvPr>
            <p:cNvCxnSpPr>
              <a:cxnSpLocks/>
            </p:cNvCxnSpPr>
            <p:nvPr/>
          </p:nvCxnSpPr>
          <p:spPr bwMode="auto">
            <a:xfrm>
              <a:off x="604536" y="5247722"/>
              <a:ext cx="389693" cy="0"/>
            </a:xfrm>
            <a:prstGeom prst="line">
              <a:avLst/>
            </a:prstGeom>
            <a:noFill/>
            <a:ln w="28575" cap="flat" cmpd="sng" algn="ctr">
              <a:solidFill>
                <a:schemeClr val="bg1"/>
              </a:solidFill>
              <a:prstDash val="solid"/>
              <a:round/>
              <a:headEnd type="none" w="med" len="med"/>
              <a:tailEnd type="none" w="med" len="med"/>
            </a:ln>
            <a:effectLst/>
          </p:spPr>
        </p:cxnSp>
        <p:cxnSp>
          <p:nvCxnSpPr>
            <p:cNvPr id="17" name="Straight Connector 16">
              <a:extLst>
                <a:ext uri="{FF2B5EF4-FFF2-40B4-BE49-F238E27FC236}">
                  <a16:creationId xmlns:a16="http://schemas.microsoft.com/office/drawing/2014/main" id="{C080E1DC-9145-F226-1253-23B711AA88C6}"/>
                </a:ext>
              </a:extLst>
            </p:cNvPr>
            <p:cNvCxnSpPr>
              <a:cxnSpLocks/>
            </p:cNvCxnSpPr>
            <p:nvPr/>
          </p:nvCxnSpPr>
          <p:spPr bwMode="auto">
            <a:xfrm>
              <a:off x="604536" y="4672795"/>
              <a:ext cx="389693" cy="0"/>
            </a:xfrm>
            <a:prstGeom prst="line">
              <a:avLst/>
            </a:prstGeom>
            <a:noFill/>
            <a:ln w="28575" cap="flat" cmpd="sng" algn="ctr">
              <a:solidFill>
                <a:schemeClr val="bg1"/>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DE5D51F9-EE50-6B33-1EF8-68D9C6724388}"/>
                </a:ext>
              </a:extLst>
            </p:cNvPr>
            <p:cNvCxnSpPr>
              <a:cxnSpLocks/>
            </p:cNvCxnSpPr>
            <p:nvPr/>
          </p:nvCxnSpPr>
          <p:spPr bwMode="auto">
            <a:xfrm>
              <a:off x="604536" y="4097868"/>
              <a:ext cx="389693" cy="0"/>
            </a:xfrm>
            <a:prstGeom prst="line">
              <a:avLst/>
            </a:prstGeom>
            <a:noFill/>
            <a:ln w="28575" cap="flat" cmpd="sng" algn="ctr">
              <a:solidFill>
                <a:schemeClr val="bg1"/>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63927D5B-9FBA-CC2C-E671-500BF7C2A198}"/>
                </a:ext>
              </a:extLst>
            </p:cNvPr>
            <p:cNvCxnSpPr>
              <a:cxnSpLocks/>
            </p:cNvCxnSpPr>
            <p:nvPr/>
          </p:nvCxnSpPr>
          <p:spPr bwMode="auto">
            <a:xfrm>
              <a:off x="604536" y="3522941"/>
              <a:ext cx="389693" cy="0"/>
            </a:xfrm>
            <a:prstGeom prst="line">
              <a:avLst/>
            </a:prstGeom>
            <a:noFill/>
            <a:ln w="28575" cap="flat" cmpd="sng" algn="ctr">
              <a:solidFill>
                <a:schemeClr val="bg1"/>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97B95D60-178A-76B0-6D59-AA1D1056B1AD}"/>
                </a:ext>
              </a:extLst>
            </p:cNvPr>
            <p:cNvCxnSpPr>
              <a:cxnSpLocks/>
            </p:cNvCxnSpPr>
            <p:nvPr/>
          </p:nvCxnSpPr>
          <p:spPr bwMode="auto">
            <a:xfrm>
              <a:off x="604536" y="2948014"/>
              <a:ext cx="389693" cy="0"/>
            </a:xfrm>
            <a:prstGeom prst="line">
              <a:avLst/>
            </a:prstGeom>
            <a:noFill/>
            <a:ln w="28575" cap="flat" cmpd="sng" algn="ctr">
              <a:solidFill>
                <a:schemeClr val="bg1"/>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F5EDD92E-4A25-38F6-6A25-098506B4674A}"/>
                </a:ext>
              </a:extLst>
            </p:cNvPr>
            <p:cNvCxnSpPr>
              <a:cxnSpLocks/>
            </p:cNvCxnSpPr>
            <p:nvPr/>
          </p:nvCxnSpPr>
          <p:spPr bwMode="auto">
            <a:xfrm>
              <a:off x="604536" y="2373087"/>
              <a:ext cx="389693" cy="0"/>
            </a:xfrm>
            <a:prstGeom prst="line">
              <a:avLst/>
            </a:prstGeom>
            <a:noFill/>
            <a:ln w="28575" cap="flat" cmpd="sng" algn="ctr">
              <a:solidFill>
                <a:schemeClr val="bg1"/>
              </a:solidFill>
              <a:prstDash val="solid"/>
              <a:round/>
              <a:headEnd type="none" w="med" len="med"/>
              <a:tailEnd type="none" w="med" len="med"/>
            </a:ln>
            <a:effectLst/>
          </p:spPr>
        </p:cxnSp>
      </p:grpSp>
      <p:grpSp>
        <p:nvGrpSpPr>
          <p:cNvPr id="22" name="Group 21">
            <a:extLst>
              <a:ext uri="{FF2B5EF4-FFF2-40B4-BE49-F238E27FC236}">
                <a16:creationId xmlns:a16="http://schemas.microsoft.com/office/drawing/2014/main" id="{C4D802BF-1831-346C-6EE4-7E5C43285492}"/>
              </a:ext>
            </a:extLst>
          </p:cNvPr>
          <p:cNvGrpSpPr/>
          <p:nvPr/>
        </p:nvGrpSpPr>
        <p:grpSpPr>
          <a:xfrm>
            <a:off x="745671" y="3905634"/>
            <a:ext cx="4134758" cy="52615"/>
            <a:chOff x="994228" y="5808133"/>
            <a:chExt cx="5513010" cy="215296"/>
          </a:xfrm>
        </p:grpSpPr>
        <p:cxnSp>
          <p:nvCxnSpPr>
            <p:cNvPr id="23" name="Straight Connector 22">
              <a:extLst>
                <a:ext uri="{FF2B5EF4-FFF2-40B4-BE49-F238E27FC236}">
                  <a16:creationId xmlns:a16="http://schemas.microsoft.com/office/drawing/2014/main" id="{5F53AC1B-191C-3EE3-58D7-C434990E6AE8}"/>
                </a:ext>
              </a:extLst>
            </p:cNvPr>
            <p:cNvCxnSpPr>
              <a:cxnSpLocks/>
            </p:cNvCxnSpPr>
            <p:nvPr/>
          </p:nvCxnSpPr>
          <p:spPr bwMode="auto">
            <a:xfrm>
              <a:off x="994228" y="5829905"/>
              <a:ext cx="0" cy="193524"/>
            </a:xfrm>
            <a:prstGeom prst="line">
              <a:avLst/>
            </a:prstGeom>
            <a:noFill/>
            <a:ln w="28575" cap="flat" cmpd="sng" algn="ctr">
              <a:solidFill>
                <a:schemeClr val="bg1"/>
              </a:solidFill>
              <a:prstDash val="solid"/>
              <a:round/>
              <a:headEnd type="none" w="med" len="med"/>
              <a:tailEnd type="none" w="med" len="med"/>
            </a:ln>
            <a:effectLst/>
          </p:spPr>
        </p:cxnSp>
        <p:cxnSp>
          <p:nvCxnSpPr>
            <p:cNvPr id="24" name="Straight Connector 23">
              <a:extLst>
                <a:ext uri="{FF2B5EF4-FFF2-40B4-BE49-F238E27FC236}">
                  <a16:creationId xmlns:a16="http://schemas.microsoft.com/office/drawing/2014/main" id="{9DD7ABE7-D652-F62F-4674-64BC11F7EBE7}"/>
                </a:ext>
              </a:extLst>
            </p:cNvPr>
            <p:cNvCxnSpPr>
              <a:cxnSpLocks/>
            </p:cNvCxnSpPr>
            <p:nvPr/>
          </p:nvCxnSpPr>
          <p:spPr bwMode="auto">
            <a:xfrm>
              <a:off x="1545529" y="5829905"/>
              <a:ext cx="0" cy="193524"/>
            </a:xfrm>
            <a:prstGeom prst="line">
              <a:avLst/>
            </a:prstGeom>
            <a:noFill/>
            <a:ln w="28575" cap="flat" cmpd="sng" algn="ctr">
              <a:solidFill>
                <a:schemeClr val="bg1"/>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8C15909F-8C59-8ADA-7EF4-B4926E11A6F0}"/>
                </a:ext>
              </a:extLst>
            </p:cNvPr>
            <p:cNvCxnSpPr>
              <a:cxnSpLocks/>
            </p:cNvCxnSpPr>
            <p:nvPr/>
          </p:nvCxnSpPr>
          <p:spPr bwMode="auto">
            <a:xfrm>
              <a:off x="2096830" y="5829905"/>
              <a:ext cx="0" cy="193524"/>
            </a:xfrm>
            <a:prstGeom prst="line">
              <a:avLst/>
            </a:prstGeom>
            <a:noFill/>
            <a:ln w="28575" cap="flat" cmpd="sng" algn="ctr">
              <a:solidFill>
                <a:schemeClr val="bg1"/>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DE4DA0AE-9EC4-A9BB-88B1-9A8E25FD0D75}"/>
                </a:ext>
              </a:extLst>
            </p:cNvPr>
            <p:cNvCxnSpPr>
              <a:cxnSpLocks/>
            </p:cNvCxnSpPr>
            <p:nvPr/>
          </p:nvCxnSpPr>
          <p:spPr bwMode="auto">
            <a:xfrm>
              <a:off x="2648131" y="5829905"/>
              <a:ext cx="0" cy="193524"/>
            </a:xfrm>
            <a:prstGeom prst="line">
              <a:avLst/>
            </a:prstGeom>
            <a:noFill/>
            <a:ln w="28575" cap="flat" cmpd="sng" algn="ctr">
              <a:solidFill>
                <a:schemeClr val="bg1"/>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4A6403F7-C45E-A0F0-EF14-3F901B555400}"/>
                </a:ext>
              </a:extLst>
            </p:cNvPr>
            <p:cNvCxnSpPr>
              <a:cxnSpLocks/>
            </p:cNvCxnSpPr>
            <p:nvPr/>
          </p:nvCxnSpPr>
          <p:spPr bwMode="auto">
            <a:xfrm>
              <a:off x="3199432" y="5829905"/>
              <a:ext cx="0" cy="193524"/>
            </a:xfrm>
            <a:prstGeom prst="line">
              <a:avLst/>
            </a:prstGeom>
            <a:noFill/>
            <a:ln w="28575" cap="flat" cmpd="sng" algn="ctr">
              <a:solidFill>
                <a:schemeClr val="bg1"/>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E23DB2FC-F563-F31E-7ADE-1ED40AAE7638}"/>
                </a:ext>
              </a:extLst>
            </p:cNvPr>
            <p:cNvCxnSpPr>
              <a:cxnSpLocks/>
            </p:cNvCxnSpPr>
            <p:nvPr/>
          </p:nvCxnSpPr>
          <p:spPr bwMode="auto">
            <a:xfrm>
              <a:off x="3750733" y="5829905"/>
              <a:ext cx="0" cy="193524"/>
            </a:xfrm>
            <a:prstGeom prst="line">
              <a:avLst/>
            </a:prstGeom>
            <a:noFill/>
            <a:ln w="28575" cap="flat" cmpd="sng" algn="ctr">
              <a:solidFill>
                <a:schemeClr val="bg1"/>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CF42272C-DD2D-B2A8-E3C0-5E0AB14D95FC}"/>
                </a:ext>
              </a:extLst>
            </p:cNvPr>
            <p:cNvCxnSpPr>
              <a:cxnSpLocks/>
            </p:cNvCxnSpPr>
            <p:nvPr/>
          </p:nvCxnSpPr>
          <p:spPr bwMode="auto">
            <a:xfrm>
              <a:off x="4302034" y="5829905"/>
              <a:ext cx="0" cy="193524"/>
            </a:xfrm>
            <a:prstGeom prst="line">
              <a:avLst/>
            </a:prstGeom>
            <a:noFill/>
            <a:ln w="28575" cap="flat" cmpd="sng" algn="ctr">
              <a:solidFill>
                <a:schemeClr val="bg1"/>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1A7AB202-07CB-9228-1BFF-C9F172DDC094}"/>
                </a:ext>
              </a:extLst>
            </p:cNvPr>
            <p:cNvCxnSpPr>
              <a:cxnSpLocks/>
            </p:cNvCxnSpPr>
            <p:nvPr/>
          </p:nvCxnSpPr>
          <p:spPr bwMode="auto">
            <a:xfrm>
              <a:off x="4853335" y="5829905"/>
              <a:ext cx="0" cy="193524"/>
            </a:xfrm>
            <a:prstGeom prst="line">
              <a:avLst/>
            </a:prstGeom>
            <a:noFill/>
            <a:ln w="28575" cap="flat" cmpd="sng" algn="ctr">
              <a:solidFill>
                <a:schemeClr val="bg1"/>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CF314843-0D2B-5416-B542-2969C9B04215}"/>
                </a:ext>
              </a:extLst>
            </p:cNvPr>
            <p:cNvCxnSpPr>
              <a:cxnSpLocks/>
            </p:cNvCxnSpPr>
            <p:nvPr/>
          </p:nvCxnSpPr>
          <p:spPr bwMode="auto">
            <a:xfrm>
              <a:off x="5404636" y="5829905"/>
              <a:ext cx="0" cy="193524"/>
            </a:xfrm>
            <a:prstGeom prst="line">
              <a:avLst/>
            </a:prstGeom>
            <a:noFill/>
            <a:ln w="28575" cap="flat" cmpd="sng" algn="ctr">
              <a:solidFill>
                <a:schemeClr val="bg1"/>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BD18AC77-2C49-6A87-45D0-86BFA6024752}"/>
                </a:ext>
              </a:extLst>
            </p:cNvPr>
            <p:cNvCxnSpPr>
              <a:cxnSpLocks/>
            </p:cNvCxnSpPr>
            <p:nvPr/>
          </p:nvCxnSpPr>
          <p:spPr bwMode="auto">
            <a:xfrm>
              <a:off x="5955937" y="5829905"/>
              <a:ext cx="0" cy="193524"/>
            </a:xfrm>
            <a:prstGeom prst="line">
              <a:avLst/>
            </a:prstGeom>
            <a:noFill/>
            <a:ln w="28575" cap="flat" cmpd="sng" algn="ctr">
              <a:solidFill>
                <a:schemeClr val="bg1"/>
              </a:solidFill>
              <a:prstDash val="solid"/>
              <a:round/>
              <a:headEnd type="none" w="med" len="med"/>
              <a:tailEnd type="none" w="med" len="med"/>
            </a:ln>
            <a:effectLst/>
          </p:spPr>
        </p:cxnSp>
        <p:cxnSp>
          <p:nvCxnSpPr>
            <p:cNvPr id="33" name="Straight Connector 32">
              <a:extLst>
                <a:ext uri="{FF2B5EF4-FFF2-40B4-BE49-F238E27FC236}">
                  <a16:creationId xmlns:a16="http://schemas.microsoft.com/office/drawing/2014/main" id="{735443D0-00DD-F95C-E500-C78816107131}"/>
                </a:ext>
              </a:extLst>
            </p:cNvPr>
            <p:cNvCxnSpPr>
              <a:cxnSpLocks/>
            </p:cNvCxnSpPr>
            <p:nvPr/>
          </p:nvCxnSpPr>
          <p:spPr bwMode="auto">
            <a:xfrm>
              <a:off x="6507238" y="5808133"/>
              <a:ext cx="0" cy="215296"/>
            </a:xfrm>
            <a:prstGeom prst="line">
              <a:avLst/>
            </a:prstGeom>
            <a:noFill/>
            <a:ln w="28575" cap="flat" cmpd="sng" algn="ctr">
              <a:solidFill>
                <a:schemeClr val="bg1"/>
              </a:solidFill>
              <a:prstDash val="solid"/>
              <a:round/>
              <a:headEnd type="none" w="med" len="med"/>
              <a:tailEnd type="none" w="med" len="med"/>
            </a:ln>
            <a:effectLst/>
          </p:spPr>
        </p:cxnSp>
      </p:grpSp>
      <p:sp>
        <p:nvSpPr>
          <p:cNvPr id="34" name="TextBox 33">
            <a:extLst>
              <a:ext uri="{FF2B5EF4-FFF2-40B4-BE49-F238E27FC236}">
                <a16:creationId xmlns:a16="http://schemas.microsoft.com/office/drawing/2014/main" id="{AC11E276-E51C-B9E8-5343-42BAC6A5708D}"/>
              </a:ext>
            </a:extLst>
          </p:cNvPr>
          <p:cNvSpPr txBox="1"/>
          <p:nvPr/>
        </p:nvSpPr>
        <p:spPr bwMode="auto">
          <a:xfrm>
            <a:off x="384502" y="3794962"/>
            <a:ext cx="377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eaLnBrk="0" hangingPunct="0">
              <a:spcBef>
                <a:spcPct val="50000"/>
              </a:spcBef>
              <a:defRPr/>
            </a:pPr>
            <a:r>
              <a:rPr lang="en-US" sz="1200" dirty="0">
                <a:solidFill>
                  <a:srgbClr val="000000"/>
                </a:solidFill>
                <a:latin typeface="Calibri" panose="020F0502020204030204" pitchFamily="34" charset="0"/>
                <a:ea typeface="+mn-ea"/>
                <a:cs typeface="Arial" panose="020B0604020202020204" pitchFamily="34" charset="0"/>
              </a:rPr>
              <a:t>70</a:t>
            </a:r>
          </a:p>
        </p:txBody>
      </p:sp>
      <p:sp>
        <p:nvSpPr>
          <p:cNvPr id="35" name="TextBox 34">
            <a:extLst>
              <a:ext uri="{FF2B5EF4-FFF2-40B4-BE49-F238E27FC236}">
                <a16:creationId xmlns:a16="http://schemas.microsoft.com/office/drawing/2014/main" id="{4B5DB65F-E761-643C-802F-D709D47552A1}"/>
              </a:ext>
            </a:extLst>
          </p:cNvPr>
          <p:cNvSpPr txBox="1"/>
          <p:nvPr/>
        </p:nvSpPr>
        <p:spPr bwMode="auto">
          <a:xfrm>
            <a:off x="197271" y="3363163"/>
            <a:ext cx="56472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0" hangingPunct="0">
              <a:spcBef>
                <a:spcPct val="50000"/>
              </a:spcBef>
              <a:defRPr/>
            </a:pPr>
            <a:r>
              <a:rPr lang="en-US" sz="1200" dirty="0">
                <a:solidFill>
                  <a:srgbClr val="000000"/>
                </a:solidFill>
                <a:latin typeface="Calibri" panose="020F0502020204030204" pitchFamily="34" charset="0"/>
                <a:ea typeface="+mn-ea"/>
                <a:cs typeface="Arial" panose="020B0604020202020204" pitchFamily="34" charset="0"/>
              </a:rPr>
              <a:t>75</a:t>
            </a:r>
          </a:p>
        </p:txBody>
      </p:sp>
      <p:sp>
        <p:nvSpPr>
          <p:cNvPr id="36" name="TextBox 35">
            <a:extLst>
              <a:ext uri="{FF2B5EF4-FFF2-40B4-BE49-F238E27FC236}">
                <a16:creationId xmlns:a16="http://schemas.microsoft.com/office/drawing/2014/main" id="{4C2FF3C8-C908-1616-6E6B-E8C91018DC74}"/>
              </a:ext>
            </a:extLst>
          </p:cNvPr>
          <p:cNvSpPr txBox="1"/>
          <p:nvPr/>
        </p:nvSpPr>
        <p:spPr bwMode="auto">
          <a:xfrm>
            <a:off x="260130" y="2872250"/>
            <a:ext cx="50187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0" hangingPunct="0">
              <a:spcBef>
                <a:spcPct val="50000"/>
              </a:spcBef>
              <a:defRPr/>
            </a:pPr>
            <a:r>
              <a:rPr lang="en-US" sz="1200" dirty="0">
                <a:solidFill>
                  <a:srgbClr val="000000"/>
                </a:solidFill>
                <a:latin typeface="Calibri" panose="020F0502020204030204" pitchFamily="34" charset="0"/>
                <a:ea typeface="+mn-ea"/>
                <a:cs typeface="Arial" panose="020B0604020202020204" pitchFamily="34" charset="0"/>
              </a:rPr>
              <a:t>80</a:t>
            </a:r>
          </a:p>
        </p:txBody>
      </p:sp>
      <p:sp>
        <p:nvSpPr>
          <p:cNvPr id="37" name="TextBox 36">
            <a:extLst>
              <a:ext uri="{FF2B5EF4-FFF2-40B4-BE49-F238E27FC236}">
                <a16:creationId xmlns:a16="http://schemas.microsoft.com/office/drawing/2014/main" id="{443FCB5E-8E5C-E71C-AA5A-C6F9DAC802DA}"/>
              </a:ext>
            </a:extLst>
          </p:cNvPr>
          <p:cNvSpPr txBox="1"/>
          <p:nvPr/>
        </p:nvSpPr>
        <p:spPr bwMode="auto">
          <a:xfrm>
            <a:off x="343661" y="2501378"/>
            <a:ext cx="4183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0" hangingPunct="0">
              <a:spcBef>
                <a:spcPct val="50000"/>
              </a:spcBef>
              <a:defRPr/>
            </a:pPr>
            <a:r>
              <a:rPr lang="en-US" sz="1200" dirty="0">
                <a:solidFill>
                  <a:srgbClr val="000000"/>
                </a:solidFill>
                <a:latin typeface="Calibri" panose="020F0502020204030204" pitchFamily="34" charset="0"/>
                <a:ea typeface="+mn-ea"/>
                <a:cs typeface="Arial" panose="020B0604020202020204" pitchFamily="34" charset="0"/>
              </a:rPr>
              <a:t>85</a:t>
            </a:r>
          </a:p>
        </p:txBody>
      </p:sp>
      <p:sp>
        <p:nvSpPr>
          <p:cNvPr id="38" name="TextBox 37">
            <a:extLst>
              <a:ext uri="{FF2B5EF4-FFF2-40B4-BE49-F238E27FC236}">
                <a16:creationId xmlns:a16="http://schemas.microsoft.com/office/drawing/2014/main" id="{AB857EFE-6ADF-AA8E-4B31-4AF5E846E708}"/>
              </a:ext>
            </a:extLst>
          </p:cNvPr>
          <p:cNvSpPr txBox="1"/>
          <p:nvPr/>
        </p:nvSpPr>
        <p:spPr bwMode="auto">
          <a:xfrm>
            <a:off x="271218" y="2075020"/>
            <a:ext cx="4907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0" hangingPunct="0">
              <a:spcBef>
                <a:spcPct val="50000"/>
              </a:spcBef>
              <a:defRPr/>
            </a:pPr>
            <a:r>
              <a:rPr lang="en-US" sz="1200" dirty="0">
                <a:solidFill>
                  <a:srgbClr val="000000"/>
                </a:solidFill>
                <a:latin typeface="Calibri" panose="020F0502020204030204" pitchFamily="34" charset="0"/>
                <a:ea typeface="+mn-ea"/>
                <a:cs typeface="Arial" panose="020B0604020202020204" pitchFamily="34" charset="0"/>
              </a:rPr>
              <a:t>90</a:t>
            </a:r>
          </a:p>
        </p:txBody>
      </p:sp>
      <p:sp>
        <p:nvSpPr>
          <p:cNvPr id="39" name="TextBox 38">
            <a:extLst>
              <a:ext uri="{FF2B5EF4-FFF2-40B4-BE49-F238E27FC236}">
                <a16:creationId xmlns:a16="http://schemas.microsoft.com/office/drawing/2014/main" id="{8F0D2B82-CCC0-576E-58FF-8DE6FBD4256E}"/>
              </a:ext>
            </a:extLst>
          </p:cNvPr>
          <p:cNvSpPr txBox="1"/>
          <p:nvPr/>
        </p:nvSpPr>
        <p:spPr bwMode="auto">
          <a:xfrm>
            <a:off x="260130" y="1645034"/>
            <a:ext cx="50187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0" hangingPunct="0">
              <a:spcBef>
                <a:spcPct val="50000"/>
              </a:spcBef>
              <a:defRPr/>
            </a:pPr>
            <a:r>
              <a:rPr lang="en-US" sz="1200" dirty="0">
                <a:solidFill>
                  <a:srgbClr val="000000"/>
                </a:solidFill>
                <a:latin typeface="Calibri" panose="020F0502020204030204" pitchFamily="34" charset="0"/>
                <a:ea typeface="+mn-ea"/>
                <a:cs typeface="Arial" panose="020B0604020202020204" pitchFamily="34" charset="0"/>
              </a:rPr>
              <a:t>95</a:t>
            </a:r>
          </a:p>
        </p:txBody>
      </p:sp>
      <p:sp>
        <p:nvSpPr>
          <p:cNvPr id="40" name="TextBox 39">
            <a:extLst>
              <a:ext uri="{FF2B5EF4-FFF2-40B4-BE49-F238E27FC236}">
                <a16:creationId xmlns:a16="http://schemas.microsoft.com/office/drawing/2014/main" id="{111FBB2D-8465-6309-BEB1-73DED4CF8340}"/>
              </a:ext>
            </a:extLst>
          </p:cNvPr>
          <p:cNvSpPr txBox="1"/>
          <p:nvPr/>
        </p:nvSpPr>
        <p:spPr bwMode="auto">
          <a:xfrm>
            <a:off x="250812" y="1211420"/>
            <a:ext cx="5384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0" hangingPunct="0">
              <a:spcBef>
                <a:spcPct val="50000"/>
              </a:spcBef>
              <a:defRPr/>
            </a:pPr>
            <a:r>
              <a:rPr lang="en-US" sz="1200" dirty="0">
                <a:solidFill>
                  <a:srgbClr val="000000"/>
                </a:solidFill>
                <a:latin typeface="Calibri" panose="020F0502020204030204" pitchFamily="34" charset="0"/>
                <a:ea typeface="+mn-ea"/>
                <a:cs typeface="Arial" panose="020B0604020202020204" pitchFamily="34" charset="0"/>
              </a:rPr>
              <a:t>100</a:t>
            </a:r>
          </a:p>
        </p:txBody>
      </p:sp>
      <p:sp>
        <p:nvSpPr>
          <p:cNvPr id="41" name="TextBox 40">
            <a:extLst>
              <a:ext uri="{FF2B5EF4-FFF2-40B4-BE49-F238E27FC236}">
                <a16:creationId xmlns:a16="http://schemas.microsoft.com/office/drawing/2014/main" id="{37A15363-470E-2AB7-C23A-2B257F630A3F}"/>
              </a:ext>
            </a:extLst>
          </p:cNvPr>
          <p:cNvSpPr txBox="1"/>
          <p:nvPr/>
        </p:nvSpPr>
        <p:spPr bwMode="auto">
          <a:xfrm>
            <a:off x="649515" y="3898376"/>
            <a:ext cx="20319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0</a:t>
            </a:r>
          </a:p>
        </p:txBody>
      </p:sp>
      <p:sp>
        <p:nvSpPr>
          <p:cNvPr id="42" name="TextBox 41">
            <a:extLst>
              <a:ext uri="{FF2B5EF4-FFF2-40B4-BE49-F238E27FC236}">
                <a16:creationId xmlns:a16="http://schemas.microsoft.com/office/drawing/2014/main" id="{60C3204D-A0AB-2442-43AE-07E8F2FA2CAB}"/>
              </a:ext>
            </a:extLst>
          </p:cNvPr>
          <p:cNvSpPr txBox="1"/>
          <p:nvPr/>
        </p:nvSpPr>
        <p:spPr bwMode="auto">
          <a:xfrm>
            <a:off x="982715" y="3898376"/>
            <a:ext cx="2727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eaLnBrk="0" hangingPunct="0">
              <a:spcBef>
                <a:spcPct val="50000"/>
              </a:spcBef>
              <a:defRPr/>
            </a:pPr>
            <a:r>
              <a:rPr lang="en-US" sz="1200" dirty="0">
                <a:solidFill>
                  <a:srgbClr val="000000"/>
                </a:solidFill>
                <a:latin typeface="Calibri" panose="020F0502020204030204" pitchFamily="34" charset="0"/>
                <a:ea typeface="+mn-ea"/>
                <a:cs typeface="Arial" panose="020B0604020202020204" pitchFamily="34" charset="0"/>
              </a:rPr>
              <a:t>6</a:t>
            </a:r>
          </a:p>
        </p:txBody>
      </p:sp>
      <p:sp>
        <p:nvSpPr>
          <p:cNvPr id="43" name="TextBox 42">
            <a:extLst>
              <a:ext uri="{FF2B5EF4-FFF2-40B4-BE49-F238E27FC236}">
                <a16:creationId xmlns:a16="http://schemas.microsoft.com/office/drawing/2014/main" id="{5BFEDB9F-71C1-B26B-FABF-3311DD1740F8}"/>
              </a:ext>
            </a:extLst>
          </p:cNvPr>
          <p:cNvSpPr txBox="1"/>
          <p:nvPr/>
        </p:nvSpPr>
        <p:spPr bwMode="auto">
          <a:xfrm>
            <a:off x="1311043" y="3898376"/>
            <a:ext cx="4863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eaLnBrk="0" hangingPunct="0">
              <a:spcBef>
                <a:spcPct val="50000"/>
              </a:spcBef>
              <a:defRPr/>
            </a:pPr>
            <a:r>
              <a:rPr lang="en-US" sz="1200" dirty="0">
                <a:solidFill>
                  <a:srgbClr val="000000"/>
                </a:solidFill>
                <a:latin typeface="Calibri" panose="020F0502020204030204" pitchFamily="34" charset="0"/>
                <a:ea typeface="+mn-ea"/>
                <a:cs typeface="Arial" panose="020B0604020202020204" pitchFamily="34" charset="0"/>
              </a:rPr>
              <a:t>12</a:t>
            </a:r>
          </a:p>
        </p:txBody>
      </p:sp>
      <p:sp>
        <p:nvSpPr>
          <p:cNvPr id="44" name="TextBox 43">
            <a:extLst>
              <a:ext uri="{FF2B5EF4-FFF2-40B4-BE49-F238E27FC236}">
                <a16:creationId xmlns:a16="http://schemas.microsoft.com/office/drawing/2014/main" id="{2A58DD8D-3925-457A-9E25-31B30B814587}"/>
              </a:ext>
            </a:extLst>
          </p:cNvPr>
          <p:cNvSpPr txBox="1"/>
          <p:nvPr/>
        </p:nvSpPr>
        <p:spPr bwMode="auto">
          <a:xfrm>
            <a:off x="1712927" y="3898376"/>
            <a:ext cx="5396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eaLnBrk="0" hangingPunct="0">
              <a:spcBef>
                <a:spcPct val="50000"/>
              </a:spcBef>
              <a:defRPr/>
            </a:pPr>
            <a:r>
              <a:rPr lang="en-US" sz="1200" dirty="0">
                <a:solidFill>
                  <a:srgbClr val="000000"/>
                </a:solidFill>
                <a:latin typeface="Calibri" panose="020F0502020204030204" pitchFamily="34" charset="0"/>
                <a:ea typeface="+mn-ea"/>
                <a:cs typeface="Arial" panose="020B0604020202020204" pitchFamily="34" charset="0"/>
              </a:rPr>
              <a:t>18</a:t>
            </a:r>
          </a:p>
        </p:txBody>
      </p:sp>
      <p:sp>
        <p:nvSpPr>
          <p:cNvPr id="45" name="TextBox 44">
            <a:extLst>
              <a:ext uri="{FF2B5EF4-FFF2-40B4-BE49-F238E27FC236}">
                <a16:creationId xmlns:a16="http://schemas.microsoft.com/office/drawing/2014/main" id="{F7261585-C67F-5311-BA25-4C273093015D}"/>
              </a:ext>
            </a:extLst>
          </p:cNvPr>
          <p:cNvSpPr txBox="1"/>
          <p:nvPr/>
        </p:nvSpPr>
        <p:spPr bwMode="auto">
          <a:xfrm>
            <a:off x="2123746" y="3898376"/>
            <a:ext cx="5223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eaLnBrk="0" hangingPunct="0">
              <a:spcBef>
                <a:spcPct val="50000"/>
              </a:spcBef>
              <a:defRPr/>
            </a:pPr>
            <a:r>
              <a:rPr lang="en-US" sz="1200" dirty="0">
                <a:solidFill>
                  <a:srgbClr val="000000"/>
                </a:solidFill>
                <a:latin typeface="Calibri" panose="020F0502020204030204" pitchFamily="34" charset="0"/>
                <a:ea typeface="+mn-ea"/>
                <a:cs typeface="Arial" panose="020B0604020202020204" pitchFamily="34" charset="0"/>
              </a:rPr>
              <a:t>24</a:t>
            </a:r>
          </a:p>
        </p:txBody>
      </p:sp>
      <p:sp>
        <p:nvSpPr>
          <p:cNvPr id="46" name="TextBox 45">
            <a:extLst>
              <a:ext uri="{FF2B5EF4-FFF2-40B4-BE49-F238E27FC236}">
                <a16:creationId xmlns:a16="http://schemas.microsoft.com/office/drawing/2014/main" id="{65FDFB78-EDCF-76B3-905F-437148A7838F}"/>
              </a:ext>
            </a:extLst>
          </p:cNvPr>
          <p:cNvSpPr txBox="1"/>
          <p:nvPr/>
        </p:nvSpPr>
        <p:spPr bwMode="auto">
          <a:xfrm>
            <a:off x="2573907" y="3898376"/>
            <a:ext cx="4147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eaLnBrk="0" hangingPunct="0">
              <a:spcBef>
                <a:spcPct val="50000"/>
              </a:spcBef>
              <a:defRPr/>
            </a:pPr>
            <a:r>
              <a:rPr lang="en-US" sz="1200" dirty="0">
                <a:solidFill>
                  <a:srgbClr val="000000"/>
                </a:solidFill>
                <a:latin typeface="Calibri" panose="020F0502020204030204" pitchFamily="34" charset="0"/>
                <a:ea typeface="+mn-ea"/>
                <a:cs typeface="Arial" panose="020B0604020202020204" pitchFamily="34" charset="0"/>
              </a:rPr>
              <a:t>30</a:t>
            </a:r>
          </a:p>
        </p:txBody>
      </p:sp>
      <p:sp>
        <p:nvSpPr>
          <p:cNvPr id="47" name="TextBox 46">
            <a:extLst>
              <a:ext uri="{FF2B5EF4-FFF2-40B4-BE49-F238E27FC236}">
                <a16:creationId xmlns:a16="http://schemas.microsoft.com/office/drawing/2014/main" id="{FF08939D-F35C-0631-86A1-ED3BBBBD8982}"/>
              </a:ext>
            </a:extLst>
          </p:cNvPr>
          <p:cNvSpPr txBox="1"/>
          <p:nvPr/>
        </p:nvSpPr>
        <p:spPr bwMode="auto">
          <a:xfrm>
            <a:off x="2961916" y="3898376"/>
            <a:ext cx="4939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eaLnBrk="0" hangingPunct="0">
              <a:spcBef>
                <a:spcPct val="50000"/>
              </a:spcBef>
              <a:defRPr/>
            </a:pPr>
            <a:r>
              <a:rPr lang="en-US" sz="1200" dirty="0">
                <a:solidFill>
                  <a:srgbClr val="000000"/>
                </a:solidFill>
                <a:latin typeface="Calibri" panose="020F0502020204030204" pitchFamily="34" charset="0"/>
                <a:ea typeface="+mn-ea"/>
                <a:cs typeface="Arial" panose="020B0604020202020204" pitchFamily="34" charset="0"/>
              </a:rPr>
              <a:t>36</a:t>
            </a:r>
          </a:p>
        </p:txBody>
      </p:sp>
      <p:sp>
        <p:nvSpPr>
          <p:cNvPr id="48" name="TextBox 47">
            <a:extLst>
              <a:ext uri="{FF2B5EF4-FFF2-40B4-BE49-F238E27FC236}">
                <a16:creationId xmlns:a16="http://schemas.microsoft.com/office/drawing/2014/main" id="{8221128C-C6A7-EC97-17C2-4753AF18E7BD}"/>
              </a:ext>
            </a:extLst>
          </p:cNvPr>
          <p:cNvSpPr txBox="1"/>
          <p:nvPr/>
        </p:nvSpPr>
        <p:spPr bwMode="auto">
          <a:xfrm>
            <a:off x="3380048" y="3898376"/>
            <a:ext cx="4977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eaLnBrk="0" hangingPunct="0">
              <a:spcBef>
                <a:spcPct val="50000"/>
              </a:spcBef>
              <a:defRPr/>
            </a:pPr>
            <a:r>
              <a:rPr lang="en-US" sz="1200" dirty="0">
                <a:solidFill>
                  <a:srgbClr val="000000"/>
                </a:solidFill>
                <a:latin typeface="Calibri" panose="020F0502020204030204" pitchFamily="34" charset="0"/>
                <a:ea typeface="+mn-ea"/>
                <a:cs typeface="Arial" panose="020B0604020202020204" pitchFamily="34" charset="0"/>
              </a:rPr>
              <a:t>42</a:t>
            </a:r>
          </a:p>
        </p:txBody>
      </p:sp>
      <p:sp>
        <p:nvSpPr>
          <p:cNvPr id="49" name="TextBox 48">
            <a:extLst>
              <a:ext uri="{FF2B5EF4-FFF2-40B4-BE49-F238E27FC236}">
                <a16:creationId xmlns:a16="http://schemas.microsoft.com/office/drawing/2014/main" id="{EE5F8F4A-F225-343D-85BD-64B75A6BAA99}"/>
              </a:ext>
            </a:extLst>
          </p:cNvPr>
          <p:cNvSpPr txBox="1"/>
          <p:nvPr/>
        </p:nvSpPr>
        <p:spPr bwMode="auto">
          <a:xfrm>
            <a:off x="3781458" y="3898376"/>
            <a:ext cx="5031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eaLnBrk="0" hangingPunct="0">
              <a:spcBef>
                <a:spcPct val="50000"/>
              </a:spcBef>
              <a:defRPr/>
            </a:pPr>
            <a:r>
              <a:rPr lang="en-US" sz="1200" dirty="0">
                <a:solidFill>
                  <a:srgbClr val="000000"/>
                </a:solidFill>
                <a:latin typeface="Calibri" panose="020F0502020204030204" pitchFamily="34" charset="0"/>
                <a:ea typeface="+mn-ea"/>
                <a:cs typeface="Arial" panose="020B0604020202020204" pitchFamily="34" charset="0"/>
              </a:rPr>
              <a:t>48</a:t>
            </a:r>
          </a:p>
        </p:txBody>
      </p:sp>
      <p:sp>
        <p:nvSpPr>
          <p:cNvPr id="50" name="TextBox 49">
            <a:extLst>
              <a:ext uri="{FF2B5EF4-FFF2-40B4-BE49-F238E27FC236}">
                <a16:creationId xmlns:a16="http://schemas.microsoft.com/office/drawing/2014/main" id="{F5286CC6-82B2-D609-FD47-EA20FD31D9D3}"/>
              </a:ext>
            </a:extLst>
          </p:cNvPr>
          <p:cNvSpPr txBox="1"/>
          <p:nvPr/>
        </p:nvSpPr>
        <p:spPr bwMode="auto">
          <a:xfrm>
            <a:off x="4217147" y="3898376"/>
            <a:ext cx="4647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eaLnBrk="0" hangingPunct="0">
              <a:spcBef>
                <a:spcPct val="50000"/>
              </a:spcBef>
              <a:defRPr/>
            </a:pPr>
            <a:r>
              <a:rPr lang="en-US" sz="1200" dirty="0">
                <a:solidFill>
                  <a:srgbClr val="000000"/>
                </a:solidFill>
                <a:latin typeface="Calibri" panose="020F0502020204030204" pitchFamily="34" charset="0"/>
                <a:ea typeface="+mn-ea"/>
                <a:cs typeface="Arial" panose="020B0604020202020204" pitchFamily="34" charset="0"/>
              </a:rPr>
              <a:t>54</a:t>
            </a:r>
          </a:p>
        </p:txBody>
      </p:sp>
      <p:sp>
        <p:nvSpPr>
          <p:cNvPr id="51" name="TextBox 50">
            <a:extLst>
              <a:ext uri="{FF2B5EF4-FFF2-40B4-BE49-F238E27FC236}">
                <a16:creationId xmlns:a16="http://schemas.microsoft.com/office/drawing/2014/main" id="{231E0C23-5AA2-C383-3EBD-DD53C15E2D95}"/>
              </a:ext>
            </a:extLst>
          </p:cNvPr>
          <p:cNvSpPr txBox="1"/>
          <p:nvPr/>
        </p:nvSpPr>
        <p:spPr bwMode="auto">
          <a:xfrm>
            <a:off x="4614476" y="3898376"/>
            <a:ext cx="4647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eaLnBrk="0" hangingPunct="0">
              <a:spcBef>
                <a:spcPct val="50000"/>
              </a:spcBef>
              <a:defRPr/>
            </a:pPr>
            <a:r>
              <a:rPr lang="en-US" sz="1200" dirty="0">
                <a:solidFill>
                  <a:srgbClr val="000000"/>
                </a:solidFill>
                <a:latin typeface="Calibri" panose="020F0502020204030204" pitchFamily="34" charset="0"/>
                <a:ea typeface="+mn-ea"/>
                <a:cs typeface="Arial" panose="020B0604020202020204" pitchFamily="34" charset="0"/>
              </a:rPr>
              <a:t>60</a:t>
            </a:r>
          </a:p>
        </p:txBody>
      </p:sp>
      <p:sp>
        <p:nvSpPr>
          <p:cNvPr id="52" name="Freeform: Shape 51">
            <a:extLst>
              <a:ext uri="{FF2B5EF4-FFF2-40B4-BE49-F238E27FC236}">
                <a16:creationId xmlns:a16="http://schemas.microsoft.com/office/drawing/2014/main" id="{BE430281-B0C2-7E24-C5E8-4D1A320E5AAD}"/>
              </a:ext>
            </a:extLst>
          </p:cNvPr>
          <p:cNvSpPr/>
          <p:nvPr/>
        </p:nvSpPr>
        <p:spPr bwMode="auto">
          <a:xfrm>
            <a:off x="781050" y="1317234"/>
            <a:ext cx="3943838" cy="1173284"/>
          </a:xfrm>
          <a:custGeom>
            <a:avLst/>
            <a:gdLst>
              <a:gd name="connsiteX0" fmla="*/ 5258451 w 5258451"/>
              <a:gd name="connsiteY0" fmla="*/ 1564379 h 1564379"/>
              <a:gd name="connsiteX1" fmla="*/ 4792133 w 5258451"/>
              <a:gd name="connsiteY1" fmla="*/ 1564379 h 1564379"/>
              <a:gd name="connsiteX2" fmla="*/ 4792133 w 5258451"/>
              <a:gd name="connsiteY2" fmla="*/ 1363784 h 1564379"/>
              <a:gd name="connsiteX3" fmla="*/ 4504266 w 5258451"/>
              <a:gd name="connsiteY3" fmla="*/ 1363784 h 1564379"/>
              <a:gd name="connsiteX4" fmla="*/ 4504266 w 5258451"/>
              <a:gd name="connsiteY4" fmla="*/ 1289538 h 1564379"/>
              <a:gd name="connsiteX5" fmla="*/ 4367497 w 5258451"/>
              <a:gd name="connsiteY5" fmla="*/ 1289538 h 1564379"/>
              <a:gd name="connsiteX6" fmla="*/ 4367497 w 5258451"/>
              <a:gd name="connsiteY6" fmla="*/ 1245251 h 1564379"/>
              <a:gd name="connsiteX7" fmla="*/ 4192953 w 5258451"/>
              <a:gd name="connsiteY7" fmla="*/ 1245251 h 1564379"/>
              <a:gd name="connsiteX8" fmla="*/ 4192953 w 5258451"/>
              <a:gd name="connsiteY8" fmla="*/ 1203569 h 1564379"/>
              <a:gd name="connsiteX9" fmla="*/ 4156482 w 5258451"/>
              <a:gd name="connsiteY9" fmla="*/ 1203569 h 1564379"/>
              <a:gd name="connsiteX10" fmla="*/ 4156482 w 5258451"/>
              <a:gd name="connsiteY10" fmla="*/ 1164492 h 1564379"/>
              <a:gd name="connsiteX11" fmla="*/ 4030133 w 5258451"/>
              <a:gd name="connsiteY11" fmla="*/ 1164492 h 1564379"/>
              <a:gd name="connsiteX12" fmla="*/ 4030133 w 5258451"/>
              <a:gd name="connsiteY12" fmla="*/ 1143651 h 1564379"/>
              <a:gd name="connsiteX13" fmla="*/ 3920718 w 5258451"/>
              <a:gd name="connsiteY13" fmla="*/ 1143651 h 1564379"/>
              <a:gd name="connsiteX14" fmla="*/ 3920718 w 5258451"/>
              <a:gd name="connsiteY14" fmla="*/ 1108482 h 1564379"/>
              <a:gd name="connsiteX15" fmla="*/ 3753989 w 5258451"/>
              <a:gd name="connsiteY15" fmla="*/ 1108482 h 1564379"/>
              <a:gd name="connsiteX16" fmla="*/ 3753989 w 5258451"/>
              <a:gd name="connsiteY16" fmla="*/ 1094153 h 1564379"/>
              <a:gd name="connsiteX17" fmla="*/ 3638061 w 5258451"/>
              <a:gd name="connsiteY17" fmla="*/ 1094153 h 1564379"/>
              <a:gd name="connsiteX18" fmla="*/ 3638061 w 5258451"/>
              <a:gd name="connsiteY18" fmla="*/ 1079825 h 1564379"/>
              <a:gd name="connsiteX19" fmla="*/ 3613312 w 5258451"/>
              <a:gd name="connsiteY19" fmla="*/ 1079825 h 1564379"/>
              <a:gd name="connsiteX20" fmla="*/ 3613312 w 5258451"/>
              <a:gd name="connsiteY20" fmla="*/ 1056379 h 1564379"/>
              <a:gd name="connsiteX21" fmla="*/ 3580748 w 5258451"/>
              <a:gd name="connsiteY21" fmla="*/ 1056379 h 1564379"/>
              <a:gd name="connsiteX22" fmla="*/ 3580748 w 5258451"/>
              <a:gd name="connsiteY22" fmla="*/ 1042051 h 1564379"/>
              <a:gd name="connsiteX23" fmla="*/ 3451794 w 5258451"/>
              <a:gd name="connsiteY23" fmla="*/ 1042051 h 1564379"/>
              <a:gd name="connsiteX24" fmla="*/ 3451794 w 5258451"/>
              <a:gd name="connsiteY24" fmla="*/ 1029025 h 1564379"/>
              <a:gd name="connsiteX25" fmla="*/ 3397087 w 5258451"/>
              <a:gd name="connsiteY25" fmla="*/ 1029025 h 1564379"/>
              <a:gd name="connsiteX26" fmla="*/ 3397087 w 5258451"/>
              <a:gd name="connsiteY26" fmla="*/ 980830 h 1564379"/>
              <a:gd name="connsiteX27" fmla="*/ 3313723 w 5258451"/>
              <a:gd name="connsiteY27" fmla="*/ 980830 h 1564379"/>
              <a:gd name="connsiteX28" fmla="*/ 3313723 w 5258451"/>
              <a:gd name="connsiteY28" fmla="*/ 954779 h 1564379"/>
              <a:gd name="connsiteX29" fmla="*/ 3133969 w 5258451"/>
              <a:gd name="connsiteY29" fmla="*/ 954779 h 1564379"/>
              <a:gd name="connsiteX30" fmla="*/ 3133969 w 5258451"/>
              <a:gd name="connsiteY30" fmla="*/ 933938 h 1564379"/>
              <a:gd name="connsiteX31" fmla="*/ 3114430 w 5258451"/>
              <a:gd name="connsiteY31" fmla="*/ 933938 h 1564379"/>
              <a:gd name="connsiteX32" fmla="*/ 3114430 w 5258451"/>
              <a:gd name="connsiteY32" fmla="*/ 914400 h 1564379"/>
              <a:gd name="connsiteX33" fmla="*/ 3038882 w 5258451"/>
              <a:gd name="connsiteY33" fmla="*/ 914400 h 1564379"/>
              <a:gd name="connsiteX34" fmla="*/ 3038882 w 5258451"/>
              <a:gd name="connsiteY34" fmla="*/ 890953 h 1564379"/>
              <a:gd name="connsiteX35" fmla="*/ 2886482 w 5258451"/>
              <a:gd name="connsiteY35" fmla="*/ 890953 h 1564379"/>
              <a:gd name="connsiteX36" fmla="*/ 2886482 w 5258451"/>
              <a:gd name="connsiteY36" fmla="*/ 875323 h 1564379"/>
              <a:gd name="connsiteX37" fmla="*/ 2863036 w 5258451"/>
              <a:gd name="connsiteY37" fmla="*/ 875323 h 1564379"/>
              <a:gd name="connsiteX38" fmla="*/ 2863036 w 5258451"/>
              <a:gd name="connsiteY38" fmla="*/ 860994 h 1564379"/>
              <a:gd name="connsiteX39" fmla="*/ 2814841 w 5258451"/>
              <a:gd name="connsiteY39" fmla="*/ 860994 h 1564379"/>
              <a:gd name="connsiteX40" fmla="*/ 2814841 w 5258451"/>
              <a:gd name="connsiteY40" fmla="*/ 840153 h 1564379"/>
              <a:gd name="connsiteX41" fmla="*/ 2749712 w 5258451"/>
              <a:gd name="connsiteY41" fmla="*/ 840153 h 1564379"/>
              <a:gd name="connsiteX42" fmla="*/ 2749712 w 5258451"/>
              <a:gd name="connsiteY42" fmla="*/ 821917 h 1564379"/>
              <a:gd name="connsiteX43" fmla="*/ 2723661 w 5258451"/>
              <a:gd name="connsiteY43" fmla="*/ 821917 h 1564379"/>
              <a:gd name="connsiteX44" fmla="*/ 2723661 w 5258451"/>
              <a:gd name="connsiteY44" fmla="*/ 804984 h 1564379"/>
              <a:gd name="connsiteX45" fmla="*/ 2665046 w 5258451"/>
              <a:gd name="connsiteY45" fmla="*/ 804984 h 1564379"/>
              <a:gd name="connsiteX46" fmla="*/ 2665046 w 5258451"/>
              <a:gd name="connsiteY46" fmla="*/ 794564 h 1564379"/>
              <a:gd name="connsiteX47" fmla="*/ 2543907 w 5258451"/>
              <a:gd name="connsiteY47" fmla="*/ 794564 h 1564379"/>
              <a:gd name="connsiteX48" fmla="*/ 2543907 w 5258451"/>
              <a:gd name="connsiteY48" fmla="*/ 782841 h 1564379"/>
              <a:gd name="connsiteX49" fmla="*/ 2409743 w 5258451"/>
              <a:gd name="connsiteY49" fmla="*/ 782841 h 1564379"/>
              <a:gd name="connsiteX50" fmla="*/ 2409743 w 5258451"/>
              <a:gd name="connsiteY50" fmla="*/ 767210 h 1564379"/>
              <a:gd name="connsiteX51" fmla="*/ 2387600 w 5258451"/>
              <a:gd name="connsiteY51" fmla="*/ 767210 h 1564379"/>
              <a:gd name="connsiteX52" fmla="*/ 2387600 w 5258451"/>
              <a:gd name="connsiteY52" fmla="*/ 750276 h 1564379"/>
              <a:gd name="connsiteX53" fmla="*/ 2340707 w 5258451"/>
              <a:gd name="connsiteY53" fmla="*/ 750276 h 1564379"/>
              <a:gd name="connsiteX54" fmla="*/ 2340707 w 5258451"/>
              <a:gd name="connsiteY54" fmla="*/ 741159 h 1564379"/>
              <a:gd name="connsiteX55" fmla="*/ 2270369 w 5258451"/>
              <a:gd name="connsiteY55" fmla="*/ 741159 h 1564379"/>
              <a:gd name="connsiteX56" fmla="*/ 2270369 w 5258451"/>
              <a:gd name="connsiteY56" fmla="*/ 702082 h 1564379"/>
              <a:gd name="connsiteX57" fmla="*/ 2252133 w 5258451"/>
              <a:gd name="connsiteY57" fmla="*/ 702082 h 1564379"/>
              <a:gd name="connsiteX58" fmla="*/ 2252133 w 5258451"/>
              <a:gd name="connsiteY58" fmla="*/ 685148 h 1564379"/>
              <a:gd name="connsiteX59" fmla="*/ 2233897 w 5258451"/>
              <a:gd name="connsiteY59" fmla="*/ 685148 h 1564379"/>
              <a:gd name="connsiteX60" fmla="*/ 2233897 w 5258451"/>
              <a:gd name="connsiteY60" fmla="*/ 657794 h 1564379"/>
              <a:gd name="connsiteX61" fmla="*/ 2180492 w 5258451"/>
              <a:gd name="connsiteY61" fmla="*/ 657794 h 1564379"/>
              <a:gd name="connsiteX62" fmla="*/ 2180492 w 5258451"/>
              <a:gd name="connsiteY62" fmla="*/ 626533 h 1564379"/>
              <a:gd name="connsiteX63" fmla="*/ 2028092 w 5258451"/>
              <a:gd name="connsiteY63" fmla="*/ 626533 h 1564379"/>
              <a:gd name="connsiteX64" fmla="*/ 2028092 w 5258451"/>
              <a:gd name="connsiteY64" fmla="*/ 614810 h 1564379"/>
              <a:gd name="connsiteX65" fmla="*/ 2005948 w 5258451"/>
              <a:gd name="connsiteY65" fmla="*/ 614810 h 1564379"/>
              <a:gd name="connsiteX66" fmla="*/ 2005948 w 5258451"/>
              <a:gd name="connsiteY66" fmla="*/ 595271 h 1564379"/>
              <a:gd name="connsiteX67" fmla="*/ 1931702 w 5258451"/>
              <a:gd name="connsiteY67" fmla="*/ 595271 h 1564379"/>
              <a:gd name="connsiteX68" fmla="*/ 1931702 w 5258451"/>
              <a:gd name="connsiteY68" fmla="*/ 580943 h 1564379"/>
              <a:gd name="connsiteX69" fmla="*/ 1890020 w 5258451"/>
              <a:gd name="connsiteY69" fmla="*/ 580943 h 1564379"/>
              <a:gd name="connsiteX70" fmla="*/ 1890020 w 5258451"/>
              <a:gd name="connsiteY70" fmla="*/ 539261 h 1564379"/>
              <a:gd name="connsiteX71" fmla="*/ 1667282 w 5258451"/>
              <a:gd name="connsiteY71" fmla="*/ 539261 h 1564379"/>
              <a:gd name="connsiteX72" fmla="*/ 1667282 w 5258451"/>
              <a:gd name="connsiteY72" fmla="*/ 510605 h 1564379"/>
              <a:gd name="connsiteX73" fmla="*/ 1632112 w 5258451"/>
              <a:gd name="connsiteY73" fmla="*/ 510605 h 1564379"/>
              <a:gd name="connsiteX74" fmla="*/ 1632112 w 5258451"/>
              <a:gd name="connsiteY74" fmla="*/ 484553 h 1564379"/>
              <a:gd name="connsiteX75" fmla="*/ 1533118 w 5258451"/>
              <a:gd name="connsiteY75" fmla="*/ 484553 h 1564379"/>
              <a:gd name="connsiteX76" fmla="*/ 1533118 w 5258451"/>
              <a:gd name="connsiteY76" fmla="*/ 471528 h 1564379"/>
              <a:gd name="connsiteX77" fmla="*/ 1501856 w 5258451"/>
              <a:gd name="connsiteY77" fmla="*/ 471528 h 1564379"/>
              <a:gd name="connsiteX78" fmla="*/ 1501856 w 5258451"/>
              <a:gd name="connsiteY78" fmla="*/ 455897 h 1564379"/>
              <a:gd name="connsiteX79" fmla="*/ 1461477 w 5258451"/>
              <a:gd name="connsiteY79" fmla="*/ 455897 h 1564379"/>
              <a:gd name="connsiteX80" fmla="*/ 1461477 w 5258451"/>
              <a:gd name="connsiteY80" fmla="*/ 440266 h 1564379"/>
              <a:gd name="connsiteX81" fmla="*/ 1384625 w 5258451"/>
              <a:gd name="connsiteY81" fmla="*/ 440266 h 1564379"/>
              <a:gd name="connsiteX82" fmla="*/ 1384625 w 5258451"/>
              <a:gd name="connsiteY82" fmla="*/ 425938 h 1564379"/>
              <a:gd name="connsiteX83" fmla="*/ 1357271 w 5258451"/>
              <a:gd name="connsiteY83" fmla="*/ 425938 h 1564379"/>
              <a:gd name="connsiteX84" fmla="*/ 1357271 w 5258451"/>
              <a:gd name="connsiteY84" fmla="*/ 406400 h 1564379"/>
              <a:gd name="connsiteX85" fmla="*/ 1335128 w 5258451"/>
              <a:gd name="connsiteY85" fmla="*/ 406400 h 1564379"/>
              <a:gd name="connsiteX86" fmla="*/ 1335128 w 5258451"/>
              <a:gd name="connsiteY86" fmla="*/ 392071 h 1564379"/>
              <a:gd name="connsiteX87" fmla="*/ 1319497 w 5258451"/>
              <a:gd name="connsiteY87" fmla="*/ 392071 h 1564379"/>
              <a:gd name="connsiteX88" fmla="*/ 1319497 w 5258451"/>
              <a:gd name="connsiteY88" fmla="*/ 377743 h 1564379"/>
              <a:gd name="connsiteX89" fmla="*/ 1243948 w 5258451"/>
              <a:gd name="connsiteY89" fmla="*/ 377743 h 1564379"/>
              <a:gd name="connsiteX90" fmla="*/ 1243948 w 5258451"/>
              <a:gd name="connsiteY90" fmla="*/ 360810 h 1564379"/>
              <a:gd name="connsiteX91" fmla="*/ 1207477 w 5258451"/>
              <a:gd name="connsiteY91" fmla="*/ 360810 h 1564379"/>
              <a:gd name="connsiteX92" fmla="*/ 1207477 w 5258451"/>
              <a:gd name="connsiteY92" fmla="*/ 349087 h 1564379"/>
              <a:gd name="connsiteX93" fmla="*/ 1060287 w 5258451"/>
              <a:gd name="connsiteY93" fmla="*/ 349087 h 1564379"/>
              <a:gd name="connsiteX94" fmla="*/ 1060287 w 5258451"/>
              <a:gd name="connsiteY94" fmla="*/ 336061 h 1564379"/>
              <a:gd name="connsiteX95" fmla="*/ 989948 w 5258451"/>
              <a:gd name="connsiteY95" fmla="*/ 336061 h 1564379"/>
              <a:gd name="connsiteX96" fmla="*/ 989948 w 5258451"/>
              <a:gd name="connsiteY96" fmla="*/ 330851 h 1564379"/>
              <a:gd name="connsiteX97" fmla="*/ 950871 w 5258451"/>
              <a:gd name="connsiteY97" fmla="*/ 330851 h 1564379"/>
              <a:gd name="connsiteX98" fmla="*/ 950871 w 5258451"/>
              <a:gd name="connsiteY98" fmla="*/ 315220 h 1564379"/>
              <a:gd name="connsiteX99" fmla="*/ 918307 w 5258451"/>
              <a:gd name="connsiteY99" fmla="*/ 315220 h 1564379"/>
              <a:gd name="connsiteX100" fmla="*/ 918307 w 5258451"/>
              <a:gd name="connsiteY100" fmla="*/ 273538 h 1564379"/>
              <a:gd name="connsiteX101" fmla="*/ 877928 w 5258451"/>
              <a:gd name="connsiteY101" fmla="*/ 273538 h 1564379"/>
              <a:gd name="connsiteX102" fmla="*/ 877928 w 5258451"/>
              <a:gd name="connsiteY102" fmla="*/ 256605 h 1564379"/>
              <a:gd name="connsiteX103" fmla="*/ 798471 w 5258451"/>
              <a:gd name="connsiteY103" fmla="*/ 256605 h 1564379"/>
              <a:gd name="connsiteX104" fmla="*/ 798471 w 5258451"/>
              <a:gd name="connsiteY104" fmla="*/ 238369 h 1564379"/>
              <a:gd name="connsiteX105" fmla="*/ 695569 w 5258451"/>
              <a:gd name="connsiteY105" fmla="*/ 238369 h 1564379"/>
              <a:gd name="connsiteX106" fmla="*/ 695569 w 5258451"/>
              <a:gd name="connsiteY106" fmla="*/ 214923 h 1564379"/>
              <a:gd name="connsiteX107" fmla="*/ 649979 w 5258451"/>
              <a:gd name="connsiteY107" fmla="*/ 214923 h 1564379"/>
              <a:gd name="connsiteX108" fmla="*/ 649979 w 5258451"/>
              <a:gd name="connsiteY108" fmla="*/ 195384 h 1564379"/>
              <a:gd name="connsiteX109" fmla="*/ 636953 w 5258451"/>
              <a:gd name="connsiteY109" fmla="*/ 195384 h 1564379"/>
              <a:gd name="connsiteX110" fmla="*/ 636953 w 5258451"/>
              <a:gd name="connsiteY110" fmla="*/ 179753 h 1564379"/>
              <a:gd name="connsiteX111" fmla="*/ 571825 w 5258451"/>
              <a:gd name="connsiteY111" fmla="*/ 179753 h 1564379"/>
              <a:gd name="connsiteX112" fmla="*/ 571825 w 5258451"/>
              <a:gd name="connsiteY112" fmla="*/ 157610 h 1564379"/>
              <a:gd name="connsiteX113" fmla="*/ 518420 w 5258451"/>
              <a:gd name="connsiteY113" fmla="*/ 157610 h 1564379"/>
              <a:gd name="connsiteX114" fmla="*/ 518420 w 5258451"/>
              <a:gd name="connsiteY114" fmla="*/ 136769 h 1564379"/>
              <a:gd name="connsiteX115" fmla="*/ 435056 w 5258451"/>
              <a:gd name="connsiteY115" fmla="*/ 136769 h 1564379"/>
              <a:gd name="connsiteX116" fmla="*/ 435056 w 5258451"/>
              <a:gd name="connsiteY116" fmla="*/ 115928 h 1564379"/>
              <a:gd name="connsiteX117" fmla="*/ 362112 w 5258451"/>
              <a:gd name="connsiteY117" fmla="*/ 115928 h 1564379"/>
              <a:gd name="connsiteX118" fmla="*/ 362112 w 5258451"/>
              <a:gd name="connsiteY118" fmla="*/ 100297 h 1564379"/>
              <a:gd name="connsiteX119" fmla="*/ 338666 w 5258451"/>
              <a:gd name="connsiteY119" fmla="*/ 100297 h 1564379"/>
              <a:gd name="connsiteX120" fmla="*/ 338666 w 5258451"/>
              <a:gd name="connsiteY120" fmla="*/ 71641 h 1564379"/>
              <a:gd name="connsiteX121" fmla="*/ 274841 w 5258451"/>
              <a:gd name="connsiteY121" fmla="*/ 71641 h 1564379"/>
              <a:gd name="connsiteX122" fmla="*/ 274841 w 5258451"/>
              <a:gd name="connsiteY122" fmla="*/ 61220 h 1564379"/>
              <a:gd name="connsiteX123" fmla="*/ 197989 w 5258451"/>
              <a:gd name="connsiteY123" fmla="*/ 61220 h 1564379"/>
              <a:gd name="connsiteX124" fmla="*/ 197989 w 5258451"/>
              <a:gd name="connsiteY124" fmla="*/ 42984 h 1564379"/>
              <a:gd name="connsiteX125" fmla="*/ 156307 w 5258451"/>
              <a:gd name="connsiteY125" fmla="*/ 42984 h 1564379"/>
              <a:gd name="connsiteX126" fmla="*/ 156307 w 5258451"/>
              <a:gd name="connsiteY126" fmla="*/ 28656 h 1564379"/>
              <a:gd name="connsiteX127" fmla="*/ 66430 w 5258451"/>
              <a:gd name="connsiteY127" fmla="*/ 28656 h 1564379"/>
              <a:gd name="connsiteX128" fmla="*/ 66430 w 5258451"/>
              <a:gd name="connsiteY128" fmla="*/ 9117 h 1564379"/>
              <a:gd name="connsiteX129" fmla="*/ 22143 w 5258451"/>
              <a:gd name="connsiteY129" fmla="*/ 9117 h 1564379"/>
              <a:gd name="connsiteX130" fmla="*/ 22143 w 5258451"/>
              <a:gd name="connsiteY130" fmla="*/ 0 h 1564379"/>
              <a:gd name="connsiteX131" fmla="*/ 0 w 5258451"/>
              <a:gd name="connsiteY131" fmla="*/ 0 h 156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5258451" h="1564379">
                <a:moveTo>
                  <a:pt x="5258451" y="1564379"/>
                </a:moveTo>
                <a:lnTo>
                  <a:pt x="4792133" y="1564379"/>
                </a:lnTo>
                <a:lnTo>
                  <a:pt x="4792133" y="1363784"/>
                </a:lnTo>
                <a:lnTo>
                  <a:pt x="4504266" y="1363784"/>
                </a:lnTo>
                <a:lnTo>
                  <a:pt x="4504266" y="1289538"/>
                </a:lnTo>
                <a:lnTo>
                  <a:pt x="4367497" y="1289538"/>
                </a:lnTo>
                <a:lnTo>
                  <a:pt x="4367497" y="1245251"/>
                </a:lnTo>
                <a:lnTo>
                  <a:pt x="4192953" y="1245251"/>
                </a:lnTo>
                <a:lnTo>
                  <a:pt x="4192953" y="1203569"/>
                </a:lnTo>
                <a:lnTo>
                  <a:pt x="4156482" y="1203569"/>
                </a:lnTo>
                <a:lnTo>
                  <a:pt x="4156482" y="1164492"/>
                </a:lnTo>
                <a:lnTo>
                  <a:pt x="4030133" y="1164492"/>
                </a:lnTo>
                <a:lnTo>
                  <a:pt x="4030133" y="1143651"/>
                </a:lnTo>
                <a:lnTo>
                  <a:pt x="3920718" y="1143651"/>
                </a:lnTo>
                <a:lnTo>
                  <a:pt x="3920718" y="1108482"/>
                </a:lnTo>
                <a:lnTo>
                  <a:pt x="3753989" y="1108482"/>
                </a:lnTo>
                <a:lnTo>
                  <a:pt x="3753989" y="1094153"/>
                </a:lnTo>
                <a:lnTo>
                  <a:pt x="3638061" y="1094153"/>
                </a:lnTo>
                <a:lnTo>
                  <a:pt x="3638061" y="1079825"/>
                </a:lnTo>
                <a:lnTo>
                  <a:pt x="3613312" y="1079825"/>
                </a:lnTo>
                <a:lnTo>
                  <a:pt x="3613312" y="1056379"/>
                </a:lnTo>
                <a:lnTo>
                  <a:pt x="3580748" y="1056379"/>
                </a:lnTo>
                <a:lnTo>
                  <a:pt x="3580748" y="1042051"/>
                </a:lnTo>
                <a:lnTo>
                  <a:pt x="3451794" y="1042051"/>
                </a:lnTo>
                <a:lnTo>
                  <a:pt x="3451794" y="1029025"/>
                </a:lnTo>
                <a:lnTo>
                  <a:pt x="3397087" y="1029025"/>
                </a:lnTo>
                <a:lnTo>
                  <a:pt x="3397087" y="980830"/>
                </a:lnTo>
                <a:lnTo>
                  <a:pt x="3313723" y="980830"/>
                </a:lnTo>
                <a:lnTo>
                  <a:pt x="3313723" y="954779"/>
                </a:lnTo>
                <a:lnTo>
                  <a:pt x="3133969" y="954779"/>
                </a:lnTo>
                <a:lnTo>
                  <a:pt x="3133969" y="933938"/>
                </a:lnTo>
                <a:lnTo>
                  <a:pt x="3114430" y="933938"/>
                </a:lnTo>
                <a:lnTo>
                  <a:pt x="3114430" y="914400"/>
                </a:lnTo>
                <a:lnTo>
                  <a:pt x="3038882" y="914400"/>
                </a:lnTo>
                <a:lnTo>
                  <a:pt x="3038882" y="890953"/>
                </a:lnTo>
                <a:lnTo>
                  <a:pt x="2886482" y="890953"/>
                </a:lnTo>
                <a:lnTo>
                  <a:pt x="2886482" y="875323"/>
                </a:lnTo>
                <a:lnTo>
                  <a:pt x="2863036" y="875323"/>
                </a:lnTo>
                <a:lnTo>
                  <a:pt x="2863036" y="860994"/>
                </a:lnTo>
                <a:lnTo>
                  <a:pt x="2814841" y="860994"/>
                </a:lnTo>
                <a:lnTo>
                  <a:pt x="2814841" y="840153"/>
                </a:lnTo>
                <a:lnTo>
                  <a:pt x="2749712" y="840153"/>
                </a:lnTo>
                <a:lnTo>
                  <a:pt x="2749712" y="821917"/>
                </a:lnTo>
                <a:lnTo>
                  <a:pt x="2723661" y="821917"/>
                </a:lnTo>
                <a:lnTo>
                  <a:pt x="2723661" y="804984"/>
                </a:lnTo>
                <a:lnTo>
                  <a:pt x="2665046" y="804984"/>
                </a:lnTo>
                <a:lnTo>
                  <a:pt x="2665046" y="794564"/>
                </a:lnTo>
                <a:lnTo>
                  <a:pt x="2543907" y="794564"/>
                </a:lnTo>
                <a:lnTo>
                  <a:pt x="2543907" y="782841"/>
                </a:lnTo>
                <a:lnTo>
                  <a:pt x="2409743" y="782841"/>
                </a:lnTo>
                <a:lnTo>
                  <a:pt x="2409743" y="767210"/>
                </a:lnTo>
                <a:lnTo>
                  <a:pt x="2387600" y="767210"/>
                </a:lnTo>
                <a:lnTo>
                  <a:pt x="2387600" y="750276"/>
                </a:lnTo>
                <a:lnTo>
                  <a:pt x="2340707" y="750276"/>
                </a:lnTo>
                <a:lnTo>
                  <a:pt x="2340707" y="741159"/>
                </a:lnTo>
                <a:lnTo>
                  <a:pt x="2270369" y="741159"/>
                </a:lnTo>
                <a:lnTo>
                  <a:pt x="2270369" y="702082"/>
                </a:lnTo>
                <a:lnTo>
                  <a:pt x="2252133" y="702082"/>
                </a:lnTo>
                <a:lnTo>
                  <a:pt x="2252133" y="685148"/>
                </a:lnTo>
                <a:lnTo>
                  <a:pt x="2233897" y="685148"/>
                </a:lnTo>
                <a:lnTo>
                  <a:pt x="2233897" y="657794"/>
                </a:lnTo>
                <a:lnTo>
                  <a:pt x="2180492" y="657794"/>
                </a:lnTo>
                <a:lnTo>
                  <a:pt x="2180492" y="626533"/>
                </a:lnTo>
                <a:lnTo>
                  <a:pt x="2028092" y="626533"/>
                </a:lnTo>
                <a:lnTo>
                  <a:pt x="2028092" y="614810"/>
                </a:lnTo>
                <a:lnTo>
                  <a:pt x="2005948" y="614810"/>
                </a:lnTo>
                <a:lnTo>
                  <a:pt x="2005948" y="595271"/>
                </a:lnTo>
                <a:lnTo>
                  <a:pt x="1931702" y="595271"/>
                </a:lnTo>
                <a:lnTo>
                  <a:pt x="1931702" y="580943"/>
                </a:lnTo>
                <a:lnTo>
                  <a:pt x="1890020" y="580943"/>
                </a:lnTo>
                <a:lnTo>
                  <a:pt x="1890020" y="539261"/>
                </a:lnTo>
                <a:lnTo>
                  <a:pt x="1667282" y="539261"/>
                </a:lnTo>
                <a:lnTo>
                  <a:pt x="1667282" y="510605"/>
                </a:lnTo>
                <a:lnTo>
                  <a:pt x="1632112" y="510605"/>
                </a:lnTo>
                <a:lnTo>
                  <a:pt x="1632112" y="484553"/>
                </a:lnTo>
                <a:lnTo>
                  <a:pt x="1533118" y="484553"/>
                </a:lnTo>
                <a:lnTo>
                  <a:pt x="1533118" y="471528"/>
                </a:lnTo>
                <a:lnTo>
                  <a:pt x="1501856" y="471528"/>
                </a:lnTo>
                <a:lnTo>
                  <a:pt x="1501856" y="455897"/>
                </a:lnTo>
                <a:lnTo>
                  <a:pt x="1461477" y="455897"/>
                </a:lnTo>
                <a:lnTo>
                  <a:pt x="1461477" y="440266"/>
                </a:lnTo>
                <a:lnTo>
                  <a:pt x="1384625" y="440266"/>
                </a:lnTo>
                <a:lnTo>
                  <a:pt x="1384625" y="425938"/>
                </a:lnTo>
                <a:lnTo>
                  <a:pt x="1357271" y="425938"/>
                </a:lnTo>
                <a:lnTo>
                  <a:pt x="1357271" y="406400"/>
                </a:lnTo>
                <a:lnTo>
                  <a:pt x="1335128" y="406400"/>
                </a:lnTo>
                <a:lnTo>
                  <a:pt x="1335128" y="392071"/>
                </a:lnTo>
                <a:lnTo>
                  <a:pt x="1319497" y="392071"/>
                </a:lnTo>
                <a:lnTo>
                  <a:pt x="1319497" y="377743"/>
                </a:lnTo>
                <a:lnTo>
                  <a:pt x="1243948" y="377743"/>
                </a:lnTo>
                <a:lnTo>
                  <a:pt x="1243948" y="360810"/>
                </a:lnTo>
                <a:lnTo>
                  <a:pt x="1207477" y="360810"/>
                </a:lnTo>
                <a:lnTo>
                  <a:pt x="1207477" y="349087"/>
                </a:lnTo>
                <a:lnTo>
                  <a:pt x="1060287" y="349087"/>
                </a:lnTo>
                <a:lnTo>
                  <a:pt x="1060287" y="336061"/>
                </a:lnTo>
                <a:lnTo>
                  <a:pt x="989948" y="336061"/>
                </a:lnTo>
                <a:lnTo>
                  <a:pt x="989948" y="330851"/>
                </a:lnTo>
                <a:lnTo>
                  <a:pt x="950871" y="330851"/>
                </a:lnTo>
                <a:lnTo>
                  <a:pt x="950871" y="315220"/>
                </a:lnTo>
                <a:lnTo>
                  <a:pt x="918307" y="315220"/>
                </a:lnTo>
                <a:lnTo>
                  <a:pt x="918307" y="273538"/>
                </a:lnTo>
                <a:lnTo>
                  <a:pt x="877928" y="273538"/>
                </a:lnTo>
                <a:lnTo>
                  <a:pt x="877928" y="256605"/>
                </a:lnTo>
                <a:lnTo>
                  <a:pt x="798471" y="256605"/>
                </a:lnTo>
                <a:lnTo>
                  <a:pt x="798471" y="238369"/>
                </a:lnTo>
                <a:lnTo>
                  <a:pt x="695569" y="238369"/>
                </a:lnTo>
                <a:lnTo>
                  <a:pt x="695569" y="214923"/>
                </a:lnTo>
                <a:lnTo>
                  <a:pt x="649979" y="214923"/>
                </a:lnTo>
                <a:lnTo>
                  <a:pt x="649979" y="195384"/>
                </a:lnTo>
                <a:lnTo>
                  <a:pt x="636953" y="195384"/>
                </a:lnTo>
                <a:lnTo>
                  <a:pt x="636953" y="179753"/>
                </a:lnTo>
                <a:lnTo>
                  <a:pt x="571825" y="179753"/>
                </a:lnTo>
                <a:lnTo>
                  <a:pt x="571825" y="157610"/>
                </a:lnTo>
                <a:lnTo>
                  <a:pt x="518420" y="157610"/>
                </a:lnTo>
                <a:lnTo>
                  <a:pt x="518420" y="136769"/>
                </a:lnTo>
                <a:lnTo>
                  <a:pt x="435056" y="136769"/>
                </a:lnTo>
                <a:lnTo>
                  <a:pt x="435056" y="115928"/>
                </a:lnTo>
                <a:lnTo>
                  <a:pt x="362112" y="115928"/>
                </a:lnTo>
                <a:lnTo>
                  <a:pt x="362112" y="100297"/>
                </a:lnTo>
                <a:lnTo>
                  <a:pt x="338666" y="100297"/>
                </a:lnTo>
                <a:lnTo>
                  <a:pt x="338666" y="71641"/>
                </a:lnTo>
                <a:lnTo>
                  <a:pt x="274841" y="71641"/>
                </a:lnTo>
                <a:lnTo>
                  <a:pt x="274841" y="61220"/>
                </a:lnTo>
                <a:lnTo>
                  <a:pt x="197989" y="61220"/>
                </a:lnTo>
                <a:lnTo>
                  <a:pt x="197989" y="42984"/>
                </a:lnTo>
                <a:lnTo>
                  <a:pt x="156307" y="42984"/>
                </a:lnTo>
                <a:lnTo>
                  <a:pt x="156307" y="28656"/>
                </a:lnTo>
                <a:lnTo>
                  <a:pt x="66430" y="28656"/>
                </a:lnTo>
                <a:lnTo>
                  <a:pt x="66430" y="9117"/>
                </a:lnTo>
                <a:lnTo>
                  <a:pt x="22143" y="9117"/>
                </a:lnTo>
                <a:lnTo>
                  <a:pt x="22143" y="0"/>
                </a:lnTo>
                <a:lnTo>
                  <a:pt x="0" y="0"/>
                </a:lnTo>
              </a:path>
            </a:pathLst>
          </a:custGeom>
          <a:noFill/>
          <a:ln w="28575">
            <a:solidFill>
              <a:srgbClr val="00B0F0"/>
            </a:solidFill>
            <a:miter lim="800000"/>
            <a:headEnd/>
            <a:tailEnd/>
          </a:ln>
        </p:spPr>
        <p:txBody>
          <a:bodyPr rtlCol="0" anchor="ctr"/>
          <a:lstStyle/>
          <a:p>
            <a:pPr algn="ctr" defTabSz="685800" eaLnBrk="0" hangingPunct="0">
              <a:defRPr/>
            </a:pPr>
            <a:endParaRPr lang="en-US" sz="1350" b="1" dirty="0">
              <a:solidFill>
                <a:srgbClr val="FFFFFF"/>
              </a:solidFill>
              <a:latin typeface="Arial" panose="020B0604020202020204" pitchFamily="34" charset="0"/>
              <a:ea typeface="+mn-ea"/>
              <a:cs typeface="Arial" panose="020B0604020202020204" pitchFamily="34" charset="0"/>
            </a:endParaRPr>
          </a:p>
        </p:txBody>
      </p:sp>
      <p:sp>
        <p:nvSpPr>
          <p:cNvPr id="53" name="Freeform: Shape 52">
            <a:extLst>
              <a:ext uri="{FF2B5EF4-FFF2-40B4-BE49-F238E27FC236}">
                <a16:creationId xmlns:a16="http://schemas.microsoft.com/office/drawing/2014/main" id="{CCC8A494-141A-CC6F-9E7E-26BC3D800185}"/>
              </a:ext>
            </a:extLst>
          </p:cNvPr>
          <p:cNvSpPr/>
          <p:nvPr/>
        </p:nvSpPr>
        <p:spPr bwMode="auto">
          <a:xfrm>
            <a:off x="756139" y="1319719"/>
            <a:ext cx="4034692" cy="1726223"/>
          </a:xfrm>
          <a:custGeom>
            <a:avLst/>
            <a:gdLst>
              <a:gd name="connsiteX0" fmla="*/ 5379589 w 5379589"/>
              <a:gd name="connsiteY0" fmla="*/ 2301631 h 2301631"/>
              <a:gd name="connsiteX1" fmla="*/ 4798646 w 5379589"/>
              <a:gd name="connsiteY1" fmla="*/ 2301631 h 2301631"/>
              <a:gd name="connsiteX2" fmla="*/ 4798646 w 5379589"/>
              <a:gd name="connsiteY2" fmla="*/ 2119272 h 2301631"/>
              <a:gd name="connsiteX3" fmla="*/ 4539436 w 5379589"/>
              <a:gd name="connsiteY3" fmla="*/ 2119272 h 2301631"/>
              <a:gd name="connsiteX4" fmla="*/ 4539436 w 5379589"/>
              <a:gd name="connsiteY4" fmla="*/ 2035908 h 2301631"/>
              <a:gd name="connsiteX5" fmla="*/ 4298461 w 5379589"/>
              <a:gd name="connsiteY5" fmla="*/ 2035908 h 2301631"/>
              <a:gd name="connsiteX6" fmla="*/ 4298461 w 5379589"/>
              <a:gd name="connsiteY6" fmla="*/ 1994226 h 2301631"/>
              <a:gd name="connsiteX7" fmla="*/ 4182533 w 5379589"/>
              <a:gd name="connsiteY7" fmla="*/ 1994226 h 2301631"/>
              <a:gd name="connsiteX8" fmla="*/ 4182533 w 5379589"/>
              <a:gd name="connsiteY8" fmla="*/ 1953846 h 2301631"/>
              <a:gd name="connsiteX9" fmla="*/ 4129128 w 5379589"/>
              <a:gd name="connsiteY9" fmla="*/ 1953846 h 2301631"/>
              <a:gd name="connsiteX10" fmla="*/ 4129128 w 5379589"/>
              <a:gd name="connsiteY10" fmla="*/ 1926492 h 2301631"/>
              <a:gd name="connsiteX11" fmla="*/ 4073118 w 5379589"/>
              <a:gd name="connsiteY11" fmla="*/ 1926492 h 2301631"/>
              <a:gd name="connsiteX12" fmla="*/ 4073118 w 5379589"/>
              <a:gd name="connsiteY12" fmla="*/ 1866575 h 2301631"/>
              <a:gd name="connsiteX13" fmla="*/ 4044461 w 5379589"/>
              <a:gd name="connsiteY13" fmla="*/ 1866575 h 2301631"/>
              <a:gd name="connsiteX14" fmla="*/ 4044461 w 5379589"/>
              <a:gd name="connsiteY14" fmla="*/ 1814472 h 2301631"/>
              <a:gd name="connsiteX15" fmla="*/ 3989753 w 5379589"/>
              <a:gd name="connsiteY15" fmla="*/ 1814472 h 2301631"/>
              <a:gd name="connsiteX16" fmla="*/ 3989753 w 5379589"/>
              <a:gd name="connsiteY16" fmla="*/ 1763672 h 2301631"/>
              <a:gd name="connsiteX17" fmla="*/ 3938953 w 5379589"/>
              <a:gd name="connsiteY17" fmla="*/ 1763672 h 2301631"/>
              <a:gd name="connsiteX18" fmla="*/ 3938953 w 5379589"/>
              <a:gd name="connsiteY18" fmla="*/ 1694636 h 2301631"/>
              <a:gd name="connsiteX19" fmla="*/ 3901179 w 5379589"/>
              <a:gd name="connsiteY19" fmla="*/ 1694636 h 2301631"/>
              <a:gd name="connsiteX20" fmla="*/ 3901179 w 5379589"/>
              <a:gd name="connsiteY20" fmla="*/ 1650349 h 2301631"/>
              <a:gd name="connsiteX21" fmla="*/ 3860800 w 5379589"/>
              <a:gd name="connsiteY21" fmla="*/ 1650349 h 2301631"/>
              <a:gd name="connsiteX22" fmla="*/ 3860800 w 5379589"/>
              <a:gd name="connsiteY22" fmla="*/ 1629508 h 2301631"/>
              <a:gd name="connsiteX23" fmla="*/ 3819118 w 5379589"/>
              <a:gd name="connsiteY23" fmla="*/ 1629508 h 2301631"/>
              <a:gd name="connsiteX24" fmla="*/ 3819118 w 5379589"/>
              <a:gd name="connsiteY24" fmla="*/ 1587826 h 2301631"/>
              <a:gd name="connsiteX25" fmla="*/ 3714912 w 5379589"/>
              <a:gd name="connsiteY25" fmla="*/ 1587826 h 2301631"/>
              <a:gd name="connsiteX26" fmla="*/ 3714912 w 5379589"/>
              <a:gd name="connsiteY26" fmla="*/ 1578708 h 2301631"/>
              <a:gd name="connsiteX27" fmla="*/ 3687559 w 5379589"/>
              <a:gd name="connsiteY27" fmla="*/ 1578708 h 2301631"/>
              <a:gd name="connsiteX28" fmla="*/ 3687559 w 5379589"/>
              <a:gd name="connsiteY28" fmla="*/ 1553959 h 2301631"/>
              <a:gd name="connsiteX29" fmla="*/ 3615918 w 5379589"/>
              <a:gd name="connsiteY29" fmla="*/ 1553959 h 2301631"/>
              <a:gd name="connsiteX30" fmla="*/ 3615918 w 5379589"/>
              <a:gd name="connsiteY30" fmla="*/ 1503159 h 2301631"/>
              <a:gd name="connsiteX31" fmla="*/ 3587261 w 5379589"/>
              <a:gd name="connsiteY31" fmla="*/ 1503159 h 2301631"/>
              <a:gd name="connsiteX32" fmla="*/ 3587261 w 5379589"/>
              <a:gd name="connsiteY32" fmla="*/ 1496646 h 2301631"/>
              <a:gd name="connsiteX33" fmla="*/ 3476543 w 5379589"/>
              <a:gd name="connsiteY33" fmla="*/ 1496646 h 2301631"/>
              <a:gd name="connsiteX34" fmla="*/ 3476543 w 5379589"/>
              <a:gd name="connsiteY34" fmla="*/ 1477108 h 2301631"/>
              <a:gd name="connsiteX35" fmla="*/ 3459610 w 5379589"/>
              <a:gd name="connsiteY35" fmla="*/ 1477108 h 2301631"/>
              <a:gd name="connsiteX36" fmla="*/ 3459610 w 5379589"/>
              <a:gd name="connsiteY36" fmla="*/ 1465385 h 2301631"/>
              <a:gd name="connsiteX37" fmla="*/ 3423138 w 5379589"/>
              <a:gd name="connsiteY37" fmla="*/ 1465385 h 2301631"/>
              <a:gd name="connsiteX38" fmla="*/ 3423138 w 5379589"/>
              <a:gd name="connsiteY38" fmla="*/ 1447149 h 2301631"/>
              <a:gd name="connsiteX39" fmla="*/ 3335866 w 5379589"/>
              <a:gd name="connsiteY39" fmla="*/ 1447149 h 2301631"/>
              <a:gd name="connsiteX40" fmla="*/ 3335866 w 5379589"/>
              <a:gd name="connsiteY40" fmla="*/ 1418492 h 2301631"/>
              <a:gd name="connsiteX41" fmla="*/ 3277251 w 5379589"/>
              <a:gd name="connsiteY41" fmla="*/ 1418492 h 2301631"/>
              <a:gd name="connsiteX42" fmla="*/ 3277251 w 5379589"/>
              <a:gd name="connsiteY42" fmla="*/ 1395046 h 2301631"/>
              <a:gd name="connsiteX43" fmla="*/ 3243384 w 5379589"/>
              <a:gd name="connsiteY43" fmla="*/ 1395046 h 2301631"/>
              <a:gd name="connsiteX44" fmla="*/ 3243384 w 5379589"/>
              <a:gd name="connsiteY44" fmla="*/ 1371600 h 2301631"/>
              <a:gd name="connsiteX45" fmla="*/ 3173046 w 5379589"/>
              <a:gd name="connsiteY45" fmla="*/ 1371600 h 2301631"/>
              <a:gd name="connsiteX46" fmla="*/ 3173046 w 5379589"/>
              <a:gd name="connsiteY46" fmla="*/ 1355969 h 2301631"/>
              <a:gd name="connsiteX47" fmla="*/ 3127456 w 5379589"/>
              <a:gd name="connsiteY47" fmla="*/ 1355969 h 2301631"/>
              <a:gd name="connsiteX48" fmla="*/ 3127456 w 5379589"/>
              <a:gd name="connsiteY48" fmla="*/ 1355969 h 2301631"/>
              <a:gd name="connsiteX49" fmla="*/ 3109220 w 5379589"/>
              <a:gd name="connsiteY49" fmla="*/ 1355969 h 2301631"/>
              <a:gd name="connsiteX50" fmla="*/ 3109220 w 5379589"/>
              <a:gd name="connsiteY50" fmla="*/ 1328616 h 2301631"/>
              <a:gd name="connsiteX51" fmla="*/ 3067538 w 5379589"/>
              <a:gd name="connsiteY51" fmla="*/ 1328616 h 2301631"/>
              <a:gd name="connsiteX52" fmla="*/ 3067538 w 5379589"/>
              <a:gd name="connsiteY52" fmla="*/ 1314287 h 2301631"/>
              <a:gd name="connsiteX53" fmla="*/ 3038882 w 5379589"/>
              <a:gd name="connsiteY53" fmla="*/ 1314287 h 2301631"/>
              <a:gd name="connsiteX54" fmla="*/ 3038882 w 5379589"/>
              <a:gd name="connsiteY54" fmla="*/ 1286933 h 2301631"/>
              <a:gd name="connsiteX55" fmla="*/ 2982871 w 5379589"/>
              <a:gd name="connsiteY55" fmla="*/ 1286933 h 2301631"/>
              <a:gd name="connsiteX56" fmla="*/ 2982871 w 5379589"/>
              <a:gd name="connsiteY56" fmla="*/ 1266092 h 2301631"/>
              <a:gd name="connsiteX57" fmla="*/ 2958123 w 5379589"/>
              <a:gd name="connsiteY57" fmla="*/ 1266092 h 2301631"/>
              <a:gd name="connsiteX58" fmla="*/ 2958123 w 5379589"/>
              <a:gd name="connsiteY58" fmla="*/ 1241344 h 2301631"/>
              <a:gd name="connsiteX59" fmla="*/ 2937282 w 5379589"/>
              <a:gd name="connsiteY59" fmla="*/ 1241344 h 2301631"/>
              <a:gd name="connsiteX60" fmla="*/ 2937282 w 5379589"/>
              <a:gd name="connsiteY60" fmla="*/ 1215292 h 2301631"/>
              <a:gd name="connsiteX61" fmla="*/ 2838287 w 5379589"/>
              <a:gd name="connsiteY61" fmla="*/ 1215292 h 2301631"/>
              <a:gd name="connsiteX62" fmla="*/ 2838287 w 5379589"/>
              <a:gd name="connsiteY62" fmla="*/ 1199662 h 2301631"/>
              <a:gd name="connsiteX63" fmla="*/ 2803118 w 5379589"/>
              <a:gd name="connsiteY63" fmla="*/ 1199662 h 2301631"/>
              <a:gd name="connsiteX64" fmla="*/ 2803118 w 5379589"/>
              <a:gd name="connsiteY64" fmla="*/ 1160585 h 2301631"/>
              <a:gd name="connsiteX65" fmla="*/ 2779671 w 5379589"/>
              <a:gd name="connsiteY65" fmla="*/ 1160585 h 2301631"/>
              <a:gd name="connsiteX66" fmla="*/ 2779671 w 5379589"/>
              <a:gd name="connsiteY66" fmla="*/ 1120205 h 2301631"/>
              <a:gd name="connsiteX67" fmla="*/ 2724964 w 5379589"/>
              <a:gd name="connsiteY67" fmla="*/ 1120205 h 2301631"/>
              <a:gd name="connsiteX68" fmla="*/ 2724964 w 5379589"/>
              <a:gd name="connsiteY68" fmla="*/ 1101969 h 2301631"/>
              <a:gd name="connsiteX69" fmla="*/ 2702820 w 5379589"/>
              <a:gd name="connsiteY69" fmla="*/ 1101969 h 2301631"/>
              <a:gd name="connsiteX70" fmla="*/ 2702820 w 5379589"/>
              <a:gd name="connsiteY70" fmla="*/ 1083733 h 2301631"/>
              <a:gd name="connsiteX71" fmla="*/ 2670256 w 5379589"/>
              <a:gd name="connsiteY71" fmla="*/ 1083733 h 2301631"/>
              <a:gd name="connsiteX72" fmla="*/ 2670256 w 5379589"/>
              <a:gd name="connsiteY72" fmla="*/ 1055077 h 2301631"/>
              <a:gd name="connsiteX73" fmla="*/ 2543907 w 5379589"/>
              <a:gd name="connsiteY73" fmla="*/ 1055077 h 2301631"/>
              <a:gd name="connsiteX74" fmla="*/ 2543907 w 5379589"/>
              <a:gd name="connsiteY74" fmla="*/ 1019908 h 2301631"/>
              <a:gd name="connsiteX75" fmla="*/ 2495712 w 5379589"/>
              <a:gd name="connsiteY75" fmla="*/ 1019908 h 2301631"/>
              <a:gd name="connsiteX76" fmla="*/ 2495712 w 5379589"/>
              <a:gd name="connsiteY76" fmla="*/ 982133 h 2301631"/>
              <a:gd name="connsiteX77" fmla="*/ 2425374 w 5379589"/>
              <a:gd name="connsiteY77" fmla="*/ 982133 h 2301631"/>
              <a:gd name="connsiteX78" fmla="*/ 2425374 w 5379589"/>
              <a:gd name="connsiteY78" fmla="*/ 933939 h 2301631"/>
              <a:gd name="connsiteX79" fmla="*/ 2332892 w 5379589"/>
              <a:gd name="connsiteY79" fmla="*/ 933939 h 2301631"/>
              <a:gd name="connsiteX80" fmla="*/ 2332892 w 5379589"/>
              <a:gd name="connsiteY80" fmla="*/ 898769 h 2301631"/>
              <a:gd name="connsiteX81" fmla="*/ 2300328 w 5379589"/>
              <a:gd name="connsiteY81" fmla="*/ 898769 h 2301631"/>
              <a:gd name="connsiteX82" fmla="*/ 2300328 w 5379589"/>
              <a:gd name="connsiteY82" fmla="*/ 880533 h 2301631"/>
              <a:gd name="connsiteX83" fmla="*/ 2259948 w 5379589"/>
              <a:gd name="connsiteY83" fmla="*/ 880533 h 2301631"/>
              <a:gd name="connsiteX84" fmla="*/ 2259948 w 5379589"/>
              <a:gd name="connsiteY84" fmla="*/ 849272 h 2301631"/>
              <a:gd name="connsiteX85" fmla="*/ 2215661 w 5379589"/>
              <a:gd name="connsiteY85" fmla="*/ 849272 h 2301631"/>
              <a:gd name="connsiteX86" fmla="*/ 2215661 w 5379589"/>
              <a:gd name="connsiteY86" fmla="*/ 828431 h 2301631"/>
              <a:gd name="connsiteX87" fmla="*/ 2163559 w 5379589"/>
              <a:gd name="connsiteY87" fmla="*/ 828431 h 2301631"/>
              <a:gd name="connsiteX88" fmla="*/ 2163559 w 5379589"/>
              <a:gd name="connsiteY88" fmla="*/ 807590 h 2301631"/>
              <a:gd name="connsiteX89" fmla="*/ 2145323 w 5379589"/>
              <a:gd name="connsiteY89" fmla="*/ 807590 h 2301631"/>
              <a:gd name="connsiteX90" fmla="*/ 2145323 w 5379589"/>
              <a:gd name="connsiteY90" fmla="*/ 790657 h 2301631"/>
              <a:gd name="connsiteX91" fmla="*/ 1983805 w 5379589"/>
              <a:gd name="connsiteY91" fmla="*/ 790657 h 2301631"/>
              <a:gd name="connsiteX92" fmla="*/ 1983805 w 5379589"/>
              <a:gd name="connsiteY92" fmla="*/ 790657 h 2301631"/>
              <a:gd name="connsiteX93" fmla="*/ 1974687 w 5379589"/>
              <a:gd name="connsiteY93" fmla="*/ 781539 h 2301631"/>
              <a:gd name="connsiteX94" fmla="*/ 1974687 w 5379589"/>
              <a:gd name="connsiteY94" fmla="*/ 763303 h 2301631"/>
              <a:gd name="connsiteX95" fmla="*/ 1927794 w 5379589"/>
              <a:gd name="connsiteY95" fmla="*/ 763303 h 2301631"/>
              <a:gd name="connsiteX96" fmla="*/ 1927794 w 5379589"/>
              <a:gd name="connsiteY96" fmla="*/ 735949 h 2301631"/>
              <a:gd name="connsiteX97" fmla="*/ 1884810 w 5379589"/>
              <a:gd name="connsiteY97" fmla="*/ 735949 h 2301631"/>
              <a:gd name="connsiteX98" fmla="*/ 1884810 w 5379589"/>
              <a:gd name="connsiteY98" fmla="*/ 698175 h 2301631"/>
              <a:gd name="connsiteX99" fmla="*/ 1728502 w 5379589"/>
              <a:gd name="connsiteY99" fmla="*/ 698175 h 2301631"/>
              <a:gd name="connsiteX100" fmla="*/ 1728502 w 5379589"/>
              <a:gd name="connsiteY100" fmla="*/ 683846 h 2301631"/>
              <a:gd name="connsiteX101" fmla="*/ 1701148 w 5379589"/>
              <a:gd name="connsiteY101" fmla="*/ 683846 h 2301631"/>
              <a:gd name="connsiteX102" fmla="*/ 1701148 w 5379589"/>
              <a:gd name="connsiteY102" fmla="*/ 665610 h 2301631"/>
              <a:gd name="connsiteX103" fmla="*/ 1616482 w 5379589"/>
              <a:gd name="connsiteY103" fmla="*/ 665610 h 2301631"/>
              <a:gd name="connsiteX104" fmla="*/ 1616482 w 5379589"/>
              <a:gd name="connsiteY104" fmla="*/ 643467 h 2301631"/>
              <a:gd name="connsiteX105" fmla="*/ 1599548 w 5379589"/>
              <a:gd name="connsiteY105" fmla="*/ 643467 h 2301631"/>
              <a:gd name="connsiteX106" fmla="*/ 1599548 w 5379589"/>
              <a:gd name="connsiteY106" fmla="*/ 580944 h 2301631"/>
              <a:gd name="connsiteX107" fmla="*/ 1474502 w 5379589"/>
              <a:gd name="connsiteY107" fmla="*/ 580944 h 2301631"/>
              <a:gd name="connsiteX108" fmla="*/ 1474502 w 5379589"/>
              <a:gd name="connsiteY108" fmla="*/ 556195 h 2301631"/>
              <a:gd name="connsiteX109" fmla="*/ 1383323 w 5379589"/>
              <a:gd name="connsiteY109" fmla="*/ 556195 h 2301631"/>
              <a:gd name="connsiteX110" fmla="*/ 1383323 w 5379589"/>
              <a:gd name="connsiteY110" fmla="*/ 532749 h 2301631"/>
              <a:gd name="connsiteX111" fmla="*/ 1365087 w 5379589"/>
              <a:gd name="connsiteY111" fmla="*/ 532749 h 2301631"/>
              <a:gd name="connsiteX112" fmla="*/ 1365087 w 5379589"/>
              <a:gd name="connsiteY112" fmla="*/ 489764 h 2301631"/>
              <a:gd name="connsiteX113" fmla="*/ 1312984 w 5379589"/>
              <a:gd name="connsiteY113" fmla="*/ 489764 h 2301631"/>
              <a:gd name="connsiteX114" fmla="*/ 1312984 w 5379589"/>
              <a:gd name="connsiteY114" fmla="*/ 453292 h 2301631"/>
              <a:gd name="connsiteX115" fmla="*/ 1207477 w 5379589"/>
              <a:gd name="connsiteY115" fmla="*/ 453292 h 2301631"/>
              <a:gd name="connsiteX116" fmla="*/ 1207477 w 5379589"/>
              <a:gd name="connsiteY116" fmla="*/ 441569 h 2301631"/>
              <a:gd name="connsiteX117" fmla="*/ 1181425 w 5379589"/>
              <a:gd name="connsiteY117" fmla="*/ 441569 h 2301631"/>
              <a:gd name="connsiteX118" fmla="*/ 1181425 w 5379589"/>
              <a:gd name="connsiteY118" fmla="*/ 422031 h 2301631"/>
              <a:gd name="connsiteX119" fmla="*/ 1157979 w 5379589"/>
              <a:gd name="connsiteY119" fmla="*/ 422031 h 2301631"/>
              <a:gd name="connsiteX120" fmla="*/ 1157979 w 5379589"/>
              <a:gd name="connsiteY120" fmla="*/ 403795 h 2301631"/>
              <a:gd name="connsiteX121" fmla="*/ 1099364 w 5379589"/>
              <a:gd name="connsiteY121" fmla="*/ 403795 h 2301631"/>
              <a:gd name="connsiteX122" fmla="*/ 1099364 w 5379589"/>
              <a:gd name="connsiteY122" fmla="*/ 390769 h 2301631"/>
              <a:gd name="connsiteX123" fmla="*/ 1078523 w 5379589"/>
              <a:gd name="connsiteY123" fmla="*/ 390769 h 2301631"/>
              <a:gd name="connsiteX124" fmla="*/ 1078523 w 5379589"/>
              <a:gd name="connsiteY124" fmla="*/ 368626 h 2301631"/>
              <a:gd name="connsiteX125" fmla="*/ 1027723 w 5379589"/>
              <a:gd name="connsiteY125" fmla="*/ 368626 h 2301631"/>
              <a:gd name="connsiteX126" fmla="*/ 1027723 w 5379589"/>
              <a:gd name="connsiteY126" fmla="*/ 354298 h 2301631"/>
              <a:gd name="connsiteX127" fmla="*/ 1000369 w 5379589"/>
              <a:gd name="connsiteY127" fmla="*/ 354298 h 2301631"/>
              <a:gd name="connsiteX128" fmla="*/ 1000369 w 5379589"/>
              <a:gd name="connsiteY128" fmla="*/ 328246 h 2301631"/>
              <a:gd name="connsiteX129" fmla="*/ 948266 w 5379589"/>
              <a:gd name="connsiteY129" fmla="*/ 328246 h 2301631"/>
              <a:gd name="connsiteX130" fmla="*/ 907887 w 5379589"/>
              <a:gd name="connsiteY130" fmla="*/ 328246 h 2301631"/>
              <a:gd name="connsiteX131" fmla="*/ 907887 w 5379589"/>
              <a:gd name="connsiteY131" fmla="*/ 315221 h 2301631"/>
              <a:gd name="connsiteX132" fmla="*/ 859692 w 5379589"/>
              <a:gd name="connsiteY132" fmla="*/ 315221 h 2301631"/>
              <a:gd name="connsiteX133" fmla="*/ 859692 w 5379589"/>
              <a:gd name="connsiteY133" fmla="*/ 302195 h 2301631"/>
              <a:gd name="connsiteX134" fmla="*/ 838851 w 5379589"/>
              <a:gd name="connsiteY134" fmla="*/ 302195 h 2301631"/>
              <a:gd name="connsiteX135" fmla="*/ 838851 w 5379589"/>
              <a:gd name="connsiteY135" fmla="*/ 272236 h 2301631"/>
              <a:gd name="connsiteX136" fmla="*/ 726830 w 5379589"/>
              <a:gd name="connsiteY136" fmla="*/ 272236 h 2301631"/>
              <a:gd name="connsiteX137" fmla="*/ 726830 w 5379589"/>
              <a:gd name="connsiteY137" fmla="*/ 254000 h 2301631"/>
              <a:gd name="connsiteX138" fmla="*/ 691661 w 5379589"/>
              <a:gd name="connsiteY138" fmla="*/ 254000 h 2301631"/>
              <a:gd name="connsiteX139" fmla="*/ 691661 w 5379589"/>
              <a:gd name="connsiteY139" fmla="*/ 221436 h 2301631"/>
              <a:gd name="connsiteX140" fmla="*/ 515815 w 5379589"/>
              <a:gd name="connsiteY140" fmla="*/ 221436 h 2301631"/>
              <a:gd name="connsiteX141" fmla="*/ 515815 w 5379589"/>
              <a:gd name="connsiteY141" fmla="*/ 195385 h 2301631"/>
              <a:gd name="connsiteX142" fmla="*/ 449384 w 5379589"/>
              <a:gd name="connsiteY142" fmla="*/ 195385 h 2301631"/>
              <a:gd name="connsiteX143" fmla="*/ 449384 w 5379589"/>
              <a:gd name="connsiteY143" fmla="*/ 168031 h 2301631"/>
              <a:gd name="connsiteX144" fmla="*/ 403794 w 5379589"/>
              <a:gd name="connsiteY144" fmla="*/ 168031 h 2301631"/>
              <a:gd name="connsiteX145" fmla="*/ 403794 w 5379589"/>
              <a:gd name="connsiteY145" fmla="*/ 147190 h 2301631"/>
              <a:gd name="connsiteX146" fmla="*/ 364718 w 5379589"/>
              <a:gd name="connsiteY146" fmla="*/ 147190 h 2301631"/>
              <a:gd name="connsiteX147" fmla="*/ 364718 w 5379589"/>
              <a:gd name="connsiteY147" fmla="*/ 128954 h 2301631"/>
              <a:gd name="connsiteX148" fmla="*/ 326943 w 5379589"/>
              <a:gd name="connsiteY148" fmla="*/ 128954 h 2301631"/>
              <a:gd name="connsiteX149" fmla="*/ 326943 w 5379589"/>
              <a:gd name="connsiteY149" fmla="*/ 104205 h 2301631"/>
              <a:gd name="connsiteX150" fmla="*/ 272236 w 5379589"/>
              <a:gd name="connsiteY150" fmla="*/ 104205 h 2301631"/>
              <a:gd name="connsiteX151" fmla="*/ 272236 w 5379589"/>
              <a:gd name="connsiteY151" fmla="*/ 84667 h 2301631"/>
              <a:gd name="connsiteX152" fmla="*/ 235764 w 5379589"/>
              <a:gd name="connsiteY152" fmla="*/ 84667 h 2301631"/>
              <a:gd name="connsiteX153" fmla="*/ 235764 w 5379589"/>
              <a:gd name="connsiteY153" fmla="*/ 50800 h 2301631"/>
              <a:gd name="connsiteX154" fmla="*/ 175846 w 5379589"/>
              <a:gd name="connsiteY154" fmla="*/ 50800 h 2301631"/>
              <a:gd name="connsiteX155" fmla="*/ 175846 w 5379589"/>
              <a:gd name="connsiteY155" fmla="*/ 31262 h 2301631"/>
              <a:gd name="connsiteX156" fmla="*/ 98994 w 5379589"/>
              <a:gd name="connsiteY156" fmla="*/ 31262 h 2301631"/>
              <a:gd name="connsiteX157" fmla="*/ 98994 w 5379589"/>
              <a:gd name="connsiteY157" fmla="*/ 14328 h 2301631"/>
              <a:gd name="connsiteX158" fmla="*/ 78153 w 5379589"/>
              <a:gd name="connsiteY158" fmla="*/ 14328 h 2301631"/>
              <a:gd name="connsiteX159" fmla="*/ 78153 w 5379589"/>
              <a:gd name="connsiteY159" fmla="*/ 0 h 2301631"/>
              <a:gd name="connsiteX160" fmla="*/ 0 w 5379589"/>
              <a:gd name="connsiteY160" fmla="*/ 0 h 230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5379589" h="2301631">
                <a:moveTo>
                  <a:pt x="5379589" y="2301631"/>
                </a:moveTo>
                <a:lnTo>
                  <a:pt x="4798646" y="2301631"/>
                </a:lnTo>
                <a:lnTo>
                  <a:pt x="4798646" y="2119272"/>
                </a:lnTo>
                <a:lnTo>
                  <a:pt x="4539436" y="2119272"/>
                </a:lnTo>
                <a:lnTo>
                  <a:pt x="4539436" y="2035908"/>
                </a:lnTo>
                <a:lnTo>
                  <a:pt x="4298461" y="2035908"/>
                </a:lnTo>
                <a:lnTo>
                  <a:pt x="4298461" y="1994226"/>
                </a:lnTo>
                <a:lnTo>
                  <a:pt x="4182533" y="1994226"/>
                </a:lnTo>
                <a:lnTo>
                  <a:pt x="4182533" y="1953846"/>
                </a:lnTo>
                <a:lnTo>
                  <a:pt x="4129128" y="1953846"/>
                </a:lnTo>
                <a:lnTo>
                  <a:pt x="4129128" y="1926492"/>
                </a:lnTo>
                <a:lnTo>
                  <a:pt x="4073118" y="1926492"/>
                </a:lnTo>
                <a:lnTo>
                  <a:pt x="4073118" y="1866575"/>
                </a:lnTo>
                <a:lnTo>
                  <a:pt x="4044461" y="1866575"/>
                </a:lnTo>
                <a:lnTo>
                  <a:pt x="4044461" y="1814472"/>
                </a:lnTo>
                <a:lnTo>
                  <a:pt x="3989753" y="1814472"/>
                </a:lnTo>
                <a:lnTo>
                  <a:pt x="3989753" y="1763672"/>
                </a:lnTo>
                <a:lnTo>
                  <a:pt x="3938953" y="1763672"/>
                </a:lnTo>
                <a:lnTo>
                  <a:pt x="3938953" y="1694636"/>
                </a:lnTo>
                <a:lnTo>
                  <a:pt x="3901179" y="1694636"/>
                </a:lnTo>
                <a:lnTo>
                  <a:pt x="3901179" y="1650349"/>
                </a:lnTo>
                <a:lnTo>
                  <a:pt x="3860800" y="1650349"/>
                </a:lnTo>
                <a:lnTo>
                  <a:pt x="3860800" y="1629508"/>
                </a:lnTo>
                <a:lnTo>
                  <a:pt x="3819118" y="1629508"/>
                </a:lnTo>
                <a:lnTo>
                  <a:pt x="3819118" y="1587826"/>
                </a:lnTo>
                <a:lnTo>
                  <a:pt x="3714912" y="1587826"/>
                </a:lnTo>
                <a:lnTo>
                  <a:pt x="3714912" y="1578708"/>
                </a:lnTo>
                <a:lnTo>
                  <a:pt x="3687559" y="1578708"/>
                </a:lnTo>
                <a:lnTo>
                  <a:pt x="3687559" y="1553959"/>
                </a:lnTo>
                <a:lnTo>
                  <a:pt x="3615918" y="1553959"/>
                </a:lnTo>
                <a:lnTo>
                  <a:pt x="3615918" y="1503159"/>
                </a:lnTo>
                <a:lnTo>
                  <a:pt x="3587261" y="1503159"/>
                </a:lnTo>
                <a:lnTo>
                  <a:pt x="3587261" y="1496646"/>
                </a:lnTo>
                <a:lnTo>
                  <a:pt x="3476543" y="1496646"/>
                </a:lnTo>
                <a:lnTo>
                  <a:pt x="3476543" y="1477108"/>
                </a:lnTo>
                <a:lnTo>
                  <a:pt x="3459610" y="1477108"/>
                </a:lnTo>
                <a:lnTo>
                  <a:pt x="3459610" y="1465385"/>
                </a:lnTo>
                <a:lnTo>
                  <a:pt x="3423138" y="1465385"/>
                </a:lnTo>
                <a:lnTo>
                  <a:pt x="3423138" y="1447149"/>
                </a:lnTo>
                <a:lnTo>
                  <a:pt x="3335866" y="1447149"/>
                </a:lnTo>
                <a:lnTo>
                  <a:pt x="3335866" y="1418492"/>
                </a:lnTo>
                <a:lnTo>
                  <a:pt x="3277251" y="1418492"/>
                </a:lnTo>
                <a:lnTo>
                  <a:pt x="3277251" y="1395046"/>
                </a:lnTo>
                <a:lnTo>
                  <a:pt x="3243384" y="1395046"/>
                </a:lnTo>
                <a:lnTo>
                  <a:pt x="3243384" y="1371600"/>
                </a:lnTo>
                <a:lnTo>
                  <a:pt x="3173046" y="1371600"/>
                </a:lnTo>
                <a:lnTo>
                  <a:pt x="3173046" y="1355969"/>
                </a:lnTo>
                <a:lnTo>
                  <a:pt x="3127456" y="1355969"/>
                </a:lnTo>
                <a:lnTo>
                  <a:pt x="3127456" y="1355969"/>
                </a:lnTo>
                <a:lnTo>
                  <a:pt x="3109220" y="1355969"/>
                </a:lnTo>
                <a:lnTo>
                  <a:pt x="3109220" y="1328616"/>
                </a:lnTo>
                <a:lnTo>
                  <a:pt x="3067538" y="1328616"/>
                </a:lnTo>
                <a:lnTo>
                  <a:pt x="3067538" y="1314287"/>
                </a:lnTo>
                <a:lnTo>
                  <a:pt x="3038882" y="1314287"/>
                </a:lnTo>
                <a:lnTo>
                  <a:pt x="3038882" y="1286933"/>
                </a:lnTo>
                <a:lnTo>
                  <a:pt x="2982871" y="1286933"/>
                </a:lnTo>
                <a:lnTo>
                  <a:pt x="2982871" y="1266092"/>
                </a:lnTo>
                <a:lnTo>
                  <a:pt x="2958123" y="1266092"/>
                </a:lnTo>
                <a:lnTo>
                  <a:pt x="2958123" y="1241344"/>
                </a:lnTo>
                <a:lnTo>
                  <a:pt x="2937282" y="1241344"/>
                </a:lnTo>
                <a:lnTo>
                  <a:pt x="2937282" y="1215292"/>
                </a:lnTo>
                <a:lnTo>
                  <a:pt x="2838287" y="1215292"/>
                </a:lnTo>
                <a:lnTo>
                  <a:pt x="2838287" y="1199662"/>
                </a:lnTo>
                <a:lnTo>
                  <a:pt x="2803118" y="1199662"/>
                </a:lnTo>
                <a:lnTo>
                  <a:pt x="2803118" y="1160585"/>
                </a:lnTo>
                <a:lnTo>
                  <a:pt x="2779671" y="1160585"/>
                </a:lnTo>
                <a:lnTo>
                  <a:pt x="2779671" y="1120205"/>
                </a:lnTo>
                <a:lnTo>
                  <a:pt x="2724964" y="1120205"/>
                </a:lnTo>
                <a:lnTo>
                  <a:pt x="2724964" y="1101969"/>
                </a:lnTo>
                <a:lnTo>
                  <a:pt x="2702820" y="1101969"/>
                </a:lnTo>
                <a:lnTo>
                  <a:pt x="2702820" y="1083733"/>
                </a:lnTo>
                <a:lnTo>
                  <a:pt x="2670256" y="1083733"/>
                </a:lnTo>
                <a:lnTo>
                  <a:pt x="2670256" y="1055077"/>
                </a:lnTo>
                <a:lnTo>
                  <a:pt x="2543907" y="1055077"/>
                </a:lnTo>
                <a:lnTo>
                  <a:pt x="2543907" y="1019908"/>
                </a:lnTo>
                <a:lnTo>
                  <a:pt x="2495712" y="1019908"/>
                </a:lnTo>
                <a:lnTo>
                  <a:pt x="2495712" y="982133"/>
                </a:lnTo>
                <a:lnTo>
                  <a:pt x="2425374" y="982133"/>
                </a:lnTo>
                <a:lnTo>
                  <a:pt x="2425374" y="933939"/>
                </a:lnTo>
                <a:lnTo>
                  <a:pt x="2332892" y="933939"/>
                </a:lnTo>
                <a:lnTo>
                  <a:pt x="2332892" y="898769"/>
                </a:lnTo>
                <a:lnTo>
                  <a:pt x="2300328" y="898769"/>
                </a:lnTo>
                <a:lnTo>
                  <a:pt x="2300328" y="880533"/>
                </a:lnTo>
                <a:lnTo>
                  <a:pt x="2259948" y="880533"/>
                </a:lnTo>
                <a:lnTo>
                  <a:pt x="2259948" y="849272"/>
                </a:lnTo>
                <a:lnTo>
                  <a:pt x="2215661" y="849272"/>
                </a:lnTo>
                <a:lnTo>
                  <a:pt x="2215661" y="828431"/>
                </a:lnTo>
                <a:lnTo>
                  <a:pt x="2163559" y="828431"/>
                </a:lnTo>
                <a:lnTo>
                  <a:pt x="2163559" y="807590"/>
                </a:lnTo>
                <a:lnTo>
                  <a:pt x="2145323" y="807590"/>
                </a:lnTo>
                <a:lnTo>
                  <a:pt x="2145323" y="790657"/>
                </a:lnTo>
                <a:lnTo>
                  <a:pt x="1983805" y="790657"/>
                </a:lnTo>
                <a:lnTo>
                  <a:pt x="1983805" y="790657"/>
                </a:lnTo>
                <a:lnTo>
                  <a:pt x="1974687" y="781539"/>
                </a:lnTo>
                <a:lnTo>
                  <a:pt x="1974687" y="763303"/>
                </a:lnTo>
                <a:lnTo>
                  <a:pt x="1927794" y="763303"/>
                </a:lnTo>
                <a:lnTo>
                  <a:pt x="1927794" y="735949"/>
                </a:lnTo>
                <a:lnTo>
                  <a:pt x="1884810" y="735949"/>
                </a:lnTo>
                <a:lnTo>
                  <a:pt x="1884810" y="698175"/>
                </a:lnTo>
                <a:lnTo>
                  <a:pt x="1728502" y="698175"/>
                </a:lnTo>
                <a:lnTo>
                  <a:pt x="1728502" y="683846"/>
                </a:lnTo>
                <a:lnTo>
                  <a:pt x="1701148" y="683846"/>
                </a:lnTo>
                <a:lnTo>
                  <a:pt x="1701148" y="665610"/>
                </a:lnTo>
                <a:lnTo>
                  <a:pt x="1616482" y="665610"/>
                </a:lnTo>
                <a:lnTo>
                  <a:pt x="1616482" y="643467"/>
                </a:lnTo>
                <a:lnTo>
                  <a:pt x="1599548" y="643467"/>
                </a:lnTo>
                <a:lnTo>
                  <a:pt x="1599548" y="580944"/>
                </a:lnTo>
                <a:lnTo>
                  <a:pt x="1474502" y="580944"/>
                </a:lnTo>
                <a:lnTo>
                  <a:pt x="1474502" y="556195"/>
                </a:lnTo>
                <a:lnTo>
                  <a:pt x="1383323" y="556195"/>
                </a:lnTo>
                <a:lnTo>
                  <a:pt x="1383323" y="532749"/>
                </a:lnTo>
                <a:lnTo>
                  <a:pt x="1365087" y="532749"/>
                </a:lnTo>
                <a:lnTo>
                  <a:pt x="1365087" y="489764"/>
                </a:lnTo>
                <a:lnTo>
                  <a:pt x="1312984" y="489764"/>
                </a:lnTo>
                <a:lnTo>
                  <a:pt x="1312984" y="453292"/>
                </a:lnTo>
                <a:lnTo>
                  <a:pt x="1207477" y="453292"/>
                </a:lnTo>
                <a:lnTo>
                  <a:pt x="1207477" y="441569"/>
                </a:lnTo>
                <a:lnTo>
                  <a:pt x="1181425" y="441569"/>
                </a:lnTo>
                <a:lnTo>
                  <a:pt x="1181425" y="422031"/>
                </a:lnTo>
                <a:lnTo>
                  <a:pt x="1157979" y="422031"/>
                </a:lnTo>
                <a:lnTo>
                  <a:pt x="1157979" y="403795"/>
                </a:lnTo>
                <a:lnTo>
                  <a:pt x="1099364" y="403795"/>
                </a:lnTo>
                <a:lnTo>
                  <a:pt x="1099364" y="390769"/>
                </a:lnTo>
                <a:lnTo>
                  <a:pt x="1078523" y="390769"/>
                </a:lnTo>
                <a:lnTo>
                  <a:pt x="1078523" y="368626"/>
                </a:lnTo>
                <a:lnTo>
                  <a:pt x="1027723" y="368626"/>
                </a:lnTo>
                <a:lnTo>
                  <a:pt x="1027723" y="354298"/>
                </a:lnTo>
                <a:lnTo>
                  <a:pt x="1000369" y="354298"/>
                </a:lnTo>
                <a:lnTo>
                  <a:pt x="1000369" y="328246"/>
                </a:lnTo>
                <a:lnTo>
                  <a:pt x="948266" y="328246"/>
                </a:lnTo>
                <a:lnTo>
                  <a:pt x="907887" y="328246"/>
                </a:lnTo>
                <a:lnTo>
                  <a:pt x="907887" y="315221"/>
                </a:lnTo>
                <a:lnTo>
                  <a:pt x="859692" y="315221"/>
                </a:lnTo>
                <a:lnTo>
                  <a:pt x="859692" y="302195"/>
                </a:lnTo>
                <a:lnTo>
                  <a:pt x="838851" y="302195"/>
                </a:lnTo>
                <a:lnTo>
                  <a:pt x="838851" y="272236"/>
                </a:lnTo>
                <a:lnTo>
                  <a:pt x="726830" y="272236"/>
                </a:lnTo>
                <a:lnTo>
                  <a:pt x="726830" y="254000"/>
                </a:lnTo>
                <a:lnTo>
                  <a:pt x="691661" y="254000"/>
                </a:lnTo>
                <a:lnTo>
                  <a:pt x="691661" y="221436"/>
                </a:lnTo>
                <a:lnTo>
                  <a:pt x="515815" y="221436"/>
                </a:lnTo>
                <a:lnTo>
                  <a:pt x="515815" y="195385"/>
                </a:lnTo>
                <a:lnTo>
                  <a:pt x="449384" y="195385"/>
                </a:lnTo>
                <a:lnTo>
                  <a:pt x="449384" y="168031"/>
                </a:lnTo>
                <a:lnTo>
                  <a:pt x="403794" y="168031"/>
                </a:lnTo>
                <a:lnTo>
                  <a:pt x="403794" y="147190"/>
                </a:lnTo>
                <a:lnTo>
                  <a:pt x="364718" y="147190"/>
                </a:lnTo>
                <a:lnTo>
                  <a:pt x="364718" y="128954"/>
                </a:lnTo>
                <a:lnTo>
                  <a:pt x="326943" y="128954"/>
                </a:lnTo>
                <a:lnTo>
                  <a:pt x="326943" y="104205"/>
                </a:lnTo>
                <a:lnTo>
                  <a:pt x="272236" y="104205"/>
                </a:lnTo>
                <a:lnTo>
                  <a:pt x="272236" y="84667"/>
                </a:lnTo>
                <a:lnTo>
                  <a:pt x="235764" y="84667"/>
                </a:lnTo>
                <a:lnTo>
                  <a:pt x="235764" y="50800"/>
                </a:lnTo>
                <a:lnTo>
                  <a:pt x="175846" y="50800"/>
                </a:lnTo>
                <a:lnTo>
                  <a:pt x="175846" y="31262"/>
                </a:lnTo>
                <a:lnTo>
                  <a:pt x="98994" y="31262"/>
                </a:lnTo>
                <a:lnTo>
                  <a:pt x="98994" y="14328"/>
                </a:lnTo>
                <a:lnTo>
                  <a:pt x="78153" y="14328"/>
                </a:lnTo>
                <a:lnTo>
                  <a:pt x="78153" y="0"/>
                </a:lnTo>
                <a:lnTo>
                  <a:pt x="0" y="0"/>
                </a:lnTo>
              </a:path>
            </a:pathLst>
          </a:custGeom>
          <a:noFill/>
          <a:ln w="28575">
            <a:solidFill>
              <a:srgbClr val="FFC000"/>
            </a:solidFill>
            <a:miter lim="800000"/>
            <a:headEnd/>
            <a:tailEnd/>
          </a:ln>
        </p:spPr>
        <p:txBody>
          <a:bodyPr rtlCol="0" anchor="ctr"/>
          <a:lstStyle/>
          <a:p>
            <a:pPr algn="ctr" defTabSz="685800" eaLnBrk="0" hangingPunct="0">
              <a:defRPr/>
            </a:pPr>
            <a:endParaRPr lang="en-US" sz="1350" b="1" dirty="0">
              <a:solidFill>
                <a:srgbClr val="FFFFFF"/>
              </a:solidFill>
              <a:latin typeface="Arial" panose="020B0604020202020204" pitchFamily="34" charset="0"/>
              <a:ea typeface="+mn-ea"/>
              <a:cs typeface="Arial" panose="020B0604020202020204" pitchFamily="34" charset="0"/>
            </a:endParaRPr>
          </a:p>
        </p:txBody>
      </p:sp>
      <p:sp>
        <p:nvSpPr>
          <p:cNvPr id="54" name="Freeform: Shape 53">
            <a:extLst>
              <a:ext uri="{FF2B5EF4-FFF2-40B4-BE49-F238E27FC236}">
                <a16:creationId xmlns:a16="http://schemas.microsoft.com/office/drawing/2014/main" id="{A15126AD-381D-1EC1-593C-A80A69DD4F0F}"/>
              </a:ext>
            </a:extLst>
          </p:cNvPr>
          <p:cNvSpPr/>
          <p:nvPr/>
        </p:nvSpPr>
        <p:spPr bwMode="auto">
          <a:xfrm>
            <a:off x="751254" y="1324603"/>
            <a:ext cx="3949700" cy="2548793"/>
          </a:xfrm>
          <a:custGeom>
            <a:avLst/>
            <a:gdLst>
              <a:gd name="connsiteX0" fmla="*/ 5266266 w 5266266"/>
              <a:gd name="connsiteY0" fmla="*/ 3398390 h 3398390"/>
              <a:gd name="connsiteX1" fmla="*/ 4733518 w 5266266"/>
              <a:gd name="connsiteY1" fmla="*/ 3398390 h 3398390"/>
              <a:gd name="connsiteX2" fmla="*/ 4733518 w 5266266"/>
              <a:gd name="connsiteY2" fmla="*/ 3294185 h 3398390"/>
              <a:gd name="connsiteX3" fmla="*/ 4685323 w 5266266"/>
              <a:gd name="connsiteY3" fmla="*/ 3294185 h 3398390"/>
              <a:gd name="connsiteX4" fmla="*/ 4685323 w 5266266"/>
              <a:gd name="connsiteY4" fmla="*/ 3204308 h 3398390"/>
              <a:gd name="connsiteX5" fmla="*/ 4669692 w 5266266"/>
              <a:gd name="connsiteY5" fmla="*/ 3204308 h 3398390"/>
              <a:gd name="connsiteX6" fmla="*/ 4669692 w 5266266"/>
              <a:gd name="connsiteY6" fmla="*/ 3117036 h 3398390"/>
              <a:gd name="connsiteX7" fmla="*/ 4588933 w 5266266"/>
              <a:gd name="connsiteY7" fmla="*/ 3117036 h 3398390"/>
              <a:gd name="connsiteX8" fmla="*/ 4588933 w 5266266"/>
              <a:gd name="connsiteY8" fmla="*/ 3036277 h 3398390"/>
              <a:gd name="connsiteX9" fmla="*/ 4572000 w 5266266"/>
              <a:gd name="connsiteY9" fmla="*/ 3036277 h 3398390"/>
              <a:gd name="connsiteX10" fmla="*/ 4572000 w 5266266"/>
              <a:gd name="connsiteY10" fmla="*/ 2963333 h 3398390"/>
              <a:gd name="connsiteX11" fmla="*/ 4466492 w 5266266"/>
              <a:gd name="connsiteY11" fmla="*/ 2963333 h 3398390"/>
              <a:gd name="connsiteX12" fmla="*/ 4466492 w 5266266"/>
              <a:gd name="connsiteY12" fmla="*/ 2911231 h 3398390"/>
              <a:gd name="connsiteX13" fmla="*/ 4286738 w 5266266"/>
              <a:gd name="connsiteY13" fmla="*/ 2911231 h 3398390"/>
              <a:gd name="connsiteX14" fmla="*/ 4286738 w 5266266"/>
              <a:gd name="connsiteY14" fmla="*/ 2870851 h 3398390"/>
              <a:gd name="connsiteX15" fmla="*/ 4260687 w 5266266"/>
              <a:gd name="connsiteY15" fmla="*/ 2870851 h 3398390"/>
              <a:gd name="connsiteX16" fmla="*/ 4260687 w 5266266"/>
              <a:gd name="connsiteY16" fmla="*/ 2836985 h 3398390"/>
              <a:gd name="connsiteX17" fmla="*/ 4234636 w 5266266"/>
              <a:gd name="connsiteY17" fmla="*/ 2836985 h 3398390"/>
              <a:gd name="connsiteX18" fmla="*/ 4234636 w 5266266"/>
              <a:gd name="connsiteY18" fmla="*/ 2767949 h 3398390"/>
              <a:gd name="connsiteX19" fmla="*/ 4194256 w 5266266"/>
              <a:gd name="connsiteY19" fmla="*/ 2767949 h 3398390"/>
              <a:gd name="connsiteX20" fmla="*/ 4194256 w 5266266"/>
              <a:gd name="connsiteY20" fmla="*/ 2732779 h 3398390"/>
              <a:gd name="connsiteX21" fmla="*/ 4044461 w 5266266"/>
              <a:gd name="connsiteY21" fmla="*/ 2732779 h 3398390"/>
              <a:gd name="connsiteX22" fmla="*/ 4044461 w 5266266"/>
              <a:gd name="connsiteY22" fmla="*/ 2710636 h 3398390"/>
              <a:gd name="connsiteX23" fmla="*/ 3985846 w 5266266"/>
              <a:gd name="connsiteY23" fmla="*/ 2710636 h 3398390"/>
              <a:gd name="connsiteX24" fmla="*/ 3985846 w 5266266"/>
              <a:gd name="connsiteY24" fmla="*/ 2688492 h 3398390"/>
              <a:gd name="connsiteX25" fmla="*/ 3922020 w 5266266"/>
              <a:gd name="connsiteY25" fmla="*/ 2688492 h 3398390"/>
              <a:gd name="connsiteX26" fmla="*/ 3922020 w 5266266"/>
              <a:gd name="connsiteY26" fmla="*/ 2659836 h 3398390"/>
              <a:gd name="connsiteX27" fmla="*/ 3905087 w 5266266"/>
              <a:gd name="connsiteY27" fmla="*/ 2659836 h 3398390"/>
              <a:gd name="connsiteX28" fmla="*/ 3905087 w 5266266"/>
              <a:gd name="connsiteY28" fmla="*/ 2602523 h 3398390"/>
              <a:gd name="connsiteX29" fmla="*/ 3893364 w 5266266"/>
              <a:gd name="connsiteY29" fmla="*/ 2602523 h 3398390"/>
              <a:gd name="connsiteX30" fmla="*/ 3893364 w 5266266"/>
              <a:gd name="connsiteY30" fmla="*/ 2576472 h 3398390"/>
              <a:gd name="connsiteX31" fmla="*/ 3795672 w 5266266"/>
              <a:gd name="connsiteY31" fmla="*/ 2576472 h 3398390"/>
              <a:gd name="connsiteX32" fmla="*/ 3795672 w 5266266"/>
              <a:gd name="connsiteY32" fmla="*/ 2543908 h 3398390"/>
              <a:gd name="connsiteX33" fmla="*/ 3776133 w 5266266"/>
              <a:gd name="connsiteY33" fmla="*/ 2543908 h 3398390"/>
              <a:gd name="connsiteX34" fmla="*/ 3776133 w 5266266"/>
              <a:gd name="connsiteY34" fmla="*/ 2528277 h 3398390"/>
              <a:gd name="connsiteX35" fmla="*/ 3761805 w 5266266"/>
              <a:gd name="connsiteY35" fmla="*/ 2528277 h 3398390"/>
              <a:gd name="connsiteX36" fmla="*/ 3761805 w 5266266"/>
              <a:gd name="connsiteY36" fmla="*/ 2511344 h 3398390"/>
              <a:gd name="connsiteX37" fmla="*/ 3734451 w 5266266"/>
              <a:gd name="connsiteY37" fmla="*/ 2511344 h 3398390"/>
              <a:gd name="connsiteX38" fmla="*/ 3734451 w 5266266"/>
              <a:gd name="connsiteY38" fmla="*/ 2486595 h 3398390"/>
              <a:gd name="connsiteX39" fmla="*/ 3708400 w 5266266"/>
              <a:gd name="connsiteY39" fmla="*/ 2486595 h 3398390"/>
              <a:gd name="connsiteX40" fmla="*/ 3708400 w 5266266"/>
              <a:gd name="connsiteY40" fmla="*/ 2459241 h 3398390"/>
              <a:gd name="connsiteX41" fmla="*/ 3639364 w 5266266"/>
              <a:gd name="connsiteY41" fmla="*/ 2459241 h 3398390"/>
              <a:gd name="connsiteX42" fmla="*/ 3639364 w 5266266"/>
              <a:gd name="connsiteY42" fmla="*/ 2441005 h 3398390"/>
              <a:gd name="connsiteX43" fmla="*/ 3554697 w 5266266"/>
              <a:gd name="connsiteY43" fmla="*/ 2441005 h 3398390"/>
              <a:gd name="connsiteX44" fmla="*/ 3554697 w 5266266"/>
              <a:gd name="connsiteY44" fmla="*/ 2427979 h 3398390"/>
              <a:gd name="connsiteX45" fmla="*/ 3522133 w 5266266"/>
              <a:gd name="connsiteY45" fmla="*/ 2427979 h 3398390"/>
              <a:gd name="connsiteX46" fmla="*/ 3522133 w 5266266"/>
              <a:gd name="connsiteY46" fmla="*/ 2408441 h 3398390"/>
              <a:gd name="connsiteX47" fmla="*/ 3486964 w 5266266"/>
              <a:gd name="connsiteY47" fmla="*/ 2408441 h 3398390"/>
              <a:gd name="connsiteX48" fmla="*/ 3486964 w 5266266"/>
              <a:gd name="connsiteY48" fmla="*/ 2392810 h 3398390"/>
              <a:gd name="connsiteX49" fmla="*/ 3468728 w 5266266"/>
              <a:gd name="connsiteY49" fmla="*/ 2392810 h 3398390"/>
              <a:gd name="connsiteX50" fmla="*/ 3468728 w 5266266"/>
              <a:gd name="connsiteY50" fmla="*/ 2362851 h 3398390"/>
              <a:gd name="connsiteX51" fmla="*/ 3416625 w 5266266"/>
              <a:gd name="connsiteY51" fmla="*/ 2362851 h 3398390"/>
              <a:gd name="connsiteX52" fmla="*/ 3416625 w 5266266"/>
              <a:gd name="connsiteY52" fmla="*/ 2347220 h 3398390"/>
              <a:gd name="connsiteX53" fmla="*/ 3360615 w 5266266"/>
              <a:gd name="connsiteY53" fmla="*/ 2347220 h 3398390"/>
              <a:gd name="connsiteX54" fmla="*/ 3360615 w 5266266"/>
              <a:gd name="connsiteY54" fmla="*/ 2340708 h 3398390"/>
              <a:gd name="connsiteX55" fmla="*/ 3343682 w 5266266"/>
              <a:gd name="connsiteY55" fmla="*/ 2340708 h 3398390"/>
              <a:gd name="connsiteX56" fmla="*/ 3343682 w 5266266"/>
              <a:gd name="connsiteY56" fmla="*/ 2314656 h 3398390"/>
              <a:gd name="connsiteX57" fmla="*/ 3326749 w 5266266"/>
              <a:gd name="connsiteY57" fmla="*/ 2314656 h 3398390"/>
              <a:gd name="connsiteX58" fmla="*/ 3326749 w 5266266"/>
              <a:gd name="connsiteY58" fmla="*/ 2282092 h 3398390"/>
              <a:gd name="connsiteX59" fmla="*/ 3311118 w 5266266"/>
              <a:gd name="connsiteY59" fmla="*/ 2282092 h 3398390"/>
              <a:gd name="connsiteX60" fmla="*/ 3311118 w 5266266"/>
              <a:gd name="connsiteY60" fmla="*/ 2267764 h 3398390"/>
              <a:gd name="connsiteX61" fmla="*/ 3292882 w 5266266"/>
              <a:gd name="connsiteY61" fmla="*/ 2267764 h 3398390"/>
              <a:gd name="connsiteX62" fmla="*/ 3292882 w 5266266"/>
              <a:gd name="connsiteY62" fmla="*/ 2245620 h 3398390"/>
              <a:gd name="connsiteX63" fmla="*/ 3278554 w 5266266"/>
              <a:gd name="connsiteY63" fmla="*/ 2245620 h 3398390"/>
              <a:gd name="connsiteX64" fmla="*/ 3278554 w 5266266"/>
              <a:gd name="connsiteY64" fmla="*/ 2216964 h 3398390"/>
              <a:gd name="connsiteX65" fmla="*/ 3238174 w 5266266"/>
              <a:gd name="connsiteY65" fmla="*/ 2216964 h 3398390"/>
              <a:gd name="connsiteX66" fmla="*/ 3238174 w 5266266"/>
              <a:gd name="connsiteY66" fmla="*/ 2194820 h 3398390"/>
              <a:gd name="connsiteX67" fmla="*/ 3219938 w 5266266"/>
              <a:gd name="connsiteY67" fmla="*/ 2194820 h 3398390"/>
              <a:gd name="connsiteX68" fmla="*/ 3219938 w 5266266"/>
              <a:gd name="connsiteY68" fmla="*/ 2187005 h 3398390"/>
              <a:gd name="connsiteX69" fmla="*/ 3188677 w 5266266"/>
              <a:gd name="connsiteY69" fmla="*/ 2187005 h 3398390"/>
              <a:gd name="connsiteX70" fmla="*/ 3188677 w 5266266"/>
              <a:gd name="connsiteY70" fmla="*/ 2162256 h 3398390"/>
              <a:gd name="connsiteX71" fmla="*/ 3102707 w 5266266"/>
              <a:gd name="connsiteY71" fmla="*/ 2162256 h 3398390"/>
              <a:gd name="connsiteX72" fmla="*/ 3102707 w 5266266"/>
              <a:gd name="connsiteY72" fmla="*/ 2147928 h 3398390"/>
              <a:gd name="connsiteX73" fmla="*/ 3083169 w 5266266"/>
              <a:gd name="connsiteY73" fmla="*/ 2147928 h 3398390"/>
              <a:gd name="connsiteX74" fmla="*/ 3083169 w 5266266"/>
              <a:gd name="connsiteY74" fmla="*/ 2130995 h 3398390"/>
              <a:gd name="connsiteX75" fmla="*/ 3063631 w 5266266"/>
              <a:gd name="connsiteY75" fmla="*/ 2130995 h 3398390"/>
              <a:gd name="connsiteX76" fmla="*/ 3063631 w 5266266"/>
              <a:gd name="connsiteY76" fmla="*/ 2116667 h 3398390"/>
              <a:gd name="connsiteX77" fmla="*/ 3041487 w 5266266"/>
              <a:gd name="connsiteY77" fmla="*/ 2116667 h 3398390"/>
              <a:gd name="connsiteX78" fmla="*/ 3041487 w 5266266"/>
              <a:gd name="connsiteY78" fmla="*/ 2102338 h 3398390"/>
              <a:gd name="connsiteX79" fmla="*/ 3012831 w 5266266"/>
              <a:gd name="connsiteY79" fmla="*/ 2102338 h 3398390"/>
              <a:gd name="connsiteX80" fmla="*/ 3012831 w 5266266"/>
              <a:gd name="connsiteY80" fmla="*/ 2086708 h 3398390"/>
              <a:gd name="connsiteX81" fmla="*/ 3001107 w 5266266"/>
              <a:gd name="connsiteY81" fmla="*/ 2086708 h 3398390"/>
              <a:gd name="connsiteX82" fmla="*/ 3001107 w 5266266"/>
              <a:gd name="connsiteY82" fmla="*/ 2071077 h 3398390"/>
              <a:gd name="connsiteX83" fmla="*/ 2951610 w 5266266"/>
              <a:gd name="connsiteY83" fmla="*/ 2071077 h 3398390"/>
              <a:gd name="connsiteX84" fmla="*/ 2951610 w 5266266"/>
              <a:gd name="connsiteY84" fmla="*/ 2055446 h 3398390"/>
              <a:gd name="connsiteX85" fmla="*/ 2925559 w 5266266"/>
              <a:gd name="connsiteY85" fmla="*/ 2055446 h 3398390"/>
              <a:gd name="connsiteX86" fmla="*/ 2925559 w 5266266"/>
              <a:gd name="connsiteY86" fmla="*/ 2035908 h 3398390"/>
              <a:gd name="connsiteX87" fmla="*/ 2882574 w 5266266"/>
              <a:gd name="connsiteY87" fmla="*/ 2035908 h 3398390"/>
              <a:gd name="connsiteX88" fmla="*/ 2882574 w 5266266"/>
              <a:gd name="connsiteY88" fmla="*/ 2035908 h 3398390"/>
              <a:gd name="connsiteX89" fmla="*/ 2870851 w 5266266"/>
              <a:gd name="connsiteY89" fmla="*/ 2024185 h 3398390"/>
              <a:gd name="connsiteX90" fmla="*/ 2870851 w 5266266"/>
              <a:gd name="connsiteY90" fmla="*/ 2000738 h 3398390"/>
              <a:gd name="connsiteX91" fmla="*/ 2838287 w 5266266"/>
              <a:gd name="connsiteY91" fmla="*/ 2000738 h 3398390"/>
              <a:gd name="connsiteX92" fmla="*/ 2838287 w 5266266"/>
              <a:gd name="connsiteY92" fmla="*/ 1989015 h 3398390"/>
              <a:gd name="connsiteX93" fmla="*/ 2790092 w 5266266"/>
              <a:gd name="connsiteY93" fmla="*/ 1989015 h 3398390"/>
              <a:gd name="connsiteX94" fmla="*/ 2790092 w 5266266"/>
              <a:gd name="connsiteY94" fmla="*/ 1969477 h 3398390"/>
              <a:gd name="connsiteX95" fmla="*/ 2771856 w 5266266"/>
              <a:gd name="connsiteY95" fmla="*/ 1969477 h 3398390"/>
              <a:gd name="connsiteX96" fmla="*/ 2771856 w 5266266"/>
              <a:gd name="connsiteY96" fmla="*/ 1959056 h 3398390"/>
              <a:gd name="connsiteX97" fmla="*/ 2749713 w 5266266"/>
              <a:gd name="connsiteY97" fmla="*/ 1959056 h 3398390"/>
              <a:gd name="connsiteX98" fmla="*/ 2749713 w 5266266"/>
              <a:gd name="connsiteY98" fmla="*/ 1918677 h 3398390"/>
              <a:gd name="connsiteX99" fmla="*/ 2734082 w 5266266"/>
              <a:gd name="connsiteY99" fmla="*/ 1918677 h 3398390"/>
              <a:gd name="connsiteX100" fmla="*/ 2734082 w 5266266"/>
              <a:gd name="connsiteY100" fmla="*/ 1893928 h 3398390"/>
              <a:gd name="connsiteX101" fmla="*/ 2681979 w 5266266"/>
              <a:gd name="connsiteY101" fmla="*/ 1893928 h 3398390"/>
              <a:gd name="connsiteX102" fmla="*/ 2681979 w 5266266"/>
              <a:gd name="connsiteY102" fmla="*/ 1878297 h 3398390"/>
              <a:gd name="connsiteX103" fmla="*/ 2658533 w 5266266"/>
              <a:gd name="connsiteY103" fmla="*/ 1878297 h 3398390"/>
              <a:gd name="connsiteX104" fmla="*/ 2658533 w 5266266"/>
              <a:gd name="connsiteY104" fmla="*/ 1844431 h 3398390"/>
              <a:gd name="connsiteX105" fmla="*/ 2573866 w 5266266"/>
              <a:gd name="connsiteY105" fmla="*/ 1844431 h 3398390"/>
              <a:gd name="connsiteX106" fmla="*/ 2573866 w 5266266"/>
              <a:gd name="connsiteY106" fmla="*/ 1836615 h 3398390"/>
              <a:gd name="connsiteX107" fmla="*/ 2553025 w 5266266"/>
              <a:gd name="connsiteY107" fmla="*/ 1836615 h 3398390"/>
              <a:gd name="connsiteX108" fmla="*/ 2553025 w 5266266"/>
              <a:gd name="connsiteY108" fmla="*/ 1819682 h 3398390"/>
              <a:gd name="connsiteX109" fmla="*/ 2537395 w 5266266"/>
              <a:gd name="connsiteY109" fmla="*/ 1819682 h 3398390"/>
              <a:gd name="connsiteX110" fmla="*/ 2537395 w 5266266"/>
              <a:gd name="connsiteY110" fmla="*/ 1796236 h 3398390"/>
              <a:gd name="connsiteX111" fmla="*/ 2503528 w 5266266"/>
              <a:gd name="connsiteY111" fmla="*/ 1796236 h 3398390"/>
              <a:gd name="connsiteX112" fmla="*/ 2503528 w 5266266"/>
              <a:gd name="connsiteY112" fmla="*/ 1781908 h 3398390"/>
              <a:gd name="connsiteX113" fmla="*/ 2477477 w 5266266"/>
              <a:gd name="connsiteY113" fmla="*/ 1781908 h 3398390"/>
              <a:gd name="connsiteX114" fmla="*/ 2477477 w 5266266"/>
              <a:gd name="connsiteY114" fmla="*/ 1764974 h 3398390"/>
              <a:gd name="connsiteX115" fmla="*/ 2430584 w 5266266"/>
              <a:gd name="connsiteY115" fmla="*/ 1764974 h 3398390"/>
              <a:gd name="connsiteX116" fmla="*/ 2430584 w 5266266"/>
              <a:gd name="connsiteY116" fmla="*/ 1755856 h 3398390"/>
              <a:gd name="connsiteX117" fmla="*/ 2411046 w 5266266"/>
              <a:gd name="connsiteY117" fmla="*/ 1755856 h 3398390"/>
              <a:gd name="connsiteX118" fmla="*/ 2411046 w 5266266"/>
              <a:gd name="connsiteY118" fmla="*/ 1728503 h 3398390"/>
              <a:gd name="connsiteX119" fmla="*/ 2390205 w 5266266"/>
              <a:gd name="connsiteY119" fmla="*/ 1728503 h 3398390"/>
              <a:gd name="connsiteX120" fmla="*/ 2390205 w 5266266"/>
              <a:gd name="connsiteY120" fmla="*/ 1718082 h 3398390"/>
              <a:gd name="connsiteX121" fmla="*/ 2358943 w 5266266"/>
              <a:gd name="connsiteY121" fmla="*/ 1718082 h 3398390"/>
              <a:gd name="connsiteX122" fmla="*/ 2358943 w 5266266"/>
              <a:gd name="connsiteY122" fmla="*/ 1699846 h 3398390"/>
              <a:gd name="connsiteX123" fmla="*/ 2317261 w 5266266"/>
              <a:gd name="connsiteY123" fmla="*/ 1699846 h 3398390"/>
              <a:gd name="connsiteX124" fmla="*/ 2317261 w 5266266"/>
              <a:gd name="connsiteY124" fmla="*/ 1671190 h 3398390"/>
              <a:gd name="connsiteX125" fmla="*/ 2265159 w 5266266"/>
              <a:gd name="connsiteY125" fmla="*/ 1671190 h 3398390"/>
              <a:gd name="connsiteX126" fmla="*/ 2265159 w 5266266"/>
              <a:gd name="connsiteY126" fmla="*/ 1632113 h 3398390"/>
              <a:gd name="connsiteX127" fmla="*/ 2243015 w 5266266"/>
              <a:gd name="connsiteY127" fmla="*/ 1632113 h 3398390"/>
              <a:gd name="connsiteX128" fmla="*/ 2243015 w 5266266"/>
              <a:gd name="connsiteY128" fmla="*/ 1619087 h 3398390"/>
              <a:gd name="connsiteX129" fmla="*/ 2216964 w 5266266"/>
              <a:gd name="connsiteY129" fmla="*/ 1619087 h 3398390"/>
              <a:gd name="connsiteX130" fmla="*/ 2216964 w 5266266"/>
              <a:gd name="connsiteY130" fmla="*/ 1586523 h 3398390"/>
              <a:gd name="connsiteX131" fmla="*/ 2187005 w 5266266"/>
              <a:gd name="connsiteY131" fmla="*/ 1586523 h 3398390"/>
              <a:gd name="connsiteX132" fmla="*/ 2187005 w 5266266"/>
              <a:gd name="connsiteY132" fmla="*/ 1526605 h 3398390"/>
              <a:gd name="connsiteX133" fmla="*/ 2168769 w 5266266"/>
              <a:gd name="connsiteY133" fmla="*/ 1526605 h 3398390"/>
              <a:gd name="connsiteX134" fmla="*/ 2168769 w 5266266"/>
              <a:gd name="connsiteY134" fmla="*/ 1496646 h 3398390"/>
              <a:gd name="connsiteX135" fmla="*/ 2150533 w 5266266"/>
              <a:gd name="connsiteY135" fmla="*/ 1496646 h 3398390"/>
              <a:gd name="connsiteX136" fmla="*/ 2150533 w 5266266"/>
              <a:gd name="connsiteY136" fmla="*/ 1469292 h 3398390"/>
              <a:gd name="connsiteX137" fmla="*/ 2134902 w 5266266"/>
              <a:gd name="connsiteY137" fmla="*/ 1469292 h 3398390"/>
              <a:gd name="connsiteX138" fmla="*/ 2134902 w 5266266"/>
              <a:gd name="connsiteY138" fmla="*/ 1451056 h 3398390"/>
              <a:gd name="connsiteX139" fmla="*/ 2106246 w 5266266"/>
              <a:gd name="connsiteY139" fmla="*/ 1451056 h 3398390"/>
              <a:gd name="connsiteX140" fmla="*/ 2106246 w 5266266"/>
              <a:gd name="connsiteY140" fmla="*/ 1411979 h 3398390"/>
              <a:gd name="connsiteX141" fmla="*/ 2094523 w 5266266"/>
              <a:gd name="connsiteY141" fmla="*/ 1411979 h 3398390"/>
              <a:gd name="connsiteX142" fmla="*/ 2094523 w 5266266"/>
              <a:gd name="connsiteY142" fmla="*/ 1401559 h 3398390"/>
              <a:gd name="connsiteX143" fmla="*/ 2076287 w 5266266"/>
              <a:gd name="connsiteY143" fmla="*/ 1401559 h 3398390"/>
              <a:gd name="connsiteX144" fmla="*/ 2076287 w 5266266"/>
              <a:gd name="connsiteY144" fmla="*/ 1382020 h 3398390"/>
              <a:gd name="connsiteX145" fmla="*/ 2065866 w 5266266"/>
              <a:gd name="connsiteY145" fmla="*/ 1382020 h 3398390"/>
              <a:gd name="connsiteX146" fmla="*/ 2065866 w 5266266"/>
              <a:gd name="connsiteY146" fmla="*/ 1359877 h 3398390"/>
              <a:gd name="connsiteX147" fmla="*/ 2043723 w 5266266"/>
              <a:gd name="connsiteY147" fmla="*/ 1359877 h 3398390"/>
              <a:gd name="connsiteX148" fmla="*/ 2043723 w 5266266"/>
              <a:gd name="connsiteY148" fmla="*/ 1354667 h 3398390"/>
              <a:gd name="connsiteX149" fmla="*/ 2009856 w 5266266"/>
              <a:gd name="connsiteY149" fmla="*/ 1354667 h 3398390"/>
              <a:gd name="connsiteX150" fmla="*/ 2009856 w 5266266"/>
              <a:gd name="connsiteY150" fmla="*/ 1332523 h 3398390"/>
              <a:gd name="connsiteX151" fmla="*/ 1992923 w 5266266"/>
              <a:gd name="connsiteY151" fmla="*/ 1332523 h 3398390"/>
              <a:gd name="connsiteX152" fmla="*/ 1992923 w 5266266"/>
              <a:gd name="connsiteY152" fmla="*/ 1312985 h 3398390"/>
              <a:gd name="connsiteX153" fmla="*/ 1966872 w 5266266"/>
              <a:gd name="connsiteY153" fmla="*/ 1312985 h 3398390"/>
              <a:gd name="connsiteX154" fmla="*/ 1966872 w 5266266"/>
              <a:gd name="connsiteY154" fmla="*/ 1277815 h 3398390"/>
              <a:gd name="connsiteX155" fmla="*/ 1938215 w 5266266"/>
              <a:gd name="connsiteY155" fmla="*/ 1277815 h 3398390"/>
              <a:gd name="connsiteX156" fmla="*/ 1938215 w 5266266"/>
              <a:gd name="connsiteY156" fmla="*/ 1264790 h 3398390"/>
              <a:gd name="connsiteX157" fmla="*/ 1910861 w 5266266"/>
              <a:gd name="connsiteY157" fmla="*/ 1264790 h 3398390"/>
              <a:gd name="connsiteX158" fmla="*/ 1910861 w 5266266"/>
              <a:gd name="connsiteY158" fmla="*/ 1253067 h 3398390"/>
              <a:gd name="connsiteX159" fmla="*/ 1886113 w 5266266"/>
              <a:gd name="connsiteY159" fmla="*/ 1253067 h 3398390"/>
              <a:gd name="connsiteX160" fmla="*/ 1886113 w 5266266"/>
              <a:gd name="connsiteY160" fmla="*/ 1238738 h 3398390"/>
              <a:gd name="connsiteX161" fmla="*/ 1809261 w 5266266"/>
              <a:gd name="connsiteY161" fmla="*/ 1238738 h 3398390"/>
              <a:gd name="connsiteX162" fmla="*/ 1809261 w 5266266"/>
              <a:gd name="connsiteY162" fmla="*/ 1225713 h 3398390"/>
              <a:gd name="connsiteX163" fmla="*/ 1788420 w 5266266"/>
              <a:gd name="connsiteY163" fmla="*/ 1225713 h 3398390"/>
              <a:gd name="connsiteX164" fmla="*/ 1788420 w 5266266"/>
              <a:gd name="connsiteY164" fmla="*/ 1202267 h 3398390"/>
              <a:gd name="connsiteX165" fmla="*/ 1767579 w 5266266"/>
              <a:gd name="connsiteY165" fmla="*/ 1202267 h 3398390"/>
              <a:gd name="connsiteX166" fmla="*/ 1767579 w 5266266"/>
              <a:gd name="connsiteY166" fmla="*/ 1177518 h 3398390"/>
              <a:gd name="connsiteX167" fmla="*/ 1751949 w 5266266"/>
              <a:gd name="connsiteY167" fmla="*/ 1177518 h 3398390"/>
              <a:gd name="connsiteX168" fmla="*/ 1751949 w 5266266"/>
              <a:gd name="connsiteY168" fmla="*/ 1154072 h 3398390"/>
              <a:gd name="connsiteX169" fmla="*/ 1732410 w 5266266"/>
              <a:gd name="connsiteY169" fmla="*/ 1154072 h 3398390"/>
              <a:gd name="connsiteX170" fmla="*/ 1732410 w 5266266"/>
              <a:gd name="connsiteY170" fmla="*/ 1117600 h 3398390"/>
              <a:gd name="connsiteX171" fmla="*/ 1721989 w 5266266"/>
              <a:gd name="connsiteY171" fmla="*/ 1107179 h 3398390"/>
              <a:gd name="connsiteX172" fmla="*/ 1721989 w 5266266"/>
              <a:gd name="connsiteY172" fmla="*/ 1049867 h 3398390"/>
              <a:gd name="connsiteX173" fmla="*/ 1682913 w 5266266"/>
              <a:gd name="connsiteY173" fmla="*/ 1049867 h 3398390"/>
              <a:gd name="connsiteX174" fmla="*/ 1682913 w 5266266"/>
              <a:gd name="connsiteY174" fmla="*/ 1031631 h 3398390"/>
              <a:gd name="connsiteX175" fmla="*/ 1662072 w 5266266"/>
              <a:gd name="connsiteY175" fmla="*/ 1031631 h 3398390"/>
              <a:gd name="connsiteX176" fmla="*/ 1662072 w 5266266"/>
              <a:gd name="connsiteY176" fmla="*/ 1004277 h 3398390"/>
              <a:gd name="connsiteX177" fmla="*/ 1641231 w 5266266"/>
              <a:gd name="connsiteY177" fmla="*/ 1004277 h 3398390"/>
              <a:gd name="connsiteX178" fmla="*/ 1641231 w 5266266"/>
              <a:gd name="connsiteY178" fmla="*/ 988646 h 3398390"/>
              <a:gd name="connsiteX179" fmla="*/ 1617784 w 5266266"/>
              <a:gd name="connsiteY179" fmla="*/ 988646 h 3398390"/>
              <a:gd name="connsiteX180" fmla="*/ 1617784 w 5266266"/>
              <a:gd name="connsiteY180" fmla="*/ 976923 h 3398390"/>
              <a:gd name="connsiteX181" fmla="*/ 1589128 w 5266266"/>
              <a:gd name="connsiteY181" fmla="*/ 976923 h 3398390"/>
              <a:gd name="connsiteX182" fmla="*/ 1589128 w 5266266"/>
              <a:gd name="connsiteY182" fmla="*/ 958687 h 3398390"/>
              <a:gd name="connsiteX183" fmla="*/ 1551354 w 5266266"/>
              <a:gd name="connsiteY183" fmla="*/ 958687 h 3398390"/>
              <a:gd name="connsiteX184" fmla="*/ 1551354 w 5266266"/>
              <a:gd name="connsiteY184" fmla="*/ 933938 h 3398390"/>
              <a:gd name="connsiteX185" fmla="*/ 1512277 w 5266266"/>
              <a:gd name="connsiteY185" fmla="*/ 933938 h 3398390"/>
              <a:gd name="connsiteX186" fmla="*/ 1512277 w 5266266"/>
              <a:gd name="connsiteY186" fmla="*/ 928728 h 3398390"/>
              <a:gd name="connsiteX187" fmla="*/ 1454964 w 5266266"/>
              <a:gd name="connsiteY187" fmla="*/ 928728 h 3398390"/>
              <a:gd name="connsiteX188" fmla="*/ 1454964 w 5266266"/>
              <a:gd name="connsiteY188" fmla="*/ 919610 h 3398390"/>
              <a:gd name="connsiteX189" fmla="*/ 1426307 w 5266266"/>
              <a:gd name="connsiteY189" fmla="*/ 919610 h 3398390"/>
              <a:gd name="connsiteX190" fmla="*/ 1426307 w 5266266"/>
              <a:gd name="connsiteY190" fmla="*/ 889651 h 3398390"/>
              <a:gd name="connsiteX191" fmla="*/ 1401559 w 5266266"/>
              <a:gd name="connsiteY191" fmla="*/ 889651 h 3398390"/>
              <a:gd name="connsiteX192" fmla="*/ 1401559 w 5266266"/>
              <a:gd name="connsiteY192" fmla="*/ 872718 h 3398390"/>
              <a:gd name="connsiteX193" fmla="*/ 1374205 w 5266266"/>
              <a:gd name="connsiteY193" fmla="*/ 872718 h 3398390"/>
              <a:gd name="connsiteX194" fmla="*/ 1374205 w 5266266"/>
              <a:gd name="connsiteY194" fmla="*/ 851877 h 3398390"/>
              <a:gd name="connsiteX195" fmla="*/ 1353364 w 5266266"/>
              <a:gd name="connsiteY195" fmla="*/ 851877 h 3398390"/>
              <a:gd name="connsiteX196" fmla="*/ 1353364 w 5266266"/>
              <a:gd name="connsiteY196" fmla="*/ 799774 h 3398390"/>
              <a:gd name="connsiteX197" fmla="*/ 1340338 w 5266266"/>
              <a:gd name="connsiteY197" fmla="*/ 799774 h 3398390"/>
              <a:gd name="connsiteX198" fmla="*/ 1340338 w 5266266"/>
              <a:gd name="connsiteY198" fmla="*/ 772420 h 3398390"/>
              <a:gd name="connsiteX199" fmla="*/ 1311682 w 5266266"/>
              <a:gd name="connsiteY199" fmla="*/ 772420 h 3398390"/>
              <a:gd name="connsiteX200" fmla="*/ 1311682 w 5266266"/>
              <a:gd name="connsiteY200" fmla="*/ 751579 h 3398390"/>
              <a:gd name="connsiteX201" fmla="*/ 1301261 w 5266266"/>
              <a:gd name="connsiteY201" fmla="*/ 751579 h 3398390"/>
              <a:gd name="connsiteX202" fmla="*/ 1301261 w 5266266"/>
              <a:gd name="connsiteY202" fmla="*/ 721620 h 3398390"/>
              <a:gd name="connsiteX203" fmla="*/ 1258277 w 5266266"/>
              <a:gd name="connsiteY203" fmla="*/ 721620 h 3398390"/>
              <a:gd name="connsiteX204" fmla="*/ 1258277 w 5266266"/>
              <a:gd name="connsiteY204" fmla="*/ 707292 h 3398390"/>
              <a:gd name="connsiteX205" fmla="*/ 1221805 w 5266266"/>
              <a:gd name="connsiteY205" fmla="*/ 707292 h 3398390"/>
              <a:gd name="connsiteX206" fmla="*/ 1221805 w 5266266"/>
              <a:gd name="connsiteY206" fmla="*/ 690359 h 3398390"/>
              <a:gd name="connsiteX207" fmla="*/ 1184031 w 5266266"/>
              <a:gd name="connsiteY207" fmla="*/ 690359 h 3398390"/>
              <a:gd name="connsiteX208" fmla="*/ 1184031 w 5266266"/>
              <a:gd name="connsiteY208" fmla="*/ 679938 h 3398390"/>
              <a:gd name="connsiteX209" fmla="*/ 1147559 w 5266266"/>
              <a:gd name="connsiteY209" fmla="*/ 679938 h 3398390"/>
              <a:gd name="connsiteX210" fmla="*/ 1147559 w 5266266"/>
              <a:gd name="connsiteY210" fmla="*/ 663005 h 3398390"/>
              <a:gd name="connsiteX211" fmla="*/ 1114995 w 5266266"/>
              <a:gd name="connsiteY211" fmla="*/ 663005 h 3398390"/>
              <a:gd name="connsiteX212" fmla="*/ 1114995 w 5266266"/>
              <a:gd name="connsiteY212" fmla="*/ 653887 h 3398390"/>
              <a:gd name="connsiteX213" fmla="*/ 1100666 w 5266266"/>
              <a:gd name="connsiteY213" fmla="*/ 653887 h 3398390"/>
              <a:gd name="connsiteX214" fmla="*/ 1100666 w 5266266"/>
              <a:gd name="connsiteY214" fmla="*/ 636954 h 3398390"/>
              <a:gd name="connsiteX215" fmla="*/ 1081128 w 5266266"/>
              <a:gd name="connsiteY215" fmla="*/ 636954 h 3398390"/>
              <a:gd name="connsiteX216" fmla="*/ 1081128 w 5266266"/>
              <a:gd name="connsiteY216" fmla="*/ 608297 h 3398390"/>
              <a:gd name="connsiteX217" fmla="*/ 1053774 w 5266266"/>
              <a:gd name="connsiteY217" fmla="*/ 608297 h 3398390"/>
              <a:gd name="connsiteX218" fmla="*/ 1053774 w 5266266"/>
              <a:gd name="connsiteY218" fmla="*/ 601785 h 3398390"/>
              <a:gd name="connsiteX219" fmla="*/ 1029025 w 5266266"/>
              <a:gd name="connsiteY219" fmla="*/ 601785 h 3398390"/>
              <a:gd name="connsiteX220" fmla="*/ 1029025 w 5266266"/>
              <a:gd name="connsiteY220" fmla="*/ 569220 h 3398390"/>
              <a:gd name="connsiteX221" fmla="*/ 1017302 w 5266266"/>
              <a:gd name="connsiteY221" fmla="*/ 569220 h 3398390"/>
              <a:gd name="connsiteX222" fmla="*/ 1017302 w 5266266"/>
              <a:gd name="connsiteY222" fmla="*/ 550985 h 3398390"/>
              <a:gd name="connsiteX223" fmla="*/ 1001672 w 5266266"/>
              <a:gd name="connsiteY223" fmla="*/ 550985 h 3398390"/>
              <a:gd name="connsiteX224" fmla="*/ 1001672 w 5266266"/>
              <a:gd name="connsiteY224" fmla="*/ 537959 h 3398390"/>
              <a:gd name="connsiteX225" fmla="*/ 970410 w 5266266"/>
              <a:gd name="connsiteY225" fmla="*/ 537959 h 3398390"/>
              <a:gd name="connsiteX226" fmla="*/ 970410 w 5266266"/>
              <a:gd name="connsiteY226" fmla="*/ 524933 h 3398390"/>
              <a:gd name="connsiteX227" fmla="*/ 956082 w 5266266"/>
              <a:gd name="connsiteY227" fmla="*/ 524933 h 3398390"/>
              <a:gd name="connsiteX228" fmla="*/ 956082 w 5266266"/>
              <a:gd name="connsiteY228" fmla="*/ 494974 h 3398390"/>
              <a:gd name="connsiteX229" fmla="*/ 906584 w 5266266"/>
              <a:gd name="connsiteY229" fmla="*/ 494974 h 3398390"/>
              <a:gd name="connsiteX230" fmla="*/ 906584 w 5266266"/>
              <a:gd name="connsiteY230" fmla="*/ 484554 h 3398390"/>
              <a:gd name="connsiteX231" fmla="*/ 880533 w 5266266"/>
              <a:gd name="connsiteY231" fmla="*/ 484554 h 3398390"/>
              <a:gd name="connsiteX232" fmla="*/ 880533 w 5266266"/>
              <a:gd name="connsiteY232" fmla="*/ 457200 h 3398390"/>
              <a:gd name="connsiteX233" fmla="*/ 823220 w 5266266"/>
              <a:gd name="connsiteY233" fmla="*/ 457200 h 3398390"/>
              <a:gd name="connsiteX234" fmla="*/ 823220 w 5266266"/>
              <a:gd name="connsiteY234" fmla="*/ 442872 h 3398390"/>
              <a:gd name="connsiteX235" fmla="*/ 790656 w 5266266"/>
              <a:gd name="connsiteY235" fmla="*/ 442872 h 3398390"/>
              <a:gd name="connsiteX236" fmla="*/ 790656 w 5266266"/>
              <a:gd name="connsiteY236" fmla="*/ 419426 h 3398390"/>
              <a:gd name="connsiteX237" fmla="*/ 763302 w 5266266"/>
              <a:gd name="connsiteY237" fmla="*/ 419426 h 3398390"/>
              <a:gd name="connsiteX238" fmla="*/ 763302 w 5266266"/>
              <a:gd name="connsiteY238" fmla="*/ 410308 h 3398390"/>
              <a:gd name="connsiteX239" fmla="*/ 729436 w 5266266"/>
              <a:gd name="connsiteY239" fmla="*/ 410308 h 3398390"/>
              <a:gd name="connsiteX240" fmla="*/ 729436 w 5266266"/>
              <a:gd name="connsiteY240" fmla="*/ 390769 h 3398390"/>
              <a:gd name="connsiteX241" fmla="*/ 663005 w 5266266"/>
              <a:gd name="connsiteY241" fmla="*/ 390769 h 3398390"/>
              <a:gd name="connsiteX242" fmla="*/ 663005 w 5266266"/>
              <a:gd name="connsiteY242" fmla="*/ 369928 h 3398390"/>
              <a:gd name="connsiteX243" fmla="*/ 631743 w 5266266"/>
              <a:gd name="connsiteY243" fmla="*/ 369928 h 3398390"/>
              <a:gd name="connsiteX244" fmla="*/ 631743 w 5266266"/>
              <a:gd name="connsiteY244" fmla="*/ 355600 h 3398390"/>
              <a:gd name="connsiteX245" fmla="*/ 612205 w 5266266"/>
              <a:gd name="connsiteY245" fmla="*/ 355600 h 3398390"/>
              <a:gd name="connsiteX246" fmla="*/ 612205 w 5266266"/>
              <a:gd name="connsiteY246" fmla="*/ 345179 h 3398390"/>
              <a:gd name="connsiteX247" fmla="*/ 596574 w 5266266"/>
              <a:gd name="connsiteY247" fmla="*/ 345179 h 3398390"/>
              <a:gd name="connsiteX248" fmla="*/ 596574 w 5266266"/>
              <a:gd name="connsiteY248" fmla="*/ 320431 h 3398390"/>
              <a:gd name="connsiteX249" fmla="*/ 577036 w 5266266"/>
              <a:gd name="connsiteY249" fmla="*/ 320431 h 3398390"/>
              <a:gd name="connsiteX250" fmla="*/ 577036 w 5266266"/>
              <a:gd name="connsiteY250" fmla="*/ 307405 h 3398390"/>
              <a:gd name="connsiteX251" fmla="*/ 558800 w 5266266"/>
              <a:gd name="connsiteY251" fmla="*/ 307405 h 3398390"/>
              <a:gd name="connsiteX252" fmla="*/ 558800 w 5266266"/>
              <a:gd name="connsiteY252" fmla="*/ 289169 h 3398390"/>
              <a:gd name="connsiteX253" fmla="*/ 537959 w 5266266"/>
              <a:gd name="connsiteY253" fmla="*/ 289169 h 3398390"/>
              <a:gd name="connsiteX254" fmla="*/ 537959 w 5266266"/>
              <a:gd name="connsiteY254" fmla="*/ 264420 h 3398390"/>
              <a:gd name="connsiteX255" fmla="*/ 517118 w 5266266"/>
              <a:gd name="connsiteY255" fmla="*/ 264420 h 3398390"/>
              <a:gd name="connsiteX256" fmla="*/ 517118 w 5266266"/>
              <a:gd name="connsiteY256" fmla="*/ 243579 h 3398390"/>
              <a:gd name="connsiteX257" fmla="*/ 500184 w 5266266"/>
              <a:gd name="connsiteY257" fmla="*/ 243579 h 3398390"/>
              <a:gd name="connsiteX258" fmla="*/ 500184 w 5266266"/>
              <a:gd name="connsiteY258" fmla="*/ 233159 h 3398390"/>
              <a:gd name="connsiteX259" fmla="*/ 474133 w 5266266"/>
              <a:gd name="connsiteY259" fmla="*/ 233159 h 3398390"/>
              <a:gd name="connsiteX260" fmla="*/ 474133 w 5266266"/>
              <a:gd name="connsiteY260" fmla="*/ 217528 h 3398390"/>
              <a:gd name="connsiteX261" fmla="*/ 401190 w 5266266"/>
              <a:gd name="connsiteY261" fmla="*/ 217528 h 3398390"/>
              <a:gd name="connsiteX262" fmla="*/ 401190 w 5266266"/>
              <a:gd name="connsiteY262" fmla="*/ 200595 h 3398390"/>
              <a:gd name="connsiteX263" fmla="*/ 388164 w 5266266"/>
              <a:gd name="connsiteY263" fmla="*/ 200595 h 3398390"/>
              <a:gd name="connsiteX264" fmla="*/ 388164 w 5266266"/>
              <a:gd name="connsiteY264" fmla="*/ 160215 h 3398390"/>
              <a:gd name="connsiteX265" fmla="*/ 363415 w 5266266"/>
              <a:gd name="connsiteY265" fmla="*/ 160215 h 3398390"/>
              <a:gd name="connsiteX266" fmla="*/ 363415 w 5266266"/>
              <a:gd name="connsiteY266" fmla="*/ 135467 h 3398390"/>
              <a:gd name="connsiteX267" fmla="*/ 321733 w 5266266"/>
              <a:gd name="connsiteY267" fmla="*/ 135467 h 3398390"/>
              <a:gd name="connsiteX268" fmla="*/ 321733 w 5266266"/>
              <a:gd name="connsiteY268" fmla="*/ 118533 h 3398390"/>
              <a:gd name="connsiteX269" fmla="*/ 263118 w 5266266"/>
              <a:gd name="connsiteY269" fmla="*/ 118533 h 3398390"/>
              <a:gd name="connsiteX270" fmla="*/ 263118 w 5266266"/>
              <a:gd name="connsiteY270" fmla="*/ 106810 h 3398390"/>
              <a:gd name="connsiteX271" fmla="*/ 243579 w 5266266"/>
              <a:gd name="connsiteY271" fmla="*/ 106810 h 3398390"/>
              <a:gd name="connsiteX272" fmla="*/ 243579 w 5266266"/>
              <a:gd name="connsiteY272" fmla="*/ 93785 h 3398390"/>
              <a:gd name="connsiteX273" fmla="*/ 227949 w 5266266"/>
              <a:gd name="connsiteY273" fmla="*/ 93785 h 3398390"/>
              <a:gd name="connsiteX274" fmla="*/ 227949 w 5266266"/>
              <a:gd name="connsiteY274" fmla="*/ 75549 h 3398390"/>
              <a:gd name="connsiteX275" fmla="*/ 191477 w 5266266"/>
              <a:gd name="connsiteY275" fmla="*/ 75549 h 3398390"/>
              <a:gd name="connsiteX276" fmla="*/ 191477 w 5266266"/>
              <a:gd name="connsiteY276" fmla="*/ 53405 h 3398390"/>
              <a:gd name="connsiteX277" fmla="*/ 110718 w 5266266"/>
              <a:gd name="connsiteY277" fmla="*/ 53405 h 3398390"/>
              <a:gd name="connsiteX278" fmla="*/ 110718 w 5266266"/>
              <a:gd name="connsiteY278" fmla="*/ 26051 h 3398390"/>
              <a:gd name="connsiteX279" fmla="*/ 63825 w 5266266"/>
              <a:gd name="connsiteY279" fmla="*/ 26051 h 3398390"/>
              <a:gd name="connsiteX280" fmla="*/ 63825 w 5266266"/>
              <a:gd name="connsiteY280" fmla="*/ 0 h 3398390"/>
              <a:gd name="connsiteX281" fmla="*/ 0 w 5266266"/>
              <a:gd name="connsiteY281" fmla="*/ 0 h 3398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Lst>
            <a:rect l="l" t="t" r="r" b="b"/>
            <a:pathLst>
              <a:path w="5266266" h="3398390">
                <a:moveTo>
                  <a:pt x="5266266" y="3398390"/>
                </a:moveTo>
                <a:lnTo>
                  <a:pt x="4733518" y="3398390"/>
                </a:lnTo>
                <a:lnTo>
                  <a:pt x="4733518" y="3294185"/>
                </a:lnTo>
                <a:lnTo>
                  <a:pt x="4685323" y="3294185"/>
                </a:lnTo>
                <a:lnTo>
                  <a:pt x="4685323" y="3204308"/>
                </a:lnTo>
                <a:lnTo>
                  <a:pt x="4669692" y="3204308"/>
                </a:lnTo>
                <a:lnTo>
                  <a:pt x="4669692" y="3117036"/>
                </a:lnTo>
                <a:lnTo>
                  <a:pt x="4588933" y="3117036"/>
                </a:lnTo>
                <a:lnTo>
                  <a:pt x="4588933" y="3036277"/>
                </a:lnTo>
                <a:lnTo>
                  <a:pt x="4572000" y="3036277"/>
                </a:lnTo>
                <a:lnTo>
                  <a:pt x="4572000" y="2963333"/>
                </a:lnTo>
                <a:lnTo>
                  <a:pt x="4466492" y="2963333"/>
                </a:lnTo>
                <a:lnTo>
                  <a:pt x="4466492" y="2911231"/>
                </a:lnTo>
                <a:lnTo>
                  <a:pt x="4286738" y="2911231"/>
                </a:lnTo>
                <a:lnTo>
                  <a:pt x="4286738" y="2870851"/>
                </a:lnTo>
                <a:lnTo>
                  <a:pt x="4260687" y="2870851"/>
                </a:lnTo>
                <a:lnTo>
                  <a:pt x="4260687" y="2836985"/>
                </a:lnTo>
                <a:lnTo>
                  <a:pt x="4234636" y="2836985"/>
                </a:lnTo>
                <a:lnTo>
                  <a:pt x="4234636" y="2767949"/>
                </a:lnTo>
                <a:lnTo>
                  <a:pt x="4194256" y="2767949"/>
                </a:lnTo>
                <a:lnTo>
                  <a:pt x="4194256" y="2732779"/>
                </a:lnTo>
                <a:lnTo>
                  <a:pt x="4044461" y="2732779"/>
                </a:lnTo>
                <a:lnTo>
                  <a:pt x="4044461" y="2710636"/>
                </a:lnTo>
                <a:lnTo>
                  <a:pt x="3985846" y="2710636"/>
                </a:lnTo>
                <a:lnTo>
                  <a:pt x="3985846" y="2688492"/>
                </a:lnTo>
                <a:lnTo>
                  <a:pt x="3922020" y="2688492"/>
                </a:lnTo>
                <a:lnTo>
                  <a:pt x="3922020" y="2659836"/>
                </a:lnTo>
                <a:lnTo>
                  <a:pt x="3905087" y="2659836"/>
                </a:lnTo>
                <a:lnTo>
                  <a:pt x="3905087" y="2602523"/>
                </a:lnTo>
                <a:lnTo>
                  <a:pt x="3893364" y="2602523"/>
                </a:lnTo>
                <a:lnTo>
                  <a:pt x="3893364" y="2576472"/>
                </a:lnTo>
                <a:lnTo>
                  <a:pt x="3795672" y="2576472"/>
                </a:lnTo>
                <a:lnTo>
                  <a:pt x="3795672" y="2543908"/>
                </a:lnTo>
                <a:lnTo>
                  <a:pt x="3776133" y="2543908"/>
                </a:lnTo>
                <a:lnTo>
                  <a:pt x="3776133" y="2528277"/>
                </a:lnTo>
                <a:lnTo>
                  <a:pt x="3761805" y="2528277"/>
                </a:lnTo>
                <a:lnTo>
                  <a:pt x="3761805" y="2511344"/>
                </a:lnTo>
                <a:lnTo>
                  <a:pt x="3734451" y="2511344"/>
                </a:lnTo>
                <a:lnTo>
                  <a:pt x="3734451" y="2486595"/>
                </a:lnTo>
                <a:lnTo>
                  <a:pt x="3708400" y="2486595"/>
                </a:lnTo>
                <a:lnTo>
                  <a:pt x="3708400" y="2459241"/>
                </a:lnTo>
                <a:lnTo>
                  <a:pt x="3639364" y="2459241"/>
                </a:lnTo>
                <a:lnTo>
                  <a:pt x="3639364" y="2441005"/>
                </a:lnTo>
                <a:lnTo>
                  <a:pt x="3554697" y="2441005"/>
                </a:lnTo>
                <a:lnTo>
                  <a:pt x="3554697" y="2427979"/>
                </a:lnTo>
                <a:lnTo>
                  <a:pt x="3522133" y="2427979"/>
                </a:lnTo>
                <a:lnTo>
                  <a:pt x="3522133" y="2408441"/>
                </a:lnTo>
                <a:lnTo>
                  <a:pt x="3486964" y="2408441"/>
                </a:lnTo>
                <a:lnTo>
                  <a:pt x="3486964" y="2392810"/>
                </a:lnTo>
                <a:lnTo>
                  <a:pt x="3468728" y="2392810"/>
                </a:lnTo>
                <a:lnTo>
                  <a:pt x="3468728" y="2362851"/>
                </a:lnTo>
                <a:lnTo>
                  <a:pt x="3416625" y="2362851"/>
                </a:lnTo>
                <a:lnTo>
                  <a:pt x="3416625" y="2347220"/>
                </a:lnTo>
                <a:lnTo>
                  <a:pt x="3360615" y="2347220"/>
                </a:lnTo>
                <a:lnTo>
                  <a:pt x="3360615" y="2340708"/>
                </a:lnTo>
                <a:lnTo>
                  <a:pt x="3343682" y="2340708"/>
                </a:lnTo>
                <a:lnTo>
                  <a:pt x="3343682" y="2314656"/>
                </a:lnTo>
                <a:lnTo>
                  <a:pt x="3326749" y="2314656"/>
                </a:lnTo>
                <a:lnTo>
                  <a:pt x="3326749" y="2282092"/>
                </a:lnTo>
                <a:lnTo>
                  <a:pt x="3311118" y="2282092"/>
                </a:lnTo>
                <a:lnTo>
                  <a:pt x="3311118" y="2267764"/>
                </a:lnTo>
                <a:lnTo>
                  <a:pt x="3292882" y="2267764"/>
                </a:lnTo>
                <a:lnTo>
                  <a:pt x="3292882" y="2245620"/>
                </a:lnTo>
                <a:lnTo>
                  <a:pt x="3278554" y="2245620"/>
                </a:lnTo>
                <a:lnTo>
                  <a:pt x="3278554" y="2216964"/>
                </a:lnTo>
                <a:lnTo>
                  <a:pt x="3238174" y="2216964"/>
                </a:lnTo>
                <a:lnTo>
                  <a:pt x="3238174" y="2194820"/>
                </a:lnTo>
                <a:lnTo>
                  <a:pt x="3219938" y="2194820"/>
                </a:lnTo>
                <a:lnTo>
                  <a:pt x="3219938" y="2187005"/>
                </a:lnTo>
                <a:lnTo>
                  <a:pt x="3188677" y="2187005"/>
                </a:lnTo>
                <a:lnTo>
                  <a:pt x="3188677" y="2162256"/>
                </a:lnTo>
                <a:lnTo>
                  <a:pt x="3102707" y="2162256"/>
                </a:lnTo>
                <a:lnTo>
                  <a:pt x="3102707" y="2147928"/>
                </a:lnTo>
                <a:lnTo>
                  <a:pt x="3083169" y="2147928"/>
                </a:lnTo>
                <a:lnTo>
                  <a:pt x="3083169" y="2130995"/>
                </a:lnTo>
                <a:lnTo>
                  <a:pt x="3063631" y="2130995"/>
                </a:lnTo>
                <a:lnTo>
                  <a:pt x="3063631" y="2116667"/>
                </a:lnTo>
                <a:lnTo>
                  <a:pt x="3041487" y="2116667"/>
                </a:lnTo>
                <a:lnTo>
                  <a:pt x="3041487" y="2102338"/>
                </a:lnTo>
                <a:lnTo>
                  <a:pt x="3012831" y="2102338"/>
                </a:lnTo>
                <a:lnTo>
                  <a:pt x="3012831" y="2086708"/>
                </a:lnTo>
                <a:lnTo>
                  <a:pt x="3001107" y="2086708"/>
                </a:lnTo>
                <a:lnTo>
                  <a:pt x="3001107" y="2071077"/>
                </a:lnTo>
                <a:lnTo>
                  <a:pt x="2951610" y="2071077"/>
                </a:lnTo>
                <a:lnTo>
                  <a:pt x="2951610" y="2055446"/>
                </a:lnTo>
                <a:lnTo>
                  <a:pt x="2925559" y="2055446"/>
                </a:lnTo>
                <a:lnTo>
                  <a:pt x="2925559" y="2035908"/>
                </a:lnTo>
                <a:lnTo>
                  <a:pt x="2882574" y="2035908"/>
                </a:lnTo>
                <a:lnTo>
                  <a:pt x="2882574" y="2035908"/>
                </a:lnTo>
                <a:lnTo>
                  <a:pt x="2870851" y="2024185"/>
                </a:lnTo>
                <a:lnTo>
                  <a:pt x="2870851" y="2000738"/>
                </a:lnTo>
                <a:lnTo>
                  <a:pt x="2838287" y="2000738"/>
                </a:lnTo>
                <a:lnTo>
                  <a:pt x="2838287" y="1989015"/>
                </a:lnTo>
                <a:lnTo>
                  <a:pt x="2790092" y="1989015"/>
                </a:lnTo>
                <a:lnTo>
                  <a:pt x="2790092" y="1969477"/>
                </a:lnTo>
                <a:lnTo>
                  <a:pt x="2771856" y="1969477"/>
                </a:lnTo>
                <a:lnTo>
                  <a:pt x="2771856" y="1959056"/>
                </a:lnTo>
                <a:lnTo>
                  <a:pt x="2749713" y="1959056"/>
                </a:lnTo>
                <a:lnTo>
                  <a:pt x="2749713" y="1918677"/>
                </a:lnTo>
                <a:lnTo>
                  <a:pt x="2734082" y="1918677"/>
                </a:lnTo>
                <a:lnTo>
                  <a:pt x="2734082" y="1893928"/>
                </a:lnTo>
                <a:lnTo>
                  <a:pt x="2681979" y="1893928"/>
                </a:lnTo>
                <a:lnTo>
                  <a:pt x="2681979" y="1878297"/>
                </a:lnTo>
                <a:lnTo>
                  <a:pt x="2658533" y="1878297"/>
                </a:lnTo>
                <a:lnTo>
                  <a:pt x="2658533" y="1844431"/>
                </a:lnTo>
                <a:lnTo>
                  <a:pt x="2573866" y="1844431"/>
                </a:lnTo>
                <a:lnTo>
                  <a:pt x="2573866" y="1836615"/>
                </a:lnTo>
                <a:lnTo>
                  <a:pt x="2553025" y="1836615"/>
                </a:lnTo>
                <a:lnTo>
                  <a:pt x="2553025" y="1819682"/>
                </a:lnTo>
                <a:lnTo>
                  <a:pt x="2537395" y="1819682"/>
                </a:lnTo>
                <a:lnTo>
                  <a:pt x="2537395" y="1796236"/>
                </a:lnTo>
                <a:lnTo>
                  <a:pt x="2503528" y="1796236"/>
                </a:lnTo>
                <a:lnTo>
                  <a:pt x="2503528" y="1781908"/>
                </a:lnTo>
                <a:lnTo>
                  <a:pt x="2477477" y="1781908"/>
                </a:lnTo>
                <a:lnTo>
                  <a:pt x="2477477" y="1764974"/>
                </a:lnTo>
                <a:lnTo>
                  <a:pt x="2430584" y="1764974"/>
                </a:lnTo>
                <a:lnTo>
                  <a:pt x="2430584" y="1755856"/>
                </a:lnTo>
                <a:lnTo>
                  <a:pt x="2411046" y="1755856"/>
                </a:lnTo>
                <a:lnTo>
                  <a:pt x="2411046" y="1728503"/>
                </a:lnTo>
                <a:lnTo>
                  <a:pt x="2390205" y="1728503"/>
                </a:lnTo>
                <a:lnTo>
                  <a:pt x="2390205" y="1718082"/>
                </a:lnTo>
                <a:lnTo>
                  <a:pt x="2358943" y="1718082"/>
                </a:lnTo>
                <a:lnTo>
                  <a:pt x="2358943" y="1699846"/>
                </a:lnTo>
                <a:lnTo>
                  <a:pt x="2317261" y="1699846"/>
                </a:lnTo>
                <a:lnTo>
                  <a:pt x="2317261" y="1671190"/>
                </a:lnTo>
                <a:lnTo>
                  <a:pt x="2265159" y="1671190"/>
                </a:lnTo>
                <a:lnTo>
                  <a:pt x="2265159" y="1632113"/>
                </a:lnTo>
                <a:lnTo>
                  <a:pt x="2243015" y="1632113"/>
                </a:lnTo>
                <a:lnTo>
                  <a:pt x="2243015" y="1619087"/>
                </a:lnTo>
                <a:lnTo>
                  <a:pt x="2216964" y="1619087"/>
                </a:lnTo>
                <a:lnTo>
                  <a:pt x="2216964" y="1586523"/>
                </a:lnTo>
                <a:lnTo>
                  <a:pt x="2187005" y="1586523"/>
                </a:lnTo>
                <a:lnTo>
                  <a:pt x="2187005" y="1526605"/>
                </a:lnTo>
                <a:lnTo>
                  <a:pt x="2168769" y="1526605"/>
                </a:lnTo>
                <a:lnTo>
                  <a:pt x="2168769" y="1496646"/>
                </a:lnTo>
                <a:lnTo>
                  <a:pt x="2150533" y="1496646"/>
                </a:lnTo>
                <a:lnTo>
                  <a:pt x="2150533" y="1469292"/>
                </a:lnTo>
                <a:lnTo>
                  <a:pt x="2134902" y="1469292"/>
                </a:lnTo>
                <a:lnTo>
                  <a:pt x="2134902" y="1451056"/>
                </a:lnTo>
                <a:lnTo>
                  <a:pt x="2106246" y="1451056"/>
                </a:lnTo>
                <a:lnTo>
                  <a:pt x="2106246" y="1411979"/>
                </a:lnTo>
                <a:lnTo>
                  <a:pt x="2094523" y="1411979"/>
                </a:lnTo>
                <a:lnTo>
                  <a:pt x="2094523" y="1401559"/>
                </a:lnTo>
                <a:lnTo>
                  <a:pt x="2076287" y="1401559"/>
                </a:lnTo>
                <a:lnTo>
                  <a:pt x="2076287" y="1382020"/>
                </a:lnTo>
                <a:lnTo>
                  <a:pt x="2065866" y="1382020"/>
                </a:lnTo>
                <a:lnTo>
                  <a:pt x="2065866" y="1359877"/>
                </a:lnTo>
                <a:lnTo>
                  <a:pt x="2043723" y="1359877"/>
                </a:lnTo>
                <a:lnTo>
                  <a:pt x="2043723" y="1354667"/>
                </a:lnTo>
                <a:lnTo>
                  <a:pt x="2009856" y="1354667"/>
                </a:lnTo>
                <a:lnTo>
                  <a:pt x="2009856" y="1332523"/>
                </a:lnTo>
                <a:lnTo>
                  <a:pt x="1992923" y="1332523"/>
                </a:lnTo>
                <a:lnTo>
                  <a:pt x="1992923" y="1312985"/>
                </a:lnTo>
                <a:lnTo>
                  <a:pt x="1966872" y="1312985"/>
                </a:lnTo>
                <a:lnTo>
                  <a:pt x="1966872" y="1277815"/>
                </a:lnTo>
                <a:lnTo>
                  <a:pt x="1938215" y="1277815"/>
                </a:lnTo>
                <a:lnTo>
                  <a:pt x="1938215" y="1264790"/>
                </a:lnTo>
                <a:lnTo>
                  <a:pt x="1910861" y="1264790"/>
                </a:lnTo>
                <a:lnTo>
                  <a:pt x="1910861" y="1253067"/>
                </a:lnTo>
                <a:lnTo>
                  <a:pt x="1886113" y="1253067"/>
                </a:lnTo>
                <a:lnTo>
                  <a:pt x="1886113" y="1238738"/>
                </a:lnTo>
                <a:lnTo>
                  <a:pt x="1809261" y="1238738"/>
                </a:lnTo>
                <a:lnTo>
                  <a:pt x="1809261" y="1225713"/>
                </a:lnTo>
                <a:lnTo>
                  <a:pt x="1788420" y="1225713"/>
                </a:lnTo>
                <a:lnTo>
                  <a:pt x="1788420" y="1202267"/>
                </a:lnTo>
                <a:lnTo>
                  <a:pt x="1767579" y="1202267"/>
                </a:lnTo>
                <a:lnTo>
                  <a:pt x="1767579" y="1177518"/>
                </a:lnTo>
                <a:lnTo>
                  <a:pt x="1751949" y="1177518"/>
                </a:lnTo>
                <a:lnTo>
                  <a:pt x="1751949" y="1154072"/>
                </a:lnTo>
                <a:lnTo>
                  <a:pt x="1732410" y="1154072"/>
                </a:lnTo>
                <a:lnTo>
                  <a:pt x="1732410" y="1117600"/>
                </a:lnTo>
                <a:lnTo>
                  <a:pt x="1721989" y="1107179"/>
                </a:lnTo>
                <a:lnTo>
                  <a:pt x="1721989" y="1049867"/>
                </a:lnTo>
                <a:lnTo>
                  <a:pt x="1682913" y="1049867"/>
                </a:lnTo>
                <a:lnTo>
                  <a:pt x="1682913" y="1031631"/>
                </a:lnTo>
                <a:lnTo>
                  <a:pt x="1662072" y="1031631"/>
                </a:lnTo>
                <a:lnTo>
                  <a:pt x="1662072" y="1004277"/>
                </a:lnTo>
                <a:lnTo>
                  <a:pt x="1641231" y="1004277"/>
                </a:lnTo>
                <a:lnTo>
                  <a:pt x="1641231" y="988646"/>
                </a:lnTo>
                <a:lnTo>
                  <a:pt x="1617784" y="988646"/>
                </a:lnTo>
                <a:lnTo>
                  <a:pt x="1617784" y="976923"/>
                </a:lnTo>
                <a:lnTo>
                  <a:pt x="1589128" y="976923"/>
                </a:lnTo>
                <a:lnTo>
                  <a:pt x="1589128" y="958687"/>
                </a:lnTo>
                <a:lnTo>
                  <a:pt x="1551354" y="958687"/>
                </a:lnTo>
                <a:lnTo>
                  <a:pt x="1551354" y="933938"/>
                </a:lnTo>
                <a:lnTo>
                  <a:pt x="1512277" y="933938"/>
                </a:lnTo>
                <a:lnTo>
                  <a:pt x="1512277" y="928728"/>
                </a:lnTo>
                <a:lnTo>
                  <a:pt x="1454964" y="928728"/>
                </a:lnTo>
                <a:lnTo>
                  <a:pt x="1454964" y="919610"/>
                </a:lnTo>
                <a:lnTo>
                  <a:pt x="1426307" y="919610"/>
                </a:lnTo>
                <a:lnTo>
                  <a:pt x="1426307" y="889651"/>
                </a:lnTo>
                <a:lnTo>
                  <a:pt x="1401559" y="889651"/>
                </a:lnTo>
                <a:lnTo>
                  <a:pt x="1401559" y="872718"/>
                </a:lnTo>
                <a:lnTo>
                  <a:pt x="1374205" y="872718"/>
                </a:lnTo>
                <a:lnTo>
                  <a:pt x="1374205" y="851877"/>
                </a:lnTo>
                <a:lnTo>
                  <a:pt x="1353364" y="851877"/>
                </a:lnTo>
                <a:lnTo>
                  <a:pt x="1353364" y="799774"/>
                </a:lnTo>
                <a:lnTo>
                  <a:pt x="1340338" y="799774"/>
                </a:lnTo>
                <a:lnTo>
                  <a:pt x="1340338" y="772420"/>
                </a:lnTo>
                <a:lnTo>
                  <a:pt x="1311682" y="772420"/>
                </a:lnTo>
                <a:lnTo>
                  <a:pt x="1311682" y="751579"/>
                </a:lnTo>
                <a:lnTo>
                  <a:pt x="1301261" y="751579"/>
                </a:lnTo>
                <a:lnTo>
                  <a:pt x="1301261" y="721620"/>
                </a:lnTo>
                <a:lnTo>
                  <a:pt x="1258277" y="721620"/>
                </a:lnTo>
                <a:lnTo>
                  <a:pt x="1258277" y="707292"/>
                </a:lnTo>
                <a:lnTo>
                  <a:pt x="1221805" y="707292"/>
                </a:lnTo>
                <a:lnTo>
                  <a:pt x="1221805" y="690359"/>
                </a:lnTo>
                <a:lnTo>
                  <a:pt x="1184031" y="690359"/>
                </a:lnTo>
                <a:lnTo>
                  <a:pt x="1184031" y="679938"/>
                </a:lnTo>
                <a:lnTo>
                  <a:pt x="1147559" y="679938"/>
                </a:lnTo>
                <a:lnTo>
                  <a:pt x="1147559" y="663005"/>
                </a:lnTo>
                <a:lnTo>
                  <a:pt x="1114995" y="663005"/>
                </a:lnTo>
                <a:lnTo>
                  <a:pt x="1114995" y="653887"/>
                </a:lnTo>
                <a:lnTo>
                  <a:pt x="1100666" y="653887"/>
                </a:lnTo>
                <a:lnTo>
                  <a:pt x="1100666" y="636954"/>
                </a:lnTo>
                <a:lnTo>
                  <a:pt x="1081128" y="636954"/>
                </a:lnTo>
                <a:lnTo>
                  <a:pt x="1081128" y="608297"/>
                </a:lnTo>
                <a:lnTo>
                  <a:pt x="1053774" y="608297"/>
                </a:lnTo>
                <a:lnTo>
                  <a:pt x="1053774" y="601785"/>
                </a:lnTo>
                <a:lnTo>
                  <a:pt x="1029025" y="601785"/>
                </a:lnTo>
                <a:lnTo>
                  <a:pt x="1029025" y="569220"/>
                </a:lnTo>
                <a:lnTo>
                  <a:pt x="1017302" y="569220"/>
                </a:lnTo>
                <a:lnTo>
                  <a:pt x="1017302" y="550985"/>
                </a:lnTo>
                <a:lnTo>
                  <a:pt x="1001672" y="550985"/>
                </a:lnTo>
                <a:lnTo>
                  <a:pt x="1001672" y="537959"/>
                </a:lnTo>
                <a:lnTo>
                  <a:pt x="970410" y="537959"/>
                </a:lnTo>
                <a:lnTo>
                  <a:pt x="970410" y="524933"/>
                </a:lnTo>
                <a:lnTo>
                  <a:pt x="956082" y="524933"/>
                </a:lnTo>
                <a:lnTo>
                  <a:pt x="956082" y="494974"/>
                </a:lnTo>
                <a:lnTo>
                  <a:pt x="906584" y="494974"/>
                </a:lnTo>
                <a:lnTo>
                  <a:pt x="906584" y="484554"/>
                </a:lnTo>
                <a:lnTo>
                  <a:pt x="880533" y="484554"/>
                </a:lnTo>
                <a:lnTo>
                  <a:pt x="880533" y="457200"/>
                </a:lnTo>
                <a:lnTo>
                  <a:pt x="823220" y="457200"/>
                </a:lnTo>
                <a:lnTo>
                  <a:pt x="823220" y="442872"/>
                </a:lnTo>
                <a:lnTo>
                  <a:pt x="790656" y="442872"/>
                </a:lnTo>
                <a:lnTo>
                  <a:pt x="790656" y="419426"/>
                </a:lnTo>
                <a:lnTo>
                  <a:pt x="763302" y="419426"/>
                </a:lnTo>
                <a:lnTo>
                  <a:pt x="763302" y="410308"/>
                </a:lnTo>
                <a:lnTo>
                  <a:pt x="729436" y="410308"/>
                </a:lnTo>
                <a:lnTo>
                  <a:pt x="729436" y="390769"/>
                </a:lnTo>
                <a:lnTo>
                  <a:pt x="663005" y="390769"/>
                </a:lnTo>
                <a:lnTo>
                  <a:pt x="663005" y="369928"/>
                </a:lnTo>
                <a:lnTo>
                  <a:pt x="631743" y="369928"/>
                </a:lnTo>
                <a:lnTo>
                  <a:pt x="631743" y="355600"/>
                </a:lnTo>
                <a:lnTo>
                  <a:pt x="612205" y="355600"/>
                </a:lnTo>
                <a:lnTo>
                  <a:pt x="612205" y="345179"/>
                </a:lnTo>
                <a:lnTo>
                  <a:pt x="596574" y="345179"/>
                </a:lnTo>
                <a:lnTo>
                  <a:pt x="596574" y="320431"/>
                </a:lnTo>
                <a:lnTo>
                  <a:pt x="577036" y="320431"/>
                </a:lnTo>
                <a:lnTo>
                  <a:pt x="577036" y="307405"/>
                </a:lnTo>
                <a:lnTo>
                  <a:pt x="558800" y="307405"/>
                </a:lnTo>
                <a:lnTo>
                  <a:pt x="558800" y="289169"/>
                </a:lnTo>
                <a:lnTo>
                  <a:pt x="537959" y="289169"/>
                </a:lnTo>
                <a:lnTo>
                  <a:pt x="537959" y="264420"/>
                </a:lnTo>
                <a:lnTo>
                  <a:pt x="517118" y="264420"/>
                </a:lnTo>
                <a:lnTo>
                  <a:pt x="517118" y="243579"/>
                </a:lnTo>
                <a:lnTo>
                  <a:pt x="500184" y="243579"/>
                </a:lnTo>
                <a:lnTo>
                  <a:pt x="500184" y="233159"/>
                </a:lnTo>
                <a:lnTo>
                  <a:pt x="474133" y="233159"/>
                </a:lnTo>
                <a:lnTo>
                  <a:pt x="474133" y="217528"/>
                </a:lnTo>
                <a:lnTo>
                  <a:pt x="401190" y="217528"/>
                </a:lnTo>
                <a:lnTo>
                  <a:pt x="401190" y="200595"/>
                </a:lnTo>
                <a:lnTo>
                  <a:pt x="388164" y="200595"/>
                </a:lnTo>
                <a:lnTo>
                  <a:pt x="388164" y="160215"/>
                </a:lnTo>
                <a:lnTo>
                  <a:pt x="363415" y="160215"/>
                </a:lnTo>
                <a:lnTo>
                  <a:pt x="363415" y="135467"/>
                </a:lnTo>
                <a:lnTo>
                  <a:pt x="321733" y="135467"/>
                </a:lnTo>
                <a:lnTo>
                  <a:pt x="321733" y="118533"/>
                </a:lnTo>
                <a:lnTo>
                  <a:pt x="263118" y="118533"/>
                </a:lnTo>
                <a:lnTo>
                  <a:pt x="263118" y="106810"/>
                </a:lnTo>
                <a:lnTo>
                  <a:pt x="243579" y="106810"/>
                </a:lnTo>
                <a:lnTo>
                  <a:pt x="243579" y="93785"/>
                </a:lnTo>
                <a:lnTo>
                  <a:pt x="227949" y="93785"/>
                </a:lnTo>
                <a:lnTo>
                  <a:pt x="227949" y="75549"/>
                </a:lnTo>
                <a:lnTo>
                  <a:pt x="191477" y="75549"/>
                </a:lnTo>
                <a:lnTo>
                  <a:pt x="191477" y="53405"/>
                </a:lnTo>
                <a:lnTo>
                  <a:pt x="110718" y="53405"/>
                </a:lnTo>
                <a:lnTo>
                  <a:pt x="110718" y="26051"/>
                </a:lnTo>
                <a:lnTo>
                  <a:pt x="63825" y="26051"/>
                </a:lnTo>
                <a:lnTo>
                  <a:pt x="63825" y="0"/>
                </a:lnTo>
                <a:lnTo>
                  <a:pt x="0" y="0"/>
                </a:lnTo>
              </a:path>
            </a:pathLst>
          </a:custGeom>
          <a:noFill/>
          <a:ln w="28575">
            <a:solidFill>
              <a:srgbClr val="C00000"/>
            </a:solidFill>
            <a:miter lim="800000"/>
            <a:headEnd/>
            <a:tailEnd/>
          </a:ln>
        </p:spPr>
        <p:txBody>
          <a:bodyPr rtlCol="0" anchor="ctr"/>
          <a:lstStyle/>
          <a:p>
            <a:pPr algn="ctr" defTabSz="685800" eaLnBrk="0" hangingPunct="0">
              <a:defRPr/>
            </a:pPr>
            <a:endParaRPr lang="en-US" sz="1350" b="1" dirty="0">
              <a:solidFill>
                <a:srgbClr val="FFFFFF"/>
              </a:solidFill>
              <a:latin typeface="Arial" panose="020B0604020202020204" pitchFamily="34" charset="0"/>
              <a:ea typeface="+mn-ea"/>
              <a:cs typeface="Arial" panose="020B0604020202020204" pitchFamily="34" charset="0"/>
            </a:endParaRPr>
          </a:p>
        </p:txBody>
      </p:sp>
      <p:sp>
        <p:nvSpPr>
          <p:cNvPr id="55" name="Freeform: Shape 54">
            <a:extLst>
              <a:ext uri="{FF2B5EF4-FFF2-40B4-BE49-F238E27FC236}">
                <a16:creationId xmlns:a16="http://schemas.microsoft.com/office/drawing/2014/main" id="{EC4091D1-42E4-41DA-00C0-E2DFAD7976F3}"/>
              </a:ext>
            </a:extLst>
          </p:cNvPr>
          <p:cNvSpPr/>
          <p:nvPr/>
        </p:nvSpPr>
        <p:spPr bwMode="auto">
          <a:xfrm>
            <a:off x="757116" y="1321672"/>
            <a:ext cx="3943838" cy="1801446"/>
          </a:xfrm>
          <a:custGeom>
            <a:avLst/>
            <a:gdLst>
              <a:gd name="connsiteX0" fmla="*/ 5258451 w 5258451"/>
              <a:gd name="connsiteY0" fmla="*/ 2401928 h 2401928"/>
              <a:gd name="connsiteX1" fmla="*/ 4994031 w 5258451"/>
              <a:gd name="connsiteY1" fmla="*/ 2401928 h 2401928"/>
              <a:gd name="connsiteX2" fmla="*/ 4994031 w 5258451"/>
              <a:gd name="connsiteY2" fmla="*/ 1965570 h 2401928"/>
              <a:gd name="connsiteX3" fmla="*/ 4501662 w 5258451"/>
              <a:gd name="connsiteY3" fmla="*/ 1965570 h 2401928"/>
              <a:gd name="connsiteX4" fmla="*/ 4501662 w 5258451"/>
              <a:gd name="connsiteY4" fmla="*/ 1895231 h 2401928"/>
              <a:gd name="connsiteX5" fmla="*/ 4374010 w 5258451"/>
              <a:gd name="connsiteY5" fmla="*/ 1895231 h 2401928"/>
              <a:gd name="connsiteX6" fmla="*/ 4374010 w 5258451"/>
              <a:gd name="connsiteY6" fmla="*/ 1844431 h 2401928"/>
              <a:gd name="connsiteX7" fmla="*/ 4316698 w 5258451"/>
              <a:gd name="connsiteY7" fmla="*/ 1844431 h 2401928"/>
              <a:gd name="connsiteX8" fmla="*/ 4316698 w 5258451"/>
              <a:gd name="connsiteY8" fmla="*/ 1810564 h 2401928"/>
              <a:gd name="connsiteX9" fmla="*/ 4153877 w 5258451"/>
              <a:gd name="connsiteY9" fmla="*/ 1810564 h 2401928"/>
              <a:gd name="connsiteX10" fmla="*/ 4153877 w 5258451"/>
              <a:gd name="connsiteY10" fmla="*/ 1763672 h 2401928"/>
              <a:gd name="connsiteX11" fmla="*/ 4140851 w 5258451"/>
              <a:gd name="connsiteY11" fmla="*/ 1763672 h 2401928"/>
              <a:gd name="connsiteX12" fmla="*/ 4140851 w 5258451"/>
              <a:gd name="connsiteY12" fmla="*/ 1736318 h 2401928"/>
              <a:gd name="connsiteX13" fmla="*/ 4053580 w 5258451"/>
              <a:gd name="connsiteY13" fmla="*/ 1736318 h 2401928"/>
              <a:gd name="connsiteX14" fmla="*/ 4053580 w 5258451"/>
              <a:gd name="connsiteY14" fmla="*/ 1712872 h 2401928"/>
              <a:gd name="connsiteX15" fmla="*/ 3751385 w 5258451"/>
              <a:gd name="connsiteY15" fmla="*/ 1712872 h 2401928"/>
              <a:gd name="connsiteX16" fmla="*/ 3751385 w 5258451"/>
              <a:gd name="connsiteY16" fmla="*/ 1688123 h 2401928"/>
              <a:gd name="connsiteX17" fmla="*/ 3677139 w 5258451"/>
              <a:gd name="connsiteY17" fmla="*/ 1688123 h 2401928"/>
              <a:gd name="connsiteX18" fmla="*/ 3677139 w 5258451"/>
              <a:gd name="connsiteY18" fmla="*/ 1664677 h 2401928"/>
              <a:gd name="connsiteX19" fmla="*/ 3569026 w 5258451"/>
              <a:gd name="connsiteY19" fmla="*/ 1664677 h 2401928"/>
              <a:gd name="connsiteX20" fmla="*/ 3569026 w 5258451"/>
              <a:gd name="connsiteY20" fmla="*/ 1647744 h 2401928"/>
              <a:gd name="connsiteX21" fmla="*/ 3552092 w 5258451"/>
              <a:gd name="connsiteY21" fmla="*/ 1647744 h 2401928"/>
              <a:gd name="connsiteX22" fmla="*/ 3552092 w 5258451"/>
              <a:gd name="connsiteY22" fmla="*/ 1632113 h 2401928"/>
              <a:gd name="connsiteX23" fmla="*/ 3515621 w 5258451"/>
              <a:gd name="connsiteY23" fmla="*/ 1632113 h 2401928"/>
              <a:gd name="connsiteX24" fmla="*/ 3515621 w 5258451"/>
              <a:gd name="connsiteY24" fmla="*/ 1625600 h 2401928"/>
              <a:gd name="connsiteX25" fmla="*/ 3481754 w 5258451"/>
              <a:gd name="connsiteY25" fmla="*/ 1625600 h 2401928"/>
              <a:gd name="connsiteX26" fmla="*/ 3481754 w 5258451"/>
              <a:gd name="connsiteY26" fmla="*/ 1607364 h 2401928"/>
              <a:gd name="connsiteX27" fmla="*/ 3424441 w 5258451"/>
              <a:gd name="connsiteY27" fmla="*/ 1607364 h 2401928"/>
              <a:gd name="connsiteX28" fmla="*/ 3424441 w 5258451"/>
              <a:gd name="connsiteY28" fmla="*/ 1593036 h 2401928"/>
              <a:gd name="connsiteX29" fmla="*/ 3368431 w 5258451"/>
              <a:gd name="connsiteY29" fmla="*/ 1593036 h 2401928"/>
              <a:gd name="connsiteX30" fmla="*/ 3368431 w 5258451"/>
              <a:gd name="connsiteY30" fmla="*/ 1572195 h 2401928"/>
              <a:gd name="connsiteX31" fmla="*/ 3351498 w 5258451"/>
              <a:gd name="connsiteY31" fmla="*/ 1572195 h 2401928"/>
              <a:gd name="connsiteX32" fmla="*/ 3337169 w 5258451"/>
              <a:gd name="connsiteY32" fmla="*/ 1557866 h 2401928"/>
              <a:gd name="connsiteX33" fmla="*/ 3304605 w 5258451"/>
              <a:gd name="connsiteY33" fmla="*/ 1557866 h 2401928"/>
              <a:gd name="connsiteX34" fmla="*/ 3304605 w 5258451"/>
              <a:gd name="connsiteY34" fmla="*/ 1521395 h 2401928"/>
              <a:gd name="connsiteX35" fmla="*/ 3268134 w 5258451"/>
              <a:gd name="connsiteY35" fmla="*/ 1521395 h 2401928"/>
              <a:gd name="connsiteX36" fmla="*/ 3268134 w 5258451"/>
              <a:gd name="connsiteY36" fmla="*/ 1503159 h 2401928"/>
              <a:gd name="connsiteX37" fmla="*/ 3221241 w 5258451"/>
              <a:gd name="connsiteY37" fmla="*/ 1503159 h 2401928"/>
              <a:gd name="connsiteX38" fmla="*/ 3221241 w 5258451"/>
              <a:gd name="connsiteY38" fmla="*/ 1475805 h 2401928"/>
              <a:gd name="connsiteX39" fmla="*/ 3124851 w 5258451"/>
              <a:gd name="connsiteY39" fmla="*/ 1475805 h 2401928"/>
              <a:gd name="connsiteX40" fmla="*/ 3124851 w 5258451"/>
              <a:gd name="connsiteY40" fmla="*/ 1462780 h 2401928"/>
              <a:gd name="connsiteX41" fmla="*/ 3109221 w 5258451"/>
              <a:gd name="connsiteY41" fmla="*/ 1462780 h 2401928"/>
              <a:gd name="connsiteX42" fmla="*/ 3109221 w 5258451"/>
              <a:gd name="connsiteY42" fmla="*/ 1441939 h 2401928"/>
              <a:gd name="connsiteX43" fmla="*/ 3058421 w 5258451"/>
              <a:gd name="connsiteY43" fmla="*/ 1441939 h 2401928"/>
              <a:gd name="connsiteX44" fmla="*/ 3058421 w 5258451"/>
              <a:gd name="connsiteY44" fmla="*/ 1423703 h 2401928"/>
              <a:gd name="connsiteX45" fmla="*/ 2973754 w 5258451"/>
              <a:gd name="connsiteY45" fmla="*/ 1423703 h 2401928"/>
              <a:gd name="connsiteX46" fmla="*/ 2973754 w 5258451"/>
              <a:gd name="connsiteY46" fmla="*/ 1383323 h 2401928"/>
              <a:gd name="connsiteX47" fmla="*/ 2947703 w 5258451"/>
              <a:gd name="connsiteY47" fmla="*/ 1383323 h 2401928"/>
              <a:gd name="connsiteX48" fmla="*/ 2947703 w 5258451"/>
              <a:gd name="connsiteY48" fmla="*/ 1368995 h 2401928"/>
              <a:gd name="connsiteX49" fmla="*/ 2932072 w 5258451"/>
              <a:gd name="connsiteY49" fmla="*/ 1368995 h 2401928"/>
              <a:gd name="connsiteX50" fmla="*/ 2932072 w 5258451"/>
              <a:gd name="connsiteY50" fmla="*/ 1353364 h 2401928"/>
              <a:gd name="connsiteX51" fmla="*/ 2908626 w 5258451"/>
              <a:gd name="connsiteY51" fmla="*/ 1353364 h 2401928"/>
              <a:gd name="connsiteX52" fmla="*/ 2908626 w 5258451"/>
              <a:gd name="connsiteY52" fmla="*/ 1332523 h 2401928"/>
              <a:gd name="connsiteX53" fmla="*/ 2876062 w 5258451"/>
              <a:gd name="connsiteY53" fmla="*/ 1332523 h 2401928"/>
              <a:gd name="connsiteX54" fmla="*/ 2876062 w 5258451"/>
              <a:gd name="connsiteY54" fmla="*/ 1319498 h 2401928"/>
              <a:gd name="connsiteX55" fmla="*/ 2861734 w 5258451"/>
              <a:gd name="connsiteY55" fmla="*/ 1319498 h 2401928"/>
              <a:gd name="connsiteX56" fmla="*/ 2861734 w 5258451"/>
              <a:gd name="connsiteY56" fmla="*/ 1297354 h 2401928"/>
              <a:gd name="connsiteX57" fmla="*/ 2814841 w 5258451"/>
              <a:gd name="connsiteY57" fmla="*/ 1297354 h 2401928"/>
              <a:gd name="connsiteX58" fmla="*/ 2814841 w 5258451"/>
              <a:gd name="connsiteY58" fmla="*/ 1275211 h 2401928"/>
              <a:gd name="connsiteX59" fmla="*/ 2767949 w 5258451"/>
              <a:gd name="connsiteY59" fmla="*/ 1275211 h 2401928"/>
              <a:gd name="connsiteX60" fmla="*/ 2767949 w 5258451"/>
              <a:gd name="connsiteY60" fmla="*/ 1262185 h 2401928"/>
              <a:gd name="connsiteX61" fmla="*/ 2751016 w 5258451"/>
              <a:gd name="connsiteY61" fmla="*/ 1262185 h 2401928"/>
              <a:gd name="connsiteX62" fmla="*/ 2751016 w 5258451"/>
              <a:gd name="connsiteY62" fmla="*/ 1245252 h 2401928"/>
              <a:gd name="connsiteX63" fmla="*/ 2719754 w 5258451"/>
              <a:gd name="connsiteY63" fmla="*/ 1245252 h 2401928"/>
              <a:gd name="connsiteX64" fmla="*/ 2719754 w 5258451"/>
              <a:gd name="connsiteY64" fmla="*/ 1225713 h 2401928"/>
              <a:gd name="connsiteX65" fmla="*/ 2650718 w 5258451"/>
              <a:gd name="connsiteY65" fmla="*/ 1225713 h 2401928"/>
              <a:gd name="connsiteX66" fmla="*/ 2650718 w 5258451"/>
              <a:gd name="connsiteY66" fmla="*/ 1203570 h 2401928"/>
              <a:gd name="connsiteX67" fmla="*/ 2618154 w 5258451"/>
              <a:gd name="connsiteY67" fmla="*/ 1203570 h 2401928"/>
              <a:gd name="connsiteX68" fmla="*/ 2618154 w 5258451"/>
              <a:gd name="connsiteY68" fmla="*/ 1194452 h 2401928"/>
              <a:gd name="connsiteX69" fmla="*/ 2598616 w 5258451"/>
              <a:gd name="connsiteY69" fmla="*/ 1194452 h 2401928"/>
              <a:gd name="connsiteX70" fmla="*/ 2598616 w 5258451"/>
              <a:gd name="connsiteY70" fmla="*/ 1178821 h 2401928"/>
              <a:gd name="connsiteX71" fmla="*/ 2581682 w 5258451"/>
              <a:gd name="connsiteY71" fmla="*/ 1178821 h 2401928"/>
              <a:gd name="connsiteX72" fmla="*/ 2581682 w 5258451"/>
              <a:gd name="connsiteY72" fmla="*/ 1168400 h 2401928"/>
              <a:gd name="connsiteX73" fmla="*/ 2541303 w 5258451"/>
              <a:gd name="connsiteY73" fmla="*/ 1168400 h 2401928"/>
              <a:gd name="connsiteX74" fmla="*/ 2541303 w 5258451"/>
              <a:gd name="connsiteY74" fmla="*/ 1152770 h 2401928"/>
              <a:gd name="connsiteX75" fmla="*/ 2510041 w 5258451"/>
              <a:gd name="connsiteY75" fmla="*/ 1152770 h 2401928"/>
              <a:gd name="connsiteX76" fmla="*/ 2510041 w 5258451"/>
              <a:gd name="connsiteY76" fmla="*/ 1126718 h 2401928"/>
              <a:gd name="connsiteX77" fmla="*/ 2457939 w 5258451"/>
              <a:gd name="connsiteY77" fmla="*/ 1126718 h 2401928"/>
              <a:gd name="connsiteX78" fmla="*/ 2457939 w 5258451"/>
              <a:gd name="connsiteY78" fmla="*/ 1101970 h 2401928"/>
              <a:gd name="connsiteX79" fmla="*/ 2439703 w 5258451"/>
              <a:gd name="connsiteY79" fmla="*/ 1101970 h 2401928"/>
              <a:gd name="connsiteX80" fmla="*/ 2439703 w 5258451"/>
              <a:gd name="connsiteY80" fmla="*/ 1083734 h 2401928"/>
              <a:gd name="connsiteX81" fmla="*/ 2422769 w 5258451"/>
              <a:gd name="connsiteY81" fmla="*/ 1083734 h 2401928"/>
              <a:gd name="connsiteX82" fmla="*/ 2422769 w 5258451"/>
              <a:gd name="connsiteY82" fmla="*/ 1072011 h 2401928"/>
              <a:gd name="connsiteX83" fmla="*/ 2405836 w 5258451"/>
              <a:gd name="connsiteY83" fmla="*/ 1072011 h 2401928"/>
              <a:gd name="connsiteX84" fmla="*/ 2405836 w 5258451"/>
              <a:gd name="connsiteY84" fmla="*/ 1051170 h 2401928"/>
              <a:gd name="connsiteX85" fmla="*/ 2312051 w 5258451"/>
              <a:gd name="connsiteY85" fmla="*/ 1051170 h 2401928"/>
              <a:gd name="connsiteX86" fmla="*/ 2312051 w 5258451"/>
              <a:gd name="connsiteY86" fmla="*/ 1026421 h 2401928"/>
              <a:gd name="connsiteX87" fmla="*/ 2288605 w 5258451"/>
              <a:gd name="connsiteY87" fmla="*/ 1026421 h 2401928"/>
              <a:gd name="connsiteX88" fmla="*/ 2288605 w 5258451"/>
              <a:gd name="connsiteY88" fmla="*/ 1013395 h 2401928"/>
              <a:gd name="connsiteX89" fmla="*/ 2258646 w 5258451"/>
              <a:gd name="connsiteY89" fmla="*/ 1013395 h 2401928"/>
              <a:gd name="connsiteX90" fmla="*/ 2258646 w 5258451"/>
              <a:gd name="connsiteY90" fmla="*/ 988646 h 2401928"/>
              <a:gd name="connsiteX91" fmla="*/ 2201334 w 5258451"/>
              <a:gd name="connsiteY91" fmla="*/ 988646 h 2401928"/>
              <a:gd name="connsiteX92" fmla="*/ 2201334 w 5258451"/>
              <a:gd name="connsiteY92" fmla="*/ 974318 h 2401928"/>
              <a:gd name="connsiteX93" fmla="*/ 2171375 w 5258451"/>
              <a:gd name="connsiteY93" fmla="*/ 974318 h 2401928"/>
              <a:gd name="connsiteX94" fmla="*/ 2171375 w 5258451"/>
              <a:gd name="connsiteY94" fmla="*/ 946964 h 2401928"/>
              <a:gd name="connsiteX95" fmla="*/ 2155744 w 5258451"/>
              <a:gd name="connsiteY95" fmla="*/ 946964 h 2401928"/>
              <a:gd name="connsiteX96" fmla="*/ 2155744 w 5258451"/>
              <a:gd name="connsiteY96" fmla="*/ 931334 h 2401928"/>
              <a:gd name="connsiteX97" fmla="*/ 2130995 w 5258451"/>
              <a:gd name="connsiteY97" fmla="*/ 931334 h 2401928"/>
              <a:gd name="connsiteX98" fmla="*/ 2130995 w 5258451"/>
              <a:gd name="connsiteY98" fmla="*/ 918308 h 2401928"/>
              <a:gd name="connsiteX99" fmla="*/ 2098431 w 5258451"/>
              <a:gd name="connsiteY99" fmla="*/ 918308 h 2401928"/>
              <a:gd name="connsiteX100" fmla="*/ 2098431 w 5258451"/>
              <a:gd name="connsiteY100" fmla="*/ 907887 h 2401928"/>
              <a:gd name="connsiteX101" fmla="*/ 2068472 w 5258451"/>
              <a:gd name="connsiteY101" fmla="*/ 907887 h 2401928"/>
              <a:gd name="connsiteX102" fmla="*/ 2068472 w 5258451"/>
              <a:gd name="connsiteY102" fmla="*/ 889652 h 2401928"/>
              <a:gd name="connsiteX103" fmla="*/ 2045026 w 5258451"/>
              <a:gd name="connsiteY103" fmla="*/ 889652 h 2401928"/>
              <a:gd name="connsiteX104" fmla="*/ 2045026 w 5258451"/>
              <a:gd name="connsiteY104" fmla="*/ 864903 h 2401928"/>
              <a:gd name="connsiteX105" fmla="*/ 2009857 w 5258451"/>
              <a:gd name="connsiteY105" fmla="*/ 864903 h 2401928"/>
              <a:gd name="connsiteX106" fmla="*/ 2009857 w 5258451"/>
              <a:gd name="connsiteY106" fmla="*/ 851877 h 2401928"/>
              <a:gd name="connsiteX107" fmla="*/ 1973385 w 5258451"/>
              <a:gd name="connsiteY107" fmla="*/ 851877 h 2401928"/>
              <a:gd name="connsiteX108" fmla="*/ 1973385 w 5258451"/>
              <a:gd name="connsiteY108" fmla="*/ 828431 h 2401928"/>
              <a:gd name="connsiteX109" fmla="*/ 1883508 w 5258451"/>
              <a:gd name="connsiteY109" fmla="*/ 828431 h 2401928"/>
              <a:gd name="connsiteX110" fmla="*/ 1883508 w 5258451"/>
              <a:gd name="connsiteY110" fmla="*/ 799775 h 2401928"/>
              <a:gd name="connsiteX111" fmla="*/ 1845734 w 5258451"/>
              <a:gd name="connsiteY111" fmla="*/ 799775 h 2401928"/>
              <a:gd name="connsiteX112" fmla="*/ 1845734 w 5258451"/>
              <a:gd name="connsiteY112" fmla="*/ 773723 h 2401928"/>
              <a:gd name="connsiteX113" fmla="*/ 1818380 w 5258451"/>
              <a:gd name="connsiteY113" fmla="*/ 773723 h 2401928"/>
              <a:gd name="connsiteX114" fmla="*/ 1818380 w 5258451"/>
              <a:gd name="connsiteY114" fmla="*/ 763303 h 2401928"/>
              <a:gd name="connsiteX115" fmla="*/ 1789723 w 5258451"/>
              <a:gd name="connsiteY115" fmla="*/ 763303 h 2401928"/>
              <a:gd name="connsiteX116" fmla="*/ 1789723 w 5258451"/>
              <a:gd name="connsiteY116" fmla="*/ 748975 h 2401928"/>
              <a:gd name="connsiteX117" fmla="*/ 1758462 w 5258451"/>
              <a:gd name="connsiteY117" fmla="*/ 748975 h 2401928"/>
              <a:gd name="connsiteX118" fmla="*/ 1758462 w 5258451"/>
              <a:gd name="connsiteY118" fmla="*/ 725528 h 2401928"/>
              <a:gd name="connsiteX119" fmla="*/ 1736318 w 5258451"/>
              <a:gd name="connsiteY119" fmla="*/ 725528 h 2401928"/>
              <a:gd name="connsiteX120" fmla="*/ 1736318 w 5258451"/>
              <a:gd name="connsiteY120" fmla="*/ 711200 h 2401928"/>
              <a:gd name="connsiteX121" fmla="*/ 1671190 w 5258451"/>
              <a:gd name="connsiteY121" fmla="*/ 711200 h 2401928"/>
              <a:gd name="connsiteX122" fmla="*/ 1671190 w 5258451"/>
              <a:gd name="connsiteY122" fmla="*/ 702082 h 2401928"/>
              <a:gd name="connsiteX123" fmla="*/ 1629508 w 5258451"/>
              <a:gd name="connsiteY123" fmla="*/ 702082 h 2401928"/>
              <a:gd name="connsiteX124" fmla="*/ 1629508 w 5258451"/>
              <a:gd name="connsiteY124" fmla="*/ 687754 h 2401928"/>
              <a:gd name="connsiteX125" fmla="*/ 1582616 w 5258451"/>
              <a:gd name="connsiteY125" fmla="*/ 687754 h 2401928"/>
              <a:gd name="connsiteX126" fmla="*/ 1582616 w 5258451"/>
              <a:gd name="connsiteY126" fmla="*/ 642164 h 2401928"/>
              <a:gd name="connsiteX127" fmla="*/ 1555262 w 5258451"/>
              <a:gd name="connsiteY127" fmla="*/ 642164 h 2401928"/>
              <a:gd name="connsiteX128" fmla="*/ 1555262 w 5258451"/>
              <a:gd name="connsiteY128" fmla="*/ 630441 h 2401928"/>
              <a:gd name="connsiteX129" fmla="*/ 1481016 w 5258451"/>
              <a:gd name="connsiteY129" fmla="*/ 630441 h 2401928"/>
              <a:gd name="connsiteX130" fmla="*/ 1481016 w 5258451"/>
              <a:gd name="connsiteY130" fmla="*/ 620021 h 2401928"/>
              <a:gd name="connsiteX131" fmla="*/ 1462780 w 5258451"/>
              <a:gd name="connsiteY131" fmla="*/ 620021 h 2401928"/>
              <a:gd name="connsiteX132" fmla="*/ 1462780 w 5258451"/>
              <a:gd name="connsiteY132" fmla="*/ 606995 h 2401928"/>
              <a:gd name="connsiteX133" fmla="*/ 1419795 w 5258451"/>
              <a:gd name="connsiteY133" fmla="*/ 606995 h 2401928"/>
              <a:gd name="connsiteX134" fmla="*/ 1419795 w 5258451"/>
              <a:gd name="connsiteY134" fmla="*/ 588759 h 2401928"/>
              <a:gd name="connsiteX135" fmla="*/ 1303867 w 5258451"/>
              <a:gd name="connsiteY135" fmla="*/ 588759 h 2401928"/>
              <a:gd name="connsiteX136" fmla="*/ 1309077 w 5258451"/>
              <a:gd name="connsiteY136" fmla="*/ 583549 h 2401928"/>
              <a:gd name="connsiteX137" fmla="*/ 1286934 w 5258451"/>
              <a:gd name="connsiteY137" fmla="*/ 583549 h 2401928"/>
              <a:gd name="connsiteX138" fmla="*/ 1286934 w 5258451"/>
              <a:gd name="connsiteY138" fmla="*/ 558800 h 2401928"/>
              <a:gd name="connsiteX139" fmla="*/ 1281723 w 5258451"/>
              <a:gd name="connsiteY139" fmla="*/ 558800 h 2401928"/>
              <a:gd name="connsiteX140" fmla="*/ 1281723 w 5258451"/>
              <a:gd name="connsiteY140" fmla="*/ 545775 h 2401928"/>
              <a:gd name="connsiteX141" fmla="*/ 1255672 w 5258451"/>
              <a:gd name="connsiteY141" fmla="*/ 545775 h 2401928"/>
              <a:gd name="connsiteX142" fmla="*/ 1255672 w 5258451"/>
              <a:gd name="connsiteY142" fmla="*/ 534052 h 2401928"/>
              <a:gd name="connsiteX143" fmla="*/ 1230923 w 5258451"/>
              <a:gd name="connsiteY143" fmla="*/ 534052 h 2401928"/>
              <a:gd name="connsiteX144" fmla="*/ 1230923 w 5258451"/>
              <a:gd name="connsiteY144" fmla="*/ 515816 h 2401928"/>
              <a:gd name="connsiteX145" fmla="*/ 1185334 w 5258451"/>
              <a:gd name="connsiteY145" fmla="*/ 515816 h 2401928"/>
              <a:gd name="connsiteX146" fmla="*/ 1185334 w 5258451"/>
              <a:gd name="connsiteY146" fmla="*/ 506698 h 2401928"/>
              <a:gd name="connsiteX147" fmla="*/ 1120205 w 5258451"/>
              <a:gd name="connsiteY147" fmla="*/ 506698 h 2401928"/>
              <a:gd name="connsiteX148" fmla="*/ 1120205 w 5258451"/>
              <a:gd name="connsiteY148" fmla="*/ 471528 h 2401928"/>
              <a:gd name="connsiteX149" fmla="*/ 1058985 w 5258451"/>
              <a:gd name="connsiteY149" fmla="*/ 471528 h 2401928"/>
              <a:gd name="connsiteX150" fmla="*/ 1058985 w 5258451"/>
              <a:gd name="connsiteY150" fmla="*/ 454595 h 2401928"/>
              <a:gd name="connsiteX151" fmla="*/ 993857 w 5258451"/>
              <a:gd name="connsiteY151" fmla="*/ 454595 h 2401928"/>
              <a:gd name="connsiteX152" fmla="*/ 993857 w 5258451"/>
              <a:gd name="connsiteY152" fmla="*/ 438964 h 2401928"/>
              <a:gd name="connsiteX153" fmla="*/ 933939 w 5258451"/>
              <a:gd name="connsiteY153" fmla="*/ 438964 h 2401928"/>
              <a:gd name="connsiteX154" fmla="*/ 933939 w 5258451"/>
              <a:gd name="connsiteY154" fmla="*/ 425939 h 2401928"/>
              <a:gd name="connsiteX155" fmla="*/ 910492 w 5258451"/>
              <a:gd name="connsiteY155" fmla="*/ 425939 h 2401928"/>
              <a:gd name="connsiteX156" fmla="*/ 910492 w 5258451"/>
              <a:gd name="connsiteY156" fmla="*/ 414216 h 2401928"/>
              <a:gd name="connsiteX157" fmla="*/ 894862 w 5258451"/>
              <a:gd name="connsiteY157" fmla="*/ 414216 h 2401928"/>
              <a:gd name="connsiteX158" fmla="*/ 894862 w 5258451"/>
              <a:gd name="connsiteY158" fmla="*/ 403795 h 2401928"/>
              <a:gd name="connsiteX159" fmla="*/ 880534 w 5258451"/>
              <a:gd name="connsiteY159" fmla="*/ 403795 h 2401928"/>
              <a:gd name="connsiteX160" fmla="*/ 880534 w 5258451"/>
              <a:gd name="connsiteY160" fmla="*/ 394677 h 2401928"/>
              <a:gd name="connsiteX161" fmla="*/ 844062 w 5258451"/>
              <a:gd name="connsiteY161" fmla="*/ 394677 h 2401928"/>
              <a:gd name="connsiteX162" fmla="*/ 844062 w 5258451"/>
              <a:gd name="connsiteY162" fmla="*/ 384257 h 2401928"/>
              <a:gd name="connsiteX163" fmla="*/ 781539 w 5258451"/>
              <a:gd name="connsiteY163" fmla="*/ 384257 h 2401928"/>
              <a:gd name="connsiteX164" fmla="*/ 781539 w 5258451"/>
              <a:gd name="connsiteY164" fmla="*/ 355600 h 2401928"/>
              <a:gd name="connsiteX165" fmla="*/ 758092 w 5258451"/>
              <a:gd name="connsiteY165" fmla="*/ 355600 h 2401928"/>
              <a:gd name="connsiteX166" fmla="*/ 758092 w 5258451"/>
              <a:gd name="connsiteY166" fmla="*/ 334759 h 2401928"/>
              <a:gd name="connsiteX167" fmla="*/ 734646 w 5258451"/>
              <a:gd name="connsiteY167" fmla="*/ 334759 h 2401928"/>
              <a:gd name="connsiteX168" fmla="*/ 734646 w 5258451"/>
              <a:gd name="connsiteY168" fmla="*/ 321734 h 2401928"/>
              <a:gd name="connsiteX169" fmla="*/ 705990 w 5258451"/>
              <a:gd name="connsiteY169" fmla="*/ 321734 h 2401928"/>
              <a:gd name="connsiteX170" fmla="*/ 705990 w 5258451"/>
              <a:gd name="connsiteY170" fmla="*/ 313918 h 2401928"/>
              <a:gd name="connsiteX171" fmla="*/ 685149 w 5258451"/>
              <a:gd name="connsiteY171" fmla="*/ 313918 h 2401928"/>
              <a:gd name="connsiteX172" fmla="*/ 685149 w 5258451"/>
              <a:gd name="connsiteY172" fmla="*/ 295682 h 2401928"/>
              <a:gd name="connsiteX173" fmla="*/ 636954 w 5258451"/>
              <a:gd name="connsiteY173" fmla="*/ 295682 h 2401928"/>
              <a:gd name="connsiteX174" fmla="*/ 636954 w 5258451"/>
              <a:gd name="connsiteY174" fmla="*/ 268328 h 2401928"/>
              <a:gd name="connsiteX175" fmla="*/ 580944 w 5258451"/>
              <a:gd name="connsiteY175" fmla="*/ 268328 h 2401928"/>
              <a:gd name="connsiteX176" fmla="*/ 580944 w 5258451"/>
              <a:gd name="connsiteY176" fmla="*/ 256605 h 2401928"/>
              <a:gd name="connsiteX177" fmla="*/ 556195 w 5258451"/>
              <a:gd name="connsiteY177" fmla="*/ 256605 h 2401928"/>
              <a:gd name="connsiteX178" fmla="*/ 556195 w 5258451"/>
              <a:gd name="connsiteY178" fmla="*/ 239672 h 2401928"/>
              <a:gd name="connsiteX179" fmla="*/ 515816 w 5258451"/>
              <a:gd name="connsiteY179" fmla="*/ 239672 h 2401928"/>
              <a:gd name="connsiteX180" fmla="*/ 515816 w 5258451"/>
              <a:gd name="connsiteY180" fmla="*/ 227949 h 2401928"/>
              <a:gd name="connsiteX181" fmla="*/ 454595 w 5258451"/>
              <a:gd name="connsiteY181" fmla="*/ 227949 h 2401928"/>
              <a:gd name="connsiteX182" fmla="*/ 454595 w 5258451"/>
              <a:gd name="connsiteY182" fmla="*/ 192780 h 2401928"/>
              <a:gd name="connsiteX183" fmla="*/ 441569 w 5258451"/>
              <a:gd name="connsiteY183" fmla="*/ 192780 h 2401928"/>
              <a:gd name="connsiteX184" fmla="*/ 441569 w 5258451"/>
              <a:gd name="connsiteY184" fmla="*/ 157611 h 2401928"/>
              <a:gd name="connsiteX185" fmla="*/ 415518 w 5258451"/>
              <a:gd name="connsiteY185" fmla="*/ 157611 h 2401928"/>
              <a:gd name="connsiteX186" fmla="*/ 415518 w 5258451"/>
              <a:gd name="connsiteY186" fmla="*/ 139375 h 2401928"/>
              <a:gd name="connsiteX187" fmla="*/ 401190 w 5258451"/>
              <a:gd name="connsiteY187" fmla="*/ 139375 h 2401928"/>
              <a:gd name="connsiteX188" fmla="*/ 388164 w 5258451"/>
              <a:gd name="connsiteY188" fmla="*/ 126349 h 2401928"/>
              <a:gd name="connsiteX189" fmla="*/ 369928 w 5258451"/>
              <a:gd name="connsiteY189" fmla="*/ 126349 h 2401928"/>
              <a:gd name="connsiteX190" fmla="*/ 369928 w 5258451"/>
              <a:gd name="connsiteY190" fmla="*/ 106811 h 2401928"/>
              <a:gd name="connsiteX191" fmla="*/ 358205 w 5258451"/>
              <a:gd name="connsiteY191" fmla="*/ 106811 h 2401928"/>
              <a:gd name="connsiteX192" fmla="*/ 358205 w 5258451"/>
              <a:gd name="connsiteY192" fmla="*/ 84667 h 2401928"/>
              <a:gd name="connsiteX193" fmla="*/ 328246 w 5258451"/>
              <a:gd name="connsiteY193" fmla="*/ 84667 h 2401928"/>
              <a:gd name="connsiteX194" fmla="*/ 328246 w 5258451"/>
              <a:gd name="connsiteY194" fmla="*/ 63826 h 2401928"/>
              <a:gd name="connsiteX195" fmla="*/ 293077 w 5258451"/>
              <a:gd name="connsiteY195" fmla="*/ 63826 h 2401928"/>
              <a:gd name="connsiteX196" fmla="*/ 293077 w 5258451"/>
              <a:gd name="connsiteY196" fmla="*/ 45590 h 2401928"/>
              <a:gd name="connsiteX197" fmla="*/ 115928 w 5258451"/>
              <a:gd name="connsiteY197" fmla="*/ 45590 h 2401928"/>
              <a:gd name="connsiteX198" fmla="*/ 115928 w 5258451"/>
              <a:gd name="connsiteY198" fmla="*/ 33867 h 2401928"/>
              <a:gd name="connsiteX199" fmla="*/ 26051 w 5258451"/>
              <a:gd name="connsiteY199" fmla="*/ 33867 h 2401928"/>
              <a:gd name="connsiteX200" fmla="*/ 26051 w 5258451"/>
              <a:gd name="connsiteY200" fmla="*/ 18236 h 2401928"/>
              <a:gd name="connsiteX201" fmla="*/ 7816 w 5258451"/>
              <a:gd name="connsiteY201" fmla="*/ 18236 h 2401928"/>
              <a:gd name="connsiteX202" fmla="*/ 7816 w 5258451"/>
              <a:gd name="connsiteY202" fmla="*/ 0 h 2401928"/>
              <a:gd name="connsiteX203" fmla="*/ 0 w 5258451"/>
              <a:gd name="connsiteY203" fmla="*/ 0 h 240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5258451" h="2401928">
                <a:moveTo>
                  <a:pt x="5258451" y="2401928"/>
                </a:moveTo>
                <a:lnTo>
                  <a:pt x="4994031" y="2401928"/>
                </a:lnTo>
                <a:lnTo>
                  <a:pt x="4994031" y="1965570"/>
                </a:lnTo>
                <a:lnTo>
                  <a:pt x="4501662" y="1965570"/>
                </a:lnTo>
                <a:lnTo>
                  <a:pt x="4501662" y="1895231"/>
                </a:lnTo>
                <a:lnTo>
                  <a:pt x="4374010" y="1895231"/>
                </a:lnTo>
                <a:lnTo>
                  <a:pt x="4374010" y="1844431"/>
                </a:lnTo>
                <a:lnTo>
                  <a:pt x="4316698" y="1844431"/>
                </a:lnTo>
                <a:lnTo>
                  <a:pt x="4316698" y="1810564"/>
                </a:lnTo>
                <a:lnTo>
                  <a:pt x="4153877" y="1810564"/>
                </a:lnTo>
                <a:lnTo>
                  <a:pt x="4153877" y="1763672"/>
                </a:lnTo>
                <a:lnTo>
                  <a:pt x="4140851" y="1763672"/>
                </a:lnTo>
                <a:lnTo>
                  <a:pt x="4140851" y="1736318"/>
                </a:lnTo>
                <a:lnTo>
                  <a:pt x="4053580" y="1736318"/>
                </a:lnTo>
                <a:lnTo>
                  <a:pt x="4053580" y="1712872"/>
                </a:lnTo>
                <a:lnTo>
                  <a:pt x="3751385" y="1712872"/>
                </a:lnTo>
                <a:lnTo>
                  <a:pt x="3751385" y="1688123"/>
                </a:lnTo>
                <a:lnTo>
                  <a:pt x="3677139" y="1688123"/>
                </a:lnTo>
                <a:lnTo>
                  <a:pt x="3677139" y="1664677"/>
                </a:lnTo>
                <a:lnTo>
                  <a:pt x="3569026" y="1664677"/>
                </a:lnTo>
                <a:lnTo>
                  <a:pt x="3569026" y="1647744"/>
                </a:lnTo>
                <a:lnTo>
                  <a:pt x="3552092" y="1647744"/>
                </a:lnTo>
                <a:lnTo>
                  <a:pt x="3552092" y="1632113"/>
                </a:lnTo>
                <a:lnTo>
                  <a:pt x="3515621" y="1632113"/>
                </a:lnTo>
                <a:lnTo>
                  <a:pt x="3515621" y="1625600"/>
                </a:lnTo>
                <a:lnTo>
                  <a:pt x="3481754" y="1625600"/>
                </a:lnTo>
                <a:lnTo>
                  <a:pt x="3481754" y="1607364"/>
                </a:lnTo>
                <a:lnTo>
                  <a:pt x="3424441" y="1607364"/>
                </a:lnTo>
                <a:lnTo>
                  <a:pt x="3424441" y="1593036"/>
                </a:lnTo>
                <a:lnTo>
                  <a:pt x="3368431" y="1593036"/>
                </a:lnTo>
                <a:lnTo>
                  <a:pt x="3368431" y="1572195"/>
                </a:lnTo>
                <a:lnTo>
                  <a:pt x="3351498" y="1572195"/>
                </a:lnTo>
                <a:lnTo>
                  <a:pt x="3337169" y="1557866"/>
                </a:lnTo>
                <a:lnTo>
                  <a:pt x="3304605" y="1557866"/>
                </a:lnTo>
                <a:lnTo>
                  <a:pt x="3304605" y="1521395"/>
                </a:lnTo>
                <a:lnTo>
                  <a:pt x="3268134" y="1521395"/>
                </a:lnTo>
                <a:lnTo>
                  <a:pt x="3268134" y="1503159"/>
                </a:lnTo>
                <a:lnTo>
                  <a:pt x="3221241" y="1503159"/>
                </a:lnTo>
                <a:lnTo>
                  <a:pt x="3221241" y="1475805"/>
                </a:lnTo>
                <a:lnTo>
                  <a:pt x="3124851" y="1475805"/>
                </a:lnTo>
                <a:lnTo>
                  <a:pt x="3124851" y="1462780"/>
                </a:lnTo>
                <a:lnTo>
                  <a:pt x="3109221" y="1462780"/>
                </a:lnTo>
                <a:lnTo>
                  <a:pt x="3109221" y="1441939"/>
                </a:lnTo>
                <a:lnTo>
                  <a:pt x="3058421" y="1441939"/>
                </a:lnTo>
                <a:lnTo>
                  <a:pt x="3058421" y="1423703"/>
                </a:lnTo>
                <a:lnTo>
                  <a:pt x="2973754" y="1423703"/>
                </a:lnTo>
                <a:lnTo>
                  <a:pt x="2973754" y="1383323"/>
                </a:lnTo>
                <a:lnTo>
                  <a:pt x="2947703" y="1383323"/>
                </a:lnTo>
                <a:lnTo>
                  <a:pt x="2947703" y="1368995"/>
                </a:lnTo>
                <a:lnTo>
                  <a:pt x="2932072" y="1368995"/>
                </a:lnTo>
                <a:lnTo>
                  <a:pt x="2932072" y="1353364"/>
                </a:lnTo>
                <a:lnTo>
                  <a:pt x="2908626" y="1353364"/>
                </a:lnTo>
                <a:lnTo>
                  <a:pt x="2908626" y="1332523"/>
                </a:lnTo>
                <a:lnTo>
                  <a:pt x="2876062" y="1332523"/>
                </a:lnTo>
                <a:lnTo>
                  <a:pt x="2876062" y="1319498"/>
                </a:lnTo>
                <a:lnTo>
                  <a:pt x="2861734" y="1319498"/>
                </a:lnTo>
                <a:lnTo>
                  <a:pt x="2861734" y="1297354"/>
                </a:lnTo>
                <a:lnTo>
                  <a:pt x="2814841" y="1297354"/>
                </a:lnTo>
                <a:lnTo>
                  <a:pt x="2814841" y="1275211"/>
                </a:lnTo>
                <a:lnTo>
                  <a:pt x="2767949" y="1275211"/>
                </a:lnTo>
                <a:lnTo>
                  <a:pt x="2767949" y="1262185"/>
                </a:lnTo>
                <a:lnTo>
                  <a:pt x="2751016" y="1262185"/>
                </a:lnTo>
                <a:lnTo>
                  <a:pt x="2751016" y="1245252"/>
                </a:lnTo>
                <a:lnTo>
                  <a:pt x="2719754" y="1245252"/>
                </a:lnTo>
                <a:lnTo>
                  <a:pt x="2719754" y="1225713"/>
                </a:lnTo>
                <a:lnTo>
                  <a:pt x="2650718" y="1225713"/>
                </a:lnTo>
                <a:lnTo>
                  <a:pt x="2650718" y="1203570"/>
                </a:lnTo>
                <a:lnTo>
                  <a:pt x="2618154" y="1203570"/>
                </a:lnTo>
                <a:lnTo>
                  <a:pt x="2618154" y="1194452"/>
                </a:lnTo>
                <a:lnTo>
                  <a:pt x="2598616" y="1194452"/>
                </a:lnTo>
                <a:lnTo>
                  <a:pt x="2598616" y="1178821"/>
                </a:lnTo>
                <a:lnTo>
                  <a:pt x="2581682" y="1178821"/>
                </a:lnTo>
                <a:lnTo>
                  <a:pt x="2581682" y="1168400"/>
                </a:lnTo>
                <a:lnTo>
                  <a:pt x="2541303" y="1168400"/>
                </a:lnTo>
                <a:lnTo>
                  <a:pt x="2541303" y="1152770"/>
                </a:lnTo>
                <a:lnTo>
                  <a:pt x="2510041" y="1152770"/>
                </a:lnTo>
                <a:lnTo>
                  <a:pt x="2510041" y="1126718"/>
                </a:lnTo>
                <a:lnTo>
                  <a:pt x="2457939" y="1126718"/>
                </a:lnTo>
                <a:lnTo>
                  <a:pt x="2457939" y="1101970"/>
                </a:lnTo>
                <a:lnTo>
                  <a:pt x="2439703" y="1101970"/>
                </a:lnTo>
                <a:lnTo>
                  <a:pt x="2439703" y="1083734"/>
                </a:lnTo>
                <a:lnTo>
                  <a:pt x="2422769" y="1083734"/>
                </a:lnTo>
                <a:lnTo>
                  <a:pt x="2422769" y="1072011"/>
                </a:lnTo>
                <a:lnTo>
                  <a:pt x="2405836" y="1072011"/>
                </a:lnTo>
                <a:lnTo>
                  <a:pt x="2405836" y="1051170"/>
                </a:lnTo>
                <a:lnTo>
                  <a:pt x="2312051" y="1051170"/>
                </a:lnTo>
                <a:lnTo>
                  <a:pt x="2312051" y="1026421"/>
                </a:lnTo>
                <a:lnTo>
                  <a:pt x="2288605" y="1026421"/>
                </a:lnTo>
                <a:lnTo>
                  <a:pt x="2288605" y="1013395"/>
                </a:lnTo>
                <a:lnTo>
                  <a:pt x="2258646" y="1013395"/>
                </a:lnTo>
                <a:lnTo>
                  <a:pt x="2258646" y="988646"/>
                </a:lnTo>
                <a:lnTo>
                  <a:pt x="2201334" y="988646"/>
                </a:lnTo>
                <a:lnTo>
                  <a:pt x="2201334" y="974318"/>
                </a:lnTo>
                <a:lnTo>
                  <a:pt x="2171375" y="974318"/>
                </a:lnTo>
                <a:lnTo>
                  <a:pt x="2171375" y="946964"/>
                </a:lnTo>
                <a:lnTo>
                  <a:pt x="2155744" y="946964"/>
                </a:lnTo>
                <a:lnTo>
                  <a:pt x="2155744" y="931334"/>
                </a:lnTo>
                <a:lnTo>
                  <a:pt x="2130995" y="931334"/>
                </a:lnTo>
                <a:lnTo>
                  <a:pt x="2130995" y="918308"/>
                </a:lnTo>
                <a:lnTo>
                  <a:pt x="2098431" y="918308"/>
                </a:lnTo>
                <a:lnTo>
                  <a:pt x="2098431" y="907887"/>
                </a:lnTo>
                <a:lnTo>
                  <a:pt x="2068472" y="907887"/>
                </a:lnTo>
                <a:lnTo>
                  <a:pt x="2068472" y="889652"/>
                </a:lnTo>
                <a:lnTo>
                  <a:pt x="2045026" y="889652"/>
                </a:lnTo>
                <a:lnTo>
                  <a:pt x="2045026" y="864903"/>
                </a:lnTo>
                <a:lnTo>
                  <a:pt x="2009857" y="864903"/>
                </a:lnTo>
                <a:lnTo>
                  <a:pt x="2009857" y="851877"/>
                </a:lnTo>
                <a:lnTo>
                  <a:pt x="1973385" y="851877"/>
                </a:lnTo>
                <a:lnTo>
                  <a:pt x="1973385" y="828431"/>
                </a:lnTo>
                <a:lnTo>
                  <a:pt x="1883508" y="828431"/>
                </a:lnTo>
                <a:lnTo>
                  <a:pt x="1883508" y="799775"/>
                </a:lnTo>
                <a:lnTo>
                  <a:pt x="1845734" y="799775"/>
                </a:lnTo>
                <a:lnTo>
                  <a:pt x="1845734" y="773723"/>
                </a:lnTo>
                <a:lnTo>
                  <a:pt x="1818380" y="773723"/>
                </a:lnTo>
                <a:lnTo>
                  <a:pt x="1818380" y="763303"/>
                </a:lnTo>
                <a:lnTo>
                  <a:pt x="1789723" y="763303"/>
                </a:lnTo>
                <a:lnTo>
                  <a:pt x="1789723" y="748975"/>
                </a:lnTo>
                <a:lnTo>
                  <a:pt x="1758462" y="748975"/>
                </a:lnTo>
                <a:lnTo>
                  <a:pt x="1758462" y="725528"/>
                </a:lnTo>
                <a:lnTo>
                  <a:pt x="1736318" y="725528"/>
                </a:lnTo>
                <a:lnTo>
                  <a:pt x="1736318" y="711200"/>
                </a:lnTo>
                <a:lnTo>
                  <a:pt x="1671190" y="711200"/>
                </a:lnTo>
                <a:lnTo>
                  <a:pt x="1671190" y="702082"/>
                </a:lnTo>
                <a:lnTo>
                  <a:pt x="1629508" y="702082"/>
                </a:lnTo>
                <a:lnTo>
                  <a:pt x="1629508" y="687754"/>
                </a:lnTo>
                <a:lnTo>
                  <a:pt x="1582616" y="687754"/>
                </a:lnTo>
                <a:lnTo>
                  <a:pt x="1582616" y="642164"/>
                </a:lnTo>
                <a:lnTo>
                  <a:pt x="1555262" y="642164"/>
                </a:lnTo>
                <a:lnTo>
                  <a:pt x="1555262" y="630441"/>
                </a:lnTo>
                <a:lnTo>
                  <a:pt x="1481016" y="630441"/>
                </a:lnTo>
                <a:lnTo>
                  <a:pt x="1481016" y="620021"/>
                </a:lnTo>
                <a:lnTo>
                  <a:pt x="1462780" y="620021"/>
                </a:lnTo>
                <a:lnTo>
                  <a:pt x="1462780" y="606995"/>
                </a:lnTo>
                <a:lnTo>
                  <a:pt x="1419795" y="606995"/>
                </a:lnTo>
                <a:lnTo>
                  <a:pt x="1419795" y="588759"/>
                </a:lnTo>
                <a:lnTo>
                  <a:pt x="1303867" y="588759"/>
                </a:lnTo>
                <a:lnTo>
                  <a:pt x="1309077" y="583549"/>
                </a:lnTo>
                <a:lnTo>
                  <a:pt x="1286934" y="583549"/>
                </a:lnTo>
                <a:lnTo>
                  <a:pt x="1286934" y="558800"/>
                </a:lnTo>
                <a:lnTo>
                  <a:pt x="1281723" y="558800"/>
                </a:lnTo>
                <a:lnTo>
                  <a:pt x="1281723" y="545775"/>
                </a:lnTo>
                <a:lnTo>
                  <a:pt x="1255672" y="545775"/>
                </a:lnTo>
                <a:lnTo>
                  <a:pt x="1255672" y="534052"/>
                </a:lnTo>
                <a:lnTo>
                  <a:pt x="1230923" y="534052"/>
                </a:lnTo>
                <a:lnTo>
                  <a:pt x="1230923" y="515816"/>
                </a:lnTo>
                <a:lnTo>
                  <a:pt x="1185334" y="515816"/>
                </a:lnTo>
                <a:lnTo>
                  <a:pt x="1185334" y="506698"/>
                </a:lnTo>
                <a:lnTo>
                  <a:pt x="1120205" y="506698"/>
                </a:lnTo>
                <a:lnTo>
                  <a:pt x="1120205" y="471528"/>
                </a:lnTo>
                <a:lnTo>
                  <a:pt x="1058985" y="471528"/>
                </a:lnTo>
                <a:lnTo>
                  <a:pt x="1058985" y="454595"/>
                </a:lnTo>
                <a:lnTo>
                  <a:pt x="993857" y="454595"/>
                </a:lnTo>
                <a:lnTo>
                  <a:pt x="993857" y="438964"/>
                </a:lnTo>
                <a:lnTo>
                  <a:pt x="933939" y="438964"/>
                </a:lnTo>
                <a:lnTo>
                  <a:pt x="933939" y="425939"/>
                </a:lnTo>
                <a:lnTo>
                  <a:pt x="910492" y="425939"/>
                </a:lnTo>
                <a:lnTo>
                  <a:pt x="910492" y="414216"/>
                </a:lnTo>
                <a:lnTo>
                  <a:pt x="894862" y="414216"/>
                </a:lnTo>
                <a:lnTo>
                  <a:pt x="894862" y="403795"/>
                </a:lnTo>
                <a:lnTo>
                  <a:pt x="880534" y="403795"/>
                </a:lnTo>
                <a:lnTo>
                  <a:pt x="880534" y="394677"/>
                </a:lnTo>
                <a:lnTo>
                  <a:pt x="844062" y="394677"/>
                </a:lnTo>
                <a:lnTo>
                  <a:pt x="844062" y="384257"/>
                </a:lnTo>
                <a:lnTo>
                  <a:pt x="781539" y="384257"/>
                </a:lnTo>
                <a:lnTo>
                  <a:pt x="781539" y="355600"/>
                </a:lnTo>
                <a:lnTo>
                  <a:pt x="758092" y="355600"/>
                </a:lnTo>
                <a:lnTo>
                  <a:pt x="758092" y="334759"/>
                </a:lnTo>
                <a:lnTo>
                  <a:pt x="734646" y="334759"/>
                </a:lnTo>
                <a:lnTo>
                  <a:pt x="734646" y="321734"/>
                </a:lnTo>
                <a:lnTo>
                  <a:pt x="705990" y="321734"/>
                </a:lnTo>
                <a:lnTo>
                  <a:pt x="705990" y="313918"/>
                </a:lnTo>
                <a:lnTo>
                  <a:pt x="685149" y="313918"/>
                </a:lnTo>
                <a:lnTo>
                  <a:pt x="685149" y="295682"/>
                </a:lnTo>
                <a:lnTo>
                  <a:pt x="636954" y="295682"/>
                </a:lnTo>
                <a:lnTo>
                  <a:pt x="636954" y="268328"/>
                </a:lnTo>
                <a:lnTo>
                  <a:pt x="580944" y="268328"/>
                </a:lnTo>
                <a:lnTo>
                  <a:pt x="580944" y="256605"/>
                </a:lnTo>
                <a:lnTo>
                  <a:pt x="556195" y="256605"/>
                </a:lnTo>
                <a:lnTo>
                  <a:pt x="556195" y="239672"/>
                </a:lnTo>
                <a:lnTo>
                  <a:pt x="515816" y="239672"/>
                </a:lnTo>
                <a:lnTo>
                  <a:pt x="515816" y="227949"/>
                </a:lnTo>
                <a:lnTo>
                  <a:pt x="454595" y="227949"/>
                </a:lnTo>
                <a:lnTo>
                  <a:pt x="454595" y="192780"/>
                </a:lnTo>
                <a:lnTo>
                  <a:pt x="441569" y="192780"/>
                </a:lnTo>
                <a:lnTo>
                  <a:pt x="441569" y="157611"/>
                </a:lnTo>
                <a:lnTo>
                  <a:pt x="415518" y="157611"/>
                </a:lnTo>
                <a:lnTo>
                  <a:pt x="415518" y="139375"/>
                </a:lnTo>
                <a:lnTo>
                  <a:pt x="401190" y="139375"/>
                </a:lnTo>
                <a:lnTo>
                  <a:pt x="388164" y="126349"/>
                </a:lnTo>
                <a:lnTo>
                  <a:pt x="369928" y="126349"/>
                </a:lnTo>
                <a:lnTo>
                  <a:pt x="369928" y="106811"/>
                </a:lnTo>
                <a:lnTo>
                  <a:pt x="358205" y="106811"/>
                </a:lnTo>
                <a:lnTo>
                  <a:pt x="358205" y="84667"/>
                </a:lnTo>
                <a:lnTo>
                  <a:pt x="328246" y="84667"/>
                </a:lnTo>
                <a:lnTo>
                  <a:pt x="328246" y="63826"/>
                </a:lnTo>
                <a:lnTo>
                  <a:pt x="293077" y="63826"/>
                </a:lnTo>
                <a:lnTo>
                  <a:pt x="293077" y="45590"/>
                </a:lnTo>
                <a:lnTo>
                  <a:pt x="115928" y="45590"/>
                </a:lnTo>
                <a:lnTo>
                  <a:pt x="115928" y="33867"/>
                </a:lnTo>
                <a:lnTo>
                  <a:pt x="26051" y="33867"/>
                </a:lnTo>
                <a:lnTo>
                  <a:pt x="26051" y="18236"/>
                </a:lnTo>
                <a:lnTo>
                  <a:pt x="7816" y="18236"/>
                </a:lnTo>
                <a:lnTo>
                  <a:pt x="7816" y="0"/>
                </a:lnTo>
                <a:lnTo>
                  <a:pt x="0" y="0"/>
                </a:lnTo>
              </a:path>
            </a:pathLst>
          </a:custGeom>
          <a:noFill/>
          <a:ln w="28575">
            <a:solidFill>
              <a:srgbClr val="002060"/>
            </a:solidFill>
            <a:miter lim="800000"/>
            <a:headEnd/>
            <a:tailEnd/>
          </a:ln>
        </p:spPr>
        <p:txBody>
          <a:bodyPr rtlCol="0" anchor="ctr"/>
          <a:lstStyle/>
          <a:p>
            <a:pPr algn="ctr" defTabSz="685800" eaLnBrk="0" hangingPunct="0">
              <a:defRPr/>
            </a:pPr>
            <a:endParaRPr lang="en-US" sz="1350" b="1" dirty="0">
              <a:solidFill>
                <a:srgbClr val="FFFFFF"/>
              </a:solidFill>
              <a:latin typeface="Arial" panose="020B0604020202020204" pitchFamily="34" charset="0"/>
              <a:ea typeface="+mn-ea"/>
              <a:cs typeface="Arial" panose="020B0604020202020204" pitchFamily="34" charset="0"/>
            </a:endParaRPr>
          </a:p>
        </p:txBody>
      </p:sp>
      <p:sp>
        <p:nvSpPr>
          <p:cNvPr id="56" name="TextBox 55">
            <a:extLst>
              <a:ext uri="{FF2B5EF4-FFF2-40B4-BE49-F238E27FC236}">
                <a16:creationId xmlns:a16="http://schemas.microsoft.com/office/drawing/2014/main" id="{C78C20AE-3A34-D763-04A3-0C4F3C9C3FBF}"/>
              </a:ext>
            </a:extLst>
          </p:cNvPr>
          <p:cNvSpPr txBox="1"/>
          <p:nvPr/>
        </p:nvSpPr>
        <p:spPr bwMode="auto">
          <a:xfrm>
            <a:off x="729760" y="2636621"/>
            <a:ext cx="129442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eaLnBrk="0" hangingPunct="0">
              <a:spcBef>
                <a:spcPct val="50000"/>
              </a:spcBef>
              <a:defRPr/>
            </a:pPr>
            <a:r>
              <a:rPr lang="en-US" sz="1050" b="1" dirty="0">
                <a:solidFill>
                  <a:srgbClr val="000000"/>
                </a:solidFill>
                <a:latin typeface="Calibri" panose="020F0502020204030204" pitchFamily="34" charset="0"/>
                <a:ea typeface="+mn-ea"/>
                <a:cs typeface="Arial" panose="020B0604020202020204" pitchFamily="34" charset="0"/>
              </a:rPr>
              <a:t>Cohort 1 Ki-67 High</a:t>
            </a:r>
          </a:p>
        </p:txBody>
      </p:sp>
      <p:sp>
        <p:nvSpPr>
          <p:cNvPr id="57" name="TextBox 56">
            <a:extLst>
              <a:ext uri="{FF2B5EF4-FFF2-40B4-BE49-F238E27FC236}">
                <a16:creationId xmlns:a16="http://schemas.microsoft.com/office/drawing/2014/main" id="{7C73BE57-7AA7-E69D-35B0-4BA1FABC5569}"/>
              </a:ext>
            </a:extLst>
          </p:cNvPr>
          <p:cNvSpPr txBox="1"/>
          <p:nvPr/>
        </p:nvSpPr>
        <p:spPr bwMode="auto">
          <a:xfrm>
            <a:off x="729760" y="3151030"/>
            <a:ext cx="129442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eaLnBrk="0" hangingPunct="0">
              <a:spcBef>
                <a:spcPct val="50000"/>
              </a:spcBef>
              <a:defRPr/>
            </a:pPr>
            <a:r>
              <a:rPr lang="en-US" sz="1050" b="1" dirty="0">
                <a:solidFill>
                  <a:srgbClr val="000000"/>
                </a:solidFill>
                <a:latin typeface="Calibri" panose="020F0502020204030204" pitchFamily="34" charset="0"/>
                <a:ea typeface="+mn-ea"/>
                <a:cs typeface="Arial" panose="020B0604020202020204" pitchFamily="34" charset="0"/>
              </a:rPr>
              <a:t>Cohort 1 Ki-67 Low</a:t>
            </a:r>
          </a:p>
        </p:txBody>
      </p:sp>
      <p:sp>
        <p:nvSpPr>
          <p:cNvPr id="58" name="TextBox 57">
            <a:extLst>
              <a:ext uri="{FF2B5EF4-FFF2-40B4-BE49-F238E27FC236}">
                <a16:creationId xmlns:a16="http://schemas.microsoft.com/office/drawing/2014/main" id="{24A45362-6A0D-C2A3-3716-E92D4B8F3E1C}"/>
              </a:ext>
            </a:extLst>
          </p:cNvPr>
          <p:cNvSpPr txBox="1"/>
          <p:nvPr/>
        </p:nvSpPr>
        <p:spPr bwMode="auto">
          <a:xfrm>
            <a:off x="1005253" y="2800743"/>
            <a:ext cx="125808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eaLnBrk="0" hangingPunct="0">
              <a:spcBef>
                <a:spcPts val="0"/>
              </a:spcBef>
              <a:defRPr/>
            </a:pPr>
            <a:r>
              <a:rPr lang="en-US" sz="1050" dirty="0">
                <a:solidFill>
                  <a:srgbClr val="003767"/>
                </a:solidFill>
                <a:latin typeface="Calibri" panose="020F0502020204030204" pitchFamily="34" charset="0"/>
                <a:ea typeface="+mn-ea"/>
                <a:cs typeface="Arial" panose="020B0604020202020204" pitchFamily="34" charset="0"/>
              </a:rPr>
              <a:t>Abemaciclib + ET</a:t>
            </a:r>
          </a:p>
          <a:p>
            <a:pPr defTabSz="685800" eaLnBrk="0" hangingPunct="0">
              <a:spcBef>
                <a:spcPts val="0"/>
              </a:spcBef>
              <a:defRPr/>
            </a:pPr>
            <a:r>
              <a:rPr lang="en-US" sz="1050" dirty="0">
                <a:solidFill>
                  <a:srgbClr val="FF0000"/>
                </a:solidFill>
                <a:latin typeface="Calibri" panose="020F0502020204030204" pitchFamily="34" charset="0"/>
                <a:ea typeface="+mn-ea"/>
                <a:cs typeface="Arial" panose="020B0604020202020204" pitchFamily="34" charset="0"/>
              </a:rPr>
              <a:t>ET alone</a:t>
            </a:r>
          </a:p>
        </p:txBody>
      </p:sp>
      <p:cxnSp>
        <p:nvCxnSpPr>
          <p:cNvPr id="59" name="Straight Connector 58">
            <a:extLst>
              <a:ext uri="{FF2B5EF4-FFF2-40B4-BE49-F238E27FC236}">
                <a16:creationId xmlns:a16="http://schemas.microsoft.com/office/drawing/2014/main" id="{C09B999B-95E3-6F4B-5FD4-6967C7D554BA}"/>
              </a:ext>
            </a:extLst>
          </p:cNvPr>
          <p:cNvCxnSpPr>
            <a:cxnSpLocks/>
          </p:cNvCxnSpPr>
          <p:nvPr/>
        </p:nvCxnSpPr>
        <p:spPr bwMode="auto">
          <a:xfrm>
            <a:off x="808893" y="2925790"/>
            <a:ext cx="206131" cy="0"/>
          </a:xfrm>
          <a:prstGeom prst="line">
            <a:avLst/>
          </a:prstGeom>
          <a:noFill/>
          <a:ln w="28575" cap="flat" cmpd="sng" algn="ctr">
            <a:solidFill>
              <a:srgbClr val="002E51"/>
            </a:solidFill>
            <a:prstDash val="solid"/>
            <a:round/>
            <a:headEnd type="none" w="med" len="med"/>
            <a:tailEnd type="none" w="med" len="med"/>
          </a:ln>
          <a:effectLst/>
        </p:spPr>
      </p:cxnSp>
      <p:cxnSp>
        <p:nvCxnSpPr>
          <p:cNvPr id="60" name="Straight Connector 59">
            <a:extLst>
              <a:ext uri="{FF2B5EF4-FFF2-40B4-BE49-F238E27FC236}">
                <a16:creationId xmlns:a16="http://schemas.microsoft.com/office/drawing/2014/main" id="{E888AE2E-37DD-1F43-E29D-559CC056DFFC}"/>
              </a:ext>
            </a:extLst>
          </p:cNvPr>
          <p:cNvCxnSpPr>
            <a:cxnSpLocks/>
          </p:cNvCxnSpPr>
          <p:nvPr/>
        </p:nvCxnSpPr>
        <p:spPr bwMode="auto">
          <a:xfrm>
            <a:off x="808893" y="3079167"/>
            <a:ext cx="206131" cy="0"/>
          </a:xfrm>
          <a:prstGeom prst="line">
            <a:avLst/>
          </a:prstGeom>
          <a:noFill/>
          <a:ln w="28575" cap="flat" cmpd="sng" algn="ctr">
            <a:solidFill>
              <a:srgbClr val="FF0000"/>
            </a:solidFill>
            <a:prstDash val="solid"/>
            <a:round/>
            <a:headEnd type="none" w="med" len="med"/>
            <a:tailEnd type="none" w="med" len="med"/>
          </a:ln>
          <a:effectLst/>
        </p:spPr>
      </p:cxnSp>
      <p:cxnSp>
        <p:nvCxnSpPr>
          <p:cNvPr id="61" name="Straight Connector 60">
            <a:extLst>
              <a:ext uri="{FF2B5EF4-FFF2-40B4-BE49-F238E27FC236}">
                <a16:creationId xmlns:a16="http://schemas.microsoft.com/office/drawing/2014/main" id="{B5334A36-948A-8722-CF63-549E58A6AB2F}"/>
              </a:ext>
            </a:extLst>
          </p:cNvPr>
          <p:cNvCxnSpPr>
            <a:cxnSpLocks/>
          </p:cNvCxnSpPr>
          <p:nvPr/>
        </p:nvCxnSpPr>
        <p:spPr bwMode="auto">
          <a:xfrm>
            <a:off x="2400300" y="1816976"/>
            <a:ext cx="0" cy="2093827"/>
          </a:xfrm>
          <a:prstGeom prst="line">
            <a:avLst/>
          </a:prstGeom>
          <a:noFill/>
          <a:ln w="28575" cap="flat" cmpd="sng" algn="ctr">
            <a:solidFill>
              <a:schemeClr val="tx1"/>
            </a:solidFill>
            <a:prstDash val="dash"/>
            <a:round/>
            <a:headEnd type="none" w="med" len="med"/>
            <a:tailEnd type="none" w="med" len="med"/>
          </a:ln>
          <a:effectLst/>
        </p:spPr>
      </p:cxnSp>
      <p:cxnSp>
        <p:nvCxnSpPr>
          <p:cNvPr id="62" name="Straight Connector 61">
            <a:extLst>
              <a:ext uri="{FF2B5EF4-FFF2-40B4-BE49-F238E27FC236}">
                <a16:creationId xmlns:a16="http://schemas.microsoft.com/office/drawing/2014/main" id="{ABFDD0A2-F2DF-0206-8D26-9E4329787F00}"/>
              </a:ext>
            </a:extLst>
          </p:cNvPr>
          <p:cNvCxnSpPr>
            <a:cxnSpLocks/>
          </p:cNvCxnSpPr>
          <p:nvPr/>
        </p:nvCxnSpPr>
        <p:spPr bwMode="auto">
          <a:xfrm>
            <a:off x="3230346" y="2047264"/>
            <a:ext cx="0" cy="1863539"/>
          </a:xfrm>
          <a:prstGeom prst="line">
            <a:avLst/>
          </a:prstGeom>
          <a:noFill/>
          <a:ln w="28575" cap="flat" cmpd="sng" algn="ctr">
            <a:solidFill>
              <a:schemeClr val="tx1"/>
            </a:solidFill>
            <a:prstDash val="dash"/>
            <a:round/>
            <a:headEnd type="none" w="med" len="med"/>
            <a:tailEnd type="none" w="med" len="med"/>
          </a:ln>
          <a:effectLst/>
        </p:spPr>
      </p:cxnSp>
      <p:cxnSp>
        <p:nvCxnSpPr>
          <p:cNvPr id="63" name="Straight Connector 62">
            <a:extLst>
              <a:ext uri="{FF2B5EF4-FFF2-40B4-BE49-F238E27FC236}">
                <a16:creationId xmlns:a16="http://schemas.microsoft.com/office/drawing/2014/main" id="{0B244250-1872-6487-1B11-F5969CD77203}"/>
              </a:ext>
            </a:extLst>
          </p:cNvPr>
          <p:cNvCxnSpPr>
            <a:cxnSpLocks/>
          </p:cNvCxnSpPr>
          <p:nvPr/>
        </p:nvCxnSpPr>
        <p:spPr bwMode="auto">
          <a:xfrm>
            <a:off x="4057861" y="2306653"/>
            <a:ext cx="0" cy="1604150"/>
          </a:xfrm>
          <a:prstGeom prst="line">
            <a:avLst/>
          </a:prstGeom>
          <a:noFill/>
          <a:ln w="28575" cap="flat" cmpd="sng" algn="ctr">
            <a:solidFill>
              <a:schemeClr val="tx1"/>
            </a:solidFill>
            <a:prstDash val="dash"/>
            <a:round/>
            <a:headEnd type="none" w="med" len="med"/>
            <a:tailEnd type="none" w="med" len="med"/>
          </a:ln>
          <a:effectLst/>
        </p:spPr>
      </p:cxnSp>
      <p:sp>
        <p:nvSpPr>
          <p:cNvPr id="31744" name="TextBox 31743">
            <a:extLst>
              <a:ext uri="{FF2B5EF4-FFF2-40B4-BE49-F238E27FC236}">
                <a16:creationId xmlns:a16="http://schemas.microsoft.com/office/drawing/2014/main" id="{B8EDD1D6-747A-AD0C-28FA-B06D33B907BF}"/>
              </a:ext>
            </a:extLst>
          </p:cNvPr>
          <p:cNvSpPr txBox="1"/>
          <p:nvPr/>
        </p:nvSpPr>
        <p:spPr bwMode="auto">
          <a:xfrm>
            <a:off x="2004256" y="2418001"/>
            <a:ext cx="4276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eaLnBrk="0" hangingPunct="0">
              <a:spcBef>
                <a:spcPct val="50000"/>
              </a:spcBef>
              <a:defRPr/>
            </a:pPr>
            <a:r>
              <a:rPr lang="en-US" sz="900" dirty="0">
                <a:solidFill>
                  <a:schemeClr val="accent3"/>
                </a:solidFill>
                <a:latin typeface="Calibri" panose="020F0502020204030204" pitchFamily="34" charset="0"/>
                <a:ea typeface="+mn-ea"/>
                <a:cs typeface="Arial" panose="020B0604020202020204" pitchFamily="34" charset="0"/>
              </a:rPr>
              <a:t>86.3%</a:t>
            </a:r>
          </a:p>
        </p:txBody>
      </p:sp>
      <p:sp>
        <p:nvSpPr>
          <p:cNvPr id="31745" name="TextBox 31744">
            <a:extLst>
              <a:ext uri="{FF2B5EF4-FFF2-40B4-BE49-F238E27FC236}">
                <a16:creationId xmlns:a16="http://schemas.microsoft.com/office/drawing/2014/main" id="{85E09EC0-4292-8E3D-CC6B-66F682511EE8}"/>
              </a:ext>
            </a:extLst>
          </p:cNvPr>
          <p:cNvSpPr txBox="1"/>
          <p:nvPr/>
        </p:nvSpPr>
        <p:spPr bwMode="auto">
          <a:xfrm>
            <a:off x="3187325" y="2872249"/>
            <a:ext cx="4276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eaLnBrk="0" hangingPunct="0">
              <a:spcBef>
                <a:spcPct val="50000"/>
              </a:spcBef>
              <a:defRPr/>
            </a:pPr>
            <a:r>
              <a:rPr lang="en-US" sz="900" dirty="0">
                <a:solidFill>
                  <a:schemeClr val="accent3"/>
                </a:solidFill>
                <a:latin typeface="Calibri" panose="020F0502020204030204" pitchFamily="34" charset="0"/>
                <a:ea typeface="+mn-ea"/>
                <a:cs typeface="Arial" panose="020B0604020202020204" pitchFamily="34" charset="0"/>
              </a:rPr>
              <a:t>80.3%</a:t>
            </a:r>
          </a:p>
        </p:txBody>
      </p:sp>
      <p:sp>
        <p:nvSpPr>
          <p:cNvPr id="31748" name="TextBox 31747">
            <a:extLst>
              <a:ext uri="{FF2B5EF4-FFF2-40B4-BE49-F238E27FC236}">
                <a16:creationId xmlns:a16="http://schemas.microsoft.com/office/drawing/2014/main" id="{5B532EB5-C02E-59C1-F807-449DBC0B4D7E}"/>
              </a:ext>
            </a:extLst>
          </p:cNvPr>
          <p:cNvSpPr txBox="1"/>
          <p:nvPr/>
        </p:nvSpPr>
        <p:spPr bwMode="auto">
          <a:xfrm>
            <a:off x="4033820" y="3363190"/>
            <a:ext cx="4276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eaLnBrk="0" hangingPunct="0">
              <a:spcBef>
                <a:spcPct val="50000"/>
              </a:spcBef>
              <a:defRPr/>
            </a:pPr>
            <a:r>
              <a:rPr lang="en-US" sz="900" dirty="0">
                <a:solidFill>
                  <a:schemeClr val="accent3"/>
                </a:solidFill>
                <a:latin typeface="Calibri" panose="020F0502020204030204" pitchFamily="34" charset="0"/>
                <a:ea typeface="+mn-ea"/>
                <a:cs typeface="Arial" panose="020B0604020202020204" pitchFamily="34" charset="0"/>
              </a:rPr>
              <a:t>74.7%</a:t>
            </a:r>
          </a:p>
        </p:txBody>
      </p:sp>
      <p:sp>
        <p:nvSpPr>
          <p:cNvPr id="31749" name="TextBox 31748">
            <a:extLst>
              <a:ext uri="{FF2B5EF4-FFF2-40B4-BE49-F238E27FC236}">
                <a16:creationId xmlns:a16="http://schemas.microsoft.com/office/drawing/2014/main" id="{0D17C4EB-7935-A182-048A-3134394F1A07}"/>
              </a:ext>
            </a:extLst>
          </p:cNvPr>
          <p:cNvSpPr txBox="1"/>
          <p:nvPr/>
        </p:nvSpPr>
        <p:spPr bwMode="auto">
          <a:xfrm>
            <a:off x="4026228" y="2574901"/>
            <a:ext cx="4276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eaLnBrk="0" hangingPunct="0">
              <a:spcBef>
                <a:spcPct val="50000"/>
              </a:spcBef>
              <a:defRPr/>
            </a:pPr>
            <a:r>
              <a:rPr lang="en-US" sz="900" dirty="0">
                <a:solidFill>
                  <a:schemeClr val="accent1"/>
                </a:solidFill>
                <a:latin typeface="Calibri" panose="020F0502020204030204" pitchFamily="34" charset="0"/>
                <a:ea typeface="+mn-ea"/>
                <a:cs typeface="Arial" panose="020B0604020202020204" pitchFamily="34" charset="0"/>
              </a:rPr>
              <a:t>83.6%</a:t>
            </a:r>
          </a:p>
        </p:txBody>
      </p:sp>
      <p:sp>
        <p:nvSpPr>
          <p:cNvPr id="31750" name="TextBox 31749">
            <a:extLst>
              <a:ext uri="{FF2B5EF4-FFF2-40B4-BE49-F238E27FC236}">
                <a16:creationId xmlns:a16="http://schemas.microsoft.com/office/drawing/2014/main" id="{9B3E7CF2-7237-7A1C-D612-1FFE27AD7342}"/>
              </a:ext>
            </a:extLst>
          </p:cNvPr>
          <p:cNvSpPr txBox="1"/>
          <p:nvPr/>
        </p:nvSpPr>
        <p:spPr bwMode="auto">
          <a:xfrm>
            <a:off x="3183529" y="2540737"/>
            <a:ext cx="4276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eaLnBrk="0" hangingPunct="0">
              <a:spcBef>
                <a:spcPct val="50000"/>
              </a:spcBef>
              <a:defRPr/>
            </a:pPr>
            <a:r>
              <a:rPr lang="en-US" sz="900" dirty="0">
                <a:solidFill>
                  <a:schemeClr val="accent1"/>
                </a:solidFill>
                <a:latin typeface="Calibri" panose="020F0502020204030204" pitchFamily="34" charset="0"/>
                <a:ea typeface="+mn-ea"/>
                <a:cs typeface="Arial" panose="020B0604020202020204" pitchFamily="34" charset="0"/>
              </a:rPr>
              <a:t>86.9%</a:t>
            </a:r>
          </a:p>
        </p:txBody>
      </p:sp>
      <p:sp>
        <p:nvSpPr>
          <p:cNvPr id="31751" name="TextBox 31750">
            <a:extLst>
              <a:ext uri="{FF2B5EF4-FFF2-40B4-BE49-F238E27FC236}">
                <a16:creationId xmlns:a16="http://schemas.microsoft.com/office/drawing/2014/main" id="{B06EC386-1D13-B507-0F29-4C9BD05DA4F7}"/>
              </a:ext>
            </a:extLst>
          </p:cNvPr>
          <p:cNvSpPr txBox="1"/>
          <p:nvPr/>
        </p:nvSpPr>
        <p:spPr bwMode="auto">
          <a:xfrm>
            <a:off x="2021971" y="1989061"/>
            <a:ext cx="4276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eaLnBrk="0" hangingPunct="0">
              <a:spcBef>
                <a:spcPct val="50000"/>
              </a:spcBef>
              <a:defRPr/>
            </a:pPr>
            <a:r>
              <a:rPr lang="en-US" sz="900" dirty="0">
                <a:solidFill>
                  <a:schemeClr val="accent1"/>
                </a:solidFill>
                <a:latin typeface="Calibri" panose="020F0502020204030204" pitchFamily="34" charset="0"/>
                <a:ea typeface="+mn-ea"/>
                <a:cs typeface="Arial" panose="020B0604020202020204" pitchFamily="34" charset="0"/>
              </a:rPr>
              <a:t>91.6%</a:t>
            </a:r>
          </a:p>
        </p:txBody>
      </p:sp>
      <p:sp>
        <p:nvSpPr>
          <p:cNvPr id="31752" name="TextBox 31751">
            <a:extLst>
              <a:ext uri="{FF2B5EF4-FFF2-40B4-BE49-F238E27FC236}">
                <a16:creationId xmlns:a16="http://schemas.microsoft.com/office/drawing/2014/main" id="{1ACBC11A-6347-2A9C-FE01-A96C6E8714F5}"/>
              </a:ext>
            </a:extLst>
          </p:cNvPr>
          <p:cNvSpPr txBox="1"/>
          <p:nvPr/>
        </p:nvSpPr>
        <p:spPr bwMode="auto">
          <a:xfrm>
            <a:off x="2453443" y="1861264"/>
            <a:ext cx="4276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eaLnBrk="0" hangingPunct="0">
              <a:spcBef>
                <a:spcPct val="50000"/>
              </a:spcBef>
              <a:defRPr/>
            </a:pPr>
            <a:r>
              <a:rPr lang="en-US" sz="900" dirty="0">
                <a:solidFill>
                  <a:schemeClr val="accent3">
                    <a:lumMod val="60000"/>
                    <a:lumOff val="40000"/>
                  </a:schemeClr>
                </a:solidFill>
                <a:latin typeface="Calibri" panose="020F0502020204030204" pitchFamily="34" charset="0"/>
                <a:ea typeface="+mn-ea"/>
                <a:cs typeface="Arial" panose="020B0604020202020204" pitchFamily="34" charset="0"/>
              </a:rPr>
              <a:t>92.8%</a:t>
            </a:r>
          </a:p>
        </p:txBody>
      </p:sp>
      <p:sp>
        <p:nvSpPr>
          <p:cNvPr id="31753" name="TextBox 31752">
            <a:extLst>
              <a:ext uri="{FF2B5EF4-FFF2-40B4-BE49-F238E27FC236}">
                <a16:creationId xmlns:a16="http://schemas.microsoft.com/office/drawing/2014/main" id="{C6D93480-D9F6-F36B-4D8C-A485C2103079}"/>
              </a:ext>
            </a:extLst>
          </p:cNvPr>
          <p:cNvSpPr txBox="1"/>
          <p:nvPr/>
        </p:nvSpPr>
        <p:spPr bwMode="auto">
          <a:xfrm>
            <a:off x="3191121" y="2229470"/>
            <a:ext cx="4276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eaLnBrk="0" hangingPunct="0">
              <a:spcBef>
                <a:spcPct val="50000"/>
              </a:spcBef>
              <a:defRPr/>
            </a:pPr>
            <a:r>
              <a:rPr lang="en-US" sz="900" dirty="0">
                <a:solidFill>
                  <a:schemeClr val="accent3">
                    <a:lumMod val="60000"/>
                    <a:lumOff val="40000"/>
                  </a:schemeClr>
                </a:solidFill>
                <a:latin typeface="Calibri" panose="020F0502020204030204" pitchFamily="34" charset="0"/>
                <a:ea typeface="+mn-ea"/>
                <a:cs typeface="Arial" panose="020B0604020202020204" pitchFamily="34" charset="0"/>
              </a:rPr>
              <a:t>87.7%</a:t>
            </a:r>
          </a:p>
        </p:txBody>
      </p:sp>
      <p:sp>
        <p:nvSpPr>
          <p:cNvPr id="31754" name="TextBox 31753">
            <a:extLst>
              <a:ext uri="{FF2B5EF4-FFF2-40B4-BE49-F238E27FC236}">
                <a16:creationId xmlns:a16="http://schemas.microsoft.com/office/drawing/2014/main" id="{09397507-63B0-DB29-6613-4E7EBD1118B8}"/>
              </a:ext>
            </a:extLst>
          </p:cNvPr>
          <p:cNvSpPr txBox="1"/>
          <p:nvPr/>
        </p:nvSpPr>
        <p:spPr bwMode="auto">
          <a:xfrm>
            <a:off x="3993330" y="2905147"/>
            <a:ext cx="4276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eaLnBrk="0" hangingPunct="0">
              <a:spcBef>
                <a:spcPct val="50000"/>
              </a:spcBef>
              <a:defRPr/>
            </a:pPr>
            <a:r>
              <a:rPr lang="en-US" sz="900" dirty="0">
                <a:solidFill>
                  <a:schemeClr val="accent3">
                    <a:lumMod val="60000"/>
                    <a:lumOff val="40000"/>
                  </a:schemeClr>
                </a:solidFill>
                <a:latin typeface="Calibri" panose="020F0502020204030204" pitchFamily="34" charset="0"/>
                <a:ea typeface="+mn-ea"/>
                <a:cs typeface="Arial" panose="020B0604020202020204" pitchFamily="34" charset="0"/>
              </a:rPr>
              <a:t>82.4%</a:t>
            </a:r>
          </a:p>
        </p:txBody>
      </p:sp>
      <p:sp>
        <p:nvSpPr>
          <p:cNvPr id="31755" name="TextBox 31754">
            <a:extLst>
              <a:ext uri="{FF2B5EF4-FFF2-40B4-BE49-F238E27FC236}">
                <a16:creationId xmlns:a16="http://schemas.microsoft.com/office/drawing/2014/main" id="{F1955F0C-94A7-D3F8-137D-55E05E7938D3}"/>
              </a:ext>
            </a:extLst>
          </p:cNvPr>
          <p:cNvSpPr txBox="1"/>
          <p:nvPr/>
        </p:nvSpPr>
        <p:spPr bwMode="auto">
          <a:xfrm>
            <a:off x="4009779" y="2123184"/>
            <a:ext cx="4276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eaLnBrk="0" hangingPunct="0">
              <a:spcBef>
                <a:spcPct val="50000"/>
              </a:spcBef>
              <a:defRPr/>
            </a:pPr>
            <a:r>
              <a:rPr lang="en-US" sz="900" dirty="0">
                <a:solidFill>
                  <a:schemeClr val="accent2"/>
                </a:solidFill>
                <a:latin typeface="Calibri" panose="020F0502020204030204" pitchFamily="34" charset="0"/>
                <a:ea typeface="+mn-ea"/>
                <a:cs typeface="Arial" panose="020B0604020202020204" pitchFamily="34" charset="0"/>
              </a:rPr>
              <a:t>88.8%</a:t>
            </a:r>
          </a:p>
        </p:txBody>
      </p:sp>
      <p:sp>
        <p:nvSpPr>
          <p:cNvPr id="31756" name="TextBox 31755">
            <a:extLst>
              <a:ext uri="{FF2B5EF4-FFF2-40B4-BE49-F238E27FC236}">
                <a16:creationId xmlns:a16="http://schemas.microsoft.com/office/drawing/2014/main" id="{1BEA0268-D26D-782B-59BB-45DFA03FD374}"/>
              </a:ext>
            </a:extLst>
          </p:cNvPr>
          <p:cNvSpPr txBox="1"/>
          <p:nvPr/>
        </p:nvSpPr>
        <p:spPr bwMode="auto">
          <a:xfrm>
            <a:off x="3213896" y="1894162"/>
            <a:ext cx="4276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eaLnBrk="0" hangingPunct="0">
              <a:spcBef>
                <a:spcPct val="50000"/>
              </a:spcBef>
              <a:defRPr/>
            </a:pPr>
            <a:r>
              <a:rPr lang="en-US" sz="900" dirty="0">
                <a:solidFill>
                  <a:schemeClr val="accent2"/>
                </a:solidFill>
                <a:latin typeface="Calibri" panose="020F0502020204030204" pitchFamily="34" charset="0"/>
                <a:ea typeface="+mn-ea"/>
                <a:cs typeface="Arial" panose="020B0604020202020204" pitchFamily="34" charset="0"/>
              </a:rPr>
              <a:t>91.6%</a:t>
            </a:r>
          </a:p>
        </p:txBody>
      </p:sp>
      <p:sp>
        <p:nvSpPr>
          <p:cNvPr id="31757" name="TextBox 31756">
            <a:extLst>
              <a:ext uri="{FF2B5EF4-FFF2-40B4-BE49-F238E27FC236}">
                <a16:creationId xmlns:a16="http://schemas.microsoft.com/office/drawing/2014/main" id="{E239E63E-1D1D-855E-942A-539FBD4F4E74}"/>
              </a:ext>
            </a:extLst>
          </p:cNvPr>
          <p:cNvSpPr txBox="1"/>
          <p:nvPr/>
        </p:nvSpPr>
        <p:spPr bwMode="auto">
          <a:xfrm>
            <a:off x="2330707" y="1633508"/>
            <a:ext cx="4276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eaLnBrk="0" hangingPunct="0">
              <a:spcBef>
                <a:spcPct val="50000"/>
              </a:spcBef>
              <a:defRPr/>
            </a:pPr>
            <a:r>
              <a:rPr lang="en-US" sz="900" dirty="0">
                <a:solidFill>
                  <a:schemeClr val="accent2"/>
                </a:solidFill>
                <a:latin typeface="Calibri" panose="020F0502020204030204" pitchFamily="34" charset="0"/>
                <a:ea typeface="+mn-ea"/>
                <a:cs typeface="Arial" panose="020B0604020202020204" pitchFamily="34" charset="0"/>
              </a:rPr>
              <a:t>94.4%</a:t>
            </a:r>
          </a:p>
        </p:txBody>
      </p:sp>
      <p:sp>
        <p:nvSpPr>
          <p:cNvPr id="31758" name="TextBox 31757">
            <a:extLst>
              <a:ext uri="{FF2B5EF4-FFF2-40B4-BE49-F238E27FC236}">
                <a16:creationId xmlns:a16="http://schemas.microsoft.com/office/drawing/2014/main" id="{88632F12-2E8B-F966-7AAD-C4BD29156AB0}"/>
              </a:ext>
            </a:extLst>
          </p:cNvPr>
          <p:cNvSpPr txBox="1"/>
          <p:nvPr/>
        </p:nvSpPr>
        <p:spPr bwMode="auto">
          <a:xfrm>
            <a:off x="1039065" y="3269118"/>
            <a:ext cx="125808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eaLnBrk="0" hangingPunct="0">
              <a:spcBef>
                <a:spcPts val="0"/>
              </a:spcBef>
              <a:defRPr/>
            </a:pPr>
            <a:r>
              <a:rPr lang="en-US" sz="1050" dirty="0" err="1">
                <a:solidFill>
                  <a:srgbClr val="3399FF"/>
                </a:solidFill>
                <a:latin typeface="Calibri" panose="020F0502020204030204" pitchFamily="34" charset="0"/>
                <a:ea typeface="+mn-ea"/>
                <a:cs typeface="Arial" panose="020B0604020202020204" pitchFamily="34" charset="0"/>
              </a:rPr>
              <a:t>Abemaciclib</a:t>
            </a:r>
            <a:r>
              <a:rPr lang="en-US" sz="1050" dirty="0">
                <a:solidFill>
                  <a:srgbClr val="3399FF"/>
                </a:solidFill>
                <a:latin typeface="Calibri" panose="020F0502020204030204" pitchFamily="34" charset="0"/>
                <a:ea typeface="+mn-ea"/>
                <a:cs typeface="Arial" panose="020B0604020202020204" pitchFamily="34" charset="0"/>
              </a:rPr>
              <a:t> + ET</a:t>
            </a:r>
          </a:p>
          <a:p>
            <a:pPr defTabSz="685800" eaLnBrk="0" hangingPunct="0">
              <a:spcBef>
                <a:spcPts val="0"/>
              </a:spcBef>
              <a:defRPr/>
            </a:pPr>
            <a:r>
              <a:rPr lang="en-US" sz="1050" dirty="0">
                <a:latin typeface="Calibri" panose="020F0502020204030204" pitchFamily="34" charset="0"/>
                <a:ea typeface="+mn-ea"/>
                <a:cs typeface="Arial" panose="020B0604020202020204" pitchFamily="34" charset="0"/>
              </a:rPr>
              <a:t>ET alone</a:t>
            </a:r>
          </a:p>
        </p:txBody>
      </p:sp>
      <p:cxnSp>
        <p:nvCxnSpPr>
          <p:cNvPr id="31759" name="Straight Connector 31758">
            <a:extLst>
              <a:ext uri="{FF2B5EF4-FFF2-40B4-BE49-F238E27FC236}">
                <a16:creationId xmlns:a16="http://schemas.microsoft.com/office/drawing/2014/main" id="{B132FD9B-6096-D327-BD36-07D60283480C}"/>
              </a:ext>
            </a:extLst>
          </p:cNvPr>
          <p:cNvCxnSpPr>
            <a:cxnSpLocks/>
          </p:cNvCxnSpPr>
          <p:nvPr/>
        </p:nvCxnSpPr>
        <p:spPr bwMode="auto">
          <a:xfrm>
            <a:off x="808893" y="3427187"/>
            <a:ext cx="206131" cy="0"/>
          </a:xfrm>
          <a:prstGeom prst="line">
            <a:avLst/>
          </a:prstGeom>
          <a:noFill/>
          <a:ln w="28575" cap="flat" cmpd="sng" algn="ctr">
            <a:solidFill>
              <a:srgbClr val="3399FF"/>
            </a:solidFill>
            <a:prstDash val="solid"/>
            <a:round/>
            <a:headEnd type="none" w="med" len="med"/>
            <a:tailEnd type="none" w="med" len="med"/>
          </a:ln>
          <a:effectLst/>
        </p:spPr>
      </p:cxnSp>
      <p:cxnSp>
        <p:nvCxnSpPr>
          <p:cNvPr id="31760" name="Straight Connector 31759">
            <a:extLst>
              <a:ext uri="{FF2B5EF4-FFF2-40B4-BE49-F238E27FC236}">
                <a16:creationId xmlns:a16="http://schemas.microsoft.com/office/drawing/2014/main" id="{DC448148-D736-41B4-AF29-73F871C267C2}"/>
              </a:ext>
            </a:extLst>
          </p:cNvPr>
          <p:cNvCxnSpPr>
            <a:cxnSpLocks/>
          </p:cNvCxnSpPr>
          <p:nvPr/>
        </p:nvCxnSpPr>
        <p:spPr bwMode="auto">
          <a:xfrm>
            <a:off x="808893" y="3580564"/>
            <a:ext cx="206131" cy="0"/>
          </a:xfrm>
          <a:prstGeom prst="line">
            <a:avLst/>
          </a:prstGeom>
          <a:noFill/>
          <a:ln w="28575" cap="flat" cmpd="sng" algn="ctr">
            <a:solidFill>
              <a:srgbClr val="FFC000"/>
            </a:solidFill>
            <a:prstDash val="solid"/>
            <a:round/>
            <a:headEnd type="none" w="med" len="med"/>
            <a:tailEnd type="none" w="med" len="med"/>
          </a:ln>
          <a:effectLst/>
        </p:spPr>
      </p:cxnSp>
      <p:sp>
        <p:nvSpPr>
          <p:cNvPr id="31761" name="TextBox 31760">
            <a:extLst>
              <a:ext uri="{FF2B5EF4-FFF2-40B4-BE49-F238E27FC236}">
                <a16:creationId xmlns:a16="http://schemas.microsoft.com/office/drawing/2014/main" id="{9530E215-9D9B-EDDB-5A56-944B5DF993BC}"/>
              </a:ext>
            </a:extLst>
          </p:cNvPr>
          <p:cNvSpPr txBox="1"/>
          <p:nvPr/>
        </p:nvSpPr>
        <p:spPr bwMode="auto">
          <a:xfrm>
            <a:off x="751253" y="3701691"/>
            <a:ext cx="1647759" cy="261610"/>
          </a:xfrm>
          <a:prstGeom prst="rect">
            <a:avLst/>
          </a:prstGeom>
          <a:solidFill>
            <a:schemeClr val="accent6">
              <a:lumMod val="20000"/>
              <a:lumOff val="80000"/>
            </a:schemeClr>
          </a:solidFill>
          <a:ln>
            <a:noFill/>
          </a:ln>
        </p:spPr>
        <p:txBody>
          <a:bodyPr wrap="square" rtlCol="0">
            <a:spAutoFit/>
          </a:bodyPr>
          <a:lstStyle/>
          <a:p>
            <a:pPr algn="ctr" defTabSz="685800" eaLnBrk="0" hangingPunct="0">
              <a:spcBef>
                <a:spcPct val="50000"/>
              </a:spcBef>
              <a:defRPr/>
            </a:pPr>
            <a:r>
              <a:rPr lang="en-US" sz="1100" b="1" dirty="0">
                <a:latin typeface="Calibri" panose="020F0502020204030204" pitchFamily="34" charset="0"/>
                <a:ea typeface="+mn-ea"/>
                <a:cs typeface="Arial" panose="020B0604020202020204" pitchFamily="34" charset="0"/>
              </a:rPr>
              <a:t>Abemaciclib Duration</a:t>
            </a:r>
          </a:p>
        </p:txBody>
      </p:sp>
      <p:sp>
        <p:nvSpPr>
          <p:cNvPr id="31762" name="Freeform: Shape 31761">
            <a:extLst>
              <a:ext uri="{FF2B5EF4-FFF2-40B4-BE49-F238E27FC236}">
                <a16:creationId xmlns:a16="http://schemas.microsoft.com/office/drawing/2014/main" id="{FE9313DE-9D62-2614-4296-C791A7309F66}"/>
              </a:ext>
            </a:extLst>
          </p:cNvPr>
          <p:cNvSpPr/>
          <p:nvPr/>
        </p:nvSpPr>
        <p:spPr bwMode="auto">
          <a:xfrm>
            <a:off x="745236" y="1238888"/>
            <a:ext cx="4133088" cy="2676906"/>
          </a:xfrm>
          <a:custGeom>
            <a:avLst/>
            <a:gdLst>
              <a:gd name="connsiteX0" fmla="*/ 0 w 5510784"/>
              <a:gd name="connsiteY0" fmla="*/ 0 h 3569208"/>
              <a:gd name="connsiteX1" fmla="*/ 0 w 5510784"/>
              <a:gd name="connsiteY1" fmla="*/ 3569208 h 3569208"/>
              <a:gd name="connsiteX2" fmla="*/ 5510784 w 5510784"/>
              <a:gd name="connsiteY2" fmla="*/ 3569208 h 3569208"/>
            </a:gdLst>
            <a:ahLst/>
            <a:cxnLst>
              <a:cxn ang="0">
                <a:pos x="connsiteX0" y="connsiteY0"/>
              </a:cxn>
              <a:cxn ang="0">
                <a:pos x="connsiteX1" y="connsiteY1"/>
              </a:cxn>
              <a:cxn ang="0">
                <a:pos x="connsiteX2" y="connsiteY2"/>
              </a:cxn>
            </a:cxnLst>
            <a:rect l="l" t="t" r="r" b="b"/>
            <a:pathLst>
              <a:path w="5510784" h="3569208">
                <a:moveTo>
                  <a:pt x="0" y="0"/>
                </a:moveTo>
                <a:lnTo>
                  <a:pt x="0" y="3569208"/>
                </a:lnTo>
                <a:lnTo>
                  <a:pt x="5510784" y="3569208"/>
                </a:lnTo>
              </a:path>
            </a:pathLst>
          </a:custGeom>
          <a:noFill/>
          <a:ln w="28575">
            <a:solidFill>
              <a:schemeClr val="tx1"/>
            </a:solidFill>
            <a:miter lim="800000"/>
            <a:headEnd/>
            <a:tailEnd/>
          </a:ln>
        </p:spPr>
        <p:txBody>
          <a:bodyPr rtlCol="0" anchor="ctr"/>
          <a:lstStyle/>
          <a:p>
            <a:pPr algn="ctr" defTabSz="685800" eaLnBrk="0" hangingPunct="0">
              <a:defRPr/>
            </a:pPr>
            <a:endParaRPr lang="en-US" sz="1350" b="1" dirty="0">
              <a:solidFill>
                <a:srgbClr val="FFFFFF"/>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768291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86D16-5C61-4391-B95D-BDF1F3CB8A38}"/>
              </a:ext>
            </a:extLst>
          </p:cNvPr>
          <p:cNvSpPr>
            <a:spLocks noGrp="1"/>
          </p:cNvSpPr>
          <p:nvPr>
            <p:ph type="title"/>
          </p:nvPr>
        </p:nvSpPr>
        <p:spPr/>
        <p:txBody>
          <a:bodyPr/>
          <a:lstStyle/>
          <a:p>
            <a:r>
              <a:rPr lang="en-US" sz="2400" dirty="0">
                <a:solidFill>
                  <a:schemeClr val="tx1"/>
                </a:solidFill>
              </a:rPr>
              <a:t>NATALEE: Adjuvant Ribociclib + ET in HR+/HER2- EBC</a:t>
            </a:r>
          </a:p>
        </p:txBody>
      </p:sp>
      <p:sp>
        <p:nvSpPr>
          <p:cNvPr id="3" name="Content Placeholder 2">
            <a:extLst>
              <a:ext uri="{FF2B5EF4-FFF2-40B4-BE49-F238E27FC236}">
                <a16:creationId xmlns:a16="http://schemas.microsoft.com/office/drawing/2014/main" id="{FF58901D-7A40-413D-A6B0-5C76C61E198C}"/>
              </a:ext>
            </a:extLst>
          </p:cNvPr>
          <p:cNvSpPr>
            <a:spLocks noGrp="1"/>
          </p:cNvSpPr>
          <p:nvPr>
            <p:ph idx="1"/>
          </p:nvPr>
        </p:nvSpPr>
        <p:spPr/>
        <p:txBody>
          <a:bodyPr/>
          <a:lstStyle/>
          <a:p>
            <a:pPr defTabSz="914336" fontAlgn="auto">
              <a:spcBef>
                <a:spcPts val="0"/>
              </a:spcBef>
              <a:spcAft>
                <a:spcPts val="0"/>
              </a:spcAft>
              <a:defRPr/>
            </a:pPr>
            <a:r>
              <a:rPr lang="en-US" sz="1400" dirty="0">
                <a:solidFill>
                  <a:srgbClr val="000000"/>
                </a:solidFill>
                <a:cs typeface="Calibri" panose="020F0502020204030204" pitchFamily="34" charset="0"/>
              </a:rPr>
              <a:t>International, randomized, open-label phase III trial</a:t>
            </a:r>
          </a:p>
          <a:p>
            <a:pPr defTabSz="914336" fontAlgn="auto">
              <a:spcBef>
                <a:spcPts val="0"/>
              </a:spcBef>
              <a:spcAft>
                <a:spcPts val="0"/>
              </a:spcAft>
              <a:defRPr/>
            </a:pPr>
            <a:endParaRPr lang="en-US" sz="1400" b="1" dirty="0">
              <a:solidFill>
                <a:srgbClr val="000000"/>
              </a:solidFill>
              <a:cs typeface="Calibri" panose="020F0502020204030204" pitchFamily="34" charset="0"/>
            </a:endParaRPr>
          </a:p>
        </p:txBody>
      </p:sp>
      <p:sp>
        <p:nvSpPr>
          <p:cNvPr id="14" name="Rounded Rectangle 9">
            <a:extLst>
              <a:ext uri="{FF2B5EF4-FFF2-40B4-BE49-F238E27FC236}">
                <a16:creationId xmlns:a16="http://schemas.microsoft.com/office/drawing/2014/main" id="{412FEAED-0625-43FB-892B-798541495E4E}"/>
              </a:ext>
            </a:extLst>
          </p:cNvPr>
          <p:cNvSpPr/>
          <p:nvPr/>
        </p:nvSpPr>
        <p:spPr bwMode="auto">
          <a:xfrm>
            <a:off x="3513495" y="1596685"/>
            <a:ext cx="3776328" cy="757874"/>
          </a:xfrm>
          <a:prstGeom prst="roundRect">
            <a:avLst>
              <a:gd name="adj" fmla="val 0"/>
            </a:avLst>
          </a:prstGeom>
          <a:solidFill>
            <a:srgbClr val="015873"/>
          </a:solidFill>
          <a:ln w="38100" cap="flat" cmpd="sng" algn="ctr">
            <a:noFill/>
            <a:prstDash val="solid"/>
          </a:ln>
          <a:effectLst/>
        </p:spPr>
        <p:txBody>
          <a:bodyPr lIns="121911" tIns="60955" rIns="121911" bIns="60955" anchor="ctr"/>
          <a:lstStyle/>
          <a:p>
            <a:pPr algn="ctr" defTabSz="914313" fontAlgn="auto">
              <a:spcBef>
                <a:spcPts val="0"/>
              </a:spcBef>
              <a:spcAft>
                <a:spcPts val="0"/>
              </a:spcAft>
              <a:defRPr/>
            </a:pPr>
            <a:r>
              <a:rPr lang="nl-BE" sz="1400" b="1" dirty="0">
                <a:solidFill>
                  <a:prstClr val="white"/>
                </a:solidFill>
                <a:latin typeface="Calibri" panose="020F0502020204030204"/>
                <a:ea typeface="Arial Unicode MS" panose="020B0604020202020204" pitchFamily="34" charset="-128"/>
              </a:rPr>
              <a:t>Ribociclib</a:t>
            </a:r>
            <a:r>
              <a:rPr lang="nl-BE" sz="1400" dirty="0">
                <a:solidFill>
                  <a:prstClr val="white"/>
                </a:solidFill>
                <a:latin typeface="Calibri" panose="020F0502020204030204"/>
                <a:ea typeface="Arial Unicode MS" panose="020B0604020202020204" pitchFamily="34" charset="-128"/>
              </a:rPr>
              <a:t> </a:t>
            </a:r>
            <a:r>
              <a:rPr lang="en-GB" sz="1400" dirty="0">
                <a:solidFill>
                  <a:prstClr val="white"/>
                </a:solidFill>
                <a:latin typeface="Calibri" panose="020F0502020204030204"/>
                <a:ea typeface="Arial Unicode MS" panose="020B0604020202020204" pitchFamily="34" charset="-128"/>
              </a:rPr>
              <a:t>400 mg PO QD  </a:t>
            </a:r>
            <a:br>
              <a:rPr lang="en-GB" sz="1400" dirty="0">
                <a:solidFill>
                  <a:prstClr val="white"/>
                </a:solidFill>
                <a:latin typeface="Calibri" panose="020F0502020204030204"/>
                <a:ea typeface="Arial Unicode MS" panose="020B0604020202020204" pitchFamily="34" charset="-128"/>
              </a:rPr>
            </a:br>
            <a:r>
              <a:rPr lang="en-GB" sz="1400" dirty="0">
                <a:solidFill>
                  <a:prstClr val="white"/>
                </a:solidFill>
                <a:latin typeface="Calibri" panose="020F0502020204030204"/>
                <a:ea typeface="Arial Unicode MS" panose="020B0604020202020204" pitchFamily="34" charset="-128"/>
              </a:rPr>
              <a:t>for 3 wk on/1 wk off x 3 yr +</a:t>
            </a:r>
            <a:endParaRPr lang="nl-BE" sz="1400" dirty="0">
              <a:solidFill>
                <a:prstClr val="white"/>
              </a:solidFill>
              <a:latin typeface="Calibri" panose="020F0502020204030204"/>
              <a:ea typeface="Arial Unicode MS" panose="020B0604020202020204" pitchFamily="34" charset="-128"/>
            </a:endParaRPr>
          </a:p>
          <a:p>
            <a:pPr algn="ctr" defTabSz="914313" fontAlgn="auto">
              <a:spcBef>
                <a:spcPts val="0"/>
              </a:spcBef>
              <a:spcAft>
                <a:spcPts val="0"/>
              </a:spcAft>
              <a:defRPr/>
            </a:pPr>
            <a:r>
              <a:rPr lang="nl-BE" sz="1400" b="1" dirty="0">
                <a:solidFill>
                  <a:prstClr val="white"/>
                </a:solidFill>
                <a:latin typeface="Calibri" panose="020F0502020204030204"/>
                <a:ea typeface="Arial Unicode MS" panose="020B0604020202020204" pitchFamily="34" charset="-128"/>
              </a:rPr>
              <a:t>ET</a:t>
            </a:r>
            <a:r>
              <a:rPr lang="nl-BE" sz="1400" dirty="0">
                <a:solidFill>
                  <a:prstClr val="white"/>
                </a:solidFill>
                <a:latin typeface="Calibri" panose="020F0502020204030204"/>
                <a:ea typeface="Arial Unicode MS" panose="020B0604020202020204" pitchFamily="34" charset="-128"/>
              </a:rPr>
              <a:t>* for 60 mo</a:t>
            </a:r>
          </a:p>
        </p:txBody>
      </p:sp>
      <p:sp>
        <p:nvSpPr>
          <p:cNvPr id="15" name="Rounded Rectangle 10">
            <a:extLst>
              <a:ext uri="{FF2B5EF4-FFF2-40B4-BE49-F238E27FC236}">
                <a16:creationId xmlns:a16="http://schemas.microsoft.com/office/drawing/2014/main" id="{2104663A-CB87-4961-B239-C633B3092DAD}"/>
              </a:ext>
            </a:extLst>
          </p:cNvPr>
          <p:cNvSpPr/>
          <p:nvPr/>
        </p:nvSpPr>
        <p:spPr bwMode="auto">
          <a:xfrm>
            <a:off x="3513495" y="2497536"/>
            <a:ext cx="3778758" cy="757874"/>
          </a:xfrm>
          <a:prstGeom prst="roundRect">
            <a:avLst>
              <a:gd name="adj" fmla="val 0"/>
            </a:avLst>
          </a:prstGeom>
          <a:solidFill>
            <a:srgbClr val="E1471D"/>
          </a:solidFill>
          <a:ln w="38100" cap="flat" cmpd="sng" algn="ctr">
            <a:noFill/>
            <a:prstDash val="solid"/>
          </a:ln>
          <a:effectLst/>
        </p:spPr>
        <p:txBody>
          <a:bodyPr lIns="121911" tIns="60955" rIns="121911" bIns="60955" anchor="ctr"/>
          <a:lstStyle/>
          <a:p>
            <a:pPr algn="ctr" defTabSz="914313" fontAlgn="auto">
              <a:spcBef>
                <a:spcPts val="0"/>
              </a:spcBef>
              <a:spcAft>
                <a:spcPts val="0"/>
              </a:spcAft>
              <a:defRPr/>
            </a:pPr>
            <a:r>
              <a:rPr lang="nl-BE" sz="1400" b="1" dirty="0">
                <a:solidFill>
                  <a:prstClr val="white"/>
                </a:solidFill>
                <a:latin typeface="Calibri" panose="020F0502020204030204"/>
                <a:ea typeface="Arial Unicode MS" panose="020B0604020202020204" pitchFamily="34" charset="-128"/>
              </a:rPr>
              <a:t>ET*</a:t>
            </a:r>
            <a:r>
              <a:rPr lang="nl-BE" sz="1400" dirty="0">
                <a:solidFill>
                  <a:prstClr val="white"/>
                </a:solidFill>
                <a:latin typeface="Calibri" panose="020F0502020204030204"/>
                <a:ea typeface="Arial Unicode MS" panose="020B0604020202020204" pitchFamily="34" charset="-128"/>
              </a:rPr>
              <a:t> for 60 mo </a:t>
            </a:r>
          </a:p>
        </p:txBody>
      </p:sp>
      <p:sp>
        <p:nvSpPr>
          <p:cNvPr id="16" name="TextBox 15">
            <a:extLst>
              <a:ext uri="{FF2B5EF4-FFF2-40B4-BE49-F238E27FC236}">
                <a16:creationId xmlns:a16="http://schemas.microsoft.com/office/drawing/2014/main" id="{62B0CFF7-7B81-4A97-A1B2-4CEBFB63F8DC}"/>
              </a:ext>
            </a:extLst>
          </p:cNvPr>
          <p:cNvSpPr txBox="1"/>
          <p:nvPr/>
        </p:nvSpPr>
        <p:spPr>
          <a:xfrm>
            <a:off x="539626" y="1664300"/>
            <a:ext cx="2327624" cy="1600438"/>
          </a:xfrm>
          <a:prstGeom prst="rect">
            <a:avLst/>
          </a:prstGeom>
          <a:noFill/>
          <a:ln w="28575">
            <a:solidFill>
              <a:schemeClr val="tx1"/>
            </a:solidFill>
          </a:ln>
        </p:spPr>
        <p:txBody>
          <a:bodyPr wrap="square" rtlCol="0">
            <a:spAutoFit/>
          </a:bodyPr>
          <a:lstStyle/>
          <a:p>
            <a:pPr algn="ctr" defTabSz="914336" fontAlgn="auto">
              <a:spcBef>
                <a:spcPts val="0"/>
              </a:spcBef>
              <a:spcAft>
                <a:spcPts val="0"/>
              </a:spcAft>
              <a:defRPr/>
            </a:pPr>
            <a:r>
              <a:rPr lang="en-GB" sz="1400" kern="0" dirty="0">
                <a:solidFill>
                  <a:prstClr val="black"/>
                </a:solidFill>
                <a:latin typeface="Calibri" panose="020F0502020204030204"/>
                <a:ea typeface="Arial Unicode MS" panose="020B0604020202020204" pitchFamily="34" charset="-128"/>
              </a:rPr>
              <a:t>Pre/postmenopausal women and men with HR+/HER2-,</a:t>
            </a:r>
            <a:r>
              <a:rPr lang="en-GB" sz="1400" kern="0" dirty="0">
                <a:solidFill>
                  <a:srgbClr val="000000"/>
                </a:solidFill>
                <a:latin typeface="Calibri" panose="020F0502020204030204"/>
                <a:ea typeface="Arial Unicode MS" panose="020B0604020202020204" pitchFamily="34" charset="-128"/>
              </a:rPr>
              <a:t> stage II (either N0 with grade 2/3 and/or Ki67 ≥20% or N1), or stage III EBC; </a:t>
            </a:r>
            <a:r>
              <a:rPr lang="en-GB" sz="1400" kern="0" dirty="0">
                <a:solidFill>
                  <a:prstClr val="black"/>
                </a:solidFill>
                <a:latin typeface="Calibri" panose="020F0502020204030204"/>
                <a:ea typeface="Arial Unicode MS" panose="020B0604020202020204" pitchFamily="34" charset="-128"/>
              </a:rPr>
              <a:t>prior (neo)adjuvant CT permitted</a:t>
            </a:r>
            <a:br>
              <a:rPr lang="en-GB" sz="1400" kern="0" dirty="0">
                <a:solidFill>
                  <a:prstClr val="black"/>
                </a:solidFill>
                <a:latin typeface="Calibri" panose="020F0502020204030204"/>
                <a:ea typeface="Arial Unicode MS" panose="020B0604020202020204" pitchFamily="34" charset="-128"/>
              </a:rPr>
            </a:br>
            <a:r>
              <a:rPr lang="en-GB" sz="1400" kern="0" dirty="0">
                <a:solidFill>
                  <a:prstClr val="black"/>
                </a:solidFill>
                <a:latin typeface="Calibri" panose="020F0502020204030204"/>
                <a:ea typeface="Arial Unicode MS" panose="020B0604020202020204" pitchFamily="34" charset="-128"/>
              </a:rPr>
              <a:t>(N = 5101)</a:t>
            </a:r>
          </a:p>
        </p:txBody>
      </p:sp>
      <p:sp>
        <p:nvSpPr>
          <p:cNvPr id="17" name="Line 53">
            <a:extLst>
              <a:ext uri="{FF2B5EF4-FFF2-40B4-BE49-F238E27FC236}">
                <a16:creationId xmlns:a16="http://schemas.microsoft.com/office/drawing/2014/main" id="{FA426514-2897-44AE-9068-E550B35A1550}"/>
              </a:ext>
            </a:extLst>
          </p:cNvPr>
          <p:cNvSpPr>
            <a:spLocks noChangeShapeType="1"/>
          </p:cNvSpPr>
          <p:nvPr/>
        </p:nvSpPr>
        <p:spPr bwMode="auto">
          <a:xfrm>
            <a:off x="2953370" y="2592384"/>
            <a:ext cx="466725" cy="263128"/>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sz="1050" kern="0" dirty="0">
              <a:solidFill>
                <a:srgbClr val="000000"/>
              </a:solidFill>
              <a:latin typeface="Calibri" panose="020F0502020204030204" pitchFamily="34" charset="0"/>
            </a:endParaRPr>
          </a:p>
        </p:txBody>
      </p:sp>
      <p:sp>
        <p:nvSpPr>
          <p:cNvPr id="18" name="Line 54">
            <a:extLst>
              <a:ext uri="{FF2B5EF4-FFF2-40B4-BE49-F238E27FC236}">
                <a16:creationId xmlns:a16="http://schemas.microsoft.com/office/drawing/2014/main" id="{B4D5AFB6-6A7D-4408-9EC1-6F5B3B49A451}"/>
              </a:ext>
            </a:extLst>
          </p:cNvPr>
          <p:cNvSpPr>
            <a:spLocks noChangeShapeType="1"/>
          </p:cNvSpPr>
          <p:nvPr/>
        </p:nvSpPr>
        <p:spPr bwMode="auto">
          <a:xfrm flipV="1">
            <a:off x="2953370" y="1958554"/>
            <a:ext cx="466725" cy="260747"/>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sz="1050" kern="0" dirty="0">
              <a:solidFill>
                <a:srgbClr val="000000"/>
              </a:solidFill>
              <a:latin typeface="Calibri" panose="020F0502020204030204" pitchFamily="34" charset="0"/>
            </a:endParaRPr>
          </a:p>
        </p:txBody>
      </p:sp>
      <p:sp>
        <p:nvSpPr>
          <p:cNvPr id="19" name="TextBox 18">
            <a:extLst>
              <a:ext uri="{FF2B5EF4-FFF2-40B4-BE49-F238E27FC236}">
                <a16:creationId xmlns:a16="http://schemas.microsoft.com/office/drawing/2014/main" id="{855357ED-1EC3-4D3C-BC5D-F7C3B6B012E5}"/>
              </a:ext>
            </a:extLst>
          </p:cNvPr>
          <p:cNvSpPr txBox="1"/>
          <p:nvPr/>
        </p:nvSpPr>
        <p:spPr>
          <a:xfrm flipH="1">
            <a:off x="3513495" y="3260858"/>
            <a:ext cx="4326010" cy="369332"/>
          </a:xfrm>
          <a:prstGeom prst="rect">
            <a:avLst/>
          </a:prstGeom>
          <a:noFill/>
        </p:spPr>
        <p:txBody>
          <a:bodyPr wrap="square" rtlCol="0">
            <a:spAutoFit/>
          </a:bodyPr>
          <a:lstStyle/>
          <a:p>
            <a:pPr>
              <a:spcBef>
                <a:spcPct val="30000"/>
              </a:spcBef>
              <a:defRPr/>
            </a:pPr>
            <a:r>
              <a:rPr lang="en-US" sz="900" dirty="0">
                <a:solidFill>
                  <a:prstClr val="black"/>
                </a:solidFill>
                <a:latin typeface="Calibri" panose="020F0502020204030204"/>
                <a:ea typeface="Arial Unicode MS" panose="020B0604020202020204" pitchFamily="34" charset="-128"/>
              </a:rPr>
              <a:t>*Treatment may begin up to 1 yr before study treatment start date. Premenopausal women and men will also receive goserelin 3.6 mg/28 days.</a:t>
            </a:r>
          </a:p>
        </p:txBody>
      </p:sp>
      <p:sp>
        <p:nvSpPr>
          <p:cNvPr id="21" name="Text Box 15">
            <a:extLst>
              <a:ext uri="{FF2B5EF4-FFF2-40B4-BE49-F238E27FC236}">
                <a16:creationId xmlns:a16="http://schemas.microsoft.com/office/drawing/2014/main" id="{30AAC9F6-0606-4247-BDA2-53F73109FEA1}"/>
              </a:ext>
            </a:extLst>
          </p:cNvPr>
          <p:cNvSpPr txBox="1">
            <a:spLocks noChangeArrowheads="1"/>
          </p:cNvSpPr>
          <p:nvPr/>
        </p:nvSpPr>
        <p:spPr bwMode="auto">
          <a:xfrm>
            <a:off x="3749880" y="4689807"/>
            <a:ext cx="5890022" cy="200055"/>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r>
              <a:rPr lang="en-US" altLang="en-US" sz="700" b="0" spc="-8" dirty="0">
                <a:solidFill>
                  <a:srgbClr val="455560"/>
                </a:solidFill>
                <a:latin typeface="Calibri" panose="020F0502020204030204" pitchFamily="34" charset="0"/>
              </a:rPr>
              <a:t>Slamon. ASCO 2023. Abstr LBA500. Slamon. ASCO 2019. Abstr TPS597.</a:t>
            </a:r>
            <a:r>
              <a:rPr lang="en-US" altLang="en-US" sz="700" b="0" spc="-8" dirty="0">
                <a:solidFill>
                  <a:srgbClr val="455560"/>
                </a:solidFill>
                <a:latin typeface="Calibri" panose="020F0502020204030204" pitchFamily="34" charset="0"/>
                <a:ea typeface="+mn-ea"/>
                <a:cs typeface="Arial" panose="020B0604020202020204" pitchFamily="34" charset="0"/>
              </a:rPr>
              <a:t> </a:t>
            </a:r>
            <a:r>
              <a:rPr lang="en-US" altLang="en-US" sz="700" b="0" spc="-8" dirty="0">
                <a:solidFill>
                  <a:srgbClr val="455560"/>
                </a:solidFill>
                <a:latin typeface="Calibri" panose="020F0502020204030204" pitchFamily="34" charset="0"/>
              </a:rPr>
              <a:t>NCT03701334. </a:t>
            </a:r>
            <a:endParaRPr lang="en-US" altLang="en-US" sz="700" b="0" dirty="0">
              <a:solidFill>
                <a:srgbClr val="455560"/>
              </a:solidFill>
              <a:latin typeface="Calibri" panose="020F0502020204030204" pitchFamily="34" charset="0"/>
              <a:ea typeface="+mn-ea"/>
              <a:cs typeface="Arial" panose="020B0604020202020204" pitchFamily="34" charset="0"/>
            </a:endParaRPr>
          </a:p>
        </p:txBody>
      </p:sp>
      <p:sp>
        <p:nvSpPr>
          <p:cNvPr id="20" name="Content Placeholder 2">
            <a:extLst>
              <a:ext uri="{FF2B5EF4-FFF2-40B4-BE49-F238E27FC236}">
                <a16:creationId xmlns:a16="http://schemas.microsoft.com/office/drawing/2014/main" id="{BA76EFB3-59BF-2864-A6ED-680C738D3AF4}"/>
              </a:ext>
            </a:extLst>
          </p:cNvPr>
          <p:cNvSpPr txBox="1">
            <a:spLocks/>
          </p:cNvSpPr>
          <p:nvPr/>
        </p:nvSpPr>
        <p:spPr bwMode="auto">
          <a:xfrm>
            <a:off x="453507" y="3658722"/>
            <a:ext cx="8158147" cy="966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defTabSz="914336" fontAlgn="auto">
              <a:defRPr/>
            </a:pPr>
            <a:r>
              <a:rPr lang="en-US" sz="1400" b="1" kern="0" dirty="0">
                <a:solidFill>
                  <a:srgbClr val="000000"/>
                </a:solidFill>
                <a:cs typeface="Calibri" panose="020F0502020204030204" pitchFamily="34" charset="0"/>
              </a:rPr>
              <a:t>Primary endpoint: </a:t>
            </a:r>
            <a:r>
              <a:rPr lang="en-US" sz="1400" kern="0" dirty="0">
                <a:solidFill>
                  <a:srgbClr val="000000"/>
                </a:solidFill>
                <a:cs typeface="Calibri" panose="020F0502020204030204" pitchFamily="34" charset="0"/>
              </a:rPr>
              <a:t>iDFS (STEEP criteria)</a:t>
            </a:r>
            <a:endParaRPr lang="en-US" sz="1400" b="1" kern="0" dirty="0">
              <a:solidFill>
                <a:srgbClr val="000000"/>
              </a:solidFill>
              <a:cs typeface="Calibri" panose="020F0502020204030204" pitchFamily="34" charset="0"/>
            </a:endParaRPr>
          </a:p>
          <a:p>
            <a:pPr defTabSz="914336" fontAlgn="auto">
              <a:defRPr/>
            </a:pPr>
            <a:r>
              <a:rPr lang="en-US" sz="1400" b="1" kern="0" dirty="0">
                <a:solidFill>
                  <a:srgbClr val="000000"/>
                </a:solidFill>
                <a:cs typeface="Calibri" panose="020F0502020204030204" pitchFamily="34" charset="0"/>
              </a:rPr>
              <a:t>Key secondary endpoints: </a:t>
            </a:r>
            <a:r>
              <a:rPr lang="en-GB" sz="1400" kern="0" dirty="0">
                <a:solidFill>
                  <a:srgbClr val="000000"/>
                </a:solidFill>
                <a:cs typeface="Calibri" panose="020F0502020204030204" pitchFamily="34" charset="0"/>
              </a:rPr>
              <a:t>recurrence-free survival, dDFS, OS, PROs, PK, safety</a:t>
            </a:r>
            <a:endParaRPr lang="en-US" sz="1400" kern="0" dirty="0">
              <a:solidFill>
                <a:srgbClr val="000000"/>
              </a:solidFill>
              <a:cs typeface="Calibri" panose="020F0502020204030204" pitchFamily="34" charset="0"/>
            </a:endParaRPr>
          </a:p>
        </p:txBody>
      </p:sp>
    </p:spTree>
    <p:extLst>
      <p:ext uri="{BB962C8B-B14F-4D97-AF65-F5344CB8AC3E}">
        <p14:creationId xmlns:p14="http://schemas.microsoft.com/office/powerpoint/2010/main" val="3419083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4"/>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6"/>
          <a:stretch>
            <a:fillRect/>
          </a:stretch>
        </p:blipFill>
        <p:spPr>
          <a:xfrm>
            <a:off x="-1" y="-12701"/>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7"/>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8"/>
          <a:stretch>
            <a:fillRect/>
          </a:stretch>
        </p:blipFill>
        <p:spPr>
          <a:xfrm>
            <a:off x="-1276" y="0"/>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9"/>
          <a:stretch>
            <a:fillRect/>
          </a:stretch>
        </p:blipFill>
        <p:spPr>
          <a:xfrm>
            <a:off x="7037" y="91440"/>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10"/>
          <a:stretch>
            <a:fillRect/>
          </a:stretch>
        </p:blipFill>
        <p:spPr>
          <a:xfrm>
            <a:off x="7037" y="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11"/>
          <a:stretch>
            <a:fillRect/>
          </a:stretch>
        </p:blipFill>
        <p:spPr>
          <a:xfrm>
            <a:off x="14075" y="12699"/>
            <a:ext cx="9129925"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BREAST CANCER</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Monday, September 11, 2023</a:t>
            </a:r>
          </a:p>
        </p:txBody>
      </p:sp>
      <p:pic>
        <p:nvPicPr>
          <p:cNvPr id="4" name="Picture 3" descr="A close-up of a logo&#10;&#10;Description automatically generated">
            <a:extLst>
              <a:ext uri="{FF2B5EF4-FFF2-40B4-BE49-F238E27FC236}">
                <a16:creationId xmlns:a16="http://schemas.microsoft.com/office/drawing/2014/main" id="{2E153104-CDEF-DF15-F08F-C60A53A3E4BD}"/>
              </a:ext>
            </a:extLst>
          </p:cNvPr>
          <p:cNvPicPr>
            <a:picLocks noChangeAspect="1"/>
          </p:cNvPicPr>
          <p:nvPr/>
        </p:nvPicPr>
        <p:blipFill>
          <a:blip r:embed="rId12"/>
          <a:stretch>
            <a:fillRect/>
          </a:stretch>
        </p:blipFill>
        <p:spPr>
          <a:xfrm>
            <a:off x="7296150" y="4365969"/>
            <a:ext cx="1517650" cy="521529"/>
          </a:xfrm>
          <a:prstGeom prst="rect">
            <a:avLst/>
          </a:prstGeom>
        </p:spPr>
      </p:pic>
    </p:spTree>
    <p:extLst>
      <p:ext uri="{BB962C8B-B14F-4D97-AF65-F5344CB8AC3E}">
        <p14:creationId xmlns:p14="http://schemas.microsoft.com/office/powerpoint/2010/main" val="351855889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6E59ADF1-DAE6-626F-3F3C-9859D019BF05}"/>
              </a:ext>
            </a:extLst>
          </p:cNvPr>
          <p:cNvSpPr>
            <a:spLocks noGrp="1" noChangeArrowheads="1"/>
          </p:cNvSpPr>
          <p:nvPr>
            <p:ph type="title"/>
          </p:nvPr>
        </p:nvSpPr>
        <p:spPr>
          <a:xfrm>
            <a:off x="457320" y="156639"/>
            <a:ext cx="8154334" cy="828251"/>
          </a:xfrm>
        </p:spPr>
        <p:txBody>
          <a:bodyPr/>
          <a:lstStyle/>
          <a:p>
            <a:pPr algn="l"/>
            <a:r>
              <a:rPr lang="en-US" sz="2800" b="1" dirty="0">
                <a:solidFill>
                  <a:schemeClr val="tx1"/>
                </a:solidFill>
              </a:rPr>
              <a:t>NATALEE: Second Interim Efficacy Analysis of iDFS (Primary Endpoint)</a:t>
            </a:r>
            <a:endParaRPr lang="en-US" altLang="en-US" sz="2800" b="1" dirty="0">
              <a:solidFill>
                <a:schemeClr val="tx1"/>
              </a:solidFill>
            </a:endParaRPr>
          </a:p>
        </p:txBody>
      </p:sp>
      <p:sp>
        <p:nvSpPr>
          <p:cNvPr id="5" name="Content Placeholder 7">
            <a:extLst>
              <a:ext uri="{FF2B5EF4-FFF2-40B4-BE49-F238E27FC236}">
                <a16:creationId xmlns:a16="http://schemas.microsoft.com/office/drawing/2014/main" id="{92D1A7EF-41E4-5675-E8A0-DF513DA5F261}"/>
              </a:ext>
            </a:extLst>
          </p:cNvPr>
          <p:cNvSpPr>
            <a:spLocks noGrp="1"/>
          </p:cNvSpPr>
          <p:nvPr>
            <p:ph sz="half" idx="1"/>
          </p:nvPr>
        </p:nvSpPr>
        <p:spPr>
          <a:xfrm>
            <a:off x="451365" y="2636259"/>
            <a:ext cx="3981959" cy="2008223"/>
          </a:xfrm>
        </p:spPr>
        <p:txBody>
          <a:bodyPr/>
          <a:lstStyle/>
          <a:p>
            <a:r>
              <a:rPr lang="en-US" sz="1400" dirty="0"/>
              <a:t>NATALEE met its primary endpoint, with ribociclib + NSAI significantly improving iDFS vs NSAI alone</a:t>
            </a:r>
          </a:p>
          <a:p>
            <a:pPr lvl="1"/>
            <a:r>
              <a:rPr lang="en-US" sz="1200" i="1" dirty="0"/>
              <a:t>P</a:t>
            </a:r>
            <a:r>
              <a:rPr lang="en-US" sz="1200" dirty="0"/>
              <a:t> value of .0014 met protocol-defined stopping boundary for superior efficacy </a:t>
            </a:r>
            <a:br>
              <a:rPr lang="en-US" sz="1200" dirty="0"/>
            </a:br>
            <a:r>
              <a:rPr lang="en-US" sz="1200" dirty="0"/>
              <a:t>(1-sided </a:t>
            </a:r>
            <a:r>
              <a:rPr lang="en-US" sz="1200" i="1" dirty="0"/>
              <a:t>P </a:t>
            </a:r>
            <a:r>
              <a:rPr lang="en-US" sz="1200" dirty="0"/>
              <a:t>&lt;.0128)</a:t>
            </a:r>
          </a:p>
          <a:p>
            <a:r>
              <a:rPr lang="en-US" sz="1400" dirty="0"/>
              <a:t>iDFS improvement generally consistent across prespecified patient subgroups</a:t>
            </a:r>
          </a:p>
        </p:txBody>
      </p:sp>
      <p:sp>
        <p:nvSpPr>
          <p:cNvPr id="6" name="Content Placeholder 4">
            <a:extLst>
              <a:ext uri="{FF2B5EF4-FFF2-40B4-BE49-F238E27FC236}">
                <a16:creationId xmlns:a16="http://schemas.microsoft.com/office/drawing/2014/main" id="{607F4C00-CCF6-7CBC-1650-CBE314B3A364}"/>
              </a:ext>
            </a:extLst>
          </p:cNvPr>
          <p:cNvSpPr txBox="1">
            <a:spLocks/>
          </p:cNvSpPr>
          <p:nvPr/>
        </p:nvSpPr>
        <p:spPr>
          <a:xfrm>
            <a:off x="4689475" y="2636492"/>
            <a:ext cx="3922178" cy="2008534"/>
          </a:xfrm>
          <a:prstGeom prst="rect">
            <a:avLst/>
          </a:prstGeom>
        </p:spPr>
        <p:txBody>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r>
              <a:rPr lang="en-US" sz="1400" kern="0"/>
              <a:t>With ribociclib + NSAI vs NSAI alone: </a:t>
            </a:r>
          </a:p>
          <a:p>
            <a:pPr lvl="1"/>
            <a:r>
              <a:rPr lang="en-US" sz="1200" kern="0"/>
              <a:t>Absolute iDFS benefit at 3 yr: 3.3% </a:t>
            </a:r>
          </a:p>
          <a:p>
            <a:pPr lvl="1"/>
            <a:r>
              <a:rPr lang="en-US" sz="1200" kern="0"/>
              <a:t>Risk of invasive disease decreased by 25.2%</a:t>
            </a:r>
          </a:p>
          <a:p>
            <a:r>
              <a:rPr lang="en-US" sz="1400" kern="0"/>
              <a:t>Ongoing patients to continue receiving tx, with follow-up to continue</a:t>
            </a:r>
            <a:endParaRPr lang="en-US" sz="1400" kern="0" dirty="0"/>
          </a:p>
        </p:txBody>
      </p:sp>
      <p:sp>
        <p:nvSpPr>
          <p:cNvPr id="7" name="Text Box 11">
            <a:extLst>
              <a:ext uri="{FF2B5EF4-FFF2-40B4-BE49-F238E27FC236}">
                <a16:creationId xmlns:a16="http://schemas.microsoft.com/office/drawing/2014/main" id="{7C1875B7-6B0D-8A6A-6E69-847C936412F5}"/>
              </a:ext>
            </a:extLst>
          </p:cNvPr>
          <p:cNvSpPr txBox="1">
            <a:spLocks noChangeArrowheads="1"/>
          </p:cNvSpPr>
          <p:nvPr/>
        </p:nvSpPr>
        <p:spPr bwMode="auto">
          <a:xfrm>
            <a:off x="4110923" y="4672734"/>
            <a:ext cx="222596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defTabSz="685800">
              <a:lnSpc>
                <a:spcPct val="100000"/>
              </a:lnSpc>
              <a:spcBef>
                <a:spcPct val="0"/>
              </a:spcBef>
              <a:spcAft>
                <a:spcPct val="0"/>
              </a:spcAft>
              <a:buClrTx/>
              <a:buNone/>
            </a:pPr>
            <a:r>
              <a:rPr lang="en-US" altLang="en-US" sz="900" spc="-8" dirty="0">
                <a:solidFill>
                  <a:schemeClr val="tx1"/>
                </a:solidFill>
                <a:latin typeface="Calibri" panose="020F0502020204030204" pitchFamily="34" charset="0"/>
                <a:ea typeface="+mn-ea"/>
                <a:cs typeface="Arial" panose="020B0604020202020204" pitchFamily="34" charset="0"/>
              </a:rPr>
              <a:t>Slamon. ASCO 2023. Abstr LBA500</a:t>
            </a:r>
            <a:r>
              <a:rPr lang="en-US" altLang="en-US" sz="900" dirty="0">
                <a:solidFill>
                  <a:schemeClr val="tx1"/>
                </a:solidFill>
                <a:latin typeface="Calibri" panose="020F0502020204030204" pitchFamily="34" charset="0"/>
                <a:ea typeface="+mn-ea"/>
                <a:cs typeface="Arial" panose="020B0604020202020204" pitchFamily="34" charset="0"/>
              </a:rPr>
              <a:t>.</a:t>
            </a:r>
          </a:p>
        </p:txBody>
      </p:sp>
      <p:graphicFrame>
        <p:nvGraphicFramePr>
          <p:cNvPr id="8" name="Group 3">
            <a:extLst>
              <a:ext uri="{FF2B5EF4-FFF2-40B4-BE49-F238E27FC236}">
                <a16:creationId xmlns:a16="http://schemas.microsoft.com/office/drawing/2014/main" id="{6F838543-0357-92CD-45C4-F4F4FE3D9191}"/>
              </a:ext>
            </a:extLst>
          </p:cNvPr>
          <p:cNvGraphicFramePr>
            <a:graphicFrameLocks/>
          </p:cNvGraphicFramePr>
          <p:nvPr>
            <p:extLst>
              <p:ext uri="{D42A27DB-BD31-4B8C-83A1-F6EECF244321}">
                <p14:modId xmlns:p14="http://schemas.microsoft.com/office/powerpoint/2010/main" val="3045845530"/>
              </p:ext>
            </p:extLst>
          </p:nvPr>
        </p:nvGraphicFramePr>
        <p:xfrm>
          <a:off x="545307" y="1121050"/>
          <a:ext cx="7905519" cy="1256125"/>
        </p:xfrm>
        <a:graphic>
          <a:graphicData uri="http://schemas.openxmlformats.org/drawingml/2006/table">
            <a:tbl>
              <a:tblPr>
                <a:tableStyleId>{5940675A-B579-460E-94D1-54222C63F5DA}</a:tableStyleId>
              </a:tblPr>
              <a:tblGrid>
                <a:gridCol w="2635173">
                  <a:extLst>
                    <a:ext uri="{9D8B030D-6E8A-4147-A177-3AD203B41FA5}">
                      <a16:colId xmlns:a16="http://schemas.microsoft.com/office/drawing/2014/main" val="20000"/>
                    </a:ext>
                  </a:extLst>
                </a:gridCol>
                <a:gridCol w="2635173">
                  <a:extLst>
                    <a:ext uri="{9D8B030D-6E8A-4147-A177-3AD203B41FA5}">
                      <a16:colId xmlns:a16="http://schemas.microsoft.com/office/drawing/2014/main" val="20001"/>
                    </a:ext>
                  </a:extLst>
                </a:gridCol>
                <a:gridCol w="2635173">
                  <a:extLst>
                    <a:ext uri="{9D8B030D-6E8A-4147-A177-3AD203B41FA5}">
                      <a16:colId xmlns:a16="http://schemas.microsoft.com/office/drawing/2014/main" val="20002"/>
                    </a:ext>
                  </a:extLst>
                </a:gridCol>
              </a:tblGrid>
              <a:tr h="410269">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GB" sz="1400" b="1" u="none" strike="noStrike" cap="none" normalizeH="0" baseline="0" dirty="0">
                          <a:ln>
                            <a:noFill/>
                          </a:ln>
                          <a:solidFill>
                            <a:schemeClr val="tx1"/>
                          </a:solidFill>
                          <a:effectLst/>
                        </a:rPr>
                        <a:t>iDFS Outcome</a:t>
                      </a:r>
                      <a:endParaRPr kumimoji="0" lang="en-GB" sz="1400" b="1" i="0" u="none" strike="noStrike" cap="none" normalizeH="0" baseline="0" dirty="0">
                        <a:ln>
                          <a:noFill/>
                        </a:ln>
                        <a:solidFill>
                          <a:schemeClr val="tx1"/>
                        </a:solidFill>
                        <a:effectLst/>
                        <a:latin typeface="Calibri" panose="020F0502020204030204" pitchFamily="34" charset="0"/>
                      </a:endParaRPr>
                    </a:p>
                  </a:txBody>
                  <a:tcPr marL="91274" marR="91274" marT="34296" marB="34296"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u="none" strike="noStrike" cap="none" normalizeH="0" baseline="0" dirty="0">
                          <a:ln>
                            <a:noFill/>
                          </a:ln>
                          <a:solidFill>
                            <a:schemeClr val="tx1"/>
                          </a:solidFill>
                          <a:effectLst/>
                        </a:rPr>
                        <a:t>Ribociclib + NSAI (n = 2549)</a:t>
                      </a:r>
                      <a:endParaRPr kumimoji="0" lang="en-US" sz="1400" b="1" i="0" u="none" strike="noStrike" cap="none" normalizeH="0" baseline="0" dirty="0">
                        <a:ln>
                          <a:noFill/>
                        </a:ln>
                        <a:solidFill>
                          <a:schemeClr val="tx1"/>
                        </a:solidFill>
                        <a:effectLst/>
                        <a:latin typeface="Calibri" panose="020F0502020204030204" pitchFamily="34" charset="0"/>
                      </a:endParaRPr>
                    </a:p>
                  </a:txBody>
                  <a:tcPr marL="91274" marR="91274" marT="34296" marB="34296"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u="none" strike="noStrike" cap="none" normalizeH="0" baseline="0" dirty="0">
                          <a:ln>
                            <a:noFill/>
                          </a:ln>
                          <a:solidFill>
                            <a:schemeClr val="tx1"/>
                          </a:solidFill>
                          <a:effectLst/>
                        </a:rPr>
                        <a:t>NSAI Alone (n = 2552)</a:t>
                      </a:r>
                      <a:endParaRPr kumimoji="0" lang="en-US" sz="1400" b="1" i="0" u="none" strike="noStrike" cap="none" normalizeH="0" baseline="0" dirty="0">
                        <a:ln>
                          <a:noFill/>
                        </a:ln>
                        <a:solidFill>
                          <a:schemeClr val="tx1"/>
                        </a:solidFill>
                        <a:effectLst/>
                        <a:latin typeface="Calibri" panose="020F0502020204030204" pitchFamily="34" charset="0"/>
                      </a:endParaRPr>
                    </a:p>
                  </a:txBody>
                  <a:tcPr marL="91274" marR="91274" marT="34296" marB="34296" anchor="ctr" horzOverflow="overflow"/>
                </a:tc>
                <a:extLst>
                  <a:ext uri="{0D108BD9-81ED-4DB2-BD59-A6C34878D82A}">
                    <a16:rowId xmlns:a16="http://schemas.microsoft.com/office/drawing/2014/main" val="10001"/>
                  </a:ext>
                </a:extLst>
              </a:tr>
              <a:tr h="231896">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dirty="0">
                          <a:ln>
                            <a:noFill/>
                          </a:ln>
                          <a:solidFill>
                            <a:schemeClr val="tx1"/>
                          </a:solidFill>
                          <a:effectLst/>
                        </a:rPr>
                        <a:t>Events, n (%)</a:t>
                      </a:r>
                      <a:endParaRPr kumimoji="0" lang="en-US" sz="1400" b="0" i="0" u="none" strike="noStrike" cap="none" normalizeH="0" baseline="0" dirty="0">
                        <a:ln>
                          <a:noFill/>
                        </a:ln>
                        <a:solidFill>
                          <a:schemeClr val="tx1"/>
                        </a:solidFill>
                        <a:effectLst/>
                        <a:latin typeface="Calibri"/>
                      </a:endParaRPr>
                    </a:p>
                  </a:txBody>
                  <a:tcPr marL="91274" marR="91274" marT="34296" marB="34296"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dirty="0">
                          <a:ln>
                            <a:noFill/>
                          </a:ln>
                          <a:solidFill>
                            <a:schemeClr val="tx1"/>
                          </a:solidFill>
                          <a:effectLst/>
                        </a:rPr>
                        <a:t>189 (7.4)</a:t>
                      </a:r>
                      <a:endParaRPr kumimoji="0" lang="en-US" sz="1400" b="0" i="0" u="none" strike="noStrike" cap="none" normalizeH="0" baseline="0" dirty="0">
                        <a:ln>
                          <a:noFill/>
                        </a:ln>
                        <a:solidFill>
                          <a:schemeClr val="tx1"/>
                        </a:solidFill>
                        <a:effectLst/>
                        <a:latin typeface="Calibri" panose="020F0502020204030204" pitchFamily="34" charset="0"/>
                      </a:endParaRPr>
                    </a:p>
                  </a:txBody>
                  <a:tcPr marL="91274" marR="91274" marT="34296" marB="34296"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dirty="0">
                          <a:ln>
                            <a:noFill/>
                          </a:ln>
                          <a:solidFill>
                            <a:schemeClr val="tx1"/>
                          </a:solidFill>
                          <a:effectLst/>
                        </a:rPr>
                        <a:t>237 (9.3)</a:t>
                      </a:r>
                      <a:endParaRPr kumimoji="0" lang="en-US" sz="1400" b="0" i="0" u="none" strike="noStrike" cap="none" normalizeH="0" baseline="0" dirty="0">
                        <a:ln>
                          <a:noFill/>
                        </a:ln>
                        <a:solidFill>
                          <a:schemeClr val="tx1"/>
                        </a:solidFill>
                        <a:effectLst/>
                        <a:latin typeface="Calibri" panose="020F0502020204030204" pitchFamily="34" charset="0"/>
                      </a:endParaRPr>
                    </a:p>
                  </a:txBody>
                  <a:tcPr marL="91274" marR="91274" marT="34296" marB="34296" anchor="ctr" horzOverflow="overflow"/>
                </a:tc>
                <a:extLst>
                  <a:ext uri="{0D108BD9-81ED-4DB2-BD59-A6C34878D82A}">
                    <a16:rowId xmlns:a16="http://schemas.microsoft.com/office/drawing/2014/main" val="10002"/>
                  </a:ext>
                </a:extLst>
              </a:tr>
              <a:tr h="231896">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dirty="0">
                          <a:ln>
                            <a:noFill/>
                          </a:ln>
                          <a:solidFill>
                            <a:schemeClr val="tx1"/>
                          </a:solidFill>
                          <a:effectLst/>
                        </a:rPr>
                        <a:t>3-yr rate, %</a:t>
                      </a:r>
                      <a:endParaRPr kumimoji="0" lang="en-US" sz="1400" b="0" i="0" u="none" strike="noStrike" cap="none" normalizeH="0" baseline="0" dirty="0">
                        <a:ln>
                          <a:noFill/>
                        </a:ln>
                        <a:solidFill>
                          <a:schemeClr val="tx1"/>
                        </a:solidFill>
                        <a:effectLst/>
                        <a:latin typeface="Calibri" panose="020F0502020204030204" pitchFamily="34" charset="0"/>
                      </a:endParaRPr>
                    </a:p>
                  </a:txBody>
                  <a:tcPr marL="91274" marR="91274" marT="34296" marB="34296"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dirty="0">
                          <a:ln>
                            <a:noFill/>
                          </a:ln>
                          <a:solidFill>
                            <a:schemeClr val="tx1"/>
                          </a:solidFill>
                          <a:effectLst/>
                        </a:rPr>
                        <a:t>90.4</a:t>
                      </a:r>
                      <a:endParaRPr kumimoji="0" lang="en-US" sz="1400" b="0" i="0" u="none" strike="noStrike" cap="none" normalizeH="0" baseline="0" dirty="0">
                        <a:ln>
                          <a:noFill/>
                        </a:ln>
                        <a:solidFill>
                          <a:schemeClr val="tx1"/>
                        </a:solidFill>
                        <a:effectLst/>
                        <a:latin typeface="Calibri" panose="020F0502020204030204" pitchFamily="34" charset="0"/>
                      </a:endParaRPr>
                    </a:p>
                  </a:txBody>
                  <a:tcPr marL="91274" marR="91274" marT="34296" marB="34296"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dirty="0">
                          <a:ln>
                            <a:noFill/>
                          </a:ln>
                          <a:solidFill>
                            <a:schemeClr val="tx1"/>
                          </a:solidFill>
                          <a:effectLst/>
                        </a:rPr>
                        <a:t>87.1</a:t>
                      </a:r>
                      <a:endParaRPr kumimoji="0" lang="en-US" sz="1400" b="0" i="0" u="none" strike="noStrike" cap="none" normalizeH="0" baseline="0" dirty="0">
                        <a:ln>
                          <a:noFill/>
                        </a:ln>
                        <a:solidFill>
                          <a:schemeClr val="tx1"/>
                        </a:solidFill>
                        <a:effectLst/>
                        <a:latin typeface="Calibri" panose="020F0502020204030204" pitchFamily="34" charset="0"/>
                      </a:endParaRPr>
                    </a:p>
                  </a:txBody>
                  <a:tcPr marL="91274" marR="91274" marT="34296" marB="34296" anchor="ctr" horzOverflow="overflow"/>
                </a:tc>
                <a:extLst>
                  <a:ext uri="{0D108BD9-81ED-4DB2-BD59-A6C34878D82A}">
                    <a16:rowId xmlns:a16="http://schemas.microsoft.com/office/drawing/2014/main" val="10003"/>
                  </a:ext>
                </a:extLst>
              </a:tr>
              <a:tr h="231896">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dirty="0">
                          <a:ln>
                            <a:noFill/>
                          </a:ln>
                          <a:solidFill>
                            <a:schemeClr val="tx1"/>
                          </a:solidFill>
                          <a:effectLst/>
                        </a:rPr>
                        <a:t>HR (95% CI)</a:t>
                      </a:r>
                      <a:endParaRPr kumimoji="0" lang="en-US" sz="1400" b="0" i="0" u="none" strike="noStrike" cap="none" normalizeH="0" baseline="0" dirty="0">
                        <a:ln>
                          <a:noFill/>
                        </a:ln>
                        <a:solidFill>
                          <a:schemeClr val="tx1"/>
                        </a:solidFill>
                        <a:effectLst/>
                        <a:latin typeface="Calibri" panose="020F0502020204030204" pitchFamily="34" charset="0"/>
                      </a:endParaRPr>
                    </a:p>
                  </a:txBody>
                  <a:tcPr marL="91274" marR="91274" marT="34296" marB="34296" anchor="ctr" horzOverflow="overflow"/>
                </a:tc>
                <a:tc gridSpan="2">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dirty="0">
                          <a:ln>
                            <a:noFill/>
                          </a:ln>
                          <a:solidFill>
                            <a:schemeClr val="tx1"/>
                          </a:solidFill>
                          <a:effectLst/>
                        </a:rPr>
                        <a:t>0.748 (0.618-0.906; P = .0014)</a:t>
                      </a:r>
                      <a:endParaRPr kumimoji="0" lang="en-US" sz="1400" b="0" i="0" u="none" strike="noStrike" cap="none" normalizeH="0" baseline="0" dirty="0">
                        <a:ln>
                          <a:noFill/>
                        </a:ln>
                        <a:solidFill>
                          <a:schemeClr val="tx1"/>
                        </a:solidFill>
                        <a:effectLst/>
                        <a:latin typeface="Calibri" panose="020F0502020204030204" pitchFamily="34" charset="0"/>
                      </a:endParaRPr>
                    </a:p>
                  </a:txBody>
                  <a:tcPr marL="91274" marR="91274" marT="34296" marB="34296" anchor="ctr" horzOverflow="overflow"/>
                </a:tc>
                <a:tc hMerge="1">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2000" b="0" i="0" u="none" strike="noStrike" cap="none" normalizeH="0" baseline="0" dirty="0">
                        <a:ln>
                          <a:noFill/>
                        </a:ln>
                        <a:solidFill>
                          <a:schemeClr val="bg2">
                            <a:lumMod val="10000"/>
                          </a:schemeClr>
                        </a:solidFill>
                        <a:effectLst/>
                        <a:latin typeface="Calibri" panose="020F0502020204030204" pitchFamily="34" charset="0"/>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4"/>
                  </a:ext>
                </a:extLst>
              </a:tr>
            </a:tbl>
          </a:graphicData>
        </a:graphic>
      </p:graphicFrame>
      <p:sp>
        <p:nvSpPr>
          <p:cNvPr id="9" name="Text Box 30">
            <a:extLst>
              <a:ext uri="{FF2B5EF4-FFF2-40B4-BE49-F238E27FC236}">
                <a16:creationId xmlns:a16="http://schemas.microsoft.com/office/drawing/2014/main" id="{5773C6AB-DC1D-BEC1-2E4D-39F5119744AF}"/>
              </a:ext>
            </a:extLst>
          </p:cNvPr>
          <p:cNvSpPr txBox="1">
            <a:spLocks noChangeArrowheads="1"/>
          </p:cNvSpPr>
          <p:nvPr/>
        </p:nvSpPr>
        <p:spPr bwMode="auto">
          <a:xfrm>
            <a:off x="545307" y="2407350"/>
            <a:ext cx="4032504" cy="228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866" tIns="33338" rIns="67866" bIns="33338">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defTabSz="685800">
              <a:lnSpc>
                <a:spcPct val="100000"/>
              </a:lnSpc>
              <a:spcBef>
                <a:spcPct val="35000"/>
              </a:spcBef>
              <a:spcAft>
                <a:spcPct val="25000"/>
              </a:spcAft>
              <a:buClr>
                <a:srgbClr val="015873"/>
              </a:buClr>
              <a:buNone/>
            </a:pPr>
            <a:r>
              <a:rPr lang="en-US" altLang="en-US" sz="1050" dirty="0">
                <a:solidFill>
                  <a:schemeClr val="tx1"/>
                </a:solidFill>
                <a:latin typeface="Calibri" panose="020F0502020204030204" pitchFamily="34" charset="0"/>
                <a:ea typeface="+mn-ea"/>
                <a:cs typeface="Arial" panose="020B0604020202020204" pitchFamily="34" charset="0"/>
              </a:rPr>
              <a:t>Median follow-up for iDFS: 27.7 mo.</a:t>
            </a:r>
            <a:endParaRPr lang="en-US" altLang="en-US" sz="1050" b="1" dirty="0">
              <a:solidFill>
                <a:schemeClr val="tx1"/>
              </a:solidFill>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97898242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4F085-5AE0-437E-8C72-30CDB83BF8E7}"/>
              </a:ext>
            </a:extLst>
          </p:cNvPr>
          <p:cNvSpPr>
            <a:spLocks noGrp="1"/>
          </p:cNvSpPr>
          <p:nvPr>
            <p:ph type="title"/>
          </p:nvPr>
        </p:nvSpPr>
        <p:spPr>
          <a:xfrm>
            <a:off x="0" y="563633"/>
            <a:ext cx="9144000" cy="524386"/>
          </a:xfrm>
        </p:spPr>
        <p:txBody>
          <a:bodyPr/>
          <a:lstStyle/>
          <a:p>
            <a:r>
              <a:rPr lang="en-US" sz="2800" dirty="0">
                <a:solidFill>
                  <a:schemeClr val="tx1"/>
                </a:solidFill>
              </a:rPr>
              <a:t>CDK4/6 Inhibitor Trials in Early Breast Cancer</a:t>
            </a:r>
          </a:p>
        </p:txBody>
      </p:sp>
      <p:graphicFrame>
        <p:nvGraphicFramePr>
          <p:cNvPr id="4" name="Group 3">
            <a:extLst>
              <a:ext uri="{FF2B5EF4-FFF2-40B4-BE49-F238E27FC236}">
                <a16:creationId xmlns:a16="http://schemas.microsoft.com/office/drawing/2014/main" id="{626F24E6-64C6-4B11-8C05-84FEC2767B3D}"/>
              </a:ext>
            </a:extLst>
          </p:cNvPr>
          <p:cNvGraphicFramePr>
            <a:graphicFrameLocks/>
          </p:cNvGraphicFramePr>
          <p:nvPr>
            <p:extLst>
              <p:ext uri="{D42A27DB-BD31-4B8C-83A1-F6EECF244321}">
                <p14:modId xmlns:p14="http://schemas.microsoft.com/office/powerpoint/2010/main" val="2663060286"/>
              </p:ext>
            </p:extLst>
          </p:nvPr>
        </p:nvGraphicFramePr>
        <p:xfrm>
          <a:off x="457320" y="1390796"/>
          <a:ext cx="8065293" cy="2308944"/>
        </p:xfrm>
        <a:graphic>
          <a:graphicData uri="http://schemas.openxmlformats.org/drawingml/2006/table">
            <a:tbl>
              <a:tblPr/>
              <a:tblGrid>
                <a:gridCol w="1811961">
                  <a:extLst>
                    <a:ext uri="{9D8B030D-6E8A-4147-A177-3AD203B41FA5}">
                      <a16:colId xmlns:a16="http://schemas.microsoft.com/office/drawing/2014/main" val="20000"/>
                    </a:ext>
                  </a:extLst>
                </a:gridCol>
                <a:gridCol w="1563333">
                  <a:extLst>
                    <a:ext uri="{9D8B030D-6E8A-4147-A177-3AD203B41FA5}">
                      <a16:colId xmlns:a16="http://schemas.microsoft.com/office/drawing/2014/main" val="20001"/>
                    </a:ext>
                  </a:extLst>
                </a:gridCol>
                <a:gridCol w="1563333">
                  <a:extLst>
                    <a:ext uri="{9D8B030D-6E8A-4147-A177-3AD203B41FA5}">
                      <a16:colId xmlns:a16="http://schemas.microsoft.com/office/drawing/2014/main" val="20002"/>
                    </a:ext>
                  </a:extLst>
                </a:gridCol>
                <a:gridCol w="1563333">
                  <a:extLst>
                    <a:ext uri="{9D8B030D-6E8A-4147-A177-3AD203B41FA5}">
                      <a16:colId xmlns:a16="http://schemas.microsoft.com/office/drawing/2014/main" val="20003"/>
                    </a:ext>
                  </a:extLst>
                </a:gridCol>
                <a:gridCol w="1563333">
                  <a:extLst>
                    <a:ext uri="{9D8B030D-6E8A-4147-A177-3AD203B41FA5}">
                      <a16:colId xmlns:a16="http://schemas.microsoft.com/office/drawing/2014/main" val="1122386589"/>
                    </a:ext>
                  </a:extLst>
                </a:gridCol>
              </a:tblGrid>
              <a:tr h="25147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1" i="0" u="none" strike="noStrike" cap="none" normalizeH="0" baseline="0" dirty="0">
                          <a:ln>
                            <a:noFill/>
                          </a:ln>
                          <a:solidFill>
                            <a:schemeClr val="bg1"/>
                          </a:solidFill>
                          <a:effectLst/>
                          <a:latin typeface="Calibri" panose="020F0502020204030204" pitchFamily="34" charset="0"/>
                        </a:rPr>
                        <a:t>Parameter*</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0000"/>
                    </a:solidFill>
                  </a:tcPr>
                </a:tc>
                <a:tc>
                  <a:txBody>
                    <a:bodyPr/>
                    <a:lstStyle/>
                    <a:p>
                      <a:pPr algn="ctr"/>
                      <a:r>
                        <a:rPr lang="en-US" sz="1200" b="1" dirty="0">
                          <a:solidFill>
                            <a:schemeClr val="bg1"/>
                          </a:solidFill>
                          <a:latin typeface="Calibri" panose="020F0502020204030204" pitchFamily="34" charset="0"/>
                          <a:cs typeface="Calibri" panose="020F0502020204030204" pitchFamily="34" charset="0"/>
                        </a:rPr>
                        <a:t>monarchE</a:t>
                      </a:r>
                      <a:r>
                        <a:rPr lang="en-US" sz="1200" b="1" baseline="30000" dirty="0">
                          <a:solidFill>
                            <a:schemeClr val="bg1"/>
                          </a:solidFill>
                          <a:latin typeface="Calibri" panose="020F0502020204030204" pitchFamily="34" charset="0"/>
                          <a:cs typeface="Calibri" panose="020F0502020204030204" pitchFamily="34" charset="0"/>
                        </a:rPr>
                        <a:t>1,2</a:t>
                      </a:r>
                      <a:endParaRPr lang="en-US" sz="1200" b="1" dirty="0">
                        <a:solidFill>
                          <a:schemeClr val="bg1"/>
                        </a:solidFill>
                        <a:latin typeface="Calibri" panose="020F0502020204030204" pitchFamily="34" charset="0"/>
                        <a:cs typeface="Calibri" panose="020F0502020204030204" pitchFamily="34" charset="0"/>
                      </a:endParaRP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0000"/>
                    </a:solidFill>
                  </a:tcPr>
                </a:tc>
                <a:tc>
                  <a:txBody>
                    <a:bodyPr/>
                    <a:lstStyle/>
                    <a:p>
                      <a:pPr algn="ctr"/>
                      <a:r>
                        <a:rPr lang="en-US" sz="1200" b="1" dirty="0">
                          <a:solidFill>
                            <a:schemeClr val="bg1"/>
                          </a:solidFill>
                          <a:latin typeface="Calibri" panose="020F0502020204030204" pitchFamily="34" charset="0"/>
                          <a:cs typeface="Calibri" panose="020F0502020204030204" pitchFamily="34" charset="0"/>
                        </a:rPr>
                        <a:t>PALLAS</a:t>
                      </a:r>
                      <a:r>
                        <a:rPr lang="en-US" sz="1200" b="1" baseline="30000" dirty="0">
                          <a:solidFill>
                            <a:schemeClr val="bg1"/>
                          </a:solidFill>
                          <a:latin typeface="Calibri" panose="020F0502020204030204" pitchFamily="34" charset="0"/>
                          <a:cs typeface="Calibri" panose="020F0502020204030204" pitchFamily="34" charset="0"/>
                        </a:rPr>
                        <a:t>3,4</a:t>
                      </a:r>
                      <a:endParaRPr lang="en-US" sz="1200" b="1" dirty="0">
                        <a:solidFill>
                          <a:schemeClr val="bg1"/>
                        </a:solidFill>
                        <a:latin typeface="Calibri" panose="020F0502020204030204" pitchFamily="34" charset="0"/>
                        <a:cs typeface="Calibri" panose="020F0502020204030204" pitchFamily="34" charset="0"/>
                      </a:endParaRP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0000"/>
                    </a:solidFill>
                  </a:tcPr>
                </a:tc>
                <a:tc>
                  <a:txBody>
                    <a:bodyPr/>
                    <a:lstStyle/>
                    <a:p>
                      <a:pPr algn="ctr"/>
                      <a:r>
                        <a:rPr lang="en-US" sz="1200" b="1" dirty="0">
                          <a:solidFill>
                            <a:schemeClr val="bg1"/>
                          </a:solidFill>
                          <a:latin typeface="Calibri" panose="020F0502020204030204" pitchFamily="34" charset="0"/>
                          <a:cs typeface="Calibri" panose="020F0502020204030204" pitchFamily="34" charset="0"/>
                        </a:rPr>
                        <a:t>PENELOPE-B</a:t>
                      </a:r>
                      <a:r>
                        <a:rPr lang="en-US" sz="1200" b="1" baseline="30000" dirty="0">
                          <a:solidFill>
                            <a:schemeClr val="bg1"/>
                          </a:solidFill>
                          <a:latin typeface="Calibri" panose="020F0502020204030204" pitchFamily="34" charset="0"/>
                          <a:cs typeface="Calibri" panose="020F0502020204030204" pitchFamily="34" charset="0"/>
                        </a:rPr>
                        <a:t>5</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0000"/>
                    </a:solidFill>
                  </a:tcPr>
                </a:tc>
                <a:tc>
                  <a:txBody>
                    <a:bodyPr/>
                    <a:lstStyle/>
                    <a:p>
                      <a:pPr algn="ctr"/>
                      <a:r>
                        <a:rPr lang="en-US" sz="1200" b="1" baseline="0" dirty="0">
                          <a:solidFill>
                            <a:schemeClr val="bg1"/>
                          </a:solidFill>
                          <a:latin typeface="Calibri" panose="020F0502020204030204" pitchFamily="34" charset="0"/>
                          <a:cs typeface="Calibri" panose="020F0502020204030204" pitchFamily="34" charset="0"/>
                        </a:rPr>
                        <a:t>NATALEE</a:t>
                      </a:r>
                      <a:r>
                        <a:rPr lang="en-US" sz="1200" b="1" baseline="30000" dirty="0">
                          <a:solidFill>
                            <a:schemeClr val="bg1"/>
                          </a:solidFill>
                          <a:latin typeface="Calibri" panose="020F0502020204030204" pitchFamily="34" charset="0"/>
                          <a:cs typeface="Calibri" panose="020F0502020204030204" pitchFamily="34" charset="0"/>
                        </a:rPr>
                        <a:t>6,7</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0"/>
                  </a:ext>
                </a:extLst>
              </a:tr>
              <a:tr h="25147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N</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5637</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5761</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1250</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5101</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4"/>
                  </a:ext>
                </a:extLst>
              </a:tr>
              <a:tr h="25147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CDK inhibitor</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Abemaciclib</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Palbociclib</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Palbociclib</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Ribociclib</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65988866"/>
                  </a:ext>
                </a:extLst>
              </a:tr>
              <a:tr h="80011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Eligibility</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1" u="none" strike="noStrike" cap="none" normalizeH="0" baseline="0" dirty="0">
                          <a:ln>
                            <a:noFill/>
                          </a:ln>
                          <a:solidFill>
                            <a:schemeClr val="bg2">
                              <a:lumMod val="10000"/>
                            </a:schemeClr>
                          </a:solidFill>
                          <a:effectLst/>
                          <a:latin typeface="Calibri" panose="020F0502020204030204" pitchFamily="34" charset="0"/>
                        </a:rPr>
                        <a:t>Cohort 1: </a:t>
                      </a:r>
                      <a:r>
                        <a:rPr kumimoji="0" lang="en-US" sz="1200" b="0" i="0" u="none" strike="noStrike" cap="none" normalizeH="0" baseline="0" dirty="0">
                          <a:ln>
                            <a:noFill/>
                          </a:ln>
                          <a:solidFill>
                            <a:schemeClr val="bg2">
                              <a:lumMod val="10000"/>
                            </a:schemeClr>
                          </a:solidFill>
                          <a:effectLst/>
                          <a:latin typeface="Calibri" panose="020F0502020204030204" pitchFamily="34" charset="0"/>
                        </a:rPr>
                        <a:t>≥N2 or</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≥N1 and G3 or T3 </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1" u="none" strike="noStrike" cap="none" normalizeH="0" baseline="0" dirty="0">
                          <a:ln>
                            <a:noFill/>
                          </a:ln>
                          <a:solidFill>
                            <a:schemeClr val="bg2">
                              <a:lumMod val="10000"/>
                            </a:schemeClr>
                          </a:solidFill>
                          <a:effectLst/>
                          <a:latin typeface="Calibri" panose="020F0502020204030204" pitchFamily="34" charset="0"/>
                        </a:rPr>
                        <a:t>Cohort 2:</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N1 and Ki-67 ≥20%</a:t>
                      </a:r>
                    </a:p>
                  </a:txBody>
                  <a:tcPr marL="91274" marR="91274" marT="34296" marB="34296"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Anatomic stage II or III </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(59% N2 or N1 and G3 or T3)</a:t>
                      </a:r>
                    </a:p>
                  </a:txBody>
                  <a:tcPr marL="91274" marR="91274" marT="34296" marB="34296"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CPS-EG 3 or 2 with ypN+</a:t>
                      </a:r>
                    </a:p>
                  </a:txBody>
                  <a:tcPr marL="91274" marR="91274" marT="34296" marB="34296"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200" b="0" i="0" u="none" strike="noStrike" cap="none" normalizeH="0" baseline="0" dirty="0">
                          <a:ln>
                            <a:noFill/>
                          </a:ln>
                          <a:solidFill>
                            <a:schemeClr val="bg2">
                              <a:lumMod val="10000"/>
                            </a:schemeClr>
                          </a:solidFill>
                          <a:effectLst/>
                          <a:latin typeface="Calibri" panose="020F0502020204030204" pitchFamily="34" charset="0"/>
                        </a:rPr>
                        <a:t>Stage II-III</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200" b="0" i="0" u="none" strike="noStrike" cap="none" normalizeH="0" baseline="0" dirty="0">
                        <a:ln>
                          <a:noFill/>
                        </a:ln>
                        <a:solidFill>
                          <a:schemeClr val="bg2">
                            <a:lumMod val="10000"/>
                          </a:schemeClr>
                        </a:solidFill>
                        <a:effectLst/>
                        <a:latin typeface="Calibri" panose="020F0502020204030204" pitchFamily="34" charset="0"/>
                      </a:endParaRPr>
                    </a:p>
                  </a:txBody>
                  <a:tcPr marL="91274" marR="91274" marT="34296" marB="34296"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9124348"/>
                  </a:ext>
                </a:extLst>
              </a:tr>
              <a:tr h="25147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CDKi duration, mo</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24</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24</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12</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36</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962147735"/>
                  </a:ext>
                </a:extLst>
              </a:tr>
              <a:tr h="25147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Follow-up, mo</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42</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tx1"/>
                          </a:solidFill>
                          <a:effectLst/>
                          <a:latin typeface="Calibri" panose="020F0502020204030204" pitchFamily="34" charset="0"/>
                        </a:rPr>
                        <a:t>31</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42.8</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27.7</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2971516672"/>
                  </a:ext>
                </a:extLst>
              </a:tr>
              <a:tr h="25147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err="1">
                          <a:ln>
                            <a:noFill/>
                          </a:ln>
                          <a:solidFill>
                            <a:schemeClr val="bg2">
                              <a:lumMod val="10000"/>
                            </a:schemeClr>
                          </a:solidFill>
                          <a:effectLst/>
                          <a:latin typeface="Calibri" panose="020F0502020204030204" pitchFamily="34" charset="0"/>
                        </a:rPr>
                        <a:t>iDFS</a:t>
                      </a:r>
                      <a:r>
                        <a:rPr kumimoji="0" lang="en-US" sz="1200" b="0" i="0" u="none" strike="noStrike" cap="none" normalizeH="0" baseline="0" dirty="0">
                          <a:ln>
                            <a:noFill/>
                          </a:ln>
                          <a:solidFill>
                            <a:schemeClr val="bg2">
                              <a:lumMod val="10000"/>
                            </a:schemeClr>
                          </a:solidFill>
                          <a:effectLst/>
                          <a:latin typeface="Calibri" panose="020F0502020204030204" pitchFamily="34" charset="0"/>
                        </a:rPr>
                        <a:t>, % (abs diff)</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85.8 vs 79.4 (6.4)</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84.2 vs 84.5 (-.3)</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73.0 vs 72.4 (0.6)</a:t>
                      </a:r>
                      <a:endParaRPr kumimoji="0" lang="en-US" sz="1200" b="0" i="0" u="none" strike="noStrike" cap="none" normalizeH="0" baseline="30000" dirty="0">
                        <a:ln>
                          <a:noFill/>
                        </a:ln>
                        <a:solidFill>
                          <a:schemeClr val="bg2">
                            <a:lumMod val="10000"/>
                          </a:schemeClr>
                        </a:solidFill>
                        <a:effectLst/>
                        <a:latin typeface="Calibri" panose="020F0502020204030204" pitchFamily="34" charset="0"/>
                      </a:endParaRP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90.4 vs 87.1 (3.3)</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6302935"/>
                  </a:ext>
                </a:extLst>
              </a:tr>
            </a:tbl>
          </a:graphicData>
        </a:graphic>
      </p:graphicFrame>
      <p:sp>
        <p:nvSpPr>
          <p:cNvPr id="8" name="Text Box 15">
            <a:extLst>
              <a:ext uri="{FF2B5EF4-FFF2-40B4-BE49-F238E27FC236}">
                <a16:creationId xmlns:a16="http://schemas.microsoft.com/office/drawing/2014/main" id="{4C4CE743-0CA2-4250-B12A-2C597D67D258}"/>
              </a:ext>
            </a:extLst>
          </p:cNvPr>
          <p:cNvSpPr txBox="1">
            <a:spLocks noChangeArrowheads="1"/>
          </p:cNvSpPr>
          <p:nvPr/>
        </p:nvSpPr>
        <p:spPr bwMode="auto">
          <a:xfrm>
            <a:off x="3767984" y="4479348"/>
            <a:ext cx="3710175" cy="646331"/>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fontAlgn="base">
              <a:spcBef>
                <a:spcPct val="0"/>
              </a:spcBef>
              <a:spcAft>
                <a:spcPct val="0"/>
              </a:spcAft>
              <a:defRPr/>
            </a:pPr>
            <a:r>
              <a:rPr lang="en-US" altLang="en-US" sz="900" b="0" spc="-8" dirty="0">
                <a:latin typeface="Calibri" panose="020F0502020204030204" pitchFamily="34" charset="0"/>
                <a:ea typeface="+mn-ea"/>
                <a:cs typeface="Arial" panose="020B0604020202020204" pitchFamily="34" charset="0"/>
              </a:rPr>
              <a:t>1. Johnston. JCO. 2020;38:3987. 2. </a:t>
            </a:r>
            <a:r>
              <a:rPr lang="en-US" sz="900" b="0" dirty="0">
                <a:latin typeface="Calibri" panose="020F0502020204030204" pitchFamily="34" charset="0"/>
                <a:cs typeface="Calibri" panose="020F0502020204030204" pitchFamily="34" charset="0"/>
              </a:rPr>
              <a:t>Tolaney. ASCO 2022. Abstr 527. </a:t>
            </a:r>
          </a:p>
          <a:p>
            <a:pPr fontAlgn="base">
              <a:spcBef>
                <a:spcPct val="0"/>
              </a:spcBef>
              <a:spcAft>
                <a:spcPct val="0"/>
              </a:spcAft>
              <a:defRPr/>
            </a:pPr>
            <a:r>
              <a:rPr lang="en-US" sz="900" b="0" dirty="0">
                <a:latin typeface="Calibri" panose="020F0502020204030204" pitchFamily="34" charset="0"/>
                <a:cs typeface="Calibri" panose="020F0502020204030204" pitchFamily="34" charset="0"/>
              </a:rPr>
              <a:t>3. </a:t>
            </a:r>
            <a:r>
              <a:rPr lang="en-US" altLang="en-US" sz="900" b="0" dirty="0">
                <a:latin typeface="Calibri" panose="020F0502020204030204" pitchFamily="34" charset="0"/>
                <a:ea typeface="+mn-ea"/>
                <a:cs typeface="Calibri" panose="020F0502020204030204" pitchFamily="34" charset="0"/>
              </a:rPr>
              <a:t>Mayer. Lancet Oncol. 2021;22:212. 4. </a:t>
            </a:r>
            <a:r>
              <a:rPr lang="en-US" altLang="en-US" sz="900" b="0" dirty="0">
                <a:latin typeface="Calibri" panose="020F0502020204030204" pitchFamily="34" charset="0"/>
                <a:ea typeface="+mn-ea"/>
                <a:cs typeface="Arial" panose="020B0604020202020204" pitchFamily="34" charset="0"/>
              </a:rPr>
              <a:t>Gnant. JCO. 2022;40:282. </a:t>
            </a:r>
            <a:br>
              <a:rPr lang="en-US" altLang="en-US" sz="900" b="0" dirty="0">
                <a:latin typeface="Calibri" panose="020F0502020204030204" pitchFamily="34" charset="0"/>
                <a:ea typeface="+mn-ea"/>
                <a:cs typeface="Arial" panose="020B0604020202020204" pitchFamily="34" charset="0"/>
              </a:rPr>
            </a:br>
            <a:r>
              <a:rPr lang="en-US" altLang="en-US" sz="900" b="0" dirty="0">
                <a:latin typeface="Calibri" panose="020F0502020204030204" pitchFamily="34" charset="0"/>
                <a:ea typeface="+mn-ea"/>
                <a:cs typeface="Arial" panose="020B0604020202020204" pitchFamily="34" charset="0"/>
              </a:rPr>
              <a:t>5. Loibl. JCO. 2021;39:1518. 6. </a:t>
            </a:r>
            <a:r>
              <a:rPr lang="en-US" altLang="en-US" sz="900" b="0" spc="-8" dirty="0">
                <a:latin typeface="Calibri" panose="020F0502020204030204" pitchFamily="34" charset="0"/>
                <a:ea typeface="+mn-ea"/>
                <a:cs typeface="Calibri" panose="020F0502020204030204" pitchFamily="34" charset="0"/>
              </a:rPr>
              <a:t>Slamon. ASCO 2019. Abstr TPS597.  </a:t>
            </a:r>
          </a:p>
          <a:p>
            <a:pPr fontAlgn="base">
              <a:spcBef>
                <a:spcPct val="0"/>
              </a:spcBef>
              <a:spcAft>
                <a:spcPct val="0"/>
              </a:spcAft>
              <a:defRPr/>
            </a:pPr>
            <a:r>
              <a:rPr lang="en-US" altLang="en-US" sz="900" b="0" spc="-8" dirty="0">
                <a:latin typeface="Calibri" panose="020F0502020204030204" pitchFamily="34" charset="0"/>
                <a:ea typeface="+mn-ea"/>
                <a:cs typeface="Calibri" panose="020F0502020204030204" pitchFamily="34" charset="0"/>
              </a:rPr>
              <a:t>7. </a:t>
            </a:r>
            <a:r>
              <a:rPr lang="en-US" altLang="en-US" sz="900" b="0" spc="-8" dirty="0" err="1">
                <a:latin typeface="Calibri" panose="020F0502020204030204" pitchFamily="34" charset="0"/>
              </a:rPr>
              <a:t>Slamon</a:t>
            </a:r>
            <a:r>
              <a:rPr lang="en-US" altLang="en-US" sz="900" b="0" spc="-8" dirty="0">
                <a:latin typeface="Calibri" panose="020F0502020204030204" pitchFamily="34" charset="0"/>
              </a:rPr>
              <a:t>. ASCO 2023. Abstr LBA500. </a:t>
            </a:r>
            <a:endParaRPr lang="en-US" altLang="en-US" sz="900" b="0" dirty="0">
              <a:latin typeface="Calibri" panose="020F050202020403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576CCF92-5FE3-B16A-5DD6-0DC422543021}"/>
              </a:ext>
            </a:extLst>
          </p:cNvPr>
          <p:cNvSpPr txBox="1"/>
          <p:nvPr/>
        </p:nvSpPr>
        <p:spPr bwMode="auto">
          <a:xfrm>
            <a:off x="457320" y="3875559"/>
            <a:ext cx="66686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l">
              <a:lnSpc>
                <a:spcPct val="100000"/>
              </a:lnSpc>
              <a:spcBef>
                <a:spcPct val="50000"/>
              </a:spcBef>
              <a:spcAft>
                <a:spcPct val="0"/>
              </a:spcAft>
              <a:buClrTx/>
              <a:buFontTx/>
              <a:buNone/>
            </a:pPr>
            <a:r>
              <a:rPr lang="en-US" sz="1200" dirty="0">
                <a:solidFill>
                  <a:srgbClr val="000000"/>
                </a:solidFill>
                <a:latin typeface="Calibri" panose="020F0502020204030204" pitchFamily="34" charset="0"/>
                <a:ea typeface="Calibri" panose="020F0502020204030204" pitchFamily="34" charset="0"/>
                <a:cs typeface="Calibri" panose="020F0502020204030204" pitchFamily="34" charset="0"/>
              </a:rPr>
              <a:t>*Cross-trial comparisons have significant limitations due to differences in study design and populations. </a:t>
            </a:r>
            <a:endParaRPr lang="en-US" sz="1200" dirty="0">
              <a:solidFill>
                <a:schemeClr val="bg1"/>
              </a:solidFill>
              <a:highlight>
                <a:srgbClr val="00FFFF"/>
              </a:highlight>
              <a:latin typeface="Calibri" panose="020F0502020204030204" pitchFamily="34" charset="0"/>
            </a:endParaRPr>
          </a:p>
        </p:txBody>
      </p:sp>
    </p:spTree>
    <p:extLst>
      <p:ext uri="{BB962C8B-B14F-4D97-AF65-F5344CB8AC3E}">
        <p14:creationId xmlns:p14="http://schemas.microsoft.com/office/powerpoint/2010/main" val="56046270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67CD383-C150-437B-BE27-B453333F5003}"/>
              </a:ext>
            </a:extLst>
          </p:cNvPr>
          <p:cNvSpPr/>
          <p:nvPr/>
        </p:nvSpPr>
        <p:spPr bwMode="auto">
          <a:xfrm>
            <a:off x="1793245" y="817894"/>
            <a:ext cx="1363124" cy="439806"/>
          </a:xfrm>
          <a:prstGeom prst="rect">
            <a:avLst/>
          </a:prstGeom>
          <a:solidFill>
            <a:srgbClr val="FF0000"/>
          </a:solidFill>
          <a:ln w="0">
            <a:noFill/>
            <a:miter lim="800000"/>
            <a:headEnd/>
            <a:tailEnd/>
          </a:ln>
        </p:spPr>
        <p:txBody>
          <a:bodyPr rtlCol="0" anchor="b"/>
          <a:lstStyle/>
          <a:p>
            <a:pPr algn="ctr" defTabSz="685800" fontAlgn="auto">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mn-cs"/>
            </a:endParaRPr>
          </a:p>
        </p:txBody>
      </p:sp>
      <p:sp>
        <p:nvSpPr>
          <p:cNvPr id="37" name="Rectangle 36">
            <a:extLst>
              <a:ext uri="{FF2B5EF4-FFF2-40B4-BE49-F238E27FC236}">
                <a16:creationId xmlns:a16="http://schemas.microsoft.com/office/drawing/2014/main" id="{85A58863-D98C-4F02-A98C-3FA339585161}"/>
              </a:ext>
            </a:extLst>
          </p:cNvPr>
          <p:cNvSpPr/>
          <p:nvPr/>
        </p:nvSpPr>
        <p:spPr bwMode="auto">
          <a:xfrm>
            <a:off x="3223942" y="817894"/>
            <a:ext cx="1363124" cy="439806"/>
          </a:xfrm>
          <a:prstGeom prst="rect">
            <a:avLst/>
          </a:prstGeom>
          <a:solidFill>
            <a:schemeClr val="accent4"/>
          </a:solidFill>
          <a:ln w="0">
            <a:noFill/>
            <a:miter lim="800000"/>
            <a:headEnd/>
            <a:tailEnd/>
          </a:ln>
        </p:spPr>
        <p:txBody>
          <a:bodyPr rtlCol="0" anchor="b"/>
          <a:lstStyle/>
          <a:p>
            <a:pPr algn="ctr" defTabSz="685800" fontAlgn="auto">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mn-cs"/>
            </a:endParaRPr>
          </a:p>
        </p:txBody>
      </p:sp>
      <p:sp>
        <p:nvSpPr>
          <p:cNvPr id="38" name="Rectangle 37">
            <a:extLst>
              <a:ext uri="{FF2B5EF4-FFF2-40B4-BE49-F238E27FC236}">
                <a16:creationId xmlns:a16="http://schemas.microsoft.com/office/drawing/2014/main" id="{4388C1CF-32AA-40BC-B982-7423CC57BC13}"/>
              </a:ext>
            </a:extLst>
          </p:cNvPr>
          <p:cNvSpPr/>
          <p:nvPr/>
        </p:nvSpPr>
        <p:spPr bwMode="auto">
          <a:xfrm>
            <a:off x="4654638" y="817894"/>
            <a:ext cx="1363124" cy="439806"/>
          </a:xfrm>
          <a:prstGeom prst="rect">
            <a:avLst/>
          </a:prstGeom>
          <a:solidFill>
            <a:srgbClr val="FFC000"/>
          </a:solidFill>
          <a:ln w="0">
            <a:noFill/>
            <a:miter lim="800000"/>
            <a:headEnd/>
            <a:tailEnd/>
          </a:ln>
        </p:spPr>
        <p:txBody>
          <a:bodyPr rtlCol="0" anchor="b"/>
          <a:lstStyle/>
          <a:p>
            <a:pPr algn="ctr" defTabSz="685800" fontAlgn="auto">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mn-cs"/>
            </a:endParaRPr>
          </a:p>
        </p:txBody>
      </p:sp>
      <p:sp>
        <p:nvSpPr>
          <p:cNvPr id="39" name="Rectangle 38">
            <a:extLst>
              <a:ext uri="{FF2B5EF4-FFF2-40B4-BE49-F238E27FC236}">
                <a16:creationId xmlns:a16="http://schemas.microsoft.com/office/drawing/2014/main" id="{B1B7A282-3E76-418B-9DD8-8C256CAB35EC}"/>
              </a:ext>
            </a:extLst>
          </p:cNvPr>
          <p:cNvSpPr/>
          <p:nvPr/>
        </p:nvSpPr>
        <p:spPr bwMode="auto">
          <a:xfrm>
            <a:off x="6085334" y="817894"/>
            <a:ext cx="1363124" cy="439806"/>
          </a:xfrm>
          <a:prstGeom prst="rect">
            <a:avLst/>
          </a:prstGeom>
          <a:solidFill>
            <a:srgbClr val="7030A0"/>
          </a:solidFill>
          <a:ln w="0">
            <a:noFill/>
            <a:miter lim="800000"/>
            <a:headEnd/>
            <a:tailEnd/>
          </a:ln>
        </p:spPr>
        <p:txBody>
          <a:bodyPr rtlCol="0" anchor="b"/>
          <a:lstStyle/>
          <a:p>
            <a:pPr algn="ctr" defTabSz="685800" fontAlgn="auto">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mn-cs"/>
            </a:endParaRPr>
          </a:p>
        </p:txBody>
      </p:sp>
      <p:sp>
        <p:nvSpPr>
          <p:cNvPr id="40" name="Rectangle 39">
            <a:extLst>
              <a:ext uri="{FF2B5EF4-FFF2-40B4-BE49-F238E27FC236}">
                <a16:creationId xmlns:a16="http://schemas.microsoft.com/office/drawing/2014/main" id="{11FE1858-6CCD-44C5-85F9-3F3DD09CE6E8}"/>
              </a:ext>
            </a:extLst>
          </p:cNvPr>
          <p:cNvSpPr/>
          <p:nvPr/>
        </p:nvSpPr>
        <p:spPr bwMode="auto">
          <a:xfrm>
            <a:off x="7516030" y="817894"/>
            <a:ext cx="1363124" cy="439806"/>
          </a:xfrm>
          <a:prstGeom prst="rect">
            <a:avLst/>
          </a:prstGeom>
          <a:solidFill>
            <a:schemeClr val="bg1">
              <a:lumMod val="50000"/>
            </a:schemeClr>
          </a:solidFill>
          <a:ln w="0">
            <a:noFill/>
            <a:miter lim="800000"/>
            <a:headEnd/>
            <a:tailEnd/>
          </a:ln>
        </p:spPr>
        <p:txBody>
          <a:bodyPr rtlCol="0" anchor="b"/>
          <a:lstStyle/>
          <a:p>
            <a:pPr algn="ctr" defTabSz="685800" fontAlgn="auto">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mn-cs"/>
            </a:endParaRPr>
          </a:p>
        </p:txBody>
      </p:sp>
      <p:sp>
        <p:nvSpPr>
          <p:cNvPr id="2" name="Title 1">
            <a:extLst>
              <a:ext uri="{FF2B5EF4-FFF2-40B4-BE49-F238E27FC236}">
                <a16:creationId xmlns:a16="http://schemas.microsoft.com/office/drawing/2014/main" id="{2E61719A-B463-F94E-BA66-E796CEEC7C5E}"/>
              </a:ext>
            </a:extLst>
          </p:cNvPr>
          <p:cNvSpPr>
            <a:spLocks noGrp="1"/>
          </p:cNvSpPr>
          <p:nvPr>
            <p:ph type="title"/>
          </p:nvPr>
        </p:nvSpPr>
        <p:spPr>
          <a:xfrm>
            <a:off x="0" y="148477"/>
            <a:ext cx="9144000" cy="439806"/>
          </a:xfrm>
        </p:spPr>
        <p:txBody>
          <a:bodyPr/>
          <a:lstStyle/>
          <a:p>
            <a:r>
              <a:rPr lang="en-US" sz="2800" dirty="0"/>
              <a:t>Key AEs With CDK4/6 Inhibitors: Management </a:t>
            </a:r>
          </a:p>
        </p:txBody>
      </p:sp>
      <p:sp>
        <p:nvSpPr>
          <p:cNvPr id="18" name="Rounded Rectangle 17">
            <a:extLst>
              <a:ext uri="{FF2B5EF4-FFF2-40B4-BE49-F238E27FC236}">
                <a16:creationId xmlns:a16="http://schemas.microsoft.com/office/drawing/2014/main" id="{5BA0BC08-E905-6240-BF6F-6890028722A3}"/>
              </a:ext>
            </a:extLst>
          </p:cNvPr>
          <p:cNvSpPr/>
          <p:nvPr/>
        </p:nvSpPr>
        <p:spPr>
          <a:xfrm>
            <a:off x="362549" y="2089260"/>
            <a:ext cx="1371600" cy="2146909"/>
          </a:xfrm>
          <a:prstGeom prst="roundRect">
            <a:avLst/>
          </a:prstGeom>
          <a:solidFill>
            <a:srgbClr val="015873">
              <a:alpha val="50196"/>
            </a:srgbClr>
          </a:solidFill>
          <a:ln w="28575">
            <a:noFill/>
          </a:ln>
          <a:effectLst/>
        </p:spPr>
        <p:style>
          <a:lnRef idx="1">
            <a:schemeClr val="accent1"/>
          </a:lnRef>
          <a:fillRef idx="3">
            <a:schemeClr val="accent1"/>
          </a:fillRef>
          <a:effectRef idx="2">
            <a:schemeClr val="accent1"/>
          </a:effectRef>
          <a:fontRef idx="minor">
            <a:schemeClr val="lt1"/>
          </a:fontRef>
        </p:style>
        <p:txBody>
          <a:bodyPr lIns="34290" rIns="34290" rtlCol="0" anchor="ctr" anchorCtr="1"/>
          <a:lstStyle/>
          <a:p>
            <a:pPr defTabSz="318332" fontAlgn="auto">
              <a:lnSpc>
                <a:spcPct val="90000"/>
              </a:lnSpc>
              <a:spcBef>
                <a:spcPts val="750"/>
              </a:spcBef>
              <a:spcAft>
                <a:spcPts val="450"/>
              </a:spcAft>
              <a:defRPr/>
            </a:pPr>
            <a:r>
              <a:rPr lang="en-US" sz="1050" dirty="0">
                <a:solidFill>
                  <a:srgbClr val="000000"/>
                </a:solidFill>
                <a:latin typeface="Calibri" panose="020F0502020204030204" pitchFamily="34" charset="0"/>
              </a:rPr>
              <a:t>Antidiarrheal therapy</a:t>
            </a:r>
          </a:p>
          <a:p>
            <a:pPr defTabSz="318332" fontAlgn="auto">
              <a:lnSpc>
                <a:spcPct val="90000"/>
              </a:lnSpc>
              <a:spcBef>
                <a:spcPts val="750"/>
              </a:spcBef>
              <a:spcAft>
                <a:spcPts val="450"/>
              </a:spcAft>
              <a:defRPr/>
            </a:pPr>
            <a:r>
              <a:rPr lang="en-US" sz="1050" dirty="0">
                <a:solidFill>
                  <a:srgbClr val="000000"/>
                </a:solidFill>
                <a:latin typeface="Calibri" panose="020F0502020204030204" pitchFamily="34" charset="0"/>
              </a:rPr>
              <a:t>Increase oral hydration</a:t>
            </a:r>
          </a:p>
          <a:p>
            <a:pPr defTabSz="318332" fontAlgn="auto">
              <a:lnSpc>
                <a:spcPct val="90000"/>
              </a:lnSpc>
              <a:spcBef>
                <a:spcPts val="750"/>
              </a:spcBef>
              <a:spcAft>
                <a:spcPts val="450"/>
              </a:spcAft>
              <a:defRPr/>
            </a:pPr>
            <a:r>
              <a:rPr lang="en-US" sz="1050" dirty="0">
                <a:solidFill>
                  <a:srgbClr val="000000"/>
                </a:solidFill>
                <a:latin typeface="Calibri" panose="020F0502020204030204" pitchFamily="34" charset="0"/>
              </a:rPr>
              <a:t>Notify HCP</a:t>
            </a:r>
          </a:p>
        </p:txBody>
      </p:sp>
      <p:sp>
        <p:nvSpPr>
          <p:cNvPr id="20" name="Rounded Rectangle 19">
            <a:extLst>
              <a:ext uri="{FF2B5EF4-FFF2-40B4-BE49-F238E27FC236}">
                <a16:creationId xmlns:a16="http://schemas.microsoft.com/office/drawing/2014/main" id="{C9ABEEB1-3825-0643-8854-3A2EF33E5D73}"/>
              </a:ext>
            </a:extLst>
          </p:cNvPr>
          <p:cNvSpPr/>
          <p:nvPr/>
        </p:nvSpPr>
        <p:spPr>
          <a:xfrm>
            <a:off x="1797413" y="2089260"/>
            <a:ext cx="1371600" cy="2146909"/>
          </a:xfrm>
          <a:prstGeom prst="roundRect">
            <a:avLst/>
          </a:prstGeom>
          <a:solidFill>
            <a:srgbClr val="E1471D">
              <a:alpha val="50196"/>
            </a:srgbClr>
          </a:solidFill>
          <a:ln w="28575">
            <a:noFill/>
          </a:ln>
          <a:effectLst/>
        </p:spPr>
        <p:style>
          <a:lnRef idx="1">
            <a:schemeClr val="accent1"/>
          </a:lnRef>
          <a:fillRef idx="3">
            <a:schemeClr val="accent1"/>
          </a:fillRef>
          <a:effectRef idx="2">
            <a:schemeClr val="accent1"/>
          </a:effectRef>
          <a:fontRef idx="minor">
            <a:schemeClr val="lt1"/>
          </a:fontRef>
        </p:style>
        <p:txBody>
          <a:bodyPr lIns="34290" rIns="34290" rtlCol="0" anchor="ctr" anchorCtr="1"/>
          <a:lstStyle/>
          <a:p>
            <a:pPr defTabSz="318332" fontAlgn="auto">
              <a:lnSpc>
                <a:spcPct val="90000"/>
              </a:lnSpc>
              <a:spcBef>
                <a:spcPts val="750"/>
              </a:spcBef>
              <a:spcAft>
                <a:spcPts val="450"/>
              </a:spcAft>
              <a:defRPr/>
            </a:pPr>
            <a:r>
              <a:rPr lang="en-US" sz="1050" dirty="0">
                <a:solidFill>
                  <a:srgbClr val="000000"/>
                </a:solidFill>
                <a:latin typeface="Calibri" panose="020F0502020204030204" pitchFamily="34" charset="0"/>
              </a:rPr>
              <a:t>LFTs before starting tx, Q2W x 2 mo, then: </a:t>
            </a:r>
          </a:p>
          <a:p>
            <a:pPr marL="126206" indent="-126206" defTabSz="318332" fontAlgn="auto">
              <a:lnSpc>
                <a:spcPct val="90000"/>
              </a:lnSpc>
              <a:spcBef>
                <a:spcPts val="750"/>
              </a:spcBef>
              <a:spcAft>
                <a:spcPts val="450"/>
              </a:spcAft>
              <a:buFont typeface="Wingdings" panose="05000000000000000000" pitchFamily="2" charset="2"/>
              <a:buChar char="§"/>
              <a:defRPr/>
            </a:pPr>
            <a:r>
              <a:rPr lang="en-US" sz="1050" i="1" dirty="0">
                <a:solidFill>
                  <a:srgbClr val="000000"/>
                </a:solidFill>
                <a:latin typeface="Calibri" panose="020F0502020204030204" pitchFamily="34" charset="0"/>
              </a:rPr>
              <a:t>Abemaciclib, </a:t>
            </a:r>
            <a:r>
              <a:rPr lang="en-US" sz="1050" dirty="0">
                <a:solidFill>
                  <a:srgbClr val="000000"/>
                </a:solidFill>
                <a:latin typeface="Calibri" panose="020F0502020204030204" pitchFamily="34" charset="0"/>
              </a:rPr>
              <a:t>as indicated </a:t>
            </a:r>
          </a:p>
          <a:p>
            <a:pPr marL="126206" indent="-126206" defTabSz="318332" fontAlgn="auto">
              <a:lnSpc>
                <a:spcPct val="90000"/>
              </a:lnSpc>
              <a:spcBef>
                <a:spcPts val="750"/>
              </a:spcBef>
              <a:spcAft>
                <a:spcPts val="450"/>
              </a:spcAft>
              <a:buFont typeface="Wingdings" panose="05000000000000000000" pitchFamily="2" charset="2"/>
              <a:buChar char="§"/>
              <a:defRPr/>
            </a:pPr>
            <a:r>
              <a:rPr lang="en-US" sz="1050" i="1" dirty="0">
                <a:solidFill>
                  <a:srgbClr val="000000"/>
                </a:solidFill>
                <a:latin typeface="Calibri" panose="020F0502020204030204" pitchFamily="34" charset="0"/>
              </a:rPr>
              <a:t>Ribociclib,</a:t>
            </a:r>
            <a:r>
              <a:rPr lang="en-US" sz="1050" dirty="0">
                <a:solidFill>
                  <a:srgbClr val="000000"/>
                </a:solidFill>
                <a:latin typeface="Calibri" panose="020F0502020204030204" pitchFamily="34" charset="0"/>
              </a:rPr>
              <a:t> at start of cycle x 4 cycles</a:t>
            </a:r>
          </a:p>
        </p:txBody>
      </p:sp>
      <p:sp>
        <p:nvSpPr>
          <p:cNvPr id="21" name="Rounded Rectangle 20">
            <a:extLst>
              <a:ext uri="{FF2B5EF4-FFF2-40B4-BE49-F238E27FC236}">
                <a16:creationId xmlns:a16="http://schemas.microsoft.com/office/drawing/2014/main" id="{2311C092-BA4B-1942-BDF9-6353994B0354}"/>
              </a:ext>
            </a:extLst>
          </p:cNvPr>
          <p:cNvSpPr/>
          <p:nvPr/>
        </p:nvSpPr>
        <p:spPr>
          <a:xfrm>
            <a:off x="3232277" y="2085148"/>
            <a:ext cx="1371600" cy="2196324"/>
          </a:xfrm>
          <a:prstGeom prst="roundRect">
            <a:avLst/>
          </a:prstGeom>
          <a:solidFill>
            <a:srgbClr val="00823B">
              <a:alpha val="50196"/>
            </a:srgbClr>
          </a:solidFill>
          <a:ln w="28575">
            <a:noFill/>
          </a:ln>
          <a:effectLst/>
        </p:spPr>
        <p:style>
          <a:lnRef idx="1">
            <a:schemeClr val="accent1"/>
          </a:lnRef>
          <a:fillRef idx="3">
            <a:schemeClr val="accent1"/>
          </a:fillRef>
          <a:effectRef idx="2">
            <a:schemeClr val="accent1"/>
          </a:effectRef>
          <a:fontRef idx="minor">
            <a:schemeClr val="lt1"/>
          </a:fontRef>
        </p:style>
        <p:txBody>
          <a:bodyPr lIns="34290" rIns="34290" rtlCol="0" anchor="ctr" anchorCtr="1"/>
          <a:lstStyle/>
          <a:p>
            <a:pPr defTabSz="318332" fontAlgn="auto">
              <a:lnSpc>
                <a:spcPct val="90000"/>
              </a:lnSpc>
              <a:spcBef>
                <a:spcPts val="750"/>
              </a:spcBef>
              <a:spcAft>
                <a:spcPts val="450"/>
              </a:spcAft>
              <a:defRPr/>
            </a:pPr>
            <a:r>
              <a:rPr lang="en-US" sz="1050" dirty="0">
                <a:solidFill>
                  <a:srgbClr val="000000"/>
                </a:solidFill>
                <a:latin typeface="Calibri" panose="020F0502020204030204" pitchFamily="34" charset="0"/>
              </a:rPr>
              <a:t>ECG before cycle 1, Day 14 of cycle 1, start of cycle 2, then as indicated</a:t>
            </a:r>
          </a:p>
          <a:p>
            <a:pPr defTabSz="318332" fontAlgn="auto">
              <a:lnSpc>
                <a:spcPct val="90000"/>
              </a:lnSpc>
              <a:spcBef>
                <a:spcPts val="750"/>
              </a:spcBef>
              <a:spcAft>
                <a:spcPts val="1350"/>
              </a:spcAft>
              <a:defRPr/>
            </a:pPr>
            <a:r>
              <a:rPr lang="en-US" sz="1050" dirty="0">
                <a:solidFill>
                  <a:srgbClr val="000000"/>
                </a:solidFill>
                <a:latin typeface="Calibri" panose="020F0502020204030204" pitchFamily="34" charset="0"/>
              </a:rPr>
              <a:t>Electrolytes at start of cycle x 6 cycles, then as indicated</a:t>
            </a:r>
          </a:p>
        </p:txBody>
      </p:sp>
      <p:sp>
        <p:nvSpPr>
          <p:cNvPr id="22" name="Rounded Rectangle 21">
            <a:extLst>
              <a:ext uri="{FF2B5EF4-FFF2-40B4-BE49-F238E27FC236}">
                <a16:creationId xmlns:a16="http://schemas.microsoft.com/office/drawing/2014/main" id="{CA523275-6DCE-5E4E-8290-E936EB94FAA5}"/>
              </a:ext>
            </a:extLst>
          </p:cNvPr>
          <p:cNvSpPr/>
          <p:nvPr/>
        </p:nvSpPr>
        <p:spPr>
          <a:xfrm>
            <a:off x="4667141" y="2083295"/>
            <a:ext cx="1371600" cy="2196324"/>
          </a:xfrm>
          <a:prstGeom prst="roundRect">
            <a:avLst/>
          </a:prstGeom>
          <a:solidFill>
            <a:srgbClr val="FDB338">
              <a:alpha val="50196"/>
            </a:srgbClr>
          </a:solidFill>
          <a:ln w="28575">
            <a:noFill/>
          </a:ln>
          <a:effectLst/>
        </p:spPr>
        <p:style>
          <a:lnRef idx="1">
            <a:schemeClr val="accent1"/>
          </a:lnRef>
          <a:fillRef idx="3">
            <a:schemeClr val="accent1"/>
          </a:fillRef>
          <a:effectRef idx="2">
            <a:schemeClr val="accent1"/>
          </a:effectRef>
          <a:fontRef idx="minor">
            <a:schemeClr val="lt1"/>
          </a:fontRef>
        </p:style>
        <p:txBody>
          <a:bodyPr lIns="34290" rIns="34290" rtlCol="0" anchor="ctr" anchorCtr="1"/>
          <a:lstStyle/>
          <a:p>
            <a:pPr defTabSz="318332" fontAlgn="auto">
              <a:lnSpc>
                <a:spcPct val="80000"/>
              </a:lnSpc>
              <a:spcBef>
                <a:spcPts val="750"/>
              </a:spcBef>
              <a:spcAft>
                <a:spcPts val="0"/>
              </a:spcAft>
              <a:defRPr/>
            </a:pPr>
            <a:r>
              <a:rPr lang="en-US" sz="1050" dirty="0">
                <a:solidFill>
                  <a:srgbClr val="000000"/>
                </a:solidFill>
                <a:latin typeface="Calibri" panose="020F0502020204030204" pitchFamily="34" charset="0"/>
              </a:rPr>
              <a:t>CBC before starting tx, then: </a:t>
            </a:r>
          </a:p>
          <a:p>
            <a:pPr marL="171450" indent="-171450" defTabSz="318332" fontAlgn="auto">
              <a:lnSpc>
                <a:spcPct val="80000"/>
              </a:lnSpc>
              <a:spcBef>
                <a:spcPts val="750"/>
              </a:spcBef>
              <a:spcAft>
                <a:spcPts val="0"/>
              </a:spcAft>
              <a:buFont typeface="Wingdings" panose="05000000000000000000" pitchFamily="2" charset="2"/>
              <a:buChar char="§"/>
              <a:defRPr/>
            </a:pPr>
            <a:r>
              <a:rPr lang="en-US" sz="1050" i="1" dirty="0">
                <a:solidFill>
                  <a:srgbClr val="000000"/>
                </a:solidFill>
                <a:latin typeface="Calibri" panose="020F0502020204030204" pitchFamily="34" charset="0"/>
              </a:rPr>
              <a:t>Abemaciclib, </a:t>
            </a:r>
            <a:r>
              <a:rPr lang="en-US" sz="1050" dirty="0">
                <a:solidFill>
                  <a:srgbClr val="000000"/>
                </a:solidFill>
                <a:latin typeface="Calibri" panose="020F0502020204030204" pitchFamily="34" charset="0"/>
              </a:rPr>
              <a:t>Q2W x 2 mo, QM x 2 mo, then as indicated</a:t>
            </a:r>
          </a:p>
          <a:p>
            <a:pPr marL="171450" indent="-171450" defTabSz="318332" fontAlgn="auto">
              <a:lnSpc>
                <a:spcPct val="80000"/>
              </a:lnSpc>
              <a:spcBef>
                <a:spcPts val="750"/>
              </a:spcBef>
              <a:spcAft>
                <a:spcPts val="0"/>
              </a:spcAft>
              <a:buFont typeface="Wingdings" panose="05000000000000000000" pitchFamily="2" charset="2"/>
              <a:buChar char="§"/>
              <a:defRPr/>
            </a:pPr>
            <a:r>
              <a:rPr lang="en-US" sz="1050" i="1" dirty="0">
                <a:solidFill>
                  <a:srgbClr val="000000"/>
                </a:solidFill>
                <a:latin typeface="Calibri" panose="020F0502020204030204" pitchFamily="34" charset="0"/>
              </a:rPr>
              <a:t>Palbociclib, </a:t>
            </a:r>
            <a:r>
              <a:rPr lang="en-US" sz="1050" dirty="0">
                <a:solidFill>
                  <a:srgbClr val="000000"/>
                </a:solidFill>
                <a:latin typeface="Calibri" panose="020F0502020204030204" pitchFamily="34" charset="0"/>
              </a:rPr>
              <a:t>Days 1 and 15 of cycles 1-2, then as indicated</a:t>
            </a:r>
          </a:p>
          <a:p>
            <a:pPr marL="171450" indent="-171450" defTabSz="318332" fontAlgn="auto">
              <a:lnSpc>
                <a:spcPct val="80000"/>
              </a:lnSpc>
              <a:spcBef>
                <a:spcPts val="750"/>
              </a:spcBef>
              <a:spcAft>
                <a:spcPts val="0"/>
              </a:spcAft>
              <a:buFont typeface="Wingdings" panose="05000000000000000000" pitchFamily="2" charset="2"/>
              <a:buChar char="§"/>
              <a:defRPr/>
            </a:pPr>
            <a:r>
              <a:rPr lang="en-US" sz="1050" i="1" dirty="0">
                <a:solidFill>
                  <a:srgbClr val="000000"/>
                </a:solidFill>
                <a:latin typeface="Calibri" panose="020F0502020204030204" pitchFamily="34" charset="0"/>
              </a:rPr>
              <a:t>Ribociclib, </a:t>
            </a:r>
            <a:r>
              <a:rPr lang="en-US" sz="1050" dirty="0">
                <a:solidFill>
                  <a:srgbClr val="000000"/>
                </a:solidFill>
                <a:latin typeface="Calibri" panose="020F0502020204030204" pitchFamily="34" charset="0"/>
              </a:rPr>
              <a:t>Q2W x 2 cycles, start of next 4 cycles, then as indicated</a:t>
            </a:r>
          </a:p>
        </p:txBody>
      </p:sp>
      <p:sp>
        <p:nvSpPr>
          <p:cNvPr id="23" name="Rounded Rectangle 22">
            <a:extLst>
              <a:ext uri="{FF2B5EF4-FFF2-40B4-BE49-F238E27FC236}">
                <a16:creationId xmlns:a16="http://schemas.microsoft.com/office/drawing/2014/main" id="{77387BFD-51EA-3F43-913B-0EC4039A5787}"/>
              </a:ext>
            </a:extLst>
          </p:cNvPr>
          <p:cNvSpPr/>
          <p:nvPr/>
        </p:nvSpPr>
        <p:spPr>
          <a:xfrm>
            <a:off x="6102005" y="2083295"/>
            <a:ext cx="1371600" cy="2196324"/>
          </a:xfrm>
          <a:prstGeom prst="roundRect">
            <a:avLst/>
          </a:prstGeom>
          <a:solidFill>
            <a:srgbClr val="682E74">
              <a:alpha val="50196"/>
            </a:srgbClr>
          </a:solidFill>
          <a:ln w="28575">
            <a:noFill/>
          </a:ln>
          <a:effectLst/>
        </p:spPr>
        <p:style>
          <a:lnRef idx="1">
            <a:schemeClr val="accent1"/>
          </a:lnRef>
          <a:fillRef idx="3">
            <a:schemeClr val="accent1"/>
          </a:fillRef>
          <a:effectRef idx="2">
            <a:schemeClr val="accent1"/>
          </a:effectRef>
          <a:fontRef idx="minor">
            <a:schemeClr val="lt1"/>
          </a:fontRef>
        </p:style>
        <p:txBody>
          <a:bodyPr lIns="34290" rIns="34290" rtlCol="0" anchor="ctr" anchorCtr="1"/>
          <a:lstStyle/>
          <a:p>
            <a:pPr defTabSz="318332" fontAlgn="auto">
              <a:lnSpc>
                <a:spcPct val="90000"/>
              </a:lnSpc>
              <a:spcBef>
                <a:spcPts val="750"/>
              </a:spcBef>
              <a:spcAft>
                <a:spcPts val="450"/>
              </a:spcAft>
              <a:defRPr/>
            </a:pPr>
            <a:r>
              <a:rPr lang="en-US" sz="1050" dirty="0">
                <a:solidFill>
                  <a:srgbClr val="000000"/>
                </a:solidFill>
                <a:latin typeface="Calibri" panose="020F0502020204030204" pitchFamily="34" charset="0"/>
              </a:rPr>
              <a:t>Monitor for signs </a:t>
            </a:r>
            <a:br>
              <a:rPr lang="en-US" sz="1050" dirty="0">
                <a:solidFill>
                  <a:srgbClr val="000000"/>
                </a:solidFill>
                <a:latin typeface="Calibri" panose="020F0502020204030204" pitchFamily="34" charset="0"/>
              </a:rPr>
            </a:br>
            <a:r>
              <a:rPr lang="en-US" sz="1050" dirty="0">
                <a:solidFill>
                  <a:srgbClr val="000000"/>
                </a:solidFill>
                <a:latin typeface="Calibri" panose="020F0502020204030204" pitchFamily="34" charset="0"/>
              </a:rPr>
              <a:t>and symptoms of thrombosis or pulmonary embolism</a:t>
            </a:r>
          </a:p>
        </p:txBody>
      </p:sp>
      <p:sp>
        <p:nvSpPr>
          <p:cNvPr id="28" name="Rounded Rectangle 22">
            <a:extLst>
              <a:ext uri="{FF2B5EF4-FFF2-40B4-BE49-F238E27FC236}">
                <a16:creationId xmlns:a16="http://schemas.microsoft.com/office/drawing/2014/main" id="{0ECA70FC-35F6-4B5A-88AE-EC2B71DCD704}"/>
              </a:ext>
            </a:extLst>
          </p:cNvPr>
          <p:cNvSpPr/>
          <p:nvPr/>
        </p:nvSpPr>
        <p:spPr>
          <a:xfrm>
            <a:off x="7536869" y="2083295"/>
            <a:ext cx="1371600" cy="2196325"/>
          </a:xfrm>
          <a:prstGeom prst="roundRect">
            <a:avLst/>
          </a:prstGeom>
          <a:solidFill>
            <a:srgbClr val="98989D">
              <a:alpha val="50196"/>
            </a:srgbClr>
          </a:solidFill>
          <a:ln w="28575">
            <a:noFill/>
          </a:ln>
          <a:effectLst/>
        </p:spPr>
        <p:style>
          <a:lnRef idx="1">
            <a:schemeClr val="accent1"/>
          </a:lnRef>
          <a:fillRef idx="3">
            <a:schemeClr val="accent1"/>
          </a:fillRef>
          <a:effectRef idx="2">
            <a:schemeClr val="accent1"/>
          </a:effectRef>
          <a:fontRef idx="minor">
            <a:schemeClr val="lt1"/>
          </a:fontRef>
        </p:style>
        <p:txBody>
          <a:bodyPr lIns="34290" rIns="34290" rtlCol="0" anchor="ctr" anchorCtr="1"/>
          <a:lstStyle/>
          <a:p>
            <a:pPr defTabSz="318332" fontAlgn="auto">
              <a:lnSpc>
                <a:spcPct val="90000"/>
              </a:lnSpc>
              <a:spcBef>
                <a:spcPts val="750"/>
              </a:spcBef>
              <a:spcAft>
                <a:spcPts val="0"/>
              </a:spcAft>
              <a:defRPr/>
            </a:pPr>
            <a:r>
              <a:rPr lang="en-US" sz="1050" dirty="0">
                <a:solidFill>
                  <a:srgbClr val="000000"/>
                </a:solidFill>
                <a:latin typeface="Calibri" panose="020F0502020204030204" pitchFamily="34" charset="0"/>
              </a:rPr>
              <a:t>Monitor for pulmonary symptoms indicative of ILD or pneumonitis  </a:t>
            </a:r>
            <a:br>
              <a:rPr lang="en-US" sz="1050" dirty="0">
                <a:solidFill>
                  <a:srgbClr val="000000"/>
                </a:solidFill>
                <a:latin typeface="Calibri" panose="020F0502020204030204" pitchFamily="34" charset="0"/>
              </a:rPr>
            </a:br>
            <a:r>
              <a:rPr lang="en-US" sz="1050" dirty="0">
                <a:solidFill>
                  <a:srgbClr val="000000"/>
                </a:solidFill>
                <a:latin typeface="Calibri" panose="020F0502020204030204" pitchFamily="34" charset="0"/>
              </a:rPr>
              <a:t>(eg, hypoxia, cough, dyspnea)</a:t>
            </a:r>
          </a:p>
        </p:txBody>
      </p:sp>
      <p:sp>
        <p:nvSpPr>
          <p:cNvPr id="33" name="Text Box 15">
            <a:extLst>
              <a:ext uri="{FF2B5EF4-FFF2-40B4-BE49-F238E27FC236}">
                <a16:creationId xmlns:a16="http://schemas.microsoft.com/office/drawing/2014/main" id="{9B3C296B-019D-4708-866C-3A635C46942F}"/>
              </a:ext>
            </a:extLst>
          </p:cNvPr>
          <p:cNvSpPr txBox="1">
            <a:spLocks noChangeArrowheads="1"/>
          </p:cNvSpPr>
          <p:nvPr/>
        </p:nvSpPr>
        <p:spPr bwMode="auto">
          <a:xfrm>
            <a:off x="3898626" y="4615217"/>
            <a:ext cx="5890022" cy="230832"/>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defTabSz="685800" fontAlgn="auto">
              <a:spcBef>
                <a:spcPts val="0"/>
              </a:spcBef>
              <a:spcAft>
                <a:spcPts val="0"/>
              </a:spcAft>
              <a:defRPr/>
            </a:pPr>
            <a:r>
              <a:rPr lang="en-US" altLang="en-US" sz="900" b="0" spc="-8" dirty="0">
                <a:solidFill>
                  <a:srgbClr val="455560"/>
                </a:solidFill>
                <a:latin typeface="Calibri" panose="020F0502020204030204" pitchFamily="34" charset="0"/>
                <a:ea typeface="+mn-ea"/>
                <a:cs typeface="+mn-cs"/>
              </a:rPr>
              <a:t>Abemaciclib PI. Palbociclib PI. Ribociclib PI.</a:t>
            </a:r>
          </a:p>
        </p:txBody>
      </p:sp>
      <p:sp>
        <p:nvSpPr>
          <p:cNvPr id="3" name="Rectangle 2">
            <a:extLst>
              <a:ext uri="{FF2B5EF4-FFF2-40B4-BE49-F238E27FC236}">
                <a16:creationId xmlns:a16="http://schemas.microsoft.com/office/drawing/2014/main" id="{76A930F1-2D10-4B84-91F8-211736980628}"/>
              </a:ext>
            </a:extLst>
          </p:cNvPr>
          <p:cNvSpPr/>
          <p:nvPr/>
        </p:nvSpPr>
        <p:spPr bwMode="auto">
          <a:xfrm>
            <a:off x="362549" y="817894"/>
            <a:ext cx="1363124" cy="439806"/>
          </a:xfrm>
          <a:prstGeom prst="rect">
            <a:avLst/>
          </a:prstGeom>
          <a:solidFill>
            <a:schemeClr val="accent5">
              <a:lumMod val="50000"/>
            </a:schemeClr>
          </a:solidFill>
          <a:ln w="0">
            <a:noFill/>
            <a:miter lim="800000"/>
            <a:headEnd/>
            <a:tailEnd/>
          </a:ln>
        </p:spPr>
        <p:txBody>
          <a:bodyPr rtlCol="0" anchor="b"/>
          <a:lstStyle/>
          <a:p>
            <a:pPr algn="ctr" defTabSz="685800" fontAlgn="auto">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mn-cs"/>
            </a:endParaRPr>
          </a:p>
        </p:txBody>
      </p:sp>
      <p:sp>
        <p:nvSpPr>
          <p:cNvPr id="12" name="TextBox 11">
            <a:extLst>
              <a:ext uri="{FF2B5EF4-FFF2-40B4-BE49-F238E27FC236}">
                <a16:creationId xmlns:a16="http://schemas.microsoft.com/office/drawing/2014/main" id="{2F42A3AB-336D-7244-B6D5-C20B2F1166A4}"/>
              </a:ext>
            </a:extLst>
          </p:cNvPr>
          <p:cNvSpPr txBox="1"/>
          <p:nvPr/>
        </p:nvSpPr>
        <p:spPr>
          <a:xfrm>
            <a:off x="1866022" y="813717"/>
            <a:ext cx="1271013" cy="1292662"/>
          </a:xfrm>
          <a:prstGeom prst="rect">
            <a:avLst/>
          </a:prstGeom>
          <a:noFill/>
        </p:spPr>
        <p:txBody>
          <a:bodyPr wrap="square" rtlCol="0">
            <a:spAutoFit/>
          </a:bodyPr>
          <a:lstStyle/>
          <a:p>
            <a:pPr algn="ctr" defTabSz="318332" fontAlgn="auto">
              <a:spcBef>
                <a:spcPts val="0"/>
              </a:spcBef>
              <a:spcAft>
                <a:spcPts val="900"/>
              </a:spcAft>
              <a:defRPr/>
            </a:pPr>
            <a:r>
              <a:rPr lang="en-US" sz="1200" b="1" dirty="0">
                <a:solidFill>
                  <a:srgbClr val="FFFFFF"/>
                </a:solidFill>
                <a:latin typeface="Calibri"/>
                <a:ea typeface="+mn-ea"/>
                <a:cs typeface="+mn-cs"/>
              </a:rPr>
              <a:t>Hepatobiliary Toxicity</a:t>
            </a:r>
          </a:p>
          <a:p>
            <a:pPr defTabSz="318332" fontAlgn="auto">
              <a:spcBef>
                <a:spcPts val="0"/>
              </a:spcBef>
              <a:spcAft>
                <a:spcPts val="900"/>
              </a:spcAft>
              <a:defRPr/>
            </a:pPr>
            <a:r>
              <a:rPr lang="en-US" sz="1050" b="1" dirty="0">
                <a:solidFill>
                  <a:srgbClr val="000000"/>
                </a:solidFill>
                <a:latin typeface="Calibri"/>
                <a:ea typeface="+mn-ea"/>
                <a:cs typeface="+mn-cs"/>
              </a:rPr>
              <a:t>Abemaciclib</a:t>
            </a:r>
          </a:p>
          <a:p>
            <a:pPr defTabSz="318332" fontAlgn="auto">
              <a:spcBef>
                <a:spcPts val="0"/>
              </a:spcBef>
              <a:spcAft>
                <a:spcPts val="900"/>
              </a:spcAft>
              <a:defRPr/>
            </a:pPr>
            <a:endParaRPr lang="en-US" sz="1050" b="1" dirty="0">
              <a:solidFill>
                <a:srgbClr val="000000"/>
              </a:solidFill>
              <a:latin typeface="Calibri"/>
              <a:ea typeface="+mn-ea"/>
              <a:cs typeface="+mn-cs"/>
            </a:endParaRPr>
          </a:p>
          <a:p>
            <a:pPr defTabSz="318332" fontAlgn="auto">
              <a:spcBef>
                <a:spcPts val="0"/>
              </a:spcBef>
              <a:spcAft>
                <a:spcPts val="900"/>
              </a:spcAft>
              <a:defRPr/>
            </a:pPr>
            <a:r>
              <a:rPr lang="en-US" sz="1050" b="1" dirty="0">
                <a:solidFill>
                  <a:srgbClr val="000000"/>
                </a:solidFill>
                <a:latin typeface="Calibri"/>
                <a:ea typeface="+mn-ea"/>
                <a:cs typeface="+mn-cs"/>
              </a:rPr>
              <a:t>Ribociclib</a:t>
            </a:r>
          </a:p>
        </p:txBody>
      </p:sp>
      <p:sp>
        <p:nvSpPr>
          <p:cNvPr id="13" name="TextBox 12">
            <a:extLst>
              <a:ext uri="{FF2B5EF4-FFF2-40B4-BE49-F238E27FC236}">
                <a16:creationId xmlns:a16="http://schemas.microsoft.com/office/drawing/2014/main" id="{6D8E4D59-6F5E-F04E-876A-718625859C32}"/>
              </a:ext>
            </a:extLst>
          </p:cNvPr>
          <p:cNvSpPr txBox="1"/>
          <p:nvPr/>
        </p:nvSpPr>
        <p:spPr>
          <a:xfrm>
            <a:off x="3298189" y="813717"/>
            <a:ext cx="1279031" cy="1246495"/>
          </a:xfrm>
          <a:prstGeom prst="rect">
            <a:avLst/>
          </a:prstGeom>
          <a:noFill/>
        </p:spPr>
        <p:txBody>
          <a:bodyPr wrap="square" rtlCol="0">
            <a:spAutoFit/>
          </a:bodyPr>
          <a:lstStyle/>
          <a:p>
            <a:pPr algn="ctr" defTabSz="318332" fontAlgn="auto">
              <a:spcBef>
                <a:spcPts val="0"/>
              </a:spcBef>
              <a:spcAft>
                <a:spcPts val="0"/>
              </a:spcAft>
              <a:defRPr/>
            </a:pPr>
            <a:r>
              <a:rPr lang="en-US" sz="1200" b="1" dirty="0">
                <a:solidFill>
                  <a:srgbClr val="FFFFFF"/>
                </a:solidFill>
                <a:latin typeface="Calibri"/>
                <a:ea typeface="+mn-ea"/>
                <a:cs typeface="+mn-cs"/>
              </a:rPr>
              <a:t>QT Prolongation</a:t>
            </a:r>
          </a:p>
          <a:p>
            <a:pPr defTabSz="318332" fontAlgn="auto">
              <a:spcBef>
                <a:spcPts val="0"/>
              </a:spcBef>
              <a:spcAft>
                <a:spcPts val="0"/>
              </a:spcAft>
              <a:defRPr/>
            </a:pPr>
            <a:br>
              <a:rPr lang="en-US" sz="1050" b="1" dirty="0">
                <a:solidFill>
                  <a:srgbClr val="FFFFFF"/>
                </a:solidFill>
                <a:latin typeface="Calibri"/>
                <a:ea typeface="+mn-ea"/>
                <a:cs typeface="+mn-cs"/>
              </a:rPr>
            </a:br>
            <a:br>
              <a:rPr lang="en-US" sz="1050" b="1" dirty="0">
                <a:solidFill>
                  <a:srgbClr val="FFFFFF"/>
                </a:solidFill>
                <a:latin typeface="Calibri"/>
                <a:ea typeface="+mn-ea"/>
                <a:cs typeface="+mn-cs"/>
              </a:rPr>
            </a:br>
            <a:endParaRPr lang="en-US" sz="1050" b="1" dirty="0">
              <a:solidFill>
                <a:srgbClr val="FFFFFF"/>
              </a:solidFill>
              <a:latin typeface="Calibri"/>
              <a:ea typeface="+mn-ea"/>
              <a:cs typeface="+mn-cs"/>
            </a:endParaRPr>
          </a:p>
          <a:p>
            <a:pPr defTabSz="318332" fontAlgn="auto">
              <a:spcBef>
                <a:spcPts val="0"/>
              </a:spcBef>
              <a:spcAft>
                <a:spcPts val="0"/>
              </a:spcAft>
              <a:defRPr/>
            </a:pPr>
            <a:endParaRPr lang="en-US" sz="1050" b="1" dirty="0">
              <a:solidFill>
                <a:srgbClr val="000000"/>
              </a:solidFill>
              <a:latin typeface="Calibri"/>
              <a:ea typeface="+mn-ea"/>
              <a:cs typeface="+mn-cs"/>
            </a:endParaRPr>
          </a:p>
          <a:p>
            <a:pPr defTabSz="318332" fontAlgn="auto">
              <a:spcBef>
                <a:spcPts val="0"/>
              </a:spcBef>
              <a:spcAft>
                <a:spcPts val="0"/>
              </a:spcAft>
              <a:defRPr/>
            </a:pPr>
            <a:br>
              <a:rPr lang="en-US" sz="1050" b="1" dirty="0">
                <a:solidFill>
                  <a:srgbClr val="000000"/>
                </a:solidFill>
                <a:latin typeface="Calibri"/>
                <a:ea typeface="+mn-ea"/>
                <a:cs typeface="+mn-cs"/>
              </a:rPr>
            </a:br>
            <a:r>
              <a:rPr lang="en-US" sz="1050" b="1" dirty="0">
                <a:solidFill>
                  <a:srgbClr val="000000"/>
                </a:solidFill>
                <a:latin typeface="Calibri"/>
                <a:ea typeface="+mn-ea"/>
                <a:cs typeface="+mn-cs"/>
              </a:rPr>
              <a:t>Ribociclib</a:t>
            </a:r>
          </a:p>
        </p:txBody>
      </p:sp>
      <p:sp>
        <p:nvSpPr>
          <p:cNvPr id="27" name="TextBox 26">
            <a:extLst>
              <a:ext uri="{FF2B5EF4-FFF2-40B4-BE49-F238E27FC236}">
                <a16:creationId xmlns:a16="http://schemas.microsoft.com/office/drawing/2014/main" id="{499F3859-D8C6-458A-B764-5890AB924606}"/>
              </a:ext>
            </a:extLst>
          </p:cNvPr>
          <p:cNvSpPr txBox="1"/>
          <p:nvPr/>
        </p:nvSpPr>
        <p:spPr>
          <a:xfrm>
            <a:off x="7579724" y="813717"/>
            <a:ext cx="1284104" cy="1292662"/>
          </a:xfrm>
          <a:prstGeom prst="rect">
            <a:avLst/>
          </a:prstGeom>
          <a:noFill/>
        </p:spPr>
        <p:txBody>
          <a:bodyPr wrap="square" rtlCol="0">
            <a:spAutoFit/>
          </a:bodyPr>
          <a:lstStyle>
            <a:defPPr>
              <a:defRPr lang="en-US"/>
            </a:defPPr>
            <a:lvl1pPr algn="ctr" defTabSz="424443">
              <a:spcAft>
                <a:spcPts val="1200"/>
              </a:spcAft>
              <a:defRPr sz="2000" b="1">
                <a:solidFill>
                  <a:schemeClr val="bg1"/>
                </a:solidFill>
                <a:latin typeface="Calibri"/>
              </a:defRPr>
            </a:lvl1pPr>
          </a:lstStyle>
          <a:p>
            <a:pPr defTabSz="318332" fontAlgn="auto">
              <a:spcBef>
                <a:spcPts val="0"/>
              </a:spcBef>
              <a:spcAft>
                <a:spcPts val="900"/>
              </a:spcAft>
              <a:defRPr/>
            </a:pPr>
            <a:r>
              <a:rPr lang="en-US" sz="1200" dirty="0">
                <a:solidFill>
                  <a:srgbClr val="FFFFFF"/>
                </a:solidFill>
                <a:ea typeface="+mn-ea"/>
                <a:cs typeface="+mn-cs"/>
              </a:rPr>
              <a:t>ILD/</a:t>
            </a:r>
            <a:br>
              <a:rPr lang="en-US" sz="1200" dirty="0">
                <a:solidFill>
                  <a:srgbClr val="FFFFFF"/>
                </a:solidFill>
                <a:ea typeface="+mn-ea"/>
                <a:cs typeface="+mn-cs"/>
              </a:rPr>
            </a:br>
            <a:r>
              <a:rPr lang="en-US" sz="1200" dirty="0">
                <a:solidFill>
                  <a:srgbClr val="FFFFFF"/>
                </a:solidFill>
                <a:ea typeface="+mn-ea"/>
                <a:cs typeface="+mn-cs"/>
              </a:rPr>
              <a:t>Pneumonitis</a:t>
            </a:r>
          </a:p>
          <a:p>
            <a:pPr algn="l" defTabSz="318332" fontAlgn="auto">
              <a:spcBef>
                <a:spcPts val="0"/>
              </a:spcBef>
              <a:spcAft>
                <a:spcPts val="900"/>
              </a:spcAft>
              <a:defRPr/>
            </a:pPr>
            <a:r>
              <a:rPr lang="en-US" sz="1050" dirty="0">
                <a:solidFill>
                  <a:srgbClr val="000000"/>
                </a:solidFill>
                <a:ea typeface="+mn-ea"/>
                <a:cs typeface="+mn-cs"/>
              </a:rPr>
              <a:t>Abemaciclib</a:t>
            </a:r>
          </a:p>
          <a:p>
            <a:pPr algn="l" defTabSz="318332" fontAlgn="auto">
              <a:spcBef>
                <a:spcPts val="0"/>
              </a:spcBef>
              <a:spcAft>
                <a:spcPts val="900"/>
              </a:spcAft>
              <a:defRPr/>
            </a:pPr>
            <a:r>
              <a:rPr lang="en-US" sz="1050" dirty="0">
                <a:solidFill>
                  <a:srgbClr val="000000"/>
                </a:solidFill>
                <a:ea typeface="+mn-ea"/>
                <a:cs typeface="+mn-cs"/>
              </a:rPr>
              <a:t>Palbociclib</a:t>
            </a:r>
          </a:p>
          <a:p>
            <a:pPr algn="l" defTabSz="318332" fontAlgn="auto">
              <a:spcBef>
                <a:spcPts val="0"/>
              </a:spcBef>
              <a:spcAft>
                <a:spcPts val="900"/>
              </a:spcAft>
              <a:defRPr/>
            </a:pPr>
            <a:r>
              <a:rPr lang="en-US" sz="1050" dirty="0">
                <a:solidFill>
                  <a:srgbClr val="000000"/>
                </a:solidFill>
                <a:ea typeface="+mn-ea"/>
                <a:cs typeface="+mn-cs"/>
              </a:rPr>
              <a:t>Ribociclib</a:t>
            </a:r>
          </a:p>
        </p:txBody>
      </p:sp>
      <p:sp>
        <p:nvSpPr>
          <p:cNvPr id="4" name="TextBox 3">
            <a:extLst>
              <a:ext uri="{FF2B5EF4-FFF2-40B4-BE49-F238E27FC236}">
                <a16:creationId xmlns:a16="http://schemas.microsoft.com/office/drawing/2014/main" id="{98AABBC6-77F9-E083-50CB-E2D7AC4739DA}"/>
              </a:ext>
            </a:extLst>
          </p:cNvPr>
          <p:cNvSpPr txBox="1"/>
          <p:nvPr/>
        </p:nvSpPr>
        <p:spPr>
          <a:xfrm>
            <a:off x="4667140" y="813717"/>
            <a:ext cx="1356014" cy="1269578"/>
          </a:xfrm>
          <a:prstGeom prst="rect">
            <a:avLst/>
          </a:prstGeom>
          <a:noFill/>
        </p:spPr>
        <p:txBody>
          <a:bodyPr wrap="square" rtlCol="0">
            <a:spAutoFit/>
          </a:bodyPr>
          <a:lstStyle>
            <a:defPPr>
              <a:defRPr lang="en-US"/>
            </a:defPPr>
            <a:lvl1pPr algn="ctr" defTabSz="424443">
              <a:spcAft>
                <a:spcPts val="1200"/>
              </a:spcAft>
              <a:defRPr sz="2000" b="1">
                <a:solidFill>
                  <a:schemeClr val="bg1"/>
                </a:solidFill>
                <a:latin typeface="Calibri"/>
              </a:defRPr>
            </a:lvl1pPr>
          </a:lstStyle>
          <a:p>
            <a:pPr defTabSz="318332" fontAlgn="auto">
              <a:spcBef>
                <a:spcPts val="0"/>
              </a:spcBef>
              <a:spcAft>
                <a:spcPts val="900"/>
              </a:spcAft>
              <a:defRPr/>
            </a:pPr>
            <a:r>
              <a:rPr lang="en-US" sz="1200" dirty="0">
                <a:solidFill>
                  <a:srgbClr val="FFFFFF"/>
                </a:solidFill>
                <a:ea typeface="+mn-ea"/>
                <a:cs typeface="+mn-cs"/>
              </a:rPr>
              <a:t>Neutropenia</a:t>
            </a:r>
          </a:p>
          <a:p>
            <a:pPr algn="l" defTabSz="318332" fontAlgn="auto">
              <a:spcBef>
                <a:spcPts val="0"/>
              </a:spcBef>
              <a:spcAft>
                <a:spcPts val="900"/>
              </a:spcAft>
              <a:defRPr/>
            </a:pPr>
            <a:br>
              <a:rPr lang="en-US" sz="1050" dirty="0">
                <a:solidFill>
                  <a:srgbClr val="FFFFFF"/>
                </a:solidFill>
                <a:ea typeface="+mn-ea"/>
                <a:cs typeface="+mn-cs"/>
              </a:rPr>
            </a:br>
            <a:r>
              <a:rPr lang="en-US" sz="1050" dirty="0">
                <a:solidFill>
                  <a:srgbClr val="000000"/>
                </a:solidFill>
                <a:ea typeface="+mn-ea"/>
                <a:cs typeface="+mn-cs"/>
              </a:rPr>
              <a:t>Abemaciclib</a:t>
            </a:r>
          </a:p>
          <a:p>
            <a:pPr algn="l" defTabSz="318332" fontAlgn="auto">
              <a:spcBef>
                <a:spcPts val="0"/>
              </a:spcBef>
              <a:spcAft>
                <a:spcPts val="900"/>
              </a:spcAft>
              <a:defRPr/>
            </a:pPr>
            <a:r>
              <a:rPr lang="en-US" sz="1050" dirty="0">
                <a:solidFill>
                  <a:srgbClr val="000000"/>
                </a:solidFill>
                <a:ea typeface="+mn-ea"/>
                <a:cs typeface="+mn-cs"/>
              </a:rPr>
              <a:t>Palbociclib</a:t>
            </a:r>
          </a:p>
          <a:p>
            <a:pPr algn="l" defTabSz="318332" fontAlgn="auto">
              <a:spcBef>
                <a:spcPts val="0"/>
              </a:spcBef>
              <a:spcAft>
                <a:spcPts val="900"/>
              </a:spcAft>
              <a:defRPr/>
            </a:pPr>
            <a:r>
              <a:rPr lang="en-US" sz="1050" dirty="0">
                <a:solidFill>
                  <a:srgbClr val="000000"/>
                </a:solidFill>
                <a:ea typeface="+mn-ea"/>
                <a:cs typeface="+mn-cs"/>
              </a:rPr>
              <a:t>Ribociclib</a:t>
            </a:r>
          </a:p>
        </p:txBody>
      </p:sp>
      <p:sp>
        <p:nvSpPr>
          <p:cNvPr id="5" name="TextBox 4">
            <a:extLst>
              <a:ext uri="{FF2B5EF4-FFF2-40B4-BE49-F238E27FC236}">
                <a16:creationId xmlns:a16="http://schemas.microsoft.com/office/drawing/2014/main" id="{00BB3059-27CB-A1A0-A8D5-AEBE6039BEB7}"/>
              </a:ext>
            </a:extLst>
          </p:cNvPr>
          <p:cNvSpPr txBox="1"/>
          <p:nvPr/>
        </p:nvSpPr>
        <p:spPr>
          <a:xfrm>
            <a:off x="6107325" y="813717"/>
            <a:ext cx="1324533" cy="715581"/>
          </a:xfrm>
          <a:prstGeom prst="rect">
            <a:avLst/>
          </a:prstGeom>
          <a:noFill/>
        </p:spPr>
        <p:txBody>
          <a:bodyPr wrap="square" rtlCol="0">
            <a:spAutoFit/>
          </a:bodyPr>
          <a:lstStyle>
            <a:defPPr>
              <a:defRPr lang="en-US"/>
            </a:defPPr>
            <a:lvl1pPr algn="ctr" defTabSz="424443">
              <a:spcAft>
                <a:spcPts val="1200"/>
              </a:spcAft>
              <a:defRPr sz="2000" b="1">
                <a:solidFill>
                  <a:schemeClr val="bg1"/>
                </a:solidFill>
                <a:latin typeface="Calibri"/>
              </a:defRPr>
            </a:lvl1pPr>
          </a:lstStyle>
          <a:p>
            <a:pPr defTabSz="318332" fontAlgn="auto">
              <a:spcBef>
                <a:spcPts val="0"/>
              </a:spcBef>
              <a:spcAft>
                <a:spcPts val="900"/>
              </a:spcAft>
              <a:defRPr/>
            </a:pPr>
            <a:r>
              <a:rPr lang="en-US" sz="1200" dirty="0">
                <a:solidFill>
                  <a:srgbClr val="FFFFFF"/>
                </a:solidFill>
                <a:ea typeface="+mn-ea"/>
                <a:cs typeface="+mn-cs"/>
              </a:rPr>
              <a:t>VTE</a:t>
            </a:r>
          </a:p>
          <a:p>
            <a:pPr algn="l" defTabSz="318332" fontAlgn="auto">
              <a:spcBef>
                <a:spcPts val="0"/>
              </a:spcBef>
              <a:spcAft>
                <a:spcPts val="900"/>
              </a:spcAft>
              <a:defRPr/>
            </a:pPr>
            <a:br>
              <a:rPr lang="en-US" sz="1050" dirty="0">
                <a:solidFill>
                  <a:srgbClr val="000000"/>
                </a:solidFill>
                <a:ea typeface="+mn-ea"/>
                <a:cs typeface="+mn-cs"/>
              </a:rPr>
            </a:br>
            <a:r>
              <a:rPr lang="en-US" sz="1050" dirty="0">
                <a:solidFill>
                  <a:srgbClr val="000000"/>
                </a:solidFill>
                <a:ea typeface="+mn-ea"/>
                <a:cs typeface="+mn-cs"/>
              </a:rPr>
              <a:t>Abemaciclib</a:t>
            </a:r>
          </a:p>
        </p:txBody>
      </p:sp>
      <p:sp>
        <p:nvSpPr>
          <p:cNvPr id="6" name="TextBox 5">
            <a:extLst>
              <a:ext uri="{FF2B5EF4-FFF2-40B4-BE49-F238E27FC236}">
                <a16:creationId xmlns:a16="http://schemas.microsoft.com/office/drawing/2014/main" id="{6963167A-3CEB-00F4-8E34-2B80BF45CC7D}"/>
              </a:ext>
            </a:extLst>
          </p:cNvPr>
          <p:cNvSpPr txBox="1"/>
          <p:nvPr/>
        </p:nvSpPr>
        <p:spPr>
          <a:xfrm>
            <a:off x="362551" y="813717"/>
            <a:ext cx="1363124" cy="1269578"/>
          </a:xfrm>
          <a:prstGeom prst="rect">
            <a:avLst/>
          </a:prstGeom>
          <a:noFill/>
        </p:spPr>
        <p:txBody>
          <a:bodyPr wrap="square" rtlCol="0">
            <a:spAutoFit/>
          </a:bodyPr>
          <a:lstStyle/>
          <a:p>
            <a:pPr algn="ctr" defTabSz="318332" fontAlgn="auto">
              <a:spcBef>
                <a:spcPts val="0"/>
              </a:spcBef>
              <a:spcAft>
                <a:spcPts val="900"/>
              </a:spcAft>
              <a:defRPr/>
            </a:pPr>
            <a:r>
              <a:rPr lang="en-US" sz="1200" b="1" dirty="0">
                <a:solidFill>
                  <a:srgbClr val="FFFFFF"/>
                </a:solidFill>
                <a:latin typeface="Calibri"/>
                <a:ea typeface="+mn-ea"/>
                <a:cs typeface="+mn-cs"/>
              </a:rPr>
              <a:t>Diarrhea</a:t>
            </a:r>
          </a:p>
          <a:p>
            <a:pPr defTabSz="318332" fontAlgn="auto">
              <a:spcBef>
                <a:spcPts val="0"/>
              </a:spcBef>
              <a:spcAft>
                <a:spcPts val="900"/>
              </a:spcAft>
              <a:defRPr/>
            </a:pPr>
            <a:br>
              <a:rPr lang="en-US" sz="1050" b="1" dirty="0">
                <a:solidFill>
                  <a:srgbClr val="000000"/>
                </a:solidFill>
                <a:latin typeface="Calibri"/>
                <a:ea typeface="+mn-ea"/>
                <a:cs typeface="+mn-cs"/>
              </a:rPr>
            </a:br>
            <a:r>
              <a:rPr lang="en-US" sz="1050" b="1" dirty="0">
                <a:solidFill>
                  <a:srgbClr val="000000"/>
                </a:solidFill>
                <a:latin typeface="Calibri"/>
                <a:ea typeface="+mn-ea"/>
                <a:cs typeface="+mn-cs"/>
              </a:rPr>
              <a:t>Abemaciclib</a:t>
            </a:r>
          </a:p>
          <a:p>
            <a:pPr defTabSz="318332" fontAlgn="auto">
              <a:spcBef>
                <a:spcPts val="0"/>
              </a:spcBef>
              <a:spcAft>
                <a:spcPts val="900"/>
              </a:spcAft>
              <a:defRPr/>
            </a:pPr>
            <a:r>
              <a:rPr lang="en-US" sz="1050" b="1" dirty="0">
                <a:solidFill>
                  <a:srgbClr val="000000"/>
                </a:solidFill>
                <a:latin typeface="Calibri"/>
                <a:ea typeface="+mn-ea"/>
                <a:cs typeface="+mn-cs"/>
              </a:rPr>
              <a:t>Palbociclib</a:t>
            </a:r>
          </a:p>
          <a:p>
            <a:pPr defTabSz="318332" fontAlgn="auto">
              <a:spcBef>
                <a:spcPts val="0"/>
              </a:spcBef>
              <a:spcAft>
                <a:spcPts val="900"/>
              </a:spcAft>
              <a:defRPr/>
            </a:pPr>
            <a:r>
              <a:rPr lang="en-US" sz="1050" b="1" dirty="0">
                <a:solidFill>
                  <a:srgbClr val="000000"/>
                </a:solidFill>
                <a:latin typeface="Calibri"/>
                <a:ea typeface="+mn-ea"/>
                <a:cs typeface="+mn-cs"/>
              </a:rPr>
              <a:t>Ribociclib</a:t>
            </a:r>
          </a:p>
        </p:txBody>
      </p:sp>
    </p:spTree>
    <p:extLst>
      <p:ext uri="{BB962C8B-B14F-4D97-AF65-F5344CB8AC3E}">
        <p14:creationId xmlns:p14="http://schemas.microsoft.com/office/powerpoint/2010/main" val="331808556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E926C-A24D-66FF-4A29-55C55040370F}"/>
              </a:ext>
            </a:extLst>
          </p:cNvPr>
          <p:cNvSpPr>
            <a:spLocks noGrp="1"/>
          </p:cNvSpPr>
          <p:nvPr>
            <p:ph type="title"/>
          </p:nvPr>
        </p:nvSpPr>
        <p:spPr>
          <a:xfrm>
            <a:off x="492926" y="99285"/>
            <a:ext cx="8154333" cy="568491"/>
          </a:xfrm>
        </p:spPr>
        <p:txBody>
          <a:bodyPr/>
          <a:lstStyle/>
          <a:p>
            <a:r>
              <a:rPr lang="en-US" sz="2800" b="1" dirty="0">
                <a:solidFill>
                  <a:schemeClr val="tx1"/>
                </a:solidFill>
              </a:rPr>
              <a:t>Summary and Conclusions</a:t>
            </a:r>
          </a:p>
        </p:txBody>
      </p:sp>
      <p:sp>
        <p:nvSpPr>
          <p:cNvPr id="3" name="Content Placeholder 2">
            <a:extLst>
              <a:ext uri="{FF2B5EF4-FFF2-40B4-BE49-F238E27FC236}">
                <a16:creationId xmlns:a16="http://schemas.microsoft.com/office/drawing/2014/main" id="{238E55EC-1BD1-B44A-891B-3EC1DAE6D8F9}"/>
              </a:ext>
            </a:extLst>
          </p:cNvPr>
          <p:cNvSpPr>
            <a:spLocks noGrp="1"/>
          </p:cNvSpPr>
          <p:nvPr>
            <p:ph idx="1"/>
          </p:nvPr>
        </p:nvSpPr>
        <p:spPr>
          <a:xfrm>
            <a:off x="492926" y="618616"/>
            <a:ext cx="8158147" cy="3620068"/>
          </a:xfrm>
        </p:spPr>
        <p:txBody>
          <a:bodyPr/>
          <a:lstStyle/>
          <a:p>
            <a:r>
              <a:rPr lang="en-US" sz="1800" dirty="0"/>
              <a:t>CDK4/6 inhibitors are one of the most important advances in the treatment of patients with HR+/HER2- breast cancer</a:t>
            </a:r>
          </a:p>
          <a:p>
            <a:r>
              <a:rPr lang="en-US" sz="1800" b="1" dirty="0"/>
              <a:t>METASTATIC DISEASE</a:t>
            </a:r>
          </a:p>
          <a:p>
            <a:pPr lvl="1"/>
            <a:r>
              <a:rPr lang="en-US" sz="1600" dirty="0"/>
              <a:t>Palbociclib, </a:t>
            </a:r>
            <a:r>
              <a:rPr lang="en-US" sz="1600" dirty="0" err="1"/>
              <a:t>Ribociclib</a:t>
            </a:r>
            <a:r>
              <a:rPr lang="en-US" sz="1600" dirty="0"/>
              <a:t> and </a:t>
            </a:r>
            <a:r>
              <a:rPr lang="en-US" sz="1600" dirty="0" err="1"/>
              <a:t>Abemaciclib</a:t>
            </a:r>
            <a:r>
              <a:rPr lang="en-US" sz="1600" dirty="0"/>
              <a:t> are effective in the first-line or second-line in metastatic breast cancer </a:t>
            </a:r>
          </a:p>
          <a:p>
            <a:pPr lvl="1"/>
            <a:r>
              <a:rPr lang="en-US" sz="1600" dirty="0" err="1"/>
              <a:t>Ribociclib</a:t>
            </a:r>
            <a:r>
              <a:rPr lang="en-US" sz="1600" dirty="0"/>
              <a:t> improved overall survival in combination with AI or </a:t>
            </a:r>
            <a:r>
              <a:rPr lang="en-US" sz="1600" dirty="0" err="1"/>
              <a:t>fulvestrant</a:t>
            </a:r>
            <a:r>
              <a:rPr lang="en-US" sz="1600" dirty="0"/>
              <a:t> in the metastatic setting, both in postmenopausal and premenopausal women</a:t>
            </a:r>
          </a:p>
          <a:p>
            <a:pPr lvl="1"/>
            <a:r>
              <a:rPr lang="en-US" sz="1600" dirty="0" err="1"/>
              <a:t>Abemaciclib</a:t>
            </a:r>
            <a:r>
              <a:rPr lang="en-US" sz="1600" dirty="0"/>
              <a:t> is effective in combination with endocrine therapy and as a single agent in metastatic breast cancer</a:t>
            </a:r>
          </a:p>
          <a:p>
            <a:r>
              <a:rPr lang="en-US" sz="1800" b="1" dirty="0"/>
              <a:t>ADJUVANT</a:t>
            </a:r>
            <a:r>
              <a:rPr lang="en-US" sz="1800" dirty="0"/>
              <a:t>  </a:t>
            </a:r>
          </a:p>
          <a:p>
            <a:pPr lvl="1"/>
            <a:r>
              <a:rPr lang="en-US" sz="1600" dirty="0" err="1"/>
              <a:t>Abemaciclib</a:t>
            </a:r>
            <a:r>
              <a:rPr lang="en-US" sz="1600" dirty="0"/>
              <a:t> is FDA approved for patients with early-stage breast cancer at high risk of recurrence, for 2 years </a:t>
            </a:r>
          </a:p>
          <a:p>
            <a:pPr lvl="1"/>
            <a:r>
              <a:rPr lang="en-US" sz="1600" dirty="0" err="1"/>
              <a:t>Ribociclib</a:t>
            </a:r>
            <a:r>
              <a:rPr lang="en-US" sz="1600" dirty="0"/>
              <a:t> showed efficacy in the early-stage setting - indication under review </a:t>
            </a:r>
          </a:p>
          <a:p>
            <a:pPr marL="0" indent="0">
              <a:buNone/>
            </a:pPr>
            <a:endParaRPr sz="1800" dirty="0"/>
          </a:p>
        </p:txBody>
      </p:sp>
    </p:spTree>
    <p:extLst>
      <p:ext uri="{BB962C8B-B14F-4D97-AF65-F5344CB8AC3E}">
        <p14:creationId xmlns:p14="http://schemas.microsoft.com/office/powerpoint/2010/main" val="402961697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4"/>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6"/>
          <a:stretch>
            <a:fillRect/>
          </a:stretch>
        </p:blipFill>
        <p:spPr>
          <a:xfrm>
            <a:off x="-1" y="-12701"/>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7"/>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8"/>
          <a:stretch>
            <a:fillRect/>
          </a:stretch>
        </p:blipFill>
        <p:spPr>
          <a:xfrm>
            <a:off x="-1276" y="0"/>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9"/>
          <a:stretch>
            <a:fillRect/>
          </a:stretch>
        </p:blipFill>
        <p:spPr>
          <a:xfrm>
            <a:off x="7037" y="91440"/>
            <a:ext cx="9129925"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a:solidFill>
                  <a:srgbClr val="FFC82C"/>
                </a:solidFill>
                <a:latin typeface="Corporate A Medium" panose="02000503080000020004" pitchFamily="2" charset="0"/>
              </a:rPr>
              <a:t>BREAST CANCER</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algn="ctr"/>
            <a:r>
              <a:rPr lang="en-US" sz="1600">
                <a:solidFill>
                  <a:schemeClr val="bg1"/>
                </a:solidFill>
                <a:latin typeface="Corporate S Demi" panose="02020500000000000000" pitchFamily="18" charset="0"/>
              </a:rPr>
              <a:t>Monday, September 11, 2023</a:t>
            </a:r>
          </a:p>
        </p:txBody>
      </p:sp>
      <p:pic>
        <p:nvPicPr>
          <p:cNvPr id="4" name="Picture 3" descr="A close-up of a logo&#10;&#10;Description automatically generated">
            <a:extLst>
              <a:ext uri="{FF2B5EF4-FFF2-40B4-BE49-F238E27FC236}">
                <a16:creationId xmlns:a16="http://schemas.microsoft.com/office/drawing/2014/main" id="{2E153104-CDEF-DF15-F08F-C60A53A3E4BD}"/>
              </a:ext>
            </a:extLst>
          </p:cNvPr>
          <p:cNvPicPr>
            <a:picLocks noChangeAspect="1"/>
          </p:cNvPicPr>
          <p:nvPr/>
        </p:nvPicPr>
        <p:blipFill>
          <a:blip r:embed="rId10"/>
          <a:stretch>
            <a:fillRect/>
          </a:stretch>
        </p:blipFill>
        <p:spPr>
          <a:xfrm>
            <a:off x="7296150" y="4365969"/>
            <a:ext cx="1517650" cy="521529"/>
          </a:xfrm>
          <a:prstGeom prst="rect">
            <a:avLst/>
          </a:prstGeom>
        </p:spPr>
      </p:pic>
    </p:spTree>
    <p:extLst>
      <p:ext uri="{BB962C8B-B14F-4D97-AF65-F5344CB8AC3E}">
        <p14:creationId xmlns:p14="http://schemas.microsoft.com/office/powerpoint/2010/main" val="146698210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798064"/>
            <a:ext cx="6400800" cy="2204975"/>
          </a:xfrm>
        </p:spPr>
        <p:txBody>
          <a:bodyPr/>
          <a:lstStyle/>
          <a:p>
            <a:r>
              <a:rPr lang="en-US" b="1">
                <a:solidFill>
                  <a:srgbClr val="002E51"/>
                </a:solidFill>
              </a:rPr>
              <a:t>Lisa F. Baron, MD, FACR</a:t>
            </a:r>
          </a:p>
          <a:p>
            <a:r>
              <a:rPr lang="en-US">
                <a:solidFill>
                  <a:srgbClr val="002E51"/>
                </a:solidFill>
              </a:rPr>
              <a:t>Chief Division of Breast Imaging</a:t>
            </a:r>
          </a:p>
          <a:p>
            <a:r>
              <a:rPr lang="en-US">
                <a:solidFill>
                  <a:srgbClr val="002E51"/>
                </a:solidFill>
              </a:rPr>
              <a:t>Northwell Health – Lenox Hill Hospital</a:t>
            </a:r>
          </a:p>
          <a:p>
            <a:r>
              <a:rPr lang="en-US">
                <a:solidFill>
                  <a:srgbClr val="002E51"/>
                </a:solidFill>
              </a:rPr>
              <a:t>New York, New York</a:t>
            </a:r>
          </a:p>
        </p:txBody>
      </p:sp>
      <p:sp>
        <p:nvSpPr>
          <p:cNvPr id="4" name="Title 3"/>
          <p:cNvSpPr>
            <a:spLocks noGrp="1"/>
          </p:cNvSpPr>
          <p:nvPr>
            <p:ph type="title"/>
          </p:nvPr>
        </p:nvSpPr>
        <p:spPr>
          <a:xfrm>
            <a:off x="0" y="127465"/>
            <a:ext cx="9144000" cy="786936"/>
          </a:xfrm>
        </p:spPr>
        <p:txBody>
          <a:bodyPr/>
          <a:lstStyle/>
          <a:p>
            <a:r>
              <a:rPr lang="en-US" b="1">
                <a:solidFill>
                  <a:srgbClr val="002E51"/>
                </a:solidFill>
              </a:rPr>
              <a:t>Imaging Options to Evaluate Response to Neoadjuvant Therapy</a:t>
            </a:r>
          </a:p>
        </p:txBody>
      </p:sp>
    </p:spTree>
    <p:extLst>
      <p:ext uri="{BB962C8B-B14F-4D97-AF65-F5344CB8AC3E}">
        <p14:creationId xmlns:p14="http://schemas.microsoft.com/office/powerpoint/2010/main" val="354999179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168401"/>
            <a:ext cx="6400800" cy="2915920"/>
          </a:xfrm>
        </p:spPr>
        <p:txBody>
          <a:bodyPr/>
          <a:lstStyle/>
          <a:p>
            <a:pPr marL="342900" indent="-342900" algn="l">
              <a:buFont typeface="Arial" panose="020B0604020202020204" pitchFamily="34" charset="0"/>
              <a:buChar char="•"/>
            </a:pPr>
            <a:r>
              <a:rPr lang="en-US"/>
              <a:t>ACR appropriateness Criteria Monitoring Response to Neoadjuvant Systemic Therapy for Breast cancer. </a:t>
            </a:r>
          </a:p>
          <a:p>
            <a:pPr marL="342900" indent="-342900" algn="l">
              <a:buFont typeface="Arial" panose="020B0604020202020204" pitchFamily="34" charset="0"/>
              <a:buChar char="•"/>
            </a:pPr>
            <a:r>
              <a:rPr lang="en-US"/>
              <a:t>Review of treatment imaging findings and predictors of tumor response</a:t>
            </a:r>
          </a:p>
          <a:p>
            <a:endParaRPr lang="en-US">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b="1"/>
              <a:t>Learning Objectives</a:t>
            </a:r>
          </a:p>
        </p:txBody>
      </p:sp>
    </p:spTree>
    <p:extLst>
      <p:ext uri="{BB962C8B-B14F-4D97-AF65-F5344CB8AC3E}">
        <p14:creationId xmlns:p14="http://schemas.microsoft.com/office/powerpoint/2010/main" val="8356535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22399" y="631025"/>
            <a:ext cx="8299450" cy="2915920"/>
          </a:xfrm>
        </p:spPr>
        <p:txBody>
          <a:bodyPr/>
          <a:lstStyle/>
          <a:p>
            <a:pPr marL="342900" indent="-342900" algn="l">
              <a:buFont typeface="Arial" panose="020B0604020202020204" pitchFamily="34" charset="0"/>
              <a:buChar char="•"/>
            </a:pPr>
            <a:r>
              <a:rPr lang="en-US" sz="1800"/>
              <a:t>Downstage tumors</a:t>
            </a:r>
          </a:p>
          <a:p>
            <a:pPr marL="742950" lvl="1" indent="-285750" algn="l">
              <a:buFont typeface="Arial" panose="020B0604020202020204" pitchFamily="34" charset="0"/>
              <a:buChar char="•"/>
            </a:pPr>
            <a:r>
              <a:rPr lang="en-US" sz="1800"/>
              <a:t>Allow for surgical resection in previous large inoperable tumors</a:t>
            </a:r>
            <a:endParaRPr lang="en-US" sz="1800">
              <a:cs typeface="Arial"/>
            </a:endParaRPr>
          </a:p>
          <a:p>
            <a:pPr marL="742950" lvl="1" indent="-285750" algn="l">
              <a:buFont typeface="Arial" panose="020B0604020202020204" pitchFamily="34" charset="0"/>
              <a:buChar char="•"/>
            </a:pPr>
            <a:r>
              <a:rPr lang="en-US" sz="1800"/>
              <a:t>Provide opportunity for breast-conserving surgery</a:t>
            </a:r>
            <a:endParaRPr lang="en-US" sz="1800">
              <a:cs typeface="Arial"/>
            </a:endParaRPr>
          </a:p>
          <a:p>
            <a:pPr marL="742950" lvl="1" indent="-285750" algn="l">
              <a:buFont typeface="Arial" panose="020B0604020202020204" pitchFamily="34" charset="0"/>
              <a:buChar char="•"/>
            </a:pPr>
            <a:r>
              <a:rPr lang="en-US" sz="1800"/>
              <a:t>Decrease adenopathy and allow for sentinel lymph node biopsy (goal of reducing risk of lymphedema)</a:t>
            </a:r>
            <a:endParaRPr lang="en-US" sz="1800">
              <a:cs typeface="Arial"/>
            </a:endParaRPr>
          </a:p>
          <a:p>
            <a:pPr marL="342900" indent="-342900" algn="l">
              <a:buFont typeface="Arial" panose="020B0604020202020204" pitchFamily="34" charset="0"/>
              <a:buChar char="•"/>
            </a:pPr>
            <a:r>
              <a:rPr lang="en-US" sz="1800"/>
              <a:t>Predict treatment response</a:t>
            </a:r>
          </a:p>
          <a:p>
            <a:pPr marL="742950" lvl="1" indent="-285750" algn="l">
              <a:buFont typeface="Arial" panose="020B0604020202020204" pitchFamily="34" charset="0"/>
              <a:buChar char="•"/>
            </a:pPr>
            <a:r>
              <a:rPr lang="en-US" sz="1800"/>
              <a:t>Prognostic factor for disease recurrence</a:t>
            </a:r>
            <a:endParaRPr lang="en-US" sz="1800">
              <a:cs typeface="Arial"/>
            </a:endParaRPr>
          </a:p>
          <a:p>
            <a:pPr marL="742950" lvl="1" indent="-285750" algn="l">
              <a:buFont typeface="Arial" panose="020B0604020202020204" pitchFamily="34" charset="0"/>
              <a:buChar char="•"/>
            </a:pPr>
            <a:r>
              <a:rPr lang="en-US" sz="1800"/>
              <a:t>Predictor of overall survival</a:t>
            </a:r>
            <a:endParaRPr lang="en-US" sz="1800">
              <a:cs typeface="Arial"/>
            </a:endParaRPr>
          </a:p>
          <a:p>
            <a:pPr marL="742950" lvl="1" indent="-285750" algn="l">
              <a:buFont typeface="Arial" panose="020B0604020202020204" pitchFamily="34" charset="0"/>
              <a:buChar char="•"/>
            </a:pPr>
            <a:r>
              <a:rPr lang="en-US" sz="1800"/>
              <a:t>Provide in vivo response and timely alteration to  therapy</a:t>
            </a:r>
            <a:endParaRPr lang="en-US" sz="1800">
              <a:cs typeface="Arial"/>
            </a:endParaRPr>
          </a:p>
          <a:p>
            <a:pPr marL="342900" indent="-342900" algn="l">
              <a:buFont typeface="Arial" panose="020B0604020202020204" pitchFamily="34" charset="0"/>
              <a:buChar char="•"/>
            </a:pPr>
            <a:r>
              <a:rPr lang="en-US" sz="1800"/>
              <a:t>Response depends on tumor subtype</a:t>
            </a:r>
          </a:p>
          <a:p>
            <a:pPr marL="342900" indent="-342900" algn="l">
              <a:buFont typeface="Arial" panose="020B0604020202020204" pitchFamily="34" charset="0"/>
              <a:buChar char="•"/>
            </a:pPr>
            <a:r>
              <a:rPr lang="en-US" sz="1800">
                <a:solidFill>
                  <a:srgbClr val="000000"/>
                </a:solidFill>
              </a:rPr>
              <a:t>5 % show disease progression</a:t>
            </a:r>
          </a:p>
          <a:p>
            <a:pPr marL="342900" indent="-342900" algn="l">
              <a:buFont typeface="Arial" panose="020B0604020202020204" pitchFamily="34" charset="0"/>
              <a:buChar char="•"/>
            </a:pPr>
            <a:endParaRPr lang="en-US" sz="1400">
              <a:solidFill>
                <a:srgbClr val="000000"/>
              </a:solidFill>
              <a:cs typeface="Arial"/>
            </a:endParaRPr>
          </a:p>
        </p:txBody>
      </p:sp>
      <p:sp>
        <p:nvSpPr>
          <p:cNvPr id="4" name="Title 3"/>
          <p:cNvSpPr>
            <a:spLocks noGrp="1"/>
          </p:cNvSpPr>
          <p:nvPr>
            <p:ph type="title"/>
          </p:nvPr>
        </p:nvSpPr>
        <p:spPr>
          <a:xfrm>
            <a:off x="-77093" y="24651"/>
            <a:ext cx="9144000" cy="608010"/>
          </a:xfrm>
        </p:spPr>
        <p:txBody>
          <a:bodyPr/>
          <a:lstStyle/>
          <a:p>
            <a:r>
              <a:rPr lang="en-US"/>
              <a:t>Neoadjuvant Therapy, Current Use</a:t>
            </a:r>
            <a:endParaRPr lang="en-US" b="1"/>
          </a:p>
        </p:txBody>
      </p:sp>
      <p:sp>
        <p:nvSpPr>
          <p:cNvPr id="3" name="TextBox 2">
            <a:extLst>
              <a:ext uri="{FF2B5EF4-FFF2-40B4-BE49-F238E27FC236}">
                <a16:creationId xmlns:a16="http://schemas.microsoft.com/office/drawing/2014/main" id="{7392E3E1-53AB-EDAE-C46B-B2A5CD6F7610}"/>
              </a:ext>
            </a:extLst>
          </p:cNvPr>
          <p:cNvSpPr txBox="1"/>
          <p:nvPr/>
        </p:nvSpPr>
        <p:spPr>
          <a:xfrm>
            <a:off x="3889500" y="4517238"/>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https://www.ncbi.nlm.nih.gov/pmc/articles/PMC8303777</a:t>
            </a:r>
            <a:endParaRPr lang="en-US"/>
          </a:p>
        </p:txBody>
      </p:sp>
    </p:spTree>
    <p:extLst>
      <p:ext uri="{BB962C8B-B14F-4D97-AF65-F5344CB8AC3E}">
        <p14:creationId xmlns:p14="http://schemas.microsoft.com/office/powerpoint/2010/main" val="271385414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58750" y="859019"/>
            <a:ext cx="6400800" cy="2915920"/>
          </a:xfrm>
        </p:spPr>
        <p:txBody>
          <a:bodyPr/>
          <a:lstStyle/>
          <a:p>
            <a:pPr marL="342900" indent="-342900" algn="l">
              <a:buFont typeface="Arial" panose="020B0604020202020204" pitchFamily="34" charset="0"/>
              <a:buChar char="•"/>
            </a:pPr>
            <a:r>
              <a:rPr lang="en-US"/>
              <a:t>Physical Exam</a:t>
            </a:r>
          </a:p>
          <a:p>
            <a:pPr marL="342900" indent="-342900" algn="l">
              <a:buFont typeface="Arial" panose="020B0604020202020204" pitchFamily="34" charset="0"/>
              <a:buChar char="•"/>
            </a:pPr>
            <a:r>
              <a:rPr lang="en-US"/>
              <a:t>Imaging</a:t>
            </a:r>
          </a:p>
          <a:p>
            <a:pPr marL="800100" lvl="1" indent="-342900" algn="l">
              <a:buFont typeface="Arial" panose="020B0604020202020204" pitchFamily="34" charset="0"/>
              <a:buChar char="•"/>
            </a:pPr>
            <a:r>
              <a:rPr lang="en-US"/>
              <a:t>Ultrasound</a:t>
            </a:r>
            <a:endParaRPr lang="en-US">
              <a:cs typeface="Arial"/>
            </a:endParaRPr>
          </a:p>
          <a:p>
            <a:pPr marL="800100" lvl="1" indent="-342900" algn="l">
              <a:buFont typeface="Arial" panose="020B0604020202020204" pitchFamily="34" charset="0"/>
              <a:buChar char="•"/>
            </a:pPr>
            <a:r>
              <a:rPr lang="en-US"/>
              <a:t>Mammography</a:t>
            </a:r>
            <a:endParaRPr lang="en-US">
              <a:cs typeface="Arial"/>
            </a:endParaRPr>
          </a:p>
          <a:p>
            <a:pPr marL="800100" lvl="1" indent="-342900" algn="l">
              <a:buFont typeface="Arial" panose="020B0604020202020204" pitchFamily="34" charset="0"/>
              <a:buChar char="•"/>
            </a:pPr>
            <a:r>
              <a:rPr lang="en-US">
                <a:cs typeface="Arial"/>
              </a:rPr>
              <a:t>MRI</a:t>
            </a:r>
          </a:p>
          <a:p>
            <a:pPr marL="800100" lvl="1" indent="-342900" algn="l">
              <a:buFont typeface="Arial" panose="020B0604020202020204" pitchFamily="34" charset="0"/>
              <a:buChar char="•"/>
            </a:pPr>
            <a:r>
              <a:rPr lang="en-US">
                <a:cs typeface="Arial"/>
              </a:rPr>
              <a:t>(PET)</a:t>
            </a:r>
          </a:p>
        </p:txBody>
      </p:sp>
      <p:sp>
        <p:nvSpPr>
          <p:cNvPr id="4" name="Title 3"/>
          <p:cNvSpPr>
            <a:spLocks noGrp="1"/>
          </p:cNvSpPr>
          <p:nvPr>
            <p:ph type="title"/>
          </p:nvPr>
        </p:nvSpPr>
        <p:spPr>
          <a:xfrm>
            <a:off x="0" y="127465"/>
            <a:ext cx="9144000" cy="807256"/>
          </a:xfrm>
        </p:spPr>
        <p:txBody>
          <a:bodyPr lIns="91440" tIns="45720" rIns="91440" bIns="45720" anchor="t"/>
          <a:lstStyle/>
          <a:p>
            <a:r>
              <a:rPr lang="en-US" sz="3200" b="1"/>
              <a:t>How to Monitor The Response to Neoadjuvant</a:t>
            </a:r>
          </a:p>
        </p:txBody>
      </p:sp>
      <p:sp>
        <p:nvSpPr>
          <p:cNvPr id="3" name="TextBox 2">
            <a:extLst>
              <a:ext uri="{FF2B5EF4-FFF2-40B4-BE49-F238E27FC236}">
                <a16:creationId xmlns:a16="http://schemas.microsoft.com/office/drawing/2014/main" id="{9A711BFB-E648-1656-890D-4D132D1F1F6A}"/>
              </a:ext>
            </a:extLst>
          </p:cNvPr>
          <p:cNvSpPr txBox="1"/>
          <p:nvPr/>
        </p:nvSpPr>
        <p:spPr>
          <a:xfrm>
            <a:off x="3615391" y="1114662"/>
            <a:ext cx="4844871"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a:buChar char="Ø"/>
            </a:pPr>
            <a:r>
              <a:rPr lang="en-US">
                <a:latin typeface="Arial"/>
                <a:ea typeface="ＭＳ Ｐゴシック"/>
              </a:rPr>
              <a:t>When to Image?</a:t>
            </a:r>
            <a:endParaRPr lang="en-US"/>
          </a:p>
          <a:p>
            <a:pPr marL="342900" indent="-342900">
              <a:buFont typeface="Wingdings"/>
              <a:buChar char="Ø"/>
            </a:pPr>
            <a:r>
              <a:rPr lang="en-US">
                <a:latin typeface="Arial"/>
                <a:ea typeface="ＭＳ Ｐゴシック"/>
              </a:rPr>
              <a:t>Baseline within 4 weeks before treatment</a:t>
            </a:r>
            <a:endParaRPr lang="en-US"/>
          </a:p>
          <a:p>
            <a:pPr marL="342900" indent="-342900">
              <a:buFont typeface="Wingdings"/>
              <a:buChar char="Ø"/>
            </a:pPr>
            <a:r>
              <a:rPr lang="en-US">
                <a:latin typeface="Arial"/>
                <a:ea typeface="ＭＳ Ｐゴシック"/>
              </a:rPr>
              <a:t>Interval images as needed</a:t>
            </a:r>
            <a:endParaRPr lang="en-US"/>
          </a:p>
          <a:p>
            <a:pPr marL="342900" indent="-342900">
              <a:buFont typeface="Wingdings"/>
              <a:buChar char="Ø"/>
            </a:pPr>
            <a:r>
              <a:rPr lang="en-US">
                <a:latin typeface="Arial"/>
                <a:ea typeface="ＭＳ Ｐゴシック"/>
              </a:rPr>
              <a:t>Prior to surgical management</a:t>
            </a:r>
            <a:endParaRPr lang="en-US" err="1"/>
          </a:p>
        </p:txBody>
      </p:sp>
      <p:sp>
        <p:nvSpPr>
          <p:cNvPr id="5" name="TextBox 4">
            <a:extLst>
              <a:ext uri="{FF2B5EF4-FFF2-40B4-BE49-F238E27FC236}">
                <a16:creationId xmlns:a16="http://schemas.microsoft.com/office/drawing/2014/main" id="{9365591C-29F5-46DE-A523-0458A663EC34}"/>
              </a:ext>
            </a:extLst>
          </p:cNvPr>
          <p:cNvSpPr txBox="1"/>
          <p:nvPr/>
        </p:nvSpPr>
        <p:spPr>
          <a:xfrm>
            <a:off x="291352" y="3562666"/>
            <a:ext cx="882771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ea typeface="ＭＳ Ｐゴシック"/>
              </a:rPr>
              <a:t>**Need to have imaging or clinical disease to follow for response</a:t>
            </a:r>
            <a:endParaRPr lang="en-US"/>
          </a:p>
        </p:txBody>
      </p:sp>
    </p:spTree>
    <p:extLst>
      <p:ext uri="{BB962C8B-B14F-4D97-AF65-F5344CB8AC3E}">
        <p14:creationId xmlns:p14="http://schemas.microsoft.com/office/powerpoint/2010/main" val="282986249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58750" y="1116171"/>
            <a:ext cx="6400800" cy="2915920"/>
          </a:xfrm>
        </p:spPr>
        <p:txBody>
          <a:bodyPr/>
          <a:lstStyle/>
          <a:p>
            <a:pPr marL="342900" indent="-342900" algn="l">
              <a:buFont typeface="Arial" panose="020B0604020202020204" pitchFamily="34" charset="0"/>
              <a:buChar char="•"/>
            </a:pPr>
            <a:r>
              <a:rPr lang="en-US"/>
              <a:t>Clinical exam</a:t>
            </a:r>
          </a:p>
          <a:p>
            <a:pPr marL="800100" lvl="1" indent="-342900" algn="l">
              <a:buFont typeface="Arial" panose="020B0604020202020204" pitchFamily="34" charset="0"/>
              <a:buChar char="•"/>
            </a:pPr>
            <a:r>
              <a:rPr lang="en-US"/>
              <a:t>Monitor palpable disease</a:t>
            </a:r>
          </a:p>
          <a:p>
            <a:pPr marL="800100" lvl="1" indent="-342900" algn="l">
              <a:buFont typeface="Arial" panose="020B0604020202020204" pitchFamily="34" charset="0"/>
              <a:buChar char="•"/>
            </a:pPr>
            <a:r>
              <a:rPr lang="en-US"/>
              <a:t>Difficult to reproduce</a:t>
            </a:r>
            <a:endParaRPr lang="en-US">
              <a:cs typeface="Arial"/>
            </a:endParaRPr>
          </a:p>
          <a:p>
            <a:pPr marL="800100" lvl="1" indent="-342900" algn="l">
              <a:buFont typeface="Arial" panose="020B0604020202020204" pitchFamily="34" charset="0"/>
              <a:buChar char="•"/>
            </a:pPr>
            <a:r>
              <a:rPr lang="en-US"/>
              <a:t>Clinical exam over- and underestimates response (bias)</a:t>
            </a:r>
            <a:endParaRPr lang="en-US">
              <a:cs typeface="Arial"/>
            </a:endParaRPr>
          </a:p>
          <a:p>
            <a:pPr marL="800100" lvl="1" indent="-342900" algn="l">
              <a:buFont typeface="Arial" panose="020B0604020202020204" pitchFamily="34" charset="0"/>
              <a:buChar char="•"/>
            </a:pPr>
            <a:r>
              <a:rPr lang="en-US"/>
              <a:t>A significant percentage of patients who attain a clinical response have residual disease at surgical resection</a:t>
            </a:r>
            <a:endParaRPr lang="en-US">
              <a:cs typeface="Arial"/>
            </a:endParaRPr>
          </a:p>
          <a:p>
            <a:pPr marL="800100" lvl="1" indent="-342900" algn="l">
              <a:buFont typeface="Arial" panose="020B0604020202020204" pitchFamily="34" charset="0"/>
              <a:buChar char="•"/>
            </a:pPr>
            <a:r>
              <a:rPr lang="en-US">
                <a:cs typeface="Arial"/>
              </a:rPr>
              <a:t>Accuracy 50-65%</a:t>
            </a:r>
          </a:p>
        </p:txBody>
      </p:sp>
      <p:sp>
        <p:nvSpPr>
          <p:cNvPr id="4" name="Title 3"/>
          <p:cNvSpPr>
            <a:spLocks noGrp="1"/>
          </p:cNvSpPr>
          <p:nvPr>
            <p:ph type="title"/>
          </p:nvPr>
        </p:nvSpPr>
        <p:spPr>
          <a:xfrm>
            <a:off x="0" y="127465"/>
            <a:ext cx="9144000" cy="807256"/>
          </a:xfrm>
        </p:spPr>
        <p:txBody>
          <a:bodyPr/>
          <a:lstStyle/>
          <a:p>
            <a:r>
              <a:rPr lang="en-US" b="1"/>
              <a:t>Monitoring Response – Clinical Exam</a:t>
            </a:r>
          </a:p>
        </p:txBody>
      </p:sp>
      <p:pic>
        <p:nvPicPr>
          <p:cNvPr id="3" name="Picture 2">
            <a:extLst>
              <a:ext uri="{FF2B5EF4-FFF2-40B4-BE49-F238E27FC236}">
                <a16:creationId xmlns:a16="http://schemas.microsoft.com/office/drawing/2014/main" id="{AFCDECAE-D000-714D-BF46-07D4E8198C1B}"/>
              </a:ext>
            </a:extLst>
          </p:cNvPr>
          <p:cNvPicPr>
            <a:picLocks noChangeAspect="1"/>
          </p:cNvPicPr>
          <p:nvPr/>
        </p:nvPicPr>
        <p:blipFill>
          <a:blip r:embed="rId2"/>
          <a:stretch>
            <a:fillRect/>
          </a:stretch>
        </p:blipFill>
        <p:spPr>
          <a:xfrm>
            <a:off x="6880754" y="1298620"/>
            <a:ext cx="2219786" cy="2476063"/>
          </a:xfrm>
          <a:prstGeom prst="rect">
            <a:avLst/>
          </a:prstGeom>
        </p:spPr>
      </p:pic>
    </p:spTree>
    <p:extLst>
      <p:ext uri="{BB962C8B-B14F-4D97-AF65-F5344CB8AC3E}">
        <p14:creationId xmlns:p14="http://schemas.microsoft.com/office/powerpoint/2010/main" val="4075911170"/>
      </p:ext>
    </p:extLst>
  </p:cSld>
  <p:clrMapOvr>
    <a:masterClrMapping/>
  </p:clrMapOvr>
</p:sld>
</file>

<file path=ppt/theme/theme1.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F46216B-77A9-411A-B9D3-5023FCB70208}"/>
    </a:ext>
  </a:extLst>
</a:theme>
</file>

<file path=ppt/theme/theme9.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NC_SOSS_SlideDeck_9-11_BC (1)" id="{95BD04E1-962F-DF44-8A0F-7B4739577A11}" vid="{34244128-A49C-D44A-825F-FFC3EA43736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A6459BA09A55A48A26552F8CF890A5E" ma:contentTypeVersion="14" ma:contentTypeDescription="Create a new document." ma:contentTypeScope="" ma:versionID="23f5c8f08b1a1d65690ec793b377a057">
  <xsd:schema xmlns:xsd="http://www.w3.org/2001/XMLSchema" xmlns:xs="http://www.w3.org/2001/XMLSchema" xmlns:p="http://schemas.microsoft.com/office/2006/metadata/properties" xmlns:ns3="5d185315-3185-4f85-882e-9624ef9185a2" xmlns:ns4="bd2a530d-6ddd-4962-a7b9-5fc3be46eaed" targetNamespace="http://schemas.microsoft.com/office/2006/metadata/properties" ma:root="true" ma:fieldsID="eead1677efee3c2be5ce849ca58fdede" ns3:_="" ns4:_="">
    <xsd:import namespace="5d185315-3185-4f85-882e-9624ef9185a2"/>
    <xsd:import namespace="bd2a530d-6ddd-4962-a7b9-5fc3be46eae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LengthInSeconds"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185315-3185-4f85-882e-9624ef9185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2a530d-6ddd-4962-a7b9-5fc3be46eaed"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BEC0C9A-B742-4687-A9CB-8B149E7DD7A8}">
  <ds:schemaRefs>
    <ds:schemaRef ds:uri="5d185315-3185-4f85-882e-9624ef9185a2"/>
    <ds:schemaRef ds:uri="bd2a530d-6ddd-4962-a7b9-5fc3be46eae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95DAC3F-13AB-46E7-8F34-0AA229403CBA}">
  <ds:schemaRefs>
    <ds:schemaRef ds:uri="5d185315-3185-4f85-882e-9624ef9185a2"/>
    <ds:schemaRef ds:uri="bd2a530d-6ddd-4962-a7b9-5fc3be46eae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7D2C464-C771-4E2C-A4E0-A9031062A07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Custom</PresentationFormat>
  <Slides>221</Slides>
  <Notes>83</Notes>
  <HiddenSlides>0</HiddenSlides>
  <ScaleCrop>false</ScaleCrop>
  <HeadingPairs>
    <vt:vector size="4" baseType="variant">
      <vt:variant>
        <vt:lpstr>Theme</vt:lpstr>
      </vt:variant>
      <vt:variant>
        <vt:i4>9</vt:i4>
      </vt:variant>
      <vt:variant>
        <vt:lpstr>Slide Titles</vt:lpstr>
      </vt:variant>
      <vt:variant>
        <vt:i4>221</vt:i4>
      </vt:variant>
    </vt:vector>
  </HeadingPairs>
  <TitlesOfParts>
    <vt:vector size="230" baseType="lpstr">
      <vt:lpstr>MLC2015_PPT_Slides</vt:lpstr>
      <vt:lpstr>Custom Design</vt:lpstr>
      <vt:lpstr>1_Custom Design</vt:lpstr>
      <vt:lpstr>Office Theme</vt:lpstr>
      <vt:lpstr>Custom Design</vt:lpstr>
      <vt:lpstr>MLC2015_PPT_Slides</vt:lpstr>
      <vt:lpstr>MLC2015_PPT_Slides</vt:lpstr>
      <vt:lpstr>Office Theme</vt:lpstr>
      <vt:lpstr>MLC2015_PPT_Slides</vt:lpstr>
      <vt:lpstr>PowerPoint Presentation</vt:lpstr>
      <vt:lpstr>Welcome</vt:lpstr>
      <vt:lpstr>Thank You to Our Supporters:</vt:lpstr>
      <vt:lpstr>PowerPoint Presentation</vt:lpstr>
      <vt:lpstr>PowerPoint Presentation</vt:lpstr>
      <vt:lpstr>PowerPoint Presentation</vt:lpstr>
      <vt:lpstr>PowerPoint Presentation</vt:lpstr>
      <vt:lpstr>Program Chair</vt:lpstr>
      <vt:lpstr>PowerPoint Presentation</vt:lpstr>
      <vt:lpstr>Managing Early HER2+ Breast Cancer </vt:lpstr>
      <vt:lpstr>PowerPoint Presentation</vt:lpstr>
      <vt:lpstr>CASE Presentation</vt:lpstr>
      <vt:lpstr>Meta-analysis for Relationship Between pCR and EFS in Patients With HER2+ EBC</vt:lpstr>
      <vt:lpstr>Neoadjuvant Trastuzumab/Pertuzumab: Pivotal Studies</vt:lpstr>
      <vt:lpstr>NeoSphere: Pathological Complete Response Rates</vt:lpstr>
      <vt:lpstr>TRYPHAENA: pCR (ypT0/is) by ER/PgR Status</vt:lpstr>
      <vt:lpstr>A prospective trial of treatment de-escalation following neoadjuvant paclitaxel/trastuzumab/pertuzumab in HER2-positive breast cancer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FeDeriCa: Pharmacokinetics and pCR </vt:lpstr>
      <vt:lpstr>PowerPoint Presentation</vt:lpstr>
      <vt:lpstr>PowerPoint Presentation</vt:lpstr>
      <vt:lpstr>PowerPoint Presentation</vt:lpstr>
      <vt:lpstr>PowerPoint Presentation</vt:lpstr>
      <vt:lpstr>Aphinity: 6 year follow up</vt:lpstr>
      <vt:lpstr>PowerPoint Presentation</vt:lpstr>
      <vt:lpstr>PowerPoint Presentation</vt:lpstr>
      <vt:lpstr>Management of High-Risk HER2+ ESBC</vt:lpstr>
      <vt:lpstr>PowerPoint Presentation</vt:lpstr>
      <vt:lpstr>Updates in HER2+ Breast Cancer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Endocrine-Based Therapy in HR+/HER2- Breast Cancer</vt:lpstr>
      <vt:lpstr>PowerPoint Presentation</vt:lpstr>
      <vt:lpstr>PowerPoint Presentation</vt:lpstr>
      <vt:lpstr>PALOMA-2 PALOMA-3</vt:lpstr>
      <vt:lpstr>MONALEESA-7</vt:lpstr>
      <vt:lpstr>PowerPoint Presentation</vt:lpstr>
      <vt:lpstr>MONALEESA-7</vt:lpstr>
      <vt:lpstr>Ribociclib Trials in HR+/HER2- MBC</vt:lpstr>
      <vt:lpstr>PALOMA-2 PALOMA-3</vt:lpstr>
      <vt:lpstr>PowerPoint Presentation</vt:lpstr>
      <vt:lpstr>Is There a Role for CDK4/6 Inhibition in  Early-Stage HR+ Disease?</vt:lpstr>
      <vt:lpstr>monarchE: Adjuvant Abemaciclib + ET in  High-Risk, Node-Positive, HR+/HER2- EBC</vt:lpstr>
      <vt:lpstr>MonarchE: Distant RFS in ITT Population</vt:lpstr>
      <vt:lpstr>monarchE: Outcomes by Ki-67 Status in Cohort 1 </vt:lpstr>
      <vt:lpstr>NATALEE: Adjuvant Ribociclib + ET in HR+/HER2- EBC</vt:lpstr>
      <vt:lpstr>NATALEE: Second Interim Efficacy Analysis of iDFS (Primary Endpoint)</vt:lpstr>
      <vt:lpstr>CDK4/6 Inhibitor Trials in Early Breast Cancer</vt:lpstr>
      <vt:lpstr>Key AEs With CDK4/6 Inhibitors: Management </vt:lpstr>
      <vt:lpstr>Summary and Conclusions</vt:lpstr>
      <vt:lpstr>PowerPoint Presentation</vt:lpstr>
      <vt:lpstr>Imaging Options to Evaluate Response to Neoadjuvant Therapy</vt:lpstr>
      <vt:lpstr>Learning Objectives</vt:lpstr>
      <vt:lpstr>Neoadjuvant Therapy, Current Use</vt:lpstr>
      <vt:lpstr>How to Monitor The Response to Neoadjuvant</vt:lpstr>
      <vt:lpstr>Monitoring Response – Clinical Exam</vt:lpstr>
      <vt:lpstr>ACR appropriateness Criteria Monitoring Response to Neoadjuvant Systemic Therapy for Breast cancer. </vt:lpstr>
      <vt:lpstr>Comparison of Modalities</vt:lpstr>
      <vt:lpstr>Standardizing Measurements Response Evaluation Criteria In Solid Tumors </vt:lpstr>
      <vt:lpstr>Monitory Response RECIST Terminology Response Evaluation Criteria In Solid Tumors </vt:lpstr>
      <vt:lpstr>PowerPoint Presentation</vt:lpstr>
      <vt:lpstr>PowerPoint Presentation</vt:lpstr>
      <vt:lpstr>Monitory Response RECIST Terminology Response Evaluation Criteria In Solid Tumors </vt:lpstr>
      <vt:lpstr>RECIST Measurement Techniques</vt:lpstr>
      <vt:lpstr>Not All Tumors Behave the Same</vt:lpstr>
      <vt:lpstr>Monitoring Response – Ultrasound</vt:lpstr>
      <vt:lpstr>Monitoring Response – Mammography</vt:lpstr>
      <vt:lpstr>Assessing Response Using MRI and CEM Functional Imaging</vt:lpstr>
      <vt:lpstr>Monitoring Response Functional Imaging – MRI</vt:lpstr>
      <vt:lpstr>11/2022</vt:lpstr>
      <vt:lpstr>Monitoring Response With Functional Imaging Using CEM Mammography when Unable to Have MRI</vt:lpstr>
      <vt:lpstr>Case Study: Patient unable to have MRI What are Other Options?</vt:lpstr>
      <vt:lpstr>54 yo newly diagnosed left breast cancer (2 site). Unable to have MRI.  CEM ordered</vt:lpstr>
      <vt:lpstr>2 areas of cancer confirmed. Also noted suspicious lymph node (not previously documented). CEM allowed restaging </vt:lpstr>
      <vt:lpstr>Targeted Left Axillary Ultrasound Done</vt:lpstr>
      <vt:lpstr>Case Study</vt:lpstr>
      <vt:lpstr>PowerPoint Presentation</vt:lpstr>
      <vt:lpstr>PowerPoint Presentation</vt:lpstr>
      <vt:lpstr>Monitoring Response with MRI Pre- and Post After neo complete imaging response except lymph node 11/2022 vs 8/2023 Rt mass no longer seen.  Residual lymph nodes</vt:lpstr>
      <vt:lpstr>Breast conservation surgery Complete imaging response does not always equate to no more tumor</vt:lpstr>
      <vt:lpstr>   Case Study: 36 yo presents with left breast pain and mass  Assessing Response with Imaging ER +, PR-, Her2-</vt:lpstr>
      <vt:lpstr>PowerPoint Presentation</vt:lpstr>
      <vt:lpstr>36 yo left breast mass and pain 3/6/2023</vt:lpstr>
      <vt:lpstr>36 yo left axillary adenopathy</vt:lpstr>
      <vt:lpstr>PET scan shows extensive left disease and adenopathy.  Thigh enhancement is related to prior fat injections (cosmetic)</vt:lpstr>
      <vt:lpstr>36 yo left breast mass and pain 3/6/2023</vt:lpstr>
      <vt:lpstr>Pre and post neoadjuvant chemo 3/6/2023 vs 8/18/2023</vt:lpstr>
      <vt:lpstr>PowerPoint Presentation</vt:lpstr>
      <vt:lpstr>PowerPoint Presentation</vt:lpstr>
      <vt:lpstr>PowerPoint Presentation</vt:lpstr>
      <vt:lpstr>3/23/2023 vs 5/19/2023 vs 8/10/2023</vt:lpstr>
      <vt:lpstr>Post Surgical</vt:lpstr>
      <vt:lpstr>Summary</vt:lpstr>
      <vt:lpstr>Summary</vt:lpstr>
      <vt:lpstr>Summary</vt:lpstr>
      <vt:lpstr>References</vt:lpstr>
      <vt:lpstr>PowerPoint Presentation</vt:lpstr>
      <vt:lpstr>Impact of Neoadjuvant Therapy (NAT)  on Breast Surgery</vt:lpstr>
      <vt:lpstr>Case Study</vt:lpstr>
      <vt:lpstr>Case study</vt:lpstr>
      <vt:lpstr>Palpable right mass and enlarged LN</vt:lpstr>
      <vt:lpstr>Hypermetabolic right breast mass and LN</vt:lpstr>
      <vt:lpstr>11/2022 vs 2/2023 (complete imaging response) s/p NAT with TCHP</vt:lpstr>
      <vt:lpstr>Case Study</vt:lpstr>
      <vt:lpstr>Four months postop</vt:lpstr>
      <vt:lpstr>Case Study</vt:lpstr>
      <vt:lpstr>Outline</vt:lpstr>
      <vt:lpstr>Benefits of Preop Systemic Therapy  (NCCN Guidelines Version 4.2023)</vt:lpstr>
      <vt:lpstr>Benefits of Preop Systemic Therapy  (NCCN Guidelines Version 4.2023)</vt:lpstr>
      <vt:lpstr>Opportunities of Preop Systemic Therapy  (NCCN Guidelines Version 4.2023)</vt:lpstr>
      <vt:lpstr>Candidates for Preop Systemic Therapy  (NCCN Guidelines Version 4.2023)</vt:lpstr>
      <vt:lpstr>NAT and Breast Surgery</vt:lpstr>
      <vt:lpstr>Residual Cancer Burden (RCB Score)</vt:lpstr>
      <vt:lpstr>PowerPoint Presentation</vt:lpstr>
      <vt:lpstr>PowerPoint Presentation</vt:lpstr>
      <vt:lpstr>PowerPoint Presentation</vt:lpstr>
      <vt:lpstr>RCB after NAT by Long-Term Outcomes</vt:lpstr>
      <vt:lpstr>PowerPoint Presentation</vt:lpstr>
      <vt:lpstr>Time to Surgery (TTS)</vt:lpstr>
      <vt:lpstr>Time to Surgery (TTS)</vt:lpstr>
      <vt:lpstr>PowerPoint Presentation</vt:lpstr>
      <vt:lpstr>PowerPoint Presentation</vt:lpstr>
      <vt:lpstr>Results: Effect of TTS on RCB Score</vt:lpstr>
      <vt:lpstr>Time to Surgery Conclusions</vt:lpstr>
      <vt:lpstr>Sentinel Nodes following NAT</vt:lpstr>
      <vt:lpstr>PowerPoint Presentation</vt:lpstr>
      <vt:lpstr>Targeted Axillary Dissection(TAD) after NAT</vt:lpstr>
      <vt:lpstr>Nodal Recurrence following NAT is Rare</vt:lpstr>
      <vt:lpstr>PowerPoint Presentation</vt:lpstr>
      <vt:lpstr>Eliminate Surgery for Invasive Breast Cancer in Exceptional Responders to NAT?</vt:lpstr>
      <vt:lpstr>Eliminate Surgery for Invasive Breast Cancer in Exceptional Responders to NAT?</vt:lpstr>
      <vt:lpstr>PowerPoint Presentation</vt:lpstr>
      <vt:lpstr>Impact of Exercise and Nutrition on Chemotherapy Completion and pCR with NAT</vt:lpstr>
      <vt:lpstr>Effect of Intervention vs Usual Care in NAT (N=72)</vt:lpstr>
      <vt:lpstr>Summary</vt:lpstr>
      <vt:lpstr>PowerPoint Presentation</vt:lpstr>
      <vt:lpstr>Radiation considerations for elderly breast cancer patients</vt:lpstr>
      <vt:lpstr>PowerPoint Presentation</vt:lpstr>
      <vt:lpstr>PowerPoint Presentation</vt:lpstr>
      <vt:lpstr>PowerPoint Presentation</vt:lpstr>
      <vt:lpstr>Helping the elderly navigate early-stage breast cancer</vt:lpstr>
      <vt:lpstr>Two large trials have assessed safety of RT omission in elderly pts with invasive disease </vt:lpstr>
      <vt:lpstr>PowerPoint Presentation</vt:lpstr>
      <vt:lpstr>PowerPoint Presentation</vt:lpstr>
      <vt:lpstr>PowerPoint Presentation</vt:lpstr>
      <vt:lpstr>PowerPoint Presentation</vt:lpstr>
      <vt:lpstr>PowerPoint Presentation</vt:lpstr>
      <vt:lpstr>At the national level, approach to elderly patients is not rational</vt:lpstr>
      <vt:lpstr>Barrier: Cognitive biases</vt:lpstr>
      <vt:lpstr>PowerPoint Presentation</vt:lpstr>
      <vt:lpstr>PowerPoint Presentation</vt:lpstr>
      <vt:lpstr>We do not appear to be factoring in age rationally in our decision making</vt:lpstr>
      <vt:lpstr>PowerPoint Presentation</vt:lpstr>
      <vt:lpstr>De-escalation in certain patients does not affect overall survival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APBI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 we treat with fewer fractions</vt:lpstr>
    </vt:vector>
  </TitlesOfParts>
  <Company>Intellisphere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Donald</dc:creator>
  <cp:revision>9</cp:revision>
  <dcterms:modified xsi:type="dcterms:W3CDTF">2023-10-02T19:44:56Z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0x0101004A6459BA09A55A48A26552F8CF890A5E</vt:lpwstr>
  </property>
</Properties>
</file>